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48"/>
  </p:notesMasterIdLst>
  <p:sldIdLst>
    <p:sldId id="262" r:id="rId2"/>
    <p:sldId id="401" r:id="rId3"/>
    <p:sldId id="393" r:id="rId4"/>
    <p:sldId id="356" r:id="rId5"/>
    <p:sldId id="364" r:id="rId6"/>
    <p:sldId id="365" r:id="rId7"/>
    <p:sldId id="367" r:id="rId8"/>
    <p:sldId id="369" r:id="rId9"/>
    <p:sldId id="346" r:id="rId10"/>
    <p:sldId id="368" r:id="rId11"/>
    <p:sldId id="344" r:id="rId12"/>
    <p:sldId id="373" r:id="rId13"/>
    <p:sldId id="375" r:id="rId14"/>
    <p:sldId id="376" r:id="rId15"/>
    <p:sldId id="347" r:id="rId16"/>
    <p:sldId id="348" r:id="rId17"/>
    <p:sldId id="324" r:id="rId18"/>
    <p:sldId id="349" r:id="rId19"/>
    <p:sldId id="392" r:id="rId20"/>
    <p:sldId id="339" r:id="rId21"/>
    <p:sldId id="323" r:id="rId22"/>
    <p:sldId id="338" r:id="rId23"/>
    <p:sldId id="415" r:id="rId24"/>
    <p:sldId id="413" r:id="rId25"/>
    <p:sldId id="414" r:id="rId26"/>
    <p:sldId id="397" r:id="rId27"/>
    <p:sldId id="396" r:id="rId28"/>
    <p:sldId id="394" r:id="rId29"/>
    <p:sldId id="398" r:id="rId30"/>
    <p:sldId id="395" r:id="rId31"/>
    <p:sldId id="400" r:id="rId32"/>
    <p:sldId id="416" r:id="rId33"/>
    <p:sldId id="379" r:id="rId34"/>
    <p:sldId id="402" r:id="rId35"/>
    <p:sldId id="417" r:id="rId36"/>
    <p:sldId id="403" r:id="rId37"/>
    <p:sldId id="404" r:id="rId38"/>
    <p:sldId id="405" r:id="rId39"/>
    <p:sldId id="406" r:id="rId40"/>
    <p:sldId id="407" r:id="rId41"/>
    <p:sldId id="408" r:id="rId42"/>
    <p:sldId id="409" r:id="rId43"/>
    <p:sldId id="410" r:id="rId44"/>
    <p:sldId id="411" r:id="rId45"/>
    <p:sldId id="412" r:id="rId46"/>
    <p:sldId id="293" r:id="rId47"/>
  </p:sldIdLst>
  <p:sldSz cx="9144000" cy="6858000" type="screen4x3"/>
  <p:notesSz cx="7019925" cy="9305925"/>
  <p:embeddedFontLst>
    <p:embeddedFont>
      <p:font typeface="MS PGothic" panose="020B0600070205080204" pitchFamily="34" charset="-128"/>
      <p:regular r:id="rId49"/>
    </p:embeddedFont>
    <p:embeddedFont>
      <p:font typeface="Cambria Math" panose="02040503050406030204" pitchFamily="18" charset="0"/>
      <p:regular r:id="rId50"/>
    </p:embeddedFont>
    <p:embeddedFont>
      <p:font typeface="Times" panose="02020603050405020304" pitchFamily="18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0000"/>
    <a:srgbClr val="2A3674"/>
    <a:srgbClr val="008000"/>
    <a:srgbClr val="729FC4"/>
    <a:srgbClr val="FFCC00"/>
    <a:srgbClr val="7294C4"/>
    <a:srgbClr val="3333FF"/>
    <a:srgbClr val="B0B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77" autoAdjust="0"/>
    <p:restoredTop sz="96508" autoAdjust="0"/>
  </p:normalViewPr>
  <p:slideViewPr>
    <p:cSldViewPr snapToGrid="0">
      <p:cViewPr varScale="1">
        <p:scale>
          <a:sx n="113" d="100"/>
          <a:sy n="113" d="100"/>
        </p:scale>
        <p:origin x="-900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99C01DCA-A316-453B-8AF9-00F10975BCDB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7BFD074A-9455-4784-BED0-F32AF143B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8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66B0-5C71-4569-AAAA-AB7E5CAD8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6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Greatest Moment</a:t>
            </a:r>
            <a:r>
              <a:rPr lang="en-US" baseline="0" dirty="0" smtClean="0"/>
              <a:t> in Canadian Physics since Rutherford discovered transmutation of the elements (or was that chemistry)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D074A-9455-4784-BED0-F32AF143BD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70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P(mu,</a:t>
            </a:r>
            <a:r>
              <a:rPr lang="en-US" baseline="0" dirty="0" smtClean="0"/>
              <a:t> e) depends on  both U(e,4) and U(mu,4), you can have </a:t>
            </a:r>
            <a:r>
              <a:rPr lang="en-US" baseline="0" dirty="0" err="1" smtClean="0"/>
              <a:t>nu_e</a:t>
            </a:r>
            <a:r>
              <a:rPr lang="en-US" baseline="0" dirty="0" smtClean="0"/>
              <a:t> disappearance without </a:t>
            </a:r>
            <a:r>
              <a:rPr lang="en-US" baseline="0" dirty="0" err="1" smtClean="0"/>
              <a:t>nu_e</a:t>
            </a:r>
            <a:r>
              <a:rPr lang="en-US" baseline="0" dirty="0" smtClean="0"/>
              <a:t> appearance, but you can’t have </a:t>
            </a:r>
            <a:r>
              <a:rPr lang="en-US" baseline="0" dirty="0" err="1" smtClean="0"/>
              <a:t>nu_e</a:t>
            </a:r>
            <a:r>
              <a:rPr lang="en-US" baseline="0" dirty="0" smtClean="0"/>
              <a:t> appearance without </a:t>
            </a:r>
            <a:r>
              <a:rPr lang="en-US" baseline="0" dirty="0" err="1" smtClean="0"/>
              <a:t>nu_mu</a:t>
            </a:r>
            <a:r>
              <a:rPr lang="en-US" baseline="0" dirty="0" smtClean="0"/>
              <a:t> disappearance.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D074A-9455-4784-BED0-F32AF143BD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66B0-5C71-4569-AAAA-AB7E5CAD82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63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D074A-9455-4784-BED0-F32AF143BD1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54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D074A-9455-4784-BED0-F32AF143BD1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54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D074A-9455-4784-BED0-F32AF143BD1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5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Jonathan Link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</p:spPr>
        <p:txBody>
          <a:bodyPr/>
          <a:lstStyle/>
          <a:p>
            <a:fld id="{58762598-BB50-4F26-864B-85598D0DEB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9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Jonathan Link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609600" cy="365125"/>
          </a:xfrm>
        </p:spPr>
        <p:txBody>
          <a:bodyPr/>
          <a:lstStyle/>
          <a:p>
            <a:fld id="{58762598-BB50-4F26-864B-85598D0DEB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506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t_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25522" y="6098539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64992-74BB-40E7-8BBB-4D72BECC74A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48" y="6489822"/>
            <a:ext cx="686763" cy="34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8612277" y="6481174"/>
            <a:ext cx="5364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Center for Neutrino Physics</a:t>
            </a:r>
          </a:p>
        </p:txBody>
      </p:sp>
    </p:spTree>
    <p:extLst>
      <p:ext uri="{BB962C8B-B14F-4D97-AF65-F5344CB8AC3E}">
        <p14:creationId xmlns:p14="http://schemas.microsoft.com/office/powerpoint/2010/main" val="34259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40.png"/><Relationship Id="rId12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32.png"/><Relationship Id="rId10" Type="http://schemas.openxmlformats.org/officeDocument/2006/relationships/image" Target="../media/image31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6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73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220.png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70.png"/><Relationship Id="rId4" Type="http://schemas.openxmlformats.org/officeDocument/2006/relationships/image" Target="../media/image79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11" Type="http://schemas.openxmlformats.org/officeDocument/2006/relationships/image" Target="../media/image54.png"/><Relationship Id="rId5" Type="http://schemas.openxmlformats.org/officeDocument/2006/relationships/image" Target="../media/image22.png"/><Relationship Id="rId10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1.wmf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0.png"/><Relationship Id="rId4" Type="http://schemas.openxmlformats.org/officeDocument/2006/relationships/image" Target="../media/image5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10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101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89.png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pn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38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1.wmf"/><Relationship Id="rId10" Type="http://schemas.openxmlformats.org/officeDocument/2006/relationships/image" Target="../media/image12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9.png"/><Relationship Id="rId5" Type="http://schemas.openxmlformats.org/officeDocument/2006/relationships/image" Target="../media/image20.wmf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980" y="5993295"/>
            <a:ext cx="9144000" cy="8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93137" y="1004216"/>
            <a:ext cx="8945218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dirty="0" smtClean="0">
                <a:solidFill>
                  <a:srgbClr val="2A3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Experimental Neutrino </a:t>
            </a:r>
            <a:r>
              <a:rPr lang="en-US" sz="4800" dirty="0" smtClean="0">
                <a:solidFill>
                  <a:srgbClr val="2A3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Physics: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2A3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Review and Summary</a:t>
            </a:r>
            <a:endParaRPr lang="en-US" sz="4000" dirty="0">
              <a:solidFill>
                <a:srgbClr val="2A3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ts val="480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7294C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Jonathan </a:t>
            </a:r>
            <a:r>
              <a:rPr lang="en-US" sz="3200" dirty="0">
                <a:solidFill>
                  <a:srgbClr val="7294C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Center for Neutrino Physics, Virginia </a:t>
            </a:r>
            <a:r>
              <a:rPr lang="en-US" sz="2400" dirty="0" smtClean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Tech</a:t>
            </a:r>
            <a:endParaRPr lang="en-US" sz="2400" dirty="0" smtClean="0">
              <a:solidFill>
                <a:srgbClr val="66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9" y="4369848"/>
            <a:ext cx="9156038" cy="248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9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896201"/>
            <a:ext cx="46101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090315" y="1338569"/>
            <a:ext cx="86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ν</a:t>
            </a:r>
            <a:r>
              <a:rPr lang="el-GR" baseline="-25000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μ</a:t>
            </a: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→ν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41116" y="2574620"/>
            <a:ext cx="86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ν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e</a:t>
            </a: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→ν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34730" y="1622441"/>
            <a:ext cx="86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ν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e</a:t>
            </a: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→ν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x</a:t>
            </a:r>
          </a:p>
        </p:txBody>
      </p:sp>
      <p:grpSp>
        <p:nvGrpSpPr>
          <p:cNvPr id="47127" name="Group 23"/>
          <p:cNvGrpSpPr>
            <a:grpSpLocks/>
          </p:cNvGrpSpPr>
          <p:nvPr/>
        </p:nvGrpSpPr>
        <p:grpSpPr bwMode="auto">
          <a:xfrm>
            <a:off x="5112867" y="2124288"/>
            <a:ext cx="3968750" cy="1631950"/>
            <a:chOff x="3168" y="2736"/>
            <a:chExt cx="2500" cy="10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11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455" y="2736"/>
                  <a:ext cx="2213" cy="10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sz="2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First observed by Ray Davis.  Nailed down by Super-K, SNO and </a:t>
                  </a:r>
                  <a:r>
                    <a:rPr lang="en-US" altLang="en-US" sz="2000" dirty="0" err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KamLAND</a:t>
                  </a:r>
                  <a:r>
                    <a:rPr lang="en-US" altLang="en-US" sz="2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.  </a:t>
                  </a:r>
                  <a:r>
                    <a:rPr lang="en-US" altLang="en-US" sz="2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Dominated </a:t>
                  </a:r>
                  <a:r>
                    <a:rPr lang="en-US" altLang="en-US" sz="2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by mixing of mass states </a:t>
                  </a:r>
                  <a:r>
                    <a:rPr lang="en-US" altLang="en-US" sz="2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1 and </a:t>
                  </a:r>
                  <a:r>
                    <a:rPr lang="en-US" altLang="en-US" sz="2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2  (</a:t>
                  </a:r>
                  <a:r>
                    <a:rPr lang="el-GR" altLang="en-US" sz="2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Times New Roman" pitchFamily="18" charset="0"/>
                    </a:rPr>
                    <a:t>θ</a:t>
                  </a:r>
                  <a:r>
                    <a:rPr lang="en-US" altLang="en-US" sz="2000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12 </a:t>
                  </a:r>
                  <a:r>
                    <a:rPr lang="en-US" altLang="en-US" sz="2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n-US" altLang="en-US" sz="200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mbria Math"/>
                          <a:ea typeface="Cambria Math"/>
                          <a:cs typeface="Arial" pitchFamily="34" charset="0"/>
                        </a:rPr>
                        <m:t>∆</m:t>
                      </m:r>
                      <m:sSubSup>
                        <m:sSubSupPr>
                          <m:ctrlPr>
                            <a:rPr lang="en-US" altLang="en-US" sz="200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21</m:t>
                          </m:r>
                        </m:sub>
                        <m:sup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altLang="en-US" sz="2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)</a:t>
                  </a:r>
                  <a:endParaRPr lang="en-US" alt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7111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55" y="2736"/>
                  <a:ext cx="2213" cy="102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906" t="-1866" r="-2600" b="-783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114" name="Line 10"/>
            <p:cNvSpPr>
              <a:spLocks noChangeShapeType="1"/>
            </p:cNvSpPr>
            <p:nvPr/>
          </p:nvSpPr>
          <p:spPr bwMode="auto">
            <a:xfrm flipH="1" flipV="1">
              <a:off x="3168" y="3120"/>
              <a:ext cx="288" cy="96"/>
            </a:xfrm>
            <a:prstGeom prst="line">
              <a:avLst/>
            </a:prstGeom>
            <a:noFill/>
            <a:ln w="44450">
              <a:solidFill>
                <a:srgbClr val="CC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47126" name="Group 22"/>
          <p:cNvGrpSpPr>
            <a:grpSpLocks/>
          </p:cNvGrpSpPr>
          <p:nvPr/>
        </p:nvGrpSpPr>
        <p:grpSpPr bwMode="auto">
          <a:xfrm>
            <a:off x="5105400" y="1100353"/>
            <a:ext cx="3756025" cy="1046163"/>
            <a:chOff x="3168" y="2067"/>
            <a:chExt cx="2366" cy="6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11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456" y="2067"/>
                  <a:ext cx="2078" cy="6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sz="2000" dirty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Seen by </a:t>
                  </a:r>
                  <a:r>
                    <a:rPr lang="en-US" altLang="en-US" sz="2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Super-K, </a:t>
                  </a:r>
                  <a:r>
                    <a:rPr lang="en-US" altLang="en-US" sz="2000" dirty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confirmed by </a:t>
                  </a:r>
                  <a:r>
                    <a:rPr lang="en-US" altLang="en-US" sz="2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K2K, Minos, T2K and </a:t>
                  </a:r>
                  <a:r>
                    <a:rPr lang="en-US" altLang="en-US" sz="2000" dirty="0" err="1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NOvA</a:t>
                  </a:r>
                  <a:r>
                    <a:rPr lang="en-US" altLang="en-US" sz="2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lang="en-US" altLang="en-US" sz="2000" dirty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(</a:t>
                  </a:r>
                  <a:r>
                    <a:rPr lang="el-GR" altLang="en-US" sz="2000" dirty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Times New Roman" pitchFamily="18" charset="0"/>
                    </a:rPr>
                    <a:t>θ</a:t>
                  </a:r>
                  <a:r>
                    <a:rPr lang="en-US" altLang="en-US" sz="2000" baseline="-25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23</a:t>
                  </a:r>
                  <a:r>
                    <a:rPr lang="en-US" altLang="en-US" sz="2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Arial" pitchFamily="34" charset="0"/>
                        </a:rPr>
                        <m:t>∆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rgbClr val="3333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3333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3333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𝜇𝜇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3333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altLang="en-US" sz="2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) </a:t>
                  </a:r>
                  <a:endParaRPr lang="en-US" altLang="en-US" sz="2000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7112" name="Text 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56" y="2067"/>
                  <a:ext cx="2078" cy="65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218" t="-3509" b="-994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115" name="Line 11"/>
            <p:cNvSpPr>
              <a:spLocks noChangeShapeType="1"/>
            </p:cNvSpPr>
            <p:nvPr/>
          </p:nvSpPr>
          <p:spPr bwMode="auto">
            <a:xfrm flipH="1">
              <a:off x="3168" y="2400"/>
              <a:ext cx="288" cy="0"/>
            </a:xfrm>
            <a:prstGeom prst="line">
              <a:avLst/>
            </a:prstGeom>
            <a:noFill/>
            <a:ln w="44450">
              <a:solidFill>
                <a:srgbClr val="3333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14400" y="1807103"/>
            <a:ext cx="3295651" cy="1388751"/>
            <a:chOff x="914400" y="4064315"/>
            <a:chExt cx="3295651" cy="13887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914400" y="4437403"/>
                  <a:ext cx="329565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First observed by </a:t>
                  </a:r>
                  <a:r>
                    <a:rPr lang="en-US" sz="2000" dirty="0" err="1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Daya</a:t>
                  </a:r>
                  <a:r>
                    <a:rPr lang="en-US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 Bay, confirmed by RENO, and Double </a:t>
                  </a:r>
                  <a:r>
                    <a:rPr lang="en-US" sz="2000" dirty="0" err="1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Chooz</a:t>
                  </a:r>
                  <a:r>
                    <a:rPr lang="en-US" sz="2000" dirty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lang="en-US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(</a:t>
                  </a:r>
                  <a:r>
                    <a:rPr lang="el-GR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θ</a:t>
                  </a:r>
                  <a:r>
                    <a:rPr lang="en-US" sz="2000" baseline="-25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13</a:t>
                  </a:r>
                  <a:r>
                    <a:rPr lang="en-US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Arial" pitchFamily="34" charset="0"/>
                        </a:rPr>
                        <m:t>∆</m:t>
                      </m:r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𝑒𝑒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)</a:t>
                  </a:r>
                  <a:endParaRPr lang="en-US" sz="200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4437403"/>
                  <a:ext cx="3295651" cy="101566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033" t="-3614" r="-1479" b="-12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V="1">
              <a:off x="2966529" y="4064315"/>
              <a:ext cx="571430" cy="387071"/>
            </a:xfrm>
            <a:prstGeom prst="line">
              <a:avLst/>
            </a:prstGeom>
            <a:noFill/>
            <a:ln w="44450">
              <a:solidFill>
                <a:srgbClr val="FFC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Jonathan Link</a:t>
            </a:r>
            <a:endParaRPr lang="en-US" altLang="en-US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7" y="879725"/>
            <a:ext cx="3619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914400" y="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Neutrino Oscillation Data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1350" y="4390414"/>
            <a:ext cx="7801527" cy="2255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278152" y="4474356"/>
                <a:ext cx="8803466" cy="1767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The data for the three neutrino mixing model is nearly complete and extraordinarily self-consistent.</a:t>
                </a:r>
              </a:p>
              <a:p>
                <a:pPr fontAlgn="base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rgbClr val="2A3674"/>
                    </a:solidFill>
                    <a:effectLst/>
                    <a:ea typeface="Cambria Math"/>
                    <a:cs typeface="Arial" pitchFamily="34" charset="0"/>
                  </a:rPr>
                  <a:t>Specifically,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𝑒𝑒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𝜇𝜇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 which are different linear combinations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31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32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 </a:t>
                </a:r>
                <a:r>
                  <a:rPr lang="en-US" sz="2400" dirty="0" smtClean="0"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did not have to agree to within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21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Arial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52" y="4474356"/>
                <a:ext cx="8803466" cy="1767600"/>
              </a:xfrm>
              <a:prstGeom prst="rect">
                <a:avLst/>
              </a:prstGeom>
              <a:blipFill rotWithShape="1">
                <a:blip r:embed="rId7"/>
                <a:stretch>
                  <a:fillRect l="-1108" t="-2759" r="-1108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948908" y="910893"/>
            <a:ext cx="2708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Long-baseline </a:t>
            </a:r>
            <a:r>
              <a:rPr lang="el-G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l-G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→ν</a:t>
            </a:r>
            <a:r>
              <a:rPr lang="en-US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(Nova and T2K) requires the full 3 </a:t>
            </a:r>
            <a:r>
              <a:rPr lang="el-G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framework.</a:t>
            </a:r>
          </a:p>
        </p:txBody>
      </p:sp>
    </p:spTree>
    <p:extLst>
      <p:ext uri="{BB962C8B-B14F-4D97-AF65-F5344CB8AC3E}">
        <p14:creationId xmlns:p14="http://schemas.microsoft.com/office/powerpoint/2010/main" val="24965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7675" y="-1355406"/>
            <a:ext cx="8631242" cy="5419725"/>
            <a:chOff x="447675" y="-1355406"/>
            <a:chExt cx="8631242" cy="5419725"/>
          </a:xfrm>
        </p:grpSpPr>
        <p:grpSp>
          <p:nvGrpSpPr>
            <p:cNvPr id="10" name="Group 9"/>
            <p:cNvGrpSpPr/>
            <p:nvPr/>
          </p:nvGrpSpPr>
          <p:grpSpPr>
            <a:xfrm>
              <a:off x="447675" y="-1355406"/>
              <a:ext cx="4638675" cy="5419725"/>
              <a:chOff x="447675" y="-1355406"/>
              <a:chExt cx="4638675" cy="5419725"/>
            </a:xfrm>
          </p:grpSpPr>
          <p:pic>
            <p:nvPicPr>
              <p:cNvPr id="15372" name="Picture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675" y="-1355406"/>
                <a:ext cx="4638675" cy="541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287848" y="-63037"/>
                <a:ext cx="3716867" cy="3006989"/>
                <a:chOff x="1320800" y="2194175"/>
                <a:chExt cx="3716867" cy="3006989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1320800" y="2385853"/>
                  <a:ext cx="8635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l-GR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ν</a:t>
                  </a:r>
                  <a:r>
                    <a:rPr lang="el-GR" baseline="-25000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μ</a:t>
                  </a:r>
                  <a:r>
                    <a:rPr lang="el-GR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→ν</a:t>
                  </a:r>
                  <a:r>
                    <a:rPr lang="en-US" baseline="-25000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e</a:t>
                  </a:r>
                  <a:endParaRPr lang="en-US" baseline="-250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859212" y="2194175"/>
                  <a:ext cx="8635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l-GR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ν</a:t>
                  </a:r>
                  <a:r>
                    <a:rPr lang="en-US" baseline="-25000" dirty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e</a:t>
                  </a:r>
                  <a:r>
                    <a:rPr lang="el-GR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→ν</a:t>
                  </a:r>
                  <a:r>
                    <a:rPr lang="en-US" baseline="-25000" dirty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x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123267" y="3595781"/>
                  <a:ext cx="8635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l-GR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ν</a:t>
                  </a:r>
                  <a:r>
                    <a:rPr lang="el-GR" baseline="-25000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μ</a:t>
                  </a:r>
                  <a:r>
                    <a:rPr lang="el-GR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→ν</a:t>
                  </a:r>
                  <a:r>
                    <a:rPr lang="en-US" baseline="-25000" dirty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x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174068" y="4831832"/>
                  <a:ext cx="8635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l-GR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ν</a:t>
                  </a:r>
                  <a:r>
                    <a:rPr lang="en-US" baseline="-25000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e</a:t>
                  </a:r>
                  <a:r>
                    <a:rPr lang="el-GR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→ν</a:t>
                  </a:r>
                  <a:r>
                    <a:rPr lang="en-US" baseline="-25000" dirty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x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2567682" y="3879653"/>
                  <a:ext cx="8635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l-GR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ν</a:t>
                  </a:r>
                  <a:r>
                    <a:rPr lang="en-US" baseline="-25000" dirty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e</a:t>
                  </a:r>
                  <a:r>
                    <a:rPr lang="el-GR" dirty="0" smtClean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→ν</a:t>
                  </a:r>
                  <a:r>
                    <a:rPr lang="en-US" baseline="-25000" dirty="0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x</a:t>
                  </a: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914400" y="1100353"/>
              <a:ext cx="8164517" cy="2659060"/>
              <a:chOff x="914400" y="3357565"/>
              <a:chExt cx="8164517" cy="2659060"/>
            </a:xfrm>
          </p:grpSpPr>
          <p:grpSp>
            <p:nvGrpSpPr>
              <p:cNvPr id="47127" name="Group 23"/>
              <p:cNvGrpSpPr>
                <a:grpSpLocks/>
              </p:cNvGrpSpPr>
              <p:nvPr/>
            </p:nvGrpSpPr>
            <p:grpSpPr bwMode="auto">
              <a:xfrm>
                <a:off x="5110167" y="4381500"/>
                <a:ext cx="3968750" cy="1635125"/>
                <a:chOff x="3213" y="2736"/>
                <a:chExt cx="2500" cy="103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111" name="Text Box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0" y="2736"/>
                      <a:ext cx="2213" cy="10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fontAlgn="base">
                        <a:spcBef>
                          <a:spcPct val="5000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First observed by Ray Davis.  Nailed down by Super-K, SNO and </a:t>
                      </a:r>
                      <a:r>
                        <a:rPr lang="en-US" altLang="en-US" sz="2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KamLAND</a:t>
                      </a:r>
                      <a:r>
                        <a:rPr lang="en-US" alt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.  </a:t>
                      </a:r>
                      <a:r>
                        <a:rPr lang="en-US" altLang="en-US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Dominated </a:t>
                      </a:r>
                      <a:r>
                        <a:rPr lang="en-US" alt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by mixing of mass states </a:t>
                      </a:r>
                      <a:r>
                        <a:rPr lang="en-US" altLang="en-US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1 and </a:t>
                      </a:r>
                      <a:r>
                        <a:rPr lang="en-US" alt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2  (</a:t>
                      </a:r>
                      <a:r>
                        <a:rPr lang="el-GR" alt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θ</a:t>
                      </a:r>
                      <a:r>
                        <a:rPr lang="en-US" altLang="en-US" sz="2000" baseline="-25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12 </a:t>
                      </a:r>
                      <a:r>
                        <a:rPr lang="en-US" altLang="en-US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and </a:t>
                      </a:r>
                      <a14:m>
                        <m:oMath xmlns:m="http://schemas.openxmlformats.org/officeDocument/2006/math">
                          <m:r>
                            <a:rPr lang="en-US" altLang="en-US" sz="20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alt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C0C0C0"/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C0C0C0"/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C0C0C0"/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en-US" sz="20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C0C0C0"/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2</m:t>
                              </m:r>
                            </m:sup>
                          </m:sSubSup>
                        </m:oMath>
                      </a14:m>
                      <a:r>
                        <a:rPr lang="en-US" altLang="en-US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)</a:t>
                      </a:r>
                      <a:endParaRPr lang="en-US" altLang="en-US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7111" name="Text Box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500" y="2736"/>
                      <a:ext cx="2213" cy="1030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 l="-1910" t="-1859" r="-2604" b="-7435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71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3213" y="3120"/>
                  <a:ext cx="288" cy="96"/>
                </a:xfrm>
                <a:prstGeom prst="line">
                  <a:avLst/>
                </a:prstGeom>
                <a:noFill/>
                <a:ln w="44450">
                  <a:solidFill>
                    <a:srgbClr val="CC33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7126" name="Group 22"/>
              <p:cNvGrpSpPr>
                <a:grpSpLocks/>
              </p:cNvGrpSpPr>
              <p:nvPr/>
            </p:nvGrpSpPr>
            <p:grpSpPr bwMode="auto">
              <a:xfrm>
                <a:off x="5105400" y="3357565"/>
                <a:ext cx="3756025" cy="1046163"/>
                <a:chOff x="3168" y="2067"/>
                <a:chExt cx="2366" cy="65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112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56" y="2067"/>
                      <a:ext cx="2078" cy="6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fontAlgn="base">
                        <a:spcBef>
                          <a:spcPct val="5000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20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Seen by </a:t>
                      </a:r>
                      <a:r>
                        <a:rPr lang="en-US" altLang="en-US" sz="2000" dirty="0" smtClean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Super-K, </a:t>
                      </a:r>
                      <a:r>
                        <a:rPr lang="en-US" altLang="en-US" sz="20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confirmed by </a:t>
                      </a:r>
                      <a:r>
                        <a:rPr lang="en-US" altLang="en-US" sz="2000" dirty="0" smtClean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K2K, Minos, T2K and </a:t>
                      </a:r>
                      <a:r>
                        <a:rPr lang="en-US" altLang="en-US" sz="2000" dirty="0" err="1" smtClean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NOvA</a:t>
                      </a:r>
                      <a:r>
                        <a:rPr lang="en-US" altLang="en-US" sz="2000" dirty="0" smtClean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20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lang="el-GR" altLang="en-US" sz="20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θ</a:t>
                      </a:r>
                      <a:r>
                        <a:rPr lang="en-US" altLang="en-US" sz="2000" baseline="-25000" dirty="0" smtClean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23</a:t>
                      </a:r>
                      <a:r>
                        <a:rPr lang="en-US" altLang="en-US" sz="2000" dirty="0" smtClean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and </a:t>
                      </a:r>
                      <a14:m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3333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3333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3333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3333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𝜇𝜇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3333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2</m:t>
                              </m:r>
                            </m:sup>
                          </m:sSubSup>
                        </m:oMath>
                      </a14:m>
                      <a:r>
                        <a:rPr lang="en-US" altLang="en-US" sz="2000" dirty="0" smtClean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) </a:t>
                      </a:r>
                      <a:endParaRPr lang="en-US" altLang="en-US" sz="20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7112" name="Text Box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456" y="2067"/>
                      <a:ext cx="2078" cy="659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 l="-2218" t="-3509" b="-9942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711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168" y="2400"/>
                  <a:ext cx="288" cy="0"/>
                </a:xfrm>
                <a:prstGeom prst="line">
                  <a:avLst/>
                </a:prstGeom>
                <a:noFill/>
                <a:ln w="44450">
                  <a:solidFill>
                    <a:srgbClr val="3333FF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914400" y="4064315"/>
                <a:ext cx="3295651" cy="1388751"/>
                <a:chOff x="914400" y="4064315"/>
                <a:chExt cx="3295651" cy="138875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" name="TextBox 1"/>
                    <p:cNvSpPr txBox="1"/>
                    <p:nvPr/>
                  </p:nvSpPr>
                  <p:spPr>
                    <a:xfrm>
                      <a:off x="914400" y="4437403"/>
                      <a:ext cx="3295651" cy="10156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First observed by </a:t>
                      </a:r>
                      <a:r>
                        <a:rPr lang="en-US" sz="200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Daya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Bay, confirmed by RENO, and Double </a:t>
                      </a:r>
                      <a:r>
                        <a:rPr lang="en-US" sz="200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Chooz</a:t>
                      </a:r>
                      <a:r>
                        <a:rPr lang="en-US" sz="20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lang="el-GR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θ</a:t>
                      </a:r>
                      <a:r>
                        <a:rPr lang="en-US" sz="2000" baseline="-25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13</a:t>
                      </a:r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and </a:t>
                      </a:r>
                      <a14:m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  <a:cs typeface="Arial" pitchFamily="34" charset="0"/>
                                </a:rPr>
                                <m:t>2</m:t>
                              </m:r>
                            </m:sup>
                          </m:sSubSup>
                        </m:oMath>
                      </a14:m>
                      <a:r>
                        <a:rPr lang="en-US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)</a:t>
                      </a:r>
                      <a:endParaRPr lang="en-US" sz="20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" name="TextBox 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4400" y="4437403"/>
                      <a:ext cx="3295651" cy="1015663"/>
                    </a:xfrm>
                    <a:prstGeom prst="rect">
                      <a:avLst/>
                    </a:prstGeom>
                    <a:blipFill rotWithShape="1">
                      <a:blip r:embed="rId8"/>
                      <a:stretch>
                        <a:fillRect l="-2033" t="-3614" r="-1479" b="-1265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7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966529" y="4064315"/>
                  <a:ext cx="571430" cy="387071"/>
                </a:xfrm>
                <a:prstGeom prst="line">
                  <a:avLst/>
                </a:prstGeom>
                <a:noFill/>
                <a:ln w="44450">
                  <a:solidFill>
                    <a:srgbClr val="FFC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8" name="TextBox 37"/>
            <p:cNvSpPr txBox="1"/>
            <p:nvPr/>
          </p:nvSpPr>
          <p:spPr>
            <a:xfrm>
              <a:off x="948908" y="910893"/>
              <a:ext cx="27086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Long-baseline </a:t>
              </a:r>
              <a:r>
                <a:rPr lang="el-GR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ν</a:t>
              </a:r>
              <a:r>
                <a:rPr lang="el-GR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</a:t>
              </a:r>
              <a:r>
                <a:rPr lang="el-GR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→ν</a:t>
              </a:r>
              <a:r>
                <a:rPr lang="en-US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en-US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(Nova and T2K) requires the full 3 </a:t>
              </a:r>
              <a:r>
                <a:rPr lang="el-GR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ν</a:t>
              </a:r>
              <a:r>
                <a:rPr lang="en-US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lang="en-US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framework.</a:t>
              </a:r>
            </a:p>
          </p:txBody>
        </p:sp>
      </p:grp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Jonathan Link</a:t>
            </a:r>
            <a:endParaRPr lang="en-US" altLang="en-US" dirty="0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7" y="879725"/>
            <a:ext cx="3619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78152" y="4474356"/>
                <a:ext cx="8803466" cy="1767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The data for the three neutrino mixing model is nearly complete and extraordinarily self-consistent.</a:t>
                </a:r>
              </a:p>
              <a:p>
                <a:pPr fontAlgn="base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rgbClr val="2A3674"/>
                    </a:solidFill>
                    <a:effectLst/>
                    <a:ea typeface="Cambria Math"/>
                    <a:cs typeface="Arial" pitchFamily="34" charset="0"/>
                  </a:rPr>
                  <a:t>Specifically,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𝑒𝑒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𝜇𝜇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 which are different linear combinations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31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32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 did not have to agree to within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21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52" y="4474356"/>
                <a:ext cx="8803466" cy="1767600"/>
              </a:xfrm>
              <a:prstGeom prst="rect">
                <a:avLst/>
              </a:prstGeom>
              <a:blipFill rotWithShape="1">
                <a:blip r:embed="rId3"/>
                <a:stretch>
                  <a:fillRect l="-1108" t="-2759" r="-1108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5281340" y="2877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and Then Some…</a:t>
            </a:r>
            <a:endParaRPr lang="en-US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408584" y="1805028"/>
            <a:ext cx="1199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dirty="0" smtClean="0"/>
              <a:t>ν</a:t>
            </a:r>
            <a:r>
              <a:rPr lang="en-US" sz="8800" baseline="-25000" dirty="0" smtClean="0"/>
              <a:t>s</a:t>
            </a:r>
            <a:endParaRPr lang="en-US" sz="88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7409351" y="1807472"/>
            <a:ext cx="1228866" cy="1776671"/>
            <a:chOff x="4078448" y="4513277"/>
            <a:chExt cx="1228866" cy="1776671"/>
          </a:xfrm>
        </p:grpSpPr>
        <p:pic>
          <p:nvPicPr>
            <p:cNvPr id="42" name="Picture 15" descr="http://img1.cookinglight.timeinc.net/sites/default/files/styles/400xvariable/public/image/2011/07/1107p99-bacon-m.jpg?itok=rK3GnMlH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3845">
              <a:off x="4267642" y="5250276"/>
              <a:ext cx="1039672" cy="1039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4078448" y="4513277"/>
              <a:ext cx="11996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800" dirty="0" smtClean="0"/>
                <a:t>ν</a:t>
              </a:r>
              <a:r>
                <a:rPr lang="en-US" sz="8800" baseline="-25000" dirty="0" smtClean="0"/>
                <a:t>s</a:t>
              </a:r>
              <a:endParaRPr lang="en-US" sz="8800" dirty="0"/>
            </a:p>
          </p:txBody>
        </p:sp>
      </p:grpSp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6" y="1985"/>
            <a:ext cx="43243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0" y="-9526"/>
            <a:ext cx="409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914400" y="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Neutrino Oscillation Data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112315" y="1055446"/>
            <a:ext cx="5963961" cy="1631951"/>
            <a:chOff x="3112315" y="1214837"/>
            <a:chExt cx="5963961" cy="1631951"/>
          </a:xfrm>
        </p:grpSpPr>
        <p:grpSp>
          <p:nvGrpSpPr>
            <p:cNvPr id="29" name="Group 23"/>
            <p:cNvGrpSpPr>
              <a:grpSpLocks/>
            </p:cNvGrpSpPr>
            <p:nvPr/>
          </p:nvGrpSpPr>
          <p:grpSpPr bwMode="auto">
            <a:xfrm>
              <a:off x="3937534" y="1214837"/>
              <a:ext cx="5138742" cy="1631951"/>
              <a:chOff x="2507" y="2724"/>
              <a:chExt cx="3237" cy="10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31" y="2724"/>
                    <a:ext cx="2213" cy="102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fontAlgn="base"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r>
                      <a:rPr lang="en-US" altLang="en-US" sz="2000" dirty="0" smtClean="0">
                        <a:solidFill>
                          <a:srgbClr val="2A3674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Short-Baseline anomalies observed by </a:t>
                    </a:r>
                    <a:r>
                      <a:rPr lang="en-US" altLang="en-US" sz="2000" dirty="0" smtClean="0"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Reactors, Gallium Source Experiments, T2K </a:t>
                    </a:r>
                    <a:r>
                      <a:rPr lang="en-US" altLang="en-US" sz="2000" dirty="0" smtClean="0">
                        <a:solidFill>
                          <a:srgbClr val="00CC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LSND and </a:t>
                    </a:r>
                    <a:r>
                      <a:rPr lang="en-US" altLang="en-US" sz="2000" dirty="0" err="1" smtClean="0">
                        <a:solidFill>
                          <a:srgbClr val="00CC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MiniBooNE</a:t>
                    </a:r>
                    <a:r>
                      <a:rPr lang="en-US" altLang="en-US" sz="2000" dirty="0" smtClean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         </a:t>
                    </a:r>
                    <a:r>
                      <a:rPr lang="en-US" altLang="en-US" sz="2000" dirty="0" smtClean="0">
                        <a:solidFill>
                          <a:srgbClr val="2A3674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(</a:t>
                    </a:r>
                    <a:r>
                      <a:rPr lang="el-GR" altLang="en-US" sz="2000" dirty="0" smtClean="0">
                        <a:solidFill>
                          <a:srgbClr val="2A3674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θ</a:t>
                    </a:r>
                    <a:r>
                      <a:rPr lang="en-US" altLang="en-US" sz="2000" i="1" baseline="-25000" dirty="0" smtClean="0">
                        <a:solidFill>
                          <a:srgbClr val="2A3674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x</a:t>
                    </a:r>
                    <a:r>
                      <a:rPr lang="en-US" altLang="en-US" sz="2000" baseline="-25000" dirty="0" smtClean="0">
                        <a:solidFill>
                          <a:srgbClr val="2A3674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4</a:t>
                    </a:r>
                    <a:r>
                      <a:rPr lang="en-US" altLang="en-US" sz="2000" dirty="0" smtClean="0">
                        <a:solidFill>
                          <a:srgbClr val="2A3674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 and </a:t>
                    </a:r>
                    <a14:m>
                      <m:oMath xmlns:m="http://schemas.openxmlformats.org/officeDocument/2006/math">
                        <m:r>
                          <a:rPr lang="en-US" altLang="en-US" sz="2000" i="1" smtClean="0">
                            <a:solidFill>
                              <a:srgbClr val="2A3674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/>
                            <a:ea typeface="Cambria Math"/>
                            <a:cs typeface="Arial" pitchFamily="34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altLang="en-US" sz="2000" i="1" smtClean="0">
                                <a:solidFill>
                                  <a:srgbClr val="2A3674"/>
                                </a:solidFill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en-US" altLang="en-US" sz="2000" b="0" i="1" smtClean="0">
                                <a:solidFill>
                                  <a:srgbClr val="2A3674"/>
                                </a:solidFill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solidFill>
                                  <a:srgbClr val="2A3674"/>
                                </a:solidFill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  <m:t>4</m:t>
                            </m:r>
                            <m:r>
                              <a:rPr lang="en-US" altLang="en-US" sz="2000" b="0" i="1" smtClean="0">
                                <a:solidFill>
                                  <a:srgbClr val="2A3674"/>
                                </a:solidFill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altLang="en-US" sz="2000" b="0" i="1" smtClean="0">
                                <a:solidFill>
                                  <a:srgbClr val="2A3674"/>
                                </a:solidFill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/>
                                <a:ea typeface="Cambria Math"/>
                                <a:cs typeface="Arial" pitchFamily="34" charset="0"/>
                              </a:rPr>
                              <m:t>2</m:t>
                            </m:r>
                          </m:sup>
                        </m:sSubSup>
                      </m:oMath>
                    </a14:m>
                    <a:r>
                      <a:rPr lang="en-US" altLang="en-US" sz="2000" dirty="0" smtClean="0">
                        <a:solidFill>
                          <a:srgbClr val="2A3674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rPr>
                      <a:t>)</a:t>
                    </a:r>
                    <a:endParaRPr lang="en-US" altLang="en-US" sz="2000" dirty="0">
                      <a:solidFill>
                        <a:srgbClr val="2A3674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Text 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531" y="2724"/>
                    <a:ext cx="2213" cy="1028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l="-2083" t="-2239" b="-783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Line 10"/>
              <p:cNvSpPr>
                <a:spLocks noChangeShapeType="1"/>
              </p:cNvSpPr>
              <p:nvPr/>
            </p:nvSpPr>
            <p:spPr bwMode="auto">
              <a:xfrm flipH="1" flipV="1">
                <a:off x="2507" y="3179"/>
                <a:ext cx="1024" cy="59"/>
              </a:xfrm>
              <a:prstGeom prst="line">
                <a:avLst/>
              </a:prstGeom>
              <a:noFill/>
              <a:ln w="44450">
                <a:solidFill>
                  <a:srgbClr val="00FFFF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 flipH="1">
              <a:off x="3112315" y="2380735"/>
              <a:ext cx="2450279" cy="102405"/>
            </a:xfrm>
            <a:prstGeom prst="line">
              <a:avLst/>
            </a:prstGeom>
            <a:noFill/>
            <a:ln w="44450">
              <a:solidFill>
                <a:srgbClr val="00CC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567366" y="2661760"/>
            <a:ext cx="2012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6600"/>
                </a:solidFill>
              </a:rPr>
              <a:t>Sterile Neutrino</a:t>
            </a:r>
          </a:p>
          <a:p>
            <a:pPr algn="ctr"/>
            <a:r>
              <a:rPr lang="en-US" sz="2000" dirty="0" smtClean="0">
                <a:solidFill>
                  <a:srgbClr val="FF6600"/>
                </a:solidFill>
              </a:rPr>
              <a:t>(Bacon Flavor)</a:t>
            </a:r>
            <a:endParaRPr lang="en-US" sz="2000" dirty="0">
              <a:solidFill>
                <a:srgbClr val="FF66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418305" y="3350827"/>
            <a:ext cx="1236236" cy="400110"/>
            <a:chOff x="7418305" y="3350827"/>
            <a:chExt cx="1236236" cy="400110"/>
          </a:xfrm>
        </p:grpSpPr>
        <p:sp>
          <p:nvSpPr>
            <p:cNvPr id="15" name="Freeform 14"/>
            <p:cNvSpPr/>
            <p:nvPr/>
          </p:nvSpPr>
          <p:spPr>
            <a:xfrm>
              <a:off x="7461849" y="3476444"/>
              <a:ext cx="1043796" cy="181156"/>
            </a:xfrm>
            <a:custGeom>
              <a:avLst/>
              <a:gdLst>
                <a:gd name="connsiteX0" fmla="*/ 0 w 1043796"/>
                <a:gd name="connsiteY0" fmla="*/ 0 h 181155"/>
                <a:gd name="connsiteX1" fmla="*/ 8627 w 1043796"/>
                <a:gd name="connsiteY1" fmla="*/ 181155 h 181155"/>
                <a:gd name="connsiteX2" fmla="*/ 1043796 w 1043796"/>
                <a:gd name="connsiteY2" fmla="*/ 181155 h 181155"/>
                <a:gd name="connsiteX3" fmla="*/ 1043796 w 1043796"/>
                <a:gd name="connsiteY3" fmla="*/ 25879 h 181155"/>
                <a:gd name="connsiteX4" fmla="*/ 698740 w 1043796"/>
                <a:gd name="connsiteY4" fmla="*/ 34506 h 181155"/>
                <a:gd name="connsiteX5" fmla="*/ 612476 w 1043796"/>
                <a:gd name="connsiteY5" fmla="*/ 120770 h 181155"/>
                <a:gd name="connsiteX6" fmla="*/ 526211 w 1043796"/>
                <a:gd name="connsiteY6" fmla="*/ 43132 h 181155"/>
                <a:gd name="connsiteX7" fmla="*/ 0 w 1043796"/>
                <a:gd name="connsiteY7" fmla="*/ 0 h 181155"/>
                <a:gd name="connsiteX0" fmla="*/ 0 w 1043796"/>
                <a:gd name="connsiteY0" fmla="*/ 0 h 181155"/>
                <a:gd name="connsiteX1" fmla="*/ 8627 w 1043796"/>
                <a:gd name="connsiteY1" fmla="*/ 181155 h 181155"/>
                <a:gd name="connsiteX2" fmla="*/ 1043796 w 1043796"/>
                <a:gd name="connsiteY2" fmla="*/ 181155 h 181155"/>
                <a:gd name="connsiteX3" fmla="*/ 1043796 w 1043796"/>
                <a:gd name="connsiteY3" fmla="*/ 0 h 181155"/>
                <a:gd name="connsiteX4" fmla="*/ 698740 w 1043796"/>
                <a:gd name="connsiteY4" fmla="*/ 34506 h 181155"/>
                <a:gd name="connsiteX5" fmla="*/ 612476 w 1043796"/>
                <a:gd name="connsiteY5" fmla="*/ 120770 h 181155"/>
                <a:gd name="connsiteX6" fmla="*/ 526211 w 1043796"/>
                <a:gd name="connsiteY6" fmla="*/ 43132 h 181155"/>
                <a:gd name="connsiteX7" fmla="*/ 0 w 1043796"/>
                <a:gd name="connsiteY7" fmla="*/ 0 h 181155"/>
                <a:gd name="connsiteX0" fmla="*/ 0 w 1043796"/>
                <a:gd name="connsiteY0" fmla="*/ 0 h 181155"/>
                <a:gd name="connsiteX1" fmla="*/ 8627 w 1043796"/>
                <a:gd name="connsiteY1" fmla="*/ 181155 h 181155"/>
                <a:gd name="connsiteX2" fmla="*/ 1043796 w 1043796"/>
                <a:gd name="connsiteY2" fmla="*/ 181155 h 181155"/>
                <a:gd name="connsiteX3" fmla="*/ 1043796 w 1043796"/>
                <a:gd name="connsiteY3" fmla="*/ 0 h 181155"/>
                <a:gd name="connsiteX4" fmla="*/ 750498 w 1043796"/>
                <a:gd name="connsiteY4" fmla="*/ 1 h 181155"/>
                <a:gd name="connsiteX5" fmla="*/ 612476 w 1043796"/>
                <a:gd name="connsiteY5" fmla="*/ 120770 h 181155"/>
                <a:gd name="connsiteX6" fmla="*/ 526211 w 1043796"/>
                <a:gd name="connsiteY6" fmla="*/ 43132 h 181155"/>
                <a:gd name="connsiteX7" fmla="*/ 0 w 1043796"/>
                <a:gd name="connsiteY7" fmla="*/ 0 h 181155"/>
                <a:gd name="connsiteX0" fmla="*/ 0 w 1043796"/>
                <a:gd name="connsiteY0" fmla="*/ 0 h 181155"/>
                <a:gd name="connsiteX1" fmla="*/ 8627 w 1043796"/>
                <a:gd name="connsiteY1" fmla="*/ 181155 h 181155"/>
                <a:gd name="connsiteX2" fmla="*/ 1043796 w 1043796"/>
                <a:gd name="connsiteY2" fmla="*/ 181155 h 181155"/>
                <a:gd name="connsiteX3" fmla="*/ 1043796 w 1043796"/>
                <a:gd name="connsiteY3" fmla="*/ 0 h 181155"/>
                <a:gd name="connsiteX4" fmla="*/ 750498 w 1043796"/>
                <a:gd name="connsiteY4" fmla="*/ 1 h 181155"/>
                <a:gd name="connsiteX5" fmla="*/ 612476 w 1043796"/>
                <a:gd name="connsiteY5" fmla="*/ 120770 h 181155"/>
                <a:gd name="connsiteX6" fmla="*/ 508958 w 1043796"/>
                <a:gd name="connsiteY6" fmla="*/ 8626 h 181155"/>
                <a:gd name="connsiteX7" fmla="*/ 0 w 1043796"/>
                <a:gd name="connsiteY7" fmla="*/ 0 h 181155"/>
                <a:gd name="connsiteX0" fmla="*/ 0 w 1043796"/>
                <a:gd name="connsiteY0" fmla="*/ 1 h 181156"/>
                <a:gd name="connsiteX1" fmla="*/ 8627 w 1043796"/>
                <a:gd name="connsiteY1" fmla="*/ 181156 h 181156"/>
                <a:gd name="connsiteX2" fmla="*/ 1043796 w 1043796"/>
                <a:gd name="connsiteY2" fmla="*/ 181156 h 181156"/>
                <a:gd name="connsiteX3" fmla="*/ 1043796 w 1043796"/>
                <a:gd name="connsiteY3" fmla="*/ 1 h 181156"/>
                <a:gd name="connsiteX4" fmla="*/ 750498 w 1043796"/>
                <a:gd name="connsiteY4" fmla="*/ 2 h 181156"/>
                <a:gd name="connsiteX5" fmla="*/ 612476 w 1043796"/>
                <a:gd name="connsiteY5" fmla="*/ 120771 h 181156"/>
                <a:gd name="connsiteX6" fmla="*/ 414067 w 1043796"/>
                <a:gd name="connsiteY6" fmla="*/ 0 h 181156"/>
                <a:gd name="connsiteX7" fmla="*/ 0 w 1043796"/>
                <a:gd name="connsiteY7" fmla="*/ 1 h 181156"/>
                <a:gd name="connsiteX0" fmla="*/ 0 w 1043796"/>
                <a:gd name="connsiteY0" fmla="*/ 1 h 181156"/>
                <a:gd name="connsiteX1" fmla="*/ 8627 w 1043796"/>
                <a:gd name="connsiteY1" fmla="*/ 181156 h 181156"/>
                <a:gd name="connsiteX2" fmla="*/ 1043796 w 1043796"/>
                <a:gd name="connsiteY2" fmla="*/ 181156 h 181156"/>
                <a:gd name="connsiteX3" fmla="*/ 1043796 w 1043796"/>
                <a:gd name="connsiteY3" fmla="*/ 1 h 181156"/>
                <a:gd name="connsiteX4" fmla="*/ 750498 w 1043796"/>
                <a:gd name="connsiteY4" fmla="*/ 2 h 181156"/>
                <a:gd name="connsiteX5" fmla="*/ 552091 w 1043796"/>
                <a:gd name="connsiteY5" fmla="*/ 112144 h 181156"/>
                <a:gd name="connsiteX6" fmla="*/ 414067 w 1043796"/>
                <a:gd name="connsiteY6" fmla="*/ 0 h 181156"/>
                <a:gd name="connsiteX7" fmla="*/ 0 w 1043796"/>
                <a:gd name="connsiteY7" fmla="*/ 1 h 181156"/>
                <a:gd name="connsiteX0" fmla="*/ 0 w 1043796"/>
                <a:gd name="connsiteY0" fmla="*/ 1 h 181156"/>
                <a:gd name="connsiteX1" fmla="*/ 8627 w 1043796"/>
                <a:gd name="connsiteY1" fmla="*/ 181156 h 181156"/>
                <a:gd name="connsiteX2" fmla="*/ 1043796 w 1043796"/>
                <a:gd name="connsiteY2" fmla="*/ 181156 h 181156"/>
                <a:gd name="connsiteX3" fmla="*/ 1043796 w 1043796"/>
                <a:gd name="connsiteY3" fmla="*/ 1 h 181156"/>
                <a:gd name="connsiteX4" fmla="*/ 638354 w 1043796"/>
                <a:gd name="connsiteY4" fmla="*/ 2 h 181156"/>
                <a:gd name="connsiteX5" fmla="*/ 552091 w 1043796"/>
                <a:gd name="connsiteY5" fmla="*/ 112144 h 181156"/>
                <a:gd name="connsiteX6" fmla="*/ 414067 w 1043796"/>
                <a:gd name="connsiteY6" fmla="*/ 0 h 181156"/>
                <a:gd name="connsiteX7" fmla="*/ 0 w 1043796"/>
                <a:gd name="connsiteY7" fmla="*/ 1 h 181156"/>
                <a:gd name="connsiteX0" fmla="*/ 0 w 1043796"/>
                <a:gd name="connsiteY0" fmla="*/ 1 h 181156"/>
                <a:gd name="connsiteX1" fmla="*/ 8627 w 1043796"/>
                <a:gd name="connsiteY1" fmla="*/ 181156 h 181156"/>
                <a:gd name="connsiteX2" fmla="*/ 1043796 w 1043796"/>
                <a:gd name="connsiteY2" fmla="*/ 181156 h 181156"/>
                <a:gd name="connsiteX3" fmla="*/ 1043796 w 1043796"/>
                <a:gd name="connsiteY3" fmla="*/ 1 h 181156"/>
                <a:gd name="connsiteX4" fmla="*/ 681486 w 1043796"/>
                <a:gd name="connsiteY4" fmla="*/ 2 h 181156"/>
                <a:gd name="connsiteX5" fmla="*/ 552091 w 1043796"/>
                <a:gd name="connsiteY5" fmla="*/ 112144 h 181156"/>
                <a:gd name="connsiteX6" fmla="*/ 414067 w 1043796"/>
                <a:gd name="connsiteY6" fmla="*/ 0 h 181156"/>
                <a:gd name="connsiteX7" fmla="*/ 0 w 1043796"/>
                <a:gd name="connsiteY7" fmla="*/ 1 h 18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3796" h="181156">
                  <a:moveTo>
                    <a:pt x="0" y="1"/>
                  </a:moveTo>
                  <a:lnTo>
                    <a:pt x="8627" y="181156"/>
                  </a:lnTo>
                  <a:lnTo>
                    <a:pt x="1043796" y="181156"/>
                  </a:lnTo>
                  <a:lnTo>
                    <a:pt x="1043796" y="1"/>
                  </a:lnTo>
                  <a:lnTo>
                    <a:pt x="681486" y="2"/>
                  </a:lnTo>
                  <a:lnTo>
                    <a:pt x="552091" y="112144"/>
                  </a:lnTo>
                  <a:lnTo>
                    <a:pt x="414067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418305" y="3350827"/>
              <a:ext cx="12362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000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pitchFamily="34" charset="0"/>
                </a:rPr>
                <a:t>confirmed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9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17101 7.40741E-7 " pathEditMode="relative" rAng="0" ptsTypes="AA">
                                      <p:cBhvr>
                                        <p:cTn id="6" dur="18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3.33333E-6 0.328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4" grpId="0"/>
      <p:bldP spid="47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Evidence for Sterile Neutrinos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5367" y="762000"/>
            <a:ext cx="4059433" cy="2700754"/>
            <a:chOff x="207767" y="762000"/>
            <a:chExt cx="4059433" cy="2700754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67" y="1165785"/>
              <a:ext cx="2080034" cy="2034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528" y="1143001"/>
              <a:ext cx="1895672" cy="2049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2667000" y="2433935"/>
              <a:ext cx="13247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6600"/>
                  </a:solidFill>
                </a:rPr>
                <a:t>Event Excess: </a:t>
              </a:r>
              <a:endParaRPr lang="en-US" sz="1200" dirty="0" smtClean="0">
                <a:solidFill>
                  <a:srgbClr val="FF6600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srgbClr val="FF6600"/>
                  </a:solidFill>
                </a:rPr>
                <a:t>32.2 </a:t>
              </a:r>
              <a:r>
                <a:rPr lang="en-US" sz="1200" dirty="0">
                  <a:solidFill>
                    <a:srgbClr val="FF6600"/>
                  </a:solidFill>
                </a:rPr>
                <a:t>± 9.4 ± </a:t>
              </a:r>
              <a:r>
                <a:rPr lang="en-US" sz="1200" dirty="0" smtClean="0">
                  <a:solidFill>
                    <a:srgbClr val="FF6600"/>
                  </a:solidFill>
                </a:rPr>
                <a:t>2.3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sp>
          <p:nvSpPr>
            <p:cNvPr id="9" name="TextBox 14"/>
            <p:cNvSpPr txBox="1">
              <a:spLocks noChangeArrowheads="1"/>
            </p:cNvSpPr>
            <p:nvPr/>
          </p:nvSpPr>
          <p:spPr bwMode="auto">
            <a:xfrm>
              <a:off x="457200" y="3124200"/>
              <a:ext cx="3810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B0BB8B"/>
                  </a:solidFill>
                </a:rPr>
                <a:t>Aguilar-</a:t>
              </a:r>
              <a:r>
                <a:rPr lang="en-US" sz="1200" dirty="0" err="1">
                  <a:solidFill>
                    <a:srgbClr val="B0BB8B"/>
                  </a:solidFill>
                </a:rPr>
                <a:t>Arevalo</a:t>
              </a:r>
              <a:r>
                <a:rPr lang="en-US" sz="1200" dirty="0">
                  <a:solidFill>
                    <a:srgbClr val="B0BB8B"/>
                  </a:solidFill>
                </a:rPr>
                <a:t> </a:t>
              </a:r>
              <a:r>
                <a:rPr lang="en-US" sz="1200" i="1" dirty="0">
                  <a:solidFill>
                    <a:srgbClr val="B0BB8B"/>
                  </a:solidFill>
                </a:rPr>
                <a:t>et al.</a:t>
              </a:r>
              <a:r>
                <a:rPr lang="en-US" sz="1200" dirty="0">
                  <a:solidFill>
                    <a:srgbClr val="B0BB8B"/>
                  </a:solidFill>
                </a:rPr>
                <a:t>, </a:t>
              </a:r>
              <a:r>
                <a:rPr lang="en-US" sz="1200" dirty="0" smtClean="0">
                  <a:solidFill>
                    <a:srgbClr val="B0BB8B"/>
                  </a:solidFill>
                </a:rPr>
                <a:t>Phys.Rev.D64</a:t>
              </a:r>
              <a:r>
                <a:rPr lang="en-US" sz="1200" dirty="0">
                  <a:solidFill>
                    <a:srgbClr val="B0BB8B"/>
                  </a:solidFill>
                </a:rPr>
                <a:t>, 112007 (2001</a:t>
              </a:r>
              <a:r>
                <a:rPr lang="en-US" sz="1600" dirty="0">
                  <a:solidFill>
                    <a:srgbClr val="B0BB8B"/>
                  </a:solidFill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94774" y="762000"/>
                  <a:ext cx="3153508" cy="393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srgbClr val="2A3674"/>
                      </a:solidFill>
                      <a:effectLst/>
                      <a:latin typeface="Times New Roman"/>
                    </a:rPr>
                    <a:t>LSND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800" i="1" smtClean="0">
                                  <a:solidFill>
                                    <a:srgbClr val="2A3674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rgbClr val="2A3674"/>
                                  </a:solidFill>
                                  <a:effectLst/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  <m:t>μ</m:t>
                          </m:r>
                        </m:sub>
                      </m:sSub>
                      <m:r>
                        <a:rPr lang="en-US" sz="1800" i="1" smtClean="0">
                          <a:solidFill>
                            <a:srgbClr val="2A3674"/>
                          </a:solidFill>
                          <a:effectLst/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800" i="1" smtClean="0">
                                  <a:solidFill>
                                    <a:srgbClr val="2A3674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rgbClr val="2A3674"/>
                                  </a:solidFill>
                                  <a:effectLst/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1800" dirty="0" smtClean="0">
                      <a:solidFill>
                        <a:srgbClr val="2A3674"/>
                      </a:solidFill>
                      <a:effectLst/>
                      <a:latin typeface="Times New Roman"/>
                    </a:rPr>
                    <a:t>)</a:t>
                  </a:r>
                  <a:endParaRPr lang="en-US" sz="1800" dirty="0">
                    <a:solidFill>
                      <a:srgbClr val="2A3674"/>
                    </a:solidFill>
                    <a:effectLst/>
                    <a:latin typeface="Times New Roman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774" y="762000"/>
                  <a:ext cx="3153508" cy="39324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7692" b="-1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4560794" y="772536"/>
            <a:ext cx="4504572" cy="2659440"/>
            <a:chOff x="4560794" y="772536"/>
            <a:chExt cx="4504572" cy="2659440"/>
          </a:xfrm>
        </p:grpSpPr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794" y="1165785"/>
              <a:ext cx="2558918" cy="155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4800600" y="2743200"/>
              <a:ext cx="23191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6600"/>
                  </a:solidFill>
                </a:rPr>
                <a:t>Event Excess: </a:t>
              </a:r>
              <a:r>
                <a:rPr lang="en-US" sz="1200" dirty="0" smtClean="0">
                  <a:solidFill>
                    <a:srgbClr val="FF6600"/>
                  </a:solidFill>
                </a:rPr>
                <a:t>78.4 </a:t>
              </a:r>
              <a:r>
                <a:rPr lang="en-US" sz="1200" dirty="0">
                  <a:solidFill>
                    <a:srgbClr val="FF6600"/>
                  </a:solidFill>
                </a:rPr>
                <a:t>± </a:t>
              </a:r>
              <a:r>
                <a:rPr lang="en-US" sz="1200" dirty="0" smtClean="0">
                  <a:solidFill>
                    <a:srgbClr val="FF6600"/>
                  </a:solidFill>
                </a:rPr>
                <a:t>28.5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799" y="1143001"/>
              <a:ext cx="1902567" cy="202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5"/>
            <p:cNvSpPr txBox="1">
              <a:spLocks noChangeArrowheads="1"/>
            </p:cNvSpPr>
            <p:nvPr/>
          </p:nvSpPr>
          <p:spPr bwMode="auto">
            <a:xfrm>
              <a:off x="4953000" y="3154977"/>
              <a:ext cx="38368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B0BB8B"/>
                  </a:solidFill>
                </a:rPr>
                <a:t>Aguilar-</a:t>
              </a:r>
              <a:r>
                <a:rPr lang="en-US" sz="1200" dirty="0" err="1">
                  <a:solidFill>
                    <a:srgbClr val="B0BB8B"/>
                  </a:solidFill>
                </a:rPr>
                <a:t>Arevalo</a:t>
              </a:r>
              <a:r>
                <a:rPr lang="en-US" sz="1200" dirty="0">
                  <a:solidFill>
                    <a:srgbClr val="B0BB8B"/>
                  </a:solidFill>
                </a:rPr>
                <a:t> </a:t>
              </a:r>
              <a:r>
                <a:rPr lang="en-US" sz="1200" i="1" dirty="0">
                  <a:solidFill>
                    <a:srgbClr val="B0BB8B"/>
                  </a:solidFill>
                </a:rPr>
                <a:t>et al.</a:t>
              </a:r>
              <a:r>
                <a:rPr lang="en-US" sz="1200" dirty="0">
                  <a:solidFill>
                    <a:srgbClr val="B0BB8B"/>
                  </a:solidFill>
                </a:rPr>
                <a:t>, </a:t>
              </a:r>
              <a:r>
                <a:rPr lang="en-US" sz="1200" dirty="0" err="1">
                  <a:solidFill>
                    <a:srgbClr val="B0BB8B"/>
                  </a:solidFill>
                </a:rPr>
                <a:t>Phys.Rev.Lett</a:t>
              </a:r>
              <a:r>
                <a:rPr lang="en-US" sz="1200" dirty="0">
                  <a:solidFill>
                    <a:srgbClr val="B0BB8B"/>
                  </a:solidFill>
                </a:rPr>
                <a:t>. 110, 161801 (2013)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294693" y="772536"/>
                  <a:ext cx="3153508" cy="393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srgbClr val="2A3674"/>
                      </a:solidFill>
                      <a:effectLst/>
                      <a:latin typeface="Times New Roman"/>
                    </a:rPr>
                    <a:t>MiniBooNE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800" i="1" smtClean="0">
                                  <a:solidFill>
                                    <a:srgbClr val="2A3674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rgbClr val="2A3674"/>
                                  </a:solidFill>
                                  <a:effectLst/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  <m:t>μ</m:t>
                          </m:r>
                        </m:sub>
                      </m:sSub>
                      <m:r>
                        <a:rPr lang="en-US" sz="1800" i="1" smtClean="0">
                          <a:solidFill>
                            <a:srgbClr val="2A3674"/>
                          </a:solidFill>
                          <a:effectLst/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800" i="1" smtClean="0">
                                  <a:solidFill>
                                    <a:srgbClr val="2A3674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rgbClr val="2A3674"/>
                                  </a:solidFill>
                                  <a:effectLst/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1800" dirty="0" smtClean="0">
                      <a:solidFill>
                        <a:srgbClr val="2A3674"/>
                      </a:solidFill>
                      <a:effectLst/>
                      <a:latin typeface="Times New Roman"/>
                    </a:rPr>
                    <a:t>)</a:t>
                  </a:r>
                  <a:endParaRPr lang="en-US" sz="1800" dirty="0">
                    <a:solidFill>
                      <a:srgbClr val="2A3674"/>
                    </a:solidFill>
                    <a:effectLst/>
                    <a:latin typeface="Times New Roman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4693" y="772536"/>
                  <a:ext cx="3153508" cy="39324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781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77875" y="3545134"/>
            <a:ext cx="4333490" cy="2702061"/>
            <a:chOff x="77875" y="3545134"/>
            <a:chExt cx="4333490" cy="270206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144" y="3918110"/>
              <a:ext cx="2026221" cy="205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4"/>
            <p:cNvSpPr txBox="1">
              <a:spLocks noChangeArrowheads="1"/>
            </p:cNvSpPr>
            <p:nvPr/>
          </p:nvSpPr>
          <p:spPr bwMode="auto">
            <a:xfrm>
              <a:off x="321273" y="5908641"/>
              <a:ext cx="3810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err="1" smtClean="0">
                  <a:solidFill>
                    <a:srgbClr val="B0BB8B"/>
                  </a:solidFill>
                </a:rPr>
                <a:t>Giunti</a:t>
              </a:r>
              <a:r>
                <a:rPr lang="en-US" sz="1200" dirty="0" smtClean="0">
                  <a:solidFill>
                    <a:srgbClr val="B0BB8B"/>
                  </a:solidFill>
                </a:rPr>
                <a:t> and </a:t>
              </a:r>
              <a:r>
                <a:rPr lang="en-US" sz="1200" dirty="0" err="1" smtClean="0">
                  <a:solidFill>
                    <a:srgbClr val="B0BB8B"/>
                  </a:solidFill>
                </a:rPr>
                <a:t>Laveder</a:t>
              </a:r>
              <a:r>
                <a:rPr lang="en-US" sz="1200" dirty="0" smtClean="0">
                  <a:solidFill>
                    <a:srgbClr val="B0BB8B"/>
                  </a:solidFill>
                </a:rPr>
                <a:t>, Phys.Rev.C83, 065504(2011</a:t>
              </a:r>
              <a:r>
                <a:rPr lang="en-US" sz="1600" dirty="0">
                  <a:solidFill>
                    <a:srgbClr val="B0BB8B"/>
                  </a:solidFill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81000" y="3545134"/>
                  <a:ext cx="38697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srgbClr val="2A3674"/>
                      </a:solidFill>
                      <a:effectLst/>
                      <a:latin typeface="Times New Roman"/>
                    </a:rPr>
                    <a:t>Gallium Anomaly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800" smtClean="0">
                          <a:solidFill>
                            <a:srgbClr val="2A3674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rgbClr val="2A3674"/>
                          </a:solidFill>
                          <a:effectLst/>
                          <a:latin typeface="Cambria Math"/>
                        </a:rPr>
                        <m:t>Disappearance</m:t>
                      </m:r>
                    </m:oMath>
                  </a14:m>
                  <a:r>
                    <a:rPr lang="en-US" sz="1800" dirty="0" smtClean="0">
                      <a:solidFill>
                        <a:srgbClr val="2A3674"/>
                      </a:solidFill>
                      <a:effectLst/>
                      <a:latin typeface="Times New Roman"/>
                    </a:rPr>
                    <a:t>)</a:t>
                  </a:r>
                  <a:endParaRPr lang="en-US" sz="1800" dirty="0">
                    <a:solidFill>
                      <a:srgbClr val="2A3674"/>
                    </a:solidFill>
                    <a:effectLst/>
                    <a:latin typeface="Times New Roman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3545134"/>
                  <a:ext cx="3869724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833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75" y="4062750"/>
              <a:ext cx="2243137" cy="159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4878858" y="3533574"/>
            <a:ext cx="4199912" cy="2821343"/>
            <a:chOff x="4878858" y="3533574"/>
            <a:chExt cx="4199912" cy="28213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953000" y="3533574"/>
                  <a:ext cx="40056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srgbClr val="2A3674"/>
                      </a:solidFill>
                      <a:effectLst/>
                      <a:latin typeface="Times New Roman"/>
                    </a:rPr>
                    <a:t>Reactor Anomaly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800" i="1" smtClean="0">
                                  <a:solidFill>
                                    <a:srgbClr val="2A3674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rgbClr val="2A3674"/>
                                  </a:solidFill>
                                  <a:effectLst/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sz="1800" i="1" smtClean="0">
                              <a:solidFill>
                                <a:srgbClr val="2A3674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1800" dirty="0" smtClean="0">
                      <a:solidFill>
                        <a:srgbClr val="2A3674"/>
                      </a:solidFill>
                      <a:effectLst/>
                      <a:latin typeface="Times New Roman"/>
                    </a:rPr>
                    <a:t> Disappearance)</a:t>
                  </a:r>
                  <a:endParaRPr lang="en-US" sz="1800" dirty="0">
                    <a:solidFill>
                      <a:srgbClr val="2A3674"/>
                    </a:solidFill>
                    <a:effectLst/>
                    <a:latin typeface="Times New Roman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0" y="3533574"/>
                  <a:ext cx="4005649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833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858" y="3918110"/>
              <a:ext cx="1388615" cy="2215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372" y="3961824"/>
              <a:ext cx="2630398" cy="1915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4953000" y="6077918"/>
              <a:ext cx="39036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B0BB8B"/>
                  </a:solidFill>
                </a:rPr>
                <a:t>Mention </a:t>
              </a:r>
              <a:r>
                <a:rPr lang="en-US" sz="1200" i="1" dirty="0">
                  <a:solidFill>
                    <a:srgbClr val="B0BB8B"/>
                  </a:solidFill>
                </a:rPr>
                <a:t>et al.</a:t>
              </a:r>
              <a:r>
                <a:rPr lang="en-US" sz="1200" dirty="0">
                  <a:solidFill>
                    <a:srgbClr val="B0BB8B"/>
                  </a:solidFill>
                </a:rPr>
                <a:t>, Phys.Rev.D83 073006 (2011)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10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8" y="1527580"/>
            <a:ext cx="3768014" cy="4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Jonathan Link</a:t>
            </a:r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14400" y="0"/>
            <a:ext cx="731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T2K Near Detector </a:t>
            </a:r>
            <a:r>
              <a:rPr lang="el-G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ν</a:t>
            </a:r>
            <a:r>
              <a:rPr lang="en-US" sz="3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Disappearance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3217" y="1665835"/>
            <a:ext cx="1239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ν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 Selection</a:t>
            </a:r>
            <a:endParaRPr lang="en-US" sz="1600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88887" y="746125"/>
            <a:ext cx="80032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2A3674"/>
                </a:solidFill>
              </a:rPr>
              <a:t>Although the T2K beam is predominantly a </a:t>
            </a:r>
            <a:r>
              <a:rPr lang="el-GR" altLang="en-US" sz="2000" dirty="0" smtClean="0">
                <a:solidFill>
                  <a:srgbClr val="2A3674"/>
                </a:solidFill>
              </a:rPr>
              <a:t>ν</a:t>
            </a:r>
            <a:r>
              <a:rPr lang="el-GR" altLang="en-US" sz="2000" baseline="-25000" dirty="0" smtClean="0">
                <a:solidFill>
                  <a:srgbClr val="2A3674"/>
                </a:solidFill>
              </a:rPr>
              <a:t>μ</a:t>
            </a:r>
            <a:r>
              <a:rPr lang="en-US" altLang="en-US" sz="2000" dirty="0" smtClean="0">
                <a:solidFill>
                  <a:srgbClr val="2A3674"/>
                </a:solidFill>
              </a:rPr>
              <a:t>  beam, the small </a:t>
            </a:r>
            <a:r>
              <a:rPr lang="el-GR" altLang="en-US" sz="2000" dirty="0" smtClean="0">
                <a:solidFill>
                  <a:srgbClr val="2A3674"/>
                </a:solidFill>
              </a:rPr>
              <a:t>ν</a:t>
            </a:r>
            <a:r>
              <a:rPr lang="en-US" altLang="en-US" sz="2000" baseline="-25000" dirty="0" smtClean="0">
                <a:solidFill>
                  <a:srgbClr val="2A3674"/>
                </a:solidFill>
              </a:rPr>
              <a:t>e</a:t>
            </a:r>
            <a:r>
              <a:rPr lang="en-US" altLang="en-US" sz="2000" dirty="0" smtClean="0">
                <a:solidFill>
                  <a:srgbClr val="2A3674"/>
                </a:solidFill>
              </a:rPr>
              <a:t> component can be used in the near detector for a </a:t>
            </a:r>
            <a:r>
              <a:rPr lang="el-GR" altLang="en-US" sz="2000" dirty="0">
                <a:solidFill>
                  <a:srgbClr val="2A3674"/>
                </a:solidFill>
              </a:rPr>
              <a:t>ν</a:t>
            </a:r>
            <a:r>
              <a:rPr lang="en-US" altLang="en-US" sz="2000" baseline="-25000" dirty="0">
                <a:solidFill>
                  <a:srgbClr val="2A3674"/>
                </a:solidFill>
              </a:rPr>
              <a:t>e</a:t>
            </a:r>
            <a:r>
              <a:rPr lang="en-US" altLang="en-US" sz="2000" dirty="0">
                <a:solidFill>
                  <a:srgbClr val="2A3674"/>
                </a:solidFill>
              </a:rPr>
              <a:t> </a:t>
            </a:r>
            <a:r>
              <a:rPr lang="en-US" altLang="en-US" sz="2000" dirty="0" smtClean="0">
                <a:solidFill>
                  <a:srgbClr val="2A3674"/>
                </a:solidFill>
              </a:rPr>
              <a:t> disappearance search.</a:t>
            </a:r>
            <a:endParaRPr lang="en-US" altLang="en-US" sz="2000" dirty="0">
              <a:solidFill>
                <a:srgbClr val="2A367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9275" y="3823016"/>
            <a:ext cx="1239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Control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843555" y="2109131"/>
            <a:ext cx="3805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B0BB8B"/>
                </a:solidFill>
              </a:rPr>
              <a:t>Phys.Rev</a:t>
            </a:r>
            <a:r>
              <a:rPr lang="en-US" sz="1600" dirty="0" smtClean="0">
                <a:solidFill>
                  <a:srgbClr val="B0BB8B"/>
                </a:solidFill>
              </a:rPr>
              <a:t>. D91, 051102(R) (2015)</a:t>
            </a:r>
            <a:endParaRPr lang="en-US" sz="1600" dirty="0">
              <a:solidFill>
                <a:srgbClr val="B0BB8B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95" y="2437545"/>
            <a:ext cx="49434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0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Evidence Against the ~1 eV</a:t>
            </a:r>
            <a:r>
              <a:rPr lang="en-US" baseline="30000" dirty="0" smtClean="0"/>
              <a:t>2</a:t>
            </a:r>
            <a:r>
              <a:rPr lang="en-US" dirty="0" smtClean="0"/>
              <a:t> Sterile Neutrino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99822" y="720194"/>
            <a:ext cx="4059273" cy="2906975"/>
            <a:chOff x="299822" y="744908"/>
            <a:chExt cx="4059273" cy="290697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22" y="1133087"/>
              <a:ext cx="1788469" cy="202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5"/>
            <p:cNvSpPr txBox="1">
              <a:spLocks noChangeArrowheads="1"/>
            </p:cNvSpPr>
            <p:nvPr/>
          </p:nvSpPr>
          <p:spPr bwMode="auto">
            <a:xfrm>
              <a:off x="546963" y="3374884"/>
              <a:ext cx="33948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200" dirty="0" err="1">
                  <a:solidFill>
                    <a:srgbClr val="B0BB8B"/>
                  </a:solidFill>
                </a:rPr>
                <a:t>Armbruster</a:t>
              </a:r>
              <a:r>
                <a:rPr lang="en-US" sz="1200" dirty="0">
                  <a:solidFill>
                    <a:srgbClr val="B0BB8B"/>
                  </a:solidFill>
                </a:rPr>
                <a:t> </a:t>
              </a:r>
              <a:r>
                <a:rPr lang="en-US" sz="1200" i="1" dirty="0">
                  <a:solidFill>
                    <a:srgbClr val="B0BB8B"/>
                  </a:solidFill>
                </a:rPr>
                <a:t>et al.</a:t>
              </a:r>
              <a:r>
                <a:rPr lang="en-US" sz="1200" dirty="0">
                  <a:solidFill>
                    <a:srgbClr val="B0BB8B"/>
                  </a:solidFill>
                </a:rPr>
                <a:t>, Phys.Rev.D65 112001 (2002)</a:t>
              </a: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6780" y="1138535"/>
              <a:ext cx="2142315" cy="2315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42374" y="744908"/>
                  <a:ext cx="3153508" cy="393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2A3674"/>
                      </a:solidFill>
                    </a:rPr>
                    <a:t>KARMEN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2A367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solidFill>
                                    <a:srgbClr val="2A3674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rgbClr val="2A3674"/>
                                  </a:solidFill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2A3674"/>
                              </a:solidFill>
                              <a:latin typeface="Cambria Math"/>
                            </a:rPr>
                            <m:t>μ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2A3674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2A367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solidFill>
                                    <a:srgbClr val="2A3674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rgbClr val="2A3674"/>
                                  </a:solidFill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2A3674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dirty="0" smtClean="0">
                      <a:solidFill>
                        <a:srgbClr val="2A3674"/>
                      </a:solidFill>
                    </a:rPr>
                    <a:t>)</a:t>
                  </a:r>
                  <a:endParaRPr lang="en-US" dirty="0">
                    <a:solidFill>
                      <a:srgbClr val="2A3674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374" y="744908"/>
                  <a:ext cx="3153508" cy="39324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7692" b="-1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299822" y="3110242"/>
                  <a:ext cx="1788469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1200" dirty="0" smtClean="0">
                      <a:solidFill>
                        <a:srgbClr val="FF6600"/>
                      </a:solidFill>
                    </a:rPr>
                    <a:t>No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200" i="1">
                                  <a:solidFill>
                                    <a:srgbClr val="FF66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200" i="1">
                                  <a:solidFill>
                                    <a:srgbClr val="FF6600"/>
                                  </a:solidFill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1200" dirty="0" smtClean="0">
                      <a:solidFill>
                        <a:srgbClr val="FF6600"/>
                      </a:solidFill>
                    </a:rPr>
                    <a:t> Excess </a:t>
                  </a:r>
                  <a:endParaRPr lang="en-US" sz="1200" dirty="0">
                    <a:solidFill>
                      <a:srgbClr val="FF66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9822" y="3110242"/>
                  <a:ext cx="1788469" cy="27699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521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/>
            <p:cNvSpPr/>
            <p:nvPr/>
          </p:nvSpPr>
          <p:spPr>
            <a:xfrm>
              <a:off x="3143250" y="1776413"/>
              <a:ext cx="745331" cy="8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005138" y="1187257"/>
              <a:ext cx="1321594" cy="1550194"/>
            </a:xfrm>
            <a:custGeom>
              <a:avLst/>
              <a:gdLst>
                <a:gd name="connsiteX0" fmla="*/ 1312068 w 1323975"/>
                <a:gd name="connsiteY0" fmla="*/ 1540668 h 1540668"/>
                <a:gd name="connsiteX1" fmla="*/ 314325 w 1323975"/>
                <a:gd name="connsiteY1" fmla="*/ 938212 h 1540668"/>
                <a:gd name="connsiteX2" fmla="*/ 114300 w 1323975"/>
                <a:gd name="connsiteY2" fmla="*/ 795337 h 1540668"/>
                <a:gd name="connsiteX3" fmla="*/ 30956 w 1323975"/>
                <a:gd name="connsiteY3" fmla="*/ 707231 h 1540668"/>
                <a:gd name="connsiteX4" fmla="*/ 2381 w 1323975"/>
                <a:gd name="connsiteY4" fmla="*/ 633412 h 1540668"/>
                <a:gd name="connsiteX5" fmla="*/ 28575 w 1323975"/>
                <a:gd name="connsiteY5" fmla="*/ 564356 h 1540668"/>
                <a:gd name="connsiteX6" fmla="*/ 88106 w 1323975"/>
                <a:gd name="connsiteY6" fmla="*/ 526256 h 1540668"/>
                <a:gd name="connsiteX7" fmla="*/ 192881 w 1323975"/>
                <a:gd name="connsiteY7" fmla="*/ 500062 h 1540668"/>
                <a:gd name="connsiteX8" fmla="*/ 283368 w 1323975"/>
                <a:gd name="connsiteY8" fmla="*/ 481012 h 1540668"/>
                <a:gd name="connsiteX9" fmla="*/ 304800 w 1323975"/>
                <a:gd name="connsiteY9" fmla="*/ 466725 h 1540668"/>
                <a:gd name="connsiteX10" fmla="*/ 271462 w 1323975"/>
                <a:gd name="connsiteY10" fmla="*/ 440531 h 1540668"/>
                <a:gd name="connsiteX11" fmla="*/ 80962 w 1323975"/>
                <a:gd name="connsiteY11" fmla="*/ 400050 h 1540668"/>
                <a:gd name="connsiteX12" fmla="*/ 16668 w 1323975"/>
                <a:gd name="connsiteY12" fmla="*/ 378618 h 1540668"/>
                <a:gd name="connsiteX13" fmla="*/ 0 w 1323975"/>
                <a:gd name="connsiteY13" fmla="*/ 361950 h 1540668"/>
                <a:gd name="connsiteX14" fmla="*/ 57150 w 1323975"/>
                <a:gd name="connsiteY14" fmla="*/ 340518 h 1540668"/>
                <a:gd name="connsiteX15" fmla="*/ 152400 w 1323975"/>
                <a:gd name="connsiteY15" fmla="*/ 330993 h 1540668"/>
                <a:gd name="connsiteX16" fmla="*/ 209550 w 1323975"/>
                <a:gd name="connsiteY16" fmla="*/ 307181 h 1540668"/>
                <a:gd name="connsiteX17" fmla="*/ 211931 w 1323975"/>
                <a:gd name="connsiteY17" fmla="*/ 297656 h 1540668"/>
                <a:gd name="connsiteX18" fmla="*/ 90487 w 1323975"/>
                <a:gd name="connsiteY18" fmla="*/ 266700 h 1540668"/>
                <a:gd name="connsiteX19" fmla="*/ 71437 w 1323975"/>
                <a:gd name="connsiteY19" fmla="*/ 266700 h 1540668"/>
                <a:gd name="connsiteX20" fmla="*/ 52387 w 1323975"/>
                <a:gd name="connsiteY20" fmla="*/ 252412 h 1540668"/>
                <a:gd name="connsiteX21" fmla="*/ 47625 w 1323975"/>
                <a:gd name="connsiteY21" fmla="*/ 235743 h 1540668"/>
                <a:gd name="connsiteX22" fmla="*/ 130968 w 1323975"/>
                <a:gd name="connsiteY22" fmla="*/ 214312 h 1540668"/>
                <a:gd name="connsiteX23" fmla="*/ 164306 w 1323975"/>
                <a:gd name="connsiteY23" fmla="*/ 209550 h 1540668"/>
                <a:gd name="connsiteX24" fmla="*/ 150018 w 1323975"/>
                <a:gd name="connsiteY24" fmla="*/ 197643 h 1540668"/>
                <a:gd name="connsiteX25" fmla="*/ 107156 w 1323975"/>
                <a:gd name="connsiteY25" fmla="*/ 178593 h 1540668"/>
                <a:gd name="connsiteX26" fmla="*/ 76200 w 1323975"/>
                <a:gd name="connsiteY26" fmla="*/ 166687 h 1540668"/>
                <a:gd name="connsiteX27" fmla="*/ 109537 w 1323975"/>
                <a:gd name="connsiteY27" fmla="*/ 147637 h 1540668"/>
                <a:gd name="connsiteX28" fmla="*/ 135731 w 1323975"/>
                <a:gd name="connsiteY28" fmla="*/ 133350 h 1540668"/>
                <a:gd name="connsiteX29" fmla="*/ 135731 w 1323975"/>
                <a:gd name="connsiteY29" fmla="*/ 119062 h 1540668"/>
                <a:gd name="connsiteX30" fmla="*/ 100012 w 1323975"/>
                <a:gd name="connsiteY30" fmla="*/ 109537 h 1540668"/>
                <a:gd name="connsiteX31" fmla="*/ 92868 w 1323975"/>
                <a:gd name="connsiteY31" fmla="*/ 100012 h 1540668"/>
                <a:gd name="connsiteX32" fmla="*/ 114300 w 1323975"/>
                <a:gd name="connsiteY32" fmla="*/ 83343 h 1540668"/>
                <a:gd name="connsiteX33" fmla="*/ 109537 w 1323975"/>
                <a:gd name="connsiteY33" fmla="*/ 52387 h 1540668"/>
                <a:gd name="connsiteX34" fmla="*/ 107156 w 1323975"/>
                <a:gd name="connsiteY34" fmla="*/ 38100 h 1540668"/>
                <a:gd name="connsiteX35" fmla="*/ 114300 w 1323975"/>
                <a:gd name="connsiteY35" fmla="*/ 21431 h 1540668"/>
                <a:gd name="connsiteX36" fmla="*/ 107156 w 1323975"/>
                <a:gd name="connsiteY36" fmla="*/ 0 h 1540668"/>
                <a:gd name="connsiteX37" fmla="*/ 1323975 w 1323975"/>
                <a:gd name="connsiteY37" fmla="*/ 2381 h 1540668"/>
                <a:gd name="connsiteX38" fmla="*/ 1312068 w 1323975"/>
                <a:gd name="connsiteY38" fmla="*/ 1540668 h 1540668"/>
                <a:gd name="connsiteX0" fmla="*/ 1312068 w 1323975"/>
                <a:gd name="connsiteY0" fmla="*/ 1540668 h 1540668"/>
                <a:gd name="connsiteX1" fmla="*/ 314325 w 1323975"/>
                <a:gd name="connsiteY1" fmla="*/ 938212 h 1540668"/>
                <a:gd name="connsiteX2" fmla="*/ 114300 w 1323975"/>
                <a:gd name="connsiteY2" fmla="*/ 795337 h 1540668"/>
                <a:gd name="connsiteX3" fmla="*/ 30956 w 1323975"/>
                <a:gd name="connsiteY3" fmla="*/ 707231 h 1540668"/>
                <a:gd name="connsiteX4" fmla="*/ 2381 w 1323975"/>
                <a:gd name="connsiteY4" fmla="*/ 633412 h 1540668"/>
                <a:gd name="connsiteX5" fmla="*/ 28575 w 1323975"/>
                <a:gd name="connsiteY5" fmla="*/ 564356 h 1540668"/>
                <a:gd name="connsiteX6" fmla="*/ 88106 w 1323975"/>
                <a:gd name="connsiteY6" fmla="*/ 526256 h 1540668"/>
                <a:gd name="connsiteX7" fmla="*/ 192881 w 1323975"/>
                <a:gd name="connsiteY7" fmla="*/ 500062 h 1540668"/>
                <a:gd name="connsiteX8" fmla="*/ 283368 w 1323975"/>
                <a:gd name="connsiteY8" fmla="*/ 481012 h 1540668"/>
                <a:gd name="connsiteX9" fmla="*/ 304800 w 1323975"/>
                <a:gd name="connsiteY9" fmla="*/ 466725 h 1540668"/>
                <a:gd name="connsiteX10" fmla="*/ 271462 w 1323975"/>
                <a:gd name="connsiteY10" fmla="*/ 440531 h 1540668"/>
                <a:gd name="connsiteX11" fmla="*/ 80962 w 1323975"/>
                <a:gd name="connsiteY11" fmla="*/ 400050 h 1540668"/>
                <a:gd name="connsiteX12" fmla="*/ 16668 w 1323975"/>
                <a:gd name="connsiteY12" fmla="*/ 378618 h 1540668"/>
                <a:gd name="connsiteX13" fmla="*/ 0 w 1323975"/>
                <a:gd name="connsiteY13" fmla="*/ 361950 h 1540668"/>
                <a:gd name="connsiteX14" fmla="*/ 57150 w 1323975"/>
                <a:gd name="connsiteY14" fmla="*/ 340518 h 1540668"/>
                <a:gd name="connsiteX15" fmla="*/ 140494 w 1323975"/>
                <a:gd name="connsiteY15" fmla="*/ 328612 h 1540668"/>
                <a:gd name="connsiteX16" fmla="*/ 209550 w 1323975"/>
                <a:gd name="connsiteY16" fmla="*/ 307181 h 1540668"/>
                <a:gd name="connsiteX17" fmla="*/ 211931 w 1323975"/>
                <a:gd name="connsiteY17" fmla="*/ 297656 h 1540668"/>
                <a:gd name="connsiteX18" fmla="*/ 90487 w 1323975"/>
                <a:gd name="connsiteY18" fmla="*/ 266700 h 1540668"/>
                <a:gd name="connsiteX19" fmla="*/ 71437 w 1323975"/>
                <a:gd name="connsiteY19" fmla="*/ 266700 h 1540668"/>
                <a:gd name="connsiteX20" fmla="*/ 52387 w 1323975"/>
                <a:gd name="connsiteY20" fmla="*/ 252412 h 1540668"/>
                <a:gd name="connsiteX21" fmla="*/ 47625 w 1323975"/>
                <a:gd name="connsiteY21" fmla="*/ 235743 h 1540668"/>
                <a:gd name="connsiteX22" fmla="*/ 130968 w 1323975"/>
                <a:gd name="connsiteY22" fmla="*/ 214312 h 1540668"/>
                <a:gd name="connsiteX23" fmla="*/ 164306 w 1323975"/>
                <a:gd name="connsiteY23" fmla="*/ 209550 h 1540668"/>
                <a:gd name="connsiteX24" fmla="*/ 150018 w 1323975"/>
                <a:gd name="connsiteY24" fmla="*/ 197643 h 1540668"/>
                <a:gd name="connsiteX25" fmla="*/ 107156 w 1323975"/>
                <a:gd name="connsiteY25" fmla="*/ 178593 h 1540668"/>
                <a:gd name="connsiteX26" fmla="*/ 76200 w 1323975"/>
                <a:gd name="connsiteY26" fmla="*/ 166687 h 1540668"/>
                <a:gd name="connsiteX27" fmla="*/ 109537 w 1323975"/>
                <a:gd name="connsiteY27" fmla="*/ 147637 h 1540668"/>
                <a:gd name="connsiteX28" fmla="*/ 135731 w 1323975"/>
                <a:gd name="connsiteY28" fmla="*/ 133350 h 1540668"/>
                <a:gd name="connsiteX29" fmla="*/ 135731 w 1323975"/>
                <a:gd name="connsiteY29" fmla="*/ 119062 h 1540668"/>
                <a:gd name="connsiteX30" fmla="*/ 100012 w 1323975"/>
                <a:gd name="connsiteY30" fmla="*/ 109537 h 1540668"/>
                <a:gd name="connsiteX31" fmla="*/ 92868 w 1323975"/>
                <a:gd name="connsiteY31" fmla="*/ 100012 h 1540668"/>
                <a:gd name="connsiteX32" fmla="*/ 114300 w 1323975"/>
                <a:gd name="connsiteY32" fmla="*/ 83343 h 1540668"/>
                <a:gd name="connsiteX33" fmla="*/ 109537 w 1323975"/>
                <a:gd name="connsiteY33" fmla="*/ 52387 h 1540668"/>
                <a:gd name="connsiteX34" fmla="*/ 107156 w 1323975"/>
                <a:gd name="connsiteY34" fmla="*/ 38100 h 1540668"/>
                <a:gd name="connsiteX35" fmla="*/ 114300 w 1323975"/>
                <a:gd name="connsiteY35" fmla="*/ 21431 h 1540668"/>
                <a:gd name="connsiteX36" fmla="*/ 107156 w 1323975"/>
                <a:gd name="connsiteY36" fmla="*/ 0 h 1540668"/>
                <a:gd name="connsiteX37" fmla="*/ 1323975 w 1323975"/>
                <a:gd name="connsiteY37" fmla="*/ 2381 h 1540668"/>
                <a:gd name="connsiteX38" fmla="*/ 1312068 w 1323975"/>
                <a:gd name="connsiteY38" fmla="*/ 1540668 h 1540668"/>
                <a:gd name="connsiteX0" fmla="*/ 1312068 w 1323975"/>
                <a:gd name="connsiteY0" fmla="*/ 1540668 h 1540668"/>
                <a:gd name="connsiteX1" fmla="*/ 314325 w 1323975"/>
                <a:gd name="connsiteY1" fmla="*/ 938212 h 1540668"/>
                <a:gd name="connsiteX2" fmla="*/ 114300 w 1323975"/>
                <a:gd name="connsiteY2" fmla="*/ 795337 h 1540668"/>
                <a:gd name="connsiteX3" fmla="*/ 30956 w 1323975"/>
                <a:gd name="connsiteY3" fmla="*/ 707231 h 1540668"/>
                <a:gd name="connsiteX4" fmla="*/ 2381 w 1323975"/>
                <a:gd name="connsiteY4" fmla="*/ 633412 h 1540668"/>
                <a:gd name="connsiteX5" fmla="*/ 28575 w 1323975"/>
                <a:gd name="connsiteY5" fmla="*/ 564356 h 1540668"/>
                <a:gd name="connsiteX6" fmla="*/ 88106 w 1323975"/>
                <a:gd name="connsiteY6" fmla="*/ 526256 h 1540668"/>
                <a:gd name="connsiteX7" fmla="*/ 192881 w 1323975"/>
                <a:gd name="connsiteY7" fmla="*/ 500062 h 1540668"/>
                <a:gd name="connsiteX8" fmla="*/ 283368 w 1323975"/>
                <a:gd name="connsiteY8" fmla="*/ 481012 h 1540668"/>
                <a:gd name="connsiteX9" fmla="*/ 304800 w 1323975"/>
                <a:gd name="connsiteY9" fmla="*/ 466725 h 1540668"/>
                <a:gd name="connsiteX10" fmla="*/ 271462 w 1323975"/>
                <a:gd name="connsiteY10" fmla="*/ 440531 h 1540668"/>
                <a:gd name="connsiteX11" fmla="*/ 80962 w 1323975"/>
                <a:gd name="connsiteY11" fmla="*/ 400050 h 1540668"/>
                <a:gd name="connsiteX12" fmla="*/ 16668 w 1323975"/>
                <a:gd name="connsiteY12" fmla="*/ 378618 h 1540668"/>
                <a:gd name="connsiteX13" fmla="*/ 0 w 1323975"/>
                <a:gd name="connsiteY13" fmla="*/ 361950 h 1540668"/>
                <a:gd name="connsiteX14" fmla="*/ 57150 w 1323975"/>
                <a:gd name="connsiteY14" fmla="*/ 340518 h 1540668"/>
                <a:gd name="connsiteX15" fmla="*/ 140494 w 1323975"/>
                <a:gd name="connsiteY15" fmla="*/ 328612 h 1540668"/>
                <a:gd name="connsiteX16" fmla="*/ 209550 w 1323975"/>
                <a:gd name="connsiteY16" fmla="*/ 307181 h 1540668"/>
                <a:gd name="connsiteX17" fmla="*/ 211931 w 1323975"/>
                <a:gd name="connsiteY17" fmla="*/ 297656 h 1540668"/>
                <a:gd name="connsiteX18" fmla="*/ 90487 w 1323975"/>
                <a:gd name="connsiteY18" fmla="*/ 266700 h 1540668"/>
                <a:gd name="connsiteX19" fmla="*/ 52387 w 1323975"/>
                <a:gd name="connsiteY19" fmla="*/ 252412 h 1540668"/>
                <a:gd name="connsiteX20" fmla="*/ 47625 w 1323975"/>
                <a:gd name="connsiteY20" fmla="*/ 235743 h 1540668"/>
                <a:gd name="connsiteX21" fmla="*/ 130968 w 1323975"/>
                <a:gd name="connsiteY21" fmla="*/ 214312 h 1540668"/>
                <a:gd name="connsiteX22" fmla="*/ 164306 w 1323975"/>
                <a:gd name="connsiteY22" fmla="*/ 209550 h 1540668"/>
                <a:gd name="connsiteX23" fmla="*/ 150018 w 1323975"/>
                <a:gd name="connsiteY23" fmla="*/ 197643 h 1540668"/>
                <a:gd name="connsiteX24" fmla="*/ 107156 w 1323975"/>
                <a:gd name="connsiteY24" fmla="*/ 178593 h 1540668"/>
                <a:gd name="connsiteX25" fmla="*/ 76200 w 1323975"/>
                <a:gd name="connsiteY25" fmla="*/ 166687 h 1540668"/>
                <a:gd name="connsiteX26" fmla="*/ 109537 w 1323975"/>
                <a:gd name="connsiteY26" fmla="*/ 147637 h 1540668"/>
                <a:gd name="connsiteX27" fmla="*/ 135731 w 1323975"/>
                <a:gd name="connsiteY27" fmla="*/ 133350 h 1540668"/>
                <a:gd name="connsiteX28" fmla="*/ 135731 w 1323975"/>
                <a:gd name="connsiteY28" fmla="*/ 119062 h 1540668"/>
                <a:gd name="connsiteX29" fmla="*/ 100012 w 1323975"/>
                <a:gd name="connsiteY29" fmla="*/ 109537 h 1540668"/>
                <a:gd name="connsiteX30" fmla="*/ 92868 w 1323975"/>
                <a:gd name="connsiteY30" fmla="*/ 100012 h 1540668"/>
                <a:gd name="connsiteX31" fmla="*/ 114300 w 1323975"/>
                <a:gd name="connsiteY31" fmla="*/ 83343 h 1540668"/>
                <a:gd name="connsiteX32" fmla="*/ 109537 w 1323975"/>
                <a:gd name="connsiteY32" fmla="*/ 52387 h 1540668"/>
                <a:gd name="connsiteX33" fmla="*/ 107156 w 1323975"/>
                <a:gd name="connsiteY33" fmla="*/ 38100 h 1540668"/>
                <a:gd name="connsiteX34" fmla="*/ 114300 w 1323975"/>
                <a:gd name="connsiteY34" fmla="*/ 21431 h 1540668"/>
                <a:gd name="connsiteX35" fmla="*/ 107156 w 1323975"/>
                <a:gd name="connsiteY35" fmla="*/ 0 h 1540668"/>
                <a:gd name="connsiteX36" fmla="*/ 1323975 w 1323975"/>
                <a:gd name="connsiteY36" fmla="*/ 2381 h 1540668"/>
                <a:gd name="connsiteX37" fmla="*/ 1312068 w 1323975"/>
                <a:gd name="connsiteY37" fmla="*/ 1540668 h 1540668"/>
                <a:gd name="connsiteX0" fmla="*/ 1321593 w 1323975"/>
                <a:gd name="connsiteY0" fmla="*/ 1547812 h 1547812"/>
                <a:gd name="connsiteX1" fmla="*/ 314325 w 1323975"/>
                <a:gd name="connsiteY1" fmla="*/ 938212 h 1547812"/>
                <a:gd name="connsiteX2" fmla="*/ 114300 w 1323975"/>
                <a:gd name="connsiteY2" fmla="*/ 795337 h 1547812"/>
                <a:gd name="connsiteX3" fmla="*/ 30956 w 1323975"/>
                <a:gd name="connsiteY3" fmla="*/ 707231 h 1547812"/>
                <a:gd name="connsiteX4" fmla="*/ 2381 w 1323975"/>
                <a:gd name="connsiteY4" fmla="*/ 633412 h 1547812"/>
                <a:gd name="connsiteX5" fmla="*/ 28575 w 1323975"/>
                <a:gd name="connsiteY5" fmla="*/ 564356 h 1547812"/>
                <a:gd name="connsiteX6" fmla="*/ 88106 w 1323975"/>
                <a:gd name="connsiteY6" fmla="*/ 526256 h 1547812"/>
                <a:gd name="connsiteX7" fmla="*/ 192881 w 1323975"/>
                <a:gd name="connsiteY7" fmla="*/ 500062 h 1547812"/>
                <a:gd name="connsiteX8" fmla="*/ 283368 w 1323975"/>
                <a:gd name="connsiteY8" fmla="*/ 481012 h 1547812"/>
                <a:gd name="connsiteX9" fmla="*/ 304800 w 1323975"/>
                <a:gd name="connsiteY9" fmla="*/ 466725 h 1547812"/>
                <a:gd name="connsiteX10" fmla="*/ 271462 w 1323975"/>
                <a:gd name="connsiteY10" fmla="*/ 440531 h 1547812"/>
                <a:gd name="connsiteX11" fmla="*/ 80962 w 1323975"/>
                <a:gd name="connsiteY11" fmla="*/ 400050 h 1547812"/>
                <a:gd name="connsiteX12" fmla="*/ 16668 w 1323975"/>
                <a:gd name="connsiteY12" fmla="*/ 378618 h 1547812"/>
                <a:gd name="connsiteX13" fmla="*/ 0 w 1323975"/>
                <a:gd name="connsiteY13" fmla="*/ 361950 h 1547812"/>
                <a:gd name="connsiteX14" fmla="*/ 57150 w 1323975"/>
                <a:gd name="connsiteY14" fmla="*/ 340518 h 1547812"/>
                <a:gd name="connsiteX15" fmla="*/ 140494 w 1323975"/>
                <a:gd name="connsiteY15" fmla="*/ 328612 h 1547812"/>
                <a:gd name="connsiteX16" fmla="*/ 209550 w 1323975"/>
                <a:gd name="connsiteY16" fmla="*/ 307181 h 1547812"/>
                <a:gd name="connsiteX17" fmla="*/ 211931 w 1323975"/>
                <a:gd name="connsiteY17" fmla="*/ 297656 h 1547812"/>
                <a:gd name="connsiteX18" fmla="*/ 90487 w 1323975"/>
                <a:gd name="connsiteY18" fmla="*/ 266700 h 1547812"/>
                <a:gd name="connsiteX19" fmla="*/ 52387 w 1323975"/>
                <a:gd name="connsiteY19" fmla="*/ 252412 h 1547812"/>
                <a:gd name="connsiteX20" fmla="*/ 47625 w 1323975"/>
                <a:gd name="connsiteY20" fmla="*/ 235743 h 1547812"/>
                <a:gd name="connsiteX21" fmla="*/ 130968 w 1323975"/>
                <a:gd name="connsiteY21" fmla="*/ 214312 h 1547812"/>
                <a:gd name="connsiteX22" fmla="*/ 164306 w 1323975"/>
                <a:gd name="connsiteY22" fmla="*/ 209550 h 1547812"/>
                <a:gd name="connsiteX23" fmla="*/ 150018 w 1323975"/>
                <a:gd name="connsiteY23" fmla="*/ 197643 h 1547812"/>
                <a:gd name="connsiteX24" fmla="*/ 107156 w 1323975"/>
                <a:gd name="connsiteY24" fmla="*/ 178593 h 1547812"/>
                <a:gd name="connsiteX25" fmla="*/ 76200 w 1323975"/>
                <a:gd name="connsiteY25" fmla="*/ 166687 h 1547812"/>
                <a:gd name="connsiteX26" fmla="*/ 109537 w 1323975"/>
                <a:gd name="connsiteY26" fmla="*/ 147637 h 1547812"/>
                <a:gd name="connsiteX27" fmla="*/ 135731 w 1323975"/>
                <a:gd name="connsiteY27" fmla="*/ 133350 h 1547812"/>
                <a:gd name="connsiteX28" fmla="*/ 135731 w 1323975"/>
                <a:gd name="connsiteY28" fmla="*/ 119062 h 1547812"/>
                <a:gd name="connsiteX29" fmla="*/ 100012 w 1323975"/>
                <a:gd name="connsiteY29" fmla="*/ 109537 h 1547812"/>
                <a:gd name="connsiteX30" fmla="*/ 92868 w 1323975"/>
                <a:gd name="connsiteY30" fmla="*/ 100012 h 1547812"/>
                <a:gd name="connsiteX31" fmla="*/ 114300 w 1323975"/>
                <a:gd name="connsiteY31" fmla="*/ 83343 h 1547812"/>
                <a:gd name="connsiteX32" fmla="*/ 109537 w 1323975"/>
                <a:gd name="connsiteY32" fmla="*/ 52387 h 1547812"/>
                <a:gd name="connsiteX33" fmla="*/ 107156 w 1323975"/>
                <a:gd name="connsiteY33" fmla="*/ 38100 h 1547812"/>
                <a:gd name="connsiteX34" fmla="*/ 114300 w 1323975"/>
                <a:gd name="connsiteY34" fmla="*/ 21431 h 1547812"/>
                <a:gd name="connsiteX35" fmla="*/ 107156 w 1323975"/>
                <a:gd name="connsiteY35" fmla="*/ 0 h 1547812"/>
                <a:gd name="connsiteX36" fmla="*/ 1323975 w 1323975"/>
                <a:gd name="connsiteY36" fmla="*/ 2381 h 1547812"/>
                <a:gd name="connsiteX37" fmla="*/ 1321593 w 1323975"/>
                <a:gd name="connsiteY37" fmla="*/ 1547812 h 1547812"/>
                <a:gd name="connsiteX0" fmla="*/ 1321593 w 1321594"/>
                <a:gd name="connsiteY0" fmla="*/ 1550194 h 1550194"/>
                <a:gd name="connsiteX1" fmla="*/ 314325 w 1321594"/>
                <a:gd name="connsiteY1" fmla="*/ 940594 h 1550194"/>
                <a:gd name="connsiteX2" fmla="*/ 114300 w 1321594"/>
                <a:gd name="connsiteY2" fmla="*/ 797719 h 1550194"/>
                <a:gd name="connsiteX3" fmla="*/ 30956 w 1321594"/>
                <a:gd name="connsiteY3" fmla="*/ 709613 h 1550194"/>
                <a:gd name="connsiteX4" fmla="*/ 2381 w 1321594"/>
                <a:gd name="connsiteY4" fmla="*/ 635794 h 1550194"/>
                <a:gd name="connsiteX5" fmla="*/ 28575 w 1321594"/>
                <a:gd name="connsiteY5" fmla="*/ 566738 h 1550194"/>
                <a:gd name="connsiteX6" fmla="*/ 88106 w 1321594"/>
                <a:gd name="connsiteY6" fmla="*/ 528638 h 1550194"/>
                <a:gd name="connsiteX7" fmla="*/ 192881 w 1321594"/>
                <a:gd name="connsiteY7" fmla="*/ 502444 h 1550194"/>
                <a:gd name="connsiteX8" fmla="*/ 283368 w 1321594"/>
                <a:gd name="connsiteY8" fmla="*/ 483394 h 1550194"/>
                <a:gd name="connsiteX9" fmla="*/ 304800 w 1321594"/>
                <a:gd name="connsiteY9" fmla="*/ 469107 h 1550194"/>
                <a:gd name="connsiteX10" fmla="*/ 271462 w 1321594"/>
                <a:gd name="connsiteY10" fmla="*/ 442913 h 1550194"/>
                <a:gd name="connsiteX11" fmla="*/ 80962 w 1321594"/>
                <a:gd name="connsiteY11" fmla="*/ 402432 h 1550194"/>
                <a:gd name="connsiteX12" fmla="*/ 16668 w 1321594"/>
                <a:gd name="connsiteY12" fmla="*/ 381000 h 1550194"/>
                <a:gd name="connsiteX13" fmla="*/ 0 w 1321594"/>
                <a:gd name="connsiteY13" fmla="*/ 364332 h 1550194"/>
                <a:gd name="connsiteX14" fmla="*/ 57150 w 1321594"/>
                <a:gd name="connsiteY14" fmla="*/ 342900 h 1550194"/>
                <a:gd name="connsiteX15" fmla="*/ 140494 w 1321594"/>
                <a:gd name="connsiteY15" fmla="*/ 330994 h 1550194"/>
                <a:gd name="connsiteX16" fmla="*/ 209550 w 1321594"/>
                <a:gd name="connsiteY16" fmla="*/ 309563 h 1550194"/>
                <a:gd name="connsiteX17" fmla="*/ 211931 w 1321594"/>
                <a:gd name="connsiteY17" fmla="*/ 300038 h 1550194"/>
                <a:gd name="connsiteX18" fmla="*/ 90487 w 1321594"/>
                <a:gd name="connsiteY18" fmla="*/ 269082 h 1550194"/>
                <a:gd name="connsiteX19" fmla="*/ 52387 w 1321594"/>
                <a:gd name="connsiteY19" fmla="*/ 254794 h 1550194"/>
                <a:gd name="connsiteX20" fmla="*/ 47625 w 1321594"/>
                <a:gd name="connsiteY20" fmla="*/ 238125 h 1550194"/>
                <a:gd name="connsiteX21" fmla="*/ 130968 w 1321594"/>
                <a:gd name="connsiteY21" fmla="*/ 216694 h 1550194"/>
                <a:gd name="connsiteX22" fmla="*/ 164306 w 1321594"/>
                <a:gd name="connsiteY22" fmla="*/ 211932 h 1550194"/>
                <a:gd name="connsiteX23" fmla="*/ 150018 w 1321594"/>
                <a:gd name="connsiteY23" fmla="*/ 200025 h 1550194"/>
                <a:gd name="connsiteX24" fmla="*/ 107156 w 1321594"/>
                <a:gd name="connsiteY24" fmla="*/ 180975 h 1550194"/>
                <a:gd name="connsiteX25" fmla="*/ 76200 w 1321594"/>
                <a:gd name="connsiteY25" fmla="*/ 169069 h 1550194"/>
                <a:gd name="connsiteX26" fmla="*/ 109537 w 1321594"/>
                <a:gd name="connsiteY26" fmla="*/ 150019 h 1550194"/>
                <a:gd name="connsiteX27" fmla="*/ 135731 w 1321594"/>
                <a:gd name="connsiteY27" fmla="*/ 135732 h 1550194"/>
                <a:gd name="connsiteX28" fmla="*/ 135731 w 1321594"/>
                <a:gd name="connsiteY28" fmla="*/ 121444 h 1550194"/>
                <a:gd name="connsiteX29" fmla="*/ 100012 w 1321594"/>
                <a:gd name="connsiteY29" fmla="*/ 111919 h 1550194"/>
                <a:gd name="connsiteX30" fmla="*/ 92868 w 1321594"/>
                <a:gd name="connsiteY30" fmla="*/ 102394 h 1550194"/>
                <a:gd name="connsiteX31" fmla="*/ 114300 w 1321594"/>
                <a:gd name="connsiteY31" fmla="*/ 85725 h 1550194"/>
                <a:gd name="connsiteX32" fmla="*/ 109537 w 1321594"/>
                <a:gd name="connsiteY32" fmla="*/ 54769 h 1550194"/>
                <a:gd name="connsiteX33" fmla="*/ 107156 w 1321594"/>
                <a:gd name="connsiteY33" fmla="*/ 40482 h 1550194"/>
                <a:gd name="connsiteX34" fmla="*/ 114300 w 1321594"/>
                <a:gd name="connsiteY34" fmla="*/ 23813 h 1550194"/>
                <a:gd name="connsiteX35" fmla="*/ 107156 w 1321594"/>
                <a:gd name="connsiteY35" fmla="*/ 2382 h 1550194"/>
                <a:gd name="connsiteX36" fmla="*/ 1321594 w 1321594"/>
                <a:gd name="connsiteY36" fmla="*/ 0 h 1550194"/>
                <a:gd name="connsiteX37" fmla="*/ 1321593 w 1321594"/>
                <a:gd name="connsiteY37" fmla="*/ 1550194 h 1550194"/>
                <a:gd name="connsiteX0" fmla="*/ 1321593 w 1321594"/>
                <a:gd name="connsiteY0" fmla="*/ 1550194 h 1550194"/>
                <a:gd name="connsiteX1" fmla="*/ 314325 w 1321594"/>
                <a:gd name="connsiteY1" fmla="*/ 940594 h 1550194"/>
                <a:gd name="connsiteX2" fmla="*/ 114300 w 1321594"/>
                <a:gd name="connsiteY2" fmla="*/ 797719 h 1550194"/>
                <a:gd name="connsiteX3" fmla="*/ 30956 w 1321594"/>
                <a:gd name="connsiteY3" fmla="*/ 709613 h 1550194"/>
                <a:gd name="connsiteX4" fmla="*/ 2381 w 1321594"/>
                <a:gd name="connsiteY4" fmla="*/ 635794 h 1550194"/>
                <a:gd name="connsiteX5" fmla="*/ 28575 w 1321594"/>
                <a:gd name="connsiteY5" fmla="*/ 566738 h 1550194"/>
                <a:gd name="connsiteX6" fmla="*/ 88106 w 1321594"/>
                <a:gd name="connsiteY6" fmla="*/ 528638 h 1550194"/>
                <a:gd name="connsiteX7" fmla="*/ 192881 w 1321594"/>
                <a:gd name="connsiteY7" fmla="*/ 502444 h 1550194"/>
                <a:gd name="connsiteX8" fmla="*/ 283368 w 1321594"/>
                <a:gd name="connsiteY8" fmla="*/ 483394 h 1550194"/>
                <a:gd name="connsiteX9" fmla="*/ 304800 w 1321594"/>
                <a:gd name="connsiteY9" fmla="*/ 469107 h 1550194"/>
                <a:gd name="connsiteX10" fmla="*/ 271462 w 1321594"/>
                <a:gd name="connsiteY10" fmla="*/ 442913 h 1550194"/>
                <a:gd name="connsiteX11" fmla="*/ 80962 w 1321594"/>
                <a:gd name="connsiteY11" fmla="*/ 402432 h 1550194"/>
                <a:gd name="connsiteX12" fmla="*/ 16668 w 1321594"/>
                <a:gd name="connsiteY12" fmla="*/ 381000 h 1550194"/>
                <a:gd name="connsiteX13" fmla="*/ 0 w 1321594"/>
                <a:gd name="connsiteY13" fmla="*/ 364332 h 1550194"/>
                <a:gd name="connsiteX14" fmla="*/ 57150 w 1321594"/>
                <a:gd name="connsiteY14" fmla="*/ 342900 h 1550194"/>
                <a:gd name="connsiteX15" fmla="*/ 140494 w 1321594"/>
                <a:gd name="connsiteY15" fmla="*/ 330994 h 1550194"/>
                <a:gd name="connsiteX16" fmla="*/ 209550 w 1321594"/>
                <a:gd name="connsiteY16" fmla="*/ 309563 h 1550194"/>
                <a:gd name="connsiteX17" fmla="*/ 211931 w 1321594"/>
                <a:gd name="connsiteY17" fmla="*/ 300038 h 1550194"/>
                <a:gd name="connsiteX18" fmla="*/ 90487 w 1321594"/>
                <a:gd name="connsiteY18" fmla="*/ 269082 h 1550194"/>
                <a:gd name="connsiteX19" fmla="*/ 52387 w 1321594"/>
                <a:gd name="connsiteY19" fmla="*/ 254794 h 1550194"/>
                <a:gd name="connsiteX20" fmla="*/ 47625 w 1321594"/>
                <a:gd name="connsiteY20" fmla="*/ 238125 h 1550194"/>
                <a:gd name="connsiteX21" fmla="*/ 130968 w 1321594"/>
                <a:gd name="connsiteY21" fmla="*/ 216694 h 1550194"/>
                <a:gd name="connsiteX22" fmla="*/ 164306 w 1321594"/>
                <a:gd name="connsiteY22" fmla="*/ 211932 h 1550194"/>
                <a:gd name="connsiteX23" fmla="*/ 150018 w 1321594"/>
                <a:gd name="connsiteY23" fmla="*/ 200025 h 1550194"/>
                <a:gd name="connsiteX24" fmla="*/ 107156 w 1321594"/>
                <a:gd name="connsiteY24" fmla="*/ 180975 h 1550194"/>
                <a:gd name="connsiteX25" fmla="*/ 76200 w 1321594"/>
                <a:gd name="connsiteY25" fmla="*/ 169069 h 1550194"/>
                <a:gd name="connsiteX26" fmla="*/ 109537 w 1321594"/>
                <a:gd name="connsiteY26" fmla="*/ 150019 h 1550194"/>
                <a:gd name="connsiteX27" fmla="*/ 135731 w 1321594"/>
                <a:gd name="connsiteY27" fmla="*/ 135732 h 1550194"/>
                <a:gd name="connsiteX28" fmla="*/ 135731 w 1321594"/>
                <a:gd name="connsiteY28" fmla="*/ 121444 h 1550194"/>
                <a:gd name="connsiteX29" fmla="*/ 100012 w 1321594"/>
                <a:gd name="connsiteY29" fmla="*/ 111919 h 1550194"/>
                <a:gd name="connsiteX30" fmla="*/ 92868 w 1321594"/>
                <a:gd name="connsiteY30" fmla="*/ 102394 h 1550194"/>
                <a:gd name="connsiteX31" fmla="*/ 114300 w 1321594"/>
                <a:gd name="connsiteY31" fmla="*/ 85725 h 1550194"/>
                <a:gd name="connsiteX32" fmla="*/ 109537 w 1321594"/>
                <a:gd name="connsiteY32" fmla="*/ 54769 h 1550194"/>
                <a:gd name="connsiteX33" fmla="*/ 107156 w 1321594"/>
                <a:gd name="connsiteY33" fmla="*/ 40482 h 1550194"/>
                <a:gd name="connsiteX34" fmla="*/ 114300 w 1321594"/>
                <a:gd name="connsiteY34" fmla="*/ 23813 h 1550194"/>
                <a:gd name="connsiteX35" fmla="*/ 107156 w 1321594"/>
                <a:gd name="connsiteY35" fmla="*/ 2382 h 1550194"/>
                <a:gd name="connsiteX36" fmla="*/ 1321594 w 1321594"/>
                <a:gd name="connsiteY36" fmla="*/ 0 h 1550194"/>
                <a:gd name="connsiteX37" fmla="*/ 1321593 w 1321594"/>
                <a:gd name="connsiteY37" fmla="*/ 1550194 h 1550194"/>
                <a:gd name="connsiteX0" fmla="*/ 1321593 w 1321594"/>
                <a:gd name="connsiteY0" fmla="*/ 1550194 h 1550194"/>
                <a:gd name="connsiteX1" fmla="*/ 314325 w 1321594"/>
                <a:gd name="connsiteY1" fmla="*/ 940594 h 1550194"/>
                <a:gd name="connsiteX2" fmla="*/ 114300 w 1321594"/>
                <a:gd name="connsiteY2" fmla="*/ 797719 h 1550194"/>
                <a:gd name="connsiteX3" fmla="*/ 30956 w 1321594"/>
                <a:gd name="connsiteY3" fmla="*/ 709613 h 1550194"/>
                <a:gd name="connsiteX4" fmla="*/ 2381 w 1321594"/>
                <a:gd name="connsiteY4" fmla="*/ 635794 h 1550194"/>
                <a:gd name="connsiteX5" fmla="*/ 28575 w 1321594"/>
                <a:gd name="connsiteY5" fmla="*/ 566738 h 1550194"/>
                <a:gd name="connsiteX6" fmla="*/ 88106 w 1321594"/>
                <a:gd name="connsiteY6" fmla="*/ 528638 h 1550194"/>
                <a:gd name="connsiteX7" fmla="*/ 192881 w 1321594"/>
                <a:gd name="connsiteY7" fmla="*/ 502444 h 1550194"/>
                <a:gd name="connsiteX8" fmla="*/ 283368 w 1321594"/>
                <a:gd name="connsiteY8" fmla="*/ 483394 h 1550194"/>
                <a:gd name="connsiteX9" fmla="*/ 304800 w 1321594"/>
                <a:gd name="connsiteY9" fmla="*/ 469107 h 1550194"/>
                <a:gd name="connsiteX10" fmla="*/ 271462 w 1321594"/>
                <a:gd name="connsiteY10" fmla="*/ 442913 h 1550194"/>
                <a:gd name="connsiteX11" fmla="*/ 80962 w 1321594"/>
                <a:gd name="connsiteY11" fmla="*/ 402432 h 1550194"/>
                <a:gd name="connsiteX12" fmla="*/ 16668 w 1321594"/>
                <a:gd name="connsiteY12" fmla="*/ 381000 h 1550194"/>
                <a:gd name="connsiteX13" fmla="*/ 0 w 1321594"/>
                <a:gd name="connsiteY13" fmla="*/ 364332 h 1550194"/>
                <a:gd name="connsiteX14" fmla="*/ 57150 w 1321594"/>
                <a:gd name="connsiteY14" fmla="*/ 342900 h 1550194"/>
                <a:gd name="connsiteX15" fmla="*/ 140494 w 1321594"/>
                <a:gd name="connsiteY15" fmla="*/ 330994 h 1550194"/>
                <a:gd name="connsiteX16" fmla="*/ 209550 w 1321594"/>
                <a:gd name="connsiteY16" fmla="*/ 309563 h 1550194"/>
                <a:gd name="connsiteX17" fmla="*/ 211931 w 1321594"/>
                <a:gd name="connsiteY17" fmla="*/ 300038 h 1550194"/>
                <a:gd name="connsiteX18" fmla="*/ 90487 w 1321594"/>
                <a:gd name="connsiteY18" fmla="*/ 269082 h 1550194"/>
                <a:gd name="connsiteX19" fmla="*/ 52387 w 1321594"/>
                <a:gd name="connsiteY19" fmla="*/ 254794 h 1550194"/>
                <a:gd name="connsiteX20" fmla="*/ 47625 w 1321594"/>
                <a:gd name="connsiteY20" fmla="*/ 238125 h 1550194"/>
                <a:gd name="connsiteX21" fmla="*/ 130968 w 1321594"/>
                <a:gd name="connsiteY21" fmla="*/ 216694 h 1550194"/>
                <a:gd name="connsiteX22" fmla="*/ 164306 w 1321594"/>
                <a:gd name="connsiteY22" fmla="*/ 211932 h 1550194"/>
                <a:gd name="connsiteX23" fmla="*/ 150018 w 1321594"/>
                <a:gd name="connsiteY23" fmla="*/ 200025 h 1550194"/>
                <a:gd name="connsiteX24" fmla="*/ 107156 w 1321594"/>
                <a:gd name="connsiteY24" fmla="*/ 180975 h 1550194"/>
                <a:gd name="connsiteX25" fmla="*/ 76200 w 1321594"/>
                <a:gd name="connsiteY25" fmla="*/ 169069 h 1550194"/>
                <a:gd name="connsiteX26" fmla="*/ 109537 w 1321594"/>
                <a:gd name="connsiteY26" fmla="*/ 150019 h 1550194"/>
                <a:gd name="connsiteX27" fmla="*/ 135731 w 1321594"/>
                <a:gd name="connsiteY27" fmla="*/ 135732 h 1550194"/>
                <a:gd name="connsiteX28" fmla="*/ 100012 w 1321594"/>
                <a:gd name="connsiteY28" fmla="*/ 111919 h 1550194"/>
                <a:gd name="connsiteX29" fmla="*/ 92868 w 1321594"/>
                <a:gd name="connsiteY29" fmla="*/ 102394 h 1550194"/>
                <a:gd name="connsiteX30" fmla="*/ 114300 w 1321594"/>
                <a:gd name="connsiteY30" fmla="*/ 85725 h 1550194"/>
                <a:gd name="connsiteX31" fmla="*/ 109537 w 1321594"/>
                <a:gd name="connsiteY31" fmla="*/ 54769 h 1550194"/>
                <a:gd name="connsiteX32" fmla="*/ 107156 w 1321594"/>
                <a:gd name="connsiteY32" fmla="*/ 40482 h 1550194"/>
                <a:gd name="connsiteX33" fmla="*/ 114300 w 1321594"/>
                <a:gd name="connsiteY33" fmla="*/ 23813 h 1550194"/>
                <a:gd name="connsiteX34" fmla="*/ 107156 w 1321594"/>
                <a:gd name="connsiteY34" fmla="*/ 2382 h 1550194"/>
                <a:gd name="connsiteX35" fmla="*/ 1321594 w 1321594"/>
                <a:gd name="connsiteY35" fmla="*/ 0 h 1550194"/>
                <a:gd name="connsiteX36" fmla="*/ 1321593 w 1321594"/>
                <a:gd name="connsiteY36" fmla="*/ 1550194 h 1550194"/>
                <a:gd name="connsiteX0" fmla="*/ 1321593 w 1321594"/>
                <a:gd name="connsiteY0" fmla="*/ 1550194 h 1550194"/>
                <a:gd name="connsiteX1" fmla="*/ 785812 w 1321594"/>
                <a:gd name="connsiteY1" fmla="*/ 1235869 h 1550194"/>
                <a:gd name="connsiteX2" fmla="*/ 314325 w 1321594"/>
                <a:gd name="connsiteY2" fmla="*/ 940594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28575 w 1321594"/>
                <a:gd name="connsiteY6" fmla="*/ 566738 h 1550194"/>
                <a:gd name="connsiteX7" fmla="*/ 88106 w 1321594"/>
                <a:gd name="connsiteY7" fmla="*/ 528638 h 1550194"/>
                <a:gd name="connsiteX8" fmla="*/ 192881 w 1321594"/>
                <a:gd name="connsiteY8" fmla="*/ 502444 h 1550194"/>
                <a:gd name="connsiteX9" fmla="*/ 283368 w 1321594"/>
                <a:gd name="connsiteY9" fmla="*/ 483394 h 1550194"/>
                <a:gd name="connsiteX10" fmla="*/ 304800 w 1321594"/>
                <a:gd name="connsiteY10" fmla="*/ 469107 h 1550194"/>
                <a:gd name="connsiteX11" fmla="*/ 271462 w 1321594"/>
                <a:gd name="connsiteY11" fmla="*/ 442913 h 1550194"/>
                <a:gd name="connsiteX12" fmla="*/ 80962 w 1321594"/>
                <a:gd name="connsiteY12" fmla="*/ 402432 h 1550194"/>
                <a:gd name="connsiteX13" fmla="*/ 16668 w 1321594"/>
                <a:gd name="connsiteY13" fmla="*/ 381000 h 1550194"/>
                <a:gd name="connsiteX14" fmla="*/ 0 w 1321594"/>
                <a:gd name="connsiteY14" fmla="*/ 364332 h 1550194"/>
                <a:gd name="connsiteX15" fmla="*/ 57150 w 1321594"/>
                <a:gd name="connsiteY15" fmla="*/ 342900 h 1550194"/>
                <a:gd name="connsiteX16" fmla="*/ 140494 w 1321594"/>
                <a:gd name="connsiteY16" fmla="*/ 330994 h 1550194"/>
                <a:gd name="connsiteX17" fmla="*/ 209550 w 1321594"/>
                <a:gd name="connsiteY17" fmla="*/ 309563 h 1550194"/>
                <a:gd name="connsiteX18" fmla="*/ 211931 w 1321594"/>
                <a:gd name="connsiteY18" fmla="*/ 300038 h 1550194"/>
                <a:gd name="connsiteX19" fmla="*/ 90487 w 1321594"/>
                <a:gd name="connsiteY19" fmla="*/ 269082 h 1550194"/>
                <a:gd name="connsiteX20" fmla="*/ 52387 w 1321594"/>
                <a:gd name="connsiteY20" fmla="*/ 254794 h 1550194"/>
                <a:gd name="connsiteX21" fmla="*/ 47625 w 1321594"/>
                <a:gd name="connsiteY21" fmla="*/ 238125 h 1550194"/>
                <a:gd name="connsiteX22" fmla="*/ 130968 w 1321594"/>
                <a:gd name="connsiteY22" fmla="*/ 216694 h 1550194"/>
                <a:gd name="connsiteX23" fmla="*/ 164306 w 1321594"/>
                <a:gd name="connsiteY23" fmla="*/ 211932 h 1550194"/>
                <a:gd name="connsiteX24" fmla="*/ 150018 w 1321594"/>
                <a:gd name="connsiteY24" fmla="*/ 200025 h 1550194"/>
                <a:gd name="connsiteX25" fmla="*/ 107156 w 1321594"/>
                <a:gd name="connsiteY25" fmla="*/ 180975 h 1550194"/>
                <a:gd name="connsiteX26" fmla="*/ 76200 w 1321594"/>
                <a:gd name="connsiteY26" fmla="*/ 169069 h 1550194"/>
                <a:gd name="connsiteX27" fmla="*/ 109537 w 1321594"/>
                <a:gd name="connsiteY27" fmla="*/ 150019 h 1550194"/>
                <a:gd name="connsiteX28" fmla="*/ 135731 w 1321594"/>
                <a:gd name="connsiteY28" fmla="*/ 135732 h 1550194"/>
                <a:gd name="connsiteX29" fmla="*/ 100012 w 1321594"/>
                <a:gd name="connsiteY29" fmla="*/ 111919 h 1550194"/>
                <a:gd name="connsiteX30" fmla="*/ 92868 w 1321594"/>
                <a:gd name="connsiteY30" fmla="*/ 102394 h 1550194"/>
                <a:gd name="connsiteX31" fmla="*/ 114300 w 1321594"/>
                <a:gd name="connsiteY31" fmla="*/ 85725 h 1550194"/>
                <a:gd name="connsiteX32" fmla="*/ 109537 w 1321594"/>
                <a:gd name="connsiteY32" fmla="*/ 54769 h 1550194"/>
                <a:gd name="connsiteX33" fmla="*/ 107156 w 1321594"/>
                <a:gd name="connsiteY33" fmla="*/ 40482 h 1550194"/>
                <a:gd name="connsiteX34" fmla="*/ 114300 w 1321594"/>
                <a:gd name="connsiteY34" fmla="*/ 23813 h 1550194"/>
                <a:gd name="connsiteX35" fmla="*/ 107156 w 1321594"/>
                <a:gd name="connsiteY35" fmla="*/ 2382 h 1550194"/>
                <a:gd name="connsiteX36" fmla="*/ 1321594 w 1321594"/>
                <a:gd name="connsiteY36" fmla="*/ 0 h 1550194"/>
                <a:gd name="connsiteX37" fmla="*/ 1321593 w 1321594"/>
                <a:gd name="connsiteY37" fmla="*/ 1550194 h 1550194"/>
                <a:gd name="connsiteX0" fmla="*/ 1321593 w 1321594"/>
                <a:gd name="connsiteY0" fmla="*/ 1550194 h 1550194"/>
                <a:gd name="connsiteX1" fmla="*/ 785812 w 1321594"/>
                <a:gd name="connsiteY1" fmla="*/ 1235869 h 1550194"/>
                <a:gd name="connsiteX2" fmla="*/ 314325 w 1321594"/>
                <a:gd name="connsiteY2" fmla="*/ 940594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11906 w 1321594"/>
                <a:gd name="connsiteY6" fmla="*/ 602457 h 1550194"/>
                <a:gd name="connsiteX7" fmla="*/ 28575 w 1321594"/>
                <a:gd name="connsiteY7" fmla="*/ 566738 h 1550194"/>
                <a:gd name="connsiteX8" fmla="*/ 88106 w 1321594"/>
                <a:gd name="connsiteY8" fmla="*/ 528638 h 1550194"/>
                <a:gd name="connsiteX9" fmla="*/ 192881 w 1321594"/>
                <a:gd name="connsiteY9" fmla="*/ 502444 h 1550194"/>
                <a:gd name="connsiteX10" fmla="*/ 283368 w 1321594"/>
                <a:gd name="connsiteY10" fmla="*/ 483394 h 1550194"/>
                <a:gd name="connsiteX11" fmla="*/ 304800 w 1321594"/>
                <a:gd name="connsiteY11" fmla="*/ 469107 h 1550194"/>
                <a:gd name="connsiteX12" fmla="*/ 271462 w 1321594"/>
                <a:gd name="connsiteY12" fmla="*/ 442913 h 1550194"/>
                <a:gd name="connsiteX13" fmla="*/ 80962 w 1321594"/>
                <a:gd name="connsiteY13" fmla="*/ 402432 h 1550194"/>
                <a:gd name="connsiteX14" fmla="*/ 16668 w 1321594"/>
                <a:gd name="connsiteY14" fmla="*/ 381000 h 1550194"/>
                <a:gd name="connsiteX15" fmla="*/ 0 w 1321594"/>
                <a:gd name="connsiteY15" fmla="*/ 364332 h 1550194"/>
                <a:gd name="connsiteX16" fmla="*/ 57150 w 1321594"/>
                <a:gd name="connsiteY16" fmla="*/ 342900 h 1550194"/>
                <a:gd name="connsiteX17" fmla="*/ 140494 w 1321594"/>
                <a:gd name="connsiteY17" fmla="*/ 330994 h 1550194"/>
                <a:gd name="connsiteX18" fmla="*/ 209550 w 1321594"/>
                <a:gd name="connsiteY18" fmla="*/ 309563 h 1550194"/>
                <a:gd name="connsiteX19" fmla="*/ 211931 w 1321594"/>
                <a:gd name="connsiteY19" fmla="*/ 300038 h 1550194"/>
                <a:gd name="connsiteX20" fmla="*/ 90487 w 1321594"/>
                <a:gd name="connsiteY20" fmla="*/ 269082 h 1550194"/>
                <a:gd name="connsiteX21" fmla="*/ 52387 w 1321594"/>
                <a:gd name="connsiteY21" fmla="*/ 254794 h 1550194"/>
                <a:gd name="connsiteX22" fmla="*/ 47625 w 1321594"/>
                <a:gd name="connsiteY22" fmla="*/ 238125 h 1550194"/>
                <a:gd name="connsiteX23" fmla="*/ 130968 w 1321594"/>
                <a:gd name="connsiteY23" fmla="*/ 216694 h 1550194"/>
                <a:gd name="connsiteX24" fmla="*/ 164306 w 1321594"/>
                <a:gd name="connsiteY24" fmla="*/ 211932 h 1550194"/>
                <a:gd name="connsiteX25" fmla="*/ 150018 w 1321594"/>
                <a:gd name="connsiteY25" fmla="*/ 200025 h 1550194"/>
                <a:gd name="connsiteX26" fmla="*/ 107156 w 1321594"/>
                <a:gd name="connsiteY26" fmla="*/ 180975 h 1550194"/>
                <a:gd name="connsiteX27" fmla="*/ 76200 w 1321594"/>
                <a:gd name="connsiteY27" fmla="*/ 169069 h 1550194"/>
                <a:gd name="connsiteX28" fmla="*/ 109537 w 1321594"/>
                <a:gd name="connsiteY28" fmla="*/ 150019 h 1550194"/>
                <a:gd name="connsiteX29" fmla="*/ 135731 w 1321594"/>
                <a:gd name="connsiteY29" fmla="*/ 135732 h 1550194"/>
                <a:gd name="connsiteX30" fmla="*/ 100012 w 1321594"/>
                <a:gd name="connsiteY30" fmla="*/ 111919 h 1550194"/>
                <a:gd name="connsiteX31" fmla="*/ 92868 w 1321594"/>
                <a:gd name="connsiteY31" fmla="*/ 102394 h 1550194"/>
                <a:gd name="connsiteX32" fmla="*/ 114300 w 1321594"/>
                <a:gd name="connsiteY32" fmla="*/ 85725 h 1550194"/>
                <a:gd name="connsiteX33" fmla="*/ 109537 w 1321594"/>
                <a:gd name="connsiteY33" fmla="*/ 54769 h 1550194"/>
                <a:gd name="connsiteX34" fmla="*/ 107156 w 1321594"/>
                <a:gd name="connsiteY34" fmla="*/ 40482 h 1550194"/>
                <a:gd name="connsiteX35" fmla="*/ 114300 w 1321594"/>
                <a:gd name="connsiteY35" fmla="*/ 23813 h 1550194"/>
                <a:gd name="connsiteX36" fmla="*/ 107156 w 1321594"/>
                <a:gd name="connsiteY36" fmla="*/ 2382 h 1550194"/>
                <a:gd name="connsiteX37" fmla="*/ 1321594 w 1321594"/>
                <a:gd name="connsiteY37" fmla="*/ 0 h 1550194"/>
                <a:gd name="connsiteX38" fmla="*/ 1321593 w 1321594"/>
                <a:gd name="connsiteY38" fmla="*/ 1550194 h 1550194"/>
                <a:gd name="connsiteX0" fmla="*/ 1321593 w 1321594"/>
                <a:gd name="connsiteY0" fmla="*/ 1550194 h 1550194"/>
                <a:gd name="connsiteX1" fmla="*/ 785812 w 1321594"/>
                <a:gd name="connsiteY1" fmla="*/ 1235869 h 1550194"/>
                <a:gd name="connsiteX2" fmla="*/ 314325 w 1321594"/>
                <a:gd name="connsiteY2" fmla="*/ 940594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7144 w 1321594"/>
                <a:gd name="connsiteY6" fmla="*/ 595313 h 1550194"/>
                <a:gd name="connsiteX7" fmla="*/ 28575 w 1321594"/>
                <a:gd name="connsiteY7" fmla="*/ 566738 h 1550194"/>
                <a:gd name="connsiteX8" fmla="*/ 88106 w 1321594"/>
                <a:gd name="connsiteY8" fmla="*/ 528638 h 1550194"/>
                <a:gd name="connsiteX9" fmla="*/ 192881 w 1321594"/>
                <a:gd name="connsiteY9" fmla="*/ 502444 h 1550194"/>
                <a:gd name="connsiteX10" fmla="*/ 283368 w 1321594"/>
                <a:gd name="connsiteY10" fmla="*/ 483394 h 1550194"/>
                <a:gd name="connsiteX11" fmla="*/ 304800 w 1321594"/>
                <a:gd name="connsiteY11" fmla="*/ 469107 h 1550194"/>
                <a:gd name="connsiteX12" fmla="*/ 271462 w 1321594"/>
                <a:gd name="connsiteY12" fmla="*/ 442913 h 1550194"/>
                <a:gd name="connsiteX13" fmla="*/ 80962 w 1321594"/>
                <a:gd name="connsiteY13" fmla="*/ 402432 h 1550194"/>
                <a:gd name="connsiteX14" fmla="*/ 16668 w 1321594"/>
                <a:gd name="connsiteY14" fmla="*/ 381000 h 1550194"/>
                <a:gd name="connsiteX15" fmla="*/ 0 w 1321594"/>
                <a:gd name="connsiteY15" fmla="*/ 364332 h 1550194"/>
                <a:gd name="connsiteX16" fmla="*/ 57150 w 1321594"/>
                <a:gd name="connsiteY16" fmla="*/ 342900 h 1550194"/>
                <a:gd name="connsiteX17" fmla="*/ 140494 w 1321594"/>
                <a:gd name="connsiteY17" fmla="*/ 330994 h 1550194"/>
                <a:gd name="connsiteX18" fmla="*/ 209550 w 1321594"/>
                <a:gd name="connsiteY18" fmla="*/ 309563 h 1550194"/>
                <a:gd name="connsiteX19" fmla="*/ 211931 w 1321594"/>
                <a:gd name="connsiteY19" fmla="*/ 300038 h 1550194"/>
                <a:gd name="connsiteX20" fmla="*/ 90487 w 1321594"/>
                <a:gd name="connsiteY20" fmla="*/ 269082 h 1550194"/>
                <a:gd name="connsiteX21" fmla="*/ 52387 w 1321594"/>
                <a:gd name="connsiteY21" fmla="*/ 254794 h 1550194"/>
                <a:gd name="connsiteX22" fmla="*/ 47625 w 1321594"/>
                <a:gd name="connsiteY22" fmla="*/ 238125 h 1550194"/>
                <a:gd name="connsiteX23" fmla="*/ 130968 w 1321594"/>
                <a:gd name="connsiteY23" fmla="*/ 216694 h 1550194"/>
                <a:gd name="connsiteX24" fmla="*/ 164306 w 1321594"/>
                <a:gd name="connsiteY24" fmla="*/ 211932 h 1550194"/>
                <a:gd name="connsiteX25" fmla="*/ 150018 w 1321594"/>
                <a:gd name="connsiteY25" fmla="*/ 200025 h 1550194"/>
                <a:gd name="connsiteX26" fmla="*/ 107156 w 1321594"/>
                <a:gd name="connsiteY26" fmla="*/ 180975 h 1550194"/>
                <a:gd name="connsiteX27" fmla="*/ 76200 w 1321594"/>
                <a:gd name="connsiteY27" fmla="*/ 169069 h 1550194"/>
                <a:gd name="connsiteX28" fmla="*/ 109537 w 1321594"/>
                <a:gd name="connsiteY28" fmla="*/ 150019 h 1550194"/>
                <a:gd name="connsiteX29" fmla="*/ 135731 w 1321594"/>
                <a:gd name="connsiteY29" fmla="*/ 135732 h 1550194"/>
                <a:gd name="connsiteX30" fmla="*/ 100012 w 1321594"/>
                <a:gd name="connsiteY30" fmla="*/ 111919 h 1550194"/>
                <a:gd name="connsiteX31" fmla="*/ 92868 w 1321594"/>
                <a:gd name="connsiteY31" fmla="*/ 102394 h 1550194"/>
                <a:gd name="connsiteX32" fmla="*/ 114300 w 1321594"/>
                <a:gd name="connsiteY32" fmla="*/ 85725 h 1550194"/>
                <a:gd name="connsiteX33" fmla="*/ 109537 w 1321594"/>
                <a:gd name="connsiteY33" fmla="*/ 54769 h 1550194"/>
                <a:gd name="connsiteX34" fmla="*/ 107156 w 1321594"/>
                <a:gd name="connsiteY34" fmla="*/ 40482 h 1550194"/>
                <a:gd name="connsiteX35" fmla="*/ 114300 w 1321594"/>
                <a:gd name="connsiteY35" fmla="*/ 23813 h 1550194"/>
                <a:gd name="connsiteX36" fmla="*/ 107156 w 1321594"/>
                <a:gd name="connsiteY36" fmla="*/ 2382 h 1550194"/>
                <a:gd name="connsiteX37" fmla="*/ 1321594 w 1321594"/>
                <a:gd name="connsiteY37" fmla="*/ 0 h 1550194"/>
                <a:gd name="connsiteX38" fmla="*/ 1321593 w 1321594"/>
                <a:gd name="connsiteY38" fmla="*/ 1550194 h 1550194"/>
                <a:gd name="connsiteX0" fmla="*/ 1321593 w 1321594"/>
                <a:gd name="connsiteY0" fmla="*/ 1550194 h 1550194"/>
                <a:gd name="connsiteX1" fmla="*/ 785812 w 1321594"/>
                <a:gd name="connsiteY1" fmla="*/ 1235869 h 1550194"/>
                <a:gd name="connsiteX2" fmla="*/ 314325 w 1321594"/>
                <a:gd name="connsiteY2" fmla="*/ 940594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7144 w 1321594"/>
                <a:gd name="connsiteY6" fmla="*/ 595313 h 1550194"/>
                <a:gd name="connsiteX7" fmla="*/ 28575 w 1321594"/>
                <a:gd name="connsiteY7" fmla="*/ 566738 h 1550194"/>
                <a:gd name="connsiteX8" fmla="*/ 88106 w 1321594"/>
                <a:gd name="connsiteY8" fmla="*/ 528638 h 1550194"/>
                <a:gd name="connsiteX9" fmla="*/ 192881 w 1321594"/>
                <a:gd name="connsiteY9" fmla="*/ 502444 h 1550194"/>
                <a:gd name="connsiteX10" fmla="*/ 283368 w 1321594"/>
                <a:gd name="connsiteY10" fmla="*/ 483394 h 1550194"/>
                <a:gd name="connsiteX11" fmla="*/ 304800 w 1321594"/>
                <a:gd name="connsiteY11" fmla="*/ 469107 h 1550194"/>
                <a:gd name="connsiteX12" fmla="*/ 238125 w 1321594"/>
                <a:gd name="connsiteY12" fmla="*/ 438150 h 1550194"/>
                <a:gd name="connsiteX13" fmla="*/ 80962 w 1321594"/>
                <a:gd name="connsiteY13" fmla="*/ 402432 h 1550194"/>
                <a:gd name="connsiteX14" fmla="*/ 16668 w 1321594"/>
                <a:gd name="connsiteY14" fmla="*/ 381000 h 1550194"/>
                <a:gd name="connsiteX15" fmla="*/ 0 w 1321594"/>
                <a:gd name="connsiteY15" fmla="*/ 364332 h 1550194"/>
                <a:gd name="connsiteX16" fmla="*/ 57150 w 1321594"/>
                <a:gd name="connsiteY16" fmla="*/ 342900 h 1550194"/>
                <a:gd name="connsiteX17" fmla="*/ 140494 w 1321594"/>
                <a:gd name="connsiteY17" fmla="*/ 330994 h 1550194"/>
                <a:gd name="connsiteX18" fmla="*/ 209550 w 1321594"/>
                <a:gd name="connsiteY18" fmla="*/ 309563 h 1550194"/>
                <a:gd name="connsiteX19" fmla="*/ 211931 w 1321594"/>
                <a:gd name="connsiteY19" fmla="*/ 300038 h 1550194"/>
                <a:gd name="connsiteX20" fmla="*/ 90487 w 1321594"/>
                <a:gd name="connsiteY20" fmla="*/ 269082 h 1550194"/>
                <a:gd name="connsiteX21" fmla="*/ 52387 w 1321594"/>
                <a:gd name="connsiteY21" fmla="*/ 254794 h 1550194"/>
                <a:gd name="connsiteX22" fmla="*/ 47625 w 1321594"/>
                <a:gd name="connsiteY22" fmla="*/ 238125 h 1550194"/>
                <a:gd name="connsiteX23" fmla="*/ 130968 w 1321594"/>
                <a:gd name="connsiteY23" fmla="*/ 216694 h 1550194"/>
                <a:gd name="connsiteX24" fmla="*/ 164306 w 1321594"/>
                <a:gd name="connsiteY24" fmla="*/ 211932 h 1550194"/>
                <a:gd name="connsiteX25" fmla="*/ 150018 w 1321594"/>
                <a:gd name="connsiteY25" fmla="*/ 200025 h 1550194"/>
                <a:gd name="connsiteX26" fmla="*/ 107156 w 1321594"/>
                <a:gd name="connsiteY26" fmla="*/ 180975 h 1550194"/>
                <a:gd name="connsiteX27" fmla="*/ 76200 w 1321594"/>
                <a:gd name="connsiteY27" fmla="*/ 169069 h 1550194"/>
                <a:gd name="connsiteX28" fmla="*/ 109537 w 1321594"/>
                <a:gd name="connsiteY28" fmla="*/ 150019 h 1550194"/>
                <a:gd name="connsiteX29" fmla="*/ 135731 w 1321594"/>
                <a:gd name="connsiteY29" fmla="*/ 135732 h 1550194"/>
                <a:gd name="connsiteX30" fmla="*/ 100012 w 1321594"/>
                <a:gd name="connsiteY30" fmla="*/ 111919 h 1550194"/>
                <a:gd name="connsiteX31" fmla="*/ 92868 w 1321594"/>
                <a:gd name="connsiteY31" fmla="*/ 102394 h 1550194"/>
                <a:gd name="connsiteX32" fmla="*/ 114300 w 1321594"/>
                <a:gd name="connsiteY32" fmla="*/ 85725 h 1550194"/>
                <a:gd name="connsiteX33" fmla="*/ 109537 w 1321594"/>
                <a:gd name="connsiteY33" fmla="*/ 54769 h 1550194"/>
                <a:gd name="connsiteX34" fmla="*/ 107156 w 1321594"/>
                <a:gd name="connsiteY34" fmla="*/ 40482 h 1550194"/>
                <a:gd name="connsiteX35" fmla="*/ 114300 w 1321594"/>
                <a:gd name="connsiteY35" fmla="*/ 23813 h 1550194"/>
                <a:gd name="connsiteX36" fmla="*/ 107156 w 1321594"/>
                <a:gd name="connsiteY36" fmla="*/ 2382 h 1550194"/>
                <a:gd name="connsiteX37" fmla="*/ 1321594 w 1321594"/>
                <a:gd name="connsiteY37" fmla="*/ 0 h 1550194"/>
                <a:gd name="connsiteX38" fmla="*/ 1321593 w 1321594"/>
                <a:gd name="connsiteY38" fmla="*/ 1550194 h 155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21594" h="1550194">
                  <a:moveTo>
                    <a:pt x="1321593" y="1550194"/>
                  </a:moveTo>
                  <a:cubicBezTo>
                    <a:pt x="1144587" y="1442244"/>
                    <a:pt x="962818" y="1343819"/>
                    <a:pt x="785812" y="1235869"/>
                  </a:cubicBezTo>
                  <a:lnTo>
                    <a:pt x="314325" y="940594"/>
                  </a:lnTo>
                  <a:lnTo>
                    <a:pt x="114300" y="797719"/>
                  </a:lnTo>
                  <a:lnTo>
                    <a:pt x="30956" y="709613"/>
                  </a:lnTo>
                  <a:lnTo>
                    <a:pt x="2381" y="635794"/>
                  </a:lnTo>
                  <a:cubicBezTo>
                    <a:pt x="3968" y="624682"/>
                    <a:pt x="5557" y="606425"/>
                    <a:pt x="7144" y="595313"/>
                  </a:cubicBezTo>
                  <a:lnTo>
                    <a:pt x="28575" y="566738"/>
                  </a:lnTo>
                  <a:lnTo>
                    <a:pt x="88106" y="528638"/>
                  </a:lnTo>
                  <a:lnTo>
                    <a:pt x="192881" y="502444"/>
                  </a:lnTo>
                  <a:lnTo>
                    <a:pt x="283368" y="483394"/>
                  </a:lnTo>
                  <a:lnTo>
                    <a:pt x="304800" y="469107"/>
                  </a:lnTo>
                  <a:lnTo>
                    <a:pt x="238125" y="438150"/>
                  </a:lnTo>
                  <a:lnTo>
                    <a:pt x="80962" y="402432"/>
                  </a:lnTo>
                  <a:lnTo>
                    <a:pt x="16668" y="381000"/>
                  </a:lnTo>
                  <a:lnTo>
                    <a:pt x="0" y="364332"/>
                  </a:lnTo>
                  <a:lnTo>
                    <a:pt x="57150" y="342900"/>
                  </a:lnTo>
                  <a:lnTo>
                    <a:pt x="140494" y="330994"/>
                  </a:lnTo>
                  <a:lnTo>
                    <a:pt x="209550" y="309563"/>
                  </a:lnTo>
                  <a:lnTo>
                    <a:pt x="211931" y="300038"/>
                  </a:lnTo>
                  <a:lnTo>
                    <a:pt x="90487" y="269082"/>
                  </a:lnTo>
                  <a:lnTo>
                    <a:pt x="52387" y="254794"/>
                  </a:lnTo>
                  <a:lnTo>
                    <a:pt x="47625" y="238125"/>
                  </a:lnTo>
                  <a:lnTo>
                    <a:pt x="130968" y="216694"/>
                  </a:lnTo>
                  <a:lnTo>
                    <a:pt x="164306" y="211932"/>
                  </a:lnTo>
                  <a:lnTo>
                    <a:pt x="150018" y="200025"/>
                  </a:lnTo>
                  <a:lnTo>
                    <a:pt x="107156" y="180975"/>
                  </a:lnTo>
                  <a:lnTo>
                    <a:pt x="76200" y="169069"/>
                  </a:lnTo>
                  <a:lnTo>
                    <a:pt x="109537" y="150019"/>
                  </a:lnTo>
                  <a:lnTo>
                    <a:pt x="135731" y="135732"/>
                  </a:lnTo>
                  <a:lnTo>
                    <a:pt x="100012" y="111919"/>
                  </a:lnTo>
                  <a:lnTo>
                    <a:pt x="92868" y="102394"/>
                  </a:lnTo>
                  <a:lnTo>
                    <a:pt x="114300" y="85725"/>
                  </a:lnTo>
                  <a:lnTo>
                    <a:pt x="109537" y="54769"/>
                  </a:lnTo>
                  <a:lnTo>
                    <a:pt x="107156" y="40482"/>
                  </a:lnTo>
                  <a:lnTo>
                    <a:pt x="114300" y="23813"/>
                  </a:lnTo>
                  <a:lnTo>
                    <a:pt x="107156" y="2382"/>
                  </a:lnTo>
                  <a:lnTo>
                    <a:pt x="1321594" y="0"/>
                  </a:lnTo>
                  <a:cubicBezTo>
                    <a:pt x="1321594" y="516731"/>
                    <a:pt x="1321593" y="1033463"/>
                    <a:pt x="1321593" y="1550194"/>
                  </a:cubicBezTo>
                  <a:close/>
                </a:path>
              </a:pathLst>
            </a:custGeom>
            <a:solidFill>
              <a:srgbClr val="FF6600">
                <a:alpha val="75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30685" y="1489294"/>
              <a:ext cx="852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KARMEN (90% CL)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076393" y="3829559"/>
                <a:ext cx="3279449" cy="1863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l-GR" dirty="0" smtClean="0">
                    <a:solidFill>
                      <a:srgbClr val="2A3674"/>
                    </a:solidFill>
                  </a:rPr>
                  <a:t>ν</a:t>
                </a:r>
                <a:r>
                  <a:rPr lang="el-GR" baseline="-25000" dirty="0" smtClean="0">
                    <a:solidFill>
                      <a:srgbClr val="2A3674"/>
                    </a:solidFill>
                  </a:rPr>
                  <a:t>μ</a:t>
                </a:r>
                <a:r>
                  <a:rPr lang="en-US" dirty="0">
                    <a:solidFill>
                      <a:srgbClr val="2A3674"/>
                    </a:solidFill>
                  </a:rPr>
                  <a:t> </a:t>
                </a:r>
                <a:r>
                  <a:rPr lang="en-US" dirty="0" smtClean="0">
                    <a:solidFill>
                      <a:srgbClr val="2A3674"/>
                    </a:solidFill>
                  </a:rPr>
                  <a:t>Disappearance  </a:t>
                </a:r>
              </a:p>
              <a:p>
                <a:pPr algn="ctr"/>
                <a:r>
                  <a:rPr lang="en-US" dirty="0" smtClean="0">
                    <a:solidFill>
                      <a:srgbClr val="2A3674"/>
                    </a:solidFill>
                  </a:rPr>
                  <a:t>(where is it?)</a:t>
                </a:r>
              </a:p>
              <a:p>
                <a:pPr algn="r"/>
                <a:endParaRPr lang="en-US" baseline="-25000" dirty="0">
                  <a:solidFill>
                    <a:srgbClr val="2A3674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rgbClr val="2A3674"/>
                    </a:solidFill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A367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2A3674"/>
                            </a:solidFill>
                            <a:latin typeface="Cambria Math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2A3674"/>
                            </a:solidFill>
                            <a:latin typeface="Cambria Math"/>
                          </a:rPr>
                          <m:t>μ</m:t>
                        </m:r>
                      </m:sub>
                    </m:sSub>
                    <m:r>
                      <a:rPr lang="en-US" i="1">
                        <a:solidFill>
                          <a:srgbClr val="2A3674"/>
                        </a:solidFill>
                        <a:latin typeface="Cambria Math"/>
                        <a:ea typeface="Cambria Math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solidFill>
                              <a:srgbClr val="2A367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2A3674"/>
                            </a:solidFill>
                            <a:latin typeface="Cambria Math"/>
                          </a:rPr>
                          <m:t>ν</m:t>
                        </m:r>
                      </m:e>
                      <m:sub>
                        <m:r>
                          <a:rPr lang="en-US" i="1">
                            <a:solidFill>
                              <a:srgbClr val="2A3674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2A3674"/>
                    </a:solidFill>
                  </a:rPr>
                  <a:t> to happen there must be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A367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2A3674"/>
                            </a:solidFill>
                            <a:latin typeface="Cambria Math"/>
                          </a:rPr>
                          <m:t>ν</m:t>
                        </m:r>
                      </m:e>
                      <m:sub>
                        <m:r>
                          <a:rPr lang="en-US" i="1">
                            <a:solidFill>
                              <a:srgbClr val="2A3674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2A3674"/>
                    </a:solidFill>
                  </a:rPr>
                  <a:t> </a:t>
                </a:r>
                <a:r>
                  <a:rPr lang="en-US" dirty="0" smtClean="0">
                    <a:solidFill>
                      <a:srgbClr val="2A3674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A367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2A3674"/>
                            </a:solidFill>
                            <a:latin typeface="Cambria Math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2A3674"/>
                            </a:solidFill>
                            <a:latin typeface="Cambria Math"/>
                          </a:rPr>
                          <m:t>μ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2A3674"/>
                    </a:solidFill>
                  </a:rPr>
                  <a:t> disappearance</a:t>
                </a:r>
                <a:endParaRPr lang="en-US" dirty="0">
                  <a:solidFill>
                    <a:srgbClr val="2A3674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393" y="3829559"/>
                <a:ext cx="3279449" cy="1863715"/>
              </a:xfrm>
              <a:prstGeom prst="rect">
                <a:avLst/>
              </a:prstGeom>
              <a:blipFill rotWithShape="1">
                <a:blip r:embed="rId6"/>
                <a:stretch>
                  <a:fillRect t="-1634" b="-4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642274" y="739614"/>
            <a:ext cx="4172575" cy="2813026"/>
            <a:chOff x="156947" y="3692379"/>
            <a:chExt cx="4172575" cy="2813026"/>
          </a:xfrm>
        </p:grpSpPr>
        <p:pic>
          <p:nvPicPr>
            <p:cNvPr id="18" name="Picture 6"/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095" y="4240326"/>
              <a:ext cx="1967427" cy="191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47" y="4212076"/>
              <a:ext cx="1918655" cy="2051089"/>
            </a:xfrm>
            <a:prstGeom prst="rect">
              <a:avLst/>
            </a:prstGeom>
            <a:solidFill>
              <a:srgbClr val="729FC4">
                <a:alpha val="50000"/>
              </a:srgbClr>
            </a:solidFill>
            <a:ln>
              <a:noFill/>
            </a:ln>
            <a:extLst/>
          </p:spPr>
        </p:pic>
        <p:sp>
          <p:nvSpPr>
            <p:cNvPr id="20" name="Freeform 19"/>
            <p:cNvSpPr/>
            <p:nvPr/>
          </p:nvSpPr>
          <p:spPr>
            <a:xfrm>
              <a:off x="1396313" y="4240619"/>
              <a:ext cx="658368" cy="1759747"/>
            </a:xfrm>
            <a:custGeom>
              <a:avLst/>
              <a:gdLst>
                <a:gd name="connsiteX0" fmla="*/ 681037 w 1323975"/>
                <a:gd name="connsiteY0" fmla="*/ 0 h 3533775"/>
                <a:gd name="connsiteX1" fmla="*/ 1323975 w 1323975"/>
                <a:gd name="connsiteY1" fmla="*/ 0 h 3533775"/>
                <a:gd name="connsiteX2" fmla="*/ 1323975 w 1323975"/>
                <a:gd name="connsiteY2" fmla="*/ 3533775 h 3533775"/>
                <a:gd name="connsiteX3" fmla="*/ 1009650 w 1323975"/>
                <a:gd name="connsiteY3" fmla="*/ 3357563 h 3533775"/>
                <a:gd name="connsiteX4" fmla="*/ 709612 w 1323975"/>
                <a:gd name="connsiteY4" fmla="*/ 3157538 h 3533775"/>
                <a:gd name="connsiteX5" fmla="*/ 485775 w 1323975"/>
                <a:gd name="connsiteY5" fmla="*/ 2990850 h 3533775"/>
                <a:gd name="connsiteX6" fmla="*/ 347662 w 1323975"/>
                <a:gd name="connsiteY6" fmla="*/ 2857500 h 3533775"/>
                <a:gd name="connsiteX7" fmla="*/ 295275 w 1323975"/>
                <a:gd name="connsiteY7" fmla="*/ 2800350 h 3533775"/>
                <a:gd name="connsiteX8" fmla="*/ 257175 w 1323975"/>
                <a:gd name="connsiteY8" fmla="*/ 2738438 h 3533775"/>
                <a:gd name="connsiteX9" fmla="*/ 176212 w 1323975"/>
                <a:gd name="connsiteY9" fmla="*/ 2481263 h 3533775"/>
                <a:gd name="connsiteX10" fmla="*/ 152400 w 1323975"/>
                <a:gd name="connsiteY10" fmla="*/ 2381250 h 3533775"/>
                <a:gd name="connsiteX11" fmla="*/ 157162 w 1323975"/>
                <a:gd name="connsiteY11" fmla="*/ 2324100 h 3533775"/>
                <a:gd name="connsiteX12" fmla="*/ 176212 w 1323975"/>
                <a:gd name="connsiteY12" fmla="*/ 2286000 h 3533775"/>
                <a:gd name="connsiteX13" fmla="*/ 209550 w 1323975"/>
                <a:gd name="connsiteY13" fmla="*/ 2228850 h 3533775"/>
                <a:gd name="connsiteX14" fmla="*/ 180975 w 1323975"/>
                <a:gd name="connsiteY14" fmla="*/ 2147888 h 3533775"/>
                <a:gd name="connsiteX15" fmla="*/ 147637 w 1323975"/>
                <a:gd name="connsiteY15" fmla="*/ 2095500 h 3533775"/>
                <a:gd name="connsiteX16" fmla="*/ 209550 w 1323975"/>
                <a:gd name="connsiteY16" fmla="*/ 1985963 h 3533775"/>
                <a:gd name="connsiteX17" fmla="*/ 166687 w 1323975"/>
                <a:gd name="connsiteY17" fmla="*/ 1938338 h 3533775"/>
                <a:gd name="connsiteX18" fmla="*/ 114300 w 1323975"/>
                <a:gd name="connsiteY18" fmla="*/ 1914525 h 3533775"/>
                <a:gd name="connsiteX19" fmla="*/ 0 w 1323975"/>
                <a:gd name="connsiteY19" fmla="*/ 1871663 h 3533775"/>
                <a:gd name="connsiteX20" fmla="*/ 0 w 1323975"/>
                <a:gd name="connsiteY20" fmla="*/ 1871663 h 3533775"/>
                <a:gd name="connsiteX21" fmla="*/ 200025 w 1323975"/>
                <a:gd name="connsiteY21" fmla="*/ 1762125 h 3533775"/>
                <a:gd name="connsiteX22" fmla="*/ 304800 w 1323975"/>
                <a:gd name="connsiteY22" fmla="*/ 1714500 h 3533775"/>
                <a:gd name="connsiteX23" fmla="*/ 381000 w 1323975"/>
                <a:gd name="connsiteY23" fmla="*/ 1700213 h 3533775"/>
                <a:gd name="connsiteX24" fmla="*/ 390525 w 1323975"/>
                <a:gd name="connsiteY24" fmla="*/ 1681163 h 3533775"/>
                <a:gd name="connsiteX25" fmla="*/ 152400 w 1323975"/>
                <a:gd name="connsiteY25" fmla="*/ 1609725 h 3533775"/>
                <a:gd name="connsiteX26" fmla="*/ 42862 w 1323975"/>
                <a:gd name="connsiteY26" fmla="*/ 1566863 h 3533775"/>
                <a:gd name="connsiteX27" fmla="*/ 23812 w 1323975"/>
                <a:gd name="connsiteY27" fmla="*/ 1547813 h 3533775"/>
                <a:gd name="connsiteX28" fmla="*/ 57150 w 1323975"/>
                <a:gd name="connsiteY28" fmla="*/ 1524000 h 3533775"/>
                <a:gd name="connsiteX29" fmla="*/ 433387 w 1323975"/>
                <a:gd name="connsiteY29" fmla="*/ 1490663 h 3533775"/>
                <a:gd name="connsiteX30" fmla="*/ 528637 w 1323975"/>
                <a:gd name="connsiteY30" fmla="*/ 1466850 h 3533775"/>
                <a:gd name="connsiteX31" fmla="*/ 552450 w 1323975"/>
                <a:gd name="connsiteY31" fmla="*/ 1433513 h 3533775"/>
                <a:gd name="connsiteX32" fmla="*/ 404812 w 1323975"/>
                <a:gd name="connsiteY32" fmla="*/ 1347788 h 3533775"/>
                <a:gd name="connsiteX33" fmla="*/ 619125 w 1323975"/>
                <a:gd name="connsiteY33" fmla="*/ 1204913 h 3533775"/>
                <a:gd name="connsiteX34" fmla="*/ 628650 w 1323975"/>
                <a:gd name="connsiteY34" fmla="*/ 1171575 h 3533775"/>
                <a:gd name="connsiteX35" fmla="*/ 581025 w 1323975"/>
                <a:gd name="connsiteY35" fmla="*/ 1128713 h 3533775"/>
                <a:gd name="connsiteX36" fmla="*/ 690562 w 1323975"/>
                <a:gd name="connsiteY36" fmla="*/ 1038225 h 3533775"/>
                <a:gd name="connsiteX37" fmla="*/ 647700 w 1323975"/>
                <a:gd name="connsiteY37" fmla="*/ 885825 h 3533775"/>
                <a:gd name="connsiteX38" fmla="*/ 666750 w 1323975"/>
                <a:gd name="connsiteY38" fmla="*/ 671513 h 3533775"/>
                <a:gd name="connsiteX39" fmla="*/ 681037 w 1323975"/>
                <a:gd name="connsiteY39" fmla="*/ 376238 h 3533775"/>
                <a:gd name="connsiteX40" fmla="*/ 685800 w 1323975"/>
                <a:gd name="connsiteY40" fmla="*/ 233363 h 3533775"/>
                <a:gd name="connsiteX41" fmla="*/ 681037 w 1323975"/>
                <a:gd name="connsiteY41" fmla="*/ 0 h 353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323975" h="3533775">
                  <a:moveTo>
                    <a:pt x="681037" y="0"/>
                  </a:moveTo>
                  <a:lnTo>
                    <a:pt x="1323975" y="0"/>
                  </a:lnTo>
                  <a:lnTo>
                    <a:pt x="1323975" y="3533775"/>
                  </a:lnTo>
                  <a:lnTo>
                    <a:pt x="1009650" y="3357563"/>
                  </a:lnTo>
                  <a:lnTo>
                    <a:pt x="709612" y="3157538"/>
                  </a:lnTo>
                  <a:lnTo>
                    <a:pt x="485775" y="2990850"/>
                  </a:lnTo>
                  <a:lnTo>
                    <a:pt x="347662" y="2857500"/>
                  </a:lnTo>
                  <a:lnTo>
                    <a:pt x="295275" y="2800350"/>
                  </a:lnTo>
                  <a:lnTo>
                    <a:pt x="257175" y="2738438"/>
                  </a:lnTo>
                  <a:lnTo>
                    <a:pt x="176212" y="2481263"/>
                  </a:lnTo>
                  <a:lnTo>
                    <a:pt x="152400" y="2381250"/>
                  </a:lnTo>
                  <a:lnTo>
                    <a:pt x="157162" y="2324100"/>
                  </a:lnTo>
                  <a:lnTo>
                    <a:pt x="176212" y="2286000"/>
                  </a:lnTo>
                  <a:lnTo>
                    <a:pt x="209550" y="2228850"/>
                  </a:lnTo>
                  <a:lnTo>
                    <a:pt x="180975" y="2147888"/>
                  </a:lnTo>
                  <a:lnTo>
                    <a:pt x="147637" y="2095500"/>
                  </a:lnTo>
                  <a:lnTo>
                    <a:pt x="209550" y="1985963"/>
                  </a:lnTo>
                  <a:lnTo>
                    <a:pt x="166687" y="1938338"/>
                  </a:lnTo>
                  <a:lnTo>
                    <a:pt x="114300" y="1914525"/>
                  </a:lnTo>
                  <a:lnTo>
                    <a:pt x="0" y="1871663"/>
                  </a:lnTo>
                  <a:lnTo>
                    <a:pt x="0" y="1871663"/>
                  </a:lnTo>
                  <a:lnTo>
                    <a:pt x="200025" y="1762125"/>
                  </a:lnTo>
                  <a:lnTo>
                    <a:pt x="304800" y="1714500"/>
                  </a:lnTo>
                  <a:lnTo>
                    <a:pt x="381000" y="1700213"/>
                  </a:lnTo>
                  <a:lnTo>
                    <a:pt x="390525" y="1681163"/>
                  </a:lnTo>
                  <a:lnTo>
                    <a:pt x="152400" y="1609725"/>
                  </a:lnTo>
                  <a:lnTo>
                    <a:pt x="42862" y="1566863"/>
                  </a:lnTo>
                  <a:lnTo>
                    <a:pt x="23812" y="1547813"/>
                  </a:lnTo>
                  <a:lnTo>
                    <a:pt x="57150" y="1524000"/>
                  </a:lnTo>
                  <a:lnTo>
                    <a:pt x="433387" y="1490663"/>
                  </a:lnTo>
                  <a:lnTo>
                    <a:pt x="528637" y="1466850"/>
                  </a:lnTo>
                  <a:lnTo>
                    <a:pt x="552450" y="1433513"/>
                  </a:lnTo>
                  <a:lnTo>
                    <a:pt x="404812" y="1347788"/>
                  </a:lnTo>
                  <a:lnTo>
                    <a:pt x="619125" y="1204913"/>
                  </a:lnTo>
                  <a:lnTo>
                    <a:pt x="628650" y="1171575"/>
                  </a:lnTo>
                  <a:lnTo>
                    <a:pt x="581025" y="1128713"/>
                  </a:lnTo>
                  <a:lnTo>
                    <a:pt x="690562" y="1038225"/>
                  </a:lnTo>
                  <a:lnTo>
                    <a:pt x="647700" y="885825"/>
                  </a:lnTo>
                  <a:lnTo>
                    <a:pt x="666750" y="671513"/>
                  </a:lnTo>
                  <a:lnTo>
                    <a:pt x="681037" y="376238"/>
                  </a:lnTo>
                  <a:lnTo>
                    <a:pt x="685800" y="233363"/>
                  </a:lnTo>
                  <a:cubicBezTo>
                    <a:pt x="684212" y="155575"/>
                    <a:pt x="682625" y="77788"/>
                    <a:pt x="681037" y="0"/>
                  </a:cubicBezTo>
                  <a:close/>
                </a:path>
              </a:pathLst>
            </a:custGeom>
            <a:solidFill>
              <a:srgbClr val="729FC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77525" y="3692379"/>
                  <a:ext cx="40056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2A3674"/>
                      </a:solidFill>
                    </a:rPr>
                    <a:t> </a:t>
                  </a:r>
                  <a:r>
                    <a:rPr lang="en-US" dirty="0" err="1" smtClean="0">
                      <a:solidFill>
                        <a:srgbClr val="2A3674"/>
                      </a:solidFill>
                    </a:rPr>
                    <a:t>Bugey</a:t>
                  </a:r>
                  <a:r>
                    <a:rPr lang="en-US" dirty="0">
                      <a:solidFill>
                        <a:srgbClr val="2A3674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rgbClr val="2A3674"/>
                      </a:solidFill>
                    </a:rPr>
                    <a:t>Reactor 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2A367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solidFill>
                                    <a:srgbClr val="2A3674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rgbClr val="2A3674"/>
                                  </a:solidFill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2A3674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dirty="0" smtClean="0">
                      <a:solidFill>
                        <a:srgbClr val="2A3674"/>
                      </a:solidFill>
                    </a:rPr>
                    <a:t> Disappearance)</a:t>
                  </a:r>
                  <a:endParaRPr lang="en-US" dirty="0">
                    <a:solidFill>
                      <a:srgbClr val="2A3674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525" y="3692379"/>
                  <a:ext cx="4005649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Freeform 21"/>
            <p:cNvSpPr/>
            <p:nvPr/>
          </p:nvSpPr>
          <p:spPr>
            <a:xfrm>
              <a:off x="2948405" y="4539528"/>
              <a:ext cx="1362456" cy="1170432"/>
            </a:xfrm>
            <a:custGeom>
              <a:avLst/>
              <a:gdLst>
                <a:gd name="connsiteX0" fmla="*/ 1312068 w 1323975"/>
                <a:gd name="connsiteY0" fmla="*/ 1540668 h 1540668"/>
                <a:gd name="connsiteX1" fmla="*/ 314325 w 1323975"/>
                <a:gd name="connsiteY1" fmla="*/ 938212 h 1540668"/>
                <a:gd name="connsiteX2" fmla="*/ 114300 w 1323975"/>
                <a:gd name="connsiteY2" fmla="*/ 795337 h 1540668"/>
                <a:gd name="connsiteX3" fmla="*/ 30956 w 1323975"/>
                <a:gd name="connsiteY3" fmla="*/ 707231 h 1540668"/>
                <a:gd name="connsiteX4" fmla="*/ 2381 w 1323975"/>
                <a:gd name="connsiteY4" fmla="*/ 633412 h 1540668"/>
                <a:gd name="connsiteX5" fmla="*/ 28575 w 1323975"/>
                <a:gd name="connsiteY5" fmla="*/ 564356 h 1540668"/>
                <a:gd name="connsiteX6" fmla="*/ 88106 w 1323975"/>
                <a:gd name="connsiteY6" fmla="*/ 526256 h 1540668"/>
                <a:gd name="connsiteX7" fmla="*/ 192881 w 1323975"/>
                <a:gd name="connsiteY7" fmla="*/ 500062 h 1540668"/>
                <a:gd name="connsiteX8" fmla="*/ 283368 w 1323975"/>
                <a:gd name="connsiteY8" fmla="*/ 481012 h 1540668"/>
                <a:gd name="connsiteX9" fmla="*/ 304800 w 1323975"/>
                <a:gd name="connsiteY9" fmla="*/ 466725 h 1540668"/>
                <a:gd name="connsiteX10" fmla="*/ 271462 w 1323975"/>
                <a:gd name="connsiteY10" fmla="*/ 440531 h 1540668"/>
                <a:gd name="connsiteX11" fmla="*/ 80962 w 1323975"/>
                <a:gd name="connsiteY11" fmla="*/ 400050 h 1540668"/>
                <a:gd name="connsiteX12" fmla="*/ 16668 w 1323975"/>
                <a:gd name="connsiteY12" fmla="*/ 378618 h 1540668"/>
                <a:gd name="connsiteX13" fmla="*/ 0 w 1323975"/>
                <a:gd name="connsiteY13" fmla="*/ 361950 h 1540668"/>
                <a:gd name="connsiteX14" fmla="*/ 57150 w 1323975"/>
                <a:gd name="connsiteY14" fmla="*/ 340518 h 1540668"/>
                <a:gd name="connsiteX15" fmla="*/ 152400 w 1323975"/>
                <a:gd name="connsiteY15" fmla="*/ 330993 h 1540668"/>
                <a:gd name="connsiteX16" fmla="*/ 209550 w 1323975"/>
                <a:gd name="connsiteY16" fmla="*/ 307181 h 1540668"/>
                <a:gd name="connsiteX17" fmla="*/ 211931 w 1323975"/>
                <a:gd name="connsiteY17" fmla="*/ 297656 h 1540668"/>
                <a:gd name="connsiteX18" fmla="*/ 90487 w 1323975"/>
                <a:gd name="connsiteY18" fmla="*/ 266700 h 1540668"/>
                <a:gd name="connsiteX19" fmla="*/ 71437 w 1323975"/>
                <a:gd name="connsiteY19" fmla="*/ 266700 h 1540668"/>
                <a:gd name="connsiteX20" fmla="*/ 52387 w 1323975"/>
                <a:gd name="connsiteY20" fmla="*/ 252412 h 1540668"/>
                <a:gd name="connsiteX21" fmla="*/ 47625 w 1323975"/>
                <a:gd name="connsiteY21" fmla="*/ 235743 h 1540668"/>
                <a:gd name="connsiteX22" fmla="*/ 130968 w 1323975"/>
                <a:gd name="connsiteY22" fmla="*/ 214312 h 1540668"/>
                <a:gd name="connsiteX23" fmla="*/ 164306 w 1323975"/>
                <a:gd name="connsiteY23" fmla="*/ 209550 h 1540668"/>
                <a:gd name="connsiteX24" fmla="*/ 150018 w 1323975"/>
                <a:gd name="connsiteY24" fmla="*/ 197643 h 1540668"/>
                <a:gd name="connsiteX25" fmla="*/ 107156 w 1323975"/>
                <a:gd name="connsiteY25" fmla="*/ 178593 h 1540668"/>
                <a:gd name="connsiteX26" fmla="*/ 76200 w 1323975"/>
                <a:gd name="connsiteY26" fmla="*/ 166687 h 1540668"/>
                <a:gd name="connsiteX27" fmla="*/ 109537 w 1323975"/>
                <a:gd name="connsiteY27" fmla="*/ 147637 h 1540668"/>
                <a:gd name="connsiteX28" fmla="*/ 135731 w 1323975"/>
                <a:gd name="connsiteY28" fmla="*/ 133350 h 1540668"/>
                <a:gd name="connsiteX29" fmla="*/ 135731 w 1323975"/>
                <a:gd name="connsiteY29" fmla="*/ 119062 h 1540668"/>
                <a:gd name="connsiteX30" fmla="*/ 100012 w 1323975"/>
                <a:gd name="connsiteY30" fmla="*/ 109537 h 1540668"/>
                <a:gd name="connsiteX31" fmla="*/ 92868 w 1323975"/>
                <a:gd name="connsiteY31" fmla="*/ 100012 h 1540668"/>
                <a:gd name="connsiteX32" fmla="*/ 114300 w 1323975"/>
                <a:gd name="connsiteY32" fmla="*/ 83343 h 1540668"/>
                <a:gd name="connsiteX33" fmla="*/ 109537 w 1323975"/>
                <a:gd name="connsiteY33" fmla="*/ 52387 h 1540668"/>
                <a:gd name="connsiteX34" fmla="*/ 107156 w 1323975"/>
                <a:gd name="connsiteY34" fmla="*/ 38100 h 1540668"/>
                <a:gd name="connsiteX35" fmla="*/ 114300 w 1323975"/>
                <a:gd name="connsiteY35" fmla="*/ 21431 h 1540668"/>
                <a:gd name="connsiteX36" fmla="*/ 107156 w 1323975"/>
                <a:gd name="connsiteY36" fmla="*/ 0 h 1540668"/>
                <a:gd name="connsiteX37" fmla="*/ 1323975 w 1323975"/>
                <a:gd name="connsiteY37" fmla="*/ 2381 h 1540668"/>
                <a:gd name="connsiteX38" fmla="*/ 1312068 w 1323975"/>
                <a:gd name="connsiteY38" fmla="*/ 1540668 h 1540668"/>
                <a:gd name="connsiteX0" fmla="*/ 1312068 w 1323975"/>
                <a:gd name="connsiteY0" fmla="*/ 1540668 h 1540668"/>
                <a:gd name="connsiteX1" fmla="*/ 314325 w 1323975"/>
                <a:gd name="connsiteY1" fmla="*/ 938212 h 1540668"/>
                <a:gd name="connsiteX2" fmla="*/ 114300 w 1323975"/>
                <a:gd name="connsiteY2" fmla="*/ 795337 h 1540668"/>
                <a:gd name="connsiteX3" fmla="*/ 30956 w 1323975"/>
                <a:gd name="connsiteY3" fmla="*/ 707231 h 1540668"/>
                <a:gd name="connsiteX4" fmla="*/ 2381 w 1323975"/>
                <a:gd name="connsiteY4" fmla="*/ 633412 h 1540668"/>
                <a:gd name="connsiteX5" fmla="*/ 28575 w 1323975"/>
                <a:gd name="connsiteY5" fmla="*/ 564356 h 1540668"/>
                <a:gd name="connsiteX6" fmla="*/ 88106 w 1323975"/>
                <a:gd name="connsiteY6" fmla="*/ 526256 h 1540668"/>
                <a:gd name="connsiteX7" fmla="*/ 192881 w 1323975"/>
                <a:gd name="connsiteY7" fmla="*/ 500062 h 1540668"/>
                <a:gd name="connsiteX8" fmla="*/ 283368 w 1323975"/>
                <a:gd name="connsiteY8" fmla="*/ 481012 h 1540668"/>
                <a:gd name="connsiteX9" fmla="*/ 304800 w 1323975"/>
                <a:gd name="connsiteY9" fmla="*/ 466725 h 1540668"/>
                <a:gd name="connsiteX10" fmla="*/ 271462 w 1323975"/>
                <a:gd name="connsiteY10" fmla="*/ 440531 h 1540668"/>
                <a:gd name="connsiteX11" fmla="*/ 80962 w 1323975"/>
                <a:gd name="connsiteY11" fmla="*/ 400050 h 1540668"/>
                <a:gd name="connsiteX12" fmla="*/ 16668 w 1323975"/>
                <a:gd name="connsiteY12" fmla="*/ 378618 h 1540668"/>
                <a:gd name="connsiteX13" fmla="*/ 0 w 1323975"/>
                <a:gd name="connsiteY13" fmla="*/ 361950 h 1540668"/>
                <a:gd name="connsiteX14" fmla="*/ 57150 w 1323975"/>
                <a:gd name="connsiteY14" fmla="*/ 340518 h 1540668"/>
                <a:gd name="connsiteX15" fmla="*/ 140494 w 1323975"/>
                <a:gd name="connsiteY15" fmla="*/ 328612 h 1540668"/>
                <a:gd name="connsiteX16" fmla="*/ 209550 w 1323975"/>
                <a:gd name="connsiteY16" fmla="*/ 307181 h 1540668"/>
                <a:gd name="connsiteX17" fmla="*/ 211931 w 1323975"/>
                <a:gd name="connsiteY17" fmla="*/ 297656 h 1540668"/>
                <a:gd name="connsiteX18" fmla="*/ 90487 w 1323975"/>
                <a:gd name="connsiteY18" fmla="*/ 266700 h 1540668"/>
                <a:gd name="connsiteX19" fmla="*/ 71437 w 1323975"/>
                <a:gd name="connsiteY19" fmla="*/ 266700 h 1540668"/>
                <a:gd name="connsiteX20" fmla="*/ 52387 w 1323975"/>
                <a:gd name="connsiteY20" fmla="*/ 252412 h 1540668"/>
                <a:gd name="connsiteX21" fmla="*/ 47625 w 1323975"/>
                <a:gd name="connsiteY21" fmla="*/ 235743 h 1540668"/>
                <a:gd name="connsiteX22" fmla="*/ 130968 w 1323975"/>
                <a:gd name="connsiteY22" fmla="*/ 214312 h 1540668"/>
                <a:gd name="connsiteX23" fmla="*/ 164306 w 1323975"/>
                <a:gd name="connsiteY23" fmla="*/ 209550 h 1540668"/>
                <a:gd name="connsiteX24" fmla="*/ 150018 w 1323975"/>
                <a:gd name="connsiteY24" fmla="*/ 197643 h 1540668"/>
                <a:gd name="connsiteX25" fmla="*/ 107156 w 1323975"/>
                <a:gd name="connsiteY25" fmla="*/ 178593 h 1540668"/>
                <a:gd name="connsiteX26" fmla="*/ 76200 w 1323975"/>
                <a:gd name="connsiteY26" fmla="*/ 166687 h 1540668"/>
                <a:gd name="connsiteX27" fmla="*/ 109537 w 1323975"/>
                <a:gd name="connsiteY27" fmla="*/ 147637 h 1540668"/>
                <a:gd name="connsiteX28" fmla="*/ 135731 w 1323975"/>
                <a:gd name="connsiteY28" fmla="*/ 133350 h 1540668"/>
                <a:gd name="connsiteX29" fmla="*/ 135731 w 1323975"/>
                <a:gd name="connsiteY29" fmla="*/ 119062 h 1540668"/>
                <a:gd name="connsiteX30" fmla="*/ 100012 w 1323975"/>
                <a:gd name="connsiteY30" fmla="*/ 109537 h 1540668"/>
                <a:gd name="connsiteX31" fmla="*/ 92868 w 1323975"/>
                <a:gd name="connsiteY31" fmla="*/ 100012 h 1540668"/>
                <a:gd name="connsiteX32" fmla="*/ 114300 w 1323975"/>
                <a:gd name="connsiteY32" fmla="*/ 83343 h 1540668"/>
                <a:gd name="connsiteX33" fmla="*/ 109537 w 1323975"/>
                <a:gd name="connsiteY33" fmla="*/ 52387 h 1540668"/>
                <a:gd name="connsiteX34" fmla="*/ 107156 w 1323975"/>
                <a:gd name="connsiteY34" fmla="*/ 38100 h 1540668"/>
                <a:gd name="connsiteX35" fmla="*/ 114300 w 1323975"/>
                <a:gd name="connsiteY35" fmla="*/ 21431 h 1540668"/>
                <a:gd name="connsiteX36" fmla="*/ 107156 w 1323975"/>
                <a:gd name="connsiteY36" fmla="*/ 0 h 1540668"/>
                <a:gd name="connsiteX37" fmla="*/ 1323975 w 1323975"/>
                <a:gd name="connsiteY37" fmla="*/ 2381 h 1540668"/>
                <a:gd name="connsiteX38" fmla="*/ 1312068 w 1323975"/>
                <a:gd name="connsiteY38" fmla="*/ 1540668 h 1540668"/>
                <a:gd name="connsiteX0" fmla="*/ 1312068 w 1323975"/>
                <a:gd name="connsiteY0" fmla="*/ 1540668 h 1540668"/>
                <a:gd name="connsiteX1" fmla="*/ 314325 w 1323975"/>
                <a:gd name="connsiteY1" fmla="*/ 938212 h 1540668"/>
                <a:gd name="connsiteX2" fmla="*/ 114300 w 1323975"/>
                <a:gd name="connsiteY2" fmla="*/ 795337 h 1540668"/>
                <a:gd name="connsiteX3" fmla="*/ 30956 w 1323975"/>
                <a:gd name="connsiteY3" fmla="*/ 707231 h 1540668"/>
                <a:gd name="connsiteX4" fmla="*/ 2381 w 1323975"/>
                <a:gd name="connsiteY4" fmla="*/ 633412 h 1540668"/>
                <a:gd name="connsiteX5" fmla="*/ 28575 w 1323975"/>
                <a:gd name="connsiteY5" fmla="*/ 564356 h 1540668"/>
                <a:gd name="connsiteX6" fmla="*/ 88106 w 1323975"/>
                <a:gd name="connsiteY6" fmla="*/ 526256 h 1540668"/>
                <a:gd name="connsiteX7" fmla="*/ 192881 w 1323975"/>
                <a:gd name="connsiteY7" fmla="*/ 500062 h 1540668"/>
                <a:gd name="connsiteX8" fmla="*/ 283368 w 1323975"/>
                <a:gd name="connsiteY8" fmla="*/ 481012 h 1540668"/>
                <a:gd name="connsiteX9" fmla="*/ 304800 w 1323975"/>
                <a:gd name="connsiteY9" fmla="*/ 466725 h 1540668"/>
                <a:gd name="connsiteX10" fmla="*/ 271462 w 1323975"/>
                <a:gd name="connsiteY10" fmla="*/ 440531 h 1540668"/>
                <a:gd name="connsiteX11" fmla="*/ 80962 w 1323975"/>
                <a:gd name="connsiteY11" fmla="*/ 400050 h 1540668"/>
                <a:gd name="connsiteX12" fmla="*/ 16668 w 1323975"/>
                <a:gd name="connsiteY12" fmla="*/ 378618 h 1540668"/>
                <a:gd name="connsiteX13" fmla="*/ 0 w 1323975"/>
                <a:gd name="connsiteY13" fmla="*/ 361950 h 1540668"/>
                <a:gd name="connsiteX14" fmla="*/ 57150 w 1323975"/>
                <a:gd name="connsiteY14" fmla="*/ 340518 h 1540668"/>
                <a:gd name="connsiteX15" fmla="*/ 140494 w 1323975"/>
                <a:gd name="connsiteY15" fmla="*/ 328612 h 1540668"/>
                <a:gd name="connsiteX16" fmla="*/ 209550 w 1323975"/>
                <a:gd name="connsiteY16" fmla="*/ 307181 h 1540668"/>
                <a:gd name="connsiteX17" fmla="*/ 211931 w 1323975"/>
                <a:gd name="connsiteY17" fmla="*/ 297656 h 1540668"/>
                <a:gd name="connsiteX18" fmla="*/ 90487 w 1323975"/>
                <a:gd name="connsiteY18" fmla="*/ 266700 h 1540668"/>
                <a:gd name="connsiteX19" fmla="*/ 52387 w 1323975"/>
                <a:gd name="connsiteY19" fmla="*/ 252412 h 1540668"/>
                <a:gd name="connsiteX20" fmla="*/ 47625 w 1323975"/>
                <a:gd name="connsiteY20" fmla="*/ 235743 h 1540668"/>
                <a:gd name="connsiteX21" fmla="*/ 130968 w 1323975"/>
                <a:gd name="connsiteY21" fmla="*/ 214312 h 1540668"/>
                <a:gd name="connsiteX22" fmla="*/ 164306 w 1323975"/>
                <a:gd name="connsiteY22" fmla="*/ 209550 h 1540668"/>
                <a:gd name="connsiteX23" fmla="*/ 150018 w 1323975"/>
                <a:gd name="connsiteY23" fmla="*/ 197643 h 1540668"/>
                <a:gd name="connsiteX24" fmla="*/ 107156 w 1323975"/>
                <a:gd name="connsiteY24" fmla="*/ 178593 h 1540668"/>
                <a:gd name="connsiteX25" fmla="*/ 76200 w 1323975"/>
                <a:gd name="connsiteY25" fmla="*/ 166687 h 1540668"/>
                <a:gd name="connsiteX26" fmla="*/ 109537 w 1323975"/>
                <a:gd name="connsiteY26" fmla="*/ 147637 h 1540668"/>
                <a:gd name="connsiteX27" fmla="*/ 135731 w 1323975"/>
                <a:gd name="connsiteY27" fmla="*/ 133350 h 1540668"/>
                <a:gd name="connsiteX28" fmla="*/ 135731 w 1323975"/>
                <a:gd name="connsiteY28" fmla="*/ 119062 h 1540668"/>
                <a:gd name="connsiteX29" fmla="*/ 100012 w 1323975"/>
                <a:gd name="connsiteY29" fmla="*/ 109537 h 1540668"/>
                <a:gd name="connsiteX30" fmla="*/ 92868 w 1323975"/>
                <a:gd name="connsiteY30" fmla="*/ 100012 h 1540668"/>
                <a:gd name="connsiteX31" fmla="*/ 114300 w 1323975"/>
                <a:gd name="connsiteY31" fmla="*/ 83343 h 1540668"/>
                <a:gd name="connsiteX32" fmla="*/ 109537 w 1323975"/>
                <a:gd name="connsiteY32" fmla="*/ 52387 h 1540668"/>
                <a:gd name="connsiteX33" fmla="*/ 107156 w 1323975"/>
                <a:gd name="connsiteY33" fmla="*/ 38100 h 1540668"/>
                <a:gd name="connsiteX34" fmla="*/ 114300 w 1323975"/>
                <a:gd name="connsiteY34" fmla="*/ 21431 h 1540668"/>
                <a:gd name="connsiteX35" fmla="*/ 107156 w 1323975"/>
                <a:gd name="connsiteY35" fmla="*/ 0 h 1540668"/>
                <a:gd name="connsiteX36" fmla="*/ 1323975 w 1323975"/>
                <a:gd name="connsiteY36" fmla="*/ 2381 h 1540668"/>
                <a:gd name="connsiteX37" fmla="*/ 1312068 w 1323975"/>
                <a:gd name="connsiteY37" fmla="*/ 1540668 h 1540668"/>
                <a:gd name="connsiteX0" fmla="*/ 1321593 w 1323975"/>
                <a:gd name="connsiteY0" fmla="*/ 1547812 h 1547812"/>
                <a:gd name="connsiteX1" fmla="*/ 314325 w 1323975"/>
                <a:gd name="connsiteY1" fmla="*/ 938212 h 1547812"/>
                <a:gd name="connsiteX2" fmla="*/ 114300 w 1323975"/>
                <a:gd name="connsiteY2" fmla="*/ 795337 h 1547812"/>
                <a:gd name="connsiteX3" fmla="*/ 30956 w 1323975"/>
                <a:gd name="connsiteY3" fmla="*/ 707231 h 1547812"/>
                <a:gd name="connsiteX4" fmla="*/ 2381 w 1323975"/>
                <a:gd name="connsiteY4" fmla="*/ 633412 h 1547812"/>
                <a:gd name="connsiteX5" fmla="*/ 28575 w 1323975"/>
                <a:gd name="connsiteY5" fmla="*/ 564356 h 1547812"/>
                <a:gd name="connsiteX6" fmla="*/ 88106 w 1323975"/>
                <a:gd name="connsiteY6" fmla="*/ 526256 h 1547812"/>
                <a:gd name="connsiteX7" fmla="*/ 192881 w 1323975"/>
                <a:gd name="connsiteY7" fmla="*/ 500062 h 1547812"/>
                <a:gd name="connsiteX8" fmla="*/ 283368 w 1323975"/>
                <a:gd name="connsiteY8" fmla="*/ 481012 h 1547812"/>
                <a:gd name="connsiteX9" fmla="*/ 304800 w 1323975"/>
                <a:gd name="connsiteY9" fmla="*/ 466725 h 1547812"/>
                <a:gd name="connsiteX10" fmla="*/ 271462 w 1323975"/>
                <a:gd name="connsiteY10" fmla="*/ 440531 h 1547812"/>
                <a:gd name="connsiteX11" fmla="*/ 80962 w 1323975"/>
                <a:gd name="connsiteY11" fmla="*/ 400050 h 1547812"/>
                <a:gd name="connsiteX12" fmla="*/ 16668 w 1323975"/>
                <a:gd name="connsiteY12" fmla="*/ 378618 h 1547812"/>
                <a:gd name="connsiteX13" fmla="*/ 0 w 1323975"/>
                <a:gd name="connsiteY13" fmla="*/ 361950 h 1547812"/>
                <a:gd name="connsiteX14" fmla="*/ 57150 w 1323975"/>
                <a:gd name="connsiteY14" fmla="*/ 340518 h 1547812"/>
                <a:gd name="connsiteX15" fmla="*/ 140494 w 1323975"/>
                <a:gd name="connsiteY15" fmla="*/ 328612 h 1547812"/>
                <a:gd name="connsiteX16" fmla="*/ 209550 w 1323975"/>
                <a:gd name="connsiteY16" fmla="*/ 307181 h 1547812"/>
                <a:gd name="connsiteX17" fmla="*/ 211931 w 1323975"/>
                <a:gd name="connsiteY17" fmla="*/ 297656 h 1547812"/>
                <a:gd name="connsiteX18" fmla="*/ 90487 w 1323975"/>
                <a:gd name="connsiteY18" fmla="*/ 266700 h 1547812"/>
                <a:gd name="connsiteX19" fmla="*/ 52387 w 1323975"/>
                <a:gd name="connsiteY19" fmla="*/ 252412 h 1547812"/>
                <a:gd name="connsiteX20" fmla="*/ 47625 w 1323975"/>
                <a:gd name="connsiteY20" fmla="*/ 235743 h 1547812"/>
                <a:gd name="connsiteX21" fmla="*/ 130968 w 1323975"/>
                <a:gd name="connsiteY21" fmla="*/ 214312 h 1547812"/>
                <a:gd name="connsiteX22" fmla="*/ 164306 w 1323975"/>
                <a:gd name="connsiteY22" fmla="*/ 209550 h 1547812"/>
                <a:gd name="connsiteX23" fmla="*/ 150018 w 1323975"/>
                <a:gd name="connsiteY23" fmla="*/ 197643 h 1547812"/>
                <a:gd name="connsiteX24" fmla="*/ 107156 w 1323975"/>
                <a:gd name="connsiteY24" fmla="*/ 178593 h 1547812"/>
                <a:gd name="connsiteX25" fmla="*/ 76200 w 1323975"/>
                <a:gd name="connsiteY25" fmla="*/ 166687 h 1547812"/>
                <a:gd name="connsiteX26" fmla="*/ 109537 w 1323975"/>
                <a:gd name="connsiteY26" fmla="*/ 147637 h 1547812"/>
                <a:gd name="connsiteX27" fmla="*/ 135731 w 1323975"/>
                <a:gd name="connsiteY27" fmla="*/ 133350 h 1547812"/>
                <a:gd name="connsiteX28" fmla="*/ 135731 w 1323975"/>
                <a:gd name="connsiteY28" fmla="*/ 119062 h 1547812"/>
                <a:gd name="connsiteX29" fmla="*/ 100012 w 1323975"/>
                <a:gd name="connsiteY29" fmla="*/ 109537 h 1547812"/>
                <a:gd name="connsiteX30" fmla="*/ 92868 w 1323975"/>
                <a:gd name="connsiteY30" fmla="*/ 100012 h 1547812"/>
                <a:gd name="connsiteX31" fmla="*/ 114300 w 1323975"/>
                <a:gd name="connsiteY31" fmla="*/ 83343 h 1547812"/>
                <a:gd name="connsiteX32" fmla="*/ 109537 w 1323975"/>
                <a:gd name="connsiteY32" fmla="*/ 52387 h 1547812"/>
                <a:gd name="connsiteX33" fmla="*/ 107156 w 1323975"/>
                <a:gd name="connsiteY33" fmla="*/ 38100 h 1547812"/>
                <a:gd name="connsiteX34" fmla="*/ 114300 w 1323975"/>
                <a:gd name="connsiteY34" fmla="*/ 21431 h 1547812"/>
                <a:gd name="connsiteX35" fmla="*/ 107156 w 1323975"/>
                <a:gd name="connsiteY35" fmla="*/ 0 h 1547812"/>
                <a:gd name="connsiteX36" fmla="*/ 1323975 w 1323975"/>
                <a:gd name="connsiteY36" fmla="*/ 2381 h 1547812"/>
                <a:gd name="connsiteX37" fmla="*/ 1321593 w 1323975"/>
                <a:gd name="connsiteY37" fmla="*/ 1547812 h 1547812"/>
                <a:gd name="connsiteX0" fmla="*/ 1321593 w 1321594"/>
                <a:gd name="connsiteY0" fmla="*/ 1550194 h 1550194"/>
                <a:gd name="connsiteX1" fmla="*/ 314325 w 1321594"/>
                <a:gd name="connsiteY1" fmla="*/ 940594 h 1550194"/>
                <a:gd name="connsiteX2" fmla="*/ 114300 w 1321594"/>
                <a:gd name="connsiteY2" fmla="*/ 797719 h 1550194"/>
                <a:gd name="connsiteX3" fmla="*/ 30956 w 1321594"/>
                <a:gd name="connsiteY3" fmla="*/ 709613 h 1550194"/>
                <a:gd name="connsiteX4" fmla="*/ 2381 w 1321594"/>
                <a:gd name="connsiteY4" fmla="*/ 635794 h 1550194"/>
                <a:gd name="connsiteX5" fmla="*/ 28575 w 1321594"/>
                <a:gd name="connsiteY5" fmla="*/ 566738 h 1550194"/>
                <a:gd name="connsiteX6" fmla="*/ 88106 w 1321594"/>
                <a:gd name="connsiteY6" fmla="*/ 528638 h 1550194"/>
                <a:gd name="connsiteX7" fmla="*/ 192881 w 1321594"/>
                <a:gd name="connsiteY7" fmla="*/ 502444 h 1550194"/>
                <a:gd name="connsiteX8" fmla="*/ 283368 w 1321594"/>
                <a:gd name="connsiteY8" fmla="*/ 483394 h 1550194"/>
                <a:gd name="connsiteX9" fmla="*/ 304800 w 1321594"/>
                <a:gd name="connsiteY9" fmla="*/ 469107 h 1550194"/>
                <a:gd name="connsiteX10" fmla="*/ 271462 w 1321594"/>
                <a:gd name="connsiteY10" fmla="*/ 442913 h 1550194"/>
                <a:gd name="connsiteX11" fmla="*/ 80962 w 1321594"/>
                <a:gd name="connsiteY11" fmla="*/ 402432 h 1550194"/>
                <a:gd name="connsiteX12" fmla="*/ 16668 w 1321594"/>
                <a:gd name="connsiteY12" fmla="*/ 381000 h 1550194"/>
                <a:gd name="connsiteX13" fmla="*/ 0 w 1321594"/>
                <a:gd name="connsiteY13" fmla="*/ 364332 h 1550194"/>
                <a:gd name="connsiteX14" fmla="*/ 57150 w 1321594"/>
                <a:gd name="connsiteY14" fmla="*/ 342900 h 1550194"/>
                <a:gd name="connsiteX15" fmla="*/ 140494 w 1321594"/>
                <a:gd name="connsiteY15" fmla="*/ 330994 h 1550194"/>
                <a:gd name="connsiteX16" fmla="*/ 209550 w 1321594"/>
                <a:gd name="connsiteY16" fmla="*/ 309563 h 1550194"/>
                <a:gd name="connsiteX17" fmla="*/ 211931 w 1321594"/>
                <a:gd name="connsiteY17" fmla="*/ 300038 h 1550194"/>
                <a:gd name="connsiteX18" fmla="*/ 90487 w 1321594"/>
                <a:gd name="connsiteY18" fmla="*/ 269082 h 1550194"/>
                <a:gd name="connsiteX19" fmla="*/ 52387 w 1321594"/>
                <a:gd name="connsiteY19" fmla="*/ 254794 h 1550194"/>
                <a:gd name="connsiteX20" fmla="*/ 47625 w 1321594"/>
                <a:gd name="connsiteY20" fmla="*/ 238125 h 1550194"/>
                <a:gd name="connsiteX21" fmla="*/ 130968 w 1321594"/>
                <a:gd name="connsiteY21" fmla="*/ 216694 h 1550194"/>
                <a:gd name="connsiteX22" fmla="*/ 164306 w 1321594"/>
                <a:gd name="connsiteY22" fmla="*/ 211932 h 1550194"/>
                <a:gd name="connsiteX23" fmla="*/ 150018 w 1321594"/>
                <a:gd name="connsiteY23" fmla="*/ 200025 h 1550194"/>
                <a:gd name="connsiteX24" fmla="*/ 107156 w 1321594"/>
                <a:gd name="connsiteY24" fmla="*/ 180975 h 1550194"/>
                <a:gd name="connsiteX25" fmla="*/ 76200 w 1321594"/>
                <a:gd name="connsiteY25" fmla="*/ 169069 h 1550194"/>
                <a:gd name="connsiteX26" fmla="*/ 109537 w 1321594"/>
                <a:gd name="connsiteY26" fmla="*/ 150019 h 1550194"/>
                <a:gd name="connsiteX27" fmla="*/ 135731 w 1321594"/>
                <a:gd name="connsiteY27" fmla="*/ 135732 h 1550194"/>
                <a:gd name="connsiteX28" fmla="*/ 135731 w 1321594"/>
                <a:gd name="connsiteY28" fmla="*/ 121444 h 1550194"/>
                <a:gd name="connsiteX29" fmla="*/ 100012 w 1321594"/>
                <a:gd name="connsiteY29" fmla="*/ 111919 h 1550194"/>
                <a:gd name="connsiteX30" fmla="*/ 92868 w 1321594"/>
                <a:gd name="connsiteY30" fmla="*/ 102394 h 1550194"/>
                <a:gd name="connsiteX31" fmla="*/ 114300 w 1321594"/>
                <a:gd name="connsiteY31" fmla="*/ 85725 h 1550194"/>
                <a:gd name="connsiteX32" fmla="*/ 109537 w 1321594"/>
                <a:gd name="connsiteY32" fmla="*/ 54769 h 1550194"/>
                <a:gd name="connsiteX33" fmla="*/ 107156 w 1321594"/>
                <a:gd name="connsiteY33" fmla="*/ 40482 h 1550194"/>
                <a:gd name="connsiteX34" fmla="*/ 114300 w 1321594"/>
                <a:gd name="connsiteY34" fmla="*/ 23813 h 1550194"/>
                <a:gd name="connsiteX35" fmla="*/ 107156 w 1321594"/>
                <a:gd name="connsiteY35" fmla="*/ 2382 h 1550194"/>
                <a:gd name="connsiteX36" fmla="*/ 1321594 w 1321594"/>
                <a:gd name="connsiteY36" fmla="*/ 0 h 1550194"/>
                <a:gd name="connsiteX37" fmla="*/ 1321593 w 1321594"/>
                <a:gd name="connsiteY37" fmla="*/ 1550194 h 1550194"/>
                <a:gd name="connsiteX0" fmla="*/ 1321593 w 1321594"/>
                <a:gd name="connsiteY0" fmla="*/ 1550194 h 1550194"/>
                <a:gd name="connsiteX1" fmla="*/ 314325 w 1321594"/>
                <a:gd name="connsiteY1" fmla="*/ 940594 h 1550194"/>
                <a:gd name="connsiteX2" fmla="*/ 114300 w 1321594"/>
                <a:gd name="connsiteY2" fmla="*/ 797719 h 1550194"/>
                <a:gd name="connsiteX3" fmla="*/ 30956 w 1321594"/>
                <a:gd name="connsiteY3" fmla="*/ 709613 h 1550194"/>
                <a:gd name="connsiteX4" fmla="*/ 2381 w 1321594"/>
                <a:gd name="connsiteY4" fmla="*/ 635794 h 1550194"/>
                <a:gd name="connsiteX5" fmla="*/ 28575 w 1321594"/>
                <a:gd name="connsiteY5" fmla="*/ 566738 h 1550194"/>
                <a:gd name="connsiteX6" fmla="*/ 88106 w 1321594"/>
                <a:gd name="connsiteY6" fmla="*/ 528638 h 1550194"/>
                <a:gd name="connsiteX7" fmla="*/ 192881 w 1321594"/>
                <a:gd name="connsiteY7" fmla="*/ 502444 h 1550194"/>
                <a:gd name="connsiteX8" fmla="*/ 283368 w 1321594"/>
                <a:gd name="connsiteY8" fmla="*/ 483394 h 1550194"/>
                <a:gd name="connsiteX9" fmla="*/ 304800 w 1321594"/>
                <a:gd name="connsiteY9" fmla="*/ 469107 h 1550194"/>
                <a:gd name="connsiteX10" fmla="*/ 271462 w 1321594"/>
                <a:gd name="connsiteY10" fmla="*/ 442913 h 1550194"/>
                <a:gd name="connsiteX11" fmla="*/ 80962 w 1321594"/>
                <a:gd name="connsiteY11" fmla="*/ 402432 h 1550194"/>
                <a:gd name="connsiteX12" fmla="*/ 16668 w 1321594"/>
                <a:gd name="connsiteY12" fmla="*/ 381000 h 1550194"/>
                <a:gd name="connsiteX13" fmla="*/ 0 w 1321594"/>
                <a:gd name="connsiteY13" fmla="*/ 364332 h 1550194"/>
                <a:gd name="connsiteX14" fmla="*/ 57150 w 1321594"/>
                <a:gd name="connsiteY14" fmla="*/ 342900 h 1550194"/>
                <a:gd name="connsiteX15" fmla="*/ 140494 w 1321594"/>
                <a:gd name="connsiteY15" fmla="*/ 330994 h 1550194"/>
                <a:gd name="connsiteX16" fmla="*/ 209550 w 1321594"/>
                <a:gd name="connsiteY16" fmla="*/ 309563 h 1550194"/>
                <a:gd name="connsiteX17" fmla="*/ 211931 w 1321594"/>
                <a:gd name="connsiteY17" fmla="*/ 300038 h 1550194"/>
                <a:gd name="connsiteX18" fmla="*/ 90487 w 1321594"/>
                <a:gd name="connsiteY18" fmla="*/ 269082 h 1550194"/>
                <a:gd name="connsiteX19" fmla="*/ 52387 w 1321594"/>
                <a:gd name="connsiteY19" fmla="*/ 254794 h 1550194"/>
                <a:gd name="connsiteX20" fmla="*/ 47625 w 1321594"/>
                <a:gd name="connsiteY20" fmla="*/ 238125 h 1550194"/>
                <a:gd name="connsiteX21" fmla="*/ 130968 w 1321594"/>
                <a:gd name="connsiteY21" fmla="*/ 216694 h 1550194"/>
                <a:gd name="connsiteX22" fmla="*/ 164306 w 1321594"/>
                <a:gd name="connsiteY22" fmla="*/ 211932 h 1550194"/>
                <a:gd name="connsiteX23" fmla="*/ 150018 w 1321594"/>
                <a:gd name="connsiteY23" fmla="*/ 200025 h 1550194"/>
                <a:gd name="connsiteX24" fmla="*/ 107156 w 1321594"/>
                <a:gd name="connsiteY24" fmla="*/ 180975 h 1550194"/>
                <a:gd name="connsiteX25" fmla="*/ 76200 w 1321594"/>
                <a:gd name="connsiteY25" fmla="*/ 169069 h 1550194"/>
                <a:gd name="connsiteX26" fmla="*/ 109537 w 1321594"/>
                <a:gd name="connsiteY26" fmla="*/ 150019 h 1550194"/>
                <a:gd name="connsiteX27" fmla="*/ 135731 w 1321594"/>
                <a:gd name="connsiteY27" fmla="*/ 135732 h 1550194"/>
                <a:gd name="connsiteX28" fmla="*/ 135731 w 1321594"/>
                <a:gd name="connsiteY28" fmla="*/ 121444 h 1550194"/>
                <a:gd name="connsiteX29" fmla="*/ 100012 w 1321594"/>
                <a:gd name="connsiteY29" fmla="*/ 111919 h 1550194"/>
                <a:gd name="connsiteX30" fmla="*/ 92868 w 1321594"/>
                <a:gd name="connsiteY30" fmla="*/ 102394 h 1550194"/>
                <a:gd name="connsiteX31" fmla="*/ 114300 w 1321594"/>
                <a:gd name="connsiteY31" fmla="*/ 85725 h 1550194"/>
                <a:gd name="connsiteX32" fmla="*/ 109537 w 1321594"/>
                <a:gd name="connsiteY32" fmla="*/ 54769 h 1550194"/>
                <a:gd name="connsiteX33" fmla="*/ 107156 w 1321594"/>
                <a:gd name="connsiteY33" fmla="*/ 40482 h 1550194"/>
                <a:gd name="connsiteX34" fmla="*/ 114300 w 1321594"/>
                <a:gd name="connsiteY34" fmla="*/ 23813 h 1550194"/>
                <a:gd name="connsiteX35" fmla="*/ 107156 w 1321594"/>
                <a:gd name="connsiteY35" fmla="*/ 2382 h 1550194"/>
                <a:gd name="connsiteX36" fmla="*/ 1321594 w 1321594"/>
                <a:gd name="connsiteY36" fmla="*/ 0 h 1550194"/>
                <a:gd name="connsiteX37" fmla="*/ 1321593 w 1321594"/>
                <a:gd name="connsiteY37" fmla="*/ 1550194 h 1550194"/>
                <a:gd name="connsiteX0" fmla="*/ 1321593 w 1321594"/>
                <a:gd name="connsiteY0" fmla="*/ 1550194 h 1550194"/>
                <a:gd name="connsiteX1" fmla="*/ 314325 w 1321594"/>
                <a:gd name="connsiteY1" fmla="*/ 940594 h 1550194"/>
                <a:gd name="connsiteX2" fmla="*/ 114300 w 1321594"/>
                <a:gd name="connsiteY2" fmla="*/ 797719 h 1550194"/>
                <a:gd name="connsiteX3" fmla="*/ 30956 w 1321594"/>
                <a:gd name="connsiteY3" fmla="*/ 709613 h 1550194"/>
                <a:gd name="connsiteX4" fmla="*/ 2381 w 1321594"/>
                <a:gd name="connsiteY4" fmla="*/ 635794 h 1550194"/>
                <a:gd name="connsiteX5" fmla="*/ 28575 w 1321594"/>
                <a:gd name="connsiteY5" fmla="*/ 566738 h 1550194"/>
                <a:gd name="connsiteX6" fmla="*/ 88106 w 1321594"/>
                <a:gd name="connsiteY6" fmla="*/ 528638 h 1550194"/>
                <a:gd name="connsiteX7" fmla="*/ 192881 w 1321594"/>
                <a:gd name="connsiteY7" fmla="*/ 502444 h 1550194"/>
                <a:gd name="connsiteX8" fmla="*/ 283368 w 1321594"/>
                <a:gd name="connsiteY8" fmla="*/ 483394 h 1550194"/>
                <a:gd name="connsiteX9" fmla="*/ 304800 w 1321594"/>
                <a:gd name="connsiteY9" fmla="*/ 469107 h 1550194"/>
                <a:gd name="connsiteX10" fmla="*/ 271462 w 1321594"/>
                <a:gd name="connsiteY10" fmla="*/ 442913 h 1550194"/>
                <a:gd name="connsiteX11" fmla="*/ 80962 w 1321594"/>
                <a:gd name="connsiteY11" fmla="*/ 402432 h 1550194"/>
                <a:gd name="connsiteX12" fmla="*/ 16668 w 1321594"/>
                <a:gd name="connsiteY12" fmla="*/ 381000 h 1550194"/>
                <a:gd name="connsiteX13" fmla="*/ 0 w 1321594"/>
                <a:gd name="connsiteY13" fmla="*/ 364332 h 1550194"/>
                <a:gd name="connsiteX14" fmla="*/ 57150 w 1321594"/>
                <a:gd name="connsiteY14" fmla="*/ 342900 h 1550194"/>
                <a:gd name="connsiteX15" fmla="*/ 140494 w 1321594"/>
                <a:gd name="connsiteY15" fmla="*/ 330994 h 1550194"/>
                <a:gd name="connsiteX16" fmla="*/ 209550 w 1321594"/>
                <a:gd name="connsiteY16" fmla="*/ 309563 h 1550194"/>
                <a:gd name="connsiteX17" fmla="*/ 211931 w 1321594"/>
                <a:gd name="connsiteY17" fmla="*/ 300038 h 1550194"/>
                <a:gd name="connsiteX18" fmla="*/ 90487 w 1321594"/>
                <a:gd name="connsiteY18" fmla="*/ 269082 h 1550194"/>
                <a:gd name="connsiteX19" fmla="*/ 52387 w 1321594"/>
                <a:gd name="connsiteY19" fmla="*/ 254794 h 1550194"/>
                <a:gd name="connsiteX20" fmla="*/ 47625 w 1321594"/>
                <a:gd name="connsiteY20" fmla="*/ 238125 h 1550194"/>
                <a:gd name="connsiteX21" fmla="*/ 130968 w 1321594"/>
                <a:gd name="connsiteY21" fmla="*/ 216694 h 1550194"/>
                <a:gd name="connsiteX22" fmla="*/ 164306 w 1321594"/>
                <a:gd name="connsiteY22" fmla="*/ 211932 h 1550194"/>
                <a:gd name="connsiteX23" fmla="*/ 150018 w 1321594"/>
                <a:gd name="connsiteY23" fmla="*/ 200025 h 1550194"/>
                <a:gd name="connsiteX24" fmla="*/ 107156 w 1321594"/>
                <a:gd name="connsiteY24" fmla="*/ 180975 h 1550194"/>
                <a:gd name="connsiteX25" fmla="*/ 76200 w 1321594"/>
                <a:gd name="connsiteY25" fmla="*/ 169069 h 1550194"/>
                <a:gd name="connsiteX26" fmla="*/ 109537 w 1321594"/>
                <a:gd name="connsiteY26" fmla="*/ 150019 h 1550194"/>
                <a:gd name="connsiteX27" fmla="*/ 135731 w 1321594"/>
                <a:gd name="connsiteY27" fmla="*/ 135732 h 1550194"/>
                <a:gd name="connsiteX28" fmla="*/ 100012 w 1321594"/>
                <a:gd name="connsiteY28" fmla="*/ 111919 h 1550194"/>
                <a:gd name="connsiteX29" fmla="*/ 92868 w 1321594"/>
                <a:gd name="connsiteY29" fmla="*/ 102394 h 1550194"/>
                <a:gd name="connsiteX30" fmla="*/ 114300 w 1321594"/>
                <a:gd name="connsiteY30" fmla="*/ 85725 h 1550194"/>
                <a:gd name="connsiteX31" fmla="*/ 109537 w 1321594"/>
                <a:gd name="connsiteY31" fmla="*/ 54769 h 1550194"/>
                <a:gd name="connsiteX32" fmla="*/ 107156 w 1321594"/>
                <a:gd name="connsiteY32" fmla="*/ 40482 h 1550194"/>
                <a:gd name="connsiteX33" fmla="*/ 114300 w 1321594"/>
                <a:gd name="connsiteY33" fmla="*/ 23813 h 1550194"/>
                <a:gd name="connsiteX34" fmla="*/ 107156 w 1321594"/>
                <a:gd name="connsiteY34" fmla="*/ 2382 h 1550194"/>
                <a:gd name="connsiteX35" fmla="*/ 1321594 w 1321594"/>
                <a:gd name="connsiteY35" fmla="*/ 0 h 1550194"/>
                <a:gd name="connsiteX36" fmla="*/ 1321593 w 1321594"/>
                <a:gd name="connsiteY36" fmla="*/ 1550194 h 1550194"/>
                <a:gd name="connsiteX0" fmla="*/ 1321593 w 1321594"/>
                <a:gd name="connsiteY0" fmla="*/ 1550194 h 1550194"/>
                <a:gd name="connsiteX1" fmla="*/ 785812 w 1321594"/>
                <a:gd name="connsiteY1" fmla="*/ 1235869 h 1550194"/>
                <a:gd name="connsiteX2" fmla="*/ 314325 w 1321594"/>
                <a:gd name="connsiteY2" fmla="*/ 940594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28575 w 1321594"/>
                <a:gd name="connsiteY6" fmla="*/ 566738 h 1550194"/>
                <a:gd name="connsiteX7" fmla="*/ 88106 w 1321594"/>
                <a:gd name="connsiteY7" fmla="*/ 528638 h 1550194"/>
                <a:gd name="connsiteX8" fmla="*/ 192881 w 1321594"/>
                <a:gd name="connsiteY8" fmla="*/ 502444 h 1550194"/>
                <a:gd name="connsiteX9" fmla="*/ 283368 w 1321594"/>
                <a:gd name="connsiteY9" fmla="*/ 483394 h 1550194"/>
                <a:gd name="connsiteX10" fmla="*/ 304800 w 1321594"/>
                <a:gd name="connsiteY10" fmla="*/ 469107 h 1550194"/>
                <a:gd name="connsiteX11" fmla="*/ 271462 w 1321594"/>
                <a:gd name="connsiteY11" fmla="*/ 442913 h 1550194"/>
                <a:gd name="connsiteX12" fmla="*/ 80962 w 1321594"/>
                <a:gd name="connsiteY12" fmla="*/ 402432 h 1550194"/>
                <a:gd name="connsiteX13" fmla="*/ 16668 w 1321594"/>
                <a:gd name="connsiteY13" fmla="*/ 381000 h 1550194"/>
                <a:gd name="connsiteX14" fmla="*/ 0 w 1321594"/>
                <a:gd name="connsiteY14" fmla="*/ 364332 h 1550194"/>
                <a:gd name="connsiteX15" fmla="*/ 57150 w 1321594"/>
                <a:gd name="connsiteY15" fmla="*/ 342900 h 1550194"/>
                <a:gd name="connsiteX16" fmla="*/ 140494 w 1321594"/>
                <a:gd name="connsiteY16" fmla="*/ 330994 h 1550194"/>
                <a:gd name="connsiteX17" fmla="*/ 209550 w 1321594"/>
                <a:gd name="connsiteY17" fmla="*/ 309563 h 1550194"/>
                <a:gd name="connsiteX18" fmla="*/ 211931 w 1321594"/>
                <a:gd name="connsiteY18" fmla="*/ 300038 h 1550194"/>
                <a:gd name="connsiteX19" fmla="*/ 90487 w 1321594"/>
                <a:gd name="connsiteY19" fmla="*/ 269082 h 1550194"/>
                <a:gd name="connsiteX20" fmla="*/ 52387 w 1321594"/>
                <a:gd name="connsiteY20" fmla="*/ 254794 h 1550194"/>
                <a:gd name="connsiteX21" fmla="*/ 47625 w 1321594"/>
                <a:gd name="connsiteY21" fmla="*/ 238125 h 1550194"/>
                <a:gd name="connsiteX22" fmla="*/ 130968 w 1321594"/>
                <a:gd name="connsiteY22" fmla="*/ 216694 h 1550194"/>
                <a:gd name="connsiteX23" fmla="*/ 164306 w 1321594"/>
                <a:gd name="connsiteY23" fmla="*/ 211932 h 1550194"/>
                <a:gd name="connsiteX24" fmla="*/ 150018 w 1321594"/>
                <a:gd name="connsiteY24" fmla="*/ 200025 h 1550194"/>
                <a:gd name="connsiteX25" fmla="*/ 107156 w 1321594"/>
                <a:gd name="connsiteY25" fmla="*/ 180975 h 1550194"/>
                <a:gd name="connsiteX26" fmla="*/ 76200 w 1321594"/>
                <a:gd name="connsiteY26" fmla="*/ 169069 h 1550194"/>
                <a:gd name="connsiteX27" fmla="*/ 109537 w 1321594"/>
                <a:gd name="connsiteY27" fmla="*/ 150019 h 1550194"/>
                <a:gd name="connsiteX28" fmla="*/ 135731 w 1321594"/>
                <a:gd name="connsiteY28" fmla="*/ 135732 h 1550194"/>
                <a:gd name="connsiteX29" fmla="*/ 100012 w 1321594"/>
                <a:gd name="connsiteY29" fmla="*/ 111919 h 1550194"/>
                <a:gd name="connsiteX30" fmla="*/ 92868 w 1321594"/>
                <a:gd name="connsiteY30" fmla="*/ 102394 h 1550194"/>
                <a:gd name="connsiteX31" fmla="*/ 114300 w 1321594"/>
                <a:gd name="connsiteY31" fmla="*/ 85725 h 1550194"/>
                <a:gd name="connsiteX32" fmla="*/ 109537 w 1321594"/>
                <a:gd name="connsiteY32" fmla="*/ 54769 h 1550194"/>
                <a:gd name="connsiteX33" fmla="*/ 107156 w 1321594"/>
                <a:gd name="connsiteY33" fmla="*/ 40482 h 1550194"/>
                <a:gd name="connsiteX34" fmla="*/ 114300 w 1321594"/>
                <a:gd name="connsiteY34" fmla="*/ 23813 h 1550194"/>
                <a:gd name="connsiteX35" fmla="*/ 107156 w 1321594"/>
                <a:gd name="connsiteY35" fmla="*/ 2382 h 1550194"/>
                <a:gd name="connsiteX36" fmla="*/ 1321594 w 1321594"/>
                <a:gd name="connsiteY36" fmla="*/ 0 h 1550194"/>
                <a:gd name="connsiteX37" fmla="*/ 1321593 w 1321594"/>
                <a:gd name="connsiteY37" fmla="*/ 1550194 h 1550194"/>
                <a:gd name="connsiteX0" fmla="*/ 1321593 w 1321594"/>
                <a:gd name="connsiteY0" fmla="*/ 1550194 h 1550194"/>
                <a:gd name="connsiteX1" fmla="*/ 785812 w 1321594"/>
                <a:gd name="connsiteY1" fmla="*/ 1235869 h 1550194"/>
                <a:gd name="connsiteX2" fmla="*/ 314325 w 1321594"/>
                <a:gd name="connsiteY2" fmla="*/ 940594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11906 w 1321594"/>
                <a:gd name="connsiteY6" fmla="*/ 602457 h 1550194"/>
                <a:gd name="connsiteX7" fmla="*/ 28575 w 1321594"/>
                <a:gd name="connsiteY7" fmla="*/ 566738 h 1550194"/>
                <a:gd name="connsiteX8" fmla="*/ 88106 w 1321594"/>
                <a:gd name="connsiteY8" fmla="*/ 528638 h 1550194"/>
                <a:gd name="connsiteX9" fmla="*/ 192881 w 1321594"/>
                <a:gd name="connsiteY9" fmla="*/ 502444 h 1550194"/>
                <a:gd name="connsiteX10" fmla="*/ 283368 w 1321594"/>
                <a:gd name="connsiteY10" fmla="*/ 483394 h 1550194"/>
                <a:gd name="connsiteX11" fmla="*/ 304800 w 1321594"/>
                <a:gd name="connsiteY11" fmla="*/ 469107 h 1550194"/>
                <a:gd name="connsiteX12" fmla="*/ 271462 w 1321594"/>
                <a:gd name="connsiteY12" fmla="*/ 442913 h 1550194"/>
                <a:gd name="connsiteX13" fmla="*/ 80962 w 1321594"/>
                <a:gd name="connsiteY13" fmla="*/ 402432 h 1550194"/>
                <a:gd name="connsiteX14" fmla="*/ 16668 w 1321594"/>
                <a:gd name="connsiteY14" fmla="*/ 381000 h 1550194"/>
                <a:gd name="connsiteX15" fmla="*/ 0 w 1321594"/>
                <a:gd name="connsiteY15" fmla="*/ 364332 h 1550194"/>
                <a:gd name="connsiteX16" fmla="*/ 57150 w 1321594"/>
                <a:gd name="connsiteY16" fmla="*/ 342900 h 1550194"/>
                <a:gd name="connsiteX17" fmla="*/ 140494 w 1321594"/>
                <a:gd name="connsiteY17" fmla="*/ 330994 h 1550194"/>
                <a:gd name="connsiteX18" fmla="*/ 209550 w 1321594"/>
                <a:gd name="connsiteY18" fmla="*/ 309563 h 1550194"/>
                <a:gd name="connsiteX19" fmla="*/ 211931 w 1321594"/>
                <a:gd name="connsiteY19" fmla="*/ 300038 h 1550194"/>
                <a:gd name="connsiteX20" fmla="*/ 90487 w 1321594"/>
                <a:gd name="connsiteY20" fmla="*/ 269082 h 1550194"/>
                <a:gd name="connsiteX21" fmla="*/ 52387 w 1321594"/>
                <a:gd name="connsiteY21" fmla="*/ 254794 h 1550194"/>
                <a:gd name="connsiteX22" fmla="*/ 47625 w 1321594"/>
                <a:gd name="connsiteY22" fmla="*/ 238125 h 1550194"/>
                <a:gd name="connsiteX23" fmla="*/ 130968 w 1321594"/>
                <a:gd name="connsiteY23" fmla="*/ 216694 h 1550194"/>
                <a:gd name="connsiteX24" fmla="*/ 164306 w 1321594"/>
                <a:gd name="connsiteY24" fmla="*/ 211932 h 1550194"/>
                <a:gd name="connsiteX25" fmla="*/ 150018 w 1321594"/>
                <a:gd name="connsiteY25" fmla="*/ 200025 h 1550194"/>
                <a:gd name="connsiteX26" fmla="*/ 107156 w 1321594"/>
                <a:gd name="connsiteY26" fmla="*/ 180975 h 1550194"/>
                <a:gd name="connsiteX27" fmla="*/ 76200 w 1321594"/>
                <a:gd name="connsiteY27" fmla="*/ 169069 h 1550194"/>
                <a:gd name="connsiteX28" fmla="*/ 109537 w 1321594"/>
                <a:gd name="connsiteY28" fmla="*/ 150019 h 1550194"/>
                <a:gd name="connsiteX29" fmla="*/ 135731 w 1321594"/>
                <a:gd name="connsiteY29" fmla="*/ 135732 h 1550194"/>
                <a:gd name="connsiteX30" fmla="*/ 100012 w 1321594"/>
                <a:gd name="connsiteY30" fmla="*/ 111919 h 1550194"/>
                <a:gd name="connsiteX31" fmla="*/ 92868 w 1321594"/>
                <a:gd name="connsiteY31" fmla="*/ 102394 h 1550194"/>
                <a:gd name="connsiteX32" fmla="*/ 114300 w 1321594"/>
                <a:gd name="connsiteY32" fmla="*/ 85725 h 1550194"/>
                <a:gd name="connsiteX33" fmla="*/ 109537 w 1321594"/>
                <a:gd name="connsiteY33" fmla="*/ 54769 h 1550194"/>
                <a:gd name="connsiteX34" fmla="*/ 107156 w 1321594"/>
                <a:gd name="connsiteY34" fmla="*/ 40482 h 1550194"/>
                <a:gd name="connsiteX35" fmla="*/ 114300 w 1321594"/>
                <a:gd name="connsiteY35" fmla="*/ 23813 h 1550194"/>
                <a:gd name="connsiteX36" fmla="*/ 107156 w 1321594"/>
                <a:gd name="connsiteY36" fmla="*/ 2382 h 1550194"/>
                <a:gd name="connsiteX37" fmla="*/ 1321594 w 1321594"/>
                <a:gd name="connsiteY37" fmla="*/ 0 h 1550194"/>
                <a:gd name="connsiteX38" fmla="*/ 1321593 w 1321594"/>
                <a:gd name="connsiteY38" fmla="*/ 1550194 h 1550194"/>
                <a:gd name="connsiteX0" fmla="*/ 1321593 w 1321594"/>
                <a:gd name="connsiteY0" fmla="*/ 1550194 h 1550194"/>
                <a:gd name="connsiteX1" fmla="*/ 785812 w 1321594"/>
                <a:gd name="connsiteY1" fmla="*/ 1235869 h 1550194"/>
                <a:gd name="connsiteX2" fmla="*/ 314325 w 1321594"/>
                <a:gd name="connsiteY2" fmla="*/ 940594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7144 w 1321594"/>
                <a:gd name="connsiteY6" fmla="*/ 595313 h 1550194"/>
                <a:gd name="connsiteX7" fmla="*/ 28575 w 1321594"/>
                <a:gd name="connsiteY7" fmla="*/ 566738 h 1550194"/>
                <a:gd name="connsiteX8" fmla="*/ 88106 w 1321594"/>
                <a:gd name="connsiteY8" fmla="*/ 528638 h 1550194"/>
                <a:gd name="connsiteX9" fmla="*/ 192881 w 1321594"/>
                <a:gd name="connsiteY9" fmla="*/ 502444 h 1550194"/>
                <a:gd name="connsiteX10" fmla="*/ 283368 w 1321594"/>
                <a:gd name="connsiteY10" fmla="*/ 483394 h 1550194"/>
                <a:gd name="connsiteX11" fmla="*/ 304800 w 1321594"/>
                <a:gd name="connsiteY11" fmla="*/ 469107 h 1550194"/>
                <a:gd name="connsiteX12" fmla="*/ 271462 w 1321594"/>
                <a:gd name="connsiteY12" fmla="*/ 442913 h 1550194"/>
                <a:gd name="connsiteX13" fmla="*/ 80962 w 1321594"/>
                <a:gd name="connsiteY13" fmla="*/ 402432 h 1550194"/>
                <a:gd name="connsiteX14" fmla="*/ 16668 w 1321594"/>
                <a:gd name="connsiteY14" fmla="*/ 381000 h 1550194"/>
                <a:gd name="connsiteX15" fmla="*/ 0 w 1321594"/>
                <a:gd name="connsiteY15" fmla="*/ 364332 h 1550194"/>
                <a:gd name="connsiteX16" fmla="*/ 57150 w 1321594"/>
                <a:gd name="connsiteY16" fmla="*/ 342900 h 1550194"/>
                <a:gd name="connsiteX17" fmla="*/ 140494 w 1321594"/>
                <a:gd name="connsiteY17" fmla="*/ 330994 h 1550194"/>
                <a:gd name="connsiteX18" fmla="*/ 209550 w 1321594"/>
                <a:gd name="connsiteY18" fmla="*/ 309563 h 1550194"/>
                <a:gd name="connsiteX19" fmla="*/ 211931 w 1321594"/>
                <a:gd name="connsiteY19" fmla="*/ 300038 h 1550194"/>
                <a:gd name="connsiteX20" fmla="*/ 90487 w 1321594"/>
                <a:gd name="connsiteY20" fmla="*/ 269082 h 1550194"/>
                <a:gd name="connsiteX21" fmla="*/ 52387 w 1321594"/>
                <a:gd name="connsiteY21" fmla="*/ 254794 h 1550194"/>
                <a:gd name="connsiteX22" fmla="*/ 47625 w 1321594"/>
                <a:gd name="connsiteY22" fmla="*/ 238125 h 1550194"/>
                <a:gd name="connsiteX23" fmla="*/ 130968 w 1321594"/>
                <a:gd name="connsiteY23" fmla="*/ 216694 h 1550194"/>
                <a:gd name="connsiteX24" fmla="*/ 164306 w 1321594"/>
                <a:gd name="connsiteY24" fmla="*/ 211932 h 1550194"/>
                <a:gd name="connsiteX25" fmla="*/ 150018 w 1321594"/>
                <a:gd name="connsiteY25" fmla="*/ 200025 h 1550194"/>
                <a:gd name="connsiteX26" fmla="*/ 107156 w 1321594"/>
                <a:gd name="connsiteY26" fmla="*/ 180975 h 1550194"/>
                <a:gd name="connsiteX27" fmla="*/ 76200 w 1321594"/>
                <a:gd name="connsiteY27" fmla="*/ 169069 h 1550194"/>
                <a:gd name="connsiteX28" fmla="*/ 109537 w 1321594"/>
                <a:gd name="connsiteY28" fmla="*/ 150019 h 1550194"/>
                <a:gd name="connsiteX29" fmla="*/ 135731 w 1321594"/>
                <a:gd name="connsiteY29" fmla="*/ 135732 h 1550194"/>
                <a:gd name="connsiteX30" fmla="*/ 100012 w 1321594"/>
                <a:gd name="connsiteY30" fmla="*/ 111919 h 1550194"/>
                <a:gd name="connsiteX31" fmla="*/ 92868 w 1321594"/>
                <a:gd name="connsiteY31" fmla="*/ 102394 h 1550194"/>
                <a:gd name="connsiteX32" fmla="*/ 114300 w 1321594"/>
                <a:gd name="connsiteY32" fmla="*/ 85725 h 1550194"/>
                <a:gd name="connsiteX33" fmla="*/ 109537 w 1321594"/>
                <a:gd name="connsiteY33" fmla="*/ 54769 h 1550194"/>
                <a:gd name="connsiteX34" fmla="*/ 107156 w 1321594"/>
                <a:gd name="connsiteY34" fmla="*/ 40482 h 1550194"/>
                <a:gd name="connsiteX35" fmla="*/ 114300 w 1321594"/>
                <a:gd name="connsiteY35" fmla="*/ 23813 h 1550194"/>
                <a:gd name="connsiteX36" fmla="*/ 107156 w 1321594"/>
                <a:gd name="connsiteY36" fmla="*/ 2382 h 1550194"/>
                <a:gd name="connsiteX37" fmla="*/ 1321594 w 1321594"/>
                <a:gd name="connsiteY37" fmla="*/ 0 h 1550194"/>
                <a:gd name="connsiteX38" fmla="*/ 1321593 w 1321594"/>
                <a:gd name="connsiteY38" fmla="*/ 1550194 h 1550194"/>
                <a:gd name="connsiteX0" fmla="*/ 1321593 w 1321594"/>
                <a:gd name="connsiteY0" fmla="*/ 1550194 h 1550194"/>
                <a:gd name="connsiteX1" fmla="*/ 785812 w 1321594"/>
                <a:gd name="connsiteY1" fmla="*/ 1235869 h 1550194"/>
                <a:gd name="connsiteX2" fmla="*/ 314325 w 1321594"/>
                <a:gd name="connsiteY2" fmla="*/ 940594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7144 w 1321594"/>
                <a:gd name="connsiteY6" fmla="*/ 595313 h 1550194"/>
                <a:gd name="connsiteX7" fmla="*/ 28575 w 1321594"/>
                <a:gd name="connsiteY7" fmla="*/ 566738 h 1550194"/>
                <a:gd name="connsiteX8" fmla="*/ 88106 w 1321594"/>
                <a:gd name="connsiteY8" fmla="*/ 528638 h 1550194"/>
                <a:gd name="connsiteX9" fmla="*/ 192881 w 1321594"/>
                <a:gd name="connsiteY9" fmla="*/ 502444 h 1550194"/>
                <a:gd name="connsiteX10" fmla="*/ 283368 w 1321594"/>
                <a:gd name="connsiteY10" fmla="*/ 483394 h 1550194"/>
                <a:gd name="connsiteX11" fmla="*/ 304800 w 1321594"/>
                <a:gd name="connsiteY11" fmla="*/ 469107 h 1550194"/>
                <a:gd name="connsiteX12" fmla="*/ 238125 w 1321594"/>
                <a:gd name="connsiteY12" fmla="*/ 438150 h 1550194"/>
                <a:gd name="connsiteX13" fmla="*/ 80962 w 1321594"/>
                <a:gd name="connsiteY13" fmla="*/ 402432 h 1550194"/>
                <a:gd name="connsiteX14" fmla="*/ 16668 w 1321594"/>
                <a:gd name="connsiteY14" fmla="*/ 381000 h 1550194"/>
                <a:gd name="connsiteX15" fmla="*/ 0 w 1321594"/>
                <a:gd name="connsiteY15" fmla="*/ 364332 h 1550194"/>
                <a:gd name="connsiteX16" fmla="*/ 57150 w 1321594"/>
                <a:gd name="connsiteY16" fmla="*/ 342900 h 1550194"/>
                <a:gd name="connsiteX17" fmla="*/ 140494 w 1321594"/>
                <a:gd name="connsiteY17" fmla="*/ 330994 h 1550194"/>
                <a:gd name="connsiteX18" fmla="*/ 209550 w 1321594"/>
                <a:gd name="connsiteY18" fmla="*/ 309563 h 1550194"/>
                <a:gd name="connsiteX19" fmla="*/ 211931 w 1321594"/>
                <a:gd name="connsiteY19" fmla="*/ 300038 h 1550194"/>
                <a:gd name="connsiteX20" fmla="*/ 90487 w 1321594"/>
                <a:gd name="connsiteY20" fmla="*/ 269082 h 1550194"/>
                <a:gd name="connsiteX21" fmla="*/ 52387 w 1321594"/>
                <a:gd name="connsiteY21" fmla="*/ 254794 h 1550194"/>
                <a:gd name="connsiteX22" fmla="*/ 47625 w 1321594"/>
                <a:gd name="connsiteY22" fmla="*/ 238125 h 1550194"/>
                <a:gd name="connsiteX23" fmla="*/ 130968 w 1321594"/>
                <a:gd name="connsiteY23" fmla="*/ 216694 h 1550194"/>
                <a:gd name="connsiteX24" fmla="*/ 164306 w 1321594"/>
                <a:gd name="connsiteY24" fmla="*/ 211932 h 1550194"/>
                <a:gd name="connsiteX25" fmla="*/ 150018 w 1321594"/>
                <a:gd name="connsiteY25" fmla="*/ 200025 h 1550194"/>
                <a:gd name="connsiteX26" fmla="*/ 107156 w 1321594"/>
                <a:gd name="connsiteY26" fmla="*/ 180975 h 1550194"/>
                <a:gd name="connsiteX27" fmla="*/ 76200 w 1321594"/>
                <a:gd name="connsiteY27" fmla="*/ 169069 h 1550194"/>
                <a:gd name="connsiteX28" fmla="*/ 109537 w 1321594"/>
                <a:gd name="connsiteY28" fmla="*/ 150019 h 1550194"/>
                <a:gd name="connsiteX29" fmla="*/ 135731 w 1321594"/>
                <a:gd name="connsiteY29" fmla="*/ 135732 h 1550194"/>
                <a:gd name="connsiteX30" fmla="*/ 100012 w 1321594"/>
                <a:gd name="connsiteY30" fmla="*/ 111919 h 1550194"/>
                <a:gd name="connsiteX31" fmla="*/ 92868 w 1321594"/>
                <a:gd name="connsiteY31" fmla="*/ 102394 h 1550194"/>
                <a:gd name="connsiteX32" fmla="*/ 114300 w 1321594"/>
                <a:gd name="connsiteY32" fmla="*/ 85725 h 1550194"/>
                <a:gd name="connsiteX33" fmla="*/ 109537 w 1321594"/>
                <a:gd name="connsiteY33" fmla="*/ 54769 h 1550194"/>
                <a:gd name="connsiteX34" fmla="*/ 107156 w 1321594"/>
                <a:gd name="connsiteY34" fmla="*/ 40482 h 1550194"/>
                <a:gd name="connsiteX35" fmla="*/ 114300 w 1321594"/>
                <a:gd name="connsiteY35" fmla="*/ 23813 h 1550194"/>
                <a:gd name="connsiteX36" fmla="*/ 107156 w 1321594"/>
                <a:gd name="connsiteY36" fmla="*/ 2382 h 1550194"/>
                <a:gd name="connsiteX37" fmla="*/ 1321594 w 1321594"/>
                <a:gd name="connsiteY37" fmla="*/ 0 h 1550194"/>
                <a:gd name="connsiteX38" fmla="*/ 1321593 w 1321594"/>
                <a:gd name="connsiteY38" fmla="*/ 1550194 h 1550194"/>
                <a:gd name="connsiteX0" fmla="*/ 1321593 w 1321594"/>
                <a:gd name="connsiteY0" fmla="*/ 1550194 h 1550194"/>
                <a:gd name="connsiteX1" fmla="*/ 652462 w 1321594"/>
                <a:gd name="connsiteY1" fmla="*/ 1359694 h 1550194"/>
                <a:gd name="connsiteX2" fmla="*/ 314325 w 1321594"/>
                <a:gd name="connsiteY2" fmla="*/ 940594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7144 w 1321594"/>
                <a:gd name="connsiteY6" fmla="*/ 595313 h 1550194"/>
                <a:gd name="connsiteX7" fmla="*/ 28575 w 1321594"/>
                <a:gd name="connsiteY7" fmla="*/ 566738 h 1550194"/>
                <a:gd name="connsiteX8" fmla="*/ 88106 w 1321594"/>
                <a:gd name="connsiteY8" fmla="*/ 528638 h 1550194"/>
                <a:gd name="connsiteX9" fmla="*/ 192881 w 1321594"/>
                <a:gd name="connsiteY9" fmla="*/ 502444 h 1550194"/>
                <a:gd name="connsiteX10" fmla="*/ 283368 w 1321594"/>
                <a:gd name="connsiteY10" fmla="*/ 483394 h 1550194"/>
                <a:gd name="connsiteX11" fmla="*/ 304800 w 1321594"/>
                <a:gd name="connsiteY11" fmla="*/ 469107 h 1550194"/>
                <a:gd name="connsiteX12" fmla="*/ 238125 w 1321594"/>
                <a:gd name="connsiteY12" fmla="*/ 438150 h 1550194"/>
                <a:gd name="connsiteX13" fmla="*/ 80962 w 1321594"/>
                <a:gd name="connsiteY13" fmla="*/ 402432 h 1550194"/>
                <a:gd name="connsiteX14" fmla="*/ 16668 w 1321594"/>
                <a:gd name="connsiteY14" fmla="*/ 381000 h 1550194"/>
                <a:gd name="connsiteX15" fmla="*/ 0 w 1321594"/>
                <a:gd name="connsiteY15" fmla="*/ 364332 h 1550194"/>
                <a:gd name="connsiteX16" fmla="*/ 57150 w 1321594"/>
                <a:gd name="connsiteY16" fmla="*/ 342900 h 1550194"/>
                <a:gd name="connsiteX17" fmla="*/ 140494 w 1321594"/>
                <a:gd name="connsiteY17" fmla="*/ 330994 h 1550194"/>
                <a:gd name="connsiteX18" fmla="*/ 209550 w 1321594"/>
                <a:gd name="connsiteY18" fmla="*/ 309563 h 1550194"/>
                <a:gd name="connsiteX19" fmla="*/ 211931 w 1321594"/>
                <a:gd name="connsiteY19" fmla="*/ 300038 h 1550194"/>
                <a:gd name="connsiteX20" fmla="*/ 90487 w 1321594"/>
                <a:gd name="connsiteY20" fmla="*/ 269082 h 1550194"/>
                <a:gd name="connsiteX21" fmla="*/ 52387 w 1321594"/>
                <a:gd name="connsiteY21" fmla="*/ 254794 h 1550194"/>
                <a:gd name="connsiteX22" fmla="*/ 47625 w 1321594"/>
                <a:gd name="connsiteY22" fmla="*/ 238125 h 1550194"/>
                <a:gd name="connsiteX23" fmla="*/ 130968 w 1321594"/>
                <a:gd name="connsiteY23" fmla="*/ 216694 h 1550194"/>
                <a:gd name="connsiteX24" fmla="*/ 164306 w 1321594"/>
                <a:gd name="connsiteY24" fmla="*/ 211932 h 1550194"/>
                <a:gd name="connsiteX25" fmla="*/ 150018 w 1321594"/>
                <a:gd name="connsiteY25" fmla="*/ 200025 h 1550194"/>
                <a:gd name="connsiteX26" fmla="*/ 107156 w 1321594"/>
                <a:gd name="connsiteY26" fmla="*/ 180975 h 1550194"/>
                <a:gd name="connsiteX27" fmla="*/ 76200 w 1321594"/>
                <a:gd name="connsiteY27" fmla="*/ 169069 h 1550194"/>
                <a:gd name="connsiteX28" fmla="*/ 109537 w 1321594"/>
                <a:gd name="connsiteY28" fmla="*/ 150019 h 1550194"/>
                <a:gd name="connsiteX29" fmla="*/ 135731 w 1321594"/>
                <a:gd name="connsiteY29" fmla="*/ 135732 h 1550194"/>
                <a:gd name="connsiteX30" fmla="*/ 100012 w 1321594"/>
                <a:gd name="connsiteY30" fmla="*/ 111919 h 1550194"/>
                <a:gd name="connsiteX31" fmla="*/ 92868 w 1321594"/>
                <a:gd name="connsiteY31" fmla="*/ 102394 h 1550194"/>
                <a:gd name="connsiteX32" fmla="*/ 114300 w 1321594"/>
                <a:gd name="connsiteY32" fmla="*/ 85725 h 1550194"/>
                <a:gd name="connsiteX33" fmla="*/ 109537 w 1321594"/>
                <a:gd name="connsiteY33" fmla="*/ 54769 h 1550194"/>
                <a:gd name="connsiteX34" fmla="*/ 107156 w 1321594"/>
                <a:gd name="connsiteY34" fmla="*/ 40482 h 1550194"/>
                <a:gd name="connsiteX35" fmla="*/ 114300 w 1321594"/>
                <a:gd name="connsiteY35" fmla="*/ 23813 h 1550194"/>
                <a:gd name="connsiteX36" fmla="*/ 107156 w 1321594"/>
                <a:gd name="connsiteY36" fmla="*/ 2382 h 1550194"/>
                <a:gd name="connsiteX37" fmla="*/ 1321594 w 1321594"/>
                <a:gd name="connsiteY37" fmla="*/ 0 h 1550194"/>
                <a:gd name="connsiteX38" fmla="*/ 1321593 w 1321594"/>
                <a:gd name="connsiteY38" fmla="*/ 1550194 h 1550194"/>
                <a:gd name="connsiteX0" fmla="*/ 1321593 w 1321594"/>
                <a:gd name="connsiteY0" fmla="*/ 1550194 h 1550194"/>
                <a:gd name="connsiteX1" fmla="*/ 652462 w 1321594"/>
                <a:gd name="connsiteY1" fmla="*/ 1359694 h 1550194"/>
                <a:gd name="connsiteX2" fmla="*/ 140494 w 1321594"/>
                <a:gd name="connsiteY2" fmla="*/ 1193007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7144 w 1321594"/>
                <a:gd name="connsiteY6" fmla="*/ 595313 h 1550194"/>
                <a:gd name="connsiteX7" fmla="*/ 28575 w 1321594"/>
                <a:gd name="connsiteY7" fmla="*/ 566738 h 1550194"/>
                <a:gd name="connsiteX8" fmla="*/ 88106 w 1321594"/>
                <a:gd name="connsiteY8" fmla="*/ 528638 h 1550194"/>
                <a:gd name="connsiteX9" fmla="*/ 192881 w 1321594"/>
                <a:gd name="connsiteY9" fmla="*/ 502444 h 1550194"/>
                <a:gd name="connsiteX10" fmla="*/ 283368 w 1321594"/>
                <a:gd name="connsiteY10" fmla="*/ 483394 h 1550194"/>
                <a:gd name="connsiteX11" fmla="*/ 304800 w 1321594"/>
                <a:gd name="connsiteY11" fmla="*/ 469107 h 1550194"/>
                <a:gd name="connsiteX12" fmla="*/ 238125 w 1321594"/>
                <a:gd name="connsiteY12" fmla="*/ 438150 h 1550194"/>
                <a:gd name="connsiteX13" fmla="*/ 80962 w 1321594"/>
                <a:gd name="connsiteY13" fmla="*/ 402432 h 1550194"/>
                <a:gd name="connsiteX14" fmla="*/ 16668 w 1321594"/>
                <a:gd name="connsiteY14" fmla="*/ 381000 h 1550194"/>
                <a:gd name="connsiteX15" fmla="*/ 0 w 1321594"/>
                <a:gd name="connsiteY15" fmla="*/ 364332 h 1550194"/>
                <a:gd name="connsiteX16" fmla="*/ 57150 w 1321594"/>
                <a:gd name="connsiteY16" fmla="*/ 342900 h 1550194"/>
                <a:gd name="connsiteX17" fmla="*/ 140494 w 1321594"/>
                <a:gd name="connsiteY17" fmla="*/ 330994 h 1550194"/>
                <a:gd name="connsiteX18" fmla="*/ 209550 w 1321594"/>
                <a:gd name="connsiteY18" fmla="*/ 309563 h 1550194"/>
                <a:gd name="connsiteX19" fmla="*/ 211931 w 1321594"/>
                <a:gd name="connsiteY19" fmla="*/ 300038 h 1550194"/>
                <a:gd name="connsiteX20" fmla="*/ 90487 w 1321594"/>
                <a:gd name="connsiteY20" fmla="*/ 269082 h 1550194"/>
                <a:gd name="connsiteX21" fmla="*/ 52387 w 1321594"/>
                <a:gd name="connsiteY21" fmla="*/ 254794 h 1550194"/>
                <a:gd name="connsiteX22" fmla="*/ 47625 w 1321594"/>
                <a:gd name="connsiteY22" fmla="*/ 238125 h 1550194"/>
                <a:gd name="connsiteX23" fmla="*/ 130968 w 1321594"/>
                <a:gd name="connsiteY23" fmla="*/ 216694 h 1550194"/>
                <a:gd name="connsiteX24" fmla="*/ 164306 w 1321594"/>
                <a:gd name="connsiteY24" fmla="*/ 211932 h 1550194"/>
                <a:gd name="connsiteX25" fmla="*/ 150018 w 1321594"/>
                <a:gd name="connsiteY25" fmla="*/ 200025 h 1550194"/>
                <a:gd name="connsiteX26" fmla="*/ 107156 w 1321594"/>
                <a:gd name="connsiteY26" fmla="*/ 180975 h 1550194"/>
                <a:gd name="connsiteX27" fmla="*/ 76200 w 1321594"/>
                <a:gd name="connsiteY27" fmla="*/ 169069 h 1550194"/>
                <a:gd name="connsiteX28" fmla="*/ 109537 w 1321594"/>
                <a:gd name="connsiteY28" fmla="*/ 150019 h 1550194"/>
                <a:gd name="connsiteX29" fmla="*/ 135731 w 1321594"/>
                <a:gd name="connsiteY29" fmla="*/ 135732 h 1550194"/>
                <a:gd name="connsiteX30" fmla="*/ 100012 w 1321594"/>
                <a:gd name="connsiteY30" fmla="*/ 111919 h 1550194"/>
                <a:gd name="connsiteX31" fmla="*/ 92868 w 1321594"/>
                <a:gd name="connsiteY31" fmla="*/ 102394 h 1550194"/>
                <a:gd name="connsiteX32" fmla="*/ 114300 w 1321594"/>
                <a:gd name="connsiteY32" fmla="*/ 85725 h 1550194"/>
                <a:gd name="connsiteX33" fmla="*/ 109537 w 1321594"/>
                <a:gd name="connsiteY33" fmla="*/ 54769 h 1550194"/>
                <a:gd name="connsiteX34" fmla="*/ 107156 w 1321594"/>
                <a:gd name="connsiteY34" fmla="*/ 40482 h 1550194"/>
                <a:gd name="connsiteX35" fmla="*/ 114300 w 1321594"/>
                <a:gd name="connsiteY35" fmla="*/ 23813 h 1550194"/>
                <a:gd name="connsiteX36" fmla="*/ 107156 w 1321594"/>
                <a:gd name="connsiteY36" fmla="*/ 2382 h 1550194"/>
                <a:gd name="connsiteX37" fmla="*/ 1321594 w 1321594"/>
                <a:gd name="connsiteY37" fmla="*/ 0 h 1550194"/>
                <a:gd name="connsiteX38" fmla="*/ 1321593 w 1321594"/>
                <a:gd name="connsiteY38" fmla="*/ 1550194 h 1550194"/>
                <a:gd name="connsiteX0" fmla="*/ 1321593 w 1321594"/>
                <a:gd name="connsiteY0" fmla="*/ 1550194 h 1550194"/>
                <a:gd name="connsiteX1" fmla="*/ 652462 w 1321594"/>
                <a:gd name="connsiteY1" fmla="*/ 1359694 h 1550194"/>
                <a:gd name="connsiteX2" fmla="*/ 140494 w 1321594"/>
                <a:gd name="connsiteY2" fmla="*/ 1193007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7144 w 1321594"/>
                <a:gd name="connsiteY6" fmla="*/ 595313 h 1550194"/>
                <a:gd name="connsiteX7" fmla="*/ 28575 w 1321594"/>
                <a:gd name="connsiteY7" fmla="*/ 566738 h 1550194"/>
                <a:gd name="connsiteX8" fmla="*/ 88106 w 1321594"/>
                <a:gd name="connsiteY8" fmla="*/ 528638 h 1550194"/>
                <a:gd name="connsiteX9" fmla="*/ 192881 w 1321594"/>
                <a:gd name="connsiteY9" fmla="*/ 502444 h 1550194"/>
                <a:gd name="connsiteX10" fmla="*/ 283368 w 1321594"/>
                <a:gd name="connsiteY10" fmla="*/ 483394 h 1550194"/>
                <a:gd name="connsiteX11" fmla="*/ 304800 w 1321594"/>
                <a:gd name="connsiteY11" fmla="*/ 469107 h 1550194"/>
                <a:gd name="connsiteX12" fmla="*/ 238125 w 1321594"/>
                <a:gd name="connsiteY12" fmla="*/ 438150 h 1550194"/>
                <a:gd name="connsiteX13" fmla="*/ 80962 w 1321594"/>
                <a:gd name="connsiteY13" fmla="*/ 402432 h 1550194"/>
                <a:gd name="connsiteX14" fmla="*/ 16668 w 1321594"/>
                <a:gd name="connsiteY14" fmla="*/ 381000 h 1550194"/>
                <a:gd name="connsiteX15" fmla="*/ 0 w 1321594"/>
                <a:gd name="connsiteY15" fmla="*/ 364332 h 1550194"/>
                <a:gd name="connsiteX16" fmla="*/ 57150 w 1321594"/>
                <a:gd name="connsiteY16" fmla="*/ 342900 h 1550194"/>
                <a:gd name="connsiteX17" fmla="*/ 140494 w 1321594"/>
                <a:gd name="connsiteY17" fmla="*/ 330994 h 1550194"/>
                <a:gd name="connsiteX18" fmla="*/ 209550 w 1321594"/>
                <a:gd name="connsiteY18" fmla="*/ 309563 h 1550194"/>
                <a:gd name="connsiteX19" fmla="*/ 211931 w 1321594"/>
                <a:gd name="connsiteY19" fmla="*/ 300038 h 1550194"/>
                <a:gd name="connsiteX20" fmla="*/ 90487 w 1321594"/>
                <a:gd name="connsiteY20" fmla="*/ 269082 h 1550194"/>
                <a:gd name="connsiteX21" fmla="*/ 52387 w 1321594"/>
                <a:gd name="connsiteY21" fmla="*/ 254794 h 1550194"/>
                <a:gd name="connsiteX22" fmla="*/ 47625 w 1321594"/>
                <a:gd name="connsiteY22" fmla="*/ 238125 h 1550194"/>
                <a:gd name="connsiteX23" fmla="*/ 130968 w 1321594"/>
                <a:gd name="connsiteY23" fmla="*/ 216694 h 1550194"/>
                <a:gd name="connsiteX24" fmla="*/ 164306 w 1321594"/>
                <a:gd name="connsiteY24" fmla="*/ 211932 h 1550194"/>
                <a:gd name="connsiteX25" fmla="*/ 150018 w 1321594"/>
                <a:gd name="connsiteY25" fmla="*/ 200025 h 1550194"/>
                <a:gd name="connsiteX26" fmla="*/ 107156 w 1321594"/>
                <a:gd name="connsiteY26" fmla="*/ 180975 h 1550194"/>
                <a:gd name="connsiteX27" fmla="*/ 76200 w 1321594"/>
                <a:gd name="connsiteY27" fmla="*/ 169069 h 1550194"/>
                <a:gd name="connsiteX28" fmla="*/ 109537 w 1321594"/>
                <a:gd name="connsiteY28" fmla="*/ 150019 h 1550194"/>
                <a:gd name="connsiteX29" fmla="*/ 135731 w 1321594"/>
                <a:gd name="connsiteY29" fmla="*/ 135732 h 1550194"/>
                <a:gd name="connsiteX30" fmla="*/ 100012 w 1321594"/>
                <a:gd name="connsiteY30" fmla="*/ 111919 h 1550194"/>
                <a:gd name="connsiteX31" fmla="*/ 92868 w 1321594"/>
                <a:gd name="connsiteY31" fmla="*/ 102394 h 1550194"/>
                <a:gd name="connsiteX32" fmla="*/ 114300 w 1321594"/>
                <a:gd name="connsiteY32" fmla="*/ 85725 h 1550194"/>
                <a:gd name="connsiteX33" fmla="*/ 109537 w 1321594"/>
                <a:gd name="connsiteY33" fmla="*/ 54769 h 1550194"/>
                <a:gd name="connsiteX34" fmla="*/ 107156 w 1321594"/>
                <a:gd name="connsiteY34" fmla="*/ 40482 h 1550194"/>
                <a:gd name="connsiteX35" fmla="*/ 114300 w 1321594"/>
                <a:gd name="connsiteY35" fmla="*/ 23813 h 1550194"/>
                <a:gd name="connsiteX36" fmla="*/ 107156 w 1321594"/>
                <a:gd name="connsiteY36" fmla="*/ 2382 h 1550194"/>
                <a:gd name="connsiteX37" fmla="*/ 1321594 w 1321594"/>
                <a:gd name="connsiteY37" fmla="*/ 0 h 1550194"/>
                <a:gd name="connsiteX38" fmla="*/ 1321593 w 1321594"/>
                <a:gd name="connsiteY38" fmla="*/ 1550194 h 1550194"/>
                <a:gd name="connsiteX0" fmla="*/ 1321593 w 1321594"/>
                <a:gd name="connsiteY0" fmla="*/ 1550194 h 1550194"/>
                <a:gd name="connsiteX1" fmla="*/ 652462 w 1321594"/>
                <a:gd name="connsiteY1" fmla="*/ 1359694 h 1550194"/>
                <a:gd name="connsiteX2" fmla="*/ 140494 w 1321594"/>
                <a:gd name="connsiteY2" fmla="*/ 1193007 h 1550194"/>
                <a:gd name="connsiteX3" fmla="*/ 114300 w 1321594"/>
                <a:gd name="connsiteY3" fmla="*/ 797719 h 1550194"/>
                <a:gd name="connsiteX4" fmla="*/ 30956 w 1321594"/>
                <a:gd name="connsiteY4" fmla="*/ 709613 h 1550194"/>
                <a:gd name="connsiteX5" fmla="*/ 2381 w 1321594"/>
                <a:gd name="connsiteY5" fmla="*/ 635794 h 1550194"/>
                <a:gd name="connsiteX6" fmla="*/ 7144 w 1321594"/>
                <a:gd name="connsiteY6" fmla="*/ 595313 h 1550194"/>
                <a:gd name="connsiteX7" fmla="*/ 28575 w 1321594"/>
                <a:gd name="connsiteY7" fmla="*/ 566738 h 1550194"/>
                <a:gd name="connsiteX8" fmla="*/ 88106 w 1321594"/>
                <a:gd name="connsiteY8" fmla="*/ 528638 h 1550194"/>
                <a:gd name="connsiteX9" fmla="*/ 192881 w 1321594"/>
                <a:gd name="connsiteY9" fmla="*/ 502444 h 1550194"/>
                <a:gd name="connsiteX10" fmla="*/ 283368 w 1321594"/>
                <a:gd name="connsiteY10" fmla="*/ 483394 h 1550194"/>
                <a:gd name="connsiteX11" fmla="*/ 304800 w 1321594"/>
                <a:gd name="connsiteY11" fmla="*/ 469107 h 1550194"/>
                <a:gd name="connsiteX12" fmla="*/ 238125 w 1321594"/>
                <a:gd name="connsiteY12" fmla="*/ 438150 h 1550194"/>
                <a:gd name="connsiteX13" fmla="*/ 80962 w 1321594"/>
                <a:gd name="connsiteY13" fmla="*/ 402432 h 1550194"/>
                <a:gd name="connsiteX14" fmla="*/ 16668 w 1321594"/>
                <a:gd name="connsiteY14" fmla="*/ 381000 h 1550194"/>
                <a:gd name="connsiteX15" fmla="*/ 0 w 1321594"/>
                <a:gd name="connsiteY15" fmla="*/ 364332 h 1550194"/>
                <a:gd name="connsiteX16" fmla="*/ 57150 w 1321594"/>
                <a:gd name="connsiteY16" fmla="*/ 342900 h 1550194"/>
                <a:gd name="connsiteX17" fmla="*/ 140494 w 1321594"/>
                <a:gd name="connsiteY17" fmla="*/ 330994 h 1550194"/>
                <a:gd name="connsiteX18" fmla="*/ 209550 w 1321594"/>
                <a:gd name="connsiteY18" fmla="*/ 309563 h 1550194"/>
                <a:gd name="connsiteX19" fmla="*/ 211931 w 1321594"/>
                <a:gd name="connsiteY19" fmla="*/ 300038 h 1550194"/>
                <a:gd name="connsiteX20" fmla="*/ 90487 w 1321594"/>
                <a:gd name="connsiteY20" fmla="*/ 269082 h 1550194"/>
                <a:gd name="connsiteX21" fmla="*/ 52387 w 1321594"/>
                <a:gd name="connsiteY21" fmla="*/ 254794 h 1550194"/>
                <a:gd name="connsiteX22" fmla="*/ 47625 w 1321594"/>
                <a:gd name="connsiteY22" fmla="*/ 238125 h 1550194"/>
                <a:gd name="connsiteX23" fmla="*/ 130968 w 1321594"/>
                <a:gd name="connsiteY23" fmla="*/ 216694 h 1550194"/>
                <a:gd name="connsiteX24" fmla="*/ 164306 w 1321594"/>
                <a:gd name="connsiteY24" fmla="*/ 211932 h 1550194"/>
                <a:gd name="connsiteX25" fmla="*/ 150018 w 1321594"/>
                <a:gd name="connsiteY25" fmla="*/ 200025 h 1550194"/>
                <a:gd name="connsiteX26" fmla="*/ 107156 w 1321594"/>
                <a:gd name="connsiteY26" fmla="*/ 180975 h 1550194"/>
                <a:gd name="connsiteX27" fmla="*/ 76200 w 1321594"/>
                <a:gd name="connsiteY27" fmla="*/ 169069 h 1550194"/>
                <a:gd name="connsiteX28" fmla="*/ 109537 w 1321594"/>
                <a:gd name="connsiteY28" fmla="*/ 150019 h 1550194"/>
                <a:gd name="connsiteX29" fmla="*/ 135731 w 1321594"/>
                <a:gd name="connsiteY29" fmla="*/ 135732 h 1550194"/>
                <a:gd name="connsiteX30" fmla="*/ 100012 w 1321594"/>
                <a:gd name="connsiteY30" fmla="*/ 111919 h 1550194"/>
                <a:gd name="connsiteX31" fmla="*/ 92868 w 1321594"/>
                <a:gd name="connsiteY31" fmla="*/ 102394 h 1550194"/>
                <a:gd name="connsiteX32" fmla="*/ 114300 w 1321594"/>
                <a:gd name="connsiteY32" fmla="*/ 85725 h 1550194"/>
                <a:gd name="connsiteX33" fmla="*/ 109537 w 1321594"/>
                <a:gd name="connsiteY33" fmla="*/ 54769 h 1550194"/>
                <a:gd name="connsiteX34" fmla="*/ 107156 w 1321594"/>
                <a:gd name="connsiteY34" fmla="*/ 40482 h 1550194"/>
                <a:gd name="connsiteX35" fmla="*/ 114300 w 1321594"/>
                <a:gd name="connsiteY35" fmla="*/ 23813 h 1550194"/>
                <a:gd name="connsiteX36" fmla="*/ 107156 w 1321594"/>
                <a:gd name="connsiteY36" fmla="*/ 2382 h 1550194"/>
                <a:gd name="connsiteX37" fmla="*/ 1321594 w 1321594"/>
                <a:gd name="connsiteY37" fmla="*/ 0 h 1550194"/>
                <a:gd name="connsiteX38" fmla="*/ 1321593 w 1321594"/>
                <a:gd name="connsiteY38" fmla="*/ 1550194 h 1550194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114300 w 1321594"/>
                <a:gd name="connsiteY3" fmla="*/ 797719 h 1540669"/>
                <a:gd name="connsiteX4" fmla="*/ 30956 w 1321594"/>
                <a:gd name="connsiteY4" fmla="*/ 709613 h 1540669"/>
                <a:gd name="connsiteX5" fmla="*/ 2381 w 1321594"/>
                <a:gd name="connsiteY5" fmla="*/ 635794 h 1540669"/>
                <a:gd name="connsiteX6" fmla="*/ 7144 w 1321594"/>
                <a:gd name="connsiteY6" fmla="*/ 595313 h 1540669"/>
                <a:gd name="connsiteX7" fmla="*/ 28575 w 1321594"/>
                <a:gd name="connsiteY7" fmla="*/ 566738 h 1540669"/>
                <a:gd name="connsiteX8" fmla="*/ 88106 w 1321594"/>
                <a:gd name="connsiteY8" fmla="*/ 528638 h 1540669"/>
                <a:gd name="connsiteX9" fmla="*/ 192881 w 1321594"/>
                <a:gd name="connsiteY9" fmla="*/ 502444 h 1540669"/>
                <a:gd name="connsiteX10" fmla="*/ 283368 w 1321594"/>
                <a:gd name="connsiteY10" fmla="*/ 483394 h 1540669"/>
                <a:gd name="connsiteX11" fmla="*/ 304800 w 1321594"/>
                <a:gd name="connsiteY11" fmla="*/ 469107 h 1540669"/>
                <a:gd name="connsiteX12" fmla="*/ 238125 w 1321594"/>
                <a:gd name="connsiteY12" fmla="*/ 438150 h 1540669"/>
                <a:gd name="connsiteX13" fmla="*/ 80962 w 1321594"/>
                <a:gd name="connsiteY13" fmla="*/ 402432 h 1540669"/>
                <a:gd name="connsiteX14" fmla="*/ 16668 w 1321594"/>
                <a:gd name="connsiteY14" fmla="*/ 381000 h 1540669"/>
                <a:gd name="connsiteX15" fmla="*/ 0 w 1321594"/>
                <a:gd name="connsiteY15" fmla="*/ 364332 h 1540669"/>
                <a:gd name="connsiteX16" fmla="*/ 57150 w 1321594"/>
                <a:gd name="connsiteY16" fmla="*/ 342900 h 1540669"/>
                <a:gd name="connsiteX17" fmla="*/ 140494 w 1321594"/>
                <a:gd name="connsiteY17" fmla="*/ 330994 h 1540669"/>
                <a:gd name="connsiteX18" fmla="*/ 209550 w 1321594"/>
                <a:gd name="connsiteY18" fmla="*/ 309563 h 1540669"/>
                <a:gd name="connsiteX19" fmla="*/ 211931 w 1321594"/>
                <a:gd name="connsiteY19" fmla="*/ 300038 h 1540669"/>
                <a:gd name="connsiteX20" fmla="*/ 90487 w 1321594"/>
                <a:gd name="connsiteY20" fmla="*/ 269082 h 1540669"/>
                <a:gd name="connsiteX21" fmla="*/ 52387 w 1321594"/>
                <a:gd name="connsiteY21" fmla="*/ 254794 h 1540669"/>
                <a:gd name="connsiteX22" fmla="*/ 47625 w 1321594"/>
                <a:gd name="connsiteY22" fmla="*/ 238125 h 1540669"/>
                <a:gd name="connsiteX23" fmla="*/ 130968 w 1321594"/>
                <a:gd name="connsiteY23" fmla="*/ 216694 h 1540669"/>
                <a:gd name="connsiteX24" fmla="*/ 164306 w 1321594"/>
                <a:gd name="connsiteY24" fmla="*/ 211932 h 1540669"/>
                <a:gd name="connsiteX25" fmla="*/ 150018 w 1321594"/>
                <a:gd name="connsiteY25" fmla="*/ 200025 h 1540669"/>
                <a:gd name="connsiteX26" fmla="*/ 107156 w 1321594"/>
                <a:gd name="connsiteY26" fmla="*/ 180975 h 1540669"/>
                <a:gd name="connsiteX27" fmla="*/ 76200 w 1321594"/>
                <a:gd name="connsiteY27" fmla="*/ 169069 h 1540669"/>
                <a:gd name="connsiteX28" fmla="*/ 109537 w 1321594"/>
                <a:gd name="connsiteY28" fmla="*/ 150019 h 1540669"/>
                <a:gd name="connsiteX29" fmla="*/ 135731 w 1321594"/>
                <a:gd name="connsiteY29" fmla="*/ 135732 h 1540669"/>
                <a:gd name="connsiteX30" fmla="*/ 100012 w 1321594"/>
                <a:gd name="connsiteY30" fmla="*/ 111919 h 1540669"/>
                <a:gd name="connsiteX31" fmla="*/ 92868 w 1321594"/>
                <a:gd name="connsiteY31" fmla="*/ 102394 h 1540669"/>
                <a:gd name="connsiteX32" fmla="*/ 114300 w 1321594"/>
                <a:gd name="connsiteY32" fmla="*/ 85725 h 1540669"/>
                <a:gd name="connsiteX33" fmla="*/ 109537 w 1321594"/>
                <a:gd name="connsiteY33" fmla="*/ 54769 h 1540669"/>
                <a:gd name="connsiteX34" fmla="*/ 107156 w 1321594"/>
                <a:gd name="connsiteY34" fmla="*/ 40482 h 1540669"/>
                <a:gd name="connsiteX35" fmla="*/ 114300 w 1321594"/>
                <a:gd name="connsiteY35" fmla="*/ 23813 h 1540669"/>
                <a:gd name="connsiteX36" fmla="*/ 107156 w 1321594"/>
                <a:gd name="connsiteY36" fmla="*/ 2382 h 1540669"/>
                <a:gd name="connsiteX37" fmla="*/ 1321594 w 1321594"/>
                <a:gd name="connsiteY37" fmla="*/ 0 h 1540669"/>
                <a:gd name="connsiteX38" fmla="*/ 1319212 w 1321594"/>
                <a:gd name="connsiteY38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114300 w 1321594"/>
                <a:gd name="connsiteY3" fmla="*/ 797719 h 1540669"/>
                <a:gd name="connsiteX4" fmla="*/ 30956 w 1321594"/>
                <a:gd name="connsiteY4" fmla="*/ 709613 h 1540669"/>
                <a:gd name="connsiteX5" fmla="*/ 2381 w 1321594"/>
                <a:gd name="connsiteY5" fmla="*/ 635794 h 1540669"/>
                <a:gd name="connsiteX6" fmla="*/ 7144 w 1321594"/>
                <a:gd name="connsiteY6" fmla="*/ 595313 h 1540669"/>
                <a:gd name="connsiteX7" fmla="*/ 28575 w 1321594"/>
                <a:gd name="connsiteY7" fmla="*/ 566738 h 1540669"/>
                <a:gd name="connsiteX8" fmla="*/ 88106 w 1321594"/>
                <a:gd name="connsiteY8" fmla="*/ 528638 h 1540669"/>
                <a:gd name="connsiteX9" fmla="*/ 192881 w 1321594"/>
                <a:gd name="connsiteY9" fmla="*/ 502444 h 1540669"/>
                <a:gd name="connsiteX10" fmla="*/ 283368 w 1321594"/>
                <a:gd name="connsiteY10" fmla="*/ 483394 h 1540669"/>
                <a:gd name="connsiteX11" fmla="*/ 304800 w 1321594"/>
                <a:gd name="connsiteY11" fmla="*/ 469107 h 1540669"/>
                <a:gd name="connsiteX12" fmla="*/ 238125 w 1321594"/>
                <a:gd name="connsiteY12" fmla="*/ 438150 h 1540669"/>
                <a:gd name="connsiteX13" fmla="*/ 80962 w 1321594"/>
                <a:gd name="connsiteY13" fmla="*/ 402432 h 1540669"/>
                <a:gd name="connsiteX14" fmla="*/ 16668 w 1321594"/>
                <a:gd name="connsiteY14" fmla="*/ 381000 h 1540669"/>
                <a:gd name="connsiteX15" fmla="*/ 0 w 1321594"/>
                <a:gd name="connsiteY15" fmla="*/ 364332 h 1540669"/>
                <a:gd name="connsiteX16" fmla="*/ 57150 w 1321594"/>
                <a:gd name="connsiteY16" fmla="*/ 342900 h 1540669"/>
                <a:gd name="connsiteX17" fmla="*/ 140494 w 1321594"/>
                <a:gd name="connsiteY17" fmla="*/ 330994 h 1540669"/>
                <a:gd name="connsiteX18" fmla="*/ 209550 w 1321594"/>
                <a:gd name="connsiteY18" fmla="*/ 309563 h 1540669"/>
                <a:gd name="connsiteX19" fmla="*/ 211931 w 1321594"/>
                <a:gd name="connsiteY19" fmla="*/ 300038 h 1540669"/>
                <a:gd name="connsiteX20" fmla="*/ 90487 w 1321594"/>
                <a:gd name="connsiteY20" fmla="*/ 269082 h 1540669"/>
                <a:gd name="connsiteX21" fmla="*/ 52387 w 1321594"/>
                <a:gd name="connsiteY21" fmla="*/ 254794 h 1540669"/>
                <a:gd name="connsiteX22" fmla="*/ 47625 w 1321594"/>
                <a:gd name="connsiteY22" fmla="*/ 238125 h 1540669"/>
                <a:gd name="connsiteX23" fmla="*/ 130968 w 1321594"/>
                <a:gd name="connsiteY23" fmla="*/ 216694 h 1540669"/>
                <a:gd name="connsiteX24" fmla="*/ 164306 w 1321594"/>
                <a:gd name="connsiteY24" fmla="*/ 211932 h 1540669"/>
                <a:gd name="connsiteX25" fmla="*/ 150018 w 1321594"/>
                <a:gd name="connsiteY25" fmla="*/ 200025 h 1540669"/>
                <a:gd name="connsiteX26" fmla="*/ 107156 w 1321594"/>
                <a:gd name="connsiteY26" fmla="*/ 180975 h 1540669"/>
                <a:gd name="connsiteX27" fmla="*/ 76200 w 1321594"/>
                <a:gd name="connsiteY27" fmla="*/ 169069 h 1540669"/>
                <a:gd name="connsiteX28" fmla="*/ 109537 w 1321594"/>
                <a:gd name="connsiteY28" fmla="*/ 150019 h 1540669"/>
                <a:gd name="connsiteX29" fmla="*/ 135731 w 1321594"/>
                <a:gd name="connsiteY29" fmla="*/ 135732 h 1540669"/>
                <a:gd name="connsiteX30" fmla="*/ 100012 w 1321594"/>
                <a:gd name="connsiteY30" fmla="*/ 111919 h 1540669"/>
                <a:gd name="connsiteX31" fmla="*/ 92868 w 1321594"/>
                <a:gd name="connsiteY31" fmla="*/ 102394 h 1540669"/>
                <a:gd name="connsiteX32" fmla="*/ 114300 w 1321594"/>
                <a:gd name="connsiteY32" fmla="*/ 85725 h 1540669"/>
                <a:gd name="connsiteX33" fmla="*/ 109537 w 1321594"/>
                <a:gd name="connsiteY33" fmla="*/ 54769 h 1540669"/>
                <a:gd name="connsiteX34" fmla="*/ 107156 w 1321594"/>
                <a:gd name="connsiteY34" fmla="*/ 40482 h 1540669"/>
                <a:gd name="connsiteX35" fmla="*/ 114300 w 1321594"/>
                <a:gd name="connsiteY35" fmla="*/ 23813 h 1540669"/>
                <a:gd name="connsiteX36" fmla="*/ 107156 w 1321594"/>
                <a:gd name="connsiteY36" fmla="*/ 2382 h 1540669"/>
                <a:gd name="connsiteX37" fmla="*/ 1321594 w 1321594"/>
                <a:gd name="connsiteY37" fmla="*/ 0 h 1540669"/>
                <a:gd name="connsiteX38" fmla="*/ 1319212 w 1321594"/>
                <a:gd name="connsiteY38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114300 w 1321594"/>
                <a:gd name="connsiteY4" fmla="*/ 797719 h 1540669"/>
                <a:gd name="connsiteX5" fmla="*/ 30956 w 1321594"/>
                <a:gd name="connsiteY5" fmla="*/ 709613 h 1540669"/>
                <a:gd name="connsiteX6" fmla="*/ 2381 w 1321594"/>
                <a:gd name="connsiteY6" fmla="*/ 635794 h 1540669"/>
                <a:gd name="connsiteX7" fmla="*/ 7144 w 1321594"/>
                <a:gd name="connsiteY7" fmla="*/ 595313 h 1540669"/>
                <a:gd name="connsiteX8" fmla="*/ 28575 w 1321594"/>
                <a:gd name="connsiteY8" fmla="*/ 566738 h 1540669"/>
                <a:gd name="connsiteX9" fmla="*/ 88106 w 1321594"/>
                <a:gd name="connsiteY9" fmla="*/ 528638 h 1540669"/>
                <a:gd name="connsiteX10" fmla="*/ 192881 w 1321594"/>
                <a:gd name="connsiteY10" fmla="*/ 502444 h 1540669"/>
                <a:gd name="connsiteX11" fmla="*/ 283368 w 1321594"/>
                <a:gd name="connsiteY11" fmla="*/ 483394 h 1540669"/>
                <a:gd name="connsiteX12" fmla="*/ 304800 w 1321594"/>
                <a:gd name="connsiteY12" fmla="*/ 469107 h 1540669"/>
                <a:gd name="connsiteX13" fmla="*/ 238125 w 1321594"/>
                <a:gd name="connsiteY13" fmla="*/ 438150 h 1540669"/>
                <a:gd name="connsiteX14" fmla="*/ 80962 w 1321594"/>
                <a:gd name="connsiteY14" fmla="*/ 402432 h 1540669"/>
                <a:gd name="connsiteX15" fmla="*/ 16668 w 1321594"/>
                <a:gd name="connsiteY15" fmla="*/ 381000 h 1540669"/>
                <a:gd name="connsiteX16" fmla="*/ 0 w 1321594"/>
                <a:gd name="connsiteY16" fmla="*/ 364332 h 1540669"/>
                <a:gd name="connsiteX17" fmla="*/ 57150 w 1321594"/>
                <a:gd name="connsiteY17" fmla="*/ 342900 h 1540669"/>
                <a:gd name="connsiteX18" fmla="*/ 140494 w 1321594"/>
                <a:gd name="connsiteY18" fmla="*/ 330994 h 1540669"/>
                <a:gd name="connsiteX19" fmla="*/ 209550 w 1321594"/>
                <a:gd name="connsiteY19" fmla="*/ 309563 h 1540669"/>
                <a:gd name="connsiteX20" fmla="*/ 211931 w 1321594"/>
                <a:gd name="connsiteY20" fmla="*/ 300038 h 1540669"/>
                <a:gd name="connsiteX21" fmla="*/ 90487 w 1321594"/>
                <a:gd name="connsiteY21" fmla="*/ 269082 h 1540669"/>
                <a:gd name="connsiteX22" fmla="*/ 52387 w 1321594"/>
                <a:gd name="connsiteY22" fmla="*/ 254794 h 1540669"/>
                <a:gd name="connsiteX23" fmla="*/ 47625 w 1321594"/>
                <a:gd name="connsiteY23" fmla="*/ 238125 h 1540669"/>
                <a:gd name="connsiteX24" fmla="*/ 130968 w 1321594"/>
                <a:gd name="connsiteY24" fmla="*/ 216694 h 1540669"/>
                <a:gd name="connsiteX25" fmla="*/ 164306 w 1321594"/>
                <a:gd name="connsiteY25" fmla="*/ 211932 h 1540669"/>
                <a:gd name="connsiteX26" fmla="*/ 150018 w 1321594"/>
                <a:gd name="connsiteY26" fmla="*/ 200025 h 1540669"/>
                <a:gd name="connsiteX27" fmla="*/ 107156 w 1321594"/>
                <a:gd name="connsiteY27" fmla="*/ 180975 h 1540669"/>
                <a:gd name="connsiteX28" fmla="*/ 76200 w 1321594"/>
                <a:gd name="connsiteY28" fmla="*/ 169069 h 1540669"/>
                <a:gd name="connsiteX29" fmla="*/ 109537 w 1321594"/>
                <a:gd name="connsiteY29" fmla="*/ 150019 h 1540669"/>
                <a:gd name="connsiteX30" fmla="*/ 135731 w 1321594"/>
                <a:gd name="connsiteY30" fmla="*/ 135732 h 1540669"/>
                <a:gd name="connsiteX31" fmla="*/ 100012 w 1321594"/>
                <a:gd name="connsiteY31" fmla="*/ 111919 h 1540669"/>
                <a:gd name="connsiteX32" fmla="*/ 92868 w 1321594"/>
                <a:gd name="connsiteY32" fmla="*/ 102394 h 1540669"/>
                <a:gd name="connsiteX33" fmla="*/ 114300 w 1321594"/>
                <a:gd name="connsiteY33" fmla="*/ 85725 h 1540669"/>
                <a:gd name="connsiteX34" fmla="*/ 109537 w 1321594"/>
                <a:gd name="connsiteY34" fmla="*/ 54769 h 1540669"/>
                <a:gd name="connsiteX35" fmla="*/ 107156 w 1321594"/>
                <a:gd name="connsiteY35" fmla="*/ 40482 h 1540669"/>
                <a:gd name="connsiteX36" fmla="*/ 114300 w 1321594"/>
                <a:gd name="connsiteY36" fmla="*/ 23813 h 1540669"/>
                <a:gd name="connsiteX37" fmla="*/ 107156 w 1321594"/>
                <a:gd name="connsiteY37" fmla="*/ 2382 h 1540669"/>
                <a:gd name="connsiteX38" fmla="*/ 1321594 w 1321594"/>
                <a:gd name="connsiteY38" fmla="*/ 0 h 1540669"/>
                <a:gd name="connsiteX39" fmla="*/ 1319212 w 1321594"/>
                <a:gd name="connsiteY39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11905 w 1321594"/>
                <a:gd name="connsiteY4" fmla="*/ 1078380 h 1540669"/>
                <a:gd name="connsiteX5" fmla="*/ 114300 w 1321594"/>
                <a:gd name="connsiteY5" fmla="*/ 797719 h 1540669"/>
                <a:gd name="connsiteX6" fmla="*/ 30956 w 1321594"/>
                <a:gd name="connsiteY6" fmla="*/ 709613 h 1540669"/>
                <a:gd name="connsiteX7" fmla="*/ 2381 w 1321594"/>
                <a:gd name="connsiteY7" fmla="*/ 635794 h 1540669"/>
                <a:gd name="connsiteX8" fmla="*/ 7144 w 1321594"/>
                <a:gd name="connsiteY8" fmla="*/ 595313 h 1540669"/>
                <a:gd name="connsiteX9" fmla="*/ 28575 w 1321594"/>
                <a:gd name="connsiteY9" fmla="*/ 566738 h 1540669"/>
                <a:gd name="connsiteX10" fmla="*/ 88106 w 1321594"/>
                <a:gd name="connsiteY10" fmla="*/ 528638 h 1540669"/>
                <a:gd name="connsiteX11" fmla="*/ 192881 w 1321594"/>
                <a:gd name="connsiteY11" fmla="*/ 502444 h 1540669"/>
                <a:gd name="connsiteX12" fmla="*/ 283368 w 1321594"/>
                <a:gd name="connsiteY12" fmla="*/ 483394 h 1540669"/>
                <a:gd name="connsiteX13" fmla="*/ 304800 w 1321594"/>
                <a:gd name="connsiteY13" fmla="*/ 469107 h 1540669"/>
                <a:gd name="connsiteX14" fmla="*/ 238125 w 1321594"/>
                <a:gd name="connsiteY14" fmla="*/ 438150 h 1540669"/>
                <a:gd name="connsiteX15" fmla="*/ 80962 w 1321594"/>
                <a:gd name="connsiteY15" fmla="*/ 402432 h 1540669"/>
                <a:gd name="connsiteX16" fmla="*/ 16668 w 1321594"/>
                <a:gd name="connsiteY16" fmla="*/ 381000 h 1540669"/>
                <a:gd name="connsiteX17" fmla="*/ 0 w 1321594"/>
                <a:gd name="connsiteY17" fmla="*/ 364332 h 1540669"/>
                <a:gd name="connsiteX18" fmla="*/ 57150 w 1321594"/>
                <a:gd name="connsiteY18" fmla="*/ 342900 h 1540669"/>
                <a:gd name="connsiteX19" fmla="*/ 140494 w 1321594"/>
                <a:gd name="connsiteY19" fmla="*/ 330994 h 1540669"/>
                <a:gd name="connsiteX20" fmla="*/ 209550 w 1321594"/>
                <a:gd name="connsiteY20" fmla="*/ 309563 h 1540669"/>
                <a:gd name="connsiteX21" fmla="*/ 211931 w 1321594"/>
                <a:gd name="connsiteY21" fmla="*/ 300038 h 1540669"/>
                <a:gd name="connsiteX22" fmla="*/ 90487 w 1321594"/>
                <a:gd name="connsiteY22" fmla="*/ 269082 h 1540669"/>
                <a:gd name="connsiteX23" fmla="*/ 52387 w 1321594"/>
                <a:gd name="connsiteY23" fmla="*/ 254794 h 1540669"/>
                <a:gd name="connsiteX24" fmla="*/ 47625 w 1321594"/>
                <a:gd name="connsiteY24" fmla="*/ 238125 h 1540669"/>
                <a:gd name="connsiteX25" fmla="*/ 130968 w 1321594"/>
                <a:gd name="connsiteY25" fmla="*/ 216694 h 1540669"/>
                <a:gd name="connsiteX26" fmla="*/ 164306 w 1321594"/>
                <a:gd name="connsiteY26" fmla="*/ 211932 h 1540669"/>
                <a:gd name="connsiteX27" fmla="*/ 150018 w 1321594"/>
                <a:gd name="connsiteY27" fmla="*/ 200025 h 1540669"/>
                <a:gd name="connsiteX28" fmla="*/ 107156 w 1321594"/>
                <a:gd name="connsiteY28" fmla="*/ 180975 h 1540669"/>
                <a:gd name="connsiteX29" fmla="*/ 76200 w 1321594"/>
                <a:gd name="connsiteY29" fmla="*/ 169069 h 1540669"/>
                <a:gd name="connsiteX30" fmla="*/ 109537 w 1321594"/>
                <a:gd name="connsiteY30" fmla="*/ 150019 h 1540669"/>
                <a:gd name="connsiteX31" fmla="*/ 135731 w 1321594"/>
                <a:gd name="connsiteY31" fmla="*/ 135732 h 1540669"/>
                <a:gd name="connsiteX32" fmla="*/ 100012 w 1321594"/>
                <a:gd name="connsiteY32" fmla="*/ 111919 h 1540669"/>
                <a:gd name="connsiteX33" fmla="*/ 92868 w 1321594"/>
                <a:gd name="connsiteY33" fmla="*/ 102394 h 1540669"/>
                <a:gd name="connsiteX34" fmla="*/ 114300 w 1321594"/>
                <a:gd name="connsiteY34" fmla="*/ 85725 h 1540669"/>
                <a:gd name="connsiteX35" fmla="*/ 109537 w 1321594"/>
                <a:gd name="connsiteY35" fmla="*/ 54769 h 1540669"/>
                <a:gd name="connsiteX36" fmla="*/ 107156 w 1321594"/>
                <a:gd name="connsiteY36" fmla="*/ 40482 h 1540669"/>
                <a:gd name="connsiteX37" fmla="*/ 114300 w 1321594"/>
                <a:gd name="connsiteY37" fmla="*/ 23813 h 1540669"/>
                <a:gd name="connsiteX38" fmla="*/ 107156 w 1321594"/>
                <a:gd name="connsiteY38" fmla="*/ 2382 h 1540669"/>
                <a:gd name="connsiteX39" fmla="*/ 1321594 w 1321594"/>
                <a:gd name="connsiteY39" fmla="*/ 0 h 1540669"/>
                <a:gd name="connsiteX40" fmla="*/ 1319212 w 1321594"/>
                <a:gd name="connsiteY40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11905 w 1321594"/>
                <a:gd name="connsiteY4" fmla="*/ 1078380 h 1540669"/>
                <a:gd name="connsiteX5" fmla="*/ 114300 w 1321594"/>
                <a:gd name="connsiteY5" fmla="*/ 797719 h 1540669"/>
                <a:gd name="connsiteX6" fmla="*/ 30956 w 1321594"/>
                <a:gd name="connsiteY6" fmla="*/ 709613 h 1540669"/>
                <a:gd name="connsiteX7" fmla="*/ 2381 w 1321594"/>
                <a:gd name="connsiteY7" fmla="*/ 635794 h 1540669"/>
                <a:gd name="connsiteX8" fmla="*/ 7144 w 1321594"/>
                <a:gd name="connsiteY8" fmla="*/ 595313 h 1540669"/>
                <a:gd name="connsiteX9" fmla="*/ 28575 w 1321594"/>
                <a:gd name="connsiteY9" fmla="*/ 566738 h 1540669"/>
                <a:gd name="connsiteX10" fmla="*/ 88106 w 1321594"/>
                <a:gd name="connsiteY10" fmla="*/ 528638 h 1540669"/>
                <a:gd name="connsiteX11" fmla="*/ 192881 w 1321594"/>
                <a:gd name="connsiteY11" fmla="*/ 502444 h 1540669"/>
                <a:gd name="connsiteX12" fmla="*/ 283368 w 1321594"/>
                <a:gd name="connsiteY12" fmla="*/ 483394 h 1540669"/>
                <a:gd name="connsiteX13" fmla="*/ 304800 w 1321594"/>
                <a:gd name="connsiteY13" fmla="*/ 469107 h 1540669"/>
                <a:gd name="connsiteX14" fmla="*/ 238125 w 1321594"/>
                <a:gd name="connsiteY14" fmla="*/ 438150 h 1540669"/>
                <a:gd name="connsiteX15" fmla="*/ 80962 w 1321594"/>
                <a:gd name="connsiteY15" fmla="*/ 402432 h 1540669"/>
                <a:gd name="connsiteX16" fmla="*/ 16668 w 1321594"/>
                <a:gd name="connsiteY16" fmla="*/ 381000 h 1540669"/>
                <a:gd name="connsiteX17" fmla="*/ 0 w 1321594"/>
                <a:gd name="connsiteY17" fmla="*/ 364332 h 1540669"/>
                <a:gd name="connsiteX18" fmla="*/ 57150 w 1321594"/>
                <a:gd name="connsiteY18" fmla="*/ 342900 h 1540669"/>
                <a:gd name="connsiteX19" fmla="*/ 140494 w 1321594"/>
                <a:gd name="connsiteY19" fmla="*/ 330994 h 1540669"/>
                <a:gd name="connsiteX20" fmla="*/ 209550 w 1321594"/>
                <a:gd name="connsiteY20" fmla="*/ 309563 h 1540669"/>
                <a:gd name="connsiteX21" fmla="*/ 211931 w 1321594"/>
                <a:gd name="connsiteY21" fmla="*/ 300038 h 1540669"/>
                <a:gd name="connsiteX22" fmla="*/ 90487 w 1321594"/>
                <a:gd name="connsiteY22" fmla="*/ 269082 h 1540669"/>
                <a:gd name="connsiteX23" fmla="*/ 52387 w 1321594"/>
                <a:gd name="connsiteY23" fmla="*/ 254794 h 1540669"/>
                <a:gd name="connsiteX24" fmla="*/ 47625 w 1321594"/>
                <a:gd name="connsiteY24" fmla="*/ 238125 h 1540669"/>
                <a:gd name="connsiteX25" fmla="*/ 130968 w 1321594"/>
                <a:gd name="connsiteY25" fmla="*/ 216694 h 1540669"/>
                <a:gd name="connsiteX26" fmla="*/ 164306 w 1321594"/>
                <a:gd name="connsiteY26" fmla="*/ 211932 h 1540669"/>
                <a:gd name="connsiteX27" fmla="*/ 150018 w 1321594"/>
                <a:gd name="connsiteY27" fmla="*/ 200025 h 1540669"/>
                <a:gd name="connsiteX28" fmla="*/ 107156 w 1321594"/>
                <a:gd name="connsiteY28" fmla="*/ 180975 h 1540669"/>
                <a:gd name="connsiteX29" fmla="*/ 76200 w 1321594"/>
                <a:gd name="connsiteY29" fmla="*/ 169069 h 1540669"/>
                <a:gd name="connsiteX30" fmla="*/ 109537 w 1321594"/>
                <a:gd name="connsiteY30" fmla="*/ 150019 h 1540669"/>
                <a:gd name="connsiteX31" fmla="*/ 135731 w 1321594"/>
                <a:gd name="connsiteY31" fmla="*/ 135732 h 1540669"/>
                <a:gd name="connsiteX32" fmla="*/ 100012 w 1321594"/>
                <a:gd name="connsiteY32" fmla="*/ 111919 h 1540669"/>
                <a:gd name="connsiteX33" fmla="*/ 92868 w 1321594"/>
                <a:gd name="connsiteY33" fmla="*/ 102394 h 1540669"/>
                <a:gd name="connsiteX34" fmla="*/ 114300 w 1321594"/>
                <a:gd name="connsiteY34" fmla="*/ 85725 h 1540669"/>
                <a:gd name="connsiteX35" fmla="*/ 109537 w 1321594"/>
                <a:gd name="connsiteY35" fmla="*/ 54769 h 1540669"/>
                <a:gd name="connsiteX36" fmla="*/ 107156 w 1321594"/>
                <a:gd name="connsiteY36" fmla="*/ 40482 h 1540669"/>
                <a:gd name="connsiteX37" fmla="*/ 114300 w 1321594"/>
                <a:gd name="connsiteY37" fmla="*/ 23813 h 1540669"/>
                <a:gd name="connsiteX38" fmla="*/ 107156 w 1321594"/>
                <a:gd name="connsiteY38" fmla="*/ 2382 h 1540669"/>
                <a:gd name="connsiteX39" fmla="*/ 1321594 w 1321594"/>
                <a:gd name="connsiteY39" fmla="*/ 0 h 1540669"/>
                <a:gd name="connsiteX40" fmla="*/ 1319212 w 1321594"/>
                <a:gd name="connsiteY40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11905 w 1321594"/>
                <a:gd name="connsiteY4" fmla="*/ 1078380 h 1540669"/>
                <a:gd name="connsiteX5" fmla="*/ 114300 w 1321594"/>
                <a:gd name="connsiteY5" fmla="*/ 797719 h 1540669"/>
                <a:gd name="connsiteX6" fmla="*/ 30956 w 1321594"/>
                <a:gd name="connsiteY6" fmla="*/ 709613 h 1540669"/>
                <a:gd name="connsiteX7" fmla="*/ 2381 w 1321594"/>
                <a:gd name="connsiteY7" fmla="*/ 635794 h 1540669"/>
                <a:gd name="connsiteX8" fmla="*/ 7144 w 1321594"/>
                <a:gd name="connsiteY8" fmla="*/ 595313 h 1540669"/>
                <a:gd name="connsiteX9" fmla="*/ 28575 w 1321594"/>
                <a:gd name="connsiteY9" fmla="*/ 566738 h 1540669"/>
                <a:gd name="connsiteX10" fmla="*/ 88106 w 1321594"/>
                <a:gd name="connsiteY10" fmla="*/ 528638 h 1540669"/>
                <a:gd name="connsiteX11" fmla="*/ 192881 w 1321594"/>
                <a:gd name="connsiteY11" fmla="*/ 502444 h 1540669"/>
                <a:gd name="connsiteX12" fmla="*/ 283368 w 1321594"/>
                <a:gd name="connsiteY12" fmla="*/ 483394 h 1540669"/>
                <a:gd name="connsiteX13" fmla="*/ 304800 w 1321594"/>
                <a:gd name="connsiteY13" fmla="*/ 469107 h 1540669"/>
                <a:gd name="connsiteX14" fmla="*/ 238125 w 1321594"/>
                <a:gd name="connsiteY14" fmla="*/ 438150 h 1540669"/>
                <a:gd name="connsiteX15" fmla="*/ 80962 w 1321594"/>
                <a:gd name="connsiteY15" fmla="*/ 402432 h 1540669"/>
                <a:gd name="connsiteX16" fmla="*/ 16668 w 1321594"/>
                <a:gd name="connsiteY16" fmla="*/ 381000 h 1540669"/>
                <a:gd name="connsiteX17" fmla="*/ 0 w 1321594"/>
                <a:gd name="connsiteY17" fmla="*/ 364332 h 1540669"/>
                <a:gd name="connsiteX18" fmla="*/ 57150 w 1321594"/>
                <a:gd name="connsiteY18" fmla="*/ 342900 h 1540669"/>
                <a:gd name="connsiteX19" fmla="*/ 140494 w 1321594"/>
                <a:gd name="connsiteY19" fmla="*/ 330994 h 1540669"/>
                <a:gd name="connsiteX20" fmla="*/ 209550 w 1321594"/>
                <a:gd name="connsiteY20" fmla="*/ 309563 h 1540669"/>
                <a:gd name="connsiteX21" fmla="*/ 211931 w 1321594"/>
                <a:gd name="connsiteY21" fmla="*/ 300038 h 1540669"/>
                <a:gd name="connsiteX22" fmla="*/ 90487 w 1321594"/>
                <a:gd name="connsiteY22" fmla="*/ 269082 h 1540669"/>
                <a:gd name="connsiteX23" fmla="*/ 52387 w 1321594"/>
                <a:gd name="connsiteY23" fmla="*/ 254794 h 1540669"/>
                <a:gd name="connsiteX24" fmla="*/ 47625 w 1321594"/>
                <a:gd name="connsiteY24" fmla="*/ 238125 h 1540669"/>
                <a:gd name="connsiteX25" fmla="*/ 130968 w 1321594"/>
                <a:gd name="connsiteY25" fmla="*/ 216694 h 1540669"/>
                <a:gd name="connsiteX26" fmla="*/ 164306 w 1321594"/>
                <a:gd name="connsiteY26" fmla="*/ 211932 h 1540669"/>
                <a:gd name="connsiteX27" fmla="*/ 150018 w 1321594"/>
                <a:gd name="connsiteY27" fmla="*/ 200025 h 1540669"/>
                <a:gd name="connsiteX28" fmla="*/ 107156 w 1321594"/>
                <a:gd name="connsiteY28" fmla="*/ 180975 h 1540669"/>
                <a:gd name="connsiteX29" fmla="*/ 76200 w 1321594"/>
                <a:gd name="connsiteY29" fmla="*/ 169069 h 1540669"/>
                <a:gd name="connsiteX30" fmla="*/ 109537 w 1321594"/>
                <a:gd name="connsiteY30" fmla="*/ 150019 h 1540669"/>
                <a:gd name="connsiteX31" fmla="*/ 135731 w 1321594"/>
                <a:gd name="connsiteY31" fmla="*/ 135732 h 1540669"/>
                <a:gd name="connsiteX32" fmla="*/ 100012 w 1321594"/>
                <a:gd name="connsiteY32" fmla="*/ 111919 h 1540669"/>
                <a:gd name="connsiteX33" fmla="*/ 92868 w 1321594"/>
                <a:gd name="connsiteY33" fmla="*/ 102394 h 1540669"/>
                <a:gd name="connsiteX34" fmla="*/ 114300 w 1321594"/>
                <a:gd name="connsiteY34" fmla="*/ 85725 h 1540669"/>
                <a:gd name="connsiteX35" fmla="*/ 109537 w 1321594"/>
                <a:gd name="connsiteY35" fmla="*/ 54769 h 1540669"/>
                <a:gd name="connsiteX36" fmla="*/ 107156 w 1321594"/>
                <a:gd name="connsiteY36" fmla="*/ 40482 h 1540669"/>
                <a:gd name="connsiteX37" fmla="*/ 114300 w 1321594"/>
                <a:gd name="connsiteY37" fmla="*/ 23813 h 1540669"/>
                <a:gd name="connsiteX38" fmla="*/ 107156 w 1321594"/>
                <a:gd name="connsiteY38" fmla="*/ 2382 h 1540669"/>
                <a:gd name="connsiteX39" fmla="*/ 1321594 w 1321594"/>
                <a:gd name="connsiteY39" fmla="*/ 0 h 1540669"/>
                <a:gd name="connsiteX40" fmla="*/ 1319212 w 1321594"/>
                <a:gd name="connsiteY40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11905 w 1321594"/>
                <a:gd name="connsiteY4" fmla="*/ 1078380 h 1540669"/>
                <a:gd name="connsiteX5" fmla="*/ 114300 w 1321594"/>
                <a:gd name="connsiteY5" fmla="*/ 797719 h 1540669"/>
                <a:gd name="connsiteX6" fmla="*/ 30956 w 1321594"/>
                <a:gd name="connsiteY6" fmla="*/ 709613 h 1540669"/>
                <a:gd name="connsiteX7" fmla="*/ 2381 w 1321594"/>
                <a:gd name="connsiteY7" fmla="*/ 635794 h 1540669"/>
                <a:gd name="connsiteX8" fmla="*/ 7144 w 1321594"/>
                <a:gd name="connsiteY8" fmla="*/ 595313 h 1540669"/>
                <a:gd name="connsiteX9" fmla="*/ 28575 w 1321594"/>
                <a:gd name="connsiteY9" fmla="*/ 566738 h 1540669"/>
                <a:gd name="connsiteX10" fmla="*/ 88106 w 1321594"/>
                <a:gd name="connsiteY10" fmla="*/ 528638 h 1540669"/>
                <a:gd name="connsiteX11" fmla="*/ 192881 w 1321594"/>
                <a:gd name="connsiteY11" fmla="*/ 502444 h 1540669"/>
                <a:gd name="connsiteX12" fmla="*/ 283368 w 1321594"/>
                <a:gd name="connsiteY12" fmla="*/ 483394 h 1540669"/>
                <a:gd name="connsiteX13" fmla="*/ 304800 w 1321594"/>
                <a:gd name="connsiteY13" fmla="*/ 469107 h 1540669"/>
                <a:gd name="connsiteX14" fmla="*/ 238125 w 1321594"/>
                <a:gd name="connsiteY14" fmla="*/ 438150 h 1540669"/>
                <a:gd name="connsiteX15" fmla="*/ 80962 w 1321594"/>
                <a:gd name="connsiteY15" fmla="*/ 402432 h 1540669"/>
                <a:gd name="connsiteX16" fmla="*/ 16668 w 1321594"/>
                <a:gd name="connsiteY16" fmla="*/ 381000 h 1540669"/>
                <a:gd name="connsiteX17" fmla="*/ 0 w 1321594"/>
                <a:gd name="connsiteY17" fmla="*/ 364332 h 1540669"/>
                <a:gd name="connsiteX18" fmla="*/ 57150 w 1321594"/>
                <a:gd name="connsiteY18" fmla="*/ 342900 h 1540669"/>
                <a:gd name="connsiteX19" fmla="*/ 140494 w 1321594"/>
                <a:gd name="connsiteY19" fmla="*/ 330994 h 1540669"/>
                <a:gd name="connsiteX20" fmla="*/ 209550 w 1321594"/>
                <a:gd name="connsiteY20" fmla="*/ 309563 h 1540669"/>
                <a:gd name="connsiteX21" fmla="*/ 211931 w 1321594"/>
                <a:gd name="connsiteY21" fmla="*/ 300038 h 1540669"/>
                <a:gd name="connsiteX22" fmla="*/ 90487 w 1321594"/>
                <a:gd name="connsiteY22" fmla="*/ 269082 h 1540669"/>
                <a:gd name="connsiteX23" fmla="*/ 52387 w 1321594"/>
                <a:gd name="connsiteY23" fmla="*/ 254794 h 1540669"/>
                <a:gd name="connsiteX24" fmla="*/ 47625 w 1321594"/>
                <a:gd name="connsiteY24" fmla="*/ 238125 h 1540669"/>
                <a:gd name="connsiteX25" fmla="*/ 130968 w 1321594"/>
                <a:gd name="connsiteY25" fmla="*/ 216694 h 1540669"/>
                <a:gd name="connsiteX26" fmla="*/ 164306 w 1321594"/>
                <a:gd name="connsiteY26" fmla="*/ 211932 h 1540669"/>
                <a:gd name="connsiteX27" fmla="*/ 150018 w 1321594"/>
                <a:gd name="connsiteY27" fmla="*/ 200025 h 1540669"/>
                <a:gd name="connsiteX28" fmla="*/ 107156 w 1321594"/>
                <a:gd name="connsiteY28" fmla="*/ 180975 h 1540669"/>
                <a:gd name="connsiteX29" fmla="*/ 76200 w 1321594"/>
                <a:gd name="connsiteY29" fmla="*/ 169069 h 1540669"/>
                <a:gd name="connsiteX30" fmla="*/ 109537 w 1321594"/>
                <a:gd name="connsiteY30" fmla="*/ 150019 h 1540669"/>
                <a:gd name="connsiteX31" fmla="*/ 135731 w 1321594"/>
                <a:gd name="connsiteY31" fmla="*/ 135732 h 1540669"/>
                <a:gd name="connsiteX32" fmla="*/ 100012 w 1321594"/>
                <a:gd name="connsiteY32" fmla="*/ 111919 h 1540669"/>
                <a:gd name="connsiteX33" fmla="*/ 92868 w 1321594"/>
                <a:gd name="connsiteY33" fmla="*/ 102394 h 1540669"/>
                <a:gd name="connsiteX34" fmla="*/ 114300 w 1321594"/>
                <a:gd name="connsiteY34" fmla="*/ 85725 h 1540669"/>
                <a:gd name="connsiteX35" fmla="*/ 109537 w 1321594"/>
                <a:gd name="connsiteY35" fmla="*/ 54769 h 1540669"/>
                <a:gd name="connsiteX36" fmla="*/ 107156 w 1321594"/>
                <a:gd name="connsiteY36" fmla="*/ 40482 h 1540669"/>
                <a:gd name="connsiteX37" fmla="*/ 114300 w 1321594"/>
                <a:gd name="connsiteY37" fmla="*/ 23813 h 1540669"/>
                <a:gd name="connsiteX38" fmla="*/ 107156 w 1321594"/>
                <a:gd name="connsiteY38" fmla="*/ 2382 h 1540669"/>
                <a:gd name="connsiteX39" fmla="*/ 1321594 w 1321594"/>
                <a:gd name="connsiteY39" fmla="*/ 0 h 1540669"/>
                <a:gd name="connsiteX40" fmla="*/ 1319212 w 1321594"/>
                <a:gd name="connsiteY40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7143 w 1321594"/>
                <a:gd name="connsiteY4" fmla="*/ 1092668 h 1540669"/>
                <a:gd name="connsiteX5" fmla="*/ 114300 w 1321594"/>
                <a:gd name="connsiteY5" fmla="*/ 797719 h 1540669"/>
                <a:gd name="connsiteX6" fmla="*/ 30956 w 1321594"/>
                <a:gd name="connsiteY6" fmla="*/ 709613 h 1540669"/>
                <a:gd name="connsiteX7" fmla="*/ 2381 w 1321594"/>
                <a:gd name="connsiteY7" fmla="*/ 635794 h 1540669"/>
                <a:gd name="connsiteX8" fmla="*/ 7144 w 1321594"/>
                <a:gd name="connsiteY8" fmla="*/ 595313 h 1540669"/>
                <a:gd name="connsiteX9" fmla="*/ 28575 w 1321594"/>
                <a:gd name="connsiteY9" fmla="*/ 566738 h 1540669"/>
                <a:gd name="connsiteX10" fmla="*/ 88106 w 1321594"/>
                <a:gd name="connsiteY10" fmla="*/ 528638 h 1540669"/>
                <a:gd name="connsiteX11" fmla="*/ 192881 w 1321594"/>
                <a:gd name="connsiteY11" fmla="*/ 502444 h 1540669"/>
                <a:gd name="connsiteX12" fmla="*/ 283368 w 1321594"/>
                <a:gd name="connsiteY12" fmla="*/ 483394 h 1540669"/>
                <a:gd name="connsiteX13" fmla="*/ 304800 w 1321594"/>
                <a:gd name="connsiteY13" fmla="*/ 469107 h 1540669"/>
                <a:gd name="connsiteX14" fmla="*/ 238125 w 1321594"/>
                <a:gd name="connsiteY14" fmla="*/ 438150 h 1540669"/>
                <a:gd name="connsiteX15" fmla="*/ 80962 w 1321594"/>
                <a:gd name="connsiteY15" fmla="*/ 402432 h 1540669"/>
                <a:gd name="connsiteX16" fmla="*/ 16668 w 1321594"/>
                <a:gd name="connsiteY16" fmla="*/ 381000 h 1540669"/>
                <a:gd name="connsiteX17" fmla="*/ 0 w 1321594"/>
                <a:gd name="connsiteY17" fmla="*/ 364332 h 1540669"/>
                <a:gd name="connsiteX18" fmla="*/ 57150 w 1321594"/>
                <a:gd name="connsiteY18" fmla="*/ 342900 h 1540669"/>
                <a:gd name="connsiteX19" fmla="*/ 140494 w 1321594"/>
                <a:gd name="connsiteY19" fmla="*/ 330994 h 1540669"/>
                <a:gd name="connsiteX20" fmla="*/ 209550 w 1321594"/>
                <a:gd name="connsiteY20" fmla="*/ 309563 h 1540669"/>
                <a:gd name="connsiteX21" fmla="*/ 211931 w 1321594"/>
                <a:gd name="connsiteY21" fmla="*/ 300038 h 1540669"/>
                <a:gd name="connsiteX22" fmla="*/ 90487 w 1321594"/>
                <a:gd name="connsiteY22" fmla="*/ 269082 h 1540669"/>
                <a:gd name="connsiteX23" fmla="*/ 52387 w 1321594"/>
                <a:gd name="connsiteY23" fmla="*/ 254794 h 1540669"/>
                <a:gd name="connsiteX24" fmla="*/ 47625 w 1321594"/>
                <a:gd name="connsiteY24" fmla="*/ 238125 h 1540669"/>
                <a:gd name="connsiteX25" fmla="*/ 130968 w 1321594"/>
                <a:gd name="connsiteY25" fmla="*/ 216694 h 1540669"/>
                <a:gd name="connsiteX26" fmla="*/ 164306 w 1321594"/>
                <a:gd name="connsiteY26" fmla="*/ 211932 h 1540669"/>
                <a:gd name="connsiteX27" fmla="*/ 150018 w 1321594"/>
                <a:gd name="connsiteY27" fmla="*/ 200025 h 1540669"/>
                <a:gd name="connsiteX28" fmla="*/ 107156 w 1321594"/>
                <a:gd name="connsiteY28" fmla="*/ 180975 h 1540669"/>
                <a:gd name="connsiteX29" fmla="*/ 76200 w 1321594"/>
                <a:gd name="connsiteY29" fmla="*/ 169069 h 1540669"/>
                <a:gd name="connsiteX30" fmla="*/ 109537 w 1321594"/>
                <a:gd name="connsiteY30" fmla="*/ 150019 h 1540669"/>
                <a:gd name="connsiteX31" fmla="*/ 135731 w 1321594"/>
                <a:gd name="connsiteY31" fmla="*/ 135732 h 1540669"/>
                <a:gd name="connsiteX32" fmla="*/ 100012 w 1321594"/>
                <a:gd name="connsiteY32" fmla="*/ 111919 h 1540669"/>
                <a:gd name="connsiteX33" fmla="*/ 92868 w 1321594"/>
                <a:gd name="connsiteY33" fmla="*/ 102394 h 1540669"/>
                <a:gd name="connsiteX34" fmla="*/ 114300 w 1321594"/>
                <a:gd name="connsiteY34" fmla="*/ 85725 h 1540669"/>
                <a:gd name="connsiteX35" fmla="*/ 109537 w 1321594"/>
                <a:gd name="connsiteY35" fmla="*/ 54769 h 1540669"/>
                <a:gd name="connsiteX36" fmla="*/ 107156 w 1321594"/>
                <a:gd name="connsiteY36" fmla="*/ 40482 h 1540669"/>
                <a:gd name="connsiteX37" fmla="*/ 114300 w 1321594"/>
                <a:gd name="connsiteY37" fmla="*/ 23813 h 1540669"/>
                <a:gd name="connsiteX38" fmla="*/ 107156 w 1321594"/>
                <a:gd name="connsiteY38" fmla="*/ 2382 h 1540669"/>
                <a:gd name="connsiteX39" fmla="*/ 1321594 w 1321594"/>
                <a:gd name="connsiteY39" fmla="*/ 0 h 1540669"/>
                <a:gd name="connsiteX40" fmla="*/ 1319212 w 1321594"/>
                <a:gd name="connsiteY40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7143 w 1321594"/>
                <a:gd name="connsiteY4" fmla="*/ 1092668 h 1540669"/>
                <a:gd name="connsiteX5" fmla="*/ 42861 w 1321594"/>
                <a:gd name="connsiteY5" fmla="*/ 1014086 h 1540669"/>
                <a:gd name="connsiteX6" fmla="*/ 114300 w 1321594"/>
                <a:gd name="connsiteY6" fmla="*/ 797719 h 1540669"/>
                <a:gd name="connsiteX7" fmla="*/ 30956 w 1321594"/>
                <a:gd name="connsiteY7" fmla="*/ 709613 h 1540669"/>
                <a:gd name="connsiteX8" fmla="*/ 2381 w 1321594"/>
                <a:gd name="connsiteY8" fmla="*/ 635794 h 1540669"/>
                <a:gd name="connsiteX9" fmla="*/ 7144 w 1321594"/>
                <a:gd name="connsiteY9" fmla="*/ 595313 h 1540669"/>
                <a:gd name="connsiteX10" fmla="*/ 28575 w 1321594"/>
                <a:gd name="connsiteY10" fmla="*/ 566738 h 1540669"/>
                <a:gd name="connsiteX11" fmla="*/ 88106 w 1321594"/>
                <a:gd name="connsiteY11" fmla="*/ 528638 h 1540669"/>
                <a:gd name="connsiteX12" fmla="*/ 192881 w 1321594"/>
                <a:gd name="connsiteY12" fmla="*/ 502444 h 1540669"/>
                <a:gd name="connsiteX13" fmla="*/ 283368 w 1321594"/>
                <a:gd name="connsiteY13" fmla="*/ 483394 h 1540669"/>
                <a:gd name="connsiteX14" fmla="*/ 304800 w 1321594"/>
                <a:gd name="connsiteY14" fmla="*/ 469107 h 1540669"/>
                <a:gd name="connsiteX15" fmla="*/ 238125 w 1321594"/>
                <a:gd name="connsiteY15" fmla="*/ 438150 h 1540669"/>
                <a:gd name="connsiteX16" fmla="*/ 80962 w 1321594"/>
                <a:gd name="connsiteY16" fmla="*/ 402432 h 1540669"/>
                <a:gd name="connsiteX17" fmla="*/ 16668 w 1321594"/>
                <a:gd name="connsiteY17" fmla="*/ 381000 h 1540669"/>
                <a:gd name="connsiteX18" fmla="*/ 0 w 1321594"/>
                <a:gd name="connsiteY18" fmla="*/ 364332 h 1540669"/>
                <a:gd name="connsiteX19" fmla="*/ 57150 w 1321594"/>
                <a:gd name="connsiteY19" fmla="*/ 342900 h 1540669"/>
                <a:gd name="connsiteX20" fmla="*/ 140494 w 1321594"/>
                <a:gd name="connsiteY20" fmla="*/ 330994 h 1540669"/>
                <a:gd name="connsiteX21" fmla="*/ 209550 w 1321594"/>
                <a:gd name="connsiteY21" fmla="*/ 309563 h 1540669"/>
                <a:gd name="connsiteX22" fmla="*/ 211931 w 1321594"/>
                <a:gd name="connsiteY22" fmla="*/ 300038 h 1540669"/>
                <a:gd name="connsiteX23" fmla="*/ 90487 w 1321594"/>
                <a:gd name="connsiteY23" fmla="*/ 269082 h 1540669"/>
                <a:gd name="connsiteX24" fmla="*/ 52387 w 1321594"/>
                <a:gd name="connsiteY24" fmla="*/ 254794 h 1540669"/>
                <a:gd name="connsiteX25" fmla="*/ 47625 w 1321594"/>
                <a:gd name="connsiteY25" fmla="*/ 238125 h 1540669"/>
                <a:gd name="connsiteX26" fmla="*/ 130968 w 1321594"/>
                <a:gd name="connsiteY26" fmla="*/ 216694 h 1540669"/>
                <a:gd name="connsiteX27" fmla="*/ 164306 w 1321594"/>
                <a:gd name="connsiteY27" fmla="*/ 211932 h 1540669"/>
                <a:gd name="connsiteX28" fmla="*/ 150018 w 1321594"/>
                <a:gd name="connsiteY28" fmla="*/ 200025 h 1540669"/>
                <a:gd name="connsiteX29" fmla="*/ 107156 w 1321594"/>
                <a:gd name="connsiteY29" fmla="*/ 180975 h 1540669"/>
                <a:gd name="connsiteX30" fmla="*/ 76200 w 1321594"/>
                <a:gd name="connsiteY30" fmla="*/ 169069 h 1540669"/>
                <a:gd name="connsiteX31" fmla="*/ 109537 w 1321594"/>
                <a:gd name="connsiteY31" fmla="*/ 150019 h 1540669"/>
                <a:gd name="connsiteX32" fmla="*/ 135731 w 1321594"/>
                <a:gd name="connsiteY32" fmla="*/ 135732 h 1540669"/>
                <a:gd name="connsiteX33" fmla="*/ 100012 w 1321594"/>
                <a:gd name="connsiteY33" fmla="*/ 111919 h 1540669"/>
                <a:gd name="connsiteX34" fmla="*/ 92868 w 1321594"/>
                <a:gd name="connsiteY34" fmla="*/ 102394 h 1540669"/>
                <a:gd name="connsiteX35" fmla="*/ 114300 w 1321594"/>
                <a:gd name="connsiteY35" fmla="*/ 85725 h 1540669"/>
                <a:gd name="connsiteX36" fmla="*/ 109537 w 1321594"/>
                <a:gd name="connsiteY36" fmla="*/ 54769 h 1540669"/>
                <a:gd name="connsiteX37" fmla="*/ 107156 w 1321594"/>
                <a:gd name="connsiteY37" fmla="*/ 40482 h 1540669"/>
                <a:gd name="connsiteX38" fmla="*/ 114300 w 1321594"/>
                <a:gd name="connsiteY38" fmla="*/ 23813 h 1540669"/>
                <a:gd name="connsiteX39" fmla="*/ 107156 w 1321594"/>
                <a:gd name="connsiteY39" fmla="*/ 2382 h 1540669"/>
                <a:gd name="connsiteX40" fmla="*/ 1321594 w 1321594"/>
                <a:gd name="connsiteY40" fmla="*/ 0 h 1540669"/>
                <a:gd name="connsiteX41" fmla="*/ 1319212 w 1321594"/>
                <a:gd name="connsiteY41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7143 w 1321594"/>
                <a:gd name="connsiteY4" fmla="*/ 1092668 h 1540669"/>
                <a:gd name="connsiteX5" fmla="*/ 42861 w 1321594"/>
                <a:gd name="connsiteY5" fmla="*/ 1014086 h 1540669"/>
                <a:gd name="connsiteX6" fmla="*/ 45243 w 1321594"/>
                <a:gd name="connsiteY6" fmla="*/ 980748 h 1540669"/>
                <a:gd name="connsiteX7" fmla="*/ 114300 w 1321594"/>
                <a:gd name="connsiteY7" fmla="*/ 797719 h 1540669"/>
                <a:gd name="connsiteX8" fmla="*/ 30956 w 1321594"/>
                <a:gd name="connsiteY8" fmla="*/ 709613 h 1540669"/>
                <a:gd name="connsiteX9" fmla="*/ 2381 w 1321594"/>
                <a:gd name="connsiteY9" fmla="*/ 635794 h 1540669"/>
                <a:gd name="connsiteX10" fmla="*/ 7144 w 1321594"/>
                <a:gd name="connsiteY10" fmla="*/ 595313 h 1540669"/>
                <a:gd name="connsiteX11" fmla="*/ 28575 w 1321594"/>
                <a:gd name="connsiteY11" fmla="*/ 566738 h 1540669"/>
                <a:gd name="connsiteX12" fmla="*/ 88106 w 1321594"/>
                <a:gd name="connsiteY12" fmla="*/ 528638 h 1540669"/>
                <a:gd name="connsiteX13" fmla="*/ 192881 w 1321594"/>
                <a:gd name="connsiteY13" fmla="*/ 502444 h 1540669"/>
                <a:gd name="connsiteX14" fmla="*/ 283368 w 1321594"/>
                <a:gd name="connsiteY14" fmla="*/ 483394 h 1540669"/>
                <a:gd name="connsiteX15" fmla="*/ 304800 w 1321594"/>
                <a:gd name="connsiteY15" fmla="*/ 469107 h 1540669"/>
                <a:gd name="connsiteX16" fmla="*/ 238125 w 1321594"/>
                <a:gd name="connsiteY16" fmla="*/ 438150 h 1540669"/>
                <a:gd name="connsiteX17" fmla="*/ 80962 w 1321594"/>
                <a:gd name="connsiteY17" fmla="*/ 402432 h 1540669"/>
                <a:gd name="connsiteX18" fmla="*/ 16668 w 1321594"/>
                <a:gd name="connsiteY18" fmla="*/ 381000 h 1540669"/>
                <a:gd name="connsiteX19" fmla="*/ 0 w 1321594"/>
                <a:gd name="connsiteY19" fmla="*/ 364332 h 1540669"/>
                <a:gd name="connsiteX20" fmla="*/ 57150 w 1321594"/>
                <a:gd name="connsiteY20" fmla="*/ 342900 h 1540669"/>
                <a:gd name="connsiteX21" fmla="*/ 140494 w 1321594"/>
                <a:gd name="connsiteY21" fmla="*/ 330994 h 1540669"/>
                <a:gd name="connsiteX22" fmla="*/ 209550 w 1321594"/>
                <a:gd name="connsiteY22" fmla="*/ 309563 h 1540669"/>
                <a:gd name="connsiteX23" fmla="*/ 211931 w 1321594"/>
                <a:gd name="connsiteY23" fmla="*/ 300038 h 1540669"/>
                <a:gd name="connsiteX24" fmla="*/ 90487 w 1321594"/>
                <a:gd name="connsiteY24" fmla="*/ 269082 h 1540669"/>
                <a:gd name="connsiteX25" fmla="*/ 52387 w 1321594"/>
                <a:gd name="connsiteY25" fmla="*/ 254794 h 1540669"/>
                <a:gd name="connsiteX26" fmla="*/ 47625 w 1321594"/>
                <a:gd name="connsiteY26" fmla="*/ 238125 h 1540669"/>
                <a:gd name="connsiteX27" fmla="*/ 130968 w 1321594"/>
                <a:gd name="connsiteY27" fmla="*/ 216694 h 1540669"/>
                <a:gd name="connsiteX28" fmla="*/ 164306 w 1321594"/>
                <a:gd name="connsiteY28" fmla="*/ 211932 h 1540669"/>
                <a:gd name="connsiteX29" fmla="*/ 150018 w 1321594"/>
                <a:gd name="connsiteY29" fmla="*/ 200025 h 1540669"/>
                <a:gd name="connsiteX30" fmla="*/ 107156 w 1321594"/>
                <a:gd name="connsiteY30" fmla="*/ 180975 h 1540669"/>
                <a:gd name="connsiteX31" fmla="*/ 76200 w 1321594"/>
                <a:gd name="connsiteY31" fmla="*/ 169069 h 1540669"/>
                <a:gd name="connsiteX32" fmla="*/ 109537 w 1321594"/>
                <a:gd name="connsiteY32" fmla="*/ 150019 h 1540669"/>
                <a:gd name="connsiteX33" fmla="*/ 135731 w 1321594"/>
                <a:gd name="connsiteY33" fmla="*/ 135732 h 1540669"/>
                <a:gd name="connsiteX34" fmla="*/ 100012 w 1321594"/>
                <a:gd name="connsiteY34" fmla="*/ 111919 h 1540669"/>
                <a:gd name="connsiteX35" fmla="*/ 92868 w 1321594"/>
                <a:gd name="connsiteY35" fmla="*/ 102394 h 1540669"/>
                <a:gd name="connsiteX36" fmla="*/ 114300 w 1321594"/>
                <a:gd name="connsiteY36" fmla="*/ 85725 h 1540669"/>
                <a:gd name="connsiteX37" fmla="*/ 109537 w 1321594"/>
                <a:gd name="connsiteY37" fmla="*/ 54769 h 1540669"/>
                <a:gd name="connsiteX38" fmla="*/ 107156 w 1321594"/>
                <a:gd name="connsiteY38" fmla="*/ 40482 h 1540669"/>
                <a:gd name="connsiteX39" fmla="*/ 114300 w 1321594"/>
                <a:gd name="connsiteY39" fmla="*/ 23813 h 1540669"/>
                <a:gd name="connsiteX40" fmla="*/ 107156 w 1321594"/>
                <a:gd name="connsiteY40" fmla="*/ 2382 h 1540669"/>
                <a:gd name="connsiteX41" fmla="*/ 1321594 w 1321594"/>
                <a:gd name="connsiteY41" fmla="*/ 0 h 1540669"/>
                <a:gd name="connsiteX42" fmla="*/ 1319212 w 1321594"/>
                <a:gd name="connsiteY42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7143 w 1321594"/>
                <a:gd name="connsiteY4" fmla="*/ 1092668 h 1540669"/>
                <a:gd name="connsiteX5" fmla="*/ 42861 w 1321594"/>
                <a:gd name="connsiteY5" fmla="*/ 1014086 h 1540669"/>
                <a:gd name="connsiteX6" fmla="*/ 45243 w 1321594"/>
                <a:gd name="connsiteY6" fmla="*/ 980748 h 1540669"/>
                <a:gd name="connsiteX7" fmla="*/ 35718 w 1321594"/>
                <a:gd name="connsiteY7" fmla="*/ 954555 h 1540669"/>
                <a:gd name="connsiteX8" fmla="*/ 114300 w 1321594"/>
                <a:gd name="connsiteY8" fmla="*/ 797719 h 1540669"/>
                <a:gd name="connsiteX9" fmla="*/ 30956 w 1321594"/>
                <a:gd name="connsiteY9" fmla="*/ 709613 h 1540669"/>
                <a:gd name="connsiteX10" fmla="*/ 2381 w 1321594"/>
                <a:gd name="connsiteY10" fmla="*/ 635794 h 1540669"/>
                <a:gd name="connsiteX11" fmla="*/ 7144 w 1321594"/>
                <a:gd name="connsiteY11" fmla="*/ 595313 h 1540669"/>
                <a:gd name="connsiteX12" fmla="*/ 28575 w 1321594"/>
                <a:gd name="connsiteY12" fmla="*/ 566738 h 1540669"/>
                <a:gd name="connsiteX13" fmla="*/ 88106 w 1321594"/>
                <a:gd name="connsiteY13" fmla="*/ 528638 h 1540669"/>
                <a:gd name="connsiteX14" fmla="*/ 192881 w 1321594"/>
                <a:gd name="connsiteY14" fmla="*/ 502444 h 1540669"/>
                <a:gd name="connsiteX15" fmla="*/ 283368 w 1321594"/>
                <a:gd name="connsiteY15" fmla="*/ 483394 h 1540669"/>
                <a:gd name="connsiteX16" fmla="*/ 304800 w 1321594"/>
                <a:gd name="connsiteY16" fmla="*/ 469107 h 1540669"/>
                <a:gd name="connsiteX17" fmla="*/ 238125 w 1321594"/>
                <a:gd name="connsiteY17" fmla="*/ 438150 h 1540669"/>
                <a:gd name="connsiteX18" fmla="*/ 80962 w 1321594"/>
                <a:gd name="connsiteY18" fmla="*/ 402432 h 1540669"/>
                <a:gd name="connsiteX19" fmla="*/ 16668 w 1321594"/>
                <a:gd name="connsiteY19" fmla="*/ 381000 h 1540669"/>
                <a:gd name="connsiteX20" fmla="*/ 0 w 1321594"/>
                <a:gd name="connsiteY20" fmla="*/ 364332 h 1540669"/>
                <a:gd name="connsiteX21" fmla="*/ 57150 w 1321594"/>
                <a:gd name="connsiteY21" fmla="*/ 342900 h 1540669"/>
                <a:gd name="connsiteX22" fmla="*/ 140494 w 1321594"/>
                <a:gd name="connsiteY22" fmla="*/ 330994 h 1540669"/>
                <a:gd name="connsiteX23" fmla="*/ 209550 w 1321594"/>
                <a:gd name="connsiteY23" fmla="*/ 309563 h 1540669"/>
                <a:gd name="connsiteX24" fmla="*/ 211931 w 1321594"/>
                <a:gd name="connsiteY24" fmla="*/ 300038 h 1540669"/>
                <a:gd name="connsiteX25" fmla="*/ 90487 w 1321594"/>
                <a:gd name="connsiteY25" fmla="*/ 269082 h 1540669"/>
                <a:gd name="connsiteX26" fmla="*/ 52387 w 1321594"/>
                <a:gd name="connsiteY26" fmla="*/ 254794 h 1540669"/>
                <a:gd name="connsiteX27" fmla="*/ 47625 w 1321594"/>
                <a:gd name="connsiteY27" fmla="*/ 238125 h 1540669"/>
                <a:gd name="connsiteX28" fmla="*/ 130968 w 1321594"/>
                <a:gd name="connsiteY28" fmla="*/ 216694 h 1540669"/>
                <a:gd name="connsiteX29" fmla="*/ 164306 w 1321594"/>
                <a:gd name="connsiteY29" fmla="*/ 211932 h 1540669"/>
                <a:gd name="connsiteX30" fmla="*/ 150018 w 1321594"/>
                <a:gd name="connsiteY30" fmla="*/ 200025 h 1540669"/>
                <a:gd name="connsiteX31" fmla="*/ 107156 w 1321594"/>
                <a:gd name="connsiteY31" fmla="*/ 180975 h 1540669"/>
                <a:gd name="connsiteX32" fmla="*/ 76200 w 1321594"/>
                <a:gd name="connsiteY32" fmla="*/ 169069 h 1540669"/>
                <a:gd name="connsiteX33" fmla="*/ 109537 w 1321594"/>
                <a:gd name="connsiteY33" fmla="*/ 150019 h 1540669"/>
                <a:gd name="connsiteX34" fmla="*/ 135731 w 1321594"/>
                <a:gd name="connsiteY34" fmla="*/ 135732 h 1540669"/>
                <a:gd name="connsiteX35" fmla="*/ 100012 w 1321594"/>
                <a:gd name="connsiteY35" fmla="*/ 111919 h 1540669"/>
                <a:gd name="connsiteX36" fmla="*/ 92868 w 1321594"/>
                <a:gd name="connsiteY36" fmla="*/ 102394 h 1540669"/>
                <a:gd name="connsiteX37" fmla="*/ 114300 w 1321594"/>
                <a:gd name="connsiteY37" fmla="*/ 85725 h 1540669"/>
                <a:gd name="connsiteX38" fmla="*/ 109537 w 1321594"/>
                <a:gd name="connsiteY38" fmla="*/ 54769 h 1540669"/>
                <a:gd name="connsiteX39" fmla="*/ 107156 w 1321594"/>
                <a:gd name="connsiteY39" fmla="*/ 40482 h 1540669"/>
                <a:gd name="connsiteX40" fmla="*/ 114300 w 1321594"/>
                <a:gd name="connsiteY40" fmla="*/ 23813 h 1540669"/>
                <a:gd name="connsiteX41" fmla="*/ 107156 w 1321594"/>
                <a:gd name="connsiteY41" fmla="*/ 2382 h 1540669"/>
                <a:gd name="connsiteX42" fmla="*/ 1321594 w 1321594"/>
                <a:gd name="connsiteY42" fmla="*/ 0 h 1540669"/>
                <a:gd name="connsiteX43" fmla="*/ 1319212 w 1321594"/>
                <a:gd name="connsiteY43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7143 w 1321594"/>
                <a:gd name="connsiteY4" fmla="*/ 1092668 h 1540669"/>
                <a:gd name="connsiteX5" fmla="*/ 42861 w 1321594"/>
                <a:gd name="connsiteY5" fmla="*/ 1014086 h 1540669"/>
                <a:gd name="connsiteX6" fmla="*/ 45243 w 1321594"/>
                <a:gd name="connsiteY6" fmla="*/ 980748 h 1540669"/>
                <a:gd name="connsiteX7" fmla="*/ 35718 w 1321594"/>
                <a:gd name="connsiteY7" fmla="*/ 954555 h 1540669"/>
                <a:gd name="connsiteX8" fmla="*/ 66674 w 1321594"/>
                <a:gd name="connsiteY8" fmla="*/ 916455 h 1540669"/>
                <a:gd name="connsiteX9" fmla="*/ 114300 w 1321594"/>
                <a:gd name="connsiteY9" fmla="*/ 797719 h 1540669"/>
                <a:gd name="connsiteX10" fmla="*/ 30956 w 1321594"/>
                <a:gd name="connsiteY10" fmla="*/ 709613 h 1540669"/>
                <a:gd name="connsiteX11" fmla="*/ 2381 w 1321594"/>
                <a:gd name="connsiteY11" fmla="*/ 635794 h 1540669"/>
                <a:gd name="connsiteX12" fmla="*/ 7144 w 1321594"/>
                <a:gd name="connsiteY12" fmla="*/ 595313 h 1540669"/>
                <a:gd name="connsiteX13" fmla="*/ 28575 w 1321594"/>
                <a:gd name="connsiteY13" fmla="*/ 566738 h 1540669"/>
                <a:gd name="connsiteX14" fmla="*/ 88106 w 1321594"/>
                <a:gd name="connsiteY14" fmla="*/ 528638 h 1540669"/>
                <a:gd name="connsiteX15" fmla="*/ 192881 w 1321594"/>
                <a:gd name="connsiteY15" fmla="*/ 502444 h 1540669"/>
                <a:gd name="connsiteX16" fmla="*/ 283368 w 1321594"/>
                <a:gd name="connsiteY16" fmla="*/ 483394 h 1540669"/>
                <a:gd name="connsiteX17" fmla="*/ 304800 w 1321594"/>
                <a:gd name="connsiteY17" fmla="*/ 469107 h 1540669"/>
                <a:gd name="connsiteX18" fmla="*/ 238125 w 1321594"/>
                <a:gd name="connsiteY18" fmla="*/ 438150 h 1540669"/>
                <a:gd name="connsiteX19" fmla="*/ 80962 w 1321594"/>
                <a:gd name="connsiteY19" fmla="*/ 402432 h 1540669"/>
                <a:gd name="connsiteX20" fmla="*/ 16668 w 1321594"/>
                <a:gd name="connsiteY20" fmla="*/ 381000 h 1540669"/>
                <a:gd name="connsiteX21" fmla="*/ 0 w 1321594"/>
                <a:gd name="connsiteY21" fmla="*/ 364332 h 1540669"/>
                <a:gd name="connsiteX22" fmla="*/ 57150 w 1321594"/>
                <a:gd name="connsiteY22" fmla="*/ 342900 h 1540669"/>
                <a:gd name="connsiteX23" fmla="*/ 140494 w 1321594"/>
                <a:gd name="connsiteY23" fmla="*/ 330994 h 1540669"/>
                <a:gd name="connsiteX24" fmla="*/ 209550 w 1321594"/>
                <a:gd name="connsiteY24" fmla="*/ 309563 h 1540669"/>
                <a:gd name="connsiteX25" fmla="*/ 211931 w 1321594"/>
                <a:gd name="connsiteY25" fmla="*/ 300038 h 1540669"/>
                <a:gd name="connsiteX26" fmla="*/ 90487 w 1321594"/>
                <a:gd name="connsiteY26" fmla="*/ 269082 h 1540669"/>
                <a:gd name="connsiteX27" fmla="*/ 52387 w 1321594"/>
                <a:gd name="connsiteY27" fmla="*/ 254794 h 1540669"/>
                <a:gd name="connsiteX28" fmla="*/ 47625 w 1321594"/>
                <a:gd name="connsiteY28" fmla="*/ 238125 h 1540669"/>
                <a:gd name="connsiteX29" fmla="*/ 130968 w 1321594"/>
                <a:gd name="connsiteY29" fmla="*/ 216694 h 1540669"/>
                <a:gd name="connsiteX30" fmla="*/ 164306 w 1321594"/>
                <a:gd name="connsiteY30" fmla="*/ 211932 h 1540669"/>
                <a:gd name="connsiteX31" fmla="*/ 150018 w 1321594"/>
                <a:gd name="connsiteY31" fmla="*/ 200025 h 1540669"/>
                <a:gd name="connsiteX32" fmla="*/ 107156 w 1321594"/>
                <a:gd name="connsiteY32" fmla="*/ 180975 h 1540669"/>
                <a:gd name="connsiteX33" fmla="*/ 76200 w 1321594"/>
                <a:gd name="connsiteY33" fmla="*/ 169069 h 1540669"/>
                <a:gd name="connsiteX34" fmla="*/ 109537 w 1321594"/>
                <a:gd name="connsiteY34" fmla="*/ 150019 h 1540669"/>
                <a:gd name="connsiteX35" fmla="*/ 135731 w 1321594"/>
                <a:gd name="connsiteY35" fmla="*/ 135732 h 1540669"/>
                <a:gd name="connsiteX36" fmla="*/ 100012 w 1321594"/>
                <a:gd name="connsiteY36" fmla="*/ 111919 h 1540669"/>
                <a:gd name="connsiteX37" fmla="*/ 92868 w 1321594"/>
                <a:gd name="connsiteY37" fmla="*/ 102394 h 1540669"/>
                <a:gd name="connsiteX38" fmla="*/ 114300 w 1321594"/>
                <a:gd name="connsiteY38" fmla="*/ 85725 h 1540669"/>
                <a:gd name="connsiteX39" fmla="*/ 109537 w 1321594"/>
                <a:gd name="connsiteY39" fmla="*/ 54769 h 1540669"/>
                <a:gd name="connsiteX40" fmla="*/ 107156 w 1321594"/>
                <a:gd name="connsiteY40" fmla="*/ 40482 h 1540669"/>
                <a:gd name="connsiteX41" fmla="*/ 114300 w 1321594"/>
                <a:gd name="connsiteY41" fmla="*/ 23813 h 1540669"/>
                <a:gd name="connsiteX42" fmla="*/ 107156 w 1321594"/>
                <a:gd name="connsiteY42" fmla="*/ 2382 h 1540669"/>
                <a:gd name="connsiteX43" fmla="*/ 1321594 w 1321594"/>
                <a:gd name="connsiteY43" fmla="*/ 0 h 1540669"/>
                <a:gd name="connsiteX44" fmla="*/ 1319212 w 1321594"/>
                <a:gd name="connsiteY44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7143 w 1321594"/>
                <a:gd name="connsiteY4" fmla="*/ 1092668 h 1540669"/>
                <a:gd name="connsiteX5" fmla="*/ 42861 w 1321594"/>
                <a:gd name="connsiteY5" fmla="*/ 1014086 h 1540669"/>
                <a:gd name="connsiteX6" fmla="*/ 45243 w 1321594"/>
                <a:gd name="connsiteY6" fmla="*/ 980748 h 1540669"/>
                <a:gd name="connsiteX7" fmla="*/ 35718 w 1321594"/>
                <a:gd name="connsiteY7" fmla="*/ 954555 h 1540669"/>
                <a:gd name="connsiteX8" fmla="*/ 66674 w 1321594"/>
                <a:gd name="connsiteY8" fmla="*/ 916455 h 1540669"/>
                <a:gd name="connsiteX9" fmla="*/ 92868 w 1321594"/>
                <a:gd name="connsiteY9" fmla="*/ 906930 h 1540669"/>
                <a:gd name="connsiteX10" fmla="*/ 114300 w 1321594"/>
                <a:gd name="connsiteY10" fmla="*/ 797719 h 1540669"/>
                <a:gd name="connsiteX11" fmla="*/ 30956 w 1321594"/>
                <a:gd name="connsiteY11" fmla="*/ 709613 h 1540669"/>
                <a:gd name="connsiteX12" fmla="*/ 2381 w 1321594"/>
                <a:gd name="connsiteY12" fmla="*/ 635794 h 1540669"/>
                <a:gd name="connsiteX13" fmla="*/ 7144 w 1321594"/>
                <a:gd name="connsiteY13" fmla="*/ 595313 h 1540669"/>
                <a:gd name="connsiteX14" fmla="*/ 28575 w 1321594"/>
                <a:gd name="connsiteY14" fmla="*/ 566738 h 1540669"/>
                <a:gd name="connsiteX15" fmla="*/ 88106 w 1321594"/>
                <a:gd name="connsiteY15" fmla="*/ 528638 h 1540669"/>
                <a:gd name="connsiteX16" fmla="*/ 192881 w 1321594"/>
                <a:gd name="connsiteY16" fmla="*/ 502444 h 1540669"/>
                <a:gd name="connsiteX17" fmla="*/ 283368 w 1321594"/>
                <a:gd name="connsiteY17" fmla="*/ 483394 h 1540669"/>
                <a:gd name="connsiteX18" fmla="*/ 304800 w 1321594"/>
                <a:gd name="connsiteY18" fmla="*/ 469107 h 1540669"/>
                <a:gd name="connsiteX19" fmla="*/ 238125 w 1321594"/>
                <a:gd name="connsiteY19" fmla="*/ 438150 h 1540669"/>
                <a:gd name="connsiteX20" fmla="*/ 80962 w 1321594"/>
                <a:gd name="connsiteY20" fmla="*/ 402432 h 1540669"/>
                <a:gd name="connsiteX21" fmla="*/ 16668 w 1321594"/>
                <a:gd name="connsiteY21" fmla="*/ 381000 h 1540669"/>
                <a:gd name="connsiteX22" fmla="*/ 0 w 1321594"/>
                <a:gd name="connsiteY22" fmla="*/ 364332 h 1540669"/>
                <a:gd name="connsiteX23" fmla="*/ 57150 w 1321594"/>
                <a:gd name="connsiteY23" fmla="*/ 342900 h 1540669"/>
                <a:gd name="connsiteX24" fmla="*/ 140494 w 1321594"/>
                <a:gd name="connsiteY24" fmla="*/ 330994 h 1540669"/>
                <a:gd name="connsiteX25" fmla="*/ 209550 w 1321594"/>
                <a:gd name="connsiteY25" fmla="*/ 309563 h 1540669"/>
                <a:gd name="connsiteX26" fmla="*/ 211931 w 1321594"/>
                <a:gd name="connsiteY26" fmla="*/ 300038 h 1540669"/>
                <a:gd name="connsiteX27" fmla="*/ 90487 w 1321594"/>
                <a:gd name="connsiteY27" fmla="*/ 269082 h 1540669"/>
                <a:gd name="connsiteX28" fmla="*/ 52387 w 1321594"/>
                <a:gd name="connsiteY28" fmla="*/ 254794 h 1540669"/>
                <a:gd name="connsiteX29" fmla="*/ 47625 w 1321594"/>
                <a:gd name="connsiteY29" fmla="*/ 238125 h 1540669"/>
                <a:gd name="connsiteX30" fmla="*/ 130968 w 1321594"/>
                <a:gd name="connsiteY30" fmla="*/ 216694 h 1540669"/>
                <a:gd name="connsiteX31" fmla="*/ 164306 w 1321594"/>
                <a:gd name="connsiteY31" fmla="*/ 211932 h 1540669"/>
                <a:gd name="connsiteX32" fmla="*/ 150018 w 1321594"/>
                <a:gd name="connsiteY32" fmla="*/ 200025 h 1540669"/>
                <a:gd name="connsiteX33" fmla="*/ 107156 w 1321594"/>
                <a:gd name="connsiteY33" fmla="*/ 180975 h 1540669"/>
                <a:gd name="connsiteX34" fmla="*/ 76200 w 1321594"/>
                <a:gd name="connsiteY34" fmla="*/ 169069 h 1540669"/>
                <a:gd name="connsiteX35" fmla="*/ 109537 w 1321594"/>
                <a:gd name="connsiteY35" fmla="*/ 150019 h 1540669"/>
                <a:gd name="connsiteX36" fmla="*/ 135731 w 1321594"/>
                <a:gd name="connsiteY36" fmla="*/ 135732 h 1540669"/>
                <a:gd name="connsiteX37" fmla="*/ 100012 w 1321594"/>
                <a:gd name="connsiteY37" fmla="*/ 111919 h 1540669"/>
                <a:gd name="connsiteX38" fmla="*/ 92868 w 1321594"/>
                <a:gd name="connsiteY38" fmla="*/ 102394 h 1540669"/>
                <a:gd name="connsiteX39" fmla="*/ 114300 w 1321594"/>
                <a:gd name="connsiteY39" fmla="*/ 85725 h 1540669"/>
                <a:gd name="connsiteX40" fmla="*/ 109537 w 1321594"/>
                <a:gd name="connsiteY40" fmla="*/ 54769 h 1540669"/>
                <a:gd name="connsiteX41" fmla="*/ 107156 w 1321594"/>
                <a:gd name="connsiteY41" fmla="*/ 40482 h 1540669"/>
                <a:gd name="connsiteX42" fmla="*/ 114300 w 1321594"/>
                <a:gd name="connsiteY42" fmla="*/ 23813 h 1540669"/>
                <a:gd name="connsiteX43" fmla="*/ 107156 w 1321594"/>
                <a:gd name="connsiteY43" fmla="*/ 2382 h 1540669"/>
                <a:gd name="connsiteX44" fmla="*/ 1321594 w 1321594"/>
                <a:gd name="connsiteY44" fmla="*/ 0 h 1540669"/>
                <a:gd name="connsiteX45" fmla="*/ 1319212 w 1321594"/>
                <a:gd name="connsiteY45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7143 w 1321594"/>
                <a:gd name="connsiteY4" fmla="*/ 1092668 h 1540669"/>
                <a:gd name="connsiteX5" fmla="*/ 42861 w 1321594"/>
                <a:gd name="connsiteY5" fmla="*/ 1014086 h 1540669"/>
                <a:gd name="connsiteX6" fmla="*/ 45243 w 1321594"/>
                <a:gd name="connsiteY6" fmla="*/ 980748 h 1540669"/>
                <a:gd name="connsiteX7" fmla="*/ 35718 w 1321594"/>
                <a:gd name="connsiteY7" fmla="*/ 954555 h 1540669"/>
                <a:gd name="connsiteX8" fmla="*/ 66674 w 1321594"/>
                <a:gd name="connsiteY8" fmla="*/ 916455 h 1540669"/>
                <a:gd name="connsiteX9" fmla="*/ 92868 w 1321594"/>
                <a:gd name="connsiteY9" fmla="*/ 906930 h 1540669"/>
                <a:gd name="connsiteX10" fmla="*/ 76199 w 1321594"/>
                <a:gd name="connsiteY10" fmla="*/ 864067 h 1540669"/>
                <a:gd name="connsiteX11" fmla="*/ 114300 w 1321594"/>
                <a:gd name="connsiteY11" fmla="*/ 797719 h 1540669"/>
                <a:gd name="connsiteX12" fmla="*/ 30956 w 1321594"/>
                <a:gd name="connsiteY12" fmla="*/ 709613 h 1540669"/>
                <a:gd name="connsiteX13" fmla="*/ 2381 w 1321594"/>
                <a:gd name="connsiteY13" fmla="*/ 635794 h 1540669"/>
                <a:gd name="connsiteX14" fmla="*/ 7144 w 1321594"/>
                <a:gd name="connsiteY14" fmla="*/ 595313 h 1540669"/>
                <a:gd name="connsiteX15" fmla="*/ 28575 w 1321594"/>
                <a:gd name="connsiteY15" fmla="*/ 566738 h 1540669"/>
                <a:gd name="connsiteX16" fmla="*/ 88106 w 1321594"/>
                <a:gd name="connsiteY16" fmla="*/ 528638 h 1540669"/>
                <a:gd name="connsiteX17" fmla="*/ 192881 w 1321594"/>
                <a:gd name="connsiteY17" fmla="*/ 502444 h 1540669"/>
                <a:gd name="connsiteX18" fmla="*/ 283368 w 1321594"/>
                <a:gd name="connsiteY18" fmla="*/ 483394 h 1540669"/>
                <a:gd name="connsiteX19" fmla="*/ 304800 w 1321594"/>
                <a:gd name="connsiteY19" fmla="*/ 469107 h 1540669"/>
                <a:gd name="connsiteX20" fmla="*/ 238125 w 1321594"/>
                <a:gd name="connsiteY20" fmla="*/ 438150 h 1540669"/>
                <a:gd name="connsiteX21" fmla="*/ 80962 w 1321594"/>
                <a:gd name="connsiteY21" fmla="*/ 402432 h 1540669"/>
                <a:gd name="connsiteX22" fmla="*/ 16668 w 1321594"/>
                <a:gd name="connsiteY22" fmla="*/ 381000 h 1540669"/>
                <a:gd name="connsiteX23" fmla="*/ 0 w 1321594"/>
                <a:gd name="connsiteY23" fmla="*/ 364332 h 1540669"/>
                <a:gd name="connsiteX24" fmla="*/ 57150 w 1321594"/>
                <a:gd name="connsiteY24" fmla="*/ 342900 h 1540669"/>
                <a:gd name="connsiteX25" fmla="*/ 140494 w 1321594"/>
                <a:gd name="connsiteY25" fmla="*/ 330994 h 1540669"/>
                <a:gd name="connsiteX26" fmla="*/ 209550 w 1321594"/>
                <a:gd name="connsiteY26" fmla="*/ 309563 h 1540669"/>
                <a:gd name="connsiteX27" fmla="*/ 211931 w 1321594"/>
                <a:gd name="connsiteY27" fmla="*/ 300038 h 1540669"/>
                <a:gd name="connsiteX28" fmla="*/ 90487 w 1321594"/>
                <a:gd name="connsiteY28" fmla="*/ 269082 h 1540669"/>
                <a:gd name="connsiteX29" fmla="*/ 52387 w 1321594"/>
                <a:gd name="connsiteY29" fmla="*/ 254794 h 1540669"/>
                <a:gd name="connsiteX30" fmla="*/ 47625 w 1321594"/>
                <a:gd name="connsiteY30" fmla="*/ 238125 h 1540669"/>
                <a:gd name="connsiteX31" fmla="*/ 130968 w 1321594"/>
                <a:gd name="connsiteY31" fmla="*/ 216694 h 1540669"/>
                <a:gd name="connsiteX32" fmla="*/ 164306 w 1321594"/>
                <a:gd name="connsiteY32" fmla="*/ 211932 h 1540669"/>
                <a:gd name="connsiteX33" fmla="*/ 150018 w 1321594"/>
                <a:gd name="connsiteY33" fmla="*/ 200025 h 1540669"/>
                <a:gd name="connsiteX34" fmla="*/ 107156 w 1321594"/>
                <a:gd name="connsiteY34" fmla="*/ 180975 h 1540669"/>
                <a:gd name="connsiteX35" fmla="*/ 76200 w 1321594"/>
                <a:gd name="connsiteY35" fmla="*/ 169069 h 1540669"/>
                <a:gd name="connsiteX36" fmla="*/ 109537 w 1321594"/>
                <a:gd name="connsiteY36" fmla="*/ 150019 h 1540669"/>
                <a:gd name="connsiteX37" fmla="*/ 135731 w 1321594"/>
                <a:gd name="connsiteY37" fmla="*/ 135732 h 1540669"/>
                <a:gd name="connsiteX38" fmla="*/ 100012 w 1321594"/>
                <a:gd name="connsiteY38" fmla="*/ 111919 h 1540669"/>
                <a:gd name="connsiteX39" fmla="*/ 92868 w 1321594"/>
                <a:gd name="connsiteY39" fmla="*/ 102394 h 1540669"/>
                <a:gd name="connsiteX40" fmla="*/ 114300 w 1321594"/>
                <a:gd name="connsiteY40" fmla="*/ 85725 h 1540669"/>
                <a:gd name="connsiteX41" fmla="*/ 109537 w 1321594"/>
                <a:gd name="connsiteY41" fmla="*/ 54769 h 1540669"/>
                <a:gd name="connsiteX42" fmla="*/ 107156 w 1321594"/>
                <a:gd name="connsiteY42" fmla="*/ 40482 h 1540669"/>
                <a:gd name="connsiteX43" fmla="*/ 114300 w 1321594"/>
                <a:gd name="connsiteY43" fmla="*/ 23813 h 1540669"/>
                <a:gd name="connsiteX44" fmla="*/ 107156 w 1321594"/>
                <a:gd name="connsiteY44" fmla="*/ 2382 h 1540669"/>
                <a:gd name="connsiteX45" fmla="*/ 1321594 w 1321594"/>
                <a:gd name="connsiteY45" fmla="*/ 0 h 1540669"/>
                <a:gd name="connsiteX46" fmla="*/ 1319212 w 1321594"/>
                <a:gd name="connsiteY46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7143 w 1321594"/>
                <a:gd name="connsiteY4" fmla="*/ 1092668 h 1540669"/>
                <a:gd name="connsiteX5" fmla="*/ 42861 w 1321594"/>
                <a:gd name="connsiteY5" fmla="*/ 1014086 h 1540669"/>
                <a:gd name="connsiteX6" fmla="*/ 45243 w 1321594"/>
                <a:gd name="connsiteY6" fmla="*/ 980748 h 1540669"/>
                <a:gd name="connsiteX7" fmla="*/ 35718 w 1321594"/>
                <a:gd name="connsiteY7" fmla="*/ 954555 h 1540669"/>
                <a:gd name="connsiteX8" fmla="*/ 66674 w 1321594"/>
                <a:gd name="connsiteY8" fmla="*/ 916455 h 1540669"/>
                <a:gd name="connsiteX9" fmla="*/ 92868 w 1321594"/>
                <a:gd name="connsiteY9" fmla="*/ 906930 h 1540669"/>
                <a:gd name="connsiteX10" fmla="*/ 69055 w 1321594"/>
                <a:gd name="connsiteY10" fmla="*/ 880735 h 1540669"/>
                <a:gd name="connsiteX11" fmla="*/ 114300 w 1321594"/>
                <a:gd name="connsiteY11" fmla="*/ 797719 h 1540669"/>
                <a:gd name="connsiteX12" fmla="*/ 30956 w 1321594"/>
                <a:gd name="connsiteY12" fmla="*/ 709613 h 1540669"/>
                <a:gd name="connsiteX13" fmla="*/ 2381 w 1321594"/>
                <a:gd name="connsiteY13" fmla="*/ 635794 h 1540669"/>
                <a:gd name="connsiteX14" fmla="*/ 7144 w 1321594"/>
                <a:gd name="connsiteY14" fmla="*/ 595313 h 1540669"/>
                <a:gd name="connsiteX15" fmla="*/ 28575 w 1321594"/>
                <a:gd name="connsiteY15" fmla="*/ 566738 h 1540669"/>
                <a:gd name="connsiteX16" fmla="*/ 88106 w 1321594"/>
                <a:gd name="connsiteY16" fmla="*/ 528638 h 1540669"/>
                <a:gd name="connsiteX17" fmla="*/ 192881 w 1321594"/>
                <a:gd name="connsiteY17" fmla="*/ 502444 h 1540669"/>
                <a:gd name="connsiteX18" fmla="*/ 283368 w 1321594"/>
                <a:gd name="connsiteY18" fmla="*/ 483394 h 1540669"/>
                <a:gd name="connsiteX19" fmla="*/ 304800 w 1321594"/>
                <a:gd name="connsiteY19" fmla="*/ 469107 h 1540669"/>
                <a:gd name="connsiteX20" fmla="*/ 238125 w 1321594"/>
                <a:gd name="connsiteY20" fmla="*/ 438150 h 1540669"/>
                <a:gd name="connsiteX21" fmla="*/ 80962 w 1321594"/>
                <a:gd name="connsiteY21" fmla="*/ 402432 h 1540669"/>
                <a:gd name="connsiteX22" fmla="*/ 16668 w 1321594"/>
                <a:gd name="connsiteY22" fmla="*/ 381000 h 1540669"/>
                <a:gd name="connsiteX23" fmla="*/ 0 w 1321594"/>
                <a:gd name="connsiteY23" fmla="*/ 364332 h 1540669"/>
                <a:gd name="connsiteX24" fmla="*/ 57150 w 1321594"/>
                <a:gd name="connsiteY24" fmla="*/ 342900 h 1540669"/>
                <a:gd name="connsiteX25" fmla="*/ 140494 w 1321594"/>
                <a:gd name="connsiteY25" fmla="*/ 330994 h 1540669"/>
                <a:gd name="connsiteX26" fmla="*/ 209550 w 1321594"/>
                <a:gd name="connsiteY26" fmla="*/ 309563 h 1540669"/>
                <a:gd name="connsiteX27" fmla="*/ 211931 w 1321594"/>
                <a:gd name="connsiteY27" fmla="*/ 300038 h 1540669"/>
                <a:gd name="connsiteX28" fmla="*/ 90487 w 1321594"/>
                <a:gd name="connsiteY28" fmla="*/ 269082 h 1540669"/>
                <a:gd name="connsiteX29" fmla="*/ 52387 w 1321594"/>
                <a:gd name="connsiteY29" fmla="*/ 254794 h 1540669"/>
                <a:gd name="connsiteX30" fmla="*/ 47625 w 1321594"/>
                <a:gd name="connsiteY30" fmla="*/ 238125 h 1540669"/>
                <a:gd name="connsiteX31" fmla="*/ 130968 w 1321594"/>
                <a:gd name="connsiteY31" fmla="*/ 216694 h 1540669"/>
                <a:gd name="connsiteX32" fmla="*/ 164306 w 1321594"/>
                <a:gd name="connsiteY32" fmla="*/ 211932 h 1540669"/>
                <a:gd name="connsiteX33" fmla="*/ 150018 w 1321594"/>
                <a:gd name="connsiteY33" fmla="*/ 200025 h 1540669"/>
                <a:gd name="connsiteX34" fmla="*/ 107156 w 1321594"/>
                <a:gd name="connsiteY34" fmla="*/ 180975 h 1540669"/>
                <a:gd name="connsiteX35" fmla="*/ 76200 w 1321594"/>
                <a:gd name="connsiteY35" fmla="*/ 169069 h 1540669"/>
                <a:gd name="connsiteX36" fmla="*/ 109537 w 1321594"/>
                <a:gd name="connsiteY36" fmla="*/ 150019 h 1540669"/>
                <a:gd name="connsiteX37" fmla="*/ 135731 w 1321594"/>
                <a:gd name="connsiteY37" fmla="*/ 135732 h 1540669"/>
                <a:gd name="connsiteX38" fmla="*/ 100012 w 1321594"/>
                <a:gd name="connsiteY38" fmla="*/ 111919 h 1540669"/>
                <a:gd name="connsiteX39" fmla="*/ 92868 w 1321594"/>
                <a:gd name="connsiteY39" fmla="*/ 102394 h 1540669"/>
                <a:gd name="connsiteX40" fmla="*/ 114300 w 1321594"/>
                <a:gd name="connsiteY40" fmla="*/ 85725 h 1540669"/>
                <a:gd name="connsiteX41" fmla="*/ 109537 w 1321594"/>
                <a:gd name="connsiteY41" fmla="*/ 54769 h 1540669"/>
                <a:gd name="connsiteX42" fmla="*/ 107156 w 1321594"/>
                <a:gd name="connsiteY42" fmla="*/ 40482 h 1540669"/>
                <a:gd name="connsiteX43" fmla="*/ 114300 w 1321594"/>
                <a:gd name="connsiteY43" fmla="*/ 23813 h 1540669"/>
                <a:gd name="connsiteX44" fmla="*/ 107156 w 1321594"/>
                <a:gd name="connsiteY44" fmla="*/ 2382 h 1540669"/>
                <a:gd name="connsiteX45" fmla="*/ 1321594 w 1321594"/>
                <a:gd name="connsiteY45" fmla="*/ 0 h 1540669"/>
                <a:gd name="connsiteX46" fmla="*/ 1319212 w 1321594"/>
                <a:gd name="connsiteY46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7143 w 1321594"/>
                <a:gd name="connsiteY4" fmla="*/ 1092668 h 1540669"/>
                <a:gd name="connsiteX5" fmla="*/ 42861 w 1321594"/>
                <a:gd name="connsiteY5" fmla="*/ 1014086 h 1540669"/>
                <a:gd name="connsiteX6" fmla="*/ 45243 w 1321594"/>
                <a:gd name="connsiteY6" fmla="*/ 980748 h 1540669"/>
                <a:gd name="connsiteX7" fmla="*/ 35718 w 1321594"/>
                <a:gd name="connsiteY7" fmla="*/ 954555 h 1540669"/>
                <a:gd name="connsiteX8" fmla="*/ 66674 w 1321594"/>
                <a:gd name="connsiteY8" fmla="*/ 916455 h 1540669"/>
                <a:gd name="connsiteX9" fmla="*/ 92868 w 1321594"/>
                <a:gd name="connsiteY9" fmla="*/ 906930 h 1540669"/>
                <a:gd name="connsiteX10" fmla="*/ 69055 w 1321594"/>
                <a:gd name="connsiteY10" fmla="*/ 880735 h 1540669"/>
                <a:gd name="connsiteX11" fmla="*/ 114300 w 1321594"/>
                <a:gd name="connsiteY11" fmla="*/ 797719 h 1540669"/>
                <a:gd name="connsiteX12" fmla="*/ 30956 w 1321594"/>
                <a:gd name="connsiteY12" fmla="*/ 709613 h 1540669"/>
                <a:gd name="connsiteX13" fmla="*/ 2381 w 1321594"/>
                <a:gd name="connsiteY13" fmla="*/ 635794 h 1540669"/>
                <a:gd name="connsiteX14" fmla="*/ 7144 w 1321594"/>
                <a:gd name="connsiteY14" fmla="*/ 595313 h 1540669"/>
                <a:gd name="connsiteX15" fmla="*/ 28575 w 1321594"/>
                <a:gd name="connsiteY15" fmla="*/ 566738 h 1540669"/>
                <a:gd name="connsiteX16" fmla="*/ 88106 w 1321594"/>
                <a:gd name="connsiteY16" fmla="*/ 528638 h 1540669"/>
                <a:gd name="connsiteX17" fmla="*/ 192881 w 1321594"/>
                <a:gd name="connsiteY17" fmla="*/ 502444 h 1540669"/>
                <a:gd name="connsiteX18" fmla="*/ 283368 w 1321594"/>
                <a:gd name="connsiteY18" fmla="*/ 483394 h 1540669"/>
                <a:gd name="connsiteX19" fmla="*/ 304800 w 1321594"/>
                <a:gd name="connsiteY19" fmla="*/ 469107 h 1540669"/>
                <a:gd name="connsiteX20" fmla="*/ 238125 w 1321594"/>
                <a:gd name="connsiteY20" fmla="*/ 438150 h 1540669"/>
                <a:gd name="connsiteX21" fmla="*/ 80962 w 1321594"/>
                <a:gd name="connsiteY21" fmla="*/ 402432 h 1540669"/>
                <a:gd name="connsiteX22" fmla="*/ 16668 w 1321594"/>
                <a:gd name="connsiteY22" fmla="*/ 381000 h 1540669"/>
                <a:gd name="connsiteX23" fmla="*/ 0 w 1321594"/>
                <a:gd name="connsiteY23" fmla="*/ 364332 h 1540669"/>
                <a:gd name="connsiteX24" fmla="*/ 57150 w 1321594"/>
                <a:gd name="connsiteY24" fmla="*/ 342900 h 1540669"/>
                <a:gd name="connsiteX25" fmla="*/ 140494 w 1321594"/>
                <a:gd name="connsiteY25" fmla="*/ 330994 h 1540669"/>
                <a:gd name="connsiteX26" fmla="*/ 209550 w 1321594"/>
                <a:gd name="connsiteY26" fmla="*/ 309563 h 1540669"/>
                <a:gd name="connsiteX27" fmla="*/ 211931 w 1321594"/>
                <a:gd name="connsiteY27" fmla="*/ 300038 h 1540669"/>
                <a:gd name="connsiteX28" fmla="*/ 90487 w 1321594"/>
                <a:gd name="connsiteY28" fmla="*/ 269082 h 1540669"/>
                <a:gd name="connsiteX29" fmla="*/ 52387 w 1321594"/>
                <a:gd name="connsiteY29" fmla="*/ 254794 h 1540669"/>
                <a:gd name="connsiteX30" fmla="*/ 47625 w 1321594"/>
                <a:gd name="connsiteY30" fmla="*/ 238125 h 1540669"/>
                <a:gd name="connsiteX31" fmla="*/ 130968 w 1321594"/>
                <a:gd name="connsiteY31" fmla="*/ 216694 h 1540669"/>
                <a:gd name="connsiteX32" fmla="*/ 164306 w 1321594"/>
                <a:gd name="connsiteY32" fmla="*/ 211932 h 1540669"/>
                <a:gd name="connsiteX33" fmla="*/ 150018 w 1321594"/>
                <a:gd name="connsiteY33" fmla="*/ 200025 h 1540669"/>
                <a:gd name="connsiteX34" fmla="*/ 107156 w 1321594"/>
                <a:gd name="connsiteY34" fmla="*/ 180975 h 1540669"/>
                <a:gd name="connsiteX35" fmla="*/ 76200 w 1321594"/>
                <a:gd name="connsiteY35" fmla="*/ 169069 h 1540669"/>
                <a:gd name="connsiteX36" fmla="*/ 109537 w 1321594"/>
                <a:gd name="connsiteY36" fmla="*/ 150019 h 1540669"/>
                <a:gd name="connsiteX37" fmla="*/ 135731 w 1321594"/>
                <a:gd name="connsiteY37" fmla="*/ 135732 h 1540669"/>
                <a:gd name="connsiteX38" fmla="*/ 100012 w 1321594"/>
                <a:gd name="connsiteY38" fmla="*/ 111919 h 1540669"/>
                <a:gd name="connsiteX39" fmla="*/ 92868 w 1321594"/>
                <a:gd name="connsiteY39" fmla="*/ 102394 h 1540669"/>
                <a:gd name="connsiteX40" fmla="*/ 114300 w 1321594"/>
                <a:gd name="connsiteY40" fmla="*/ 85725 h 1540669"/>
                <a:gd name="connsiteX41" fmla="*/ 109537 w 1321594"/>
                <a:gd name="connsiteY41" fmla="*/ 54769 h 1540669"/>
                <a:gd name="connsiteX42" fmla="*/ 107156 w 1321594"/>
                <a:gd name="connsiteY42" fmla="*/ 40482 h 1540669"/>
                <a:gd name="connsiteX43" fmla="*/ 114300 w 1321594"/>
                <a:gd name="connsiteY43" fmla="*/ 23813 h 1540669"/>
                <a:gd name="connsiteX44" fmla="*/ 107156 w 1321594"/>
                <a:gd name="connsiteY44" fmla="*/ 2382 h 1540669"/>
                <a:gd name="connsiteX45" fmla="*/ 1321594 w 1321594"/>
                <a:gd name="connsiteY45" fmla="*/ 0 h 1540669"/>
                <a:gd name="connsiteX46" fmla="*/ 1319212 w 1321594"/>
                <a:gd name="connsiteY46" fmla="*/ 1540669 h 1540669"/>
                <a:gd name="connsiteX0" fmla="*/ 1319212 w 1321594"/>
                <a:gd name="connsiteY0" fmla="*/ 1540669 h 1540669"/>
                <a:gd name="connsiteX1" fmla="*/ 652462 w 1321594"/>
                <a:gd name="connsiteY1" fmla="*/ 1359694 h 1540669"/>
                <a:gd name="connsiteX2" fmla="*/ 140494 w 1321594"/>
                <a:gd name="connsiteY2" fmla="*/ 1193007 h 1540669"/>
                <a:gd name="connsiteX3" fmla="*/ 57149 w 1321594"/>
                <a:gd name="connsiteY3" fmla="*/ 1142673 h 1540669"/>
                <a:gd name="connsiteX4" fmla="*/ 7143 w 1321594"/>
                <a:gd name="connsiteY4" fmla="*/ 1092668 h 1540669"/>
                <a:gd name="connsiteX5" fmla="*/ 42861 w 1321594"/>
                <a:gd name="connsiteY5" fmla="*/ 1014086 h 1540669"/>
                <a:gd name="connsiteX6" fmla="*/ 45243 w 1321594"/>
                <a:gd name="connsiteY6" fmla="*/ 980748 h 1540669"/>
                <a:gd name="connsiteX7" fmla="*/ 35718 w 1321594"/>
                <a:gd name="connsiteY7" fmla="*/ 954555 h 1540669"/>
                <a:gd name="connsiteX8" fmla="*/ 66674 w 1321594"/>
                <a:gd name="connsiteY8" fmla="*/ 916455 h 1540669"/>
                <a:gd name="connsiteX9" fmla="*/ 92868 w 1321594"/>
                <a:gd name="connsiteY9" fmla="*/ 906930 h 1540669"/>
                <a:gd name="connsiteX10" fmla="*/ 69055 w 1321594"/>
                <a:gd name="connsiteY10" fmla="*/ 880735 h 1540669"/>
                <a:gd name="connsiteX11" fmla="*/ 114300 w 1321594"/>
                <a:gd name="connsiteY11" fmla="*/ 797719 h 1540669"/>
                <a:gd name="connsiteX12" fmla="*/ 30956 w 1321594"/>
                <a:gd name="connsiteY12" fmla="*/ 709613 h 1540669"/>
                <a:gd name="connsiteX13" fmla="*/ 2381 w 1321594"/>
                <a:gd name="connsiteY13" fmla="*/ 635794 h 1540669"/>
                <a:gd name="connsiteX14" fmla="*/ 7144 w 1321594"/>
                <a:gd name="connsiteY14" fmla="*/ 595313 h 1540669"/>
                <a:gd name="connsiteX15" fmla="*/ 28575 w 1321594"/>
                <a:gd name="connsiteY15" fmla="*/ 566738 h 1540669"/>
                <a:gd name="connsiteX16" fmla="*/ 88106 w 1321594"/>
                <a:gd name="connsiteY16" fmla="*/ 528638 h 1540669"/>
                <a:gd name="connsiteX17" fmla="*/ 192881 w 1321594"/>
                <a:gd name="connsiteY17" fmla="*/ 502444 h 1540669"/>
                <a:gd name="connsiteX18" fmla="*/ 283368 w 1321594"/>
                <a:gd name="connsiteY18" fmla="*/ 483394 h 1540669"/>
                <a:gd name="connsiteX19" fmla="*/ 304800 w 1321594"/>
                <a:gd name="connsiteY19" fmla="*/ 469107 h 1540669"/>
                <a:gd name="connsiteX20" fmla="*/ 238125 w 1321594"/>
                <a:gd name="connsiteY20" fmla="*/ 438150 h 1540669"/>
                <a:gd name="connsiteX21" fmla="*/ 80962 w 1321594"/>
                <a:gd name="connsiteY21" fmla="*/ 402432 h 1540669"/>
                <a:gd name="connsiteX22" fmla="*/ 16668 w 1321594"/>
                <a:gd name="connsiteY22" fmla="*/ 381000 h 1540669"/>
                <a:gd name="connsiteX23" fmla="*/ 0 w 1321594"/>
                <a:gd name="connsiteY23" fmla="*/ 364332 h 1540669"/>
                <a:gd name="connsiteX24" fmla="*/ 57150 w 1321594"/>
                <a:gd name="connsiteY24" fmla="*/ 342900 h 1540669"/>
                <a:gd name="connsiteX25" fmla="*/ 140494 w 1321594"/>
                <a:gd name="connsiteY25" fmla="*/ 330994 h 1540669"/>
                <a:gd name="connsiteX26" fmla="*/ 209550 w 1321594"/>
                <a:gd name="connsiteY26" fmla="*/ 309563 h 1540669"/>
                <a:gd name="connsiteX27" fmla="*/ 211931 w 1321594"/>
                <a:gd name="connsiteY27" fmla="*/ 300038 h 1540669"/>
                <a:gd name="connsiteX28" fmla="*/ 90487 w 1321594"/>
                <a:gd name="connsiteY28" fmla="*/ 269082 h 1540669"/>
                <a:gd name="connsiteX29" fmla="*/ 52387 w 1321594"/>
                <a:gd name="connsiteY29" fmla="*/ 254794 h 1540669"/>
                <a:gd name="connsiteX30" fmla="*/ 47625 w 1321594"/>
                <a:gd name="connsiteY30" fmla="*/ 238125 h 1540669"/>
                <a:gd name="connsiteX31" fmla="*/ 130968 w 1321594"/>
                <a:gd name="connsiteY31" fmla="*/ 216694 h 1540669"/>
                <a:gd name="connsiteX32" fmla="*/ 164306 w 1321594"/>
                <a:gd name="connsiteY32" fmla="*/ 211932 h 1540669"/>
                <a:gd name="connsiteX33" fmla="*/ 150018 w 1321594"/>
                <a:gd name="connsiteY33" fmla="*/ 200025 h 1540669"/>
                <a:gd name="connsiteX34" fmla="*/ 107156 w 1321594"/>
                <a:gd name="connsiteY34" fmla="*/ 180975 h 1540669"/>
                <a:gd name="connsiteX35" fmla="*/ 76200 w 1321594"/>
                <a:gd name="connsiteY35" fmla="*/ 169069 h 1540669"/>
                <a:gd name="connsiteX36" fmla="*/ 109537 w 1321594"/>
                <a:gd name="connsiteY36" fmla="*/ 150019 h 1540669"/>
                <a:gd name="connsiteX37" fmla="*/ 135731 w 1321594"/>
                <a:gd name="connsiteY37" fmla="*/ 135732 h 1540669"/>
                <a:gd name="connsiteX38" fmla="*/ 100012 w 1321594"/>
                <a:gd name="connsiteY38" fmla="*/ 111919 h 1540669"/>
                <a:gd name="connsiteX39" fmla="*/ 92868 w 1321594"/>
                <a:gd name="connsiteY39" fmla="*/ 102394 h 1540669"/>
                <a:gd name="connsiteX40" fmla="*/ 114300 w 1321594"/>
                <a:gd name="connsiteY40" fmla="*/ 85725 h 1540669"/>
                <a:gd name="connsiteX41" fmla="*/ 109537 w 1321594"/>
                <a:gd name="connsiteY41" fmla="*/ 54769 h 1540669"/>
                <a:gd name="connsiteX42" fmla="*/ 107156 w 1321594"/>
                <a:gd name="connsiteY42" fmla="*/ 40482 h 1540669"/>
                <a:gd name="connsiteX43" fmla="*/ 114300 w 1321594"/>
                <a:gd name="connsiteY43" fmla="*/ 23813 h 1540669"/>
                <a:gd name="connsiteX44" fmla="*/ 107156 w 1321594"/>
                <a:gd name="connsiteY44" fmla="*/ 2382 h 1540669"/>
                <a:gd name="connsiteX45" fmla="*/ 1321594 w 1321594"/>
                <a:gd name="connsiteY45" fmla="*/ 0 h 1540669"/>
                <a:gd name="connsiteX46" fmla="*/ 1319212 w 1321594"/>
                <a:gd name="connsiteY46" fmla="*/ 1540669 h 1540669"/>
                <a:gd name="connsiteX0" fmla="*/ 1348189 w 1350571"/>
                <a:gd name="connsiteY0" fmla="*/ 1540669 h 1540669"/>
                <a:gd name="connsiteX1" fmla="*/ 681439 w 1350571"/>
                <a:gd name="connsiteY1" fmla="*/ 1359694 h 1540669"/>
                <a:gd name="connsiteX2" fmla="*/ 169471 w 1350571"/>
                <a:gd name="connsiteY2" fmla="*/ 1193007 h 1540669"/>
                <a:gd name="connsiteX3" fmla="*/ 86126 w 1350571"/>
                <a:gd name="connsiteY3" fmla="*/ 1142673 h 1540669"/>
                <a:gd name="connsiteX4" fmla="*/ 36120 w 1350571"/>
                <a:gd name="connsiteY4" fmla="*/ 1092668 h 1540669"/>
                <a:gd name="connsiteX5" fmla="*/ 71838 w 1350571"/>
                <a:gd name="connsiteY5" fmla="*/ 1014086 h 1540669"/>
                <a:gd name="connsiteX6" fmla="*/ 74220 w 1350571"/>
                <a:gd name="connsiteY6" fmla="*/ 980748 h 1540669"/>
                <a:gd name="connsiteX7" fmla="*/ 64695 w 1350571"/>
                <a:gd name="connsiteY7" fmla="*/ 954555 h 1540669"/>
                <a:gd name="connsiteX8" fmla="*/ 95651 w 1350571"/>
                <a:gd name="connsiteY8" fmla="*/ 916455 h 1540669"/>
                <a:gd name="connsiteX9" fmla="*/ 121845 w 1350571"/>
                <a:gd name="connsiteY9" fmla="*/ 906930 h 1540669"/>
                <a:gd name="connsiteX10" fmla="*/ 98032 w 1350571"/>
                <a:gd name="connsiteY10" fmla="*/ 880735 h 1540669"/>
                <a:gd name="connsiteX11" fmla="*/ 401 w 1350571"/>
                <a:gd name="connsiteY11" fmla="*/ 825967 h 1540669"/>
                <a:gd name="connsiteX12" fmla="*/ 143277 w 1350571"/>
                <a:gd name="connsiteY12" fmla="*/ 797719 h 1540669"/>
                <a:gd name="connsiteX13" fmla="*/ 59933 w 1350571"/>
                <a:gd name="connsiteY13" fmla="*/ 709613 h 1540669"/>
                <a:gd name="connsiteX14" fmla="*/ 31358 w 1350571"/>
                <a:gd name="connsiteY14" fmla="*/ 635794 h 1540669"/>
                <a:gd name="connsiteX15" fmla="*/ 36121 w 1350571"/>
                <a:gd name="connsiteY15" fmla="*/ 595313 h 1540669"/>
                <a:gd name="connsiteX16" fmla="*/ 57552 w 1350571"/>
                <a:gd name="connsiteY16" fmla="*/ 566738 h 1540669"/>
                <a:gd name="connsiteX17" fmla="*/ 117083 w 1350571"/>
                <a:gd name="connsiteY17" fmla="*/ 528638 h 1540669"/>
                <a:gd name="connsiteX18" fmla="*/ 221858 w 1350571"/>
                <a:gd name="connsiteY18" fmla="*/ 502444 h 1540669"/>
                <a:gd name="connsiteX19" fmla="*/ 312345 w 1350571"/>
                <a:gd name="connsiteY19" fmla="*/ 483394 h 1540669"/>
                <a:gd name="connsiteX20" fmla="*/ 333777 w 1350571"/>
                <a:gd name="connsiteY20" fmla="*/ 469107 h 1540669"/>
                <a:gd name="connsiteX21" fmla="*/ 267102 w 1350571"/>
                <a:gd name="connsiteY21" fmla="*/ 438150 h 1540669"/>
                <a:gd name="connsiteX22" fmla="*/ 109939 w 1350571"/>
                <a:gd name="connsiteY22" fmla="*/ 402432 h 1540669"/>
                <a:gd name="connsiteX23" fmla="*/ 45645 w 1350571"/>
                <a:gd name="connsiteY23" fmla="*/ 381000 h 1540669"/>
                <a:gd name="connsiteX24" fmla="*/ 28977 w 1350571"/>
                <a:gd name="connsiteY24" fmla="*/ 364332 h 1540669"/>
                <a:gd name="connsiteX25" fmla="*/ 86127 w 1350571"/>
                <a:gd name="connsiteY25" fmla="*/ 342900 h 1540669"/>
                <a:gd name="connsiteX26" fmla="*/ 169471 w 1350571"/>
                <a:gd name="connsiteY26" fmla="*/ 330994 h 1540669"/>
                <a:gd name="connsiteX27" fmla="*/ 238527 w 1350571"/>
                <a:gd name="connsiteY27" fmla="*/ 309563 h 1540669"/>
                <a:gd name="connsiteX28" fmla="*/ 240908 w 1350571"/>
                <a:gd name="connsiteY28" fmla="*/ 300038 h 1540669"/>
                <a:gd name="connsiteX29" fmla="*/ 119464 w 1350571"/>
                <a:gd name="connsiteY29" fmla="*/ 269082 h 1540669"/>
                <a:gd name="connsiteX30" fmla="*/ 81364 w 1350571"/>
                <a:gd name="connsiteY30" fmla="*/ 254794 h 1540669"/>
                <a:gd name="connsiteX31" fmla="*/ 76602 w 1350571"/>
                <a:gd name="connsiteY31" fmla="*/ 238125 h 1540669"/>
                <a:gd name="connsiteX32" fmla="*/ 159945 w 1350571"/>
                <a:gd name="connsiteY32" fmla="*/ 216694 h 1540669"/>
                <a:gd name="connsiteX33" fmla="*/ 193283 w 1350571"/>
                <a:gd name="connsiteY33" fmla="*/ 211932 h 1540669"/>
                <a:gd name="connsiteX34" fmla="*/ 178995 w 1350571"/>
                <a:gd name="connsiteY34" fmla="*/ 200025 h 1540669"/>
                <a:gd name="connsiteX35" fmla="*/ 136133 w 1350571"/>
                <a:gd name="connsiteY35" fmla="*/ 180975 h 1540669"/>
                <a:gd name="connsiteX36" fmla="*/ 105177 w 1350571"/>
                <a:gd name="connsiteY36" fmla="*/ 169069 h 1540669"/>
                <a:gd name="connsiteX37" fmla="*/ 138514 w 1350571"/>
                <a:gd name="connsiteY37" fmla="*/ 150019 h 1540669"/>
                <a:gd name="connsiteX38" fmla="*/ 164708 w 1350571"/>
                <a:gd name="connsiteY38" fmla="*/ 135732 h 1540669"/>
                <a:gd name="connsiteX39" fmla="*/ 128989 w 1350571"/>
                <a:gd name="connsiteY39" fmla="*/ 111919 h 1540669"/>
                <a:gd name="connsiteX40" fmla="*/ 121845 w 1350571"/>
                <a:gd name="connsiteY40" fmla="*/ 102394 h 1540669"/>
                <a:gd name="connsiteX41" fmla="*/ 143277 w 1350571"/>
                <a:gd name="connsiteY41" fmla="*/ 85725 h 1540669"/>
                <a:gd name="connsiteX42" fmla="*/ 138514 w 1350571"/>
                <a:gd name="connsiteY42" fmla="*/ 54769 h 1540669"/>
                <a:gd name="connsiteX43" fmla="*/ 136133 w 1350571"/>
                <a:gd name="connsiteY43" fmla="*/ 40482 h 1540669"/>
                <a:gd name="connsiteX44" fmla="*/ 143277 w 1350571"/>
                <a:gd name="connsiteY44" fmla="*/ 23813 h 1540669"/>
                <a:gd name="connsiteX45" fmla="*/ 136133 w 1350571"/>
                <a:gd name="connsiteY45" fmla="*/ 2382 h 1540669"/>
                <a:gd name="connsiteX46" fmla="*/ 1350571 w 1350571"/>
                <a:gd name="connsiteY46" fmla="*/ 0 h 1540669"/>
                <a:gd name="connsiteX47" fmla="*/ 1348189 w 1350571"/>
                <a:gd name="connsiteY47" fmla="*/ 1540669 h 1540669"/>
                <a:gd name="connsiteX0" fmla="*/ 1348189 w 1350571"/>
                <a:gd name="connsiteY0" fmla="*/ 1540669 h 1540669"/>
                <a:gd name="connsiteX1" fmla="*/ 681439 w 1350571"/>
                <a:gd name="connsiteY1" fmla="*/ 1359694 h 1540669"/>
                <a:gd name="connsiteX2" fmla="*/ 169471 w 1350571"/>
                <a:gd name="connsiteY2" fmla="*/ 1193007 h 1540669"/>
                <a:gd name="connsiteX3" fmla="*/ 86126 w 1350571"/>
                <a:gd name="connsiteY3" fmla="*/ 1142673 h 1540669"/>
                <a:gd name="connsiteX4" fmla="*/ 36120 w 1350571"/>
                <a:gd name="connsiteY4" fmla="*/ 1092668 h 1540669"/>
                <a:gd name="connsiteX5" fmla="*/ 71838 w 1350571"/>
                <a:gd name="connsiteY5" fmla="*/ 1014086 h 1540669"/>
                <a:gd name="connsiteX6" fmla="*/ 74220 w 1350571"/>
                <a:gd name="connsiteY6" fmla="*/ 980748 h 1540669"/>
                <a:gd name="connsiteX7" fmla="*/ 64695 w 1350571"/>
                <a:gd name="connsiteY7" fmla="*/ 954555 h 1540669"/>
                <a:gd name="connsiteX8" fmla="*/ 95651 w 1350571"/>
                <a:gd name="connsiteY8" fmla="*/ 916455 h 1540669"/>
                <a:gd name="connsiteX9" fmla="*/ 121845 w 1350571"/>
                <a:gd name="connsiteY9" fmla="*/ 906930 h 1540669"/>
                <a:gd name="connsiteX10" fmla="*/ 98032 w 1350571"/>
                <a:gd name="connsiteY10" fmla="*/ 880735 h 1540669"/>
                <a:gd name="connsiteX11" fmla="*/ 401 w 1350571"/>
                <a:gd name="connsiteY11" fmla="*/ 825967 h 1540669"/>
                <a:gd name="connsiteX12" fmla="*/ 329015 w 1350571"/>
                <a:gd name="connsiteY12" fmla="*/ 764382 h 1540669"/>
                <a:gd name="connsiteX13" fmla="*/ 59933 w 1350571"/>
                <a:gd name="connsiteY13" fmla="*/ 709613 h 1540669"/>
                <a:gd name="connsiteX14" fmla="*/ 31358 w 1350571"/>
                <a:gd name="connsiteY14" fmla="*/ 635794 h 1540669"/>
                <a:gd name="connsiteX15" fmla="*/ 36121 w 1350571"/>
                <a:gd name="connsiteY15" fmla="*/ 595313 h 1540669"/>
                <a:gd name="connsiteX16" fmla="*/ 57552 w 1350571"/>
                <a:gd name="connsiteY16" fmla="*/ 566738 h 1540669"/>
                <a:gd name="connsiteX17" fmla="*/ 117083 w 1350571"/>
                <a:gd name="connsiteY17" fmla="*/ 528638 h 1540669"/>
                <a:gd name="connsiteX18" fmla="*/ 221858 w 1350571"/>
                <a:gd name="connsiteY18" fmla="*/ 502444 h 1540669"/>
                <a:gd name="connsiteX19" fmla="*/ 312345 w 1350571"/>
                <a:gd name="connsiteY19" fmla="*/ 483394 h 1540669"/>
                <a:gd name="connsiteX20" fmla="*/ 333777 w 1350571"/>
                <a:gd name="connsiteY20" fmla="*/ 469107 h 1540669"/>
                <a:gd name="connsiteX21" fmla="*/ 267102 w 1350571"/>
                <a:gd name="connsiteY21" fmla="*/ 438150 h 1540669"/>
                <a:gd name="connsiteX22" fmla="*/ 109939 w 1350571"/>
                <a:gd name="connsiteY22" fmla="*/ 402432 h 1540669"/>
                <a:gd name="connsiteX23" fmla="*/ 45645 w 1350571"/>
                <a:gd name="connsiteY23" fmla="*/ 381000 h 1540669"/>
                <a:gd name="connsiteX24" fmla="*/ 28977 w 1350571"/>
                <a:gd name="connsiteY24" fmla="*/ 364332 h 1540669"/>
                <a:gd name="connsiteX25" fmla="*/ 86127 w 1350571"/>
                <a:gd name="connsiteY25" fmla="*/ 342900 h 1540669"/>
                <a:gd name="connsiteX26" fmla="*/ 169471 w 1350571"/>
                <a:gd name="connsiteY26" fmla="*/ 330994 h 1540669"/>
                <a:gd name="connsiteX27" fmla="*/ 238527 w 1350571"/>
                <a:gd name="connsiteY27" fmla="*/ 309563 h 1540669"/>
                <a:gd name="connsiteX28" fmla="*/ 240908 w 1350571"/>
                <a:gd name="connsiteY28" fmla="*/ 300038 h 1540669"/>
                <a:gd name="connsiteX29" fmla="*/ 119464 w 1350571"/>
                <a:gd name="connsiteY29" fmla="*/ 269082 h 1540669"/>
                <a:gd name="connsiteX30" fmla="*/ 81364 w 1350571"/>
                <a:gd name="connsiteY30" fmla="*/ 254794 h 1540669"/>
                <a:gd name="connsiteX31" fmla="*/ 76602 w 1350571"/>
                <a:gd name="connsiteY31" fmla="*/ 238125 h 1540669"/>
                <a:gd name="connsiteX32" fmla="*/ 159945 w 1350571"/>
                <a:gd name="connsiteY32" fmla="*/ 216694 h 1540669"/>
                <a:gd name="connsiteX33" fmla="*/ 193283 w 1350571"/>
                <a:gd name="connsiteY33" fmla="*/ 211932 h 1540669"/>
                <a:gd name="connsiteX34" fmla="*/ 178995 w 1350571"/>
                <a:gd name="connsiteY34" fmla="*/ 200025 h 1540669"/>
                <a:gd name="connsiteX35" fmla="*/ 136133 w 1350571"/>
                <a:gd name="connsiteY35" fmla="*/ 180975 h 1540669"/>
                <a:gd name="connsiteX36" fmla="*/ 105177 w 1350571"/>
                <a:gd name="connsiteY36" fmla="*/ 169069 h 1540669"/>
                <a:gd name="connsiteX37" fmla="*/ 138514 w 1350571"/>
                <a:gd name="connsiteY37" fmla="*/ 150019 h 1540669"/>
                <a:gd name="connsiteX38" fmla="*/ 164708 w 1350571"/>
                <a:gd name="connsiteY38" fmla="*/ 135732 h 1540669"/>
                <a:gd name="connsiteX39" fmla="*/ 128989 w 1350571"/>
                <a:gd name="connsiteY39" fmla="*/ 111919 h 1540669"/>
                <a:gd name="connsiteX40" fmla="*/ 121845 w 1350571"/>
                <a:gd name="connsiteY40" fmla="*/ 102394 h 1540669"/>
                <a:gd name="connsiteX41" fmla="*/ 143277 w 1350571"/>
                <a:gd name="connsiteY41" fmla="*/ 85725 h 1540669"/>
                <a:gd name="connsiteX42" fmla="*/ 138514 w 1350571"/>
                <a:gd name="connsiteY42" fmla="*/ 54769 h 1540669"/>
                <a:gd name="connsiteX43" fmla="*/ 136133 w 1350571"/>
                <a:gd name="connsiteY43" fmla="*/ 40482 h 1540669"/>
                <a:gd name="connsiteX44" fmla="*/ 143277 w 1350571"/>
                <a:gd name="connsiteY44" fmla="*/ 23813 h 1540669"/>
                <a:gd name="connsiteX45" fmla="*/ 136133 w 1350571"/>
                <a:gd name="connsiteY45" fmla="*/ 2382 h 1540669"/>
                <a:gd name="connsiteX46" fmla="*/ 1350571 w 1350571"/>
                <a:gd name="connsiteY46" fmla="*/ 0 h 1540669"/>
                <a:gd name="connsiteX47" fmla="*/ 1348189 w 1350571"/>
                <a:gd name="connsiteY47" fmla="*/ 1540669 h 1540669"/>
                <a:gd name="connsiteX0" fmla="*/ 1440656 w 1443038"/>
                <a:gd name="connsiteY0" fmla="*/ 1540669 h 1540669"/>
                <a:gd name="connsiteX1" fmla="*/ 773906 w 1443038"/>
                <a:gd name="connsiteY1" fmla="*/ 1359694 h 1540669"/>
                <a:gd name="connsiteX2" fmla="*/ 261938 w 1443038"/>
                <a:gd name="connsiteY2" fmla="*/ 1193007 h 1540669"/>
                <a:gd name="connsiteX3" fmla="*/ 178593 w 1443038"/>
                <a:gd name="connsiteY3" fmla="*/ 1142673 h 1540669"/>
                <a:gd name="connsiteX4" fmla="*/ 128587 w 1443038"/>
                <a:gd name="connsiteY4" fmla="*/ 1092668 h 1540669"/>
                <a:gd name="connsiteX5" fmla="*/ 164305 w 1443038"/>
                <a:gd name="connsiteY5" fmla="*/ 1014086 h 1540669"/>
                <a:gd name="connsiteX6" fmla="*/ 166687 w 1443038"/>
                <a:gd name="connsiteY6" fmla="*/ 980748 h 1540669"/>
                <a:gd name="connsiteX7" fmla="*/ 157162 w 1443038"/>
                <a:gd name="connsiteY7" fmla="*/ 954555 h 1540669"/>
                <a:gd name="connsiteX8" fmla="*/ 188118 w 1443038"/>
                <a:gd name="connsiteY8" fmla="*/ 916455 h 1540669"/>
                <a:gd name="connsiteX9" fmla="*/ 214312 w 1443038"/>
                <a:gd name="connsiteY9" fmla="*/ 906930 h 1540669"/>
                <a:gd name="connsiteX10" fmla="*/ 190499 w 1443038"/>
                <a:gd name="connsiteY10" fmla="*/ 880735 h 1540669"/>
                <a:gd name="connsiteX11" fmla="*/ 92868 w 1443038"/>
                <a:gd name="connsiteY11" fmla="*/ 825967 h 1540669"/>
                <a:gd name="connsiteX12" fmla="*/ 421482 w 1443038"/>
                <a:gd name="connsiteY12" fmla="*/ 764382 h 1540669"/>
                <a:gd name="connsiteX13" fmla="*/ 0 w 1443038"/>
                <a:gd name="connsiteY13" fmla="*/ 716756 h 1540669"/>
                <a:gd name="connsiteX14" fmla="*/ 123825 w 1443038"/>
                <a:gd name="connsiteY14" fmla="*/ 635794 h 1540669"/>
                <a:gd name="connsiteX15" fmla="*/ 128588 w 1443038"/>
                <a:gd name="connsiteY15" fmla="*/ 595313 h 1540669"/>
                <a:gd name="connsiteX16" fmla="*/ 150019 w 1443038"/>
                <a:gd name="connsiteY16" fmla="*/ 566738 h 1540669"/>
                <a:gd name="connsiteX17" fmla="*/ 209550 w 1443038"/>
                <a:gd name="connsiteY17" fmla="*/ 528638 h 1540669"/>
                <a:gd name="connsiteX18" fmla="*/ 314325 w 1443038"/>
                <a:gd name="connsiteY18" fmla="*/ 502444 h 1540669"/>
                <a:gd name="connsiteX19" fmla="*/ 404812 w 1443038"/>
                <a:gd name="connsiteY19" fmla="*/ 483394 h 1540669"/>
                <a:gd name="connsiteX20" fmla="*/ 426244 w 1443038"/>
                <a:gd name="connsiteY20" fmla="*/ 469107 h 1540669"/>
                <a:gd name="connsiteX21" fmla="*/ 359569 w 1443038"/>
                <a:gd name="connsiteY21" fmla="*/ 438150 h 1540669"/>
                <a:gd name="connsiteX22" fmla="*/ 202406 w 1443038"/>
                <a:gd name="connsiteY22" fmla="*/ 402432 h 1540669"/>
                <a:gd name="connsiteX23" fmla="*/ 138112 w 1443038"/>
                <a:gd name="connsiteY23" fmla="*/ 381000 h 1540669"/>
                <a:gd name="connsiteX24" fmla="*/ 121444 w 1443038"/>
                <a:gd name="connsiteY24" fmla="*/ 364332 h 1540669"/>
                <a:gd name="connsiteX25" fmla="*/ 178594 w 1443038"/>
                <a:gd name="connsiteY25" fmla="*/ 342900 h 1540669"/>
                <a:gd name="connsiteX26" fmla="*/ 261938 w 1443038"/>
                <a:gd name="connsiteY26" fmla="*/ 330994 h 1540669"/>
                <a:gd name="connsiteX27" fmla="*/ 330994 w 1443038"/>
                <a:gd name="connsiteY27" fmla="*/ 309563 h 1540669"/>
                <a:gd name="connsiteX28" fmla="*/ 333375 w 1443038"/>
                <a:gd name="connsiteY28" fmla="*/ 300038 h 1540669"/>
                <a:gd name="connsiteX29" fmla="*/ 211931 w 1443038"/>
                <a:gd name="connsiteY29" fmla="*/ 269082 h 1540669"/>
                <a:gd name="connsiteX30" fmla="*/ 173831 w 1443038"/>
                <a:gd name="connsiteY30" fmla="*/ 254794 h 1540669"/>
                <a:gd name="connsiteX31" fmla="*/ 169069 w 1443038"/>
                <a:gd name="connsiteY31" fmla="*/ 238125 h 1540669"/>
                <a:gd name="connsiteX32" fmla="*/ 252412 w 1443038"/>
                <a:gd name="connsiteY32" fmla="*/ 216694 h 1540669"/>
                <a:gd name="connsiteX33" fmla="*/ 285750 w 1443038"/>
                <a:gd name="connsiteY33" fmla="*/ 211932 h 1540669"/>
                <a:gd name="connsiteX34" fmla="*/ 271462 w 1443038"/>
                <a:gd name="connsiteY34" fmla="*/ 200025 h 1540669"/>
                <a:gd name="connsiteX35" fmla="*/ 228600 w 1443038"/>
                <a:gd name="connsiteY35" fmla="*/ 180975 h 1540669"/>
                <a:gd name="connsiteX36" fmla="*/ 197644 w 1443038"/>
                <a:gd name="connsiteY36" fmla="*/ 169069 h 1540669"/>
                <a:gd name="connsiteX37" fmla="*/ 230981 w 1443038"/>
                <a:gd name="connsiteY37" fmla="*/ 150019 h 1540669"/>
                <a:gd name="connsiteX38" fmla="*/ 257175 w 1443038"/>
                <a:gd name="connsiteY38" fmla="*/ 135732 h 1540669"/>
                <a:gd name="connsiteX39" fmla="*/ 221456 w 1443038"/>
                <a:gd name="connsiteY39" fmla="*/ 111919 h 1540669"/>
                <a:gd name="connsiteX40" fmla="*/ 214312 w 1443038"/>
                <a:gd name="connsiteY40" fmla="*/ 102394 h 1540669"/>
                <a:gd name="connsiteX41" fmla="*/ 235744 w 1443038"/>
                <a:gd name="connsiteY41" fmla="*/ 85725 h 1540669"/>
                <a:gd name="connsiteX42" fmla="*/ 230981 w 1443038"/>
                <a:gd name="connsiteY42" fmla="*/ 54769 h 1540669"/>
                <a:gd name="connsiteX43" fmla="*/ 228600 w 1443038"/>
                <a:gd name="connsiteY43" fmla="*/ 40482 h 1540669"/>
                <a:gd name="connsiteX44" fmla="*/ 235744 w 1443038"/>
                <a:gd name="connsiteY44" fmla="*/ 23813 h 1540669"/>
                <a:gd name="connsiteX45" fmla="*/ 228600 w 1443038"/>
                <a:gd name="connsiteY45" fmla="*/ 2382 h 1540669"/>
                <a:gd name="connsiteX46" fmla="*/ 1443038 w 1443038"/>
                <a:gd name="connsiteY46" fmla="*/ 0 h 1540669"/>
                <a:gd name="connsiteX47" fmla="*/ 1440656 w 1443038"/>
                <a:gd name="connsiteY47" fmla="*/ 1540669 h 1540669"/>
                <a:gd name="connsiteX0" fmla="*/ 1447756 w 1450138"/>
                <a:gd name="connsiteY0" fmla="*/ 1540669 h 1540669"/>
                <a:gd name="connsiteX1" fmla="*/ 781006 w 1450138"/>
                <a:gd name="connsiteY1" fmla="*/ 1359694 h 1540669"/>
                <a:gd name="connsiteX2" fmla="*/ 269038 w 1450138"/>
                <a:gd name="connsiteY2" fmla="*/ 1193007 h 1540669"/>
                <a:gd name="connsiteX3" fmla="*/ 185693 w 1450138"/>
                <a:gd name="connsiteY3" fmla="*/ 1142673 h 1540669"/>
                <a:gd name="connsiteX4" fmla="*/ 135687 w 1450138"/>
                <a:gd name="connsiteY4" fmla="*/ 1092668 h 1540669"/>
                <a:gd name="connsiteX5" fmla="*/ 171405 w 1450138"/>
                <a:gd name="connsiteY5" fmla="*/ 1014086 h 1540669"/>
                <a:gd name="connsiteX6" fmla="*/ 173787 w 1450138"/>
                <a:gd name="connsiteY6" fmla="*/ 980748 h 1540669"/>
                <a:gd name="connsiteX7" fmla="*/ 164262 w 1450138"/>
                <a:gd name="connsiteY7" fmla="*/ 954555 h 1540669"/>
                <a:gd name="connsiteX8" fmla="*/ 195218 w 1450138"/>
                <a:gd name="connsiteY8" fmla="*/ 916455 h 1540669"/>
                <a:gd name="connsiteX9" fmla="*/ 221412 w 1450138"/>
                <a:gd name="connsiteY9" fmla="*/ 906930 h 1540669"/>
                <a:gd name="connsiteX10" fmla="*/ 197599 w 1450138"/>
                <a:gd name="connsiteY10" fmla="*/ 880735 h 1540669"/>
                <a:gd name="connsiteX11" fmla="*/ 99968 w 1450138"/>
                <a:gd name="connsiteY11" fmla="*/ 825967 h 1540669"/>
                <a:gd name="connsiteX12" fmla="*/ 428582 w 1450138"/>
                <a:gd name="connsiteY12" fmla="*/ 764382 h 1540669"/>
                <a:gd name="connsiteX13" fmla="*/ 7100 w 1450138"/>
                <a:gd name="connsiteY13" fmla="*/ 716756 h 1540669"/>
                <a:gd name="connsiteX14" fmla="*/ 130925 w 1450138"/>
                <a:gd name="connsiteY14" fmla="*/ 635794 h 1540669"/>
                <a:gd name="connsiteX15" fmla="*/ 135688 w 1450138"/>
                <a:gd name="connsiteY15" fmla="*/ 595313 h 1540669"/>
                <a:gd name="connsiteX16" fmla="*/ 157119 w 1450138"/>
                <a:gd name="connsiteY16" fmla="*/ 566738 h 1540669"/>
                <a:gd name="connsiteX17" fmla="*/ 216650 w 1450138"/>
                <a:gd name="connsiteY17" fmla="*/ 528638 h 1540669"/>
                <a:gd name="connsiteX18" fmla="*/ 321425 w 1450138"/>
                <a:gd name="connsiteY18" fmla="*/ 502444 h 1540669"/>
                <a:gd name="connsiteX19" fmla="*/ 411912 w 1450138"/>
                <a:gd name="connsiteY19" fmla="*/ 483394 h 1540669"/>
                <a:gd name="connsiteX20" fmla="*/ 433344 w 1450138"/>
                <a:gd name="connsiteY20" fmla="*/ 469107 h 1540669"/>
                <a:gd name="connsiteX21" fmla="*/ 366669 w 1450138"/>
                <a:gd name="connsiteY21" fmla="*/ 438150 h 1540669"/>
                <a:gd name="connsiteX22" fmla="*/ 209506 w 1450138"/>
                <a:gd name="connsiteY22" fmla="*/ 402432 h 1540669"/>
                <a:gd name="connsiteX23" fmla="*/ 145212 w 1450138"/>
                <a:gd name="connsiteY23" fmla="*/ 381000 h 1540669"/>
                <a:gd name="connsiteX24" fmla="*/ 128544 w 1450138"/>
                <a:gd name="connsiteY24" fmla="*/ 364332 h 1540669"/>
                <a:gd name="connsiteX25" fmla="*/ 185694 w 1450138"/>
                <a:gd name="connsiteY25" fmla="*/ 342900 h 1540669"/>
                <a:gd name="connsiteX26" fmla="*/ 269038 w 1450138"/>
                <a:gd name="connsiteY26" fmla="*/ 330994 h 1540669"/>
                <a:gd name="connsiteX27" fmla="*/ 338094 w 1450138"/>
                <a:gd name="connsiteY27" fmla="*/ 309563 h 1540669"/>
                <a:gd name="connsiteX28" fmla="*/ 340475 w 1450138"/>
                <a:gd name="connsiteY28" fmla="*/ 300038 h 1540669"/>
                <a:gd name="connsiteX29" fmla="*/ 219031 w 1450138"/>
                <a:gd name="connsiteY29" fmla="*/ 269082 h 1540669"/>
                <a:gd name="connsiteX30" fmla="*/ 180931 w 1450138"/>
                <a:gd name="connsiteY30" fmla="*/ 254794 h 1540669"/>
                <a:gd name="connsiteX31" fmla="*/ 176169 w 1450138"/>
                <a:gd name="connsiteY31" fmla="*/ 238125 h 1540669"/>
                <a:gd name="connsiteX32" fmla="*/ 259512 w 1450138"/>
                <a:gd name="connsiteY32" fmla="*/ 216694 h 1540669"/>
                <a:gd name="connsiteX33" fmla="*/ 292850 w 1450138"/>
                <a:gd name="connsiteY33" fmla="*/ 211932 h 1540669"/>
                <a:gd name="connsiteX34" fmla="*/ 278562 w 1450138"/>
                <a:gd name="connsiteY34" fmla="*/ 200025 h 1540669"/>
                <a:gd name="connsiteX35" fmla="*/ 235700 w 1450138"/>
                <a:gd name="connsiteY35" fmla="*/ 180975 h 1540669"/>
                <a:gd name="connsiteX36" fmla="*/ 204744 w 1450138"/>
                <a:gd name="connsiteY36" fmla="*/ 169069 h 1540669"/>
                <a:gd name="connsiteX37" fmla="*/ 238081 w 1450138"/>
                <a:gd name="connsiteY37" fmla="*/ 150019 h 1540669"/>
                <a:gd name="connsiteX38" fmla="*/ 264275 w 1450138"/>
                <a:gd name="connsiteY38" fmla="*/ 135732 h 1540669"/>
                <a:gd name="connsiteX39" fmla="*/ 228556 w 1450138"/>
                <a:gd name="connsiteY39" fmla="*/ 111919 h 1540669"/>
                <a:gd name="connsiteX40" fmla="*/ 221412 w 1450138"/>
                <a:gd name="connsiteY40" fmla="*/ 102394 h 1540669"/>
                <a:gd name="connsiteX41" fmla="*/ 242844 w 1450138"/>
                <a:gd name="connsiteY41" fmla="*/ 85725 h 1540669"/>
                <a:gd name="connsiteX42" fmla="*/ 238081 w 1450138"/>
                <a:gd name="connsiteY42" fmla="*/ 54769 h 1540669"/>
                <a:gd name="connsiteX43" fmla="*/ 235700 w 1450138"/>
                <a:gd name="connsiteY43" fmla="*/ 40482 h 1540669"/>
                <a:gd name="connsiteX44" fmla="*/ 242844 w 1450138"/>
                <a:gd name="connsiteY44" fmla="*/ 23813 h 1540669"/>
                <a:gd name="connsiteX45" fmla="*/ 235700 w 1450138"/>
                <a:gd name="connsiteY45" fmla="*/ 2382 h 1540669"/>
                <a:gd name="connsiteX46" fmla="*/ 1450138 w 1450138"/>
                <a:gd name="connsiteY46" fmla="*/ 0 h 1540669"/>
                <a:gd name="connsiteX47" fmla="*/ 1447756 w 1450138"/>
                <a:gd name="connsiteY47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168035 w 1487248"/>
                <a:gd name="connsiteY15" fmla="*/ 635794 h 1540669"/>
                <a:gd name="connsiteX16" fmla="*/ 172798 w 1487248"/>
                <a:gd name="connsiteY16" fmla="*/ 595313 h 1540669"/>
                <a:gd name="connsiteX17" fmla="*/ 194229 w 1487248"/>
                <a:gd name="connsiteY17" fmla="*/ 566738 h 1540669"/>
                <a:gd name="connsiteX18" fmla="*/ 253760 w 1487248"/>
                <a:gd name="connsiteY18" fmla="*/ 528638 h 1540669"/>
                <a:gd name="connsiteX19" fmla="*/ 358535 w 1487248"/>
                <a:gd name="connsiteY19" fmla="*/ 502444 h 1540669"/>
                <a:gd name="connsiteX20" fmla="*/ 449022 w 1487248"/>
                <a:gd name="connsiteY20" fmla="*/ 483394 h 1540669"/>
                <a:gd name="connsiteX21" fmla="*/ 470454 w 1487248"/>
                <a:gd name="connsiteY21" fmla="*/ 469107 h 1540669"/>
                <a:gd name="connsiteX22" fmla="*/ 403779 w 1487248"/>
                <a:gd name="connsiteY22" fmla="*/ 438150 h 1540669"/>
                <a:gd name="connsiteX23" fmla="*/ 246616 w 1487248"/>
                <a:gd name="connsiteY23" fmla="*/ 402432 h 1540669"/>
                <a:gd name="connsiteX24" fmla="*/ 182322 w 1487248"/>
                <a:gd name="connsiteY24" fmla="*/ 381000 h 1540669"/>
                <a:gd name="connsiteX25" fmla="*/ 165654 w 1487248"/>
                <a:gd name="connsiteY25" fmla="*/ 364332 h 1540669"/>
                <a:gd name="connsiteX26" fmla="*/ 222804 w 1487248"/>
                <a:gd name="connsiteY26" fmla="*/ 342900 h 1540669"/>
                <a:gd name="connsiteX27" fmla="*/ 306148 w 1487248"/>
                <a:gd name="connsiteY27" fmla="*/ 330994 h 1540669"/>
                <a:gd name="connsiteX28" fmla="*/ 375204 w 1487248"/>
                <a:gd name="connsiteY28" fmla="*/ 309563 h 1540669"/>
                <a:gd name="connsiteX29" fmla="*/ 377585 w 1487248"/>
                <a:gd name="connsiteY29" fmla="*/ 300038 h 1540669"/>
                <a:gd name="connsiteX30" fmla="*/ 256141 w 1487248"/>
                <a:gd name="connsiteY30" fmla="*/ 269082 h 1540669"/>
                <a:gd name="connsiteX31" fmla="*/ 218041 w 1487248"/>
                <a:gd name="connsiteY31" fmla="*/ 254794 h 1540669"/>
                <a:gd name="connsiteX32" fmla="*/ 213279 w 1487248"/>
                <a:gd name="connsiteY32" fmla="*/ 238125 h 1540669"/>
                <a:gd name="connsiteX33" fmla="*/ 296622 w 1487248"/>
                <a:gd name="connsiteY33" fmla="*/ 216694 h 1540669"/>
                <a:gd name="connsiteX34" fmla="*/ 329960 w 1487248"/>
                <a:gd name="connsiteY34" fmla="*/ 211932 h 1540669"/>
                <a:gd name="connsiteX35" fmla="*/ 315672 w 1487248"/>
                <a:gd name="connsiteY35" fmla="*/ 200025 h 1540669"/>
                <a:gd name="connsiteX36" fmla="*/ 272810 w 1487248"/>
                <a:gd name="connsiteY36" fmla="*/ 180975 h 1540669"/>
                <a:gd name="connsiteX37" fmla="*/ 241854 w 1487248"/>
                <a:gd name="connsiteY37" fmla="*/ 169069 h 1540669"/>
                <a:gd name="connsiteX38" fmla="*/ 275191 w 1487248"/>
                <a:gd name="connsiteY38" fmla="*/ 150019 h 1540669"/>
                <a:gd name="connsiteX39" fmla="*/ 301385 w 1487248"/>
                <a:gd name="connsiteY39" fmla="*/ 135732 h 1540669"/>
                <a:gd name="connsiteX40" fmla="*/ 265666 w 1487248"/>
                <a:gd name="connsiteY40" fmla="*/ 111919 h 1540669"/>
                <a:gd name="connsiteX41" fmla="*/ 258522 w 1487248"/>
                <a:gd name="connsiteY41" fmla="*/ 102394 h 1540669"/>
                <a:gd name="connsiteX42" fmla="*/ 279954 w 1487248"/>
                <a:gd name="connsiteY42" fmla="*/ 85725 h 1540669"/>
                <a:gd name="connsiteX43" fmla="*/ 275191 w 1487248"/>
                <a:gd name="connsiteY43" fmla="*/ 54769 h 1540669"/>
                <a:gd name="connsiteX44" fmla="*/ 272810 w 1487248"/>
                <a:gd name="connsiteY44" fmla="*/ 40482 h 1540669"/>
                <a:gd name="connsiteX45" fmla="*/ 279954 w 1487248"/>
                <a:gd name="connsiteY45" fmla="*/ 23813 h 1540669"/>
                <a:gd name="connsiteX46" fmla="*/ 272810 w 1487248"/>
                <a:gd name="connsiteY46" fmla="*/ 2382 h 1540669"/>
                <a:gd name="connsiteX47" fmla="*/ 1487248 w 1487248"/>
                <a:gd name="connsiteY47" fmla="*/ 0 h 1540669"/>
                <a:gd name="connsiteX48" fmla="*/ 1484866 w 1487248"/>
                <a:gd name="connsiteY48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172798 w 1487248"/>
                <a:gd name="connsiteY16" fmla="*/ 595313 h 1540669"/>
                <a:gd name="connsiteX17" fmla="*/ 194229 w 1487248"/>
                <a:gd name="connsiteY17" fmla="*/ 566738 h 1540669"/>
                <a:gd name="connsiteX18" fmla="*/ 253760 w 1487248"/>
                <a:gd name="connsiteY18" fmla="*/ 528638 h 1540669"/>
                <a:gd name="connsiteX19" fmla="*/ 358535 w 1487248"/>
                <a:gd name="connsiteY19" fmla="*/ 502444 h 1540669"/>
                <a:gd name="connsiteX20" fmla="*/ 449022 w 1487248"/>
                <a:gd name="connsiteY20" fmla="*/ 483394 h 1540669"/>
                <a:gd name="connsiteX21" fmla="*/ 470454 w 1487248"/>
                <a:gd name="connsiteY21" fmla="*/ 469107 h 1540669"/>
                <a:gd name="connsiteX22" fmla="*/ 403779 w 1487248"/>
                <a:gd name="connsiteY22" fmla="*/ 438150 h 1540669"/>
                <a:gd name="connsiteX23" fmla="*/ 246616 w 1487248"/>
                <a:gd name="connsiteY23" fmla="*/ 402432 h 1540669"/>
                <a:gd name="connsiteX24" fmla="*/ 182322 w 1487248"/>
                <a:gd name="connsiteY24" fmla="*/ 381000 h 1540669"/>
                <a:gd name="connsiteX25" fmla="*/ 165654 w 1487248"/>
                <a:gd name="connsiteY25" fmla="*/ 364332 h 1540669"/>
                <a:gd name="connsiteX26" fmla="*/ 222804 w 1487248"/>
                <a:gd name="connsiteY26" fmla="*/ 342900 h 1540669"/>
                <a:gd name="connsiteX27" fmla="*/ 306148 w 1487248"/>
                <a:gd name="connsiteY27" fmla="*/ 330994 h 1540669"/>
                <a:gd name="connsiteX28" fmla="*/ 375204 w 1487248"/>
                <a:gd name="connsiteY28" fmla="*/ 309563 h 1540669"/>
                <a:gd name="connsiteX29" fmla="*/ 377585 w 1487248"/>
                <a:gd name="connsiteY29" fmla="*/ 300038 h 1540669"/>
                <a:gd name="connsiteX30" fmla="*/ 256141 w 1487248"/>
                <a:gd name="connsiteY30" fmla="*/ 269082 h 1540669"/>
                <a:gd name="connsiteX31" fmla="*/ 218041 w 1487248"/>
                <a:gd name="connsiteY31" fmla="*/ 254794 h 1540669"/>
                <a:gd name="connsiteX32" fmla="*/ 213279 w 1487248"/>
                <a:gd name="connsiteY32" fmla="*/ 238125 h 1540669"/>
                <a:gd name="connsiteX33" fmla="*/ 296622 w 1487248"/>
                <a:gd name="connsiteY33" fmla="*/ 216694 h 1540669"/>
                <a:gd name="connsiteX34" fmla="*/ 329960 w 1487248"/>
                <a:gd name="connsiteY34" fmla="*/ 211932 h 1540669"/>
                <a:gd name="connsiteX35" fmla="*/ 315672 w 1487248"/>
                <a:gd name="connsiteY35" fmla="*/ 200025 h 1540669"/>
                <a:gd name="connsiteX36" fmla="*/ 272810 w 1487248"/>
                <a:gd name="connsiteY36" fmla="*/ 180975 h 1540669"/>
                <a:gd name="connsiteX37" fmla="*/ 241854 w 1487248"/>
                <a:gd name="connsiteY37" fmla="*/ 169069 h 1540669"/>
                <a:gd name="connsiteX38" fmla="*/ 275191 w 1487248"/>
                <a:gd name="connsiteY38" fmla="*/ 150019 h 1540669"/>
                <a:gd name="connsiteX39" fmla="*/ 301385 w 1487248"/>
                <a:gd name="connsiteY39" fmla="*/ 135732 h 1540669"/>
                <a:gd name="connsiteX40" fmla="*/ 265666 w 1487248"/>
                <a:gd name="connsiteY40" fmla="*/ 111919 h 1540669"/>
                <a:gd name="connsiteX41" fmla="*/ 258522 w 1487248"/>
                <a:gd name="connsiteY41" fmla="*/ 102394 h 1540669"/>
                <a:gd name="connsiteX42" fmla="*/ 279954 w 1487248"/>
                <a:gd name="connsiteY42" fmla="*/ 85725 h 1540669"/>
                <a:gd name="connsiteX43" fmla="*/ 275191 w 1487248"/>
                <a:gd name="connsiteY43" fmla="*/ 54769 h 1540669"/>
                <a:gd name="connsiteX44" fmla="*/ 272810 w 1487248"/>
                <a:gd name="connsiteY44" fmla="*/ 40482 h 1540669"/>
                <a:gd name="connsiteX45" fmla="*/ 279954 w 1487248"/>
                <a:gd name="connsiteY45" fmla="*/ 23813 h 1540669"/>
                <a:gd name="connsiteX46" fmla="*/ 272810 w 1487248"/>
                <a:gd name="connsiteY46" fmla="*/ 2382 h 1540669"/>
                <a:gd name="connsiteX47" fmla="*/ 1487248 w 1487248"/>
                <a:gd name="connsiteY47" fmla="*/ 0 h 1540669"/>
                <a:gd name="connsiteX48" fmla="*/ 1484866 w 1487248"/>
                <a:gd name="connsiteY48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194229 w 1487248"/>
                <a:gd name="connsiteY17" fmla="*/ 566738 h 1540669"/>
                <a:gd name="connsiteX18" fmla="*/ 253760 w 1487248"/>
                <a:gd name="connsiteY18" fmla="*/ 528638 h 1540669"/>
                <a:gd name="connsiteX19" fmla="*/ 358535 w 1487248"/>
                <a:gd name="connsiteY19" fmla="*/ 502444 h 1540669"/>
                <a:gd name="connsiteX20" fmla="*/ 449022 w 1487248"/>
                <a:gd name="connsiteY20" fmla="*/ 483394 h 1540669"/>
                <a:gd name="connsiteX21" fmla="*/ 470454 w 1487248"/>
                <a:gd name="connsiteY21" fmla="*/ 469107 h 1540669"/>
                <a:gd name="connsiteX22" fmla="*/ 403779 w 1487248"/>
                <a:gd name="connsiteY22" fmla="*/ 438150 h 1540669"/>
                <a:gd name="connsiteX23" fmla="*/ 246616 w 1487248"/>
                <a:gd name="connsiteY23" fmla="*/ 402432 h 1540669"/>
                <a:gd name="connsiteX24" fmla="*/ 182322 w 1487248"/>
                <a:gd name="connsiteY24" fmla="*/ 381000 h 1540669"/>
                <a:gd name="connsiteX25" fmla="*/ 165654 w 1487248"/>
                <a:gd name="connsiteY25" fmla="*/ 364332 h 1540669"/>
                <a:gd name="connsiteX26" fmla="*/ 222804 w 1487248"/>
                <a:gd name="connsiteY26" fmla="*/ 342900 h 1540669"/>
                <a:gd name="connsiteX27" fmla="*/ 306148 w 1487248"/>
                <a:gd name="connsiteY27" fmla="*/ 330994 h 1540669"/>
                <a:gd name="connsiteX28" fmla="*/ 375204 w 1487248"/>
                <a:gd name="connsiteY28" fmla="*/ 309563 h 1540669"/>
                <a:gd name="connsiteX29" fmla="*/ 377585 w 1487248"/>
                <a:gd name="connsiteY29" fmla="*/ 300038 h 1540669"/>
                <a:gd name="connsiteX30" fmla="*/ 256141 w 1487248"/>
                <a:gd name="connsiteY30" fmla="*/ 269082 h 1540669"/>
                <a:gd name="connsiteX31" fmla="*/ 218041 w 1487248"/>
                <a:gd name="connsiteY31" fmla="*/ 254794 h 1540669"/>
                <a:gd name="connsiteX32" fmla="*/ 213279 w 1487248"/>
                <a:gd name="connsiteY32" fmla="*/ 238125 h 1540669"/>
                <a:gd name="connsiteX33" fmla="*/ 296622 w 1487248"/>
                <a:gd name="connsiteY33" fmla="*/ 216694 h 1540669"/>
                <a:gd name="connsiteX34" fmla="*/ 329960 w 1487248"/>
                <a:gd name="connsiteY34" fmla="*/ 211932 h 1540669"/>
                <a:gd name="connsiteX35" fmla="*/ 315672 w 1487248"/>
                <a:gd name="connsiteY35" fmla="*/ 200025 h 1540669"/>
                <a:gd name="connsiteX36" fmla="*/ 272810 w 1487248"/>
                <a:gd name="connsiteY36" fmla="*/ 180975 h 1540669"/>
                <a:gd name="connsiteX37" fmla="*/ 241854 w 1487248"/>
                <a:gd name="connsiteY37" fmla="*/ 169069 h 1540669"/>
                <a:gd name="connsiteX38" fmla="*/ 275191 w 1487248"/>
                <a:gd name="connsiteY38" fmla="*/ 150019 h 1540669"/>
                <a:gd name="connsiteX39" fmla="*/ 301385 w 1487248"/>
                <a:gd name="connsiteY39" fmla="*/ 135732 h 1540669"/>
                <a:gd name="connsiteX40" fmla="*/ 265666 w 1487248"/>
                <a:gd name="connsiteY40" fmla="*/ 111919 h 1540669"/>
                <a:gd name="connsiteX41" fmla="*/ 258522 w 1487248"/>
                <a:gd name="connsiteY41" fmla="*/ 102394 h 1540669"/>
                <a:gd name="connsiteX42" fmla="*/ 279954 w 1487248"/>
                <a:gd name="connsiteY42" fmla="*/ 85725 h 1540669"/>
                <a:gd name="connsiteX43" fmla="*/ 275191 w 1487248"/>
                <a:gd name="connsiteY43" fmla="*/ 54769 h 1540669"/>
                <a:gd name="connsiteX44" fmla="*/ 272810 w 1487248"/>
                <a:gd name="connsiteY44" fmla="*/ 40482 h 1540669"/>
                <a:gd name="connsiteX45" fmla="*/ 279954 w 1487248"/>
                <a:gd name="connsiteY45" fmla="*/ 23813 h 1540669"/>
                <a:gd name="connsiteX46" fmla="*/ 272810 w 1487248"/>
                <a:gd name="connsiteY46" fmla="*/ 2382 h 1540669"/>
                <a:gd name="connsiteX47" fmla="*/ 1487248 w 1487248"/>
                <a:gd name="connsiteY47" fmla="*/ 0 h 1540669"/>
                <a:gd name="connsiteX48" fmla="*/ 1484866 w 1487248"/>
                <a:gd name="connsiteY48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194229 w 1487248"/>
                <a:gd name="connsiteY17" fmla="*/ 566738 h 1540669"/>
                <a:gd name="connsiteX18" fmla="*/ 253760 w 1487248"/>
                <a:gd name="connsiteY18" fmla="*/ 528638 h 1540669"/>
                <a:gd name="connsiteX19" fmla="*/ 358535 w 1487248"/>
                <a:gd name="connsiteY19" fmla="*/ 502444 h 1540669"/>
                <a:gd name="connsiteX20" fmla="*/ 449022 w 1487248"/>
                <a:gd name="connsiteY20" fmla="*/ 483394 h 1540669"/>
                <a:gd name="connsiteX21" fmla="*/ 470454 w 1487248"/>
                <a:gd name="connsiteY21" fmla="*/ 469107 h 1540669"/>
                <a:gd name="connsiteX22" fmla="*/ 403779 w 1487248"/>
                <a:gd name="connsiteY22" fmla="*/ 438150 h 1540669"/>
                <a:gd name="connsiteX23" fmla="*/ 246616 w 1487248"/>
                <a:gd name="connsiteY23" fmla="*/ 402432 h 1540669"/>
                <a:gd name="connsiteX24" fmla="*/ 182322 w 1487248"/>
                <a:gd name="connsiteY24" fmla="*/ 381000 h 1540669"/>
                <a:gd name="connsiteX25" fmla="*/ 165654 w 1487248"/>
                <a:gd name="connsiteY25" fmla="*/ 364332 h 1540669"/>
                <a:gd name="connsiteX26" fmla="*/ 222804 w 1487248"/>
                <a:gd name="connsiteY26" fmla="*/ 342900 h 1540669"/>
                <a:gd name="connsiteX27" fmla="*/ 306148 w 1487248"/>
                <a:gd name="connsiteY27" fmla="*/ 330994 h 1540669"/>
                <a:gd name="connsiteX28" fmla="*/ 375204 w 1487248"/>
                <a:gd name="connsiteY28" fmla="*/ 309563 h 1540669"/>
                <a:gd name="connsiteX29" fmla="*/ 377585 w 1487248"/>
                <a:gd name="connsiteY29" fmla="*/ 300038 h 1540669"/>
                <a:gd name="connsiteX30" fmla="*/ 256141 w 1487248"/>
                <a:gd name="connsiteY30" fmla="*/ 269082 h 1540669"/>
                <a:gd name="connsiteX31" fmla="*/ 218041 w 1487248"/>
                <a:gd name="connsiteY31" fmla="*/ 254794 h 1540669"/>
                <a:gd name="connsiteX32" fmla="*/ 213279 w 1487248"/>
                <a:gd name="connsiteY32" fmla="*/ 238125 h 1540669"/>
                <a:gd name="connsiteX33" fmla="*/ 296622 w 1487248"/>
                <a:gd name="connsiteY33" fmla="*/ 216694 h 1540669"/>
                <a:gd name="connsiteX34" fmla="*/ 329960 w 1487248"/>
                <a:gd name="connsiteY34" fmla="*/ 211932 h 1540669"/>
                <a:gd name="connsiteX35" fmla="*/ 315672 w 1487248"/>
                <a:gd name="connsiteY35" fmla="*/ 200025 h 1540669"/>
                <a:gd name="connsiteX36" fmla="*/ 272810 w 1487248"/>
                <a:gd name="connsiteY36" fmla="*/ 180975 h 1540669"/>
                <a:gd name="connsiteX37" fmla="*/ 241854 w 1487248"/>
                <a:gd name="connsiteY37" fmla="*/ 169069 h 1540669"/>
                <a:gd name="connsiteX38" fmla="*/ 275191 w 1487248"/>
                <a:gd name="connsiteY38" fmla="*/ 150019 h 1540669"/>
                <a:gd name="connsiteX39" fmla="*/ 301385 w 1487248"/>
                <a:gd name="connsiteY39" fmla="*/ 135732 h 1540669"/>
                <a:gd name="connsiteX40" fmla="*/ 265666 w 1487248"/>
                <a:gd name="connsiteY40" fmla="*/ 111919 h 1540669"/>
                <a:gd name="connsiteX41" fmla="*/ 258522 w 1487248"/>
                <a:gd name="connsiteY41" fmla="*/ 102394 h 1540669"/>
                <a:gd name="connsiteX42" fmla="*/ 279954 w 1487248"/>
                <a:gd name="connsiteY42" fmla="*/ 85725 h 1540669"/>
                <a:gd name="connsiteX43" fmla="*/ 275191 w 1487248"/>
                <a:gd name="connsiteY43" fmla="*/ 54769 h 1540669"/>
                <a:gd name="connsiteX44" fmla="*/ 272810 w 1487248"/>
                <a:gd name="connsiteY44" fmla="*/ 40482 h 1540669"/>
                <a:gd name="connsiteX45" fmla="*/ 279954 w 1487248"/>
                <a:gd name="connsiteY45" fmla="*/ 23813 h 1540669"/>
                <a:gd name="connsiteX46" fmla="*/ 272810 w 1487248"/>
                <a:gd name="connsiteY46" fmla="*/ 2382 h 1540669"/>
                <a:gd name="connsiteX47" fmla="*/ 1487248 w 1487248"/>
                <a:gd name="connsiteY47" fmla="*/ 0 h 1540669"/>
                <a:gd name="connsiteX48" fmla="*/ 1484866 w 1487248"/>
                <a:gd name="connsiteY48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194229 w 1487248"/>
                <a:gd name="connsiteY17" fmla="*/ 566738 h 1540669"/>
                <a:gd name="connsiteX18" fmla="*/ 253760 w 1487248"/>
                <a:gd name="connsiteY18" fmla="*/ 528638 h 1540669"/>
                <a:gd name="connsiteX19" fmla="*/ 358535 w 1487248"/>
                <a:gd name="connsiteY19" fmla="*/ 502444 h 1540669"/>
                <a:gd name="connsiteX20" fmla="*/ 449022 w 1487248"/>
                <a:gd name="connsiteY20" fmla="*/ 483394 h 1540669"/>
                <a:gd name="connsiteX21" fmla="*/ 470454 w 1487248"/>
                <a:gd name="connsiteY21" fmla="*/ 469107 h 1540669"/>
                <a:gd name="connsiteX22" fmla="*/ 403779 w 1487248"/>
                <a:gd name="connsiteY22" fmla="*/ 438150 h 1540669"/>
                <a:gd name="connsiteX23" fmla="*/ 246616 w 1487248"/>
                <a:gd name="connsiteY23" fmla="*/ 402432 h 1540669"/>
                <a:gd name="connsiteX24" fmla="*/ 182322 w 1487248"/>
                <a:gd name="connsiteY24" fmla="*/ 381000 h 1540669"/>
                <a:gd name="connsiteX25" fmla="*/ 165654 w 1487248"/>
                <a:gd name="connsiteY25" fmla="*/ 364332 h 1540669"/>
                <a:gd name="connsiteX26" fmla="*/ 222804 w 1487248"/>
                <a:gd name="connsiteY26" fmla="*/ 342900 h 1540669"/>
                <a:gd name="connsiteX27" fmla="*/ 306148 w 1487248"/>
                <a:gd name="connsiteY27" fmla="*/ 330994 h 1540669"/>
                <a:gd name="connsiteX28" fmla="*/ 375204 w 1487248"/>
                <a:gd name="connsiteY28" fmla="*/ 309563 h 1540669"/>
                <a:gd name="connsiteX29" fmla="*/ 377585 w 1487248"/>
                <a:gd name="connsiteY29" fmla="*/ 300038 h 1540669"/>
                <a:gd name="connsiteX30" fmla="*/ 256141 w 1487248"/>
                <a:gd name="connsiteY30" fmla="*/ 269082 h 1540669"/>
                <a:gd name="connsiteX31" fmla="*/ 218041 w 1487248"/>
                <a:gd name="connsiteY31" fmla="*/ 254794 h 1540669"/>
                <a:gd name="connsiteX32" fmla="*/ 213279 w 1487248"/>
                <a:gd name="connsiteY32" fmla="*/ 238125 h 1540669"/>
                <a:gd name="connsiteX33" fmla="*/ 296622 w 1487248"/>
                <a:gd name="connsiteY33" fmla="*/ 216694 h 1540669"/>
                <a:gd name="connsiteX34" fmla="*/ 329960 w 1487248"/>
                <a:gd name="connsiteY34" fmla="*/ 211932 h 1540669"/>
                <a:gd name="connsiteX35" fmla="*/ 315672 w 1487248"/>
                <a:gd name="connsiteY35" fmla="*/ 200025 h 1540669"/>
                <a:gd name="connsiteX36" fmla="*/ 272810 w 1487248"/>
                <a:gd name="connsiteY36" fmla="*/ 180975 h 1540669"/>
                <a:gd name="connsiteX37" fmla="*/ 241854 w 1487248"/>
                <a:gd name="connsiteY37" fmla="*/ 169069 h 1540669"/>
                <a:gd name="connsiteX38" fmla="*/ 275191 w 1487248"/>
                <a:gd name="connsiteY38" fmla="*/ 150019 h 1540669"/>
                <a:gd name="connsiteX39" fmla="*/ 301385 w 1487248"/>
                <a:gd name="connsiteY39" fmla="*/ 135732 h 1540669"/>
                <a:gd name="connsiteX40" fmla="*/ 265666 w 1487248"/>
                <a:gd name="connsiteY40" fmla="*/ 111919 h 1540669"/>
                <a:gd name="connsiteX41" fmla="*/ 258522 w 1487248"/>
                <a:gd name="connsiteY41" fmla="*/ 102394 h 1540669"/>
                <a:gd name="connsiteX42" fmla="*/ 279954 w 1487248"/>
                <a:gd name="connsiteY42" fmla="*/ 85725 h 1540669"/>
                <a:gd name="connsiteX43" fmla="*/ 275191 w 1487248"/>
                <a:gd name="connsiteY43" fmla="*/ 54769 h 1540669"/>
                <a:gd name="connsiteX44" fmla="*/ 272810 w 1487248"/>
                <a:gd name="connsiteY44" fmla="*/ 40482 h 1540669"/>
                <a:gd name="connsiteX45" fmla="*/ 279954 w 1487248"/>
                <a:gd name="connsiteY45" fmla="*/ 23813 h 1540669"/>
                <a:gd name="connsiteX46" fmla="*/ 272810 w 1487248"/>
                <a:gd name="connsiteY46" fmla="*/ 2382 h 1540669"/>
                <a:gd name="connsiteX47" fmla="*/ 1487248 w 1487248"/>
                <a:gd name="connsiteY47" fmla="*/ 0 h 1540669"/>
                <a:gd name="connsiteX48" fmla="*/ 1484866 w 1487248"/>
                <a:gd name="connsiteY48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194229 w 1487248"/>
                <a:gd name="connsiteY18" fmla="*/ 566738 h 1540669"/>
                <a:gd name="connsiteX19" fmla="*/ 253760 w 1487248"/>
                <a:gd name="connsiteY19" fmla="*/ 528638 h 1540669"/>
                <a:gd name="connsiteX20" fmla="*/ 358535 w 1487248"/>
                <a:gd name="connsiteY20" fmla="*/ 502444 h 1540669"/>
                <a:gd name="connsiteX21" fmla="*/ 449022 w 1487248"/>
                <a:gd name="connsiteY21" fmla="*/ 483394 h 1540669"/>
                <a:gd name="connsiteX22" fmla="*/ 470454 w 1487248"/>
                <a:gd name="connsiteY22" fmla="*/ 469107 h 1540669"/>
                <a:gd name="connsiteX23" fmla="*/ 403779 w 1487248"/>
                <a:gd name="connsiteY23" fmla="*/ 438150 h 1540669"/>
                <a:gd name="connsiteX24" fmla="*/ 246616 w 1487248"/>
                <a:gd name="connsiteY24" fmla="*/ 402432 h 1540669"/>
                <a:gd name="connsiteX25" fmla="*/ 182322 w 1487248"/>
                <a:gd name="connsiteY25" fmla="*/ 381000 h 1540669"/>
                <a:gd name="connsiteX26" fmla="*/ 165654 w 1487248"/>
                <a:gd name="connsiteY26" fmla="*/ 364332 h 1540669"/>
                <a:gd name="connsiteX27" fmla="*/ 222804 w 1487248"/>
                <a:gd name="connsiteY27" fmla="*/ 342900 h 1540669"/>
                <a:gd name="connsiteX28" fmla="*/ 306148 w 1487248"/>
                <a:gd name="connsiteY28" fmla="*/ 330994 h 1540669"/>
                <a:gd name="connsiteX29" fmla="*/ 375204 w 1487248"/>
                <a:gd name="connsiteY29" fmla="*/ 309563 h 1540669"/>
                <a:gd name="connsiteX30" fmla="*/ 377585 w 1487248"/>
                <a:gd name="connsiteY30" fmla="*/ 300038 h 1540669"/>
                <a:gd name="connsiteX31" fmla="*/ 256141 w 1487248"/>
                <a:gd name="connsiteY31" fmla="*/ 269082 h 1540669"/>
                <a:gd name="connsiteX32" fmla="*/ 218041 w 1487248"/>
                <a:gd name="connsiteY32" fmla="*/ 254794 h 1540669"/>
                <a:gd name="connsiteX33" fmla="*/ 213279 w 1487248"/>
                <a:gd name="connsiteY33" fmla="*/ 238125 h 1540669"/>
                <a:gd name="connsiteX34" fmla="*/ 296622 w 1487248"/>
                <a:gd name="connsiteY34" fmla="*/ 216694 h 1540669"/>
                <a:gd name="connsiteX35" fmla="*/ 329960 w 1487248"/>
                <a:gd name="connsiteY35" fmla="*/ 211932 h 1540669"/>
                <a:gd name="connsiteX36" fmla="*/ 315672 w 1487248"/>
                <a:gd name="connsiteY36" fmla="*/ 200025 h 1540669"/>
                <a:gd name="connsiteX37" fmla="*/ 272810 w 1487248"/>
                <a:gd name="connsiteY37" fmla="*/ 180975 h 1540669"/>
                <a:gd name="connsiteX38" fmla="*/ 241854 w 1487248"/>
                <a:gd name="connsiteY38" fmla="*/ 169069 h 1540669"/>
                <a:gd name="connsiteX39" fmla="*/ 275191 w 1487248"/>
                <a:gd name="connsiteY39" fmla="*/ 150019 h 1540669"/>
                <a:gd name="connsiteX40" fmla="*/ 301385 w 1487248"/>
                <a:gd name="connsiteY40" fmla="*/ 135732 h 1540669"/>
                <a:gd name="connsiteX41" fmla="*/ 265666 w 1487248"/>
                <a:gd name="connsiteY41" fmla="*/ 111919 h 1540669"/>
                <a:gd name="connsiteX42" fmla="*/ 258522 w 1487248"/>
                <a:gd name="connsiteY42" fmla="*/ 102394 h 1540669"/>
                <a:gd name="connsiteX43" fmla="*/ 279954 w 1487248"/>
                <a:gd name="connsiteY43" fmla="*/ 85725 h 1540669"/>
                <a:gd name="connsiteX44" fmla="*/ 275191 w 1487248"/>
                <a:gd name="connsiteY44" fmla="*/ 54769 h 1540669"/>
                <a:gd name="connsiteX45" fmla="*/ 272810 w 1487248"/>
                <a:gd name="connsiteY45" fmla="*/ 40482 h 1540669"/>
                <a:gd name="connsiteX46" fmla="*/ 279954 w 1487248"/>
                <a:gd name="connsiteY46" fmla="*/ 23813 h 1540669"/>
                <a:gd name="connsiteX47" fmla="*/ 272810 w 1487248"/>
                <a:gd name="connsiteY47" fmla="*/ 2382 h 1540669"/>
                <a:gd name="connsiteX48" fmla="*/ 1487248 w 1487248"/>
                <a:gd name="connsiteY48" fmla="*/ 0 h 1540669"/>
                <a:gd name="connsiteX49" fmla="*/ 1484866 w 1487248"/>
                <a:gd name="connsiteY49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194229 w 1487248"/>
                <a:gd name="connsiteY19" fmla="*/ 566738 h 1540669"/>
                <a:gd name="connsiteX20" fmla="*/ 253760 w 1487248"/>
                <a:gd name="connsiteY20" fmla="*/ 528638 h 1540669"/>
                <a:gd name="connsiteX21" fmla="*/ 358535 w 1487248"/>
                <a:gd name="connsiteY21" fmla="*/ 502444 h 1540669"/>
                <a:gd name="connsiteX22" fmla="*/ 449022 w 1487248"/>
                <a:gd name="connsiteY22" fmla="*/ 483394 h 1540669"/>
                <a:gd name="connsiteX23" fmla="*/ 470454 w 1487248"/>
                <a:gd name="connsiteY23" fmla="*/ 469107 h 1540669"/>
                <a:gd name="connsiteX24" fmla="*/ 403779 w 1487248"/>
                <a:gd name="connsiteY24" fmla="*/ 438150 h 1540669"/>
                <a:gd name="connsiteX25" fmla="*/ 246616 w 1487248"/>
                <a:gd name="connsiteY25" fmla="*/ 402432 h 1540669"/>
                <a:gd name="connsiteX26" fmla="*/ 182322 w 1487248"/>
                <a:gd name="connsiteY26" fmla="*/ 381000 h 1540669"/>
                <a:gd name="connsiteX27" fmla="*/ 165654 w 1487248"/>
                <a:gd name="connsiteY27" fmla="*/ 364332 h 1540669"/>
                <a:gd name="connsiteX28" fmla="*/ 222804 w 1487248"/>
                <a:gd name="connsiteY28" fmla="*/ 342900 h 1540669"/>
                <a:gd name="connsiteX29" fmla="*/ 306148 w 1487248"/>
                <a:gd name="connsiteY29" fmla="*/ 330994 h 1540669"/>
                <a:gd name="connsiteX30" fmla="*/ 375204 w 1487248"/>
                <a:gd name="connsiteY30" fmla="*/ 309563 h 1540669"/>
                <a:gd name="connsiteX31" fmla="*/ 377585 w 1487248"/>
                <a:gd name="connsiteY31" fmla="*/ 300038 h 1540669"/>
                <a:gd name="connsiteX32" fmla="*/ 256141 w 1487248"/>
                <a:gd name="connsiteY32" fmla="*/ 269082 h 1540669"/>
                <a:gd name="connsiteX33" fmla="*/ 218041 w 1487248"/>
                <a:gd name="connsiteY33" fmla="*/ 254794 h 1540669"/>
                <a:gd name="connsiteX34" fmla="*/ 213279 w 1487248"/>
                <a:gd name="connsiteY34" fmla="*/ 238125 h 1540669"/>
                <a:gd name="connsiteX35" fmla="*/ 296622 w 1487248"/>
                <a:gd name="connsiteY35" fmla="*/ 216694 h 1540669"/>
                <a:gd name="connsiteX36" fmla="*/ 329960 w 1487248"/>
                <a:gd name="connsiteY36" fmla="*/ 211932 h 1540669"/>
                <a:gd name="connsiteX37" fmla="*/ 315672 w 1487248"/>
                <a:gd name="connsiteY37" fmla="*/ 200025 h 1540669"/>
                <a:gd name="connsiteX38" fmla="*/ 272810 w 1487248"/>
                <a:gd name="connsiteY38" fmla="*/ 180975 h 1540669"/>
                <a:gd name="connsiteX39" fmla="*/ 241854 w 1487248"/>
                <a:gd name="connsiteY39" fmla="*/ 169069 h 1540669"/>
                <a:gd name="connsiteX40" fmla="*/ 275191 w 1487248"/>
                <a:gd name="connsiteY40" fmla="*/ 150019 h 1540669"/>
                <a:gd name="connsiteX41" fmla="*/ 301385 w 1487248"/>
                <a:gd name="connsiteY41" fmla="*/ 135732 h 1540669"/>
                <a:gd name="connsiteX42" fmla="*/ 265666 w 1487248"/>
                <a:gd name="connsiteY42" fmla="*/ 111919 h 1540669"/>
                <a:gd name="connsiteX43" fmla="*/ 258522 w 1487248"/>
                <a:gd name="connsiteY43" fmla="*/ 102394 h 1540669"/>
                <a:gd name="connsiteX44" fmla="*/ 279954 w 1487248"/>
                <a:gd name="connsiteY44" fmla="*/ 85725 h 1540669"/>
                <a:gd name="connsiteX45" fmla="*/ 275191 w 1487248"/>
                <a:gd name="connsiteY45" fmla="*/ 54769 h 1540669"/>
                <a:gd name="connsiteX46" fmla="*/ 272810 w 1487248"/>
                <a:gd name="connsiteY46" fmla="*/ 40482 h 1540669"/>
                <a:gd name="connsiteX47" fmla="*/ 279954 w 1487248"/>
                <a:gd name="connsiteY47" fmla="*/ 23813 h 1540669"/>
                <a:gd name="connsiteX48" fmla="*/ 272810 w 1487248"/>
                <a:gd name="connsiteY48" fmla="*/ 2382 h 1540669"/>
                <a:gd name="connsiteX49" fmla="*/ 1487248 w 1487248"/>
                <a:gd name="connsiteY49" fmla="*/ 0 h 1540669"/>
                <a:gd name="connsiteX50" fmla="*/ 1484866 w 1487248"/>
                <a:gd name="connsiteY50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53760 w 1487248"/>
                <a:gd name="connsiteY20" fmla="*/ 528638 h 1540669"/>
                <a:gd name="connsiteX21" fmla="*/ 358535 w 1487248"/>
                <a:gd name="connsiteY21" fmla="*/ 502444 h 1540669"/>
                <a:gd name="connsiteX22" fmla="*/ 449022 w 1487248"/>
                <a:gd name="connsiteY22" fmla="*/ 483394 h 1540669"/>
                <a:gd name="connsiteX23" fmla="*/ 470454 w 1487248"/>
                <a:gd name="connsiteY23" fmla="*/ 469107 h 1540669"/>
                <a:gd name="connsiteX24" fmla="*/ 403779 w 1487248"/>
                <a:gd name="connsiteY24" fmla="*/ 438150 h 1540669"/>
                <a:gd name="connsiteX25" fmla="*/ 246616 w 1487248"/>
                <a:gd name="connsiteY25" fmla="*/ 402432 h 1540669"/>
                <a:gd name="connsiteX26" fmla="*/ 182322 w 1487248"/>
                <a:gd name="connsiteY26" fmla="*/ 381000 h 1540669"/>
                <a:gd name="connsiteX27" fmla="*/ 165654 w 1487248"/>
                <a:gd name="connsiteY27" fmla="*/ 364332 h 1540669"/>
                <a:gd name="connsiteX28" fmla="*/ 222804 w 1487248"/>
                <a:gd name="connsiteY28" fmla="*/ 342900 h 1540669"/>
                <a:gd name="connsiteX29" fmla="*/ 306148 w 1487248"/>
                <a:gd name="connsiteY29" fmla="*/ 330994 h 1540669"/>
                <a:gd name="connsiteX30" fmla="*/ 375204 w 1487248"/>
                <a:gd name="connsiteY30" fmla="*/ 309563 h 1540669"/>
                <a:gd name="connsiteX31" fmla="*/ 377585 w 1487248"/>
                <a:gd name="connsiteY31" fmla="*/ 300038 h 1540669"/>
                <a:gd name="connsiteX32" fmla="*/ 256141 w 1487248"/>
                <a:gd name="connsiteY32" fmla="*/ 269082 h 1540669"/>
                <a:gd name="connsiteX33" fmla="*/ 218041 w 1487248"/>
                <a:gd name="connsiteY33" fmla="*/ 254794 h 1540669"/>
                <a:gd name="connsiteX34" fmla="*/ 213279 w 1487248"/>
                <a:gd name="connsiteY34" fmla="*/ 238125 h 1540669"/>
                <a:gd name="connsiteX35" fmla="*/ 296622 w 1487248"/>
                <a:gd name="connsiteY35" fmla="*/ 216694 h 1540669"/>
                <a:gd name="connsiteX36" fmla="*/ 329960 w 1487248"/>
                <a:gd name="connsiteY36" fmla="*/ 211932 h 1540669"/>
                <a:gd name="connsiteX37" fmla="*/ 315672 w 1487248"/>
                <a:gd name="connsiteY37" fmla="*/ 200025 h 1540669"/>
                <a:gd name="connsiteX38" fmla="*/ 272810 w 1487248"/>
                <a:gd name="connsiteY38" fmla="*/ 180975 h 1540669"/>
                <a:gd name="connsiteX39" fmla="*/ 241854 w 1487248"/>
                <a:gd name="connsiteY39" fmla="*/ 169069 h 1540669"/>
                <a:gd name="connsiteX40" fmla="*/ 275191 w 1487248"/>
                <a:gd name="connsiteY40" fmla="*/ 150019 h 1540669"/>
                <a:gd name="connsiteX41" fmla="*/ 301385 w 1487248"/>
                <a:gd name="connsiteY41" fmla="*/ 135732 h 1540669"/>
                <a:gd name="connsiteX42" fmla="*/ 265666 w 1487248"/>
                <a:gd name="connsiteY42" fmla="*/ 111919 h 1540669"/>
                <a:gd name="connsiteX43" fmla="*/ 258522 w 1487248"/>
                <a:gd name="connsiteY43" fmla="*/ 102394 h 1540669"/>
                <a:gd name="connsiteX44" fmla="*/ 279954 w 1487248"/>
                <a:gd name="connsiteY44" fmla="*/ 85725 h 1540669"/>
                <a:gd name="connsiteX45" fmla="*/ 275191 w 1487248"/>
                <a:gd name="connsiteY45" fmla="*/ 54769 h 1540669"/>
                <a:gd name="connsiteX46" fmla="*/ 272810 w 1487248"/>
                <a:gd name="connsiteY46" fmla="*/ 40482 h 1540669"/>
                <a:gd name="connsiteX47" fmla="*/ 279954 w 1487248"/>
                <a:gd name="connsiteY47" fmla="*/ 23813 h 1540669"/>
                <a:gd name="connsiteX48" fmla="*/ 272810 w 1487248"/>
                <a:gd name="connsiteY48" fmla="*/ 2382 h 1540669"/>
                <a:gd name="connsiteX49" fmla="*/ 1487248 w 1487248"/>
                <a:gd name="connsiteY49" fmla="*/ 0 h 1540669"/>
                <a:gd name="connsiteX50" fmla="*/ 1484866 w 1487248"/>
                <a:gd name="connsiteY50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53760 w 1487248"/>
                <a:gd name="connsiteY20" fmla="*/ 528638 h 1540669"/>
                <a:gd name="connsiteX21" fmla="*/ 375204 w 1487248"/>
                <a:gd name="connsiteY21" fmla="*/ 516732 h 1540669"/>
                <a:gd name="connsiteX22" fmla="*/ 449022 w 1487248"/>
                <a:gd name="connsiteY22" fmla="*/ 483394 h 1540669"/>
                <a:gd name="connsiteX23" fmla="*/ 470454 w 1487248"/>
                <a:gd name="connsiteY23" fmla="*/ 469107 h 1540669"/>
                <a:gd name="connsiteX24" fmla="*/ 403779 w 1487248"/>
                <a:gd name="connsiteY24" fmla="*/ 438150 h 1540669"/>
                <a:gd name="connsiteX25" fmla="*/ 246616 w 1487248"/>
                <a:gd name="connsiteY25" fmla="*/ 402432 h 1540669"/>
                <a:gd name="connsiteX26" fmla="*/ 182322 w 1487248"/>
                <a:gd name="connsiteY26" fmla="*/ 381000 h 1540669"/>
                <a:gd name="connsiteX27" fmla="*/ 165654 w 1487248"/>
                <a:gd name="connsiteY27" fmla="*/ 364332 h 1540669"/>
                <a:gd name="connsiteX28" fmla="*/ 222804 w 1487248"/>
                <a:gd name="connsiteY28" fmla="*/ 342900 h 1540669"/>
                <a:gd name="connsiteX29" fmla="*/ 306148 w 1487248"/>
                <a:gd name="connsiteY29" fmla="*/ 330994 h 1540669"/>
                <a:gd name="connsiteX30" fmla="*/ 375204 w 1487248"/>
                <a:gd name="connsiteY30" fmla="*/ 309563 h 1540669"/>
                <a:gd name="connsiteX31" fmla="*/ 377585 w 1487248"/>
                <a:gd name="connsiteY31" fmla="*/ 300038 h 1540669"/>
                <a:gd name="connsiteX32" fmla="*/ 256141 w 1487248"/>
                <a:gd name="connsiteY32" fmla="*/ 269082 h 1540669"/>
                <a:gd name="connsiteX33" fmla="*/ 218041 w 1487248"/>
                <a:gd name="connsiteY33" fmla="*/ 254794 h 1540669"/>
                <a:gd name="connsiteX34" fmla="*/ 213279 w 1487248"/>
                <a:gd name="connsiteY34" fmla="*/ 238125 h 1540669"/>
                <a:gd name="connsiteX35" fmla="*/ 296622 w 1487248"/>
                <a:gd name="connsiteY35" fmla="*/ 216694 h 1540669"/>
                <a:gd name="connsiteX36" fmla="*/ 329960 w 1487248"/>
                <a:gd name="connsiteY36" fmla="*/ 211932 h 1540669"/>
                <a:gd name="connsiteX37" fmla="*/ 315672 w 1487248"/>
                <a:gd name="connsiteY37" fmla="*/ 200025 h 1540669"/>
                <a:gd name="connsiteX38" fmla="*/ 272810 w 1487248"/>
                <a:gd name="connsiteY38" fmla="*/ 180975 h 1540669"/>
                <a:gd name="connsiteX39" fmla="*/ 241854 w 1487248"/>
                <a:gd name="connsiteY39" fmla="*/ 169069 h 1540669"/>
                <a:gd name="connsiteX40" fmla="*/ 275191 w 1487248"/>
                <a:gd name="connsiteY40" fmla="*/ 150019 h 1540669"/>
                <a:gd name="connsiteX41" fmla="*/ 301385 w 1487248"/>
                <a:gd name="connsiteY41" fmla="*/ 135732 h 1540669"/>
                <a:gd name="connsiteX42" fmla="*/ 265666 w 1487248"/>
                <a:gd name="connsiteY42" fmla="*/ 111919 h 1540669"/>
                <a:gd name="connsiteX43" fmla="*/ 258522 w 1487248"/>
                <a:gd name="connsiteY43" fmla="*/ 102394 h 1540669"/>
                <a:gd name="connsiteX44" fmla="*/ 279954 w 1487248"/>
                <a:gd name="connsiteY44" fmla="*/ 85725 h 1540669"/>
                <a:gd name="connsiteX45" fmla="*/ 275191 w 1487248"/>
                <a:gd name="connsiteY45" fmla="*/ 54769 h 1540669"/>
                <a:gd name="connsiteX46" fmla="*/ 272810 w 1487248"/>
                <a:gd name="connsiteY46" fmla="*/ 40482 h 1540669"/>
                <a:gd name="connsiteX47" fmla="*/ 279954 w 1487248"/>
                <a:gd name="connsiteY47" fmla="*/ 23813 h 1540669"/>
                <a:gd name="connsiteX48" fmla="*/ 272810 w 1487248"/>
                <a:gd name="connsiteY48" fmla="*/ 2382 h 1540669"/>
                <a:gd name="connsiteX49" fmla="*/ 1487248 w 1487248"/>
                <a:gd name="connsiteY49" fmla="*/ 0 h 1540669"/>
                <a:gd name="connsiteX50" fmla="*/ 1484866 w 1487248"/>
                <a:gd name="connsiteY50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70429 w 1487248"/>
                <a:gd name="connsiteY20" fmla="*/ 531019 h 1540669"/>
                <a:gd name="connsiteX21" fmla="*/ 375204 w 1487248"/>
                <a:gd name="connsiteY21" fmla="*/ 516732 h 1540669"/>
                <a:gd name="connsiteX22" fmla="*/ 449022 w 1487248"/>
                <a:gd name="connsiteY22" fmla="*/ 483394 h 1540669"/>
                <a:gd name="connsiteX23" fmla="*/ 470454 w 1487248"/>
                <a:gd name="connsiteY23" fmla="*/ 469107 h 1540669"/>
                <a:gd name="connsiteX24" fmla="*/ 403779 w 1487248"/>
                <a:gd name="connsiteY24" fmla="*/ 438150 h 1540669"/>
                <a:gd name="connsiteX25" fmla="*/ 246616 w 1487248"/>
                <a:gd name="connsiteY25" fmla="*/ 402432 h 1540669"/>
                <a:gd name="connsiteX26" fmla="*/ 182322 w 1487248"/>
                <a:gd name="connsiteY26" fmla="*/ 381000 h 1540669"/>
                <a:gd name="connsiteX27" fmla="*/ 165654 w 1487248"/>
                <a:gd name="connsiteY27" fmla="*/ 364332 h 1540669"/>
                <a:gd name="connsiteX28" fmla="*/ 222804 w 1487248"/>
                <a:gd name="connsiteY28" fmla="*/ 342900 h 1540669"/>
                <a:gd name="connsiteX29" fmla="*/ 306148 w 1487248"/>
                <a:gd name="connsiteY29" fmla="*/ 330994 h 1540669"/>
                <a:gd name="connsiteX30" fmla="*/ 375204 w 1487248"/>
                <a:gd name="connsiteY30" fmla="*/ 309563 h 1540669"/>
                <a:gd name="connsiteX31" fmla="*/ 377585 w 1487248"/>
                <a:gd name="connsiteY31" fmla="*/ 300038 h 1540669"/>
                <a:gd name="connsiteX32" fmla="*/ 256141 w 1487248"/>
                <a:gd name="connsiteY32" fmla="*/ 269082 h 1540669"/>
                <a:gd name="connsiteX33" fmla="*/ 218041 w 1487248"/>
                <a:gd name="connsiteY33" fmla="*/ 254794 h 1540669"/>
                <a:gd name="connsiteX34" fmla="*/ 213279 w 1487248"/>
                <a:gd name="connsiteY34" fmla="*/ 238125 h 1540669"/>
                <a:gd name="connsiteX35" fmla="*/ 296622 w 1487248"/>
                <a:gd name="connsiteY35" fmla="*/ 216694 h 1540669"/>
                <a:gd name="connsiteX36" fmla="*/ 329960 w 1487248"/>
                <a:gd name="connsiteY36" fmla="*/ 211932 h 1540669"/>
                <a:gd name="connsiteX37" fmla="*/ 315672 w 1487248"/>
                <a:gd name="connsiteY37" fmla="*/ 200025 h 1540669"/>
                <a:gd name="connsiteX38" fmla="*/ 272810 w 1487248"/>
                <a:gd name="connsiteY38" fmla="*/ 180975 h 1540669"/>
                <a:gd name="connsiteX39" fmla="*/ 241854 w 1487248"/>
                <a:gd name="connsiteY39" fmla="*/ 169069 h 1540669"/>
                <a:gd name="connsiteX40" fmla="*/ 275191 w 1487248"/>
                <a:gd name="connsiteY40" fmla="*/ 150019 h 1540669"/>
                <a:gd name="connsiteX41" fmla="*/ 301385 w 1487248"/>
                <a:gd name="connsiteY41" fmla="*/ 135732 h 1540669"/>
                <a:gd name="connsiteX42" fmla="*/ 265666 w 1487248"/>
                <a:gd name="connsiteY42" fmla="*/ 111919 h 1540669"/>
                <a:gd name="connsiteX43" fmla="*/ 258522 w 1487248"/>
                <a:gd name="connsiteY43" fmla="*/ 102394 h 1540669"/>
                <a:gd name="connsiteX44" fmla="*/ 279954 w 1487248"/>
                <a:gd name="connsiteY44" fmla="*/ 85725 h 1540669"/>
                <a:gd name="connsiteX45" fmla="*/ 275191 w 1487248"/>
                <a:gd name="connsiteY45" fmla="*/ 54769 h 1540669"/>
                <a:gd name="connsiteX46" fmla="*/ 272810 w 1487248"/>
                <a:gd name="connsiteY46" fmla="*/ 40482 h 1540669"/>
                <a:gd name="connsiteX47" fmla="*/ 279954 w 1487248"/>
                <a:gd name="connsiteY47" fmla="*/ 23813 h 1540669"/>
                <a:gd name="connsiteX48" fmla="*/ 272810 w 1487248"/>
                <a:gd name="connsiteY48" fmla="*/ 2382 h 1540669"/>
                <a:gd name="connsiteX49" fmla="*/ 1487248 w 1487248"/>
                <a:gd name="connsiteY49" fmla="*/ 0 h 1540669"/>
                <a:gd name="connsiteX50" fmla="*/ 1484866 w 1487248"/>
                <a:gd name="connsiteY50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70429 w 1487248"/>
                <a:gd name="connsiteY20" fmla="*/ 531019 h 1540669"/>
                <a:gd name="connsiteX21" fmla="*/ 375204 w 1487248"/>
                <a:gd name="connsiteY21" fmla="*/ 516732 h 1540669"/>
                <a:gd name="connsiteX22" fmla="*/ 627616 w 1487248"/>
                <a:gd name="connsiteY22" fmla="*/ 511969 h 1540669"/>
                <a:gd name="connsiteX23" fmla="*/ 470454 w 1487248"/>
                <a:gd name="connsiteY23" fmla="*/ 469107 h 1540669"/>
                <a:gd name="connsiteX24" fmla="*/ 403779 w 1487248"/>
                <a:gd name="connsiteY24" fmla="*/ 438150 h 1540669"/>
                <a:gd name="connsiteX25" fmla="*/ 246616 w 1487248"/>
                <a:gd name="connsiteY25" fmla="*/ 402432 h 1540669"/>
                <a:gd name="connsiteX26" fmla="*/ 182322 w 1487248"/>
                <a:gd name="connsiteY26" fmla="*/ 381000 h 1540669"/>
                <a:gd name="connsiteX27" fmla="*/ 165654 w 1487248"/>
                <a:gd name="connsiteY27" fmla="*/ 364332 h 1540669"/>
                <a:gd name="connsiteX28" fmla="*/ 222804 w 1487248"/>
                <a:gd name="connsiteY28" fmla="*/ 342900 h 1540669"/>
                <a:gd name="connsiteX29" fmla="*/ 306148 w 1487248"/>
                <a:gd name="connsiteY29" fmla="*/ 330994 h 1540669"/>
                <a:gd name="connsiteX30" fmla="*/ 375204 w 1487248"/>
                <a:gd name="connsiteY30" fmla="*/ 309563 h 1540669"/>
                <a:gd name="connsiteX31" fmla="*/ 377585 w 1487248"/>
                <a:gd name="connsiteY31" fmla="*/ 300038 h 1540669"/>
                <a:gd name="connsiteX32" fmla="*/ 256141 w 1487248"/>
                <a:gd name="connsiteY32" fmla="*/ 269082 h 1540669"/>
                <a:gd name="connsiteX33" fmla="*/ 218041 w 1487248"/>
                <a:gd name="connsiteY33" fmla="*/ 254794 h 1540669"/>
                <a:gd name="connsiteX34" fmla="*/ 213279 w 1487248"/>
                <a:gd name="connsiteY34" fmla="*/ 238125 h 1540669"/>
                <a:gd name="connsiteX35" fmla="*/ 296622 w 1487248"/>
                <a:gd name="connsiteY35" fmla="*/ 216694 h 1540669"/>
                <a:gd name="connsiteX36" fmla="*/ 329960 w 1487248"/>
                <a:gd name="connsiteY36" fmla="*/ 211932 h 1540669"/>
                <a:gd name="connsiteX37" fmla="*/ 315672 w 1487248"/>
                <a:gd name="connsiteY37" fmla="*/ 200025 h 1540669"/>
                <a:gd name="connsiteX38" fmla="*/ 272810 w 1487248"/>
                <a:gd name="connsiteY38" fmla="*/ 180975 h 1540669"/>
                <a:gd name="connsiteX39" fmla="*/ 241854 w 1487248"/>
                <a:gd name="connsiteY39" fmla="*/ 169069 h 1540669"/>
                <a:gd name="connsiteX40" fmla="*/ 275191 w 1487248"/>
                <a:gd name="connsiteY40" fmla="*/ 150019 h 1540669"/>
                <a:gd name="connsiteX41" fmla="*/ 301385 w 1487248"/>
                <a:gd name="connsiteY41" fmla="*/ 135732 h 1540669"/>
                <a:gd name="connsiteX42" fmla="*/ 265666 w 1487248"/>
                <a:gd name="connsiteY42" fmla="*/ 111919 h 1540669"/>
                <a:gd name="connsiteX43" fmla="*/ 258522 w 1487248"/>
                <a:gd name="connsiteY43" fmla="*/ 102394 h 1540669"/>
                <a:gd name="connsiteX44" fmla="*/ 279954 w 1487248"/>
                <a:gd name="connsiteY44" fmla="*/ 85725 h 1540669"/>
                <a:gd name="connsiteX45" fmla="*/ 275191 w 1487248"/>
                <a:gd name="connsiteY45" fmla="*/ 54769 h 1540669"/>
                <a:gd name="connsiteX46" fmla="*/ 272810 w 1487248"/>
                <a:gd name="connsiteY46" fmla="*/ 40482 h 1540669"/>
                <a:gd name="connsiteX47" fmla="*/ 279954 w 1487248"/>
                <a:gd name="connsiteY47" fmla="*/ 23813 h 1540669"/>
                <a:gd name="connsiteX48" fmla="*/ 272810 w 1487248"/>
                <a:gd name="connsiteY48" fmla="*/ 2382 h 1540669"/>
                <a:gd name="connsiteX49" fmla="*/ 1487248 w 1487248"/>
                <a:gd name="connsiteY49" fmla="*/ 0 h 1540669"/>
                <a:gd name="connsiteX50" fmla="*/ 1484866 w 1487248"/>
                <a:gd name="connsiteY50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70429 w 1487248"/>
                <a:gd name="connsiteY20" fmla="*/ 531019 h 1540669"/>
                <a:gd name="connsiteX21" fmla="*/ 375204 w 1487248"/>
                <a:gd name="connsiteY21" fmla="*/ 516732 h 1540669"/>
                <a:gd name="connsiteX22" fmla="*/ 627616 w 1487248"/>
                <a:gd name="connsiteY22" fmla="*/ 511969 h 1540669"/>
                <a:gd name="connsiteX23" fmla="*/ 772873 w 1487248"/>
                <a:gd name="connsiteY23" fmla="*/ 495301 h 1540669"/>
                <a:gd name="connsiteX24" fmla="*/ 403779 w 1487248"/>
                <a:gd name="connsiteY24" fmla="*/ 438150 h 1540669"/>
                <a:gd name="connsiteX25" fmla="*/ 246616 w 1487248"/>
                <a:gd name="connsiteY25" fmla="*/ 402432 h 1540669"/>
                <a:gd name="connsiteX26" fmla="*/ 182322 w 1487248"/>
                <a:gd name="connsiteY26" fmla="*/ 381000 h 1540669"/>
                <a:gd name="connsiteX27" fmla="*/ 165654 w 1487248"/>
                <a:gd name="connsiteY27" fmla="*/ 364332 h 1540669"/>
                <a:gd name="connsiteX28" fmla="*/ 222804 w 1487248"/>
                <a:gd name="connsiteY28" fmla="*/ 342900 h 1540669"/>
                <a:gd name="connsiteX29" fmla="*/ 306148 w 1487248"/>
                <a:gd name="connsiteY29" fmla="*/ 330994 h 1540669"/>
                <a:gd name="connsiteX30" fmla="*/ 375204 w 1487248"/>
                <a:gd name="connsiteY30" fmla="*/ 309563 h 1540669"/>
                <a:gd name="connsiteX31" fmla="*/ 377585 w 1487248"/>
                <a:gd name="connsiteY31" fmla="*/ 300038 h 1540669"/>
                <a:gd name="connsiteX32" fmla="*/ 256141 w 1487248"/>
                <a:gd name="connsiteY32" fmla="*/ 269082 h 1540669"/>
                <a:gd name="connsiteX33" fmla="*/ 218041 w 1487248"/>
                <a:gd name="connsiteY33" fmla="*/ 254794 h 1540669"/>
                <a:gd name="connsiteX34" fmla="*/ 213279 w 1487248"/>
                <a:gd name="connsiteY34" fmla="*/ 238125 h 1540669"/>
                <a:gd name="connsiteX35" fmla="*/ 296622 w 1487248"/>
                <a:gd name="connsiteY35" fmla="*/ 216694 h 1540669"/>
                <a:gd name="connsiteX36" fmla="*/ 329960 w 1487248"/>
                <a:gd name="connsiteY36" fmla="*/ 211932 h 1540669"/>
                <a:gd name="connsiteX37" fmla="*/ 315672 w 1487248"/>
                <a:gd name="connsiteY37" fmla="*/ 200025 h 1540669"/>
                <a:gd name="connsiteX38" fmla="*/ 272810 w 1487248"/>
                <a:gd name="connsiteY38" fmla="*/ 180975 h 1540669"/>
                <a:gd name="connsiteX39" fmla="*/ 241854 w 1487248"/>
                <a:gd name="connsiteY39" fmla="*/ 169069 h 1540669"/>
                <a:gd name="connsiteX40" fmla="*/ 275191 w 1487248"/>
                <a:gd name="connsiteY40" fmla="*/ 150019 h 1540669"/>
                <a:gd name="connsiteX41" fmla="*/ 301385 w 1487248"/>
                <a:gd name="connsiteY41" fmla="*/ 135732 h 1540669"/>
                <a:gd name="connsiteX42" fmla="*/ 265666 w 1487248"/>
                <a:gd name="connsiteY42" fmla="*/ 111919 h 1540669"/>
                <a:gd name="connsiteX43" fmla="*/ 258522 w 1487248"/>
                <a:gd name="connsiteY43" fmla="*/ 102394 h 1540669"/>
                <a:gd name="connsiteX44" fmla="*/ 279954 w 1487248"/>
                <a:gd name="connsiteY44" fmla="*/ 85725 h 1540669"/>
                <a:gd name="connsiteX45" fmla="*/ 275191 w 1487248"/>
                <a:gd name="connsiteY45" fmla="*/ 54769 h 1540669"/>
                <a:gd name="connsiteX46" fmla="*/ 272810 w 1487248"/>
                <a:gd name="connsiteY46" fmla="*/ 40482 h 1540669"/>
                <a:gd name="connsiteX47" fmla="*/ 279954 w 1487248"/>
                <a:gd name="connsiteY47" fmla="*/ 23813 h 1540669"/>
                <a:gd name="connsiteX48" fmla="*/ 272810 w 1487248"/>
                <a:gd name="connsiteY48" fmla="*/ 2382 h 1540669"/>
                <a:gd name="connsiteX49" fmla="*/ 1487248 w 1487248"/>
                <a:gd name="connsiteY49" fmla="*/ 0 h 1540669"/>
                <a:gd name="connsiteX50" fmla="*/ 1484866 w 1487248"/>
                <a:gd name="connsiteY50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70429 w 1487248"/>
                <a:gd name="connsiteY20" fmla="*/ 531019 h 1540669"/>
                <a:gd name="connsiteX21" fmla="*/ 375204 w 1487248"/>
                <a:gd name="connsiteY21" fmla="*/ 516732 h 1540669"/>
                <a:gd name="connsiteX22" fmla="*/ 627616 w 1487248"/>
                <a:gd name="connsiteY22" fmla="*/ 511969 h 1540669"/>
                <a:gd name="connsiteX23" fmla="*/ 772873 w 1487248"/>
                <a:gd name="connsiteY23" fmla="*/ 495301 h 1540669"/>
                <a:gd name="connsiteX24" fmla="*/ 768110 w 1487248"/>
                <a:gd name="connsiteY24" fmla="*/ 476250 h 1540669"/>
                <a:gd name="connsiteX25" fmla="*/ 246616 w 1487248"/>
                <a:gd name="connsiteY25" fmla="*/ 402432 h 1540669"/>
                <a:gd name="connsiteX26" fmla="*/ 182322 w 1487248"/>
                <a:gd name="connsiteY26" fmla="*/ 381000 h 1540669"/>
                <a:gd name="connsiteX27" fmla="*/ 165654 w 1487248"/>
                <a:gd name="connsiteY27" fmla="*/ 364332 h 1540669"/>
                <a:gd name="connsiteX28" fmla="*/ 222804 w 1487248"/>
                <a:gd name="connsiteY28" fmla="*/ 342900 h 1540669"/>
                <a:gd name="connsiteX29" fmla="*/ 306148 w 1487248"/>
                <a:gd name="connsiteY29" fmla="*/ 330994 h 1540669"/>
                <a:gd name="connsiteX30" fmla="*/ 375204 w 1487248"/>
                <a:gd name="connsiteY30" fmla="*/ 309563 h 1540669"/>
                <a:gd name="connsiteX31" fmla="*/ 377585 w 1487248"/>
                <a:gd name="connsiteY31" fmla="*/ 300038 h 1540669"/>
                <a:gd name="connsiteX32" fmla="*/ 256141 w 1487248"/>
                <a:gd name="connsiteY32" fmla="*/ 269082 h 1540669"/>
                <a:gd name="connsiteX33" fmla="*/ 218041 w 1487248"/>
                <a:gd name="connsiteY33" fmla="*/ 254794 h 1540669"/>
                <a:gd name="connsiteX34" fmla="*/ 213279 w 1487248"/>
                <a:gd name="connsiteY34" fmla="*/ 238125 h 1540669"/>
                <a:gd name="connsiteX35" fmla="*/ 296622 w 1487248"/>
                <a:gd name="connsiteY35" fmla="*/ 216694 h 1540669"/>
                <a:gd name="connsiteX36" fmla="*/ 329960 w 1487248"/>
                <a:gd name="connsiteY36" fmla="*/ 211932 h 1540669"/>
                <a:gd name="connsiteX37" fmla="*/ 315672 w 1487248"/>
                <a:gd name="connsiteY37" fmla="*/ 200025 h 1540669"/>
                <a:gd name="connsiteX38" fmla="*/ 272810 w 1487248"/>
                <a:gd name="connsiteY38" fmla="*/ 180975 h 1540669"/>
                <a:gd name="connsiteX39" fmla="*/ 241854 w 1487248"/>
                <a:gd name="connsiteY39" fmla="*/ 169069 h 1540669"/>
                <a:gd name="connsiteX40" fmla="*/ 275191 w 1487248"/>
                <a:gd name="connsiteY40" fmla="*/ 150019 h 1540669"/>
                <a:gd name="connsiteX41" fmla="*/ 301385 w 1487248"/>
                <a:gd name="connsiteY41" fmla="*/ 135732 h 1540669"/>
                <a:gd name="connsiteX42" fmla="*/ 265666 w 1487248"/>
                <a:gd name="connsiteY42" fmla="*/ 111919 h 1540669"/>
                <a:gd name="connsiteX43" fmla="*/ 258522 w 1487248"/>
                <a:gd name="connsiteY43" fmla="*/ 102394 h 1540669"/>
                <a:gd name="connsiteX44" fmla="*/ 279954 w 1487248"/>
                <a:gd name="connsiteY44" fmla="*/ 85725 h 1540669"/>
                <a:gd name="connsiteX45" fmla="*/ 275191 w 1487248"/>
                <a:gd name="connsiteY45" fmla="*/ 54769 h 1540669"/>
                <a:gd name="connsiteX46" fmla="*/ 272810 w 1487248"/>
                <a:gd name="connsiteY46" fmla="*/ 40482 h 1540669"/>
                <a:gd name="connsiteX47" fmla="*/ 279954 w 1487248"/>
                <a:gd name="connsiteY47" fmla="*/ 23813 h 1540669"/>
                <a:gd name="connsiteX48" fmla="*/ 272810 w 1487248"/>
                <a:gd name="connsiteY48" fmla="*/ 2382 h 1540669"/>
                <a:gd name="connsiteX49" fmla="*/ 1487248 w 1487248"/>
                <a:gd name="connsiteY49" fmla="*/ 0 h 1540669"/>
                <a:gd name="connsiteX50" fmla="*/ 1484866 w 1487248"/>
                <a:gd name="connsiteY50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70429 w 1487248"/>
                <a:gd name="connsiteY20" fmla="*/ 531019 h 1540669"/>
                <a:gd name="connsiteX21" fmla="*/ 375204 w 1487248"/>
                <a:gd name="connsiteY21" fmla="*/ 516732 h 1540669"/>
                <a:gd name="connsiteX22" fmla="*/ 627616 w 1487248"/>
                <a:gd name="connsiteY22" fmla="*/ 511969 h 1540669"/>
                <a:gd name="connsiteX23" fmla="*/ 772873 w 1487248"/>
                <a:gd name="connsiteY23" fmla="*/ 495301 h 1540669"/>
                <a:gd name="connsiteX24" fmla="*/ 768110 w 1487248"/>
                <a:gd name="connsiteY24" fmla="*/ 476250 h 1540669"/>
                <a:gd name="connsiteX25" fmla="*/ 591898 w 1487248"/>
                <a:gd name="connsiteY25" fmla="*/ 452439 h 1540669"/>
                <a:gd name="connsiteX26" fmla="*/ 182322 w 1487248"/>
                <a:gd name="connsiteY26" fmla="*/ 381000 h 1540669"/>
                <a:gd name="connsiteX27" fmla="*/ 165654 w 1487248"/>
                <a:gd name="connsiteY27" fmla="*/ 364332 h 1540669"/>
                <a:gd name="connsiteX28" fmla="*/ 222804 w 1487248"/>
                <a:gd name="connsiteY28" fmla="*/ 342900 h 1540669"/>
                <a:gd name="connsiteX29" fmla="*/ 306148 w 1487248"/>
                <a:gd name="connsiteY29" fmla="*/ 330994 h 1540669"/>
                <a:gd name="connsiteX30" fmla="*/ 375204 w 1487248"/>
                <a:gd name="connsiteY30" fmla="*/ 309563 h 1540669"/>
                <a:gd name="connsiteX31" fmla="*/ 377585 w 1487248"/>
                <a:gd name="connsiteY31" fmla="*/ 300038 h 1540669"/>
                <a:gd name="connsiteX32" fmla="*/ 256141 w 1487248"/>
                <a:gd name="connsiteY32" fmla="*/ 269082 h 1540669"/>
                <a:gd name="connsiteX33" fmla="*/ 218041 w 1487248"/>
                <a:gd name="connsiteY33" fmla="*/ 254794 h 1540669"/>
                <a:gd name="connsiteX34" fmla="*/ 213279 w 1487248"/>
                <a:gd name="connsiteY34" fmla="*/ 238125 h 1540669"/>
                <a:gd name="connsiteX35" fmla="*/ 296622 w 1487248"/>
                <a:gd name="connsiteY35" fmla="*/ 216694 h 1540669"/>
                <a:gd name="connsiteX36" fmla="*/ 329960 w 1487248"/>
                <a:gd name="connsiteY36" fmla="*/ 211932 h 1540669"/>
                <a:gd name="connsiteX37" fmla="*/ 315672 w 1487248"/>
                <a:gd name="connsiteY37" fmla="*/ 200025 h 1540669"/>
                <a:gd name="connsiteX38" fmla="*/ 272810 w 1487248"/>
                <a:gd name="connsiteY38" fmla="*/ 180975 h 1540669"/>
                <a:gd name="connsiteX39" fmla="*/ 241854 w 1487248"/>
                <a:gd name="connsiteY39" fmla="*/ 169069 h 1540669"/>
                <a:gd name="connsiteX40" fmla="*/ 275191 w 1487248"/>
                <a:gd name="connsiteY40" fmla="*/ 150019 h 1540669"/>
                <a:gd name="connsiteX41" fmla="*/ 301385 w 1487248"/>
                <a:gd name="connsiteY41" fmla="*/ 135732 h 1540669"/>
                <a:gd name="connsiteX42" fmla="*/ 265666 w 1487248"/>
                <a:gd name="connsiteY42" fmla="*/ 111919 h 1540669"/>
                <a:gd name="connsiteX43" fmla="*/ 258522 w 1487248"/>
                <a:gd name="connsiteY43" fmla="*/ 102394 h 1540669"/>
                <a:gd name="connsiteX44" fmla="*/ 279954 w 1487248"/>
                <a:gd name="connsiteY44" fmla="*/ 85725 h 1540669"/>
                <a:gd name="connsiteX45" fmla="*/ 275191 w 1487248"/>
                <a:gd name="connsiteY45" fmla="*/ 54769 h 1540669"/>
                <a:gd name="connsiteX46" fmla="*/ 272810 w 1487248"/>
                <a:gd name="connsiteY46" fmla="*/ 40482 h 1540669"/>
                <a:gd name="connsiteX47" fmla="*/ 279954 w 1487248"/>
                <a:gd name="connsiteY47" fmla="*/ 23813 h 1540669"/>
                <a:gd name="connsiteX48" fmla="*/ 272810 w 1487248"/>
                <a:gd name="connsiteY48" fmla="*/ 2382 h 1540669"/>
                <a:gd name="connsiteX49" fmla="*/ 1487248 w 1487248"/>
                <a:gd name="connsiteY49" fmla="*/ 0 h 1540669"/>
                <a:gd name="connsiteX50" fmla="*/ 1484866 w 1487248"/>
                <a:gd name="connsiteY50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70429 w 1487248"/>
                <a:gd name="connsiteY20" fmla="*/ 531019 h 1540669"/>
                <a:gd name="connsiteX21" fmla="*/ 375204 w 1487248"/>
                <a:gd name="connsiteY21" fmla="*/ 516732 h 1540669"/>
                <a:gd name="connsiteX22" fmla="*/ 627616 w 1487248"/>
                <a:gd name="connsiteY22" fmla="*/ 511969 h 1540669"/>
                <a:gd name="connsiteX23" fmla="*/ 772873 w 1487248"/>
                <a:gd name="connsiteY23" fmla="*/ 495301 h 1540669"/>
                <a:gd name="connsiteX24" fmla="*/ 768110 w 1487248"/>
                <a:gd name="connsiteY24" fmla="*/ 476250 h 1540669"/>
                <a:gd name="connsiteX25" fmla="*/ 591898 w 1487248"/>
                <a:gd name="connsiteY25" fmla="*/ 452439 h 1540669"/>
                <a:gd name="connsiteX26" fmla="*/ 732391 w 1487248"/>
                <a:gd name="connsiteY26" fmla="*/ 426244 h 1540669"/>
                <a:gd name="connsiteX27" fmla="*/ 165654 w 1487248"/>
                <a:gd name="connsiteY27" fmla="*/ 364332 h 1540669"/>
                <a:gd name="connsiteX28" fmla="*/ 222804 w 1487248"/>
                <a:gd name="connsiteY28" fmla="*/ 342900 h 1540669"/>
                <a:gd name="connsiteX29" fmla="*/ 306148 w 1487248"/>
                <a:gd name="connsiteY29" fmla="*/ 330994 h 1540669"/>
                <a:gd name="connsiteX30" fmla="*/ 375204 w 1487248"/>
                <a:gd name="connsiteY30" fmla="*/ 309563 h 1540669"/>
                <a:gd name="connsiteX31" fmla="*/ 377585 w 1487248"/>
                <a:gd name="connsiteY31" fmla="*/ 300038 h 1540669"/>
                <a:gd name="connsiteX32" fmla="*/ 256141 w 1487248"/>
                <a:gd name="connsiteY32" fmla="*/ 269082 h 1540669"/>
                <a:gd name="connsiteX33" fmla="*/ 218041 w 1487248"/>
                <a:gd name="connsiteY33" fmla="*/ 254794 h 1540669"/>
                <a:gd name="connsiteX34" fmla="*/ 213279 w 1487248"/>
                <a:gd name="connsiteY34" fmla="*/ 238125 h 1540669"/>
                <a:gd name="connsiteX35" fmla="*/ 296622 w 1487248"/>
                <a:gd name="connsiteY35" fmla="*/ 216694 h 1540669"/>
                <a:gd name="connsiteX36" fmla="*/ 329960 w 1487248"/>
                <a:gd name="connsiteY36" fmla="*/ 211932 h 1540669"/>
                <a:gd name="connsiteX37" fmla="*/ 315672 w 1487248"/>
                <a:gd name="connsiteY37" fmla="*/ 200025 h 1540669"/>
                <a:gd name="connsiteX38" fmla="*/ 272810 w 1487248"/>
                <a:gd name="connsiteY38" fmla="*/ 180975 h 1540669"/>
                <a:gd name="connsiteX39" fmla="*/ 241854 w 1487248"/>
                <a:gd name="connsiteY39" fmla="*/ 169069 h 1540669"/>
                <a:gd name="connsiteX40" fmla="*/ 275191 w 1487248"/>
                <a:gd name="connsiteY40" fmla="*/ 150019 h 1540669"/>
                <a:gd name="connsiteX41" fmla="*/ 301385 w 1487248"/>
                <a:gd name="connsiteY41" fmla="*/ 135732 h 1540669"/>
                <a:gd name="connsiteX42" fmla="*/ 265666 w 1487248"/>
                <a:gd name="connsiteY42" fmla="*/ 111919 h 1540669"/>
                <a:gd name="connsiteX43" fmla="*/ 258522 w 1487248"/>
                <a:gd name="connsiteY43" fmla="*/ 102394 h 1540669"/>
                <a:gd name="connsiteX44" fmla="*/ 279954 w 1487248"/>
                <a:gd name="connsiteY44" fmla="*/ 85725 h 1540669"/>
                <a:gd name="connsiteX45" fmla="*/ 275191 w 1487248"/>
                <a:gd name="connsiteY45" fmla="*/ 54769 h 1540669"/>
                <a:gd name="connsiteX46" fmla="*/ 272810 w 1487248"/>
                <a:gd name="connsiteY46" fmla="*/ 40482 h 1540669"/>
                <a:gd name="connsiteX47" fmla="*/ 279954 w 1487248"/>
                <a:gd name="connsiteY47" fmla="*/ 23813 h 1540669"/>
                <a:gd name="connsiteX48" fmla="*/ 272810 w 1487248"/>
                <a:gd name="connsiteY48" fmla="*/ 2382 h 1540669"/>
                <a:gd name="connsiteX49" fmla="*/ 1487248 w 1487248"/>
                <a:gd name="connsiteY49" fmla="*/ 0 h 1540669"/>
                <a:gd name="connsiteX50" fmla="*/ 1484866 w 1487248"/>
                <a:gd name="connsiteY50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70429 w 1487248"/>
                <a:gd name="connsiteY20" fmla="*/ 531019 h 1540669"/>
                <a:gd name="connsiteX21" fmla="*/ 375204 w 1487248"/>
                <a:gd name="connsiteY21" fmla="*/ 516732 h 1540669"/>
                <a:gd name="connsiteX22" fmla="*/ 627616 w 1487248"/>
                <a:gd name="connsiteY22" fmla="*/ 511969 h 1540669"/>
                <a:gd name="connsiteX23" fmla="*/ 772873 w 1487248"/>
                <a:gd name="connsiteY23" fmla="*/ 495301 h 1540669"/>
                <a:gd name="connsiteX24" fmla="*/ 768110 w 1487248"/>
                <a:gd name="connsiteY24" fmla="*/ 476250 h 1540669"/>
                <a:gd name="connsiteX25" fmla="*/ 591898 w 1487248"/>
                <a:gd name="connsiteY25" fmla="*/ 452439 h 1540669"/>
                <a:gd name="connsiteX26" fmla="*/ 732391 w 1487248"/>
                <a:gd name="connsiteY26" fmla="*/ 426244 h 1540669"/>
                <a:gd name="connsiteX27" fmla="*/ 972897 w 1487248"/>
                <a:gd name="connsiteY27" fmla="*/ 404813 h 1540669"/>
                <a:gd name="connsiteX28" fmla="*/ 222804 w 1487248"/>
                <a:gd name="connsiteY28" fmla="*/ 342900 h 1540669"/>
                <a:gd name="connsiteX29" fmla="*/ 306148 w 1487248"/>
                <a:gd name="connsiteY29" fmla="*/ 330994 h 1540669"/>
                <a:gd name="connsiteX30" fmla="*/ 375204 w 1487248"/>
                <a:gd name="connsiteY30" fmla="*/ 309563 h 1540669"/>
                <a:gd name="connsiteX31" fmla="*/ 377585 w 1487248"/>
                <a:gd name="connsiteY31" fmla="*/ 300038 h 1540669"/>
                <a:gd name="connsiteX32" fmla="*/ 256141 w 1487248"/>
                <a:gd name="connsiteY32" fmla="*/ 269082 h 1540669"/>
                <a:gd name="connsiteX33" fmla="*/ 218041 w 1487248"/>
                <a:gd name="connsiteY33" fmla="*/ 254794 h 1540669"/>
                <a:gd name="connsiteX34" fmla="*/ 213279 w 1487248"/>
                <a:gd name="connsiteY34" fmla="*/ 238125 h 1540669"/>
                <a:gd name="connsiteX35" fmla="*/ 296622 w 1487248"/>
                <a:gd name="connsiteY35" fmla="*/ 216694 h 1540669"/>
                <a:gd name="connsiteX36" fmla="*/ 329960 w 1487248"/>
                <a:gd name="connsiteY36" fmla="*/ 211932 h 1540669"/>
                <a:gd name="connsiteX37" fmla="*/ 315672 w 1487248"/>
                <a:gd name="connsiteY37" fmla="*/ 200025 h 1540669"/>
                <a:gd name="connsiteX38" fmla="*/ 272810 w 1487248"/>
                <a:gd name="connsiteY38" fmla="*/ 180975 h 1540669"/>
                <a:gd name="connsiteX39" fmla="*/ 241854 w 1487248"/>
                <a:gd name="connsiteY39" fmla="*/ 169069 h 1540669"/>
                <a:gd name="connsiteX40" fmla="*/ 275191 w 1487248"/>
                <a:gd name="connsiteY40" fmla="*/ 150019 h 1540669"/>
                <a:gd name="connsiteX41" fmla="*/ 301385 w 1487248"/>
                <a:gd name="connsiteY41" fmla="*/ 135732 h 1540669"/>
                <a:gd name="connsiteX42" fmla="*/ 265666 w 1487248"/>
                <a:gd name="connsiteY42" fmla="*/ 111919 h 1540669"/>
                <a:gd name="connsiteX43" fmla="*/ 258522 w 1487248"/>
                <a:gd name="connsiteY43" fmla="*/ 102394 h 1540669"/>
                <a:gd name="connsiteX44" fmla="*/ 279954 w 1487248"/>
                <a:gd name="connsiteY44" fmla="*/ 85725 h 1540669"/>
                <a:gd name="connsiteX45" fmla="*/ 275191 w 1487248"/>
                <a:gd name="connsiteY45" fmla="*/ 54769 h 1540669"/>
                <a:gd name="connsiteX46" fmla="*/ 272810 w 1487248"/>
                <a:gd name="connsiteY46" fmla="*/ 40482 h 1540669"/>
                <a:gd name="connsiteX47" fmla="*/ 279954 w 1487248"/>
                <a:gd name="connsiteY47" fmla="*/ 23813 h 1540669"/>
                <a:gd name="connsiteX48" fmla="*/ 272810 w 1487248"/>
                <a:gd name="connsiteY48" fmla="*/ 2382 h 1540669"/>
                <a:gd name="connsiteX49" fmla="*/ 1487248 w 1487248"/>
                <a:gd name="connsiteY49" fmla="*/ 0 h 1540669"/>
                <a:gd name="connsiteX50" fmla="*/ 1484866 w 1487248"/>
                <a:gd name="connsiteY50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70429 w 1487248"/>
                <a:gd name="connsiteY20" fmla="*/ 531019 h 1540669"/>
                <a:gd name="connsiteX21" fmla="*/ 375204 w 1487248"/>
                <a:gd name="connsiteY21" fmla="*/ 516732 h 1540669"/>
                <a:gd name="connsiteX22" fmla="*/ 627616 w 1487248"/>
                <a:gd name="connsiteY22" fmla="*/ 511969 h 1540669"/>
                <a:gd name="connsiteX23" fmla="*/ 772873 w 1487248"/>
                <a:gd name="connsiteY23" fmla="*/ 495301 h 1540669"/>
                <a:gd name="connsiteX24" fmla="*/ 768110 w 1487248"/>
                <a:gd name="connsiteY24" fmla="*/ 476250 h 1540669"/>
                <a:gd name="connsiteX25" fmla="*/ 591898 w 1487248"/>
                <a:gd name="connsiteY25" fmla="*/ 452439 h 1540669"/>
                <a:gd name="connsiteX26" fmla="*/ 732391 w 1487248"/>
                <a:gd name="connsiteY26" fmla="*/ 426244 h 1540669"/>
                <a:gd name="connsiteX27" fmla="*/ 972897 w 1487248"/>
                <a:gd name="connsiteY27" fmla="*/ 404813 h 1540669"/>
                <a:gd name="connsiteX28" fmla="*/ 222804 w 1487248"/>
                <a:gd name="connsiteY28" fmla="*/ 342900 h 1540669"/>
                <a:gd name="connsiteX29" fmla="*/ 375204 w 1487248"/>
                <a:gd name="connsiteY29" fmla="*/ 309563 h 1540669"/>
                <a:gd name="connsiteX30" fmla="*/ 377585 w 1487248"/>
                <a:gd name="connsiteY30" fmla="*/ 300038 h 1540669"/>
                <a:gd name="connsiteX31" fmla="*/ 256141 w 1487248"/>
                <a:gd name="connsiteY31" fmla="*/ 269082 h 1540669"/>
                <a:gd name="connsiteX32" fmla="*/ 218041 w 1487248"/>
                <a:gd name="connsiteY32" fmla="*/ 254794 h 1540669"/>
                <a:gd name="connsiteX33" fmla="*/ 213279 w 1487248"/>
                <a:gd name="connsiteY33" fmla="*/ 238125 h 1540669"/>
                <a:gd name="connsiteX34" fmla="*/ 296622 w 1487248"/>
                <a:gd name="connsiteY34" fmla="*/ 216694 h 1540669"/>
                <a:gd name="connsiteX35" fmla="*/ 329960 w 1487248"/>
                <a:gd name="connsiteY35" fmla="*/ 211932 h 1540669"/>
                <a:gd name="connsiteX36" fmla="*/ 315672 w 1487248"/>
                <a:gd name="connsiteY36" fmla="*/ 200025 h 1540669"/>
                <a:gd name="connsiteX37" fmla="*/ 272810 w 1487248"/>
                <a:gd name="connsiteY37" fmla="*/ 180975 h 1540669"/>
                <a:gd name="connsiteX38" fmla="*/ 241854 w 1487248"/>
                <a:gd name="connsiteY38" fmla="*/ 169069 h 1540669"/>
                <a:gd name="connsiteX39" fmla="*/ 275191 w 1487248"/>
                <a:gd name="connsiteY39" fmla="*/ 150019 h 1540669"/>
                <a:gd name="connsiteX40" fmla="*/ 301385 w 1487248"/>
                <a:gd name="connsiteY40" fmla="*/ 135732 h 1540669"/>
                <a:gd name="connsiteX41" fmla="*/ 265666 w 1487248"/>
                <a:gd name="connsiteY41" fmla="*/ 111919 h 1540669"/>
                <a:gd name="connsiteX42" fmla="*/ 258522 w 1487248"/>
                <a:gd name="connsiteY42" fmla="*/ 102394 h 1540669"/>
                <a:gd name="connsiteX43" fmla="*/ 279954 w 1487248"/>
                <a:gd name="connsiteY43" fmla="*/ 85725 h 1540669"/>
                <a:gd name="connsiteX44" fmla="*/ 275191 w 1487248"/>
                <a:gd name="connsiteY44" fmla="*/ 54769 h 1540669"/>
                <a:gd name="connsiteX45" fmla="*/ 272810 w 1487248"/>
                <a:gd name="connsiteY45" fmla="*/ 40482 h 1540669"/>
                <a:gd name="connsiteX46" fmla="*/ 279954 w 1487248"/>
                <a:gd name="connsiteY46" fmla="*/ 23813 h 1540669"/>
                <a:gd name="connsiteX47" fmla="*/ 272810 w 1487248"/>
                <a:gd name="connsiteY47" fmla="*/ 2382 h 1540669"/>
                <a:gd name="connsiteX48" fmla="*/ 1487248 w 1487248"/>
                <a:gd name="connsiteY48" fmla="*/ 0 h 1540669"/>
                <a:gd name="connsiteX49" fmla="*/ 1484866 w 1487248"/>
                <a:gd name="connsiteY49" fmla="*/ 1540669 h 1540669"/>
                <a:gd name="connsiteX0" fmla="*/ 1484866 w 1487248"/>
                <a:gd name="connsiteY0" fmla="*/ 1540669 h 1540669"/>
                <a:gd name="connsiteX1" fmla="*/ 818116 w 1487248"/>
                <a:gd name="connsiteY1" fmla="*/ 1359694 h 1540669"/>
                <a:gd name="connsiteX2" fmla="*/ 306148 w 1487248"/>
                <a:gd name="connsiteY2" fmla="*/ 1193007 h 1540669"/>
                <a:gd name="connsiteX3" fmla="*/ 222803 w 1487248"/>
                <a:gd name="connsiteY3" fmla="*/ 1142673 h 1540669"/>
                <a:gd name="connsiteX4" fmla="*/ 172797 w 1487248"/>
                <a:gd name="connsiteY4" fmla="*/ 1092668 h 1540669"/>
                <a:gd name="connsiteX5" fmla="*/ 208515 w 1487248"/>
                <a:gd name="connsiteY5" fmla="*/ 1014086 h 1540669"/>
                <a:gd name="connsiteX6" fmla="*/ 210897 w 1487248"/>
                <a:gd name="connsiteY6" fmla="*/ 980748 h 1540669"/>
                <a:gd name="connsiteX7" fmla="*/ 201372 w 1487248"/>
                <a:gd name="connsiteY7" fmla="*/ 954555 h 1540669"/>
                <a:gd name="connsiteX8" fmla="*/ 232328 w 1487248"/>
                <a:gd name="connsiteY8" fmla="*/ 916455 h 1540669"/>
                <a:gd name="connsiteX9" fmla="*/ 258522 w 1487248"/>
                <a:gd name="connsiteY9" fmla="*/ 906930 h 1540669"/>
                <a:gd name="connsiteX10" fmla="*/ 234709 w 1487248"/>
                <a:gd name="connsiteY10" fmla="*/ 880735 h 1540669"/>
                <a:gd name="connsiteX11" fmla="*/ 137078 w 1487248"/>
                <a:gd name="connsiteY11" fmla="*/ 825967 h 1540669"/>
                <a:gd name="connsiteX12" fmla="*/ 465692 w 1487248"/>
                <a:gd name="connsiteY12" fmla="*/ 764382 h 1540669"/>
                <a:gd name="connsiteX13" fmla="*/ 44210 w 1487248"/>
                <a:gd name="connsiteY13" fmla="*/ 716756 h 1540669"/>
                <a:gd name="connsiteX14" fmla="*/ 20398 w 1487248"/>
                <a:gd name="connsiteY14" fmla="*/ 699761 h 1540669"/>
                <a:gd name="connsiteX15" fmla="*/ 206135 w 1487248"/>
                <a:gd name="connsiteY15" fmla="*/ 666750 h 1540669"/>
                <a:gd name="connsiteX16" fmla="*/ 391873 w 1487248"/>
                <a:gd name="connsiteY16" fmla="*/ 657225 h 1540669"/>
                <a:gd name="connsiteX17" fmla="*/ 456166 w 1487248"/>
                <a:gd name="connsiteY17" fmla="*/ 640230 h 1540669"/>
                <a:gd name="connsiteX18" fmla="*/ 410923 w 1487248"/>
                <a:gd name="connsiteY18" fmla="*/ 592605 h 1540669"/>
                <a:gd name="connsiteX19" fmla="*/ 246617 w 1487248"/>
                <a:gd name="connsiteY19" fmla="*/ 554831 h 1540669"/>
                <a:gd name="connsiteX20" fmla="*/ 270429 w 1487248"/>
                <a:gd name="connsiteY20" fmla="*/ 531019 h 1540669"/>
                <a:gd name="connsiteX21" fmla="*/ 375204 w 1487248"/>
                <a:gd name="connsiteY21" fmla="*/ 516732 h 1540669"/>
                <a:gd name="connsiteX22" fmla="*/ 627616 w 1487248"/>
                <a:gd name="connsiteY22" fmla="*/ 511969 h 1540669"/>
                <a:gd name="connsiteX23" fmla="*/ 772873 w 1487248"/>
                <a:gd name="connsiteY23" fmla="*/ 495301 h 1540669"/>
                <a:gd name="connsiteX24" fmla="*/ 768110 w 1487248"/>
                <a:gd name="connsiteY24" fmla="*/ 476250 h 1540669"/>
                <a:gd name="connsiteX25" fmla="*/ 591898 w 1487248"/>
                <a:gd name="connsiteY25" fmla="*/ 452439 h 1540669"/>
                <a:gd name="connsiteX26" fmla="*/ 732391 w 1487248"/>
                <a:gd name="connsiteY26" fmla="*/ 426244 h 1540669"/>
                <a:gd name="connsiteX27" fmla="*/ 972897 w 1487248"/>
                <a:gd name="connsiteY27" fmla="*/ 404813 h 1540669"/>
                <a:gd name="connsiteX28" fmla="*/ 222804 w 1487248"/>
                <a:gd name="connsiteY28" fmla="*/ 342900 h 1540669"/>
                <a:gd name="connsiteX29" fmla="*/ 375204 w 1487248"/>
                <a:gd name="connsiteY29" fmla="*/ 309563 h 1540669"/>
                <a:gd name="connsiteX30" fmla="*/ 256141 w 1487248"/>
                <a:gd name="connsiteY30" fmla="*/ 269082 h 1540669"/>
                <a:gd name="connsiteX31" fmla="*/ 218041 w 1487248"/>
                <a:gd name="connsiteY31" fmla="*/ 254794 h 1540669"/>
                <a:gd name="connsiteX32" fmla="*/ 213279 w 1487248"/>
                <a:gd name="connsiteY32" fmla="*/ 238125 h 1540669"/>
                <a:gd name="connsiteX33" fmla="*/ 296622 w 1487248"/>
                <a:gd name="connsiteY33" fmla="*/ 216694 h 1540669"/>
                <a:gd name="connsiteX34" fmla="*/ 329960 w 1487248"/>
                <a:gd name="connsiteY34" fmla="*/ 211932 h 1540669"/>
                <a:gd name="connsiteX35" fmla="*/ 315672 w 1487248"/>
                <a:gd name="connsiteY35" fmla="*/ 200025 h 1540669"/>
                <a:gd name="connsiteX36" fmla="*/ 272810 w 1487248"/>
                <a:gd name="connsiteY36" fmla="*/ 180975 h 1540669"/>
                <a:gd name="connsiteX37" fmla="*/ 241854 w 1487248"/>
                <a:gd name="connsiteY37" fmla="*/ 169069 h 1540669"/>
                <a:gd name="connsiteX38" fmla="*/ 275191 w 1487248"/>
                <a:gd name="connsiteY38" fmla="*/ 150019 h 1540669"/>
                <a:gd name="connsiteX39" fmla="*/ 301385 w 1487248"/>
                <a:gd name="connsiteY39" fmla="*/ 135732 h 1540669"/>
                <a:gd name="connsiteX40" fmla="*/ 265666 w 1487248"/>
                <a:gd name="connsiteY40" fmla="*/ 111919 h 1540669"/>
                <a:gd name="connsiteX41" fmla="*/ 258522 w 1487248"/>
                <a:gd name="connsiteY41" fmla="*/ 102394 h 1540669"/>
                <a:gd name="connsiteX42" fmla="*/ 279954 w 1487248"/>
                <a:gd name="connsiteY42" fmla="*/ 85725 h 1540669"/>
                <a:gd name="connsiteX43" fmla="*/ 275191 w 1487248"/>
                <a:gd name="connsiteY43" fmla="*/ 54769 h 1540669"/>
                <a:gd name="connsiteX44" fmla="*/ 272810 w 1487248"/>
                <a:gd name="connsiteY44" fmla="*/ 40482 h 1540669"/>
                <a:gd name="connsiteX45" fmla="*/ 279954 w 1487248"/>
                <a:gd name="connsiteY45" fmla="*/ 23813 h 1540669"/>
                <a:gd name="connsiteX46" fmla="*/ 272810 w 1487248"/>
                <a:gd name="connsiteY46" fmla="*/ 2382 h 1540669"/>
                <a:gd name="connsiteX47" fmla="*/ 1487248 w 1487248"/>
                <a:gd name="connsiteY47" fmla="*/ 0 h 1540669"/>
                <a:gd name="connsiteX48" fmla="*/ 1484866 w 1487248"/>
                <a:gd name="connsiteY48" fmla="*/ 1540669 h 1540669"/>
                <a:gd name="connsiteX0" fmla="*/ 1484866 w 1489629"/>
                <a:gd name="connsiteY0" fmla="*/ 1540669 h 1540669"/>
                <a:gd name="connsiteX1" fmla="*/ 818116 w 1489629"/>
                <a:gd name="connsiteY1" fmla="*/ 1359694 h 1540669"/>
                <a:gd name="connsiteX2" fmla="*/ 306148 w 1489629"/>
                <a:gd name="connsiteY2" fmla="*/ 1193007 h 1540669"/>
                <a:gd name="connsiteX3" fmla="*/ 222803 w 1489629"/>
                <a:gd name="connsiteY3" fmla="*/ 1142673 h 1540669"/>
                <a:gd name="connsiteX4" fmla="*/ 172797 w 1489629"/>
                <a:gd name="connsiteY4" fmla="*/ 1092668 h 1540669"/>
                <a:gd name="connsiteX5" fmla="*/ 208515 w 1489629"/>
                <a:gd name="connsiteY5" fmla="*/ 1014086 h 1540669"/>
                <a:gd name="connsiteX6" fmla="*/ 210897 w 1489629"/>
                <a:gd name="connsiteY6" fmla="*/ 980748 h 1540669"/>
                <a:gd name="connsiteX7" fmla="*/ 201372 w 1489629"/>
                <a:gd name="connsiteY7" fmla="*/ 954555 h 1540669"/>
                <a:gd name="connsiteX8" fmla="*/ 232328 w 1489629"/>
                <a:gd name="connsiteY8" fmla="*/ 916455 h 1540669"/>
                <a:gd name="connsiteX9" fmla="*/ 258522 w 1489629"/>
                <a:gd name="connsiteY9" fmla="*/ 906930 h 1540669"/>
                <a:gd name="connsiteX10" fmla="*/ 234709 w 1489629"/>
                <a:gd name="connsiteY10" fmla="*/ 880735 h 1540669"/>
                <a:gd name="connsiteX11" fmla="*/ 137078 w 1489629"/>
                <a:gd name="connsiteY11" fmla="*/ 825967 h 1540669"/>
                <a:gd name="connsiteX12" fmla="*/ 465692 w 1489629"/>
                <a:gd name="connsiteY12" fmla="*/ 764382 h 1540669"/>
                <a:gd name="connsiteX13" fmla="*/ 44210 w 1489629"/>
                <a:gd name="connsiteY13" fmla="*/ 716756 h 1540669"/>
                <a:gd name="connsiteX14" fmla="*/ 20398 w 1489629"/>
                <a:gd name="connsiteY14" fmla="*/ 699761 h 1540669"/>
                <a:gd name="connsiteX15" fmla="*/ 206135 w 1489629"/>
                <a:gd name="connsiteY15" fmla="*/ 666750 h 1540669"/>
                <a:gd name="connsiteX16" fmla="*/ 391873 w 1489629"/>
                <a:gd name="connsiteY16" fmla="*/ 657225 h 1540669"/>
                <a:gd name="connsiteX17" fmla="*/ 456166 w 1489629"/>
                <a:gd name="connsiteY17" fmla="*/ 640230 h 1540669"/>
                <a:gd name="connsiteX18" fmla="*/ 410923 w 1489629"/>
                <a:gd name="connsiteY18" fmla="*/ 592605 h 1540669"/>
                <a:gd name="connsiteX19" fmla="*/ 246617 w 1489629"/>
                <a:gd name="connsiteY19" fmla="*/ 554831 h 1540669"/>
                <a:gd name="connsiteX20" fmla="*/ 270429 w 1489629"/>
                <a:gd name="connsiteY20" fmla="*/ 531019 h 1540669"/>
                <a:gd name="connsiteX21" fmla="*/ 375204 w 1489629"/>
                <a:gd name="connsiteY21" fmla="*/ 516732 h 1540669"/>
                <a:gd name="connsiteX22" fmla="*/ 627616 w 1489629"/>
                <a:gd name="connsiteY22" fmla="*/ 511969 h 1540669"/>
                <a:gd name="connsiteX23" fmla="*/ 772873 w 1489629"/>
                <a:gd name="connsiteY23" fmla="*/ 495301 h 1540669"/>
                <a:gd name="connsiteX24" fmla="*/ 768110 w 1489629"/>
                <a:gd name="connsiteY24" fmla="*/ 476250 h 1540669"/>
                <a:gd name="connsiteX25" fmla="*/ 591898 w 1489629"/>
                <a:gd name="connsiteY25" fmla="*/ 452439 h 1540669"/>
                <a:gd name="connsiteX26" fmla="*/ 732391 w 1489629"/>
                <a:gd name="connsiteY26" fmla="*/ 426244 h 1540669"/>
                <a:gd name="connsiteX27" fmla="*/ 972897 w 1489629"/>
                <a:gd name="connsiteY27" fmla="*/ 404813 h 1540669"/>
                <a:gd name="connsiteX28" fmla="*/ 222804 w 1489629"/>
                <a:gd name="connsiteY28" fmla="*/ 342900 h 1540669"/>
                <a:gd name="connsiteX29" fmla="*/ 375204 w 1489629"/>
                <a:gd name="connsiteY29" fmla="*/ 309563 h 1540669"/>
                <a:gd name="connsiteX30" fmla="*/ 256141 w 1489629"/>
                <a:gd name="connsiteY30" fmla="*/ 269082 h 1540669"/>
                <a:gd name="connsiteX31" fmla="*/ 218041 w 1489629"/>
                <a:gd name="connsiteY31" fmla="*/ 254794 h 1540669"/>
                <a:gd name="connsiteX32" fmla="*/ 213279 w 1489629"/>
                <a:gd name="connsiteY32" fmla="*/ 238125 h 1540669"/>
                <a:gd name="connsiteX33" fmla="*/ 296622 w 1489629"/>
                <a:gd name="connsiteY33" fmla="*/ 216694 h 1540669"/>
                <a:gd name="connsiteX34" fmla="*/ 329960 w 1489629"/>
                <a:gd name="connsiteY34" fmla="*/ 211932 h 1540669"/>
                <a:gd name="connsiteX35" fmla="*/ 315672 w 1489629"/>
                <a:gd name="connsiteY35" fmla="*/ 200025 h 1540669"/>
                <a:gd name="connsiteX36" fmla="*/ 272810 w 1489629"/>
                <a:gd name="connsiteY36" fmla="*/ 180975 h 1540669"/>
                <a:gd name="connsiteX37" fmla="*/ 241854 w 1489629"/>
                <a:gd name="connsiteY37" fmla="*/ 169069 h 1540669"/>
                <a:gd name="connsiteX38" fmla="*/ 275191 w 1489629"/>
                <a:gd name="connsiteY38" fmla="*/ 150019 h 1540669"/>
                <a:gd name="connsiteX39" fmla="*/ 301385 w 1489629"/>
                <a:gd name="connsiteY39" fmla="*/ 135732 h 1540669"/>
                <a:gd name="connsiteX40" fmla="*/ 265666 w 1489629"/>
                <a:gd name="connsiteY40" fmla="*/ 111919 h 1540669"/>
                <a:gd name="connsiteX41" fmla="*/ 258522 w 1489629"/>
                <a:gd name="connsiteY41" fmla="*/ 102394 h 1540669"/>
                <a:gd name="connsiteX42" fmla="*/ 279954 w 1489629"/>
                <a:gd name="connsiteY42" fmla="*/ 85725 h 1540669"/>
                <a:gd name="connsiteX43" fmla="*/ 1489629 w 1489629"/>
                <a:gd name="connsiteY43" fmla="*/ 280988 h 1540669"/>
                <a:gd name="connsiteX44" fmla="*/ 272810 w 1489629"/>
                <a:gd name="connsiteY44" fmla="*/ 40482 h 1540669"/>
                <a:gd name="connsiteX45" fmla="*/ 279954 w 1489629"/>
                <a:gd name="connsiteY45" fmla="*/ 23813 h 1540669"/>
                <a:gd name="connsiteX46" fmla="*/ 272810 w 1489629"/>
                <a:gd name="connsiteY46" fmla="*/ 2382 h 1540669"/>
                <a:gd name="connsiteX47" fmla="*/ 1487248 w 1489629"/>
                <a:gd name="connsiteY47" fmla="*/ 0 h 1540669"/>
                <a:gd name="connsiteX48" fmla="*/ 1484866 w 1489629"/>
                <a:gd name="connsiteY48" fmla="*/ 1540669 h 1540669"/>
                <a:gd name="connsiteX0" fmla="*/ 1484866 w 1492011"/>
                <a:gd name="connsiteY0" fmla="*/ 1538287 h 1538287"/>
                <a:gd name="connsiteX1" fmla="*/ 818116 w 1492011"/>
                <a:gd name="connsiteY1" fmla="*/ 1357312 h 1538287"/>
                <a:gd name="connsiteX2" fmla="*/ 306148 w 1492011"/>
                <a:gd name="connsiteY2" fmla="*/ 1190625 h 1538287"/>
                <a:gd name="connsiteX3" fmla="*/ 222803 w 1492011"/>
                <a:gd name="connsiteY3" fmla="*/ 1140291 h 1538287"/>
                <a:gd name="connsiteX4" fmla="*/ 172797 w 1492011"/>
                <a:gd name="connsiteY4" fmla="*/ 1090286 h 1538287"/>
                <a:gd name="connsiteX5" fmla="*/ 208515 w 1492011"/>
                <a:gd name="connsiteY5" fmla="*/ 1011704 h 1538287"/>
                <a:gd name="connsiteX6" fmla="*/ 210897 w 1492011"/>
                <a:gd name="connsiteY6" fmla="*/ 978366 h 1538287"/>
                <a:gd name="connsiteX7" fmla="*/ 201372 w 1492011"/>
                <a:gd name="connsiteY7" fmla="*/ 952173 h 1538287"/>
                <a:gd name="connsiteX8" fmla="*/ 232328 w 1492011"/>
                <a:gd name="connsiteY8" fmla="*/ 914073 h 1538287"/>
                <a:gd name="connsiteX9" fmla="*/ 258522 w 1492011"/>
                <a:gd name="connsiteY9" fmla="*/ 904548 h 1538287"/>
                <a:gd name="connsiteX10" fmla="*/ 234709 w 1492011"/>
                <a:gd name="connsiteY10" fmla="*/ 878353 h 1538287"/>
                <a:gd name="connsiteX11" fmla="*/ 137078 w 1492011"/>
                <a:gd name="connsiteY11" fmla="*/ 823585 h 1538287"/>
                <a:gd name="connsiteX12" fmla="*/ 465692 w 1492011"/>
                <a:gd name="connsiteY12" fmla="*/ 762000 h 1538287"/>
                <a:gd name="connsiteX13" fmla="*/ 44210 w 1492011"/>
                <a:gd name="connsiteY13" fmla="*/ 714374 h 1538287"/>
                <a:gd name="connsiteX14" fmla="*/ 20398 w 1492011"/>
                <a:gd name="connsiteY14" fmla="*/ 697379 h 1538287"/>
                <a:gd name="connsiteX15" fmla="*/ 206135 w 1492011"/>
                <a:gd name="connsiteY15" fmla="*/ 664368 h 1538287"/>
                <a:gd name="connsiteX16" fmla="*/ 391873 w 1492011"/>
                <a:gd name="connsiteY16" fmla="*/ 654843 h 1538287"/>
                <a:gd name="connsiteX17" fmla="*/ 456166 w 1492011"/>
                <a:gd name="connsiteY17" fmla="*/ 637848 h 1538287"/>
                <a:gd name="connsiteX18" fmla="*/ 410923 w 1492011"/>
                <a:gd name="connsiteY18" fmla="*/ 590223 h 1538287"/>
                <a:gd name="connsiteX19" fmla="*/ 246617 w 1492011"/>
                <a:gd name="connsiteY19" fmla="*/ 552449 h 1538287"/>
                <a:gd name="connsiteX20" fmla="*/ 270429 w 1492011"/>
                <a:gd name="connsiteY20" fmla="*/ 528637 h 1538287"/>
                <a:gd name="connsiteX21" fmla="*/ 375204 w 1492011"/>
                <a:gd name="connsiteY21" fmla="*/ 514350 h 1538287"/>
                <a:gd name="connsiteX22" fmla="*/ 627616 w 1492011"/>
                <a:gd name="connsiteY22" fmla="*/ 509587 h 1538287"/>
                <a:gd name="connsiteX23" fmla="*/ 772873 w 1492011"/>
                <a:gd name="connsiteY23" fmla="*/ 492919 h 1538287"/>
                <a:gd name="connsiteX24" fmla="*/ 768110 w 1492011"/>
                <a:gd name="connsiteY24" fmla="*/ 473868 h 1538287"/>
                <a:gd name="connsiteX25" fmla="*/ 591898 w 1492011"/>
                <a:gd name="connsiteY25" fmla="*/ 450057 h 1538287"/>
                <a:gd name="connsiteX26" fmla="*/ 732391 w 1492011"/>
                <a:gd name="connsiteY26" fmla="*/ 423862 h 1538287"/>
                <a:gd name="connsiteX27" fmla="*/ 972897 w 1492011"/>
                <a:gd name="connsiteY27" fmla="*/ 402431 h 1538287"/>
                <a:gd name="connsiteX28" fmla="*/ 222804 w 1492011"/>
                <a:gd name="connsiteY28" fmla="*/ 340518 h 1538287"/>
                <a:gd name="connsiteX29" fmla="*/ 375204 w 1492011"/>
                <a:gd name="connsiteY29" fmla="*/ 307181 h 1538287"/>
                <a:gd name="connsiteX30" fmla="*/ 256141 w 1492011"/>
                <a:gd name="connsiteY30" fmla="*/ 266700 h 1538287"/>
                <a:gd name="connsiteX31" fmla="*/ 218041 w 1492011"/>
                <a:gd name="connsiteY31" fmla="*/ 252412 h 1538287"/>
                <a:gd name="connsiteX32" fmla="*/ 213279 w 1492011"/>
                <a:gd name="connsiteY32" fmla="*/ 235743 h 1538287"/>
                <a:gd name="connsiteX33" fmla="*/ 296622 w 1492011"/>
                <a:gd name="connsiteY33" fmla="*/ 214312 h 1538287"/>
                <a:gd name="connsiteX34" fmla="*/ 329960 w 1492011"/>
                <a:gd name="connsiteY34" fmla="*/ 209550 h 1538287"/>
                <a:gd name="connsiteX35" fmla="*/ 315672 w 1492011"/>
                <a:gd name="connsiteY35" fmla="*/ 197643 h 1538287"/>
                <a:gd name="connsiteX36" fmla="*/ 272810 w 1492011"/>
                <a:gd name="connsiteY36" fmla="*/ 178593 h 1538287"/>
                <a:gd name="connsiteX37" fmla="*/ 241854 w 1492011"/>
                <a:gd name="connsiteY37" fmla="*/ 166687 h 1538287"/>
                <a:gd name="connsiteX38" fmla="*/ 275191 w 1492011"/>
                <a:gd name="connsiteY38" fmla="*/ 147637 h 1538287"/>
                <a:gd name="connsiteX39" fmla="*/ 301385 w 1492011"/>
                <a:gd name="connsiteY39" fmla="*/ 133350 h 1538287"/>
                <a:gd name="connsiteX40" fmla="*/ 265666 w 1492011"/>
                <a:gd name="connsiteY40" fmla="*/ 109537 h 1538287"/>
                <a:gd name="connsiteX41" fmla="*/ 258522 w 1492011"/>
                <a:gd name="connsiteY41" fmla="*/ 100012 h 1538287"/>
                <a:gd name="connsiteX42" fmla="*/ 279954 w 1492011"/>
                <a:gd name="connsiteY42" fmla="*/ 83343 h 1538287"/>
                <a:gd name="connsiteX43" fmla="*/ 1489629 w 1492011"/>
                <a:gd name="connsiteY43" fmla="*/ 278606 h 1538287"/>
                <a:gd name="connsiteX44" fmla="*/ 272810 w 1492011"/>
                <a:gd name="connsiteY44" fmla="*/ 38100 h 1538287"/>
                <a:gd name="connsiteX45" fmla="*/ 279954 w 1492011"/>
                <a:gd name="connsiteY45" fmla="*/ 21431 h 1538287"/>
                <a:gd name="connsiteX46" fmla="*/ 272810 w 1492011"/>
                <a:gd name="connsiteY46" fmla="*/ 0 h 1538287"/>
                <a:gd name="connsiteX47" fmla="*/ 1492011 w 1492011"/>
                <a:gd name="connsiteY47" fmla="*/ 373856 h 1538287"/>
                <a:gd name="connsiteX48" fmla="*/ 1484866 w 1492011"/>
                <a:gd name="connsiteY48" fmla="*/ 1538287 h 1538287"/>
                <a:gd name="connsiteX0" fmla="*/ 1484866 w 1492011"/>
                <a:gd name="connsiteY0" fmla="*/ 1516856 h 1516856"/>
                <a:gd name="connsiteX1" fmla="*/ 818116 w 1492011"/>
                <a:gd name="connsiteY1" fmla="*/ 1335881 h 1516856"/>
                <a:gd name="connsiteX2" fmla="*/ 306148 w 1492011"/>
                <a:gd name="connsiteY2" fmla="*/ 1169194 h 1516856"/>
                <a:gd name="connsiteX3" fmla="*/ 222803 w 1492011"/>
                <a:gd name="connsiteY3" fmla="*/ 1118860 h 1516856"/>
                <a:gd name="connsiteX4" fmla="*/ 172797 w 1492011"/>
                <a:gd name="connsiteY4" fmla="*/ 1068855 h 1516856"/>
                <a:gd name="connsiteX5" fmla="*/ 208515 w 1492011"/>
                <a:gd name="connsiteY5" fmla="*/ 990273 h 1516856"/>
                <a:gd name="connsiteX6" fmla="*/ 210897 w 1492011"/>
                <a:gd name="connsiteY6" fmla="*/ 956935 h 1516856"/>
                <a:gd name="connsiteX7" fmla="*/ 201372 w 1492011"/>
                <a:gd name="connsiteY7" fmla="*/ 930742 h 1516856"/>
                <a:gd name="connsiteX8" fmla="*/ 232328 w 1492011"/>
                <a:gd name="connsiteY8" fmla="*/ 892642 h 1516856"/>
                <a:gd name="connsiteX9" fmla="*/ 258522 w 1492011"/>
                <a:gd name="connsiteY9" fmla="*/ 883117 h 1516856"/>
                <a:gd name="connsiteX10" fmla="*/ 234709 w 1492011"/>
                <a:gd name="connsiteY10" fmla="*/ 856922 h 1516856"/>
                <a:gd name="connsiteX11" fmla="*/ 137078 w 1492011"/>
                <a:gd name="connsiteY11" fmla="*/ 802154 h 1516856"/>
                <a:gd name="connsiteX12" fmla="*/ 465692 w 1492011"/>
                <a:gd name="connsiteY12" fmla="*/ 740569 h 1516856"/>
                <a:gd name="connsiteX13" fmla="*/ 44210 w 1492011"/>
                <a:gd name="connsiteY13" fmla="*/ 692943 h 1516856"/>
                <a:gd name="connsiteX14" fmla="*/ 20398 w 1492011"/>
                <a:gd name="connsiteY14" fmla="*/ 675948 h 1516856"/>
                <a:gd name="connsiteX15" fmla="*/ 206135 w 1492011"/>
                <a:gd name="connsiteY15" fmla="*/ 642937 h 1516856"/>
                <a:gd name="connsiteX16" fmla="*/ 391873 w 1492011"/>
                <a:gd name="connsiteY16" fmla="*/ 633412 h 1516856"/>
                <a:gd name="connsiteX17" fmla="*/ 456166 w 1492011"/>
                <a:gd name="connsiteY17" fmla="*/ 616417 h 1516856"/>
                <a:gd name="connsiteX18" fmla="*/ 410923 w 1492011"/>
                <a:gd name="connsiteY18" fmla="*/ 568792 h 1516856"/>
                <a:gd name="connsiteX19" fmla="*/ 246617 w 1492011"/>
                <a:gd name="connsiteY19" fmla="*/ 531018 h 1516856"/>
                <a:gd name="connsiteX20" fmla="*/ 270429 w 1492011"/>
                <a:gd name="connsiteY20" fmla="*/ 507206 h 1516856"/>
                <a:gd name="connsiteX21" fmla="*/ 375204 w 1492011"/>
                <a:gd name="connsiteY21" fmla="*/ 492919 h 1516856"/>
                <a:gd name="connsiteX22" fmla="*/ 627616 w 1492011"/>
                <a:gd name="connsiteY22" fmla="*/ 488156 h 1516856"/>
                <a:gd name="connsiteX23" fmla="*/ 772873 w 1492011"/>
                <a:gd name="connsiteY23" fmla="*/ 471488 h 1516856"/>
                <a:gd name="connsiteX24" fmla="*/ 768110 w 1492011"/>
                <a:gd name="connsiteY24" fmla="*/ 452437 h 1516856"/>
                <a:gd name="connsiteX25" fmla="*/ 591898 w 1492011"/>
                <a:gd name="connsiteY25" fmla="*/ 428626 h 1516856"/>
                <a:gd name="connsiteX26" fmla="*/ 732391 w 1492011"/>
                <a:gd name="connsiteY26" fmla="*/ 402431 h 1516856"/>
                <a:gd name="connsiteX27" fmla="*/ 972897 w 1492011"/>
                <a:gd name="connsiteY27" fmla="*/ 381000 h 1516856"/>
                <a:gd name="connsiteX28" fmla="*/ 222804 w 1492011"/>
                <a:gd name="connsiteY28" fmla="*/ 319087 h 1516856"/>
                <a:gd name="connsiteX29" fmla="*/ 375204 w 1492011"/>
                <a:gd name="connsiteY29" fmla="*/ 285750 h 1516856"/>
                <a:gd name="connsiteX30" fmla="*/ 256141 w 1492011"/>
                <a:gd name="connsiteY30" fmla="*/ 245269 h 1516856"/>
                <a:gd name="connsiteX31" fmla="*/ 218041 w 1492011"/>
                <a:gd name="connsiteY31" fmla="*/ 230981 h 1516856"/>
                <a:gd name="connsiteX32" fmla="*/ 213279 w 1492011"/>
                <a:gd name="connsiteY32" fmla="*/ 214312 h 1516856"/>
                <a:gd name="connsiteX33" fmla="*/ 296622 w 1492011"/>
                <a:gd name="connsiteY33" fmla="*/ 192881 h 1516856"/>
                <a:gd name="connsiteX34" fmla="*/ 329960 w 1492011"/>
                <a:gd name="connsiteY34" fmla="*/ 188119 h 1516856"/>
                <a:gd name="connsiteX35" fmla="*/ 315672 w 1492011"/>
                <a:gd name="connsiteY35" fmla="*/ 176212 h 1516856"/>
                <a:gd name="connsiteX36" fmla="*/ 272810 w 1492011"/>
                <a:gd name="connsiteY36" fmla="*/ 157162 h 1516856"/>
                <a:gd name="connsiteX37" fmla="*/ 241854 w 1492011"/>
                <a:gd name="connsiteY37" fmla="*/ 145256 h 1516856"/>
                <a:gd name="connsiteX38" fmla="*/ 275191 w 1492011"/>
                <a:gd name="connsiteY38" fmla="*/ 126206 h 1516856"/>
                <a:gd name="connsiteX39" fmla="*/ 301385 w 1492011"/>
                <a:gd name="connsiteY39" fmla="*/ 111919 h 1516856"/>
                <a:gd name="connsiteX40" fmla="*/ 265666 w 1492011"/>
                <a:gd name="connsiteY40" fmla="*/ 88106 h 1516856"/>
                <a:gd name="connsiteX41" fmla="*/ 258522 w 1492011"/>
                <a:gd name="connsiteY41" fmla="*/ 78581 h 1516856"/>
                <a:gd name="connsiteX42" fmla="*/ 279954 w 1492011"/>
                <a:gd name="connsiteY42" fmla="*/ 61912 h 1516856"/>
                <a:gd name="connsiteX43" fmla="*/ 1489629 w 1492011"/>
                <a:gd name="connsiteY43" fmla="*/ 257175 h 1516856"/>
                <a:gd name="connsiteX44" fmla="*/ 272810 w 1492011"/>
                <a:gd name="connsiteY44" fmla="*/ 16669 h 1516856"/>
                <a:gd name="connsiteX45" fmla="*/ 279954 w 1492011"/>
                <a:gd name="connsiteY45" fmla="*/ 0 h 1516856"/>
                <a:gd name="connsiteX46" fmla="*/ 1492011 w 1492011"/>
                <a:gd name="connsiteY46" fmla="*/ 352425 h 1516856"/>
                <a:gd name="connsiteX47" fmla="*/ 1484866 w 1492011"/>
                <a:gd name="connsiteY47" fmla="*/ 1516856 h 1516856"/>
                <a:gd name="connsiteX0" fmla="*/ 1484866 w 1492011"/>
                <a:gd name="connsiteY0" fmla="*/ 1500187 h 1500187"/>
                <a:gd name="connsiteX1" fmla="*/ 818116 w 1492011"/>
                <a:gd name="connsiteY1" fmla="*/ 1319212 h 1500187"/>
                <a:gd name="connsiteX2" fmla="*/ 306148 w 1492011"/>
                <a:gd name="connsiteY2" fmla="*/ 1152525 h 1500187"/>
                <a:gd name="connsiteX3" fmla="*/ 222803 w 1492011"/>
                <a:gd name="connsiteY3" fmla="*/ 1102191 h 1500187"/>
                <a:gd name="connsiteX4" fmla="*/ 172797 w 1492011"/>
                <a:gd name="connsiteY4" fmla="*/ 1052186 h 1500187"/>
                <a:gd name="connsiteX5" fmla="*/ 208515 w 1492011"/>
                <a:gd name="connsiteY5" fmla="*/ 973604 h 1500187"/>
                <a:gd name="connsiteX6" fmla="*/ 210897 w 1492011"/>
                <a:gd name="connsiteY6" fmla="*/ 940266 h 1500187"/>
                <a:gd name="connsiteX7" fmla="*/ 201372 w 1492011"/>
                <a:gd name="connsiteY7" fmla="*/ 914073 h 1500187"/>
                <a:gd name="connsiteX8" fmla="*/ 232328 w 1492011"/>
                <a:gd name="connsiteY8" fmla="*/ 875973 h 1500187"/>
                <a:gd name="connsiteX9" fmla="*/ 258522 w 1492011"/>
                <a:gd name="connsiteY9" fmla="*/ 866448 h 1500187"/>
                <a:gd name="connsiteX10" fmla="*/ 234709 w 1492011"/>
                <a:gd name="connsiteY10" fmla="*/ 840253 h 1500187"/>
                <a:gd name="connsiteX11" fmla="*/ 137078 w 1492011"/>
                <a:gd name="connsiteY11" fmla="*/ 785485 h 1500187"/>
                <a:gd name="connsiteX12" fmla="*/ 465692 w 1492011"/>
                <a:gd name="connsiteY12" fmla="*/ 723900 h 1500187"/>
                <a:gd name="connsiteX13" fmla="*/ 44210 w 1492011"/>
                <a:gd name="connsiteY13" fmla="*/ 676274 h 1500187"/>
                <a:gd name="connsiteX14" fmla="*/ 20398 w 1492011"/>
                <a:gd name="connsiteY14" fmla="*/ 659279 h 1500187"/>
                <a:gd name="connsiteX15" fmla="*/ 206135 w 1492011"/>
                <a:gd name="connsiteY15" fmla="*/ 626268 h 1500187"/>
                <a:gd name="connsiteX16" fmla="*/ 391873 w 1492011"/>
                <a:gd name="connsiteY16" fmla="*/ 616743 h 1500187"/>
                <a:gd name="connsiteX17" fmla="*/ 456166 w 1492011"/>
                <a:gd name="connsiteY17" fmla="*/ 599748 h 1500187"/>
                <a:gd name="connsiteX18" fmla="*/ 410923 w 1492011"/>
                <a:gd name="connsiteY18" fmla="*/ 552123 h 1500187"/>
                <a:gd name="connsiteX19" fmla="*/ 246617 w 1492011"/>
                <a:gd name="connsiteY19" fmla="*/ 514349 h 1500187"/>
                <a:gd name="connsiteX20" fmla="*/ 270429 w 1492011"/>
                <a:gd name="connsiteY20" fmla="*/ 490537 h 1500187"/>
                <a:gd name="connsiteX21" fmla="*/ 375204 w 1492011"/>
                <a:gd name="connsiteY21" fmla="*/ 476250 h 1500187"/>
                <a:gd name="connsiteX22" fmla="*/ 627616 w 1492011"/>
                <a:gd name="connsiteY22" fmla="*/ 471487 h 1500187"/>
                <a:gd name="connsiteX23" fmla="*/ 772873 w 1492011"/>
                <a:gd name="connsiteY23" fmla="*/ 454819 h 1500187"/>
                <a:gd name="connsiteX24" fmla="*/ 768110 w 1492011"/>
                <a:gd name="connsiteY24" fmla="*/ 435768 h 1500187"/>
                <a:gd name="connsiteX25" fmla="*/ 591898 w 1492011"/>
                <a:gd name="connsiteY25" fmla="*/ 411957 h 1500187"/>
                <a:gd name="connsiteX26" fmla="*/ 732391 w 1492011"/>
                <a:gd name="connsiteY26" fmla="*/ 385762 h 1500187"/>
                <a:gd name="connsiteX27" fmla="*/ 972897 w 1492011"/>
                <a:gd name="connsiteY27" fmla="*/ 364331 h 1500187"/>
                <a:gd name="connsiteX28" fmla="*/ 222804 w 1492011"/>
                <a:gd name="connsiteY28" fmla="*/ 302418 h 1500187"/>
                <a:gd name="connsiteX29" fmla="*/ 375204 w 1492011"/>
                <a:gd name="connsiteY29" fmla="*/ 269081 h 1500187"/>
                <a:gd name="connsiteX30" fmla="*/ 256141 w 1492011"/>
                <a:gd name="connsiteY30" fmla="*/ 228600 h 1500187"/>
                <a:gd name="connsiteX31" fmla="*/ 218041 w 1492011"/>
                <a:gd name="connsiteY31" fmla="*/ 214312 h 1500187"/>
                <a:gd name="connsiteX32" fmla="*/ 213279 w 1492011"/>
                <a:gd name="connsiteY32" fmla="*/ 197643 h 1500187"/>
                <a:gd name="connsiteX33" fmla="*/ 296622 w 1492011"/>
                <a:gd name="connsiteY33" fmla="*/ 176212 h 1500187"/>
                <a:gd name="connsiteX34" fmla="*/ 329960 w 1492011"/>
                <a:gd name="connsiteY34" fmla="*/ 171450 h 1500187"/>
                <a:gd name="connsiteX35" fmla="*/ 315672 w 1492011"/>
                <a:gd name="connsiteY35" fmla="*/ 159543 h 1500187"/>
                <a:gd name="connsiteX36" fmla="*/ 272810 w 1492011"/>
                <a:gd name="connsiteY36" fmla="*/ 140493 h 1500187"/>
                <a:gd name="connsiteX37" fmla="*/ 241854 w 1492011"/>
                <a:gd name="connsiteY37" fmla="*/ 128587 h 1500187"/>
                <a:gd name="connsiteX38" fmla="*/ 275191 w 1492011"/>
                <a:gd name="connsiteY38" fmla="*/ 109537 h 1500187"/>
                <a:gd name="connsiteX39" fmla="*/ 301385 w 1492011"/>
                <a:gd name="connsiteY39" fmla="*/ 95250 h 1500187"/>
                <a:gd name="connsiteX40" fmla="*/ 265666 w 1492011"/>
                <a:gd name="connsiteY40" fmla="*/ 71437 h 1500187"/>
                <a:gd name="connsiteX41" fmla="*/ 258522 w 1492011"/>
                <a:gd name="connsiteY41" fmla="*/ 61912 h 1500187"/>
                <a:gd name="connsiteX42" fmla="*/ 279954 w 1492011"/>
                <a:gd name="connsiteY42" fmla="*/ 45243 h 1500187"/>
                <a:gd name="connsiteX43" fmla="*/ 1489629 w 1492011"/>
                <a:gd name="connsiteY43" fmla="*/ 240506 h 1500187"/>
                <a:gd name="connsiteX44" fmla="*/ 272810 w 1492011"/>
                <a:gd name="connsiteY44" fmla="*/ 0 h 1500187"/>
                <a:gd name="connsiteX45" fmla="*/ 1492011 w 1492011"/>
                <a:gd name="connsiteY45" fmla="*/ 335756 h 1500187"/>
                <a:gd name="connsiteX46" fmla="*/ 1484866 w 1492011"/>
                <a:gd name="connsiteY46" fmla="*/ 1500187 h 1500187"/>
                <a:gd name="connsiteX0" fmla="*/ 1484866 w 1492011"/>
                <a:gd name="connsiteY0" fmla="*/ 1454944 h 1454944"/>
                <a:gd name="connsiteX1" fmla="*/ 818116 w 1492011"/>
                <a:gd name="connsiteY1" fmla="*/ 1273969 h 1454944"/>
                <a:gd name="connsiteX2" fmla="*/ 306148 w 1492011"/>
                <a:gd name="connsiteY2" fmla="*/ 1107282 h 1454944"/>
                <a:gd name="connsiteX3" fmla="*/ 222803 w 1492011"/>
                <a:gd name="connsiteY3" fmla="*/ 1056948 h 1454944"/>
                <a:gd name="connsiteX4" fmla="*/ 172797 w 1492011"/>
                <a:gd name="connsiteY4" fmla="*/ 1006943 h 1454944"/>
                <a:gd name="connsiteX5" fmla="*/ 208515 w 1492011"/>
                <a:gd name="connsiteY5" fmla="*/ 928361 h 1454944"/>
                <a:gd name="connsiteX6" fmla="*/ 210897 w 1492011"/>
                <a:gd name="connsiteY6" fmla="*/ 895023 h 1454944"/>
                <a:gd name="connsiteX7" fmla="*/ 201372 w 1492011"/>
                <a:gd name="connsiteY7" fmla="*/ 868830 h 1454944"/>
                <a:gd name="connsiteX8" fmla="*/ 232328 w 1492011"/>
                <a:gd name="connsiteY8" fmla="*/ 830730 h 1454944"/>
                <a:gd name="connsiteX9" fmla="*/ 258522 w 1492011"/>
                <a:gd name="connsiteY9" fmla="*/ 821205 h 1454944"/>
                <a:gd name="connsiteX10" fmla="*/ 234709 w 1492011"/>
                <a:gd name="connsiteY10" fmla="*/ 795010 h 1454944"/>
                <a:gd name="connsiteX11" fmla="*/ 137078 w 1492011"/>
                <a:gd name="connsiteY11" fmla="*/ 740242 h 1454944"/>
                <a:gd name="connsiteX12" fmla="*/ 465692 w 1492011"/>
                <a:gd name="connsiteY12" fmla="*/ 678657 h 1454944"/>
                <a:gd name="connsiteX13" fmla="*/ 44210 w 1492011"/>
                <a:gd name="connsiteY13" fmla="*/ 631031 h 1454944"/>
                <a:gd name="connsiteX14" fmla="*/ 20398 w 1492011"/>
                <a:gd name="connsiteY14" fmla="*/ 614036 h 1454944"/>
                <a:gd name="connsiteX15" fmla="*/ 206135 w 1492011"/>
                <a:gd name="connsiteY15" fmla="*/ 581025 h 1454944"/>
                <a:gd name="connsiteX16" fmla="*/ 391873 w 1492011"/>
                <a:gd name="connsiteY16" fmla="*/ 571500 h 1454944"/>
                <a:gd name="connsiteX17" fmla="*/ 456166 w 1492011"/>
                <a:gd name="connsiteY17" fmla="*/ 554505 h 1454944"/>
                <a:gd name="connsiteX18" fmla="*/ 410923 w 1492011"/>
                <a:gd name="connsiteY18" fmla="*/ 506880 h 1454944"/>
                <a:gd name="connsiteX19" fmla="*/ 246617 w 1492011"/>
                <a:gd name="connsiteY19" fmla="*/ 469106 h 1454944"/>
                <a:gd name="connsiteX20" fmla="*/ 270429 w 1492011"/>
                <a:gd name="connsiteY20" fmla="*/ 445294 h 1454944"/>
                <a:gd name="connsiteX21" fmla="*/ 375204 w 1492011"/>
                <a:gd name="connsiteY21" fmla="*/ 431007 h 1454944"/>
                <a:gd name="connsiteX22" fmla="*/ 627616 w 1492011"/>
                <a:gd name="connsiteY22" fmla="*/ 426244 h 1454944"/>
                <a:gd name="connsiteX23" fmla="*/ 772873 w 1492011"/>
                <a:gd name="connsiteY23" fmla="*/ 409576 h 1454944"/>
                <a:gd name="connsiteX24" fmla="*/ 768110 w 1492011"/>
                <a:gd name="connsiteY24" fmla="*/ 390525 h 1454944"/>
                <a:gd name="connsiteX25" fmla="*/ 591898 w 1492011"/>
                <a:gd name="connsiteY25" fmla="*/ 366714 h 1454944"/>
                <a:gd name="connsiteX26" fmla="*/ 732391 w 1492011"/>
                <a:gd name="connsiteY26" fmla="*/ 340519 h 1454944"/>
                <a:gd name="connsiteX27" fmla="*/ 972897 w 1492011"/>
                <a:gd name="connsiteY27" fmla="*/ 319088 h 1454944"/>
                <a:gd name="connsiteX28" fmla="*/ 222804 w 1492011"/>
                <a:gd name="connsiteY28" fmla="*/ 257175 h 1454944"/>
                <a:gd name="connsiteX29" fmla="*/ 375204 w 1492011"/>
                <a:gd name="connsiteY29" fmla="*/ 223838 h 1454944"/>
                <a:gd name="connsiteX30" fmla="*/ 256141 w 1492011"/>
                <a:gd name="connsiteY30" fmla="*/ 183357 h 1454944"/>
                <a:gd name="connsiteX31" fmla="*/ 218041 w 1492011"/>
                <a:gd name="connsiteY31" fmla="*/ 169069 h 1454944"/>
                <a:gd name="connsiteX32" fmla="*/ 213279 w 1492011"/>
                <a:gd name="connsiteY32" fmla="*/ 152400 h 1454944"/>
                <a:gd name="connsiteX33" fmla="*/ 296622 w 1492011"/>
                <a:gd name="connsiteY33" fmla="*/ 130969 h 1454944"/>
                <a:gd name="connsiteX34" fmla="*/ 329960 w 1492011"/>
                <a:gd name="connsiteY34" fmla="*/ 126207 h 1454944"/>
                <a:gd name="connsiteX35" fmla="*/ 315672 w 1492011"/>
                <a:gd name="connsiteY35" fmla="*/ 114300 h 1454944"/>
                <a:gd name="connsiteX36" fmla="*/ 272810 w 1492011"/>
                <a:gd name="connsiteY36" fmla="*/ 95250 h 1454944"/>
                <a:gd name="connsiteX37" fmla="*/ 241854 w 1492011"/>
                <a:gd name="connsiteY37" fmla="*/ 83344 h 1454944"/>
                <a:gd name="connsiteX38" fmla="*/ 275191 w 1492011"/>
                <a:gd name="connsiteY38" fmla="*/ 64294 h 1454944"/>
                <a:gd name="connsiteX39" fmla="*/ 301385 w 1492011"/>
                <a:gd name="connsiteY39" fmla="*/ 50007 h 1454944"/>
                <a:gd name="connsiteX40" fmla="*/ 265666 w 1492011"/>
                <a:gd name="connsiteY40" fmla="*/ 26194 h 1454944"/>
                <a:gd name="connsiteX41" fmla="*/ 258522 w 1492011"/>
                <a:gd name="connsiteY41" fmla="*/ 16669 h 1454944"/>
                <a:gd name="connsiteX42" fmla="*/ 279954 w 1492011"/>
                <a:gd name="connsiteY42" fmla="*/ 0 h 1454944"/>
                <a:gd name="connsiteX43" fmla="*/ 1489629 w 1492011"/>
                <a:gd name="connsiteY43" fmla="*/ 195263 h 1454944"/>
                <a:gd name="connsiteX44" fmla="*/ 1492011 w 1492011"/>
                <a:gd name="connsiteY44" fmla="*/ 290513 h 1454944"/>
                <a:gd name="connsiteX45" fmla="*/ 1484866 w 1492011"/>
                <a:gd name="connsiteY45" fmla="*/ 1454944 h 1454944"/>
                <a:gd name="connsiteX0" fmla="*/ 1484866 w 1492011"/>
                <a:gd name="connsiteY0" fmla="*/ 1438275 h 1438275"/>
                <a:gd name="connsiteX1" fmla="*/ 818116 w 1492011"/>
                <a:gd name="connsiteY1" fmla="*/ 1257300 h 1438275"/>
                <a:gd name="connsiteX2" fmla="*/ 306148 w 1492011"/>
                <a:gd name="connsiteY2" fmla="*/ 1090613 h 1438275"/>
                <a:gd name="connsiteX3" fmla="*/ 222803 w 1492011"/>
                <a:gd name="connsiteY3" fmla="*/ 1040279 h 1438275"/>
                <a:gd name="connsiteX4" fmla="*/ 172797 w 1492011"/>
                <a:gd name="connsiteY4" fmla="*/ 990274 h 1438275"/>
                <a:gd name="connsiteX5" fmla="*/ 208515 w 1492011"/>
                <a:gd name="connsiteY5" fmla="*/ 911692 h 1438275"/>
                <a:gd name="connsiteX6" fmla="*/ 210897 w 1492011"/>
                <a:gd name="connsiteY6" fmla="*/ 878354 h 1438275"/>
                <a:gd name="connsiteX7" fmla="*/ 201372 w 1492011"/>
                <a:gd name="connsiteY7" fmla="*/ 852161 h 1438275"/>
                <a:gd name="connsiteX8" fmla="*/ 232328 w 1492011"/>
                <a:gd name="connsiteY8" fmla="*/ 814061 h 1438275"/>
                <a:gd name="connsiteX9" fmla="*/ 258522 w 1492011"/>
                <a:gd name="connsiteY9" fmla="*/ 804536 h 1438275"/>
                <a:gd name="connsiteX10" fmla="*/ 234709 w 1492011"/>
                <a:gd name="connsiteY10" fmla="*/ 778341 h 1438275"/>
                <a:gd name="connsiteX11" fmla="*/ 137078 w 1492011"/>
                <a:gd name="connsiteY11" fmla="*/ 723573 h 1438275"/>
                <a:gd name="connsiteX12" fmla="*/ 465692 w 1492011"/>
                <a:gd name="connsiteY12" fmla="*/ 661988 h 1438275"/>
                <a:gd name="connsiteX13" fmla="*/ 44210 w 1492011"/>
                <a:gd name="connsiteY13" fmla="*/ 614362 h 1438275"/>
                <a:gd name="connsiteX14" fmla="*/ 20398 w 1492011"/>
                <a:gd name="connsiteY14" fmla="*/ 597367 h 1438275"/>
                <a:gd name="connsiteX15" fmla="*/ 206135 w 1492011"/>
                <a:gd name="connsiteY15" fmla="*/ 564356 h 1438275"/>
                <a:gd name="connsiteX16" fmla="*/ 391873 w 1492011"/>
                <a:gd name="connsiteY16" fmla="*/ 554831 h 1438275"/>
                <a:gd name="connsiteX17" fmla="*/ 456166 w 1492011"/>
                <a:gd name="connsiteY17" fmla="*/ 537836 h 1438275"/>
                <a:gd name="connsiteX18" fmla="*/ 410923 w 1492011"/>
                <a:gd name="connsiteY18" fmla="*/ 490211 h 1438275"/>
                <a:gd name="connsiteX19" fmla="*/ 246617 w 1492011"/>
                <a:gd name="connsiteY19" fmla="*/ 452437 h 1438275"/>
                <a:gd name="connsiteX20" fmla="*/ 270429 w 1492011"/>
                <a:gd name="connsiteY20" fmla="*/ 428625 h 1438275"/>
                <a:gd name="connsiteX21" fmla="*/ 375204 w 1492011"/>
                <a:gd name="connsiteY21" fmla="*/ 414338 h 1438275"/>
                <a:gd name="connsiteX22" fmla="*/ 627616 w 1492011"/>
                <a:gd name="connsiteY22" fmla="*/ 409575 h 1438275"/>
                <a:gd name="connsiteX23" fmla="*/ 772873 w 1492011"/>
                <a:gd name="connsiteY23" fmla="*/ 392907 h 1438275"/>
                <a:gd name="connsiteX24" fmla="*/ 768110 w 1492011"/>
                <a:gd name="connsiteY24" fmla="*/ 373856 h 1438275"/>
                <a:gd name="connsiteX25" fmla="*/ 591898 w 1492011"/>
                <a:gd name="connsiteY25" fmla="*/ 350045 h 1438275"/>
                <a:gd name="connsiteX26" fmla="*/ 732391 w 1492011"/>
                <a:gd name="connsiteY26" fmla="*/ 323850 h 1438275"/>
                <a:gd name="connsiteX27" fmla="*/ 972897 w 1492011"/>
                <a:gd name="connsiteY27" fmla="*/ 302419 h 1438275"/>
                <a:gd name="connsiteX28" fmla="*/ 222804 w 1492011"/>
                <a:gd name="connsiteY28" fmla="*/ 240506 h 1438275"/>
                <a:gd name="connsiteX29" fmla="*/ 375204 w 1492011"/>
                <a:gd name="connsiteY29" fmla="*/ 207169 h 1438275"/>
                <a:gd name="connsiteX30" fmla="*/ 256141 w 1492011"/>
                <a:gd name="connsiteY30" fmla="*/ 166688 h 1438275"/>
                <a:gd name="connsiteX31" fmla="*/ 218041 w 1492011"/>
                <a:gd name="connsiteY31" fmla="*/ 152400 h 1438275"/>
                <a:gd name="connsiteX32" fmla="*/ 213279 w 1492011"/>
                <a:gd name="connsiteY32" fmla="*/ 135731 h 1438275"/>
                <a:gd name="connsiteX33" fmla="*/ 296622 w 1492011"/>
                <a:gd name="connsiteY33" fmla="*/ 114300 h 1438275"/>
                <a:gd name="connsiteX34" fmla="*/ 329960 w 1492011"/>
                <a:gd name="connsiteY34" fmla="*/ 109538 h 1438275"/>
                <a:gd name="connsiteX35" fmla="*/ 315672 w 1492011"/>
                <a:gd name="connsiteY35" fmla="*/ 97631 h 1438275"/>
                <a:gd name="connsiteX36" fmla="*/ 272810 w 1492011"/>
                <a:gd name="connsiteY36" fmla="*/ 78581 h 1438275"/>
                <a:gd name="connsiteX37" fmla="*/ 241854 w 1492011"/>
                <a:gd name="connsiteY37" fmla="*/ 66675 h 1438275"/>
                <a:gd name="connsiteX38" fmla="*/ 275191 w 1492011"/>
                <a:gd name="connsiteY38" fmla="*/ 47625 h 1438275"/>
                <a:gd name="connsiteX39" fmla="*/ 301385 w 1492011"/>
                <a:gd name="connsiteY39" fmla="*/ 33338 h 1438275"/>
                <a:gd name="connsiteX40" fmla="*/ 265666 w 1492011"/>
                <a:gd name="connsiteY40" fmla="*/ 9525 h 1438275"/>
                <a:gd name="connsiteX41" fmla="*/ 258522 w 1492011"/>
                <a:gd name="connsiteY41" fmla="*/ 0 h 1438275"/>
                <a:gd name="connsiteX42" fmla="*/ 1489629 w 1492011"/>
                <a:gd name="connsiteY42" fmla="*/ 178594 h 1438275"/>
                <a:gd name="connsiteX43" fmla="*/ 1492011 w 1492011"/>
                <a:gd name="connsiteY43" fmla="*/ 273844 h 1438275"/>
                <a:gd name="connsiteX44" fmla="*/ 1484866 w 1492011"/>
                <a:gd name="connsiteY44" fmla="*/ 1438275 h 1438275"/>
                <a:gd name="connsiteX0" fmla="*/ 1484866 w 1492011"/>
                <a:gd name="connsiteY0" fmla="*/ 1428750 h 1428750"/>
                <a:gd name="connsiteX1" fmla="*/ 818116 w 1492011"/>
                <a:gd name="connsiteY1" fmla="*/ 1247775 h 1428750"/>
                <a:gd name="connsiteX2" fmla="*/ 306148 w 1492011"/>
                <a:gd name="connsiteY2" fmla="*/ 1081088 h 1428750"/>
                <a:gd name="connsiteX3" fmla="*/ 222803 w 1492011"/>
                <a:gd name="connsiteY3" fmla="*/ 1030754 h 1428750"/>
                <a:gd name="connsiteX4" fmla="*/ 172797 w 1492011"/>
                <a:gd name="connsiteY4" fmla="*/ 980749 h 1428750"/>
                <a:gd name="connsiteX5" fmla="*/ 208515 w 1492011"/>
                <a:gd name="connsiteY5" fmla="*/ 902167 h 1428750"/>
                <a:gd name="connsiteX6" fmla="*/ 210897 w 1492011"/>
                <a:gd name="connsiteY6" fmla="*/ 868829 h 1428750"/>
                <a:gd name="connsiteX7" fmla="*/ 201372 w 1492011"/>
                <a:gd name="connsiteY7" fmla="*/ 842636 h 1428750"/>
                <a:gd name="connsiteX8" fmla="*/ 232328 w 1492011"/>
                <a:gd name="connsiteY8" fmla="*/ 804536 h 1428750"/>
                <a:gd name="connsiteX9" fmla="*/ 258522 w 1492011"/>
                <a:gd name="connsiteY9" fmla="*/ 795011 h 1428750"/>
                <a:gd name="connsiteX10" fmla="*/ 234709 w 1492011"/>
                <a:gd name="connsiteY10" fmla="*/ 768816 h 1428750"/>
                <a:gd name="connsiteX11" fmla="*/ 137078 w 1492011"/>
                <a:gd name="connsiteY11" fmla="*/ 714048 h 1428750"/>
                <a:gd name="connsiteX12" fmla="*/ 465692 w 1492011"/>
                <a:gd name="connsiteY12" fmla="*/ 652463 h 1428750"/>
                <a:gd name="connsiteX13" fmla="*/ 44210 w 1492011"/>
                <a:gd name="connsiteY13" fmla="*/ 604837 h 1428750"/>
                <a:gd name="connsiteX14" fmla="*/ 20398 w 1492011"/>
                <a:gd name="connsiteY14" fmla="*/ 587842 h 1428750"/>
                <a:gd name="connsiteX15" fmla="*/ 206135 w 1492011"/>
                <a:gd name="connsiteY15" fmla="*/ 554831 h 1428750"/>
                <a:gd name="connsiteX16" fmla="*/ 391873 w 1492011"/>
                <a:gd name="connsiteY16" fmla="*/ 545306 h 1428750"/>
                <a:gd name="connsiteX17" fmla="*/ 456166 w 1492011"/>
                <a:gd name="connsiteY17" fmla="*/ 528311 h 1428750"/>
                <a:gd name="connsiteX18" fmla="*/ 410923 w 1492011"/>
                <a:gd name="connsiteY18" fmla="*/ 480686 h 1428750"/>
                <a:gd name="connsiteX19" fmla="*/ 246617 w 1492011"/>
                <a:gd name="connsiteY19" fmla="*/ 442912 h 1428750"/>
                <a:gd name="connsiteX20" fmla="*/ 270429 w 1492011"/>
                <a:gd name="connsiteY20" fmla="*/ 419100 h 1428750"/>
                <a:gd name="connsiteX21" fmla="*/ 375204 w 1492011"/>
                <a:gd name="connsiteY21" fmla="*/ 404813 h 1428750"/>
                <a:gd name="connsiteX22" fmla="*/ 627616 w 1492011"/>
                <a:gd name="connsiteY22" fmla="*/ 400050 h 1428750"/>
                <a:gd name="connsiteX23" fmla="*/ 772873 w 1492011"/>
                <a:gd name="connsiteY23" fmla="*/ 383382 h 1428750"/>
                <a:gd name="connsiteX24" fmla="*/ 768110 w 1492011"/>
                <a:gd name="connsiteY24" fmla="*/ 364331 h 1428750"/>
                <a:gd name="connsiteX25" fmla="*/ 591898 w 1492011"/>
                <a:gd name="connsiteY25" fmla="*/ 340520 h 1428750"/>
                <a:gd name="connsiteX26" fmla="*/ 732391 w 1492011"/>
                <a:gd name="connsiteY26" fmla="*/ 314325 h 1428750"/>
                <a:gd name="connsiteX27" fmla="*/ 972897 w 1492011"/>
                <a:gd name="connsiteY27" fmla="*/ 292894 h 1428750"/>
                <a:gd name="connsiteX28" fmla="*/ 222804 w 1492011"/>
                <a:gd name="connsiteY28" fmla="*/ 230981 h 1428750"/>
                <a:gd name="connsiteX29" fmla="*/ 375204 w 1492011"/>
                <a:gd name="connsiteY29" fmla="*/ 197644 h 1428750"/>
                <a:gd name="connsiteX30" fmla="*/ 256141 w 1492011"/>
                <a:gd name="connsiteY30" fmla="*/ 157163 h 1428750"/>
                <a:gd name="connsiteX31" fmla="*/ 218041 w 1492011"/>
                <a:gd name="connsiteY31" fmla="*/ 142875 h 1428750"/>
                <a:gd name="connsiteX32" fmla="*/ 213279 w 1492011"/>
                <a:gd name="connsiteY32" fmla="*/ 126206 h 1428750"/>
                <a:gd name="connsiteX33" fmla="*/ 296622 w 1492011"/>
                <a:gd name="connsiteY33" fmla="*/ 104775 h 1428750"/>
                <a:gd name="connsiteX34" fmla="*/ 329960 w 1492011"/>
                <a:gd name="connsiteY34" fmla="*/ 100013 h 1428750"/>
                <a:gd name="connsiteX35" fmla="*/ 315672 w 1492011"/>
                <a:gd name="connsiteY35" fmla="*/ 88106 h 1428750"/>
                <a:gd name="connsiteX36" fmla="*/ 272810 w 1492011"/>
                <a:gd name="connsiteY36" fmla="*/ 69056 h 1428750"/>
                <a:gd name="connsiteX37" fmla="*/ 241854 w 1492011"/>
                <a:gd name="connsiteY37" fmla="*/ 57150 h 1428750"/>
                <a:gd name="connsiteX38" fmla="*/ 275191 w 1492011"/>
                <a:gd name="connsiteY38" fmla="*/ 38100 h 1428750"/>
                <a:gd name="connsiteX39" fmla="*/ 301385 w 1492011"/>
                <a:gd name="connsiteY39" fmla="*/ 23813 h 1428750"/>
                <a:gd name="connsiteX40" fmla="*/ 265666 w 1492011"/>
                <a:gd name="connsiteY40" fmla="*/ 0 h 1428750"/>
                <a:gd name="connsiteX41" fmla="*/ 1489629 w 1492011"/>
                <a:gd name="connsiteY41" fmla="*/ 169069 h 1428750"/>
                <a:gd name="connsiteX42" fmla="*/ 1492011 w 1492011"/>
                <a:gd name="connsiteY42" fmla="*/ 264319 h 1428750"/>
                <a:gd name="connsiteX43" fmla="*/ 1484866 w 1492011"/>
                <a:gd name="connsiteY43" fmla="*/ 1428750 h 1428750"/>
                <a:gd name="connsiteX0" fmla="*/ 1484866 w 1492011"/>
                <a:gd name="connsiteY0" fmla="*/ 1404937 h 1404937"/>
                <a:gd name="connsiteX1" fmla="*/ 818116 w 1492011"/>
                <a:gd name="connsiteY1" fmla="*/ 1223962 h 1404937"/>
                <a:gd name="connsiteX2" fmla="*/ 306148 w 1492011"/>
                <a:gd name="connsiteY2" fmla="*/ 1057275 h 1404937"/>
                <a:gd name="connsiteX3" fmla="*/ 222803 w 1492011"/>
                <a:gd name="connsiteY3" fmla="*/ 1006941 h 1404937"/>
                <a:gd name="connsiteX4" fmla="*/ 172797 w 1492011"/>
                <a:gd name="connsiteY4" fmla="*/ 956936 h 1404937"/>
                <a:gd name="connsiteX5" fmla="*/ 208515 w 1492011"/>
                <a:gd name="connsiteY5" fmla="*/ 878354 h 1404937"/>
                <a:gd name="connsiteX6" fmla="*/ 210897 w 1492011"/>
                <a:gd name="connsiteY6" fmla="*/ 845016 h 1404937"/>
                <a:gd name="connsiteX7" fmla="*/ 201372 w 1492011"/>
                <a:gd name="connsiteY7" fmla="*/ 818823 h 1404937"/>
                <a:gd name="connsiteX8" fmla="*/ 232328 w 1492011"/>
                <a:gd name="connsiteY8" fmla="*/ 780723 h 1404937"/>
                <a:gd name="connsiteX9" fmla="*/ 258522 w 1492011"/>
                <a:gd name="connsiteY9" fmla="*/ 771198 h 1404937"/>
                <a:gd name="connsiteX10" fmla="*/ 234709 w 1492011"/>
                <a:gd name="connsiteY10" fmla="*/ 745003 h 1404937"/>
                <a:gd name="connsiteX11" fmla="*/ 137078 w 1492011"/>
                <a:gd name="connsiteY11" fmla="*/ 690235 h 1404937"/>
                <a:gd name="connsiteX12" fmla="*/ 465692 w 1492011"/>
                <a:gd name="connsiteY12" fmla="*/ 628650 h 1404937"/>
                <a:gd name="connsiteX13" fmla="*/ 44210 w 1492011"/>
                <a:gd name="connsiteY13" fmla="*/ 581024 h 1404937"/>
                <a:gd name="connsiteX14" fmla="*/ 20398 w 1492011"/>
                <a:gd name="connsiteY14" fmla="*/ 564029 h 1404937"/>
                <a:gd name="connsiteX15" fmla="*/ 206135 w 1492011"/>
                <a:gd name="connsiteY15" fmla="*/ 531018 h 1404937"/>
                <a:gd name="connsiteX16" fmla="*/ 391873 w 1492011"/>
                <a:gd name="connsiteY16" fmla="*/ 521493 h 1404937"/>
                <a:gd name="connsiteX17" fmla="*/ 456166 w 1492011"/>
                <a:gd name="connsiteY17" fmla="*/ 504498 h 1404937"/>
                <a:gd name="connsiteX18" fmla="*/ 410923 w 1492011"/>
                <a:gd name="connsiteY18" fmla="*/ 456873 h 1404937"/>
                <a:gd name="connsiteX19" fmla="*/ 246617 w 1492011"/>
                <a:gd name="connsiteY19" fmla="*/ 419099 h 1404937"/>
                <a:gd name="connsiteX20" fmla="*/ 270429 w 1492011"/>
                <a:gd name="connsiteY20" fmla="*/ 395287 h 1404937"/>
                <a:gd name="connsiteX21" fmla="*/ 375204 w 1492011"/>
                <a:gd name="connsiteY21" fmla="*/ 381000 h 1404937"/>
                <a:gd name="connsiteX22" fmla="*/ 627616 w 1492011"/>
                <a:gd name="connsiteY22" fmla="*/ 376237 h 1404937"/>
                <a:gd name="connsiteX23" fmla="*/ 772873 w 1492011"/>
                <a:gd name="connsiteY23" fmla="*/ 359569 h 1404937"/>
                <a:gd name="connsiteX24" fmla="*/ 768110 w 1492011"/>
                <a:gd name="connsiteY24" fmla="*/ 340518 h 1404937"/>
                <a:gd name="connsiteX25" fmla="*/ 591898 w 1492011"/>
                <a:gd name="connsiteY25" fmla="*/ 316707 h 1404937"/>
                <a:gd name="connsiteX26" fmla="*/ 732391 w 1492011"/>
                <a:gd name="connsiteY26" fmla="*/ 290512 h 1404937"/>
                <a:gd name="connsiteX27" fmla="*/ 972897 w 1492011"/>
                <a:gd name="connsiteY27" fmla="*/ 269081 h 1404937"/>
                <a:gd name="connsiteX28" fmla="*/ 222804 w 1492011"/>
                <a:gd name="connsiteY28" fmla="*/ 207168 h 1404937"/>
                <a:gd name="connsiteX29" fmla="*/ 375204 w 1492011"/>
                <a:gd name="connsiteY29" fmla="*/ 173831 h 1404937"/>
                <a:gd name="connsiteX30" fmla="*/ 256141 w 1492011"/>
                <a:gd name="connsiteY30" fmla="*/ 133350 h 1404937"/>
                <a:gd name="connsiteX31" fmla="*/ 218041 w 1492011"/>
                <a:gd name="connsiteY31" fmla="*/ 119062 h 1404937"/>
                <a:gd name="connsiteX32" fmla="*/ 213279 w 1492011"/>
                <a:gd name="connsiteY32" fmla="*/ 102393 h 1404937"/>
                <a:gd name="connsiteX33" fmla="*/ 296622 w 1492011"/>
                <a:gd name="connsiteY33" fmla="*/ 80962 h 1404937"/>
                <a:gd name="connsiteX34" fmla="*/ 329960 w 1492011"/>
                <a:gd name="connsiteY34" fmla="*/ 76200 h 1404937"/>
                <a:gd name="connsiteX35" fmla="*/ 315672 w 1492011"/>
                <a:gd name="connsiteY35" fmla="*/ 64293 h 1404937"/>
                <a:gd name="connsiteX36" fmla="*/ 272810 w 1492011"/>
                <a:gd name="connsiteY36" fmla="*/ 45243 h 1404937"/>
                <a:gd name="connsiteX37" fmla="*/ 241854 w 1492011"/>
                <a:gd name="connsiteY37" fmla="*/ 33337 h 1404937"/>
                <a:gd name="connsiteX38" fmla="*/ 275191 w 1492011"/>
                <a:gd name="connsiteY38" fmla="*/ 14287 h 1404937"/>
                <a:gd name="connsiteX39" fmla="*/ 301385 w 1492011"/>
                <a:gd name="connsiteY39" fmla="*/ 0 h 1404937"/>
                <a:gd name="connsiteX40" fmla="*/ 1489629 w 1492011"/>
                <a:gd name="connsiteY40" fmla="*/ 145256 h 1404937"/>
                <a:gd name="connsiteX41" fmla="*/ 1492011 w 1492011"/>
                <a:gd name="connsiteY41" fmla="*/ 240506 h 1404937"/>
                <a:gd name="connsiteX42" fmla="*/ 1484866 w 1492011"/>
                <a:gd name="connsiteY42" fmla="*/ 1404937 h 1404937"/>
                <a:gd name="connsiteX0" fmla="*/ 1484866 w 1492011"/>
                <a:gd name="connsiteY0" fmla="*/ 1390650 h 1390650"/>
                <a:gd name="connsiteX1" fmla="*/ 818116 w 1492011"/>
                <a:gd name="connsiteY1" fmla="*/ 1209675 h 1390650"/>
                <a:gd name="connsiteX2" fmla="*/ 306148 w 1492011"/>
                <a:gd name="connsiteY2" fmla="*/ 1042988 h 1390650"/>
                <a:gd name="connsiteX3" fmla="*/ 222803 w 1492011"/>
                <a:gd name="connsiteY3" fmla="*/ 992654 h 1390650"/>
                <a:gd name="connsiteX4" fmla="*/ 172797 w 1492011"/>
                <a:gd name="connsiteY4" fmla="*/ 942649 h 1390650"/>
                <a:gd name="connsiteX5" fmla="*/ 208515 w 1492011"/>
                <a:gd name="connsiteY5" fmla="*/ 864067 h 1390650"/>
                <a:gd name="connsiteX6" fmla="*/ 210897 w 1492011"/>
                <a:gd name="connsiteY6" fmla="*/ 830729 h 1390650"/>
                <a:gd name="connsiteX7" fmla="*/ 201372 w 1492011"/>
                <a:gd name="connsiteY7" fmla="*/ 804536 h 1390650"/>
                <a:gd name="connsiteX8" fmla="*/ 232328 w 1492011"/>
                <a:gd name="connsiteY8" fmla="*/ 766436 h 1390650"/>
                <a:gd name="connsiteX9" fmla="*/ 258522 w 1492011"/>
                <a:gd name="connsiteY9" fmla="*/ 756911 h 1390650"/>
                <a:gd name="connsiteX10" fmla="*/ 234709 w 1492011"/>
                <a:gd name="connsiteY10" fmla="*/ 730716 h 1390650"/>
                <a:gd name="connsiteX11" fmla="*/ 137078 w 1492011"/>
                <a:gd name="connsiteY11" fmla="*/ 675948 h 1390650"/>
                <a:gd name="connsiteX12" fmla="*/ 465692 w 1492011"/>
                <a:gd name="connsiteY12" fmla="*/ 614363 h 1390650"/>
                <a:gd name="connsiteX13" fmla="*/ 44210 w 1492011"/>
                <a:gd name="connsiteY13" fmla="*/ 566737 h 1390650"/>
                <a:gd name="connsiteX14" fmla="*/ 20398 w 1492011"/>
                <a:gd name="connsiteY14" fmla="*/ 549742 h 1390650"/>
                <a:gd name="connsiteX15" fmla="*/ 206135 w 1492011"/>
                <a:gd name="connsiteY15" fmla="*/ 516731 h 1390650"/>
                <a:gd name="connsiteX16" fmla="*/ 391873 w 1492011"/>
                <a:gd name="connsiteY16" fmla="*/ 507206 h 1390650"/>
                <a:gd name="connsiteX17" fmla="*/ 456166 w 1492011"/>
                <a:gd name="connsiteY17" fmla="*/ 490211 h 1390650"/>
                <a:gd name="connsiteX18" fmla="*/ 410923 w 1492011"/>
                <a:gd name="connsiteY18" fmla="*/ 442586 h 1390650"/>
                <a:gd name="connsiteX19" fmla="*/ 246617 w 1492011"/>
                <a:gd name="connsiteY19" fmla="*/ 404812 h 1390650"/>
                <a:gd name="connsiteX20" fmla="*/ 270429 w 1492011"/>
                <a:gd name="connsiteY20" fmla="*/ 381000 h 1390650"/>
                <a:gd name="connsiteX21" fmla="*/ 375204 w 1492011"/>
                <a:gd name="connsiteY21" fmla="*/ 366713 h 1390650"/>
                <a:gd name="connsiteX22" fmla="*/ 627616 w 1492011"/>
                <a:gd name="connsiteY22" fmla="*/ 361950 h 1390650"/>
                <a:gd name="connsiteX23" fmla="*/ 772873 w 1492011"/>
                <a:gd name="connsiteY23" fmla="*/ 345282 h 1390650"/>
                <a:gd name="connsiteX24" fmla="*/ 768110 w 1492011"/>
                <a:gd name="connsiteY24" fmla="*/ 326231 h 1390650"/>
                <a:gd name="connsiteX25" fmla="*/ 591898 w 1492011"/>
                <a:gd name="connsiteY25" fmla="*/ 302420 h 1390650"/>
                <a:gd name="connsiteX26" fmla="*/ 732391 w 1492011"/>
                <a:gd name="connsiteY26" fmla="*/ 276225 h 1390650"/>
                <a:gd name="connsiteX27" fmla="*/ 972897 w 1492011"/>
                <a:gd name="connsiteY27" fmla="*/ 254794 h 1390650"/>
                <a:gd name="connsiteX28" fmla="*/ 222804 w 1492011"/>
                <a:gd name="connsiteY28" fmla="*/ 192881 h 1390650"/>
                <a:gd name="connsiteX29" fmla="*/ 375204 w 1492011"/>
                <a:gd name="connsiteY29" fmla="*/ 159544 h 1390650"/>
                <a:gd name="connsiteX30" fmla="*/ 256141 w 1492011"/>
                <a:gd name="connsiteY30" fmla="*/ 119063 h 1390650"/>
                <a:gd name="connsiteX31" fmla="*/ 218041 w 1492011"/>
                <a:gd name="connsiteY31" fmla="*/ 104775 h 1390650"/>
                <a:gd name="connsiteX32" fmla="*/ 213279 w 1492011"/>
                <a:gd name="connsiteY32" fmla="*/ 88106 h 1390650"/>
                <a:gd name="connsiteX33" fmla="*/ 296622 w 1492011"/>
                <a:gd name="connsiteY33" fmla="*/ 66675 h 1390650"/>
                <a:gd name="connsiteX34" fmla="*/ 329960 w 1492011"/>
                <a:gd name="connsiteY34" fmla="*/ 61913 h 1390650"/>
                <a:gd name="connsiteX35" fmla="*/ 315672 w 1492011"/>
                <a:gd name="connsiteY35" fmla="*/ 50006 h 1390650"/>
                <a:gd name="connsiteX36" fmla="*/ 272810 w 1492011"/>
                <a:gd name="connsiteY36" fmla="*/ 30956 h 1390650"/>
                <a:gd name="connsiteX37" fmla="*/ 241854 w 1492011"/>
                <a:gd name="connsiteY37" fmla="*/ 19050 h 1390650"/>
                <a:gd name="connsiteX38" fmla="*/ 275191 w 1492011"/>
                <a:gd name="connsiteY38" fmla="*/ 0 h 1390650"/>
                <a:gd name="connsiteX39" fmla="*/ 1489629 w 1492011"/>
                <a:gd name="connsiteY39" fmla="*/ 130969 h 1390650"/>
                <a:gd name="connsiteX40" fmla="*/ 1492011 w 1492011"/>
                <a:gd name="connsiteY40" fmla="*/ 226219 h 1390650"/>
                <a:gd name="connsiteX41" fmla="*/ 1484866 w 1492011"/>
                <a:gd name="connsiteY41" fmla="*/ 1390650 h 1390650"/>
                <a:gd name="connsiteX0" fmla="*/ 1484866 w 1492011"/>
                <a:gd name="connsiteY0" fmla="*/ 1371600 h 1371600"/>
                <a:gd name="connsiteX1" fmla="*/ 818116 w 1492011"/>
                <a:gd name="connsiteY1" fmla="*/ 1190625 h 1371600"/>
                <a:gd name="connsiteX2" fmla="*/ 306148 w 1492011"/>
                <a:gd name="connsiteY2" fmla="*/ 1023938 h 1371600"/>
                <a:gd name="connsiteX3" fmla="*/ 222803 w 1492011"/>
                <a:gd name="connsiteY3" fmla="*/ 973604 h 1371600"/>
                <a:gd name="connsiteX4" fmla="*/ 172797 w 1492011"/>
                <a:gd name="connsiteY4" fmla="*/ 923599 h 1371600"/>
                <a:gd name="connsiteX5" fmla="*/ 208515 w 1492011"/>
                <a:gd name="connsiteY5" fmla="*/ 845017 h 1371600"/>
                <a:gd name="connsiteX6" fmla="*/ 210897 w 1492011"/>
                <a:gd name="connsiteY6" fmla="*/ 811679 h 1371600"/>
                <a:gd name="connsiteX7" fmla="*/ 201372 w 1492011"/>
                <a:gd name="connsiteY7" fmla="*/ 785486 h 1371600"/>
                <a:gd name="connsiteX8" fmla="*/ 232328 w 1492011"/>
                <a:gd name="connsiteY8" fmla="*/ 747386 h 1371600"/>
                <a:gd name="connsiteX9" fmla="*/ 258522 w 1492011"/>
                <a:gd name="connsiteY9" fmla="*/ 737861 h 1371600"/>
                <a:gd name="connsiteX10" fmla="*/ 234709 w 1492011"/>
                <a:gd name="connsiteY10" fmla="*/ 711666 h 1371600"/>
                <a:gd name="connsiteX11" fmla="*/ 137078 w 1492011"/>
                <a:gd name="connsiteY11" fmla="*/ 656898 h 1371600"/>
                <a:gd name="connsiteX12" fmla="*/ 465692 w 1492011"/>
                <a:gd name="connsiteY12" fmla="*/ 595313 h 1371600"/>
                <a:gd name="connsiteX13" fmla="*/ 44210 w 1492011"/>
                <a:gd name="connsiteY13" fmla="*/ 547687 h 1371600"/>
                <a:gd name="connsiteX14" fmla="*/ 20398 w 1492011"/>
                <a:gd name="connsiteY14" fmla="*/ 530692 h 1371600"/>
                <a:gd name="connsiteX15" fmla="*/ 206135 w 1492011"/>
                <a:gd name="connsiteY15" fmla="*/ 497681 h 1371600"/>
                <a:gd name="connsiteX16" fmla="*/ 391873 w 1492011"/>
                <a:gd name="connsiteY16" fmla="*/ 488156 h 1371600"/>
                <a:gd name="connsiteX17" fmla="*/ 456166 w 1492011"/>
                <a:gd name="connsiteY17" fmla="*/ 471161 h 1371600"/>
                <a:gd name="connsiteX18" fmla="*/ 410923 w 1492011"/>
                <a:gd name="connsiteY18" fmla="*/ 423536 h 1371600"/>
                <a:gd name="connsiteX19" fmla="*/ 246617 w 1492011"/>
                <a:gd name="connsiteY19" fmla="*/ 385762 h 1371600"/>
                <a:gd name="connsiteX20" fmla="*/ 270429 w 1492011"/>
                <a:gd name="connsiteY20" fmla="*/ 361950 h 1371600"/>
                <a:gd name="connsiteX21" fmla="*/ 375204 w 1492011"/>
                <a:gd name="connsiteY21" fmla="*/ 347663 h 1371600"/>
                <a:gd name="connsiteX22" fmla="*/ 627616 w 1492011"/>
                <a:gd name="connsiteY22" fmla="*/ 342900 h 1371600"/>
                <a:gd name="connsiteX23" fmla="*/ 772873 w 1492011"/>
                <a:gd name="connsiteY23" fmla="*/ 326232 h 1371600"/>
                <a:gd name="connsiteX24" fmla="*/ 768110 w 1492011"/>
                <a:gd name="connsiteY24" fmla="*/ 307181 h 1371600"/>
                <a:gd name="connsiteX25" fmla="*/ 591898 w 1492011"/>
                <a:gd name="connsiteY25" fmla="*/ 283370 h 1371600"/>
                <a:gd name="connsiteX26" fmla="*/ 732391 w 1492011"/>
                <a:gd name="connsiteY26" fmla="*/ 257175 h 1371600"/>
                <a:gd name="connsiteX27" fmla="*/ 972897 w 1492011"/>
                <a:gd name="connsiteY27" fmla="*/ 235744 h 1371600"/>
                <a:gd name="connsiteX28" fmla="*/ 222804 w 1492011"/>
                <a:gd name="connsiteY28" fmla="*/ 173831 h 1371600"/>
                <a:gd name="connsiteX29" fmla="*/ 375204 w 1492011"/>
                <a:gd name="connsiteY29" fmla="*/ 140494 h 1371600"/>
                <a:gd name="connsiteX30" fmla="*/ 256141 w 1492011"/>
                <a:gd name="connsiteY30" fmla="*/ 100013 h 1371600"/>
                <a:gd name="connsiteX31" fmla="*/ 218041 w 1492011"/>
                <a:gd name="connsiteY31" fmla="*/ 85725 h 1371600"/>
                <a:gd name="connsiteX32" fmla="*/ 213279 w 1492011"/>
                <a:gd name="connsiteY32" fmla="*/ 69056 h 1371600"/>
                <a:gd name="connsiteX33" fmla="*/ 296622 w 1492011"/>
                <a:gd name="connsiteY33" fmla="*/ 47625 h 1371600"/>
                <a:gd name="connsiteX34" fmla="*/ 329960 w 1492011"/>
                <a:gd name="connsiteY34" fmla="*/ 42863 h 1371600"/>
                <a:gd name="connsiteX35" fmla="*/ 315672 w 1492011"/>
                <a:gd name="connsiteY35" fmla="*/ 30956 h 1371600"/>
                <a:gd name="connsiteX36" fmla="*/ 272810 w 1492011"/>
                <a:gd name="connsiteY36" fmla="*/ 11906 h 1371600"/>
                <a:gd name="connsiteX37" fmla="*/ 241854 w 1492011"/>
                <a:gd name="connsiteY37" fmla="*/ 0 h 1371600"/>
                <a:gd name="connsiteX38" fmla="*/ 1489629 w 1492011"/>
                <a:gd name="connsiteY38" fmla="*/ 111919 h 1371600"/>
                <a:gd name="connsiteX39" fmla="*/ 1492011 w 1492011"/>
                <a:gd name="connsiteY39" fmla="*/ 207169 h 1371600"/>
                <a:gd name="connsiteX40" fmla="*/ 1484866 w 1492011"/>
                <a:gd name="connsiteY40" fmla="*/ 1371600 h 1371600"/>
                <a:gd name="connsiteX0" fmla="*/ 1484866 w 1492011"/>
                <a:gd name="connsiteY0" fmla="*/ 1359694 h 1359694"/>
                <a:gd name="connsiteX1" fmla="*/ 818116 w 1492011"/>
                <a:gd name="connsiteY1" fmla="*/ 1178719 h 1359694"/>
                <a:gd name="connsiteX2" fmla="*/ 306148 w 1492011"/>
                <a:gd name="connsiteY2" fmla="*/ 1012032 h 1359694"/>
                <a:gd name="connsiteX3" fmla="*/ 222803 w 1492011"/>
                <a:gd name="connsiteY3" fmla="*/ 961698 h 1359694"/>
                <a:gd name="connsiteX4" fmla="*/ 172797 w 1492011"/>
                <a:gd name="connsiteY4" fmla="*/ 911693 h 1359694"/>
                <a:gd name="connsiteX5" fmla="*/ 208515 w 1492011"/>
                <a:gd name="connsiteY5" fmla="*/ 833111 h 1359694"/>
                <a:gd name="connsiteX6" fmla="*/ 210897 w 1492011"/>
                <a:gd name="connsiteY6" fmla="*/ 799773 h 1359694"/>
                <a:gd name="connsiteX7" fmla="*/ 201372 w 1492011"/>
                <a:gd name="connsiteY7" fmla="*/ 773580 h 1359694"/>
                <a:gd name="connsiteX8" fmla="*/ 232328 w 1492011"/>
                <a:gd name="connsiteY8" fmla="*/ 735480 h 1359694"/>
                <a:gd name="connsiteX9" fmla="*/ 258522 w 1492011"/>
                <a:gd name="connsiteY9" fmla="*/ 725955 h 1359694"/>
                <a:gd name="connsiteX10" fmla="*/ 234709 w 1492011"/>
                <a:gd name="connsiteY10" fmla="*/ 699760 h 1359694"/>
                <a:gd name="connsiteX11" fmla="*/ 137078 w 1492011"/>
                <a:gd name="connsiteY11" fmla="*/ 644992 h 1359694"/>
                <a:gd name="connsiteX12" fmla="*/ 465692 w 1492011"/>
                <a:gd name="connsiteY12" fmla="*/ 583407 h 1359694"/>
                <a:gd name="connsiteX13" fmla="*/ 44210 w 1492011"/>
                <a:gd name="connsiteY13" fmla="*/ 535781 h 1359694"/>
                <a:gd name="connsiteX14" fmla="*/ 20398 w 1492011"/>
                <a:gd name="connsiteY14" fmla="*/ 518786 h 1359694"/>
                <a:gd name="connsiteX15" fmla="*/ 206135 w 1492011"/>
                <a:gd name="connsiteY15" fmla="*/ 485775 h 1359694"/>
                <a:gd name="connsiteX16" fmla="*/ 391873 w 1492011"/>
                <a:gd name="connsiteY16" fmla="*/ 476250 h 1359694"/>
                <a:gd name="connsiteX17" fmla="*/ 456166 w 1492011"/>
                <a:gd name="connsiteY17" fmla="*/ 459255 h 1359694"/>
                <a:gd name="connsiteX18" fmla="*/ 410923 w 1492011"/>
                <a:gd name="connsiteY18" fmla="*/ 411630 h 1359694"/>
                <a:gd name="connsiteX19" fmla="*/ 246617 w 1492011"/>
                <a:gd name="connsiteY19" fmla="*/ 373856 h 1359694"/>
                <a:gd name="connsiteX20" fmla="*/ 270429 w 1492011"/>
                <a:gd name="connsiteY20" fmla="*/ 350044 h 1359694"/>
                <a:gd name="connsiteX21" fmla="*/ 375204 w 1492011"/>
                <a:gd name="connsiteY21" fmla="*/ 335757 h 1359694"/>
                <a:gd name="connsiteX22" fmla="*/ 627616 w 1492011"/>
                <a:gd name="connsiteY22" fmla="*/ 330994 h 1359694"/>
                <a:gd name="connsiteX23" fmla="*/ 772873 w 1492011"/>
                <a:gd name="connsiteY23" fmla="*/ 314326 h 1359694"/>
                <a:gd name="connsiteX24" fmla="*/ 768110 w 1492011"/>
                <a:gd name="connsiteY24" fmla="*/ 295275 h 1359694"/>
                <a:gd name="connsiteX25" fmla="*/ 591898 w 1492011"/>
                <a:gd name="connsiteY25" fmla="*/ 271464 h 1359694"/>
                <a:gd name="connsiteX26" fmla="*/ 732391 w 1492011"/>
                <a:gd name="connsiteY26" fmla="*/ 245269 h 1359694"/>
                <a:gd name="connsiteX27" fmla="*/ 972897 w 1492011"/>
                <a:gd name="connsiteY27" fmla="*/ 223838 h 1359694"/>
                <a:gd name="connsiteX28" fmla="*/ 222804 w 1492011"/>
                <a:gd name="connsiteY28" fmla="*/ 161925 h 1359694"/>
                <a:gd name="connsiteX29" fmla="*/ 375204 w 1492011"/>
                <a:gd name="connsiteY29" fmla="*/ 128588 h 1359694"/>
                <a:gd name="connsiteX30" fmla="*/ 256141 w 1492011"/>
                <a:gd name="connsiteY30" fmla="*/ 88107 h 1359694"/>
                <a:gd name="connsiteX31" fmla="*/ 218041 w 1492011"/>
                <a:gd name="connsiteY31" fmla="*/ 73819 h 1359694"/>
                <a:gd name="connsiteX32" fmla="*/ 213279 w 1492011"/>
                <a:gd name="connsiteY32" fmla="*/ 57150 h 1359694"/>
                <a:gd name="connsiteX33" fmla="*/ 296622 w 1492011"/>
                <a:gd name="connsiteY33" fmla="*/ 35719 h 1359694"/>
                <a:gd name="connsiteX34" fmla="*/ 329960 w 1492011"/>
                <a:gd name="connsiteY34" fmla="*/ 30957 h 1359694"/>
                <a:gd name="connsiteX35" fmla="*/ 315672 w 1492011"/>
                <a:gd name="connsiteY35" fmla="*/ 19050 h 1359694"/>
                <a:gd name="connsiteX36" fmla="*/ 272810 w 1492011"/>
                <a:gd name="connsiteY36" fmla="*/ 0 h 1359694"/>
                <a:gd name="connsiteX37" fmla="*/ 1489629 w 1492011"/>
                <a:gd name="connsiteY37" fmla="*/ 100013 h 1359694"/>
                <a:gd name="connsiteX38" fmla="*/ 1492011 w 1492011"/>
                <a:gd name="connsiteY38" fmla="*/ 195263 h 1359694"/>
                <a:gd name="connsiteX39" fmla="*/ 1484866 w 1492011"/>
                <a:gd name="connsiteY39" fmla="*/ 1359694 h 1359694"/>
                <a:gd name="connsiteX0" fmla="*/ 1484866 w 1492011"/>
                <a:gd name="connsiteY0" fmla="*/ 1340644 h 1340644"/>
                <a:gd name="connsiteX1" fmla="*/ 818116 w 1492011"/>
                <a:gd name="connsiteY1" fmla="*/ 1159669 h 1340644"/>
                <a:gd name="connsiteX2" fmla="*/ 306148 w 1492011"/>
                <a:gd name="connsiteY2" fmla="*/ 992982 h 1340644"/>
                <a:gd name="connsiteX3" fmla="*/ 222803 w 1492011"/>
                <a:gd name="connsiteY3" fmla="*/ 942648 h 1340644"/>
                <a:gd name="connsiteX4" fmla="*/ 172797 w 1492011"/>
                <a:gd name="connsiteY4" fmla="*/ 892643 h 1340644"/>
                <a:gd name="connsiteX5" fmla="*/ 208515 w 1492011"/>
                <a:gd name="connsiteY5" fmla="*/ 814061 h 1340644"/>
                <a:gd name="connsiteX6" fmla="*/ 210897 w 1492011"/>
                <a:gd name="connsiteY6" fmla="*/ 780723 h 1340644"/>
                <a:gd name="connsiteX7" fmla="*/ 201372 w 1492011"/>
                <a:gd name="connsiteY7" fmla="*/ 754530 h 1340644"/>
                <a:gd name="connsiteX8" fmla="*/ 232328 w 1492011"/>
                <a:gd name="connsiteY8" fmla="*/ 716430 h 1340644"/>
                <a:gd name="connsiteX9" fmla="*/ 258522 w 1492011"/>
                <a:gd name="connsiteY9" fmla="*/ 706905 h 1340644"/>
                <a:gd name="connsiteX10" fmla="*/ 234709 w 1492011"/>
                <a:gd name="connsiteY10" fmla="*/ 680710 h 1340644"/>
                <a:gd name="connsiteX11" fmla="*/ 137078 w 1492011"/>
                <a:gd name="connsiteY11" fmla="*/ 625942 h 1340644"/>
                <a:gd name="connsiteX12" fmla="*/ 465692 w 1492011"/>
                <a:gd name="connsiteY12" fmla="*/ 564357 h 1340644"/>
                <a:gd name="connsiteX13" fmla="*/ 44210 w 1492011"/>
                <a:gd name="connsiteY13" fmla="*/ 516731 h 1340644"/>
                <a:gd name="connsiteX14" fmla="*/ 20398 w 1492011"/>
                <a:gd name="connsiteY14" fmla="*/ 499736 h 1340644"/>
                <a:gd name="connsiteX15" fmla="*/ 206135 w 1492011"/>
                <a:gd name="connsiteY15" fmla="*/ 466725 h 1340644"/>
                <a:gd name="connsiteX16" fmla="*/ 391873 w 1492011"/>
                <a:gd name="connsiteY16" fmla="*/ 457200 h 1340644"/>
                <a:gd name="connsiteX17" fmla="*/ 456166 w 1492011"/>
                <a:gd name="connsiteY17" fmla="*/ 440205 h 1340644"/>
                <a:gd name="connsiteX18" fmla="*/ 410923 w 1492011"/>
                <a:gd name="connsiteY18" fmla="*/ 392580 h 1340644"/>
                <a:gd name="connsiteX19" fmla="*/ 246617 w 1492011"/>
                <a:gd name="connsiteY19" fmla="*/ 354806 h 1340644"/>
                <a:gd name="connsiteX20" fmla="*/ 270429 w 1492011"/>
                <a:gd name="connsiteY20" fmla="*/ 330994 h 1340644"/>
                <a:gd name="connsiteX21" fmla="*/ 375204 w 1492011"/>
                <a:gd name="connsiteY21" fmla="*/ 316707 h 1340644"/>
                <a:gd name="connsiteX22" fmla="*/ 627616 w 1492011"/>
                <a:gd name="connsiteY22" fmla="*/ 311944 h 1340644"/>
                <a:gd name="connsiteX23" fmla="*/ 772873 w 1492011"/>
                <a:gd name="connsiteY23" fmla="*/ 295276 h 1340644"/>
                <a:gd name="connsiteX24" fmla="*/ 768110 w 1492011"/>
                <a:gd name="connsiteY24" fmla="*/ 276225 h 1340644"/>
                <a:gd name="connsiteX25" fmla="*/ 591898 w 1492011"/>
                <a:gd name="connsiteY25" fmla="*/ 252414 h 1340644"/>
                <a:gd name="connsiteX26" fmla="*/ 732391 w 1492011"/>
                <a:gd name="connsiteY26" fmla="*/ 226219 h 1340644"/>
                <a:gd name="connsiteX27" fmla="*/ 972897 w 1492011"/>
                <a:gd name="connsiteY27" fmla="*/ 204788 h 1340644"/>
                <a:gd name="connsiteX28" fmla="*/ 222804 w 1492011"/>
                <a:gd name="connsiteY28" fmla="*/ 142875 h 1340644"/>
                <a:gd name="connsiteX29" fmla="*/ 375204 w 1492011"/>
                <a:gd name="connsiteY29" fmla="*/ 109538 h 1340644"/>
                <a:gd name="connsiteX30" fmla="*/ 256141 w 1492011"/>
                <a:gd name="connsiteY30" fmla="*/ 69057 h 1340644"/>
                <a:gd name="connsiteX31" fmla="*/ 218041 w 1492011"/>
                <a:gd name="connsiteY31" fmla="*/ 54769 h 1340644"/>
                <a:gd name="connsiteX32" fmla="*/ 213279 w 1492011"/>
                <a:gd name="connsiteY32" fmla="*/ 38100 h 1340644"/>
                <a:gd name="connsiteX33" fmla="*/ 296622 w 1492011"/>
                <a:gd name="connsiteY33" fmla="*/ 16669 h 1340644"/>
                <a:gd name="connsiteX34" fmla="*/ 329960 w 1492011"/>
                <a:gd name="connsiteY34" fmla="*/ 11907 h 1340644"/>
                <a:gd name="connsiteX35" fmla="*/ 315672 w 1492011"/>
                <a:gd name="connsiteY35" fmla="*/ 0 h 1340644"/>
                <a:gd name="connsiteX36" fmla="*/ 1489629 w 1492011"/>
                <a:gd name="connsiteY36" fmla="*/ 80963 h 1340644"/>
                <a:gd name="connsiteX37" fmla="*/ 1492011 w 1492011"/>
                <a:gd name="connsiteY37" fmla="*/ 176213 h 1340644"/>
                <a:gd name="connsiteX38" fmla="*/ 1484866 w 1492011"/>
                <a:gd name="connsiteY38" fmla="*/ 1340644 h 1340644"/>
                <a:gd name="connsiteX0" fmla="*/ 1484866 w 1492011"/>
                <a:gd name="connsiteY0" fmla="*/ 1328737 h 1328737"/>
                <a:gd name="connsiteX1" fmla="*/ 818116 w 1492011"/>
                <a:gd name="connsiteY1" fmla="*/ 1147762 h 1328737"/>
                <a:gd name="connsiteX2" fmla="*/ 306148 w 1492011"/>
                <a:gd name="connsiteY2" fmla="*/ 981075 h 1328737"/>
                <a:gd name="connsiteX3" fmla="*/ 222803 w 1492011"/>
                <a:gd name="connsiteY3" fmla="*/ 930741 h 1328737"/>
                <a:gd name="connsiteX4" fmla="*/ 172797 w 1492011"/>
                <a:gd name="connsiteY4" fmla="*/ 880736 h 1328737"/>
                <a:gd name="connsiteX5" fmla="*/ 208515 w 1492011"/>
                <a:gd name="connsiteY5" fmla="*/ 802154 h 1328737"/>
                <a:gd name="connsiteX6" fmla="*/ 210897 w 1492011"/>
                <a:gd name="connsiteY6" fmla="*/ 768816 h 1328737"/>
                <a:gd name="connsiteX7" fmla="*/ 201372 w 1492011"/>
                <a:gd name="connsiteY7" fmla="*/ 742623 h 1328737"/>
                <a:gd name="connsiteX8" fmla="*/ 232328 w 1492011"/>
                <a:gd name="connsiteY8" fmla="*/ 704523 h 1328737"/>
                <a:gd name="connsiteX9" fmla="*/ 258522 w 1492011"/>
                <a:gd name="connsiteY9" fmla="*/ 694998 h 1328737"/>
                <a:gd name="connsiteX10" fmla="*/ 234709 w 1492011"/>
                <a:gd name="connsiteY10" fmla="*/ 668803 h 1328737"/>
                <a:gd name="connsiteX11" fmla="*/ 137078 w 1492011"/>
                <a:gd name="connsiteY11" fmla="*/ 614035 h 1328737"/>
                <a:gd name="connsiteX12" fmla="*/ 465692 w 1492011"/>
                <a:gd name="connsiteY12" fmla="*/ 552450 h 1328737"/>
                <a:gd name="connsiteX13" fmla="*/ 44210 w 1492011"/>
                <a:gd name="connsiteY13" fmla="*/ 504824 h 1328737"/>
                <a:gd name="connsiteX14" fmla="*/ 20398 w 1492011"/>
                <a:gd name="connsiteY14" fmla="*/ 487829 h 1328737"/>
                <a:gd name="connsiteX15" fmla="*/ 206135 w 1492011"/>
                <a:gd name="connsiteY15" fmla="*/ 454818 h 1328737"/>
                <a:gd name="connsiteX16" fmla="*/ 391873 w 1492011"/>
                <a:gd name="connsiteY16" fmla="*/ 445293 h 1328737"/>
                <a:gd name="connsiteX17" fmla="*/ 456166 w 1492011"/>
                <a:gd name="connsiteY17" fmla="*/ 428298 h 1328737"/>
                <a:gd name="connsiteX18" fmla="*/ 410923 w 1492011"/>
                <a:gd name="connsiteY18" fmla="*/ 380673 h 1328737"/>
                <a:gd name="connsiteX19" fmla="*/ 246617 w 1492011"/>
                <a:gd name="connsiteY19" fmla="*/ 342899 h 1328737"/>
                <a:gd name="connsiteX20" fmla="*/ 270429 w 1492011"/>
                <a:gd name="connsiteY20" fmla="*/ 319087 h 1328737"/>
                <a:gd name="connsiteX21" fmla="*/ 375204 w 1492011"/>
                <a:gd name="connsiteY21" fmla="*/ 304800 h 1328737"/>
                <a:gd name="connsiteX22" fmla="*/ 627616 w 1492011"/>
                <a:gd name="connsiteY22" fmla="*/ 300037 h 1328737"/>
                <a:gd name="connsiteX23" fmla="*/ 772873 w 1492011"/>
                <a:gd name="connsiteY23" fmla="*/ 283369 h 1328737"/>
                <a:gd name="connsiteX24" fmla="*/ 768110 w 1492011"/>
                <a:gd name="connsiteY24" fmla="*/ 264318 h 1328737"/>
                <a:gd name="connsiteX25" fmla="*/ 591898 w 1492011"/>
                <a:gd name="connsiteY25" fmla="*/ 240507 h 1328737"/>
                <a:gd name="connsiteX26" fmla="*/ 732391 w 1492011"/>
                <a:gd name="connsiteY26" fmla="*/ 214312 h 1328737"/>
                <a:gd name="connsiteX27" fmla="*/ 972897 w 1492011"/>
                <a:gd name="connsiteY27" fmla="*/ 192881 h 1328737"/>
                <a:gd name="connsiteX28" fmla="*/ 222804 w 1492011"/>
                <a:gd name="connsiteY28" fmla="*/ 130968 h 1328737"/>
                <a:gd name="connsiteX29" fmla="*/ 375204 w 1492011"/>
                <a:gd name="connsiteY29" fmla="*/ 97631 h 1328737"/>
                <a:gd name="connsiteX30" fmla="*/ 256141 w 1492011"/>
                <a:gd name="connsiteY30" fmla="*/ 57150 h 1328737"/>
                <a:gd name="connsiteX31" fmla="*/ 218041 w 1492011"/>
                <a:gd name="connsiteY31" fmla="*/ 42862 h 1328737"/>
                <a:gd name="connsiteX32" fmla="*/ 213279 w 1492011"/>
                <a:gd name="connsiteY32" fmla="*/ 26193 h 1328737"/>
                <a:gd name="connsiteX33" fmla="*/ 296622 w 1492011"/>
                <a:gd name="connsiteY33" fmla="*/ 4762 h 1328737"/>
                <a:gd name="connsiteX34" fmla="*/ 329960 w 1492011"/>
                <a:gd name="connsiteY34" fmla="*/ 0 h 1328737"/>
                <a:gd name="connsiteX35" fmla="*/ 1489629 w 1492011"/>
                <a:gd name="connsiteY35" fmla="*/ 69056 h 1328737"/>
                <a:gd name="connsiteX36" fmla="*/ 1492011 w 1492011"/>
                <a:gd name="connsiteY36" fmla="*/ 164306 h 1328737"/>
                <a:gd name="connsiteX37" fmla="*/ 1484866 w 1492011"/>
                <a:gd name="connsiteY37" fmla="*/ 1328737 h 1328737"/>
                <a:gd name="connsiteX0" fmla="*/ 1484866 w 1492011"/>
                <a:gd name="connsiteY0" fmla="*/ 1323975 h 1323975"/>
                <a:gd name="connsiteX1" fmla="*/ 818116 w 1492011"/>
                <a:gd name="connsiteY1" fmla="*/ 1143000 h 1323975"/>
                <a:gd name="connsiteX2" fmla="*/ 306148 w 1492011"/>
                <a:gd name="connsiteY2" fmla="*/ 976313 h 1323975"/>
                <a:gd name="connsiteX3" fmla="*/ 222803 w 1492011"/>
                <a:gd name="connsiteY3" fmla="*/ 925979 h 1323975"/>
                <a:gd name="connsiteX4" fmla="*/ 172797 w 1492011"/>
                <a:gd name="connsiteY4" fmla="*/ 875974 h 1323975"/>
                <a:gd name="connsiteX5" fmla="*/ 208515 w 1492011"/>
                <a:gd name="connsiteY5" fmla="*/ 797392 h 1323975"/>
                <a:gd name="connsiteX6" fmla="*/ 210897 w 1492011"/>
                <a:gd name="connsiteY6" fmla="*/ 764054 h 1323975"/>
                <a:gd name="connsiteX7" fmla="*/ 201372 w 1492011"/>
                <a:gd name="connsiteY7" fmla="*/ 737861 h 1323975"/>
                <a:gd name="connsiteX8" fmla="*/ 232328 w 1492011"/>
                <a:gd name="connsiteY8" fmla="*/ 699761 h 1323975"/>
                <a:gd name="connsiteX9" fmla="*/ 258522 w 1492011"/>
                <a:gd name="connsiteY9" fmla="*/ 690236 h 1323975"/>
                <a:gd name="connsiteX10" fmla="*/ 234709 w 1492011"/>
                <a:gd name="connsiteY10" fmla="*/ 664041 h 1323975"/>
                <a:gd name="connsiteX11" fmla="*/ 137078 w 1492011"/>
                <a:gd name="connsiteY11" fmla="*/ 609273 h 1323975"/>
                <a:gd name="connsiteX12" fmla="*/ 465692 w 1492011"/>
                <a:gd name="connsiteY12" fmla="*/ 547688 h 1323975"/>
                <a:gd name="connsiteX13" fmla="*/ 44210 w 1492011"/>
                <a:gd name="connsiteY13" fmla="*/ 500062 h 1323975"/>
                <a:gd name="connsiteX14" fmla="*/ 20398 w 1492011"/>
                <a:gd name="connsiteY14" fmla="*/ 483067 h 1323975"/>
                <a:gd name="connsiteX15" fmla="*/ 206135 w 1492011"/>
                <a:gd name="connsiteY15" fmla="*/ 450056 h 1323975"/>
                <a:gd name="connsiteX16" fmla="*/ 391873 w 1492011"/>
                <a:gd name="connsiteY16" fmla="*/ 440531 h 1323975"/>
                <a:gd name="connsiteX17" fmla="*/ 456166 w 1492011"/>
                <a:gd name="connsiteY17" fmla="*/ 423536 h 1323975"/>
                <a:gd name="connsiteX18" fmla="*/ 410923 w 1492011"/>
                <a:gd name="connsiteY18" fmla="*/ 375911 h 1323975"/>
                <a:gd name="connsiteX19" fmla="*/ 246617 w 1492011"/>
                <a:gd name="connsiteY19" fmla="*/ 338137 h 1323975"/>
                <a:gd name="connsiteX20" fmla="*/ 270429 w 1492011"/>
                <a:gd name="connsiteY20" fmla="*/ 314325 h 1323975"/>
                <a:gd name="connsiteX21" fmla="*/ 375204 w 1492011"/>
                <a:gd name="connsiteY21" fmla="*/ 300038 h 1323975"/>
                <a:gd name="connsiteX22" fmla="*/ 627616 w 1492011"/>
                <a:gd name="connsiteY22" fmla="*/ 295275 h 1323975"/>
                <a:gd name="connsiteX23" fmla="*/ 772873 w 1492011"/>
                <a:gd name="connsiteY23" fmla="*/ 278607 h 1323975"/>
                <a:gd name="connsiteX24" fmla="*/ 768110 w 1492011"/>
                <a:gd name="connsiteY24" fmla="*/ 259556 h 1323975"/>
                <a:gd name="connsiteX25" fmla="*/ 591898 w 1492011"/>
                <a:gd name="connsiteY25" fmla="*/ 235745 h 1323975"/>
                <a:gd name="connsiteX26" fmla="*/ 732391 w 1492011"/>
                <a:gd name="connsiteY26" fmla="*/ 209550 h 1323975"/>
                <a:gd name="connsiteX27" fmla="*/ 972897 w 1492011"/>
                <a:gd name="connsiteY27" fmla="*/ 188119 h 1323975"/>
                <a:gd name="connsiteX28" fmla="*/ 222804 w 1492011"/>
                <a:gd name="connsiteY28" fmla="*/ 126206 h 1323975"/>
                <a:gd name="connsiteX29" fmla="*/ 375204 w 1492011"/>
                <a:gd name="connsiteY29" fmla="*/ 92869 h 1323975"/>
                <a:gd name="connsiteX30" fmla="*/ 256141 w 1492011"/>
                <a:gd name="connsiteY30" fmla="*/ 52388 h 1323975"/>
                <a:gd name="connsiteX31" fmla="*/ 218041 w 1492011"/>
                <a:gd name="connsiteY31" fmla="*/ 38100 h 1323975"/>
                <a:gd name="connsiteX32" fmla="*/ 213279 w 1492011"/>
                <a:gd name="connsiteY32" fmla="*/ 21431 h 1323975"/>
                <a:gd name="connsiteX33" fmla="*/ 296622 w 1492011"/>
                <a:gd name="connsiteY33" fmla="*/ 0 h 1323975"/>
                <a:gd name="connsiteX34" fmla="*/ 1489629 w 1492011"/>
                <a:gd name="connsiteY34" fmla="*/ 64294 h 1323975"/>
                <a:gd name="connsiteX35" fmla="*/ 1492011 w 1492011"/>
                <a:gd name="connsiteY35" fmla="*/ 159544 h 1323975"/>
                <a:gd name="connsiteX36" fmla="*/ 1484866 w 1492011"/>
                <a:gd name="connsiteY36" fmla="*/ 1323975 h 1323975"/>
                <a:gd name="connsiteX0" fmla="*/ 1484866 w 1492011"/>
                <a:gd name="connsiteY0" fmla="*/ 1302544 h 1302544"/>
                <a:gd name="connsiteX1" fmla="*/ 818116 w 1492011"/>
                <a:gd name="connsiteY1" fmla="*/ 1121569 h 1302544"/>
                <a:gd name="connsiteX2" fmla="*/ 306148 w 1492011"/>
                <a:gd name="connsiteY2" fmla="*/ 954882 h 1302544"/>
                <a:gd name="connsiteX3" fmla="*/ 222803 w 1492011"/>
                <a:gd name="connsiteY3" fmla="*/ 904548 h 1302544"/>
                <a:gd name="connsiteX4" fmla="*/ 172797 w 1492011"/>
                <a:gd name="connsiteY4" fmla="*/ 854543 h 1302544"/>
                <a:gd name="connsiteX5" fmla="*/ 208515 w 1492011"/>
                <a:gd name="connsiteY5" fmla="*/ 775961 h 1302544"/>
                <a:gd name="connsiteX6" fmla="*/ 210897 w 1492011"/>
                <a:gd name="connsiteY6" fmla="*/ 742623 h 1302544"/>
                <a:gd name="connsiteX7" fmla="*/ 201372 w 1492011"/>
                <a:gd name="connsiteY7" fmla="*/ 716430 h 1302544"/>
                <a:gd name="connsiteX8" fmla="*/ 232328 w 1492011"/>
                <a:gd name="connsiteY8" fmla="*/ 678330 h 1302544"/>
                <a:gd name="connsiteX9" fmla="*/ 258522 w 1492011"/>
                <a:gd name="connsiteY9" fmla="*/ 668805 h 1302544"/>
                <a:gd name="connsiteX10" fmla="*/ 234709 w 1492011"/>
                <a:gd name="connsiteY10" fmla="*/ 642610 h 1302544"/>
                <a:gd name="connsiteX11" fmla="*/ 137078 w 1492011"/>
                <a:gd name="connsiteY11" fmla="*/ 587842 h 1302544"/>
                <a:gd name="connsiteX12" fmla="*/ 465692 w 1492011"/>
                <a:gd name="connsiteY12" fmla="*/ 526257 h 1302544"/>
                <a:gd name="connsiteX13" fmla="*/ 44210 w 1492011"/>
                <a:gd name="connsiteY13" fmla="*/ 478631 h 1302544"/>
                <a:gd name="connsiteX14" fmla="*/ 20398 w 1492011"/>
                <a:gd name="connsiteY14" fmla="*/ 461636 h 1302544"/>
                <a:gd name="connsiteX15" fmla="*/ 206135 w 1492011"/>
                <a:gd name="connsiteY15" fmla="*/ 428625 h 1302544"/>
                <a:gd name="connsiteX16" fmla="*/ 391873 w 1492011"/>
                <a:gd name="connsiteY16" fmla="*/ 419100 h 1302544"/>
                <a:gd name="connsiteX17" fmla="*/ 456166 w 1492011"/>
                <a:gd name="connsiteY17" fmla="*/ 402105 h 1302544"/>
                <a:gd name="connsiteX18" fmla="*/ 410923 w 1492011"/>
                <a:gd name="connsiteY18" fmla="*/ 354480 h 1302544"/>
                <a:gd name="connsiteX19" fmla="*/ 246617 w 1492011"/>
                <a:gd name="connsiteY19" fmla="*/ 316706 h 1302544"/>
                <a:gd name="connsiteX20" fmla="*/ 270429 w 1492011"/>
                <a:gd name="connsiteY20" fmla="*/ 292894 h 1302544"/>
                <a:gd name="connsiteX21" fmla="*/ 375204 w 1492011"/>
                <a:gd name="connsiteY21" fmla="*/ 278607 h 1302544"/>
                <a:gd name="connsiteX22" fmla="*/ 627616 w 1492011"/>
                <a:gd name="connsiteY22" fmla="*/ 273844 h 1302544"/>
                <a:gd name="connsiteX23" fmla="*/ 772873 w 1492011"/>
                <a:gd name="connsiteY23" fmla="*/ 257176 h 1302544"/>
                <a:gd name="connsiteX24" fmla="*/ 768110 w 1492011"/>
                <a:gd name="connsiteY24" fmla="*/ 238125 h 1302544"/>
                <a:gd name="connsiteX25" fmla="*/ 591898 w 1492011"/>
                <a:gd name="connsiteY25" fmla="*/ 214314 h 1302544"/>
                <a:gd name="connsiteX26" fmla="*/ 732391 w 1492011"/>
                <a:gd name="connsiteY26" fmla="*/ 188119 h 1302544"/>
                <a:gd name="connsiteX27" fmla="*/ 972897 w 1492011"/>
                <a:gd name="connsiteY27" fmla="*/ 166688 h 1302544"/>
                <a:gd name="connsiteX28" fmla="*/ 222804 w 1492011"/>
                <a:gd name="connsiteY28" fmla="*/ 104775 h 1302544"/>
                <a:gd name="connsiteX29" fmla="*/ 375204 w 1492011"/>
                <a:gd name="connsiteY29" fmla="*/ 71438 h 1302544"/>
                <a:gd name="connsiteX30" fmla="*/ 256141 w 1492011"/>
                <a:gd name="connsiteY30" fmla="*/ 30957 h 1302544"/>
                <a:gd name="connsiteX31" fmla="*/ 218041 w 1492011"/>
                <a:gd name="connsiteY31" fmla="*/ 16669 h 1302544"/>
                <a:gd name="connsiteX32" fmla="*/ 213279 w 1492011"/>
                <a:gd name="connsiteY32" fmla="*/ 0 h 1302544"/>
                <a:gd name="connsiteX33" fmla="*/ 1489629 w 1492011"/>
                <a:gd name="connsiteY33" fmla="*/ 42863 h 1302544"/>
                <a:gd name="connsiteX34" fmla="*/ 1492011 w 1492011"/>
                <a:gd name="connsiteY34" fmla="*/ 138113 h 1302544"/>
                <a:gd name="connsiteX35" fmla="*/ 1484866 w 1492011"/>
                <a:gd name="connsiteY35" fmla="*/ 1302544 h 1302544"/>
                <a:gd name="connsiteX0" fmla="*/ 1484866 w 1492011"/>
                <a:gd name="connsiteY0" fmla="*/ 1302544 h 1302544"/>
                <a:gd name="connsiteX1" fmla="*/ 818116 w 1492011"/>
                <a:gd name="connsiteY1" fmla="*/ 1121569 h 1302544"/>
                <a:gd name="connsiteX2" fmla="*/ 306148 w 1492011"/>
                <a:gd name="connsiteY2" fmla="*/ 954882 h 1302544"/>
                <a:gd name="connsiteX3" fmla="*/ 222803 w 1492011"/>
                <a:gd name="connsiteY3" fmla="*/ 904548 h 1302544"/>
                <a:gd name="connsiteX4" fmla="*/ 172797 w 1492011"/>
                <a:gd name="connsiteY4" fmla="*/ 854543 h 1302544"/>
                <a:gd name="connsiteX5" fmla="*/ 208515 w 1492011"/>
                <a:gd name="connsiteY5" fmla="*/ 775961 h 1302544"/>
                <a:gd name="connsiteX6" fmla="*/ 210897 w 1492011"/>
                <a:gd name="connsiteY6" fmla="*/ 742623 h 1302544"/>
                <a:gd name="connsiteX7" fmla="*/ 201372 w 1492011"/>
                <a:gd name="connsiteY7" fmla="*/ 716430 h 1302544"/>
                <a:gd name="connsiteX8" fmla="*/ 232328 w 1492011"/>
                <a:gd name="connsiteY8" fmla="*/ 678330 h 1302544"/>
                <a:gd name="connsiteX9" fmla="*/ 258522 w 1492011"/>
                <a:gd name="connsiteY9" fmla="*/ 668805 h 1302544"/>
                <a:gd name="connsiteX10" fmla="*/ 234709 w 1492011"/>
                <a:gd name="connsiteY10" fmla="*/ 642610 h 1302544"/>
                <a:gd name="connsiteX11" fmla="*/ 137078 w 1492011"/>
                <a:gd name="connsiteY11" fmla="*/ 587842 h 1302544"/>
                <a:gd name="connsiteX12" fmla="*/ 465692 w 1492011"/>
                <a:gd name="connsiteY12" fmla="*/ 526257 h 1302544"/>
                <a:gd name="connsiteX13" fmla="*/ 44210 w 1492011"/>
                <a:gd name="connsiteY13" fmla="*/ 478631 h 1302544"/>
                <a:gd name="connsiteX14" fmla="*/ 20398 w 1492011"/>
                <a:gd name="connsiteY14" fmla="*/ 461636 h 1302544"/>
                <a:gd name="connsiteX15" fmla="*/ 206135 w 1492011"/>
                <a:gd name="connsiteY15" fmla="*/ 428625 h 1302544"/>
                <a:gd name="connsiteX16" fmla="*/ 391873 w 1492011"/>
                <a:gd name="connsiteY16" fmla="*/ 419100 h 1302544"/>
                <a:gd name="connsiteX17" fmla="*/ 456166 w 1492011"/>
                <a:gd name="connsiteY17" fmla="*/ 402105 h 1302544"/>
                <a:gd name="connsiteX18" fmla="*/ 410923 w 1492011"/>
                <a:gd name="connsiteY18" fmla="*/ 354480 h 1302544"/>
                <a:gd name="connsiteX19" fmla="*/ 246617 w 1492011"/>
                <a:gd name="connsiteY19" fmla="*/ 316706 h 1302544"/>
                <a:gd name="connsiteX20" fmla="*/ 270429 w 1492011"/>
                <a:gd name="connsiteY20" fmla="*/ 292894 h 1302544"/>
                <a:gd name="connsiteX21" fmla="*/ 375204 w 1492011"/>
                <a:gd name="connsiteY21" fmla="*/ 278607 h 1302544"/>
                <a:gd name="connsiteX22" fmla="*/ 627616 w 1492011"/>
                <a:gd name="connsiteY22" fmla="*/ 273844 h 1302544"/>
                <a:gd name="connsiteX23" fmla="*/ 772873 w 1492011"/>
                <a:gd name="connsiteY23" fmla="*/ 257176 h 1302544"/>
                <a:gd name="connsiteX24" fmla="*/ 768110 w 1492011"/>
                <a:gd name="connsiteY24" fmla="*/ 238125 h 1302544"/>
                <a:gd name="connsiteX25" fmla="*/ 591898 w 1492011"/>
                <a:gd name="connsiteY25" fmla="*/ 214314 h 1302544"/>
                <a:gd name="connsiteX26" fmla="*/ 732391 w 1492011"/>
                <a:gd name="connsiteY26" fmla="*/ 188119 h 1302544"/>
                <a:gd name="connsiteX27" fmla="*/ 972897 w 1492011"/>
                <a:gd name="connsiteY27" fmla="*/ 166688 h 1302544"/>
                <a:gd name="connsiteX28" fmla="*/ 375204 w 1492011"/>
                <a:gd name="connsiteY28" fmla="*/ 71438 h 1302544"/>
                <a:gd name="connsiteX29" fmla="*/ 256141 w 1492011"/>
                <a:gd name="connsiteY29" fmla="*/ 30957 h 1302544"/>
                <a:gd name="connsiteX30" fmla="*/ 218041 w 1492011"/>
                <a:gd name="connsiteY30" fmla="*/ 16669 h 1302544"/>
                <a:gd name="connsiteX31" fmla="*/ 213279 w 1492011"/>
                <a:gd name="connsiteY31" fmla="*/ 0 h 1302544"/>
                <a:gd name="connsiteX32" fmla="*/ 1489629 w 1492011"/>
                <a:gd name="connsiteY32" fmla="*/ 42863 h 1302544"/>
                <a:gd name="connsiteX33" fmla="*/ 1492011 w 1492011"/>
                <a:gd name="connsiteY33" fmla="*/ 138113 h 1302544"/>
                <a:gd name="connsiteX34" fmla="*/ 1484866 w 1492011"/>
                <a:gd name="connsiteY34" fmla="*/ 1302544 h 1302544"/>
                <a:gd name="connsiteX0" fmla="*/ 1484866 w 1492011"/>
                <a:gd name="connsiteY0" fmla="*/ 1302544 h 1302544"/>
                <a:gd name="connsiteX1" fmla="*/ 818116 w 1492011"/>
                <a:gd name="connsiteY1" fmla="*/ 1121569 h 1302544"/>
                <a:gd name="connsiteX2" fmla="*/ 306148 w 1492011"/>
                <a:gd name="connsiteY2" fmla="*/ 954882 h 1302544"/>
                <a:gd name="connsiteX3" fmla="*/ 222803 w 1492011"/>
                <a:gd name="connsiteY3" fmla="*/ 904548 h 1302544"/>
                <a:gd name="connsiteX4" fmla="*/ 172797 w 1492011"/>
                <a:gd name="connsiteY4" fmla="*/ 854543 h 1302544"/>
                <a:gd name="connsiteX5" fmla="*/ 208515 w 1492011"/>
                <a:gd name="connsiteY5" fmla="*/ 775961 h 1302544"/>
                <a:gd name="connsiteX6" fmla="*/ 210897 w 1492011"/>
                <a:gd name="connsiteY6" fmla="*/ 742623 h 1302544"/>
                <a:gd name="connsiteX7" fmla="*/ 201372 w 1492011"/>
                <a:gd name="connsiteY7" fmla="*/ 716430 h 1302544"/>
                <a:gd name="connsiteX8" fmla="*/ 232328 w 1492011"/>
                <a:gd name="connsiteY8" fmla="*/ 678330 h 1302544"/>
                <a:gd name="connsiteX9" fmla="*/ 258522 w 1492011"/>
                <a:gd name="connsiteY9" fmla="*/ 668805 h 1302544"/>
                <a:gd name="connsiteX10" fmla="*/ 234709 w 1492011"/>
                <a:gd name="connsiteY10" fmla="*/ 642610 h 1302544"/>
                <a:gd name="connsiteX11" fmla="*/ 137078 w 1492011"/>
                <a:gd name="connsiteY11" fmla="*/ 587842 h 1302544"/>
                <a:gd name="connsiteX12" fmla="*/ 465692 w 1492011"/>
                <a:gd name="connsiteY12" fmla="*/ 526257 h 1302544"/>
                <a:gd name="connsiteX13" fmla="*/ 44210 w 1492011"/>
                <a:gd name="connsiteY13" fmla="*/ 478631 h 1302544"/>
                <a:gd name="connsiteX14" fmla="*/ 20398 w 1492011"/>
                <a:gd name="connsiteY14" fmla="*/ 461636 h 1302544"/>
                <a:gd name="connsiteX15" fmla="*/ 206135 w 1492011"/>
                <a:gd name="connsiteY15" fmla="*/ 428625 h 1302544"/>
                <a:gd name="connsiteX16" fmla="*/ 391873 w 1492011"/>
                <a:gd name="connsiteY16" fmla="*/ 419100 h 1302544"/>
                <a:gd name="connsiteX17" fmla="*/ 456166 w 1492011"/>
                <a:gd name="connsiteY17" fmla="*/ 402105 h 1302544"/>
                <a:gd name="connsiteX18" fmla="*/ 410923 w 1492011"/>
                <a:gd name="connsiteY18" fmla="*/ 354480 h 1302544"/>
                <a:gd name="connsiteX19" fmla="*/ 246617 w 1492011"/>
                <a:gd name="connsiteY19" fmla="*/ 316706 h 1302544"/>
                <a:gd name="connsiteX20" fmla="*/ 270429 w 1492011"/>
                <a:gd name="connsiteY20" fmla="*/ 292894 h 1302544"/>
                <a:gd name="connsiteX21" fmla="*/ 375204 w 1492011"/>
                <a:gd name="connsiteY21" fmla="*/ 278607 h 1302544"/>
                <a:gd name="connsiteX22" fmla="*/ 627616 w 1492011"/>
                <a:gd name="connsiteY22" fmla="*/ 273844 h 1302544"/>
                <a:gd name="connsiteX23" fmla="*/ 772873 w 1492011"/>
                <a:gd name="connsiteY23" fmla="*/ 257176 h 1302544"/>
                <a:gd name="connsiteX24" fmla="*/ 768110 w 1492011"/>
                <a:gd name="connsiteY24" fmla="*/ 238125 h 1302544"/>
                <a:gd name="connsiteX25" fmla="*/ 591898 w 1492011"/>
                <a:gd name="connsiteY25" fmla="*/ 214314 h 1302544"/>
                <a:gd name="connsiteX26" fmla="*/ 732391 w 1492011"/>
                <a:gd name="connsiteY26" fmla="*/ 188119 h 1302544"/>
                <a:gd name="connsiteX27" fmla="*/ 972897 w 1492011"/>
                <a:gd name="connsiteY27" fmla="*/ 166688 h 1302544"/>
                <a:gd name="connsiteX28" fmla="*/ 256141 w 1492011"/>
                <a:gd name="connsiteY28" fmla="*/ 30957 h 1302544"/>
                <a:gd name="connsiteX29" fmla="*/ 218041 w 1492011"/>
                <a:gd name="connsiteY29" fmla="*/ 16669 h 1302544"/>
                <a:gd name="connsiteX30" fmla="*/ 213279 w 1492011"/>
                <a:gd name="connsiteY30" fmla="*/ 0 h 1302544"/>
                <a:gd name="connsiteX31" fmla="*/ 1489629 w 1492011"/>
                <a:gd name="connsiteY31" fmla="*/ 42863 h 1302544"/>
                <a:gd name="connsiteX32" fmla="*/ 1492011 w 1492011"/>
                <a:gd name="connsiteY32" fmla="*/ 138113 h 1302544"/>
                <a:gd name="connsiteX33" fmla="*/ 1484866 w 1492011"/>
                <a:gd name="connsiteY33" fmla="*/ 1302544 h 1302544"/>
                <a:gd name="connsiteX0" fmla="*/ 1484866 w 1492011"/>
                <a:gd name="connsiteY0" fmla="*/ 1302544 h 1302544"/>
                <a:gd name="connsiteX1" fmla="*/ 818116 w 1492011"/>
                <a:gd name="connsiteY1" fmla="*/ 1121569 h 1302544"/>
                <a:gd name="connsiteX2" fmla="*/ 306148 w 1492011"/>
                <a:gd name="connsiteY2" fmla="*/ 954882 h 1302544"/>
                <a:gd name="connsiteX3" fmla="*/ 222803 w 1492011"/>
                <a:gd name="connsiteY3" fmla="*/ 904548 h 1302544"/>
                <a:gd name="connsiteX4" fmla="*/ 172797 w 1492011"/>
                <a:gd name="connsiteY4" fmla="*/ 854543 h 1302544"/>
                <a:gd name="connsiteX5" fmla="*/ 208515 w 1492011"/>
                <a:gd name="connsiteY5" fmla="*/ 775961 h 1302544"/>
                <a:gd name="connsiteX6" fmla="*/ 210897 w 1492011"/>
                <a:gd name="connsiteY6" fmla="*/ 742623 h 1302544"/>
                <a:gd name="connsiteX7" fmla="*/ 201372 w 1492011"/>
                <a:gd name="connsiteY7" fmla="*/ 716430 h 1302544"/>
                <a:gd name="connsiteX8" fmla="*/ 232328 w 1492011"/>
                <a:gd name="connsiteY8" fmla="*/ 678330 h 1302544"/>
                <a:gd name="connsiteX9" fmla="*/ 258522 w 1492011"/>
                <a:gd name="connsiteY9" fmla="*/ 668805 h 1302544"/>
                <a:gd name="connsiteX10" fmla="*/ 234709 w 1492011"/>
                <a:gd name="connsiteY10" fmla="*/ 642610 h 1302544"/>
                <a:gd name="connsiteX11" fmla="*/ 137078 w 1492011"/>
                <a:gd name="connsiteY11" fmla="*/ 587842 h 1302544"/>
                <a:gd name="connsiteX12" fmla="*/ 465692 w 1492011"/>
                <a:gd name="connsiteY12" fmla="*/ 526257 h 1302544"/>
                <a:gd name="connsiteX13" fmla="*/ 44210 w 1492011"/>
                <a:gd name="connsiteY13" fmla="*/ 478631 h 1302544"/>
                <a:gd name="connsiteX14" fmla="*/ 20398 w 1492011"/>
                <a:gd name="connsiteY14" fmla="*/ 461636 h 1302544"/>
                <a:gd name="connsiteX15" fmla="*/ 206135 w 1492011"/>
                <a:gd name="connsiteY15" fmla="*/ 428625 h 1302544"/>
                <a:gd name="connsiteX16" fmla="*/ 391873 w 1492011"/>
                <a:gd name="connsiteY16" fmla="*/ 419100 h 1302544"/>
                <a:gd name="connsiteX17" fmla="*/ 456166 w 1492011"/>
                <a:gd name="connsiteY17" fmla="*/ 402105 h 1302544"/>
                <a:gd name="connsiteX18" fmla="*/ 410923 w 1492011"/>
                <a:gd name="connsiteY18" fmla="*/ 354480 h 1302544"/>
                <a:gd name="connsiteX19" fmla="*/ 246617 w 1492011"/>
                <a:gd name="connsiteY19" fmla="*/ 316706 h 1302544"/>
                <a:gd name="connsiteX20" fmla="*/ 270429 w 1492011"/>
                <a:gd name="connsiteY20" fmla="*/ 292894 h 1302544"/>
                <a:gd name="connsiteX21" fmla="*/ 375204 w 1492011"/>
                <a:gd name="connsiteY21" fmla="*/ 278607 h 1302544"/>
                <a:gd name="connsiteX22" fmla="*/ 627616 w 1492011"/>
                <a:gd name="connsiteY22" fmla="*/ 273844 h 1302544"/>
                <a:gd name="connsiteX23" fmla="*/ 772873 w 1492011"/>
                <a:gd name="connsiteY23" fmla="*/ 257176 h 1302544"/>
                <a:gd name="connsiteX24" fmla="*/ 768110 w 1492011"/>
                <a:gd name="connsiteY24" fmla="*/ 238125 h 1302544"/>
                <a:gd name="connsiteX25" fmla="*/ 591898 w 1492011"/>
                <a:gd name="connsiteY25" fmla="*/ 214314 h 1302544"/>
                <a:gd name="connsiteX26" fmla="*/ 732391 w 1492011"/>
                <a:gd name="connsiteY26" fmla="*/ 188119 h 1302544"/>
                <a:gd name="connsiteX27" fmla="*/ 972897 w 1492011"/>
                <a:gd name="connsiteY27" fmla="*/ 166688 h 1302544"/>
                <a:gd name="connsiteX28" fmla="*/ 218041 w 1492011"/>
                <a:gd name="connsiteY28" fmla="*/ 16669 h 1302544"/>
                <a:gd name="connsiteX29" fmla="*/ 213279 w 1492011"/>
                <a:gd name="connsiteY29" fmla="*/ 0 h 1302544"/>
                <a:gd name="connsiteX30" fmla="*/ 1489629 w 1492011"/>
                <a:gd name="connsiteY30" fmla="*/ 42863 h 1302544"/>
                <a:gd name="connsiteX31" fmla="*/ 1492011 w 1492011"/>
                <a:gd name="connsiteY31" fmla="*/ 138113 h 1302544"/>
                <a:gd name="connsiteX32" fmla="*/ 1484866 w 1492011"/>
                <a:gd name="connsiteY32" fmla="*/ 1302544 h 1302544"/>
                <a:gd name="connsiteX0" fmla="*/ 1484866 w 1492011"/>
                <a:gd name="connsiteY0" fmla="*/ 1302544 h 1302544"/>
                <a:gd name="connsiteX1" fmla="*/ 818116 w 1492011"/>
                <a:gd name="connsiteY1" fmla="*/ 1121569 h 1302544"/>
                <a:gd name="connsiteX2" fmla="*/ 306148 w 1492011"/>
                <a:gd name="connsiteY2" fmla="*/ 954882 h 1302544"/>
                <a:gd name="connsiteX3" fmla="*/ 222803 w 1492011"/>
                <a:gd name="connsiteY3" fmla="*/ 904548 h 1302544"/>
                <a:gd name="connsiteX4" fmla="*/ 172797 w 1492011"/>
                <a:gd name="connsiteY4" fmla="*/ 854543 h 1302544"/>
                <a:gd name="connsiteX5" fmla="*/ 208515 w 1492011"/>
                <a:gd name="connsiteY5" fmla="*/ 775961 h 1302544"/>
                <a:gd name="connsiteX6" fmla="*/ 210897 w 1492011"/>
                <a:gd name="connsiteY6" fmla="*/ 742623 h 1302544"/>
                <a:gd name="connsiteX7" fmla="*/ 201372 w 1492011"/>
                <a:gd name="connsiteY7" fmla="*/ 716430 h 1302544"/>
                <a:gd name="connsiteX8" fmla="*/ 232328 w 1492011"/>
                <a:gd name="connsiteY8" fmla="*/ 678330 h 1302544"/>
                <a:gd name="connsiteX9" fmla="*/ 258522 w 1492011"/>
                <a:gd name="connsiteY9" fmla="*/ 668805 h 1302544"/>
                <a:gd name="connsiteX10" fmla="*/ 234709 w 1492011"/>
                <a:gd name="connsiteY10" fmla="*/ 642610 h 1302544"/>
                <a:gd name="connsiteX11" fmla="*/ 137078 w 1492011"/>
                <a:gd name="connsiteY11" fmla="*/ 587842 h 1302544"/>
                <a:gd name="connsiteX12" fmla="*/ 465692 w 1492011"/>
                <a:gd name="connsiteY12" fmla="*/ 526257 h 1302544"/>
                <a:gd name="connsiteX13" fmla="*/ 44210 w 1492011"/>
                <a:gd name="connsiteY13" fmla="*/ 478631 h 1302544"/>
                <a:gd name="connsiteX14" fmla="*/ 20398 w 1492011"/>
                <a:gd name="connsiteY14" fmla="*/ 461636 h 1302544"/>
                <a:gd name="connsiteX15" fmla="*/ 206135 w 1492011"/>
                <a:gd name="connsiteY15" fmla="*/ 428625 h 1302544"/>
                <a:gd name="connsiteX16" fmla="*/ 391873 w 1492011"/>
                <a:gd name="connsiteY16" fmla="*/ 419100 h 1302544"/>
                <a:gd name="connsiteX17" fmla="*/ 456166 w 1492011"/>
                <a:gd name="connsiteY17" fmla="*/ 402105 h 1302544"/>
                <a:gd name="connsiteX18" fmla="*/ 410923 w 1492011"/>
                <a:gd name="connsiteY18" fmla="*/ 354480 h 1302544"/>
                <a:gd name="connsiteX19" fmla="*/ 246617 w 1492011"/>
                <a:gd name="connsiteY19" fmla="*/ 316706 h 1302544"/>
                <a:gd name="connsiteX20" fmla="*/ 270429 w 1492011"/>
                <a:gd name="connsiteY20" fmla="*/ 292894 h 1302544"/>
                <a:gd name="connsiteX21" fmla="*/ 375204 w 1492011"/>
                <a:gd name="connsiteY21" fmla="*/ 278607 h 1302544"/>
                <a:gd name="connsiteX22" fmla="*/ 627616 w 1492011"/>
                <a:gd name="connsiteY22" fmla="*/ 273844 h 1302544"/>
                <a:gd name="connsiteX23" fmla="*/ 772873 w 1492011"/>
                <a:gd name="connsiteY23" fmla="*/ 257176 h 1302544"/>
                <a:gd name="connsiteX24" fmla="*/ 768110 w 1492011"/>
                <a:gd name="connsiteY24" fmla="*/ 238125 h 1302544"/>
                <a:gd name="connsiteX25" fmla="*/ 591898 w 1492011"/>
                <a:gd name="connsiteY25" fmla="*/ 214314 h 1302544"/>
                <a:gd name="connsiteX26" fmla="*/ 732391 w 1492011"/>
                <a:gd name="connsiteY26" fmla="*/ 188119 h 1302544"/>
                <a:gd name="connsiteX27" fmla="*/ 972897 w 1492011"/>
                <a:gd name="connsiteY27" fmla="*/ 166688 h 1302544"/>
                <a:gd name="connsiteX28" fmla="*/ 213279 w 1492011"/>
                <a:gd name="connsiteY28" fmla="*/ 0 h 1302544"/>
                <a:gd name="connsiteX29" fmla="*/ 1489629 w 1492011"/>
                <a:gd name="connsiteY29" fmla="*/ 42863 h 1302544"/>
                <a:gd name="connsiteX30" fmla="*/ 1492011 w 1492011"/>
                <a:gd name="connsiteY30" fmla="*/ 138113 h 1302544"/>
                <a:gd name="connsiteX31" fmla="*/ 1484866 w 1492011"/>
                <a:gd name="connsiteY31" fmla="*/ 1302544 h 1302544"/>
                <a:gd name="connsiteX0" fmla="*/ 1484866 w 1492011"/>
                <a:gd name="connsiteY0" fmla="*/ 1259681 h 1259681"/>
                <a:gd name="connsiteX1" fmla="*/ 818116 w 1492011"/>
                <a:gd name="connsiteY1" fmla="*/ 1078706 h 1259681"/>
                <a:gd name="connsiteX2" fmla="*/ 306148 w 1492011"/>
                <a:gd name="connsiteY2" fmla="*/ 912019 h 1259681"/>
                <a:gd name="connsiteX3" fmla="*/ 222803 w 1492011"/>
                <a:gd name="connsiteY3" fmla="*/ 861685 h 1259681"/>
                <a:gd name="connsiteX4" fmla="*/ 172797 w 1492011"/>
                <a:gd name="connsiteY4" fmla="*/ 811680 h 1259681"/>
                <a:gd name="connsiteX5" fmla="*/ 208515 w 1492011"/>
                <a:gd name="connsiteY5" fmla="*/ 733098 h 1259681"/>
                <a:gd name="connsiteX6" fmla="*/ 210897 w 1492011"/>
                <a:gd name="connsiteY6" fmla="*/ 699760 h 1259681"/>
                <a:gd name="connsiteX7" fmla="*/ 201372 w 1492011"/>
                <a:gd name="connsiteY7" fmla="*/ 673567 h 1259681"/>
                <a:gd name="connsiteX8" fmla="*/ 232328 w 1492011"/>
                <a:gd name="connsiteY8" fmla="*/ 635467 h 1259681"/>
                <a:gd name="connsiteX9" fmla="*/ 258522 w 1492011"/>
                <a:gd name="connsiteY9" fmla="*/ 625942 h 1259681"/>
                <a:gd name="connsiteX10" fmla="*/ 234709 w 1492011"/>
                <a:gd name="connsiteY10" fmla="*/ 599747 h 1259681"/>
                <a:gd name="connsiteX11" fmla="*/ 137078 w 1492011"/>
                <a:gd name="connsiteY11" fmla="*/ 544979 h 1259681"/>
                <a:gd name="connsiteX12" fmla="*/ 465692 w 1492011"/>
                <a:gd name="connsiteY12" fmla="*/ 483394 h 1259681"/>
                <a:gd name="connsiteX13" fmla="*/ 44210 w 1492011"/>
                <a:gd name="connsiteY13" fmla="*/ 435768 h 1259681"/>
                <a:gd name="connsiteX14" fmla="*/ 20398 w 1492011"/>
                <a:gd name="connsiteY14" fmla="*/ 418773 h 1259681"/>
                <a:gd name="connsiteX15" fmla="*/ 206135 w 1492011"/>
                <a:gd name="connsiteY15" fmla="*/ 385762 h 1259681"/>
                <a:gd name="connsiteX16" fmla="*/ 391873 w 1492011"/>
                <a:gd name="connsiteY16" fmla="*/ 376237 h 1259681"/>
                <a:gd name="connsiteX17" fmla="*/ 456166 w 1492011"/>
                <a:gd name="connsiteY17" fmla="*/ 359242 h 1259681"/>
                <a:gd name="connsiteX18" fmla="*/ 410923 w 1492011"/>
                <a:gd name="connsiteY18" fmla="*/ 311617 h 1259681"/>
                <a:gd name="connsiteX19" fmla="*/ 246617 w 1492011"/>
                <a:gd name="connsiteY19" fmla="*/ 273843 h 1259681"/>
                <a:gd name="connsiteX20" fmla="*/ 270429 w 1492011"/>
                <a:gd name="connsiteY20" fmla="*/ 250031 h 1259681"/>
                <a:gd name="connsiteX21" fmla="*/ 375204 w 1492011"/>
                <a:gd name="connsiteY21" fmla="*/ 235744 h 1259681"/>
                <a:gd name="connsiteX22" fmla="*/ 627616 w 1492011"/>
                <a:gd name="connsiteY22" fmla="*/ 230981 h 1259681"/>
                <a:gd name="connsiteX23" fmla="*/ 772873 w 1492011"/>
                <a:gd name="connsiteY23" fmla="*/ 214313 h 1259681"/>
                <a:gd name="connsiteX24" fmla="*/ 768110 w 1492011"/>
                <a:gd name="connsiteY24" fmla="*/ 195262 h 1259681"/>
                <a:gd name="connsiteX25" fmla="*/ 591898 w 1492011"/>
                <a:gd name="connsiteY25" fmla="*/ 171451 h 1259681"/>
                <a:gd name="connsiteX26" fmla="*/ 732391 w 1492011"/>
                <a:gd name="connsiteY26" fmla="*/ 145256 h 1259681"/>
                <a:gd name="connsiteX27" fmla="*/ 972897 w 1492011"/>
                <a:gd name="connsiteY27" fmla="*/ 123825 h 1259681"/>
                <a:gd name="connsiteX28" fmla="*/ 1489629 w 1492011"/>
                <a:gd name="connsiteY28" fmla="*/ 0 h 1259681"/>
                <a:gd name="connsiteX29" fmla="*/ 1492011 w 1492011"/>
                <a:gd name="connsiteY29" fmla="*/ 95250 h 1259681"/>
                <a:gd name="connsiteX30" fmla="*/ 1484866 w 1492011"/>
                <a:gd name="connsiteY30" fmla="*/ 1259681 h 1259681"/>
                <a:gd name="connsiteX0" fmla="*/ 1484866 w 1492011"/>
                <a:gd name="connsiteY0" fmla="*/ 1259681 h 1259681"/>
                <a:gd name="connsiteX1" fmla="*/ 818116 w 1492011"/>
                <a:gd name="connsiteY1" fmla="*/ 1078706 h 1259681"/>
                <a:gd name="connsiteX2" fmla="*/ 306148 w 1492011"/>
                <a:gd name="connsiteY2" fmla="*/ 912019 h 1259681"/>
                <a:gd name="connsiteX3" fmla="*/ 222803 w 1492011"/>
                <a:gd name="connsiteY3" fmla="*/ 861685 h 1259681"/>
                <a:gd name="connsiteX4" fmla="*/ 172797 w 1492011"/>
                <a:gd name="connsiteY4" fmla="*/ 811680 h 1259681"/>
                <a:gd name="connsiteX5" fmla="*/ 208515 w 1492011"/>
                <a:gd name="connsiteY5" fmla="*/ 733098 h 1259681"/>
                <a:gd name="connsiteX6" fmla="*/ 210897 w 1492011"/>
                <a:gd name="connsiteY6" fmla="*/ 699760 h 1259681"/>
                <a:gd name="connsiteX7" fmla="*/ 201372 w 1492011"/>
                <a:gd name="connsiteY7" fmla="*/ 673567 h 1259681"/>
                <a:gd name="connsiteX8" fmla="*/ 232328 w 1492011"/>
                <a:gd name="connsiteY8" fmla="*/ 635467 h 1259681"/>
                <a:gd name="connsiteX9" fmla="*/ 258522 w 1492011"/>
                <a:gd name="connsiteY9" fmla="*/ 625942 h 1259681"/>
                <a:gd name="connsiteX10" fmla="*/ 234709 w 1492011"/>
                <a:gd name="connsiteY10" fmla="*/ 599747 h 1259681"/>
                <a:gd name="connsiteX11" fmla="*/ 137078 w 1492011"/>
                <a:gd name="connsiteY11" fmla="*/ 544979 h 1259681"/>
                <a:gd name="connsiteX12" fmla="*/ 465692 w 1492011"/>
                <a:gd name="connsiteY12" fmla="*/ 483394 h 1259681"/>
                <a:gd name="connsiteX13" fmla="*/ 44210 w 1492011"/>
                <a:gd name="connsiteY13" fmla="*/ 435768 h 1259681"/>
                <a:gd name="connsiteX14" fmla="*/ 20398 w 1492011"/>
                <a:gd name="connsiteY14" fmla="*/ 418773 h 1259681"/>
                <a:gd name="connsiteX15" fmla="*/ 206135 w 1492011"/>
                <a:gd name="connsiteY15" fmla="*/ 385762 h 1259681"/>
                <a:gd name="connsiteX16" fmla="*/ 391873 w 1492011"/>
                <a:gd name="connsiteY16" fmla="*/ 376237 h 1259681"/>
                <a:gd name="connsiteX17" fmla="*/ 456166 w 1492011"/>
                <a:gd name="connsiteY17" fmla="*/ 359242 h 1259681"/>
                <a:gd name="connsiteX18" fmla="*/ 410923 w 1492011"/>
                <a:gd name="connsiteY18" fmla="*/ 311617 h 1259681"/>
                <a:gd name="connsiteX19" fmla="*/ 246617 w 1492011"/>
                <a:gd name="connsiteY19" fmla="*/ 273843 h 1259681"/>
                <a:gd name="connsiteX20" fmla="*/ 270429 w 1492011"/>
                <a:gd name="connsiteY20" fmla="*/ 250031 h 1259681"/>
                <a:gd name="connsiteX21" fmla="*/ 375204 w 1492011"/>
                <a:gd name="connsiteY21" fmla="*/ 235744 h 1259681"/>
                <a:gd name="connsiteX22" fmla="*/ 627616 w 1492011"/>
                <a:gd name="connsiteY22" fmla="*/ 230981 h 1259681"/>
                <a:gd name="connsiteX23" fmla="*/ 772873 w 1492011"/>
                <a:gd name="connsiteY23" fmla="*/ 214313 h 1259681"/>
                <a:gd name="connsiteX24" fmla="*/ 768110 w 1492011"/>
                <a:gd name="connsiteY24" fmla="*/ 195262 h 1259681"/>
                <a:gd name="connsiteX25" fmla="*/ 591898 w 1492011"/>
                <a:gd name="connsiteY25" fmla="*/ 171451 h 1259681"/>
                <a:gd name="connsiteX26" fmla="*/ 732391 w 1492011"/>
                <a:gd name="connsiteY26" fmla="*/ 145256 h 1259681"/>
                <a:gd name="connsiteX27" fmla="*/ 972897 w 1492011"/>
                <a:gd name="connsiteY27" fmla="*/ 123825 h 1259681"/>
                <a:gd name="connsiteX28" fmla="*/ 1077673 w 1492011"/>
                <a:gd name="connsiteY28" fmla="*/ 83012 h 1259681"/>
                <a:gd name="connsiteX29" fmla="*/ 1489629 w 1492011"/>
                <a:gd name="connsiteY29" fmla="*/ 0 h 1259681"/>
                <a:gd name="connsiteX30" fmla="*/ 1492011 w 1492011"/>
                <a:gd name="connsiteY30" fmla="*/ 95250 h 1259681"/>
                <a:gd name="connsiteX31" fmla="*/ 1484866 w 1492011"/>
                <a:gd name="connsiteY31" fmla="*/ 1259681 h 1259681"/>
                <a:gd name="connsiteX0" fmla="*/ 1484866 w 1492011"/>
                <a:gd name="connsiteY0" fmla="*/ 1259681 h 1259681"/>
                <a:gd name="connsiteX1" fmla="*/ 818116 w 1492011"/>
                <a:gd name="connsiteY1" fmla="*/ 1078706 h 1259681"/>
                <a:gd name="connsiteX2" fmla="*/ 306148 w 1492011"/>
                <a:gd name="connsiteY2" fmla="*/ 912019 h 1259681"/>
                <a:gd name="connsiteX3" fmla="*/ 222803 w 1492011"/>
                <a:gd name="connsiteY3" fmla="*/ 861685 h 1259681"/>
                <a:gd name="connsiteX4" fmla="*/ 172797 w 1492011"/>
                <a:gd name="connsiteY4" fmla="*/ 811680 h 1259681"/>
                <a:gd name="connsiteX5" fmla="*/ 208515 w 1492011"/>
                <a:gd name="connsiteY5" fmla="*/ 733098 h 1259681"/>
                <a:gd name="connsiteX6" fmla="*/ 210897 w 1492011"/>
                <a:gd name="connsiteY6" fmla="*/ 699760 h 1259681"/>
                <a:gd name="connsiteX7" fmla="*/ 201372 w 1492011"/>
                <a:gd name="connsiteY7" fmla="*/ 673567 h 1259681"/>
                <a:gd name="connsiteX8" fmla="*/ 232328 w 1492011"/>
                <a:gd name="connsiteY8" fmla="*/ 635467 h 1259681"/>
                <a:gd name="connsiteX9" fmla="*/ 258522 w 1492011"/>
                <a:gd name="connsiteY9" fmla="*/ 625942 h 1259681"/>
                <a:gd name="connsiteX10" fmla="*/ 234709 w 1492011"/>
                <a:gd name="connsiteY10" fmla="*/ 599747 h 1259681"/>
                <a:gd name="connsiteX11" fmla="*/ 137078 w 1492011"/>
                <a:gd name="connsiteY11" fmla="*/ 544979 h 1259681"/>
                <a:gd name="connsiteX12" fmla="*/ 465692 w 1492011"/>
                <a:gd name="connsiteY12" fmla="*/ 483394 h 1259681"/>
                <a:gd name="connsiteX13" fmla="*/ 44210 w 1492011"/>
                <a:gd name="connsiteY13" fmla="*/ 435768 h 1259681"/>
                <a:gd name="connsiteX14" fmla="*/ 20398 w 1492011"/>
                <a:gd name="connsiteY14" fmla="*/ 418773 h 1259681"/>
                <a:gd name="connsiteX15" fmla="*/ 206135 w 1492011"/>
                <a:gd name="connsiteY15" fmla="*/ 385762 h 1259681"/>
                <a:gd name="connsiteX16" fmla="*/ 391873 w 1492011"/>
                <a:gd name="connsiteY16" fmla="*/ 376237 h 1259681"/>
                <a:gd name="connsiteX17" fmla="*/ 456166 w 1492011"/>
                <a:gd name="connsiteY17" fmla="*/ 359242 h 1259681"/>
                <a:gd name="connsiteX18" fmla="*/ 410923 w 1492011"/>
                <a:gd name="connsiteY18" fmla="*/ 311617 h 1259681"/>
                <a:gd name="connsiteX19" fmla="*/ 246617 w 1492011"/>
                <a:gd name="connsiteY19" fmla="*/ 273843 h 1259681"/>
                <a:gd name="connsiteX20" fmla="*/ 270429 w 1492011"/>
                <a:gd name="connsiteY20" fmla="*/ 250031 h 1259681"/>
                <a:gd name="connsiteX21" fmla="*/ 375204 w 1492011"/>
                <a:gd name="connsiteY21" fmla="*/ 235744 h 1259681"/>
                <a:gd name="connsiteX22" fmla="*/ 627616 w 1492011"/>
                <a:gd name="connsiteY22" fmla="*/ 230981 h 1259681"/>
                <a:gd name="connsiteX23" fmla="*/ 772873 w 1492011"/>
                <a:gd name="connsiteY23" fmla="*/ 214313 h 1259681"/>
                <a:gd name="connsiteX24" fmla="*/ 768110 w 1492011"/>
                <a:gd name="connsiteY24" fmla="*/ 195262 h 1259681"/>
                <a:gd name="connsiteX25" fmla="*/ 591898 w 1492011"/>
                <a:gd name="connsiteY25" fmla="*/ 171451 h 1259681"/>
                <a:gd name="connsiteX26" fmla="*/ 732391 w 1492011"/>
                <a:gd name="connsiteY26" fmla="*/ 145256 h 1259681"/>
                <a:gd name="connsiteX27" fmla="*/ 972897 w 1492011"/>
                <a:gd name="connsiteY27" fmla="*/ 123825 h 1259681"/>
                <a:gd name="connsiteX28" fmla="*/ 1077673 w 1492011"/>
                <a:gd name="connsiteY28" fmla="*/ 83012 h 1259681"/>
                <a:gd name="connsiteX29" fmla="*/ 1122916 w 1492011"/>
                <a:gd name="connsiteY29" fmla="*/ 44912 h 1259681"/>
                <a:gd name="connsiteX30" fmla="*/ 1489629 w 1492011"/>
                <a:gd name="connsiteY30" fmla="*/ 0 h 1259681"/>
                <a:gd name="connsiteX31" fmla="*/ 1492011 w 1492011"/>
                <a:gd name="connsiteY31" fmla="*/ 95250 h 1259681"/>
                <a:gd name="connsiteX32" fmla="*/ 1484866 w 1492011"/>
                <a:gd name="connsiteY32" fmla="*/ 1259681 h 1259681"/>
                <a:gd name="connsiteX0" fmla="*/ 1484866 w 1492011"/>
                <a:gd name="connsiteY0" fmla="*/ 1259681 h 1259681"/>
                <a:gd name="connsiteX1" fmla="*/ 818116 w 1492011"/>
                <a:gd name="connsiteY1" fmla="*/ 1078706 h 1259681"/>
                <a:gd name="connsiteX2" fmla="*/ 306148 w 1492011"/>
                <a:gd name="connsiteY2" fmla="*/ 912019 h 1259681"/>
                <a:gd name="connsiteX3" fmla="*/ 222803 w 1492011"/>
                <a:gd name="connsiteY3" fmla="*/ 861685 h 1259681"/>
                <a:gd name="connsiteX4" fmla="*/ 172797 w 1492011"/>
                <a:gd name="connsiteY4" fmla="*/ 811680 h 1259681"/>
                <a:gd name="connsiteX5" fmla="*/ 208515 w 1492011"/>
                <a:gd name="connsiteY5" fmla="*/ 733098 h 1259681"/>
                <a:gd name="connsiteX6" fmla="*/ 210897 w 1492011"/>
                <a:gd name="connsiteY6" fmla="*/ 699760 h 1259681"/>
                <a:gd name="connsiteX7" fmla="*/ 201372 w 1492011"/>
                <a:gd name="connsiteY7" fmla="*/ 673567 h 1259681"/>
                <a:gd name="connsiteX8" fmla="*/ 232328 w 1492011"/>
                <a:gd name="connsiteY8" fmla="*/ 635467 h 1259681"/>
                <a:gd name="connsiteX9" fmla="*/ 258522 w 1492011"/>
                <a:gd name="connsiteY9" fmla="*/ 625942 h 1259681"/>
                <a:gd name="connsiteX10" fmla="*/ 234709 w 1492011"/>
                <a:gd name="connsiteY10" fmla="*/ 599747 h 1259681"/>
                <a:gd name="connsiteX11" fmla="*/ 137078 w 1492011"/>
                <a:gd name="connsiteY11" fmla="*/ 544979 h 1259681"/>
                <a:gd name="connsiteX12" fmla="*/ 465692 w 1492011"/>
                <a:gd name="connsiteY12" fmla="*/ 483394 h 1259681"/>
                <a:gd name="connsiteX13" fmla="*/ 44210 w 1492011"/>
                <a:gd name="connsiteY13" fmla="*/ 435768 h 1259681"/>
                <a:gd name="connsiteX14" fmla="*/ 20398 w 1492011"/>
                <a:gd name="connsiteY14" fmla="*/ 418773 h 1259681"/>
                <a:gd name="connsiteX15" fmla="*/ 206135 w 1492011"/>
                <a:gd name="connsiteY15" fmla="*/ 385762 h 1259681"/>
                <a:gd name="connsiteX16" fmla="*/ 391873 w 1492011"/>
                <a:gd name="connsiteY16" fmla="*/ 376237 h 1259681"/>
                <a:gd name="connsiteX17" fmla="*/ 456166 w 1492011"/>
                <a:gd name="connsiteY17" fmla="*/ 359242 h 1259681"/>
                <a:gd name="connsiteX18" fmla="*/ 410923 w 1492011"/>
                <a:gd name="connsiteY18" fmla="*/ 311617 h 1259681"/>
                <a:gd name="connsiteX19" fmla="*/ 246617 w 1492011"/>
                <a:gd name="connsiteY19" fmla="*/ 273843 h 1259681"/>
                <a:gd name="connsiteX20" fmla="*/ 270429 w 1492011"/>
                <a:gd name="connsiteY20" fmla="*/ 250031 h 1259681"/>
                <a:gd name="connsiteX21" fmla="*/ 375204 w 1492011"/>
                <a:gd name="connsiteY21" fmla="*/ 235744 h 1259681"/>
                <a:gd name="connsiteX22" fmla="*/ 627616 w 1492011"/>
                <a:gd name="connsiteY22" fmla="*/ 230981 h 1259681"/>
                <a:gd name="connsiteX23" fmla="*/ 772873 w 1492011"/>
                <a:gd name="connsiteY23" fmla="*/ 214313 h 1259681"/>
                <a:gd name="connsiteX24" fmla="*/ 768110 w 1492011"/>
                <a:gd name="connsiteY24" fmla="*/ 195262 h 1259681"/>
                <a:gd name="connsiteX25" fmla="*/ 591898 w 1492011"/>
                <a:gd name="connsiteY25" fmla="*/ 171451 h 1259681"/>
                <a:gd name="connsiteX26" fmla="*/ 732391 w 1492011"/>
                <a:gd name="connsiteY26" fmla="*/ 145256 h 1259681"/>
                <a:gd name="connsiteX27" fmla="*/ 972897 w 1492011"/>
                <a:gd name="connsiteY27" fmla="*/ 123825 h 1259681"/>
                <a:gd name="connsiteX28" fmla="*/ 1077673 w 1492011"/>
                <a:gd name="connsiteY28" fmla="*/ 83012 h 1259681"/>
                <a:gd name="connsiteX29" fmla="*/ 1122916 w 1492011"/>
                <a:gd name="connsiteY29" fmla="*/ 44912 h 1259681"/>
                <a:gd name="connsiteX30" fmla="*/ 1322941 w 1492011"/>
                <a:gd name="connsiteY30" fmla="*/ 33005 h 1259681"/>
                <a:gd name="connsiteX31" fmla="*/ 1489629 w 1492011"/>
                <a:gd name="connsiteY31" fmla="*/ 0 h 1259681"/>
                <a:gd name="connsiteX32" fmla="*/ 1492011 w 1492011"/>
                <a:gd name="connsiteY32" fmla="*/ 95250 h 1259681"/>
                <a:gd name="connsiteX33" fmla="*/ 1484866 w 1492011"/>
                <a:gd name="connsiteY33" fmla="*/ 1259681 h 1259681"/>
                <a:gd name="connsiteX0" fmla="*/ 1484866 w 1492011"/>
                <a:gd name="connsiteY0" fmla="*/ 1259681 h 1259681"/>
                <a:gd name="connsiteX1" fmla="*/ 818116 w 1492011"/>
                <a:gd name="connsiteY1" fmla="*/ 1078706 h 1259681"/>
                <a:gd name="connsiteX2" fmla="*/ 306148 w 1492011"/>
                <a:gd name="connsiteY2" fmla="*/ 912019 h 1259681"/>
                <a:gd name="connsiteX3" fmla="*/ 222803 w 1492011"/>
                <a:gd name="connsiteY3" fmla="*/ 861685 h 1259681"/>
                <a:gd name="connsiteX4" fmla="*/ 172797 w 1492011"/>
                <a:gd name="connsiteY4" fmla="*/ 811680 h 1259681"/>
                <a:gd name="connsiteX5" fmla="*/ 208515 w 1492011"/>
                <a:gd name="connsiteY5" fmla="*/ 733098 h 1259681"/>
                <a:gd name="connsiteX6" fmla="*/ 210897 w 1492011"/>
                <a:gd name="connsiteY6" fmla="*/ 699760 h 1259681"/>
                <a:gd name="connsiteX7" fmla="*/ 201372 w 1492011"/>
                <a:gd name="connsiteY7" fmla="*/ 673567 h 1259681"/>
                <a:gd name="connsiteX8" fmla="*/ 232328 w 1492011"/>
                <a:gd name="connsiteY8" fmla="*/ 635467 h 1259681"/>
                <a:gd name="connsiteX9" fmla="*/ 258522 w 1492011"/>
                <a:gd name="connsiteY9" fmla="*/ 625942 h 1259681"/>
                <a:gd name="connsiteX10" fmla="*/ 234709 w 1492011"/>
                <a:gd name="connsiteY10" fmla="*/ 599747 h 1259681"/>
                <a:gd name="connsiteX11" fmla="*/ 137078 w 1492011"/>
                <a:gd name="connsiteY11" fmla="*/ 544979 h 1259681"/>
                <a:gd name="connsiteX12" fmla="*/ 465692 w 1492011"/>
                <a:gd name="connsiteY12" fmla="*/ 483394 h 1259681"/>
                <a:gd name="connsiteX13" fmla="*/ 44210 w 1492011"/>
                <a:gd name="connsiteY13" fmla="*/ 435768 h 1259681"/>
                <a:gd name="connsiteX14" fmla="*/ 20398 w 1492011"/>
                <a:gd name="connsiteY14" fmla="*/ 418773 h 1259681"/>
                <a:gd name="connsiteX15" fmla="*/ 206135 w 1492011"/>
                <a:gd name="connsiteY15" fmla="*/ 385762 h 1259681"/>
                <a:gd name="connsiteX16" fmla="*/ 391873 w 1492011"/>
                <a:gd name="connsiteY16" fmla="*/ 376237 h 1259681"/>
                <a:gd name="connsiteX17" fmla="*/ 456166 w 1492011"/>
                <a:gd name="connsiteY17" fmla="*/ 359242 h 1259681"/>
                <a:gd name="connsiteX18" fmla="*/ 410923 w 1492011"/>
                <a:gd name="connsiteY18" fmla="*/ 311617 h 1259681"/>
                <a:gd name="connsiteX19" fmla="*/ 246617 w 1492011"/>
                <a:gd name="connsiteY19" fmla="*/ 273843 h 1259681"/>
                <a:gd name="connsiteX20" fmla="*/ 270429 w 1492011"/>
                <a:gd name="connsiteY20" fmla="*/ 250031 h 1259681"/>
                <a:gd name="connsiteX21" fmla="*/ 375204 w 1492011"/>
                <a:gd name="connsiteY21" fmla="*/ 235744 h 1259681"/>
                <a:gd name="connsiteX22" fmla="*/ 627616 w 1492011"/>
                <a:gd name="connsiteY22" fmla="*/ 230981 h 1259681"/>
                <a:gd name="connsiteX23" fmla="*/ 772873 w 1492011"/>
                <a:gd name="connsiteY23" fmla="*/ 214313 h 1259681"/>
                <a:gd name="connsiteX24" fmla="*/ 768110 w 1492011"/>
                <a:gd name="connsiteY24" fmla="*/ 195262 h 1259681"/>
                <a:gd name="connsiteX25" fmla="*/ 591898 w 1492011"/>
                <a:gd name="connsiteY25" fmla="*/ 171451 h 1259681"/>
                <a:gd name="connsiteX26" fmla="*/ 732391 w 1492011"/>
                <a:gd name="connsiteY26" fmla="*/ 145256 h 1259681"/>
                <a:gd name="connsiteX27" fmla="*/ 972897 w 1492011"/>
                <a:gd name="connsiteY27" fmla="*/ 123825 h 1259681"/>
                <a:gd name="connsiteX28" fmla="*/ 1077673 w 1492011"/>
                <a:gd name="connsiteY28" fmla="*/ 83012 h 1259681"/>
                <a:gd name="connsiteX29" fmla="*/ 1122916 w 1492011"/>
                <a:gd name="connsiteY29" fmla="*/ 44912 h 1259681"/>
                <a:gd name="connsiteX30" fmla="*/ 1322941 w 1492011"/>
                <a:gd name="connsiteY30" fmla="*/ 33005 h 1259681"/>
                <a:gd name="connsiteX31" fmla="*/ 1422954 w 1492011"/>
                <a:gd name="connsiteY31" fmla="*/ 25862 h 1259681"/>
                <a:gd name="connsiteX32" fmla="*/ 1489629 w 1492011"/>
                <a:gd name="connsiteY32" fmla="*/ 0 h 1259681"/>
                <a:gd name="connsiteX33" fmla="*/ 1492011 w 1492011"/>
                <a:gd name="connsiteY33" fmla="*/ 95250 h 1259681"/>
                <a:gd name="connsiteX34" fmla="*/ 1484866 w 1492011"/>
                <a:gd name="connsiteY34" fmla="*/ 1259681 h 1259681"/>
                <a:gd name="connsiteX0" fmla="*/ 1484866 w 1492011"/>
                <a:gd name="connsiteY0" fmla="*/ 1259681 h 1259681"/>
                <a:gd name="connsiteX1" fmla="*/ 818116 w 1492011"/>
                <a:gd name="connsiteY1" fmla="*/ 1078706 h 1259681"/>
                <a:gd name="connsiteX2" fmla="*/ 306148 w 1492011"/>
                <a:gd name="connsiteY2" fmla="*/ 912019 h 1259681"/>
                <a:gd name="connsiteX3" fmla="*/ 222803 w 1492011"/>
                <a:gd name="connsiteY3" fmla="*/ 861685 h 1259681"/>
                <a:gd name="connsiteX4" fmla="*/ 172797 w 1492011"/>
                <a:gd name="connsiteY4" fmla="*/ 811680 h 1259681"/>
                <a:gd name="connsiteX5" fmla="*/ 208515 w 1492011"/>
                <a:gd name="connsiteY5" fmla="*/ 733098 h 1259681"/>
                <a:gd name="connsiteX6" fmla="*/ 210897 w 1492011"/>
                <a:gd name="connsiteY6" fmla="*/ 699760 h 1259681"/>
                <a:gd name="connsiteX7" fmla="*/ 201372 w 1492011"/>
                <a:gd name="connsiteY7" fmla="*/ 673567 h 1259681"/>
                <a:gd name="connsiteX8" fmla="*/ 232328 w 1492011"/>
                <a:gd name="connsiteY8" fmla="*/ 635467 h 1259681"/>
                <a:gd name="connsiteX9" fmla="*/ 258522 w 1492011"/>
                <a:gd name="connsiteY9" fmla="*/ 625942 h 1259681"/>
                <a:gd name="connsiteX10" fmla="*/ 234709 w 1492011"/>
                <a:gd name="connsiteY10" fmla="*/ 599747 h 1259681"/>
                <a:gd name="connsiteX11" fmla="*/ 137078 w 1492011"/>
                <a:gd name="connsiteY11" fmla="*/ 544979 h 1259681"/>
                <a:gd name="connsiteX12" fmla="*/ 465692 w 1492011"/>
                <a:gd name="connsiteY12" fmla="*/ 483394 h 1259681"/>
                <a:gd name="connsiteX13" fmla="*/ 44210 w 1492011"/>
                <a:gd name="connsiteY13" fmla="*/ 435768 h 1259681"/>
                <a:gd name="connsiteX14" fmla="*/ 20398 w 1492011"/>
                <a:gd name="connsiteY14" fmla="*/ 418773 h 1259681"/>
                <a:gd name="connsiteX15" fmla="*/ 206135 w 1492011"/>
                <a:gd name="connsiteY15" fmla="*/ 385762 h 1259681"/>
                <a:gd name="connsiteX16" fmla="*/ 391873 w 1492011"/>
                <a:gd name="connsiteY16" fmla="*/ 376237 h 1259681"/>
                <a:gd name="connsiteX17" fmla="*/ 456166 w 1492011"/>
                <a:gd name="connsiteY17" fmla="*/ 359242 h 1259681"/>
                <a:gd name="connsiteX18" fmla="*/ 410923 w 1492011"/>
                <a:gd name="connsiteY18" fmla="*/ 311617 h 1259681"/>
                <a:gd name="connsiteX19" fmla="*/ 246617 w 1492011"/>
                <a:gd name="connsiteY19" fmla="*/ 273843 h 1259681"/>
                <a:gd name="connsiteX20" fmla="*/ 270429 w 1492011"/>
                <a:gd name="connsiteY20" fmla="*/ 250031 h 1259681"/>
                <a:gd name="connsiteX21" fmla="*/ 375204 w 1492011"/>
                <a:gd name="connsiteY21" fmla="*/ 235744 h 1259681"/>
                <a:gd name="connsiteX22" fmla="*/ 627616 w 1492011"/>
                <a:gd name="connsiteY22" fmla="*/ 230981 h 1259681"/>
                <a:gd name="connsiteX23" fmla="*/ 772873 w 1492011"/>
                <a:gd name="connsiteY23" fmla="*/ 214313 h 1259681"/>
                <a:gd name="connsiteX24" fmla="*/ 768110 w 1492011"/>
                <a:gd name="connsiteY24" fmla="*/ 195262 h 1259681"/>
                <a:gd name="connsiteX25" fmla="*/ 591898 w 1492011"/>
                <a:gd name="connsiteY25" fmla="*/ 171451 h 1259681"/>
                <a:gd name="connsiteX26" fmla="*/ 732391 w 1492011"/>
                <a:gd name="connsiteY26" fmla="*/ 145256 h 1259681"/>
                <a:gd name="connsiteX27" fmla="*/ 972897 w 1492011"/>
                <a:gd name="connsiteY27" fmla="*/ 123825 h 1259681"/>
                <a:gd name="connsiteX28" fmla="*/ 1077673 w 1492011"/>
                <a:gd name="connsiteY28" fmla="*/ 83012 h 1259681"/>
                <a:gd name="connsiteX29" fmla="*/ 1122916 w 1492011"/>
                <a:gd name="connsiteY29" fmla="*/ 44912 h 1259681"/>
                <a:gd name="connsiteX30" fmla="*/ 1322941 w 1492011"/>
                <a:gd name="connsiteY30" fmla="*/ 33005 h 1259681"/>
                <a:gd name="connsiteX31" fmla="*/ 1422954 w 1492011"/>
                <a:gd name="connsiteY31" fmla="*/ 25862 h 1259681"/>
                <a:gd name="connsiteX32" fmla="*/ 1489629 w 1492011"/>
                <a:gd name="connsiteY32" fmla="*/ 0 h 1259681"/>
                <a:gd name="connsiteX33" fmla="*/ 1492011 w 1492011"/>
                <a:gd name="connsiteY33" fmla="*/ 95250 h 1259681"/>
                <a:gd name="connsiteX34" fmla="*/ 1484866 w 1492011"/>
                <a:gd name="connsiteY34" fmla="*/ 1259681 h 1259681"/>
                <a:gd name="connsiteX0" fmla="*/ 1484866 w 1492011"/>
                <a:gd name="connsiteY0" fmla="*/ 1259681 h 1259681"/>
                <a:gd name="connsiteX1" fmla="*/ 818116 w 1492011"/>
                <a:gd name="connsiteY1" fmla="*/ 1078706 h 1259681"/>
                <a:gd name="connsiteX2" fmla="*/ 306148 w 1492011"/>
                <a:gd name="connsiteY2" fmla="*/ 912019 h 1259681"/>
                <a:gd name="connsiteX3" fmla="*/ 222803 w 1492011"/>
                <a:gd name="connsiteY3" fmla="*/ 861685 h 1259681"/>
                <a:gd name="connsiteX4" fmla="*/ 172797 w 1492011"/>
                <a:gd name="connsiteY4" fmla="*/ 811680 h 1259681"/>
                <a:gd name="connsiteX5" fmla="*/ 208515 w 1492011"/>
                <a:gd name="connsiteY5" fmla="*/ 733098 h 1259681"/>
                <a:gd name="connsiteX6" fmla="*/ 210897 w 1492011"/>
                <a:gd name="connsiteY6" fmla="*/ 699760 h 1259681"/>
                <a:gd name="connsiteX7" fmla="*/ 201372 w 1492011"/>
                <a:gd name="connsiteY7" fmla="*/ 673567 h 1259681"/>
                <a:gd name="connsiteX8" fmla="*/ 232328 w 1492011"/>
                <a:gd name="connsiteY8" fmla="*/ 635467 h 1259681"/>
                <a:gd name="connsiteX9" fmla="*/ 258522 w 1492011"/>
                <a:gd name="connsiteY9" fmla="*/ 625942 h 1259681"/>
                <a:gd name="connsiteX10" fmla="*/ 234709 w 1492011"/>
                <a:gd name="connsiteY10" fmla="*/ 599747 h 1259681"/>
                <a:gd name="connsiteX11" fmla="*/ 137078 w 1492011"/>
                <a:gd name="connsiteY11" fmla="*/ 544979 h 1259681"/>
                <a:gd name="connsiteX12" fmla="*/ 465692 w 1492011"/>
                <a:gd name="connsiteY12" fmla="*/ 483394 h 1259681"/>
                <a:gd name="connsiteX13" fmla="*/ 44210 w 1492011"/>
                <a:gd name="connsiteY13" fmla="*/ 435768 h 1259681"/>
                <a:gd name="connsiteX14" fmla="*/ 20398 w 1492011"/>
                <a:gd name="connsiteY14" fmla="*/ 418773 h 1259681"/>
                <a:gd name="connsiteX15" fmla="*/ 206135 w 1492011"/>
                <a:gd name="connsiteY15" fmla="*/ 385762 h 1259681"/>
                <a:gd name="connsiteX16" fmla="*/ 391873 w 1492011"/>
                <a:gd name="connsiteY16" fmla="*/ 376237 h 1259681"/>
                <a:gd name="connsiteX17" fmla="*/ 456166 w 1492011"/>
                <a:gd name="connsiteY17" fmla="*/ 359242 h 1259681"/>
                <a:gd name="connsiteX18" fmla="*/ 410923 w 1492011"/>
                <a:gd name="connsiteY18" fmla="*/ 311617 h 1259681"/>
                <a:gd name="connsiteX19" fmla="*/ 246617 w 1492011"/>
                <a:gd name="connsiteY19" fmla="*/ 273843 h 1259681"/>
                <a:gd name="connsiteX20" fmla="*/ 270429 w 1492011"/>
                <a:gd name="connsiteY20" fmla="*/ 250031 h 1259681"/>
                <a:gd name="connsiteX21" fmla="*/ 375204 w 1492011"/>
                <a:gd name="connsiteY21" fmla="*/ 235744 h 1259681"/>
                <a:gd name="connsiteX22" fmla="*/ 627616 w 1492011"/>
                <a:gd name="connsiteY22" fmla="*/ 230981 h 1259681"/>
                <a:gd name="connsiteX23" fmla="*/ 772873 w 1492011"/>
                <a:gd name="connsiteY23" fmla="*/ 214313 h 1259681"/>
                <a:gd name="connsiteX24" fmla="*/ 768110 w 1492011"/>
                <a:gd name="connsiteY24" fmla="*/ 195262 h 1259681"/>
                <a:gd name="connsiteX25" fmla="*/ 591898 w 1492011"/>
                <a:gd name="connsiteY25" fmla="*/ 171451 h 1259681"/>
                <a:gd name="connsiteX26" fmla="*/ 732391 w 1492011"/>
                <a:gd name="connsiteY26" fmla="*/ 145256 h 1259681"/>
                <a:gd name="connsiteX27" fmla="*/ 972897 w 1492011"/>
                <a:gd name="connsiteY27" fmla="*/ 123825 h 1259681"/>
                <a:gd name="connsiteX28" fmla="*/ 1077673 w 1492011"/>
                <a:gd name="connsiteY28" fmla="*/ 83012 h 1259681"/>
                <a:gd name="connsiteX29" fmla="*/ 1122916 w 1492011"/>
                <a:gd name="connsiteY29" fmla="*/ 44912 h 1259681"/>
                <a:gd name="connsiteX30" fmla="*/ 1322941 w 1492011"/>
                <a:gd name="connsiteY30" fmla="*/ 33005 h 1259681"/>
                <a:gd name="connsiteX31" fmla="*/ 1422954 w 1492011"/>
                <a:gd name="connsiteY31" fmla="*/ 25862 h 1259681"/>
                <a:gd name="connsiteX32" fmla="*/ 1489629 w 1492011"/>
                <a:gd name="connsiteY32" fmla="*/ 0 h 1259681"/>
                <a:gd name="connsiteX33" fmla="*/ 1492011 w 1492011"/>
                <a:gd name="connsiteY33" fmla="*/ 95250 h 1259681"/>
                <a:gd name="connsiteX34" fmla="*/ 1484866 w 1492011"/>
                <a:gd name="connsiteY34" fmla="*/ 1259681 h 1259681"/>
                <a:gd name="connsiteX0" fmla="*/ 1494391 w 1494391"/>
                <a:gd name="connsiteY0" fmla="*/ 1259681 h 1259681"/>
                <a:gd name="connsiteX1" fmla="*/ 818116 w 1494391"/>
                <a:gd name="connsiteY1" fmla="*/ 1078706 h 1259681"/>
                <a:gd name="connsiteX2" fmla="*/ 306148 w 1494391"/>
                <a:gd name="connsiteY2" fmla="*/ 912019 h 1259681"/>
                <a:gd name="connsiteX3" fmla="*/ 222803 w 1494391"/>
                <a:gd name="connsiteY3" fmla="*/ 861685 h 1259681"/>
                <a:gd name="connsiteX4" fmla="*/ 172797 w 1494391"/>
                <a:gd name="connsiteY4" fmla="*/ 811680 h 1259681"/>
                <a:gd name="connsiteX5" fmla="*/ 208515 w 1494391"/>
                <a:gd name="connsiteY5" fmla="*/ 733098 h 1259681"/>
                <a:gd name="connsiteX6" fmla="*/ 210897 w 1494391"/>
                <a:gd name="connsiteY6" fmla="*/ 699760 h 1259681"/>
                <a:gd name="connsiteX7" fmla="*/ 201372 w 1494391"/>
                <a:gd name="connsiteY7" fmla="*/ 673567 h 1259681"/>
                <a:gd name="connsiteX8" fmla="*/ 232328 w 1494391"/>
                <a:gd name="connsiteY8" fmla="*/ 635467 h 1259681"/>
                <a:gd name="connsiteX9" fmla="*/ 258522 w 1494391"/>
                <a:gd name="connsiteY9" fmla="*/ 625942 h 1259681"/>
                <a:gd name="connsiteX10" fmla="*/ 234709 w 1494391"/>
                <a:gd name="connsiteY10" fmla="*/ 599747 h 1259681"/>
                <a:gd name="connsiteX11" fmla="*/ 137078 w 1494391"/>
                <a:gd name="connsiteY11" fmla="*/ 544979 h 1259681"/>
                <a:gd name="connsiteX12" fmla="*/ 465692 w 1494391"/>
                <a:gd name="connsiteY12" fmla="*/ 483394 h 1259681"/>
                <a:gd name="connsiteX13" fmla="*/ 44210 w 1494391"/>
                <a:gd name="connsiteY13" fmla="*/ 435768 h 1259681"/>
                <a:gd name="connsiteX14" fmla="*/ 20398 w 1494391"/>
                <a:gd name="connsiteY14" fmla="*/ 418773 h 1259681"/>
                <a:gd name="connsiteX15" fmla="*/ 206135 w 1494391"/>
                <a:gd name="connsiteY15" fmla="*/ 385762 h 1259681"/>
                <a:gd name="connsiteX16" fmla="*/ 391873 w 1494391"/>
                <a:gd name="connsiteY16" fmla="*/ 376237 h 1259681"/>
                <a:gd name="connsiteX17" fmla="*/ 456166 w 1494391"/>
                <a:gd name="connsiteY17" fmla="*/ 359242 h 1259681"/>
                <a:gd name="connsiteX18" fmla="*/ 410923 w 1494391"/>
                <a:gd name="connsiteY18" fmla="*/ 311617 h 1259681"/>
                <a:gd name="connsiteX19" fmla="*/ 246617 w 1494391"/>
                <a:gd name="connsiteY19" fmla="*/ 273843 h 1259681"/>
                <a:gd name="connsiteX20" fmla="*/ 270429 w 1494391"/>
                <a:gd name="connsiteY20" fmla="*/ 250031 h 1259681"/>
                <a:gd name="connsiteX21" fmla="*/ 375204 w 1494391"/>
                <a:gd name="connsiteY21" fmla="*/ 235744 h 1259681"/>
                <a:gd name="connsiteX22" fmla="*/ 627616 w 1494391"/>
                <a:gd name="connsiteY22" fmla="*/ 230981 h 1259681"/>
                <a:gd name="connsiteX23" fmla="*/ 772873 w 1494391"/>
                <a:gd name="connsiteY23" fmla="*/ 214313 h 1259681"/>
                <a:gd name="connsiteX24" fmla="*/ 768110 w 1494391"/>
                <a:gd name="connsiteY24" fmla="*/ 195262 h 1259681"/>
                <a:gd name="connsiteX25" fmla="*/ 591898 w 1494391"/>
                <a:gd name="connsiteY25" fmla="*/ 171451 h 1259681"/>
                <a:gd name="connsiteX26" fmla="*/ 732391 w 1494391"/>
                <a:gd name="connsiteY26" fmla="*/ 145256 h 1259681"/>
                <a:gd name="connsiteX27" fmla="*/ 972897 w 1494391"/>
                <a:gd name="connsiteY27" fmla="*/ 123825 h 1259681"/>
                <a:gd name="connsiteX28" fmla="*/ 1077673 w 1494391"/>
                <a:gd name="connsiteY28" fmla="*/ 83012 h 1259681"/>
                <a:gd name="connsiteX29" fmla="*/ 1122916 w 1494391"/>
                <a:gd name="connsiteY29" fmla="*/ 44912 h 1259681"/>
                <a:gd name="connsiteX30" fmla="*/ 1322941 w 1494391"/>
                <a:gd name="connsiteY30" fmla="*/ 33005 h 1259681"/>
                <a:gd name="connsiteX31" fmla="*/ 1422954 w 1494391"/>
                <a:gd name="connsiteY31" fmla="*/ 25862 h 1259681"/>
                <a:gd name="connsiteX32" fmla="*/ 1489629 w 1494391"/>
                <a:gd name="connsiteY32" fmla="*/ 0 h 1259681"/>
                <a:gd name="connsiteX33" fmla="*/ 1492011 w 1494391"/>
                <a:gd name="connsiteY33" fmla="*/ 95250 h 1259681"/>
                <a:gd name="connsiteX34" fmla="*/ 1494391 w 1494391"/>
                <a:gd name="connsiteY34" fmla="*/ 1259681 h 125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494391" h="1259681">
                  <a:moveTo>
                    <a:pt x="1494391" y="1259681"/>
                  </a:moveTo>
                  <a:cubicBezTo>
                    <a:pt x="1219753" y="1182688"/>
                    <a:pt x="937972" y="1119981"/>
                    <a:pt x="818116" y="1078706"/>
                  </a:cubicBezTo>
                  <a:lnTo>
                    <a:pt x="306148" y="912019"/>
                  </a:lnTo>
                  <a:cubicBezTo>
                    <a:pt x="272016" y="886510"/>
                    <a:pt x="261697" y="889575"/>
                    <a:pt x="222803" y="861685"/>
                  </a:cubicBezTo>
                  <a:cubicBezTo>
                    <a:pt x="199784" y="843429"/>
                    <a:pt x="169622" y="834699"/>
                    <a:pt x="172797" y="811680"/>
                  </a:cubicBezTo>
                  <a:cubicBezTo>
                    <a:pt x="174384" y="785486"/>
                    <a:pt x="199784" y="759292"/>
                    <a:pt x="208515" y="733098"/>
                  </a:cubicBezTo>
                  <a:cubicBezTo>
                    <a:pt x="210896" y="721985"/>
                    <a:pt x="208516" y="710873"/>
                    <a:pt x="210897" y="699760"/>
                  </a:cubicBezTo>
                  <a:cubicBezTo>
                    <a:pt x="214866" y="691029"/>
                    <a:pt x="197403" y="682298"/>
                    <a:pt x="201372" y="673567"/>
                  </a:cubicBezTo>
                  <a:cubicBezTo>
                    <a:pt x="211691" y="649754"/>
                    <a:pt x="222009" y="659280"/>
                    <a:pt x="232328" y="635467"/>
                  </a:cubicBezTo>
                  <a:cubicBezTo>
                    <a:pt x="240265" y="615623"/>
                    <a:pt x="236297" y="631498"/>
                    <a:pt x="258522" y="625942"/>
                  </a:cubicBezTo>
                  <a:cubicBezTo>
                    <a:pt x="261697" y="607686"/>
                    <a:pt x="262490" y="598953"/>
                    <a:pt x="234709" y="599747"/>
                  </a:cubicBezTo>
                  <a:cubicBezTo>
                    <a:pt x="230740" y="588238"/>
                    <a:pt x="129537" y="558815"/>
                    <a:pt x="137078" y="544979"/>
                  </a:cubicBezTo>
                  <a:cubicBezTo>
                    <a:pt x="144619" y="531143"/>
                    <a:pt x="472042" y="504771"/>
                    <a:pt x="465692" y="483394"/>
                  </a:cubicBezTo>
                  <a:lnTo>
                    <a:pt x="44210" y="435768"/>
                  </a:lnTo>
                  <a:cubicBezTo>
                    <a:pt x="-21275" y="423014"/>
                    <a:pt x="-239" y="432267"/>
                    <a:pt x="20398" y="418773"/>
                  </a:cubicBezTo>
                  <a:cubicBezTo>
                    <a:pt x="41035" y="405279"/>
                    <a:pt x="189466" y="401186"/>
                    <a:pt x="206135" y="385762"/>
                  </a:cubicBezTo>
                  <a:cubicBezTo>
                    <a:pt x="248204" y="386556"/>
                    <a:pt x="390286" y="387349"/>
                    <a:pt x="391873" y="376237"/>
                  </a:cubicBezTo>
                  <a:cubicBezTo>
                    <a:pt x="367267" y="365016"/>
                    <a:pt x="480772" y="370463"/>
                    <a:pt x="456166" y="359242"/>
                  </a:cubicBezTo>
                  <a:cubicBezTo>
                    <a:pt x="414097" y="348923"/>
                    <a:pt x="452992" y="321936"/>
                    <a:pt x="410923" y="311617"/>
                  </a:cubicBezTo>
                  <a:lnTo>
                    <a:pt x="246617" y="273843"/>
                  </a:lnTo>
                  <a:lnTo>
                    <a:pt x="270429" y="250031"/>
                  </a:lnTo>
                  <a:lnTo>
                    <a:pt x="375204" y="235744"/>
                  </a:lnTo>
                  <a:lnTo>
                    <a:pt x="627616" y="230981"/>
                  </a:lnTo>
                  <a:lnTo>
                    <a:pt x="772873" y="214313"/>
                  </a:lnTo>
                  <a:lnTo>
                    <a:pt x="768110" y="195262"/>
                  </a:lnTo>
                  <a:lnTo>
                    <a:pt x="591898" y="171451"/>
                  </a:lnTo>
                  <a:lnTo>
                    <a:pt x="732391" y="145256"/>
                  </a:lnTo>
                  <a:lnTo>
                    <a:pt x="972897" y="123825"/>
                  </a:lnTo>
                  <a:cubicBezTo>
                    <a:pt x="1022110" y="111808"/>
                    <a:pt x="1028460" y="95029"/>
                    <a:pt x="1077673" y="83012"/>
                  </a:cubicBezTo>
                  <a:cubicBezTo>
                    <a:pt x="1101485" y="79043"/>
                    <a:pt x="1099104" y="48881"/>
                    <a:pt x="1122916" y="44912"/>
                  </a:cubicBezTo>
                  <a:cubicBezTo>
                    <a:pt x="1183241" y="36974"/>
                    <a:pt x="1262616" y="40943"/>
                    <a:pt x="1322941" y="33005"/>
                  </a:cubicBezTo>
                  <a:cubicBezTo>
                    <a:pt x="1353897" y="25861"/>
                    <a:pt x="1391998" y="33006"/>
                    <a:pt x="1422954" y="25862"/>
                  </a:cubicBezTo>
                  <a:lnTo>
                    <a:pt x="1489629" y="0"/>
                  </a:lnTo>
                  <a:lnTo>
                    <a:pt x="1492011" y="95250"/>
                  </a:lnTo>
                  <a:cubicBezTo>
                    <a:pt x="1492011" y="611981"/>
                    <a:pt x="1494391" y="742950"/>
                    <a:pt x="1494391" y="1259681"/>
                  </a:cubicBezTo>
                  <a:close/>
                </a:path>
              </a:pathLst>
            </a:custGeom>
            <a:solidFill>
              <a:srgbClr val="00B050">
                <a:alpha val="75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10"/>
            <p:cNvSpPr txBox="1">
              <a:spLocks noChangeArrowheads="1"/>
            </p:cNvSpPr>
            <p:nvPr/>
          </p:nvSpPr>
          <p:spPr bwMode="auto">
            <a:xfrm>
              <a:off x="301979" y="6228406"/>
              <a:ext cx="3857625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200" dirty="0" err="1">
                  <a:solidFill>
                    <a:srgbClr val="B0BB8B"/>
                  </a:solidFill>
                </a:rPr>
                <a:t>Achkar</a:t>
              </a:r>
              <a:r>
                <a:rPr lang="en-US" sz="1200" dirty="0">
                  <a:solidFill>
                    <a:srgbClr val="B0BB8B"/>
                  </a:solidFill>
                </a:rPr>
                <a:t> </a:t>
              </a:r>
              <a:r>
                <a:rPr lang="en-US" sz="1200" i="1" dirty="0">
                  <a:solidFill>
                    <a:srgbClr val="B0BB8B"/>
                  </a:solidFill>
                </a:rPr>
                <a:t>et al.</a:t>
              </a:r>
              <a:r>
                <a:rPr lang="en-US" sz="1200" dirty="0">
                  <a:solidFill>
                    <a:srgbClr val="B0BB8B"/>
                  </a:solidFill>
                </a:rPr>
                <a:t>, Nucl.Phys.B434, 503 (1995)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2153252" y="4979166"/>
              <a:ext cx="280987" cy="2174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573924" y="5338069"/>
                  <a:ext cx="1536252" cy="6622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6600"/>
                      </a:solidFill>
                    </a:rPr>
                    <a:t>Effective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200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l-GR" sz="120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μ</m:t>
                          </m:r>
                        </m:sub>
                      </m:sSub>
                      <m:r>
                        <a:rPr lang="en-US" sz="1200" i="1" smtClean="0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120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200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solidFill>
                                    <a:srgbClr val="FF6600"/>
                                  </a:solidFill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sz="1200" b="0" i="1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1200" dirty="0" smtClean="0">
                      <a:solidFill>
                        <a:srgbClr val="FF6600"/>
                      </a:solidFill>
                    </a:rPr>
                    <a:t> under </a:t>
                  </a:r>
                </a:p>
                <a:p>
                  <a:r>
                    <a:rPr lang="en-US" sz="1200" dirty="0" smtClean="0">
                      <a:solidFill>
                        <a:srgbClr val="FF6600"/>
                      </a:solidFill>
                    </a:rPr>
                    <a:t>certain assumptions  </a:t>
                  </a:r>
                  <a:endParaRPr lang="en-US" sz="1200" dirty="0">
                    <a:solidFill>
                      <a:srgbClr val="FF66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3924" y="5338069"/>
                  <a:ext cx="1536252" cy="66229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64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616659" y="3619022"/>
            <a:ext cx="3571438" cy="2853103"/>
            <a:chOff x="224444" y="3619022"/>
            <a:chExt cx="3571438" cy="2853103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48" y="4014336"/>
              <a:ext cx="2457789" cy="2457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9"/>
            <p:cNvSpPr txBox="1">
              <a:spLocks noChangeArrowheads="1"/>
            </p:cNvSpPr>
            <p:nvPr/>
          </p:nvSpPr>
          <p:spPr bwMode="auto">
            <a:xfrm>
              <a:off x="1039091" y="5466561"/>
              <a:ext cx="13632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200" dirty="0" err="1" smtClean="0">
                  <a:solidFill>
                    <a:srgbClr val="B0BB8B"/>
                  </a:solidFill>
                </a:rPr>
                <a:t>Phys.Rev.Lett</a:t>
              </a:r>
              <a:r>
                <a:rPr lang="en-US" altLang="en-US" sz="1200" dirty="0">
                  <a:solidFill>
                    <a:srgbClr val="B0BB8B"/>
                  </a:solidFill>
                </a:rPr>
                <a:t>. 98, 231801 (2007)</a:t>
              </a:r>
            </a:p>
          </p:txBody>
        </p:sp>
        <p:sp>
          <p:nvSpPr>
            <p:cNvPr id="28" name="Text Box 3"/>
            <p:cNvSpPr txBox="1">
              <a:spLocks noChangeArrowheads="1"/>
            </p:cNvSpPr>
            <p:nvPr/>
          </p:nvSpPr>
          <p:spPr bwMode="auto">
            <a:xfrm>
              <a:off x="224444" y="3619022"/>
              <a:ext cx="35714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dirty="0" err="1">
                  <a:solidFill>
                    <a:srgbClr val="2A3674"/>
                  </a:solidFill>
                  <a:cs typeface="+mn-cs"/>
                </a:rPr>
                <a:t>MiniBooNE</a:t>
              </a:r>
              <a:r>
                <a:rPr lang="en-US" dirty="0">
                  <a:solidFill>
                    <a:srgbClr val="2A3674"/>
                  </a:solidFill>
                  <a:cs typeface="+mn-cs"/>
                </a:rPr>
                <a:t> </a:t>
              </a:r>
              <a:r>
                <a:rPr lang="en-US" dirty="0" smtClean="0">
                  <a:solidFill>
                    <a:srgbClr val="2A3674"/>
                  </a:solidFill>
                  <a:cs typeface="+mn-cs"/>
                </a:rPr>
                <a:t>(</a:t>
              </a:r>
              <a:r>
                <a:rPr lang="el-GR" dirty="0" smtClean="0">
                  <a:solidFill>
                    <a:srgbClr val="2A3674"/>
                  </a:solidFill>
                  <a:cs typeface="+mn-cs"/>
                </a:rPr>
                <a:t>ν</a:t>
              </a:r>
              <a:r>
                <a:rPr lang="el-GR" baseline="-25000" dirty="0" smtClean="0">
                  <a:solidFill>
                    <a:srgbClr val="2A3674"/>
                  </a:solidFill>
                  <a:cs typeface="+mn-cs"/>
                </a:rPr>
                <a:t>μ</a:t>
              </a:r>
              <a:r>
                <a:rPr lang="en-US" baseline="-25000" dirty="0" smtClean="0">
                  <a:solidFill>
                    <a:srgbClr val="2A3674"/>
                  </a:solidFill>
                  <a:cs typeface="+mn-cs"/>
                </a:rPr>
                <a:t> </a:t>
              </a:r>
              <a:r>
                <a:rPr lang="en-US" dirty="0" smtClean="0">
                  <a:solidFill>
                    <a:srgbClr val="2A3674"/>
                  </a:solidFill>
                  <a:cs typeface="+mn-cs"/>
                </a:rPr>
                <a:t>→</a:t>
              </a:r>
              <a:r>
                <a:rPr lang="el-GR" dirty="0" smtClean="0">
                  <a:solidFill>
                    <a:srgbClr val="2A3674"/>
                  </a:solidFill>
                  <a:cs typeface="+mn-cs"/>
                </a:rPr>
                <a:t> </a:t>
              </a:r>
              <a:r>
                <a:rPr lang="el-GR" dirty="0">
                  <a:solidFill>
                    <a:srgbClr val="2A3674"/>
                  </a:solidFill>
                  <a:cs typeface="+mn-cs"/>
                </a:rPr>
                <a:t>ν</a:t>
              </a:r>
              <a:r>
                <a:rPr lang="en-US" baseline="-25000" dirty="0">
                  <a:solidFill>
                    <a:srgbClr val="2A3674"/>
                  </a:solidFill>
                  <a:cs typeface="+mn-cs"/>
                </a:rPr>
                <a:t>e</a:t>
              </a:r>
              <a:r>
                <a:rPr lang="en-US" dirty="0">
                  <a:solidFill>
                    <a:srgbClr val="2A3674"/>
                  </a:solidFill>
                  <a:cs typeface="+mn-cs"/>
                </a:rPr>
                <a:t> </a:t>
              </a:r>
              <a:r>
                <a:rPr lang="en-US" dirty="0" smtClean="0">
                  <a:solidFill>
                    <a:srgbClr val="2A3674"/>
                  </a:solidFill>
                  <a:cs typeface="+mn-cs"/>
                </a:rPr>
                <a:t> Appearance)</a:t>
              </a:r>
              <a:endParaRPr lang="en-US" dirty="0">
                <a:solidFill>
                  <a:srgbClr val="2A3674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7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4425" y="2625196"/>
            <a:ext cx="4750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+         +         +          = 1 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2A3674"/>
                </a:solidFill>
              </a:rPr>
              <a:t>(PMNS </a:t>
            </a:r>
            <a:r>
              <a:rPr lang="en-US" sz="2000" dirty="0" err="1" smtClean="0">
                <a:solidFill>
                  <a:srgbClr val="2A3674"/>
                </a:solidFill>
              </a:rPr>
              <a:t>Unitarty</a:t>
            </a:r>
            <a:r>
              <a:rPr lang="en-US" sz="2000" dirty="0" smtClean="0">
                <a:solidFill>
                  <a:srgbClr val="2A3674"/>
                </a:solidFill>
              </a:rPr>
              <a:t>)</a:t>
            </a:r>
            <a:endParaRPr lang="en-US" sz="2000" b="1" dirty="0">
              <a:solidFill>
                <a:srgbClr val="2A3674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15950" y="4892133"/>
            <a:ext cx="4883150" cy="406400"/>
            <a:chOff x="388" y="3295"/>
            <a:chExt cx="3076" cy="256"/>
          </a:xfrm>
        </p:grpSpPr>
        <p:sp>
          <p:nvSpPr>
            <p:cNvPr id="12342" name="Text Box 6"/>
            <p:cNvSpPr txBox="1">
              <a:spLocks noChangeArrowheads="1"/>
            </p:cNvSpPr>
            <p:nvPr/>
          </p:nvSpPr>
          <p:spPr bwMode="auto">
            <a:xfrm>
              <a:off x="388" y="3295"/>
              <a:ext cx="3076" cy="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1828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>
                  <a:solidFill>
                    <a:srgbClr val="2A3674"/>
                  </a:solidFill>
                </a:rPr>
                <a:t>P</a:t>
              </a:r>
              <a:r>
                <a:rPr lang="en-US" altLang="en-US" baseline="-25000" dirty="0">
                  <a:solidFill>
                    <a:srgbClr val="2A3674"/>
                  </a:solidFill>
                </a:rPr>
                <a:t>ee</a:t>
              </a:r>
              <a:r>
                <a:rPr lang="en-US" altLang="en-US" dirty="0">
                  <a:solidFill>
                    <a:srgbClr val="2A3674"/>
                  </a:solidFill>
                </a:rPr>
                <a:t> </a:t>
              </a:r>
              <a:r>
                <a:rPr lang="en-US" altLang="en-US" dirty="0">
                  <a:solidFill>
                    <a:srgbClr val="2A3674"/>
                  </a:solidFill>
                  <a:cs typeface="Times New Roman" pitchFamily="18" charset="0"/>
                </a:rPr>
                <a:t>= P</a:t>
              </a:r>
              <a:r>
                <a:rPr lang="en-US" altLang="en-US" baseline="-25000" dirty="0">
                  <a:solidFill>
                    <a:srgbClr val="2A3674"/>
                  </a:solidFill>
                  <a:cs typeface="Times New Roman" pitchFamily="18" charset="0"/>
                </a:rPr>
                <a:t>es</a:t>
              </a:r>
              <a:r>
                <a:rPr lang="en-US" altLang="en-US" dirty="0">
                  <a:solidFill>
                    <a:srgbClr val="2A3674"/>
                  </a:solidFill>
                  <a:cs typeface="Times New Roman" pitchFamily="18" charset="0"/>
                </a:rPr>
                <a:t> + </a:t>
              </a:r>
              <a:r>
                <a:rPr lang="en-US" altLang="en-US" dirty="0" err="1">
                  <a:solidFill>
                    <a:srgbClr val="2A3674"/>
                  </a:solidFill>
                  <a:cs typeface="Times New Roman" pitchFamily="18" charset="0"/>
                </a:rPr>
                <a:t>P</a:t>
              </a:r>
              <a:r>
                <a:rPr lang="en-US" altLang="en-US" baseline="-25000" dirty="0" err="1">
                  <a:solidFill>
                    <a:srgbClr val="2A3674"/>
                  </a:solidFill>
                  <a:cs typeface="Times New Roman" pitchFamily="18" charset="0"/>
                </a:rPr>
                <a:t>e</a:t>
              </a:r>
              <a:r>
                <a:rPr lang="el-GR" altLang="en-US" baseline="-25000" dirty="0">
                  <a:solidFill>
                    <a:srgbClr val="2A3674"/>
                  </a:solidFill>
                  <a:cs typeface="Times New Roman" pitchFamily="18" charset="0"/>
                </a:rPr>
                <a:t>μ</a:t>
              </a:r>
              <a:r>
                <a:rPr lang="en-US" altLang="en-US" dirty="0">
                  <a:solidFill>
                    <a:srgbClr val="2A3674"/>
                  </a:solidFill>
                  <a:cs typeface="Times New Roman" pitchFamily="18" charset="0"/>
                </a:rPr>
                <a:t> + </a:t>
              </a:r>
              <a:r>
                <a:rPr lang="en-US" altLang="en-US" dirty="0" err="1">
                  <a:solidFill>
                    <a:srgbClr val="2A3674"/>
                  </a:solidFill>
                  <a:cs typeface="Times New Roman" pitchFamily="18" charset="0"/>
                </a:rPr>
                <a:t>P</a:t>
              </a:r>
              <a:r>
                <a:rPr lang="en-US" altLang="en-US" baseline="-25000" dirty="0" err="1">
                  <a:solidFill>
                    <a:srgbClr val="2A3674"/>
                  </a:solidFill>
                  <a:cs typeface="Times New Roman" pitchFamily="18" charset="0"/>
                </a:rPr>
                <a:t>e</a:t>
              </a:r>
              <a:r>
                <a:rPr lang="el-GR" altLang="en-US" baseline="-25000" dirty="0">
                  <a:solidFill>
                    <a:srgbClr val="2A3674"/>
                  </a:solidFill>
                  <a:cs typeface="Times New Roman" pitchFamily="18" charset="0"/>
                </a:rPr>
                <a:t>τ</a:t>
              </a:r>
              <a:endParaRPr lang="el-GR" altLang="en-US" dirty="0">
                <a:solidFill>
                  <a:srgbClr val="2A3674"/>
                </a:solidFill>
                <a:cs typeface="Times New Roman" pitchFamily="18" charset="0"/>
              </a:endParaRPr>
            </a:p>
          </p:txBody>
        </p:sp>
        <p:sp>
          <p:nvSpPr>
            <p:cNvPr id="12343" name="Line 7"/>
            <p:cNvSpPr>
              <a:spLocks noChangeShapeType="1"/>
            </p:cNvSpPr>
            <p:nvPr/>
          </p:nvSpPr>
          <p:spPr bwMode="auto">
            <a:xfrm>
              <a:off x="550" y="3456"/>
              <a:ext cx="61" cy="95"/>
            </a:xfrm>
            <a:prstGeom prst="line">
              <a:avLst/>
            </a:prstGeom>
            <a:noFill/>
            <a:ln w="19050">
              <a:solidFill>
                <a:srgbClr val="2A36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615950" y="4892139"/>
            <a:ext cx="4883150" cy="461963"/>
            <a:chOff x="388" y="3295"/>
            <a:chExt cx="3076" cy="291"/>
          </a:xfrm>
        </p:grpSpPr>
        <p:sp>
          <p:nvSpPr>
            <p:cNvPr id="12312" name="Text Box 3"/>
            <p:cNvSpPr txBox="1">
              <a:spLocks noChangeArrowheads="1"/>
            </p:cNvSpPr>
            <p:nvPr/>
          </p:nvSpPr>
          <p:spPr bwMode="auto">
            <a:xfrm>
              <a:off x="388" y="3295"/>
              <a:ext cx="3076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9144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>
                  <a:solidFill>
                    <a:srgbClr val="2A3674"/>
                  </a:solidFill>
                </a:rPr>
                <a:t>P</a:t>
              </a:r>
              <a:r>
                <a:rPr lang="en-US" altLang="en-US" baseline="-25000" dirty="0">
                  <a:solidFill>
                    <a:srgbClr val="2A3674"/>
                  </a:solidFill>
                </a:rPr>
                <a:t>ee</a:t>
              </a:r>
              <a:r>
                <a:rPr lang="en-US" altLang="en-US" dirty="0">
                  <a:solidFill>
                    <a:srgbClr val="2A3674"/>
                  </a:solidFill>
                </a:rPr>
                <a:t> </a:t>
              </a:r>
              <a:r>
                <a:rPr lang="en-US" altLang="en-US" dirty="0">
                  <a:solidFill>
                    <a:srgbClr val="2A3674"/>
                  </a:solidFill>
                  <a:cs typeface="Times New Roman" pitchFamily="18" charset="0"/>
                </a:rPr>
                <a:t>≈ P</a:t>
              </a:r>
              <a:r>
                <a:rPr lang="en-US" altLang="en-US" baseline="-25000" dirty="0">
                  <a:solidFill>
                    <a:srgbClr val="2A3674"/>
                  </a:solidFill>
                  <a:cs typeface="Times New Roman" pitchFamily="18" charset="0"/>
                </a:rPr>
                <a:t>es</a:t>
              </a:r>
              <a:r>
                <a:rPr lang="en-US" altLang="en-US" dirty="0">
                  <a:solidFill>
                    <a:srgbClr val="2A3674"/>
                  </a:solidFill>
                  <a:cs typeface="Times New Roman" pitchFamily="18" charset="0"/>
                </a:rPr>
                <a:t> </a:t>
              </a:r>
              <a:r>
                <a:rPr lang="en-US" altLang="en-US" dirty="0" smtClean="0">
                  <a:solidFill>
                    <a:srgbClr val="2A3674"/>
                  </a:solidFill>
                </a:rPr>
                <a:t> </a:t>
              </a:r>
              <a:endParaRPr lang="el-GR" altLang="en-US" dirty="0">
                <a:solidFill>
                  <a:srgbClr val="2A3674"/>
                </a:solidFill>
              </a:endParaRPr>
            </a:p>
          </p:txBody>
        </p:sp>
        <p:sp>
          <p:nvSpPr>
            <p:cNvPr id="12313" name="Line 4"/>
            <p:cNvSpPr>
              <a:spLocks noChangeShapeType="1"/>
            </p:cNvSpPr>
            <p:nvPr/>
          </p:nvSpPr>
          <p:spPr bwMode="auto">
            <a:xfrm>
              <a:off x="550" y="3456"/>
              <a:ext cx="61" cy="95"/>
            </a:xfrm>
            <a:prstGeom prst="line">
              <a:avLst/>
            </a:prstGeom>
            <a:noFill/>
            <a:ln w="19050">
              <a:solidFill>
                <a:srgbClr val="2A36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1711316" y="4893716"/>
            <a:ext cx="3978283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914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2A3674"/>
                </a:solidFill>
              </a:rPr>
              <a:t>= 4</a:t>
            </a:r>
            <a:r>
              <a:rPr lang="en-US" altLang="en-US" dirty="0" smtClean="0">
                <a:solidFill>
                  <a:srgbClr val="0000FF"/>
                </a:solidFill>
              </a:rPr>
              <a:t>U</a:t>
            </a:r>
            <a:r>
              <a:rPr lang="en-US" altLang="en-US" baseline="-25000" dirty="0" smtClean="0">
                <a:solidFill>
                  <a:srgbClr val="0000FF"/>
                </a:solidFill>
              </a:rPr>
              <a:t>e4</a:t>
            </a:r>
            <a:r>
              <a:rPr lang="en-US" alt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altLang="en-US" baseline="30000" dirty="0" smtClean="0">
                <a:solidFill>
                  <a:srgbClr val="2A3674"/>
                </a:solidFill>
              </a:rPr>
              <a:t> </a:t>
            </a:r>
            <a:r>
              <a:rPr lang="en-US" altLang="en-US" dirty="0">
                <a:solidFill>
                  <a:srgbClr val="800080"/>
                </a:solidFill>
              </a:rPr>
              <a:t>U</a:t>
            </a:r>
            <a:r>
              <a:rPr lang="en-US" altLang="en-US" baseline="-25000" dirty="0">
                <a:solidFill>
                  <a:srgbClr val="800080"/>
                </a:solidFill>
                <a:cs typeface="Times New Roman" pitchFamily="18" charset="0"/>
              </a:rPr>
              <a:t>s4</a:t>
            </a:r>
            <a:r>
              <a:rPr lang="en-US" altLang="en-US" baseline="30000" dirty="0">
                <a:solidFill>
                  <a:srgbClr val="800080"/>
                </a:solidFill>
                <a:cs typeface="Times New Roman" pitchFamily="18" charset="0"/>
              </a:rPr>
              <a:t>2</a:t>
            </a:r>
            <a:r>
              <a:rPr lang="en-US" altLang="en-US" baseline="30000" dirty="0">
                <a:solidFill>
                  <a:srgbClr val="2A3674"/>
                </a:solidFill>
                <a:cs typeface="Times New Roman" pitchFamily="18" charset="0"/>
              </a:rPr>
              <a:t> </a:t>
            </a:r>
            <a:r>
              <a:rPr lang="en-GB" altLang="en-US" dirty="0">
                <a:solidFill>
                  <a:srgbClr val="2A3674"/>
                </a:solidFill>
              </a:rPr>
              <a:t>sin</a:t>
            </a:r>
            <a:r>
              <a:rPr lang="en-GB" altLang="en-US" baseline="30000" dirty="0">
                <a:solidFill>
                  <a:srgbClr val="2A3674"/>
                </a:solidFill>
              </a:rPr>
              <a:t>2</a:t>
            </a:r>
            <a:r>
              <a:rPr lang="en-GB" altLang="en-US" dirty="0">
                <a:solidFill>
                  <a:srgbClr val="2A3674"/>
                </a:solidFill>
              </a:rPr>
              <a:t>(1.27</a:t>
            </a:r>
            <a:r>
              <a:rPr lang="el-GR" altLang="en-US" dirty="0">
                <a:solidFill>
                  <a:srgbClr val="2A3674"/>
                </a:solidFill>
              </a:rPr>
              <a:t>Δ</a:t>
            </a:r>
            <a:r>
              <a:rPr lang="en-GB" altLang="en-US" i="1" dirty="0" smtClean="0">
                <a:solidFill>
                  <a:srgbClr val="2A3674"/>
                </a:solidFill>
              </a:rPr>
              <a:t>m</a:t>
            </a:r>
            <a:r>
              <a:rPr lang="en-GB" altLang="en-US" baseline="-25000" dirty="0" smtClean="0">
                <a:solidFill>
                  <a:srgbClr val="2A3674"/>
                </a:solidFill>
              </a:rPr>
              <a:t>43</a:t>
            </a:r>
            <a:r>
              <a:rPr lang="en-GB" altLang="en-US" baseline="30000" dirty="0" smtClean="0">
                <a:solidFill>
                  <a:srgbClr val="2A3674"/>
                </a:solidFill>
              </a:rPr>
              <a:t>2</a:t>
            </a:r>
            <a:r>
              <a:rPr lang="en-GB" altLang="en-US" dirty="0" smtClean="0">
                <a:solidFill>
                  <a:srgbClr val="2A3674"/>
                </a:solidFill>
              </a:rPr>
              <a:t>L/E</a:t>
            </a:r>
            <a:r>
              <a:rPr lang="en-GB" altLang="en-US" dirty="0">
                <a:solidFill>
                  <a:srgbClr val="2A3674"/>
                </a:solidFill>
              </a:rPr>
              <a:t>)</a:t>
            </a:r>
            <a:endParaRPr lang="el-GR" altLang="en-US" dirty="0">
              <a:solidFill>
                <a:srgbClr val="2A3674"/>
              </a:solidFill>
            </a:endParaRPr>
          </a:p>
        </p:txBody>
      </p:sp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7740650" y="5086115"/>
            <a:ext cx="1403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2A3674"/>
                </a:solidFill>
              </a:rPr>
              <a:t>Atmospheric</a:t>
            </a:r>
          </a:p>
        </p:txBody>
      </p:sp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7740650" y="3317819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2A3674"/>
                </a:solidFill>
              </a:rPr>
              <a:t>Sterile</a:t>
            </a:r>
          </a:p>
        </p:txBody>
      </p:sp>
      <p:grpSp>
        <p:nvGrpSpPr>
          <p:cNvPr id="12293" name="Group 10"/>
          <p:cNvGrpSpPr>
            <a:grpSpLocks/>
          </p:cNvGrpSpPr>
          <p:nvPr/>
        </p:nvGrpSpPr>
        <p:grpSpPr bwMode="auto">
          <a:xfrm>
            <a:off x="5759450" y="2088648"/>
            <a:ext cx="3232150" cy="4367217"/>
            <a:chOff x="3628" y="889"/>
            <a:chExt cx="2036" cy="2751"/>
          </a:xfrm>
        </p:grpSpPr>
        <p:sp>
          <p:nvSpPr>
            <p:cNvPr id="12327" name="Rectangle 11"/>
            <p:cNvSpPr>
              <a:spLocks noChangeArrowheads="1"/>
            </p:cNvSpPr>
            <p:nvPr/>
          </p:nvSpPr>
          <p:spPr bwMode="auto">
            <a:xfrm>
              <a:off x="3628" y="3310"/>
              <a:ext cx="35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i="1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altLang="en-US" sz="2800" baseline="-25000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1</a:t>
              </a:r>
              <a:endParaRPr lang="en-US" altLang="en-US" sz="2800" baseline="-25000" dirty="0">
                <a:solidFill>
                  <a:srgbClr val="2A3674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328" name="Rectangle 12"/>
            <p:cNvSpPr>
              <a:spLocks noChangeArrowheads="1"/>
            </p:cNvSpPr>
            <p:nvPr/>
          </p:nvSpPr>
          <p:spPr bwMode="auto">
            <a:xfrm>
              <a:off x="4876" y="3287"/>
              <a:ext cx="7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dirty="0" smtClean="0">
                  <a:solidFill>
                    <a:srgbClr val="660000"/>
                  </a:solidFill>
                  <a:latin typeface="Symbol" pitchFamily="18" charset="2"/>
                </a:rPr>
                <a:t>D</a:t>
              </a:r>
              <a:r>
                <a:rPr lang="en-US" altLang="en-US" sz="2800" i="1" dirty="0" smtClean="0">
                  <a:solidFill>
                    <a:srgbClr val="660000"/>
                  </a:solidFill>
                </a:rPr>
                <a:t>m</a:t>
              </a:r>
              <a:r>
                <a:rPr lang="en-US" altLang="en-US" sz="2800" baseline="-25000" dirty="0" smtClean="0">
                  <a:solidFill>
                    <a:srgbClr val="660000"/>
                  </a:solidFill>
                </a:rPr>
                <a:t>21</a:t>
              </a:r>
              <a:r>
                <a:rPr lang="en-US" altLang="en-US" sz="2800" baseline="30000" dirty="0" smtClean="0">
                  <a:solidFill>
                    <a:srgbClr val="660000"/>
                  </a:solidFill>
                </a:rPr>
                <a:t>2</a:t>
              </a:r>
              <a:endParaRPr lang="en-US" altLang="en-US" sz="2800" baseline="30000" dirty="0">
                <a:solidFill>
                  <a:srgbClr val="660000"/>
                </a:solidFill>
              </a:endParaRPr>
            </a:p>
          </p:txBody>
        </p:sp>
        <p:sp>
          <p:nvSpPr>
            <p:cNvPr id="12329" name="Text Box 13"/>
            <p:cNvSpPr txBox="1">
              <a:spLocks noChangeArrowheads="1"/>
            </p:cNvSpPr>
            <p:nvPr/>
          </p:nvSpPr>
          <p:spPr bwMode="auto">
            <a:xfrm>
              <a:off x="3628" y="2521"/>
              <a:ext cx="38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altLang="en-US" sz="2800" baseline="-25000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3</a:t>
              </a:r>
              <a:endParaRPr lang="en-US" altLang="en-US" sz="2800" baseline="-25000" dirty="0">
                <a:solidFill>
                  <a:srgbClr val="2A3674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330" name="Rectangle 14"/>
            <p:cNvSpPr>
              <a:spLocks noChangeArrowheads="1"/>
            </p:cNvSpPr>
            <p:nvPr/>
          </p:nvSpPr>
          <p:spPr bwMode="auto">
            <a:xfrm>
              <a:off x="3635" y="3166"/>
              <a:ext cx="35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i="1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altLang="en-US" sz="2800" baseline="-25000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2</a:t>
              </a:r>
              <a:endParaRPr lang="en-US" altLang="en-US" sz="2800" baseline="-25000" dirty="0">
                <a:solidFill>
                  <a:srgbClr val="2A3674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331" name="AutoShape 15"/>
            <p:cNvSpPr>
              <a:spLocks/>
            </p:cNvSpPr>
            <p:nvPr/>
          </p:nvSpPr>
          <p:spPr bwMode="auto">
            <a:xfrm>
              <a:off x="4636" y="2742"/>
              <a:ext cx="144" cy="641"/>
            </a:xfrm>
            <a:prstGeom prst="rightBrace">
              <a:avLst>
                <a:gd name="adj1" fmla="val 39717"/>
                <a:gd name="adj2" fmla="val 52759"/>
              </a:avLst>
            </a:prstGeom>
            <a:noFill/>
            <a:ln w="31750">
              <a:solidFill>
                <a:srgbClr val="729FC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32" name="AutoShape 16"/>
            <p:cNvSpPr>
              <a:spLocks/>
            </p:cNvSpPr>
            <p:nvPr/>
          </p:nvSpPr>
          <p:spPr bwMode="auto">
            <a:xfrm>
              <a:off x="4636" y="3414"/>
              <a:ext cx="144" cy="96"/>
            </a:xfrm>
            <a:prstGeom prst="rightBrace">
              <a:avLst>
                <a:gd name="adj1" fmla="val 17707"/>
                <a:gd name="adj2" fmla="val 54782"/>
              </a:avLst>
            </a:prstGeom>
            <a:noFill/>
            <a:ln w="31750">
              <a:solidFill>
                <a:srgbClr val="729FC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33" name="Text Box 17"/>
            <p:cNvSpPr txBox="1">
              <a:spLocks noChangeArrowheads="1"/>
            </p:cNvSpPr>
            <p:nvPr/>
          </p:nvSpPr>
          <p:spPr bwMode="auto">
            <a:xfrm>
              <a:off x="4876" y="2882"/>
              <a:ext cx="7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dirty="0" smtClean="0">
                  <a:solidFill>
                    <a:srgbClr val="660000"/>
                  </a:solidFill>
                  <a:latin typeface="Symbol" pitchFamily="18" charset="2"/>
                </a:rPr>
                <a:t>D</a:t>
              </a:r>
              <a:r>
                <a:rPr lang="en-US" altLang="en-US" sz="2800" i="1" dirty="0" smtClean="0">
                  <a:solidFill>
                    <a:srgbClr val="660000"/>
                  </a:solidFill>
                </a:rPr>
                <a:t>m</a:t>
              </a:r>
              <a:r>
                <a:rPr lang="en-US" altLang="en-US" sz="2800" baseline="-25000" dirty="0" smtClean="0">
                  <a:solidFill>
                    <a:srgbClr val="660000"/>
                  </a:solidFill>
                </a:rPr>
                <a:t>32</a:t>
              </a:r>
              <a:r>
                <a:rPr lang="en-US" altLang="en-US" sz="2800" baseline="30000" dirty="0" smtClean="0">
                  <a:solidFill>
                    <a:srgbClr val="660000"/>
                  </a:solidFill>
                </a:rPr>
                <a:t>2</a:t>
              </a:r>
              <a:endParaRPr lang="en-US" altLang="en-US" sz="2800" baseline="30000" dirty="0">
                <a:solidFill>
                  <a:srgbClr val="660000"/>
                </a:solidFill>
              </a:endParaRPr>
            </a:p>
          </p:txBody>
        </p:sp>
        <p:sp>
          <p:nvSpPr>
            <p:cNvPr id="12334" name="Text Box 18"/>
            <p:cNvSpPr txBox="1">
              <a:spLocks noChangeArrowheads="1"/>
            </p:cNvSpPr>
            <p:nvPr/>
          </p:nvSpPr>
          <p:spPr bwMode="auto">
            <a:xfrm>
              <a:off x="3628" y="889"/>
              <a:ext cx="38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altLang="en-US" sz="2800" baseline="-25000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4</a:t>
              </a:r>
              <a:endParaRPr lang="en-US" altLang="en-US" sz="2800" baseline="-25000" dirty="0">
                <a:solidFill>
                  <a:srgbClr val="2A3674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335" name="AutoShape 19"/>
            <p:cNvSpPr>
              <a:spLocks/>
            </p:cNvSpPr>
            <p:nvPr/>
          </p:nvSpPr>
          <p:spPr bwMode="auto">
            <a:xfrm>
              <a:off x="4636" y="1110"/>
              <a:ext cx="144" cy="1603"/>
            </a:xfrm>
            <a:prstGeom prst="rightBrace">
              <a:avLst>
                <a:gd name="adj1" fmla="val 34224"/>
                <a:gd name="adj2" fmla="val 52759"/>
              </a:avLst>
            </a:prstGeom>
            <a:noFill/>
            <a:ln w="31750">
              <a:solidFill>
                <a:srgbClr val="729FC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36" name="Text Box 20"/>
            <p:cNvSpPr txBox="1">
              <a:spLocks noChangeArrowheads="1"/>
            </p:cNvSpPr>
            <p:nvPr/>
          </p:nvSpPr>
          <p:spPr bwMode="auto">
            <a:xfrm>
              <a:off x="4858" y="1785"/>
              <a:ext cx="73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dirty="0" smtClean="0">
                  <a:solidFill>
                    <a:srgbClr val="660000"/>
                  </a:solidFill>
                  <a:latin typeface="Symbol" pitchFamily="18" charset="2"/>
                </a:rPr>
                <a:t>D</a:t>
              </a:r>
              <a:r>
                <a:rPr lang="en-US" altLang="en-US" sz="2800" i="1" dirty="0" smtClean="0">
                  <a:solidFill>
                    <a:srgbClr val="660000"/>
                  </a:solidFill>
                </a:rPr>
                <a:t>m</a:t>
              </a:r>
              <a:r>
                <a:rPr lang="en-US" altLang="en-US" sz="2800" baseline="-25000" dirty="0" smtClean="0">
                  <a:solidFill>
                    <a:srgbClr val="660000"/>
                  </a:solidFill>
                </a:rPr>
                <a:t>43</a:t>
              </a:r>
              <a:r>
                <a:rPr lang="en-US" altLang="en-US" sz="2800" baseline="30000" dirty="0" smtClean="0">
                  <a:solidFill>
                    <a:srgbClr val="660000"/>
                  </a:solidFill>
                </a:rPr>
                <a:t>2</a:t>
              </a:r>
              <a:endParaRPr lang="en-US" altLang="en-US" sz="2800" baseline="30000" dirty="0">
                <a:solidFill>
                  <a:srgbClr val="660000"/>
                </a:solidFill>
              </a:endParaRPr>
            </a:p>
          </p:txBody>
        </p:sp>
        <p:sp>
          <p:nvSpPr>
            <p:cNvPr id="12337" name="Text Box 21"/>
            <p:cNvSpPr txBox="1">
              <a:spLocks noChangeArrowheads="1"/>
            </p:cNvSpPr>
            <p:nvPr/>
          </p:nvSpPr>
          <p:spPr bwMode="auto">
            <a:xfrm>
              <a:off x="4876" y="3210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>
                  <a:solidFill>
                    <a:srgbClr val="2A3674"/>
                  </a:solidFill>
                </a:rPr>
                <a:t>Solar</a:t>
              </a:r>
            </a:p>
          </p:txBody>
        </p:sp>
        <p:pic>
          <p:nvPicPr>
            <p:cNvPr id="12338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" y="1082"/>
              <a:ext cx="600" cy="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9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" y="2714"/>
              <a:ext cx="600" cy="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0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" y="3397"/>
              <a:ext cx="600" cy="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1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" y="3492"/>
              <a:ext cx="600" cy="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9418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2096557"/>
            <a:ext cx="17145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9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2398210"/>
            <a:ext cx="9525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0" y="47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Relating Appearance and Disappearance Probabilities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85788" y="2212445"/>
            <a:ext cx="2901950" cy="809625"/>
            <a:chOff x="369" y="1415"/>
            <a:chExt cx="1828" cy="510"/>
          </a:xfrm>
        </p:grpSpPr>
        <p:sp>
          <p:nvSpPr>
            <p:cNvPr id="12319" name="Text Box 30"/>
            <p:cNvSpPr txBox="1">
              <a:spLocks noChangeArrowheads="1"/>
            </p:cNvSpPr>
            <p:nvPr/>
          </p:nvSpPr>
          <p:spPr bwMode="auto">
            <a:xfrm>
              <a:off x="369" y="1637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</a:rPr>
                <a:t>U</a:t>
              </a:r>
              <a:r>
                <a:rPr lang="en-US" altLang="en-US" baseline="-25000" dirty="0">
                  <a:solidFill>
                    <a:srgbClr val="0000FF"/>
                  </a:solidFill>
                </a:rPr>
                <a:t>e4</a:t>
              </a:r>
              <a:r>
                <a:rPr lang="en-US" altLang="en-US" baseline="30000" dirty="0">
                  <a:solidFill>
                    <a:srgbClr val="0000FF"/>
                  </a:solidFill>
                </a:rPr>
                <a:t>2</a:t>
              </a:r>
              <a:endParaRPr lang="en-US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12320" name="Text Box 31"/>
            <p:cNvSpPr txBox="1">
              <a:spLocks noChangeArrowheads="1"/>
            </p:cNvSpPr>
            <p:nvPr/>
          </p:nvSpPr>
          <p:spPr bwMode="auto">
            <a:xfrm>
              <a:off x="822" y="1633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>
                  <a:solidFill>
                    <a:srgbClr val="008000"/>
                  </a:solidFill>
                </a:rPr>
                <a:t>U</a:t>
              </a:r>
              <a:r>
                <a:rPr lang="el-GR" altLang="en-US" baseline="-25000" dirty="0">
                  <a:solidFill>
                    <a:srgbClr val="008000"/>
                  </a:solidFill>
                  <a:cs typeface="Times New Roman" pitchFamily="18" charset="0"/>
                </a:rPr>
                <a:t>μ</a:t>
              </a:r>
              <a:r>
                <a:rPr lang="en-US" altLang="en-US" baseline="-25000" dirty="0">
                  <a:solidFill>
                    <a:srgbClr val="008000"/>
                  </a:solidFill>
                </a:rPr>
                <a:t>4</a:t>
              </a:r>
              <a:r>
                <a:rPr lang="en-US" altLang="en-US" baseline="30000" dirty="0">
                  <a:solidFill>
                    <a:srgbClr val="008000"/>
                  </a:solidFill>
                </a:rPr>
                <a:t>2</a:t>
              </a:r>
              <a:endParaRPr lang="en-US" altLang="en-US" dirty="0">
                <a:solidFill>
                  <a:srgbClr val="008000"/>
                </a:solidFill>
              </a:endParaRPr>
            </a:p>
          </p:txBody>
        </p:sp>
        <p:sp>
          <p:nvSpPr>
            <p:cNvPr id="12321" name="Text Box 32"/>
            <p:cNvSpPr txBox="1">
              <a:spLocks noChangeArrowheads="1"/>
            </p:cNvSpPr>
            <p:nvPr/>
          </p:nvSpPr>
          <p:spPr bwMode="auto">
            <a:xfrm>
              <a:off x="1260" y="1636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>
                  <a:solidFill>
                    <a:srgbClr val="FF6600"/>
                  </a:solidFill>
                </a:rPr>
                <a:t>U</a:t>
              </a:r>
              <a:r>
                <a:rPr lang="el-GR" altLang="en-US" baseline="-25000" dirty="0">
                  <a:solidFill>
                    <a:srgbClr val="FF6600"/>
                  </a:solidFill>
                  <a:cs typeface="Times New Roman" pitchFamily="18" charset="0"/>
                </a:rPr>
                <a:t>τ</a:t>
              </a:r>
              <a:r>
                <a:rPr lang="en-US" altLang="en-US" baseline="-25000" dirty="0">
                  <a:solidFill>
                    <a:srgbClr val="FF6600"/>
                  </a:solidFill>
                </a:rPr>
                <a:t>4</a:t>
              </a:r>
              <a:r>
                <a:rPr lang="en-US" altLang="en-US" baseline="30000" dirty="0">
                  <a:solidFill>
                    <a:srgbClr val="FF6600"/>
                  </a:solidFill>
                </a:rPr>
                <a:t>2</a:t>
              </a:r>
              <a:endParaRPr lang="en-US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12322" name="Text Box 33"/>
            <p:cNvSpPr txBox="1">
              <a:spLocks noChangeArrowheads="1"/>
            </p:cNvSpPr>
            <p:nvPr/>
          </p:nvSpPr>
          <p:spPr bwMode="auto">
            <a:xfrm>
              <a:off x="1739" y="1636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>
                  <a:solidFill>
                    <a:srgbClr val="800080"/>
                  </a:solidFill>
                </a:rPr>
                <a:t>U</a:t>
              </a:r>
              <a:r>
                <a:rPr lang="en-US" altLang="en-US" baseline="-25000" dirty="0">
                  <a:solidFill>
                    <a:srgbClr val="800080"/>
                  </a:solidFill>
                </a:rPr>
                <a:t>s4</a:t>
              </a:r>
              <a:r>
                <a:rPr lang="en-US" altLang="en-US" baseline="30000" dirty="0">
                  <a:solidFill>
                    <a:srgbClr val="800080"/>
                  </a:solidFill>
                </a:rPr>
                <a:t>2</a:t>
              </a:r>
              <a:endParaRPr lang="en-US" altLang="en-US" dirty="0">
                <a:solidFill>
                  <a:srgbClr val="800080"/>
                </a:solidFill>
              </a:endParaRPr>
            </a:p>
          </p:txBody>
        </p:sp>
        <p:sp>
          <p:nvSpPr>
            <p:cNvPr id="12323" name="Line 34"/>
            <p:cNvSpPr>
              <a:spLocks noChangeShapeType="1"/>
            </p:cNvSpPr>
            <p:nvPr/>
          </p:nvSpPr>
          <p:spPr bwMode="auto">
            <a:xfrm flipV="1">
              <a:off x="581" y="1415"/>
              <a:ext cx="414" cy="25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35"/>
            <p:cNvSpPr>
              <a:spLocks noChangeShapeType="1"/>
            </p:cNvSpPr>
            <p:nvPr/>
          </p:nvSpPr>
          <p:spPr bwMode="auto">
            <a:xfrm flipV="1">
              <a:off x="972" y="1421"/>
              <a:ext cx="67" cy="24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Line 36"/>
            <p:cNvSpPr>
              <a:spLocks noChangeShapeType="1"/>
            </p:cNvSpPr>
            <p:nvPr/>
          </p:nvSpPr>
          <p:spPr bwMode="auto">
            <a:xfrm flipH="1" flipV="1">
              <a:off x="1090" y="1433"/>
              <a:ext cx="258" cy="24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Line 37"/>
            <p:cNvSpPr>
              <a:spLocks noChangeShapeType="1"/>
            </p:cNvSpPr>
            <p:nvPr/>
          </p:nvSpPr>
          <p:spPr bwMode="auto">
            <a:xfrm flipH="1" flipV="1">
              <a:off x="1584" y="1434"/>
              <a:ext cx="258" cy="241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30" name="Text Box 38"/>
          <p:cNvSpPr txBox="1">
            <a:spLocks noChangeArrowheads="1"/>
          </p:cNvSpPr>
          <p:nvPr/>
        </p:nvSpPr>
        <p:spPr bwMode="auto">
          <a:xfrm>
            <a:off x="879475" y="3726915"/>
            <a:ext cx="7381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>
              <a:lnSpc>
                <a:spcPct val="119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dirty="0">
                <a:solidFill>
                  <a:srgbClr val="2A3674"/>
                </a:solidFill>
              </a:rPr>
              <a:t>P</a:t>
            </a:r>
            <a:r>
              <a:rPr lang="el-GR" altLang="en-US" baseline="-33000" dirty="0">
                <a:solidFill>
                  <a:srgbClr val="2A3674"/>
                </a:solidFill>
                <a:cs typeface="Times New Roman" pitchFamily="18" charset="0"/>
              </a:rPr>
              <a:t>μ</a:t>
            </a:r>
            <a:r>
              <a:rPr lang="en-GB" altLang="en-US" baseline="-33000" dirty="0">
                <a:solidFill>
                  <a:srgbClr val="2A3674"/>
                </a:solidFill>
              </a:rPr>
              <a:t>e</a:t>
            </a:r>
            <a:r>
              <a:rPr lang="en-GB" altLang="en-US" dirty="0">
                <a:solidFill>
                  <a:srgbClr val="2A3674"/>
                </a:solidFill>
              </a:rPr>
              <a:t> =</a:t>
            </a:r>
          </a:p>
        </p:txBody>
      </p:sp>
      <p:sp>
        <p:nvSpPr>
          <p:cNvPr id="59431" name="Text Box 39"/>
          <p:cNvSpPr txBox="1">
            <a:spLocks noChangeArrowheads="1"/>
          </p:cNvSpPr>
          <p:nvPr/>
        </p:nvSpPr>
        <p:spPr bwMode="auto">
          <a:xfrm>
            <a:off x="2443737" y="3742212"/>
            <a:ext cx="2371725" cy="4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>
              <a:lnSpc>
                <a:spcPct val="119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dirty="0">
                <a:solidFill>
                  <a:srgbClr val="2A3674"/>
                </a:solidFill>
              </a:rPr>
              <a:t>sin</a:t>
            </a:r>
            <a:r>
              <a:rPr lang="en-GB" altLang="en-US" baseline="33000" dirty="0">
                <a:solidFill>
                  <a:srgbClr val="2A3674"/>
                </a:solidFill>
              </a:rPr>
              <a:t>2</a:t>
            </a:r>
            <a:r>
              <a:rPr lang="en-GB" altLang="en-US" dirty="0">
                <a:solidFill>
                  <a:srgbClr val="2A3674"/>
                </a:solidFill>
              </a:rPr>
              <a:t>(1.27</a:t>
            </a:r>
            <a:r>
              <a:rPr lang="el-GR" altLang="en-US" dirty="0">
                <a:solidFill>
                  <a:srgbClr val="2A3674"/>
                </a:solidFill>
                <a:cs typeface="Times New Roman" pitchFamily="18" charset="0"/>
              </a:rPr>
              <a:t>Δ</a:t>
            </a:r>
            <a:r>
              <a:rPr lang="en-GB" altLang="en-US" i="1" dirty="0" smtClean="0">
                <a:solidFill>
                  <a:srgbClr val="2A3674"/>
                </a:solidFill>
              </a:rPr>
              <a:t>m</a:t>
            </a:r>
            <a:r>
              <a:rPr lang="en-GB" altLang="en-US" baseline="-25000" dirty="0" smtClean="0">
                <a:solidFill>
                  <a:srgbClr val="2A3674"/>
                </a:solidFill>
              </a:rPr>
              <a:t>43</a:t>
            </a:r>
            <a:r>
              <a:rPr lang="en-GB" altLang="en-US" baseline="30000" dirty="0" smtClean="0">
                <a:solidFill>
                  <a:srgbClr val="2A3674"/>
                </a:solidFill>
              </a:rPr>
              <a:t>2</a:t>
            </a:r>
            <a:r>
              <a:rPr lang="en-GB" altLang="en-US" dirty="0" smtClean="0">
                <a:solidFill>
                  <a:srgbClr val="2A3674"/>
                </a:solidFill>
              </a:rPr>
              <a:t>L/E</a:t>
            </a:r>
            <a:r>
              <a:rPr lang="en-GB" altLang="en-US" dirty="0">
                <a:solidFill>
                  <a:srgbClr val="2A3674"/>
                </a:solidFill>
              </a:rPr>
              <a:t>)</a:t>
            </a:r>
          </a:p>
        </p:txBody>
      </p:sp>
      <p:sp>
        <p:nvSpPr>
          <p:cNvPr id="59432" name="Text Box 40"/>
          <p:cNvSpPr txBox="1">
            <a:spLocks noChangeArrowheads="1"/>
          </p:cNvSpPr>
          <p:nvPr/>
        </p:nvSpPr>
        <p:spPr bwMode="auto">
          <a:xfrm>
            <a:off x="1574800" y="3750727"/>
            <a:ext cx="9794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>
              <a:lnSpc>
                <a:spcPct val="119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>
                <a:solidFill>
                  <a:srgbClr val="2A3674"/>
                </a:solidFill>
              </a:rPr>
              <a:t>sin</a:t>
            </a:r>
            <a:r>
              <a:rPr lang="en-GB" altLang="en-US" baseline="33000">
                <a:solidFill>
                  <a:srgbClr val="2A3674"/>
                </a:solidFill>
              </a:rPr>
              <a:t>2</a:t>
            </a:r>
            <a:r>
              <a:rPr lang="en-GB" altLang="en-US">
                <a:solidFill>
                  <a:srgbClr val="2A3674"/>
                </a:solidFill>
              </a:rPr>
              <a:t>2</a:t>
            </a:r>
            <a:r>
              <a:rPr lang="el-GR" altLang="en-US">
                <a:solidFill>
                  <a:srgbClr val="2A3674"/>
                </a:solidFill>
                <a:cs typeface="Times New Roman" pitchFamily="18" charset="0"/>
              </a:rPr>
              <a:t>θ</a:t>
            </a:r>
            <a:endParaRPr lang="en-GB" altLang="en-US">
              <a:solidFill>
                <a:srgbClr val="2A3674"/>
              </a:solidFill>
            </a:endParaRPr>
          </a:p>
        </p:txBody>
      </p:sp>
      <p:sp>
        <p:nvSpPr>
          <p:cNvPr id="59433" name="Text Box 41"/>
          <p:cNvSpPr txBox="1">
            <a:spLocks noChangeArrowheads="1"/>
          </p:cNvSpPr>
          <p:nvPr/>
        </p:nvSpPr>
        <p:spPr bwMode="auto">
          <a:xfrm>
            <a:off x="1438275" y="3776127"/>
            <a:ext cx="12509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2743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2A3674"/>
                </a:solidFill>
              </a:rPr>
              <a:t>4</a:t>
            </a:r>
            <a:r>
              <a:rPr lang="en-US" altLang="en-US" dirty="0">
                <a:solidFill>
                  <a:srgbClr val="0000FF"/>
                </a:solidFill>
              </a:rPr>
              <a:t>U</a:t>
            </a:r>
            <a:r>
              <a:rPr lang="en-US" altLang="en-US" baseline="-25000" dirty="0">
                <a:solidFill>
                  <a:srgbClr val="0000FF"/>
                </a:solidFill>
              </a:rPr>
              <a:t>e4</a:t>
            </a:r>
            <a:r>
              <a:rPr lang="en-US" altLang="en-US" baseline="30000" dirty="0">
                <a:solidFill>
                  <a:srgbClr val="0000FF"/>
                </a:solidFill>
              </a:rPr>
              <a:t>2</a:t>
            </a:r>
            <a:r>
              <a:rPr lang="en-US" altLang="en-US" baseline="30000" dirty="0">
                <a:solidFill>
                  <a:srgbClr val="2A3674"/>
                </a:solidFill>
              </a:rPr>
              <a:t> </a:t>
            </a:r>
            <a:r>
              <a:rPr lang="en-US" altLang="en-US" dirty="0">
                <a:solidFill>
                  <a:srgbClr val="008000"/>
                </a:solidFill>
              </a:rPr>
              <a:t>U</a:t>
            </a:r>
            <a:r>
              <a:rPr lang="el-GR" altLang="en-US" baseline="-25000" dirty="0">
                <a:solidFill>
                  <a:srgbClr val="008000"/>
                </a:solidFill>
                <a:cs typeface="Times New Roman" pitchFamily="18" charset="0"/>
              </a:rPr>
              <a:t>μ</a:t>
            </a:r>
            <a:r>
              <a:rPr lang="en-US" altLang="en-US" baseline="-25000" dirty="0">
                <a:solidFill>
                  <a:srgbClr val="008000"/>
                </a:solidFill>
                <a:cs typeface="Times New Roman" pitchFamily="18" charset="0"/>
              </a:rPr>
              <a:t>4</a:t>
            </a:r>
            <a:r>
              <a:rPr lang="en-US" altLang="en-US" baseline="30000" dirty="0">
                <a:solidFill>
                  <a:srgbClr val="008000"/>
                </a:solidFill>
                <a:cs typeface="Times New Roman" pitchFamily="18" charset="0"/>
              </a:rPr>
              <a:t>2</a:t>
            </a:r>
            <a:endParaRPr lang="el-GR" altLang="en-US" baseline="-25000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10254" name="Text Box 42"/>
          <p:cNvSpPr txBox="1">
            <a:spLocks noChangeArrowheads="1"/>
          </p:cNvSpPr>
          <p:nvPr/>
        </p:nvSpPr>
        <p:spPr bwMode="auto">
          <a:xfrm>
            <a:off x="390525" y="3150652"/>
            <a:ext cx="4821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660000"/>
                </a:solidFill>
              </a:rPr>
              <a:t>The appearance </a:t>
            </a:r>
            <a:r>
              <a:rPr lang="en-US" altLang="en-US" dirty="0" smtClean="0">
                <a:solidFill>
                  <a:srgbClr val="660000"/>
                </a:solidFill>
              </a:rPr>
              <a:t>probability (</a:t>
            </a:r>
            <a:r>
              <a:rPr lang="el-GR" dirty="0" smtClean="0">
                <a:solidFill>
                  <a:srgbClr val="660000"/>
                </a:solidFill>
              </a:rPr>
              <a:t>ν</a:t>
            </a:r>
            <a:r>
              <a:rPr lang="el-GR" baseline="-25000" dirty="0" smtClean="0">
                <a:solidFill>
                  <a:srgbClr val="660000"/>
                </a:solidFill>
              </a:rPr>
              <a:t>μ</a:t>
            </a:r>
            <a:r>
              <a:rPr lang="en-US" baseline="-25000" dirty="0" smtClean="0">
                <a:solidFill>
                  <a:srgbClr val="660000"/>
                </a:solidFill>
              </a:rPr>
              <a:t> </a:t>
            </a:r>
            <a:r>
              <a:rPr lang="el-GR" dirty="0" smtClean="0">
                <a:solidFill>
                  <a:srgbClr val="660000"/>
                </a:solidFill>
              </a:rPr>
              <a:t>→</a:t>
            </a:r>
            <a:r>
              <a:rPr lang="el-GR" dirty="0">
                <a:solidFill>
                  <a:srgbClr val="660000"/>
                </a:solidFill>
              </a:rPr>
              <a:t>ν</a:t>
            </a:r>
            <a:r>
              <a:rPr lang="en-US" baseline="-25000" dirty="0" smtClean="0">
                <a:solidFill>
                  <a:srgbClr val="660000"/>
                </a:solidFill>
              </a:rPr>
              <a:t>e  </a:t>
            </a:r>
            <a:r>
              <a:rPr lang="en-US" dirty="0" smtClean="0">
                <a:solidFill>
                  <a:srgbClr val="660000"/>
                </a:solidFill>
              </a:rPr>
              <a:t>)</a:t>
            </a:r>
            <a:r>
              <a:rPr lang="en-US" altLang="en-US" dirty="0" smtClean="0">
                <a:solidFill>
                  <a:srgbClr val="660000"/>
                </a:solidFill>
              </a:rPr>
              <a:t>:</a:t>
            </a:r>
            <a:endParaRPr lang="en-US" altLang="en-US" dirty="0">
              <a:solidFill>
                <a:srgbClr val="660000"/>
              </a:solidFill>
            </a:endParaRPr>
          </a:p>
        </p:txBody>
      </p:sp>
      <p:sp>
        <p:nvSpPr>
          <p:cNvPr id="59435" name="Text Box 43"/>
          <p:cNvSpPr txBox="1">
            <a:spLocks noChangeArrowheads="1"/>
          </p:cNvSpPr>
          <p:nvPr/>
        </p:nvSpPr>
        <p:spPr bwMode="auto">
          <a:xfrm>
            <a:off x="390525" y="4296820"/>
            <a:ext cx="4821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660000"/>
                </a:solidFill>
              </a:rPr>
              <a:t>The </a:t>
            </a:r>
            <a:r>
              <a:rPr lang="el-GR" altLang="en-US" dirty="0" smtClean="0">
                <a:solidFill>
                  <a:srgbClr val="660000"/>
                </a:solidFill>
              </a:rPr>
              <a:t>ν</a:t>
            </a:r>
            <a:r>
              <a:rPr lang="en-US" altLang="en-US" baseline="-25000" dirty="0" smtClean="0">
                <a:solidFill>
                  <a:srgbClr val="660000"/>
                </a:solidFill>
              </a:rPr>
              <a:t>e</a:t>
            </a:r>
            <a:r>
              <a:rPr lang="en-US" altLang="en-US" dirty="0" smtClean="0">
                <a:solidFill>
                  <a:srgbClr val="660000"/>
                </a:solidFill>
              </a:rPr>
              <a:t>  disappearance </a:t>
            </a:r>
            <a:r>
              <a:rPr lang="en-US" altLang="en-US" dirty="0">
                <a:solidFill>
                  <a:srgbClr val="660000"/>
                </a:solidFill>
              </a:rPr>
              <a:t>probability:</a:t>
            </a:r>
          </a:p>
        </p:txBody>
      </p:sp>
      <p:sp>
        <p:nvSpPr>
          <p:cNvPr id="12304" name="Text Box 44"/>
          <p:cNvSpPr txBox="1">
            <a:spLocks noChangeArrowheads="1"/>
          </p:cNvSpPr>
          <p:nvPr/>
        </p:nvSpPr>
        <p:spPr bwMode="auto">
          <a:xfrm>
            <a:off x="235394" y="765046"/>
            <a:ext cx="41736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2A3674"/>
                </a:solidFill>
              </a:rPr>
              <a:t>With a single sterile neutrino we get a 4×4 PMNS mixing matrix and 3 independent </a:t>
            </a:r>
            <a:r>
              <a:rPr lang="el-GR" altLang="en-US" dirty="0" smtClean="0">
                <a:solidFill>
                  <a:srgbClr val="2A3674"/>
                </a:solidFill>
              </a:rPr>
              <a:t>Δ</a:t>
            </a:r>
            <a:r>
              <a:rPr lang="en-US" altLang="en-US" i="1" dirty="0" smtClean="0">
                <a:solidFill>
                  <a:srgbClr val="2A3674"/>
                </a:solidFill>
              </a:rPr>
              <a:t>m</a:t>
            </a:r>
            <a:r>
              <a:rPr lang="en-US" altLang="en-US" baseline="30000" dirty="0" smtClean="0">
                <a:solidFill>
                  <a:srgbClr val="2A3674"/>
                </a:solidFill>
              </a:rPr>
              <a:t>2</a:t>
            </a:r>
            <a:r>
              <a:rPr lang="en-US" altLang="en-US" dirty="0" smtClean="0">
                <a:solidFill>
                  <a:srgbClr val="2A3674"/>
                </a:solidFill>
              </a:rPr>
              <a:t>s.</a:t>
            </a:r>
            <a:endParaRPr lang="en-US" altLang="en-US" dirty="0">
              <a:solidFill>
                <a:srgbClr val="2A3674"/>
              </a:solidFill>
            </a:endParaRPr>
          </a:p>
        </p:txBody>
      </p:sp>
      <p:sp>
        <p:nvSpPr>
          <p:cNvPr id="58" name="Footer Placeholder 5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Jonathan Link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725646"/>
              </p:ext>
            </p:extLst>
          </p:nvPr>
        </p:nvGraphicFramePr>
        <p:xfrm>
          <a:off x="4498975" y="701675"/>
          <a:ext cx="4283075" cy="157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Equation" r:id="rId8" imgW="2209680" imgH="812520" progId="Equation.3">
                  <p:embed/>
                </p:oleObj>
              </mc:Choice>
              <mc:Fallback>
                <p:oleObj name="Equation" r:id="rId8" imgW="220968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8975" y="701675"/>
                        <a:ext cx="4283075" cy="157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24912" y="5354239"/>
            <a:ext cx="5108575" cy="1057282"/>
            <a:chOff x="424912" y="5354239"/>
            <a:chExt cx="5108575" cy="1057282"/>
          </a:xfrm>
        </p:grpSpPr>
        <p:sp>
          <p:nvSpPr>
            <p:cNvPr id="63" name="Text Box 3"/>
            <p:cNvSpPr txBox="1">
              <a:spLocks noChangeArrowheads="1"/>
            </p:cNvSpPr>
            <p:nvPr/>
          </p:nvSpPr>
          <p:spPr bwMode="auto">
            <a:xfrm>
              <a:off x="650337" y="5949558"/>
              <a:ext cx="4883150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9144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2A3674"/>
                  </a:solidFill>
                </a:rPr>
                <a:t>P</a:t>
              </a:r>
              <a:r>
                <a:rPr lang="el-GR" altLang="en-US" baseline="-25000" dirty="0" smtClean="0">
                  <a:solidFill>
                    <a:srgbClr val="2A3674"/>
                  </a:solidFill>
                </a:rPr>
                <a:t>μμ</a:t>
              </a:r>
              <a:r>
                <a:rPr lang="en-US" altLang="en-US" dirty="0" smtClean="0">
                  <a:solidFill>
                    <a:srgbClr val="2A3674"/>
                  </a:solidFill>
                </a:rPr>
                <a:t> </a:t>
              </a:r>
              <a:r>
                <a:rPr lang="en-US" altLang="en-US" dirty="0" smtClean="0">
                  <a:solidFill>
                    <a:srgbClr val="2A3674"/>
                  </a:solidFill>
                  <a:cs typeface="Times New Roman" pitchFamily="18" charset="0"/>
                </a:rPr>
                <a:t>≈</a:t>
              </a:r>
              <a:r>
                <a:rPr lang="en-US" altLang="en-US" dirty="0" smtClean="0">
                  <a:solidFill>
                    <a:srgbClr val="2A3674"/>
                  </a:solidFill>
                </a:rPr>
                <a:t> 4</a:t>
              </a:r>
              <a:r>
                <a:rPr lang="en-US" altLang="en-US" dirty="0" smtClean="0">
                  <a:solidFill>
                    <a:srgbClr val="008000"/>
                  </a:solidFill>
                </a:rPr>
                <a:t>U</a:t>
              </a:r>
              <a:r>
                <a:rPr lang="en-US" altLang="en-US" baseline="-25000" dirty="0" smtClean="0">
                  <a:solidFill>
                    <a:srgbClr val="008000"/>
                  </a:solidFill>
                </a:rPr>
                <a:t>μ4</a:t>
              </a:r>
              <a:r>
                <a:rPr lang="en-US" altLang="en-US" baseline="30000" dirty="0" smtClean="0">
                  <a:solidFill>
                    <a:srgbClr val="008000"/>
                  </a:solidFill>
                </a:rPr>
                <a:t>2</a:t>
              </a:r>
              <a:r>
                <a:rPr lang="en-US" altLang="en-US" baseline="30000" dirty="0" smtClean="0">
                  <a:solidFill>
                    <a:srgbClr val="2A3674"/>
                  </a:solidFill>
                </a:rPr>
                <a:t> </a:t>
              </a:r>
              <a:r>
                <a:rPr lang="en-US" altLang="en-US" dirty="0">
                  <a:solidFill>
                    <a:srgbClr val="800080"/>
                  </a:solidFill>
                </a:rPr>
                <a:t>U</a:t>
              </a:r>
              <a:r>
                <a:rPr lang="en-US" altLang="en-US" baseline="-25000" dirty="0">
                  <a:solidFill>
                    <a:srgbClr val="800080"/>
                  </a:solidFill>
                  <a:cs typeface="Times New Roman" pitchFamily="18" charset="0"/>
                </a:rPr>
                <a:t>s4</a:t>
              </a:r>
              <a:r>
                <a:rPr lang="en-US" altLang="en-US" baseline="30000" dirty="0">
                  <a:solidFill>
                    <a:srgbClr val="800080"/>
                  </a:solidFill>
                  <a:cs typeface="Times New Roman" pitchFamily="18" charset="0"/>
                </a:rPr>
                <a:t>2</a:t>
              </a:r>
              <a:r>
                <a:rPr lang="en-US" altLang="en-US" baseline="30000" dirty="0">
                  <a:solidFill>
                    <a:srgbClr val="2A3674"/>
                  </a:solidFill>
                  <a:cs typeface="Times New Roman" pitchFamily="18" charset="0"/>
                </a:rPr>
                <a:t> </a:t>
              </a:r>
              <a:r>
                <a:rPr lang="en-GB" altLang="en-US" dirty="0">
                  <a:solidFill>
                    <a:srgbClr val="2A3674"/>
                  </a:solidFill>
                </a:rPr>
                <a:t>sin</a:t>
              </a:r>
              <a:r>
                <a:rPr lang="en-GB" altLang="en-US" baseline="30000" dirty="0">
                  <a:solidFill>
                    <a:srgbClr val="2A3674"/>
                  </a:solidFill>
                </a:rPr>
                <a:t>2</a:t>
              </a:r>
              <a:r>
                <a:rPr lang="en-GB" altLang="en-US" dirty="0">
                  <a:solidFill>
                    <a:srgbClr val="2A3674"/>
                  </a:solidFill>
                </a:rPr>
                <a:t>(1.27</a:t>
              </a:r>
              <a:r>
                <a:rPr lang="el-GR" altLang="en-US" dirty="0">
                  <a:solidFill>
                    <a:srgbClr val="2A3674"/>
                  </a:solidFill>
                </a:rPr>
                <a:t>Δ</a:t>
              </a:r>
              <a:r>
                <a:rPr lang="en-GB" altLang="en-US" i="1" dirty="0" smtClean="0">
                  <a:solidFill>
                    <a:srgbClr val="2A3674"/>
                  </a:solidFill>
                </a:rPr>
                <a:t>m</a:t>
              </a:r>
              <a:r>
                <a:rPr lang="en-GB" altLang="en-US" baseline="-25000" dirty="0" smtClean="0">
                  <a:solidFill>
                    <a:srgbClr val="2A3674"/>
                  </a:solidFill>
                </a:rPr>
                <a:t>43</a:t>
              </a:r>
              <a:r>
                <a:rPr lang="en-GB" altLang="en-US" baseline="30000" dirty="0" smtClean="0">
                  <a:solidFill>
                    <a:srgbClr val="2A3674"/>
                  </a:solidFill>
                </a:rPr>
                <a:t>2</a:t>
              </a:r>
              <a:r>
                <a:rPr lang="en-GB" altLang="en-US" dirty="0" smtClean="0">
                  <a:solidFill>
                    <a:srgbClr val="2A3674"/>
                  </a:solidFill>
                </a:rPr>
                <a:t>L/E)</a:t>
              </a:r>
              <a:r>
                <a:rPr lang="en-US" altLang="en-US" dirty="0" smtClean="0">
                  <a:solidFill>
                    <a:srgbClr val="2A3674"/>
                  </a:solidFill>
                </a:rPr>
                <a:t> </a:t>
              </a:r>
              <a:endParaRPr lang="el-GR" altLang="en-US" dirty="0">
                <a:solidFill>
                  <a:srgbClr val="2A3674"/>
                </a:solidFill>
              </a:endParaRPr>
            </a:p>
          </p:txBody>
        </p:sp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941385" y="6205158"/>
              <a:ext cx="96838" cy="150813"/>
            </a:xfrm>
            <a:prstGeom prst="line">
              <a:avLst/>
            </a:prstGeom>
            <a:noFill/>
            <a:ln w="19050">
              <a:solidFill>
                <a:srgbClr val="2A36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424912" y="5354239"/>
              <a:ext cx="48212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>
                  <a:solidFill>
                    <a:srgbClr val="660000"/>
                  </a:solidFill>
                </a:rPr>
                <a:t>The </a:t>
              </a:r>
              <a:r>
                <a:rPr lang="el-GR" altLang="en-US" dirty="0" smtClean="0">
                  <a:solidFill>
                    <a:srgbClr val="660000"/>
                  </a:solidFill>
                </a:rPr>
                <a:t>ν</a:t>
              </a:r>
              <a:r>
                <a:rPr lang="el-GR" altLang="en-US" baseline="-25000" dirty="0" smtClean="0">
                  <a:solidFill>
                    <a:srgbClr val="660000"/>
                  </a:solidFill>
                </a:rPr>
                <a:t>μ</a:t>
              </a:r>
              <a:r>
                <a:rPr lang="en-US" altLang="en-US" dirty="0" smtClean="0">
                  <a:solidFill>
                    <a:srgbClr val="660000"/>
                  </a:solidFill>
                </a:rPr>
                <a:t>  disappearance </a:t>
              </a:r>
              <a:r>
                <a:rPr lang="en-US" altLang="en-US" dirty="0">
                  <a:solidFill>
                    <a:srgbClr val="660000"/>
                  </a:solidFill>
                </a:rPr>
                <a:t>probability:</a:t>
              </a:r>
            </a:p>
          </p:txBody>
        </p:sp>
      </p:grp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718609"/>
            <a:ext cx="591657" cy="154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95" y="886099"/>
            <a:ext cx="353920" cy="26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90" y="1232448"/>
            <a:ext cx="321745" cy="25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59" y="1617884"/>
            <a:ext cx="296005" cy="27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48" y="1965375"/>
            <a:ext cx="287426" cy="28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48" y="4484917"/>
            <a:ext cx="353920" cy="26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76" y="3348311"/>
            <a:ext cx="321745" cy="25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0022"/>
            <a:ext cx="353920" cy="26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69" y="5542064"/>
            <a:ext cx="321745" cy="25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16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46996 -0.041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7" y="-21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59419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3594 1.11111E-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59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03802 -4.81481E-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59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6" grpId="0"/>
      <p:bldP spid="59430" grpId="0"/>
      <p:bldP spid="59431" grpId="0"/>
      <p:bldP spid="59432" grpId="0"/>
      <p:bldP spid="59432" grpId="1"/>
      <p:bldP spid="59433" grpId="0" animBg="1"/>
      <p:bldP spid="10254" grpId="0"/>
      <p:bldP spid="594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Appearance vs. Disappearance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07406" y="688075"/>
                <a:ext cx="8374454" cy="529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7472" indent="-347472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000" dirty="0">
                    <a:solidFill>
                      <a:srgbClr val="2A3674"/>
                    </a:solidFill>
                  </a:rPr>
                  <a:t>Since any 4</a:t>
                </a:r>
                <a:r>
                  <a:rPr lang="en-US" sz="2000" baseline="30000" dirty="0">
                    <a:solidFill>
                      <a:srgbClr val="2A3674"/>
                    </a:solidFill>
                  </a:rPr>
                  <a:t>th</a:t>
                </a:r>
                <a:r>
                  <a:rPr lang="en-US" sz="2000" dirty="0">
                    <a:solidFill>
                      <a:srgbClr val="2A3674"/>
                    </a:solidFill>
                  </a:rPr>
                  <a:t> mass state is predominantly sterile  (U</a:t>
                </a:r>
                <a:r>
                  <a:rPr lang="en-US" sz="2000" baseline="-25000" dirty="0">
                    <a:solidFill>
                      <a:srgbClr val="2A3674"/>
                    </a:solidFill>
                  </a:rPr>
                  <a:t>s4</a:t>
                </a:r>
                <a:r>
                  <a:rPr lang="en-US" sz="2000" dirty="0">
                    <a:solidFill>
                      <a:srgbClr val="2A3674"/>
                    </a:solidFill>
                  </a:rPr>
                  <a:t> ≈1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),</a:t>
                </a:r>
                <a:endParaRPr lang="en-US" sz="2000" dirty="0">
                  <a:solidFill>
                    <a:srgbClr val="2A3674"/>
                  </a:solidFill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2A367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2A3674"/>
                              </a:solidFill>
                              <a:latin typeface="Cambria Math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2A3674"/>
                              </a:solidFill>
                              <a:latin typeface="Cambria Math"/>
                              <a:ea typeface="Cambria Math"/>
                            </a:rPr>
                            <m:t>μe</m:t>
                          </m:r>
                        </m:sub>
                      </m:sSub>
                      <m:r>
                        <a:rPr lang="en-US" sz="2000">
                          <a:solidFill>
                            <a:srgbClr val="2A3674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box>
                        <m:boxPr>
                          <m:ctrlPr>
                            <a:rPr lang="en-US" sz="2000" i="1">
                              <a:solidFill>
                                <a:srgbClr val="2A3674"/>
                              </a:solidFill>
                              <a:latin typeface="Cambria Math"/>
                              <a:ea typeface="Cambria Math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2A3674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2A3674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2A3674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US" sz="2000" i="1">
                              <a:solidFill>
                                <a:srgbClr val="2A3674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2A3674"/>
                              </a:solidFill>
                              <a:latin typeface="Cambria Math"/>
                              <a:ea typeface="Cambria Math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2A3674"/>
                              </a:solidFill>
                              <a:latin typeface="Cambria Math"/>
                              <a:ea typeface="Cambria Math"/>
                            </a:rPr>
                            <m:t>ee</m:t>
                          </m:r>
                        </m:sub>
                      </m:sSub>
                      <m:r>
                        <a:rPr lang="en-US" sz="2000">
                          <a:solidFill>
                            <a:srgbClr val="2A3674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2A3674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2A3674"/>
                              </a:solidFill>
                              <a:latin typeface="Cambria Math"/>
                              <a:ea typeface="Cambria Math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2A3674"/>
                              </a:solidFill>
                              <a:latin typeface="Cambria Math"/>
                              <a:ea typeface="Cambria Math"/>
                            </a:rPr>
                            <m:t>μμ</m:t>
                          </m:r>
                        </m:sub>
                      </m:sSub>
                    </m:oMath>
                  </m:oMathPara>
                </a14:m>
                <a:endParaRPr lang="en-US" sz="2000" dirty="0" smtClean="0">
                  <a:solidFill>
                    <a:srgbClr val="2A3674"/>
                  </a:solidFill>
                </a:endParaRPr>
              </a:p>
              <a:p>
                <a:pPr marL="347472" indent="-347472">
                  <a:spcAft>
                    <a:spcPts val="1200"/>
                  </a:spcAft>
                  <a:buFont typeface="+mj-lt"/>
                  <a:buAutoNum type="arabicPeriod" startAt="2"/>
                </a:pPr>
                <a:r>
                  <a:rPr lang="en-US" sz="2000" dirty="0" smtClean="0">
                    <a:solidFill>
                      <a:srgbClr val="660000"/>
                    </a:solidFill>
                  </a:rPr>
                  <a:t>P</a:t>
                </a:r>
                <a:r>
                  <a:rPr lang="el-GR" sz="2000" baseline="-25000" dirty="0" smtClean="0">
                    <a:solidFill>
                      <a:srgbClr val="660000"/>
                    </a:solidFill>
                  </a:rPr>
                  <a:t>μ</a:t>
                </a:r>
                <a:r>
                  <a:rPr lang="en-US" sz="2000" baseline="-25000" dirty="0" smtClean="0">
                    <a:solidFill>
                      <a:srgbClr val="660000"/>
                    </a:solidFill>
                  </a:rPr>
                  <a:t>e</a:t>
                </a:r>
                <a:r>
                  <a:rPr lang="en-US" sz="2000" dirty="0" smtClean="0">
                    <a:solidFill>
                      <a:srgbClr val="660000"/>
                    </a:solidFill>
                  </a:rPr>
                  <a:t> </a:t>
                </a:r>
                <a:r>
                  <a:rPr lang="en-US" sz="2000" dirty="0">
                    <a:solidFill>
                      <a:srgbClr val="660000"/>
                    </a:solidFill>
                  </a:rPr>
                  <a:t>depends on  both </a:t>
                </a:r>
                <a:r>
                  <a:rPr lang="en-US" sz="2000" dirty="0" smtClean="0">
                    <a:solidFill>
                      <a:srgbClr val="660000"/>
                    </a:solidFill>
                  </a:rPr>
                  <a:t>U</a:t>
                </a:r>
                <a:r>
                  <a:rPr lang="en-US" sz="2000" baseline="-25000" dirty="0" smtClean="0">
                    <a:solidFill>
                      <a:srgbClr val="660000"/>
                    </a:solidFill>
                  </a:rPr>
                  <a:t>e4</a:t>
                </a:r>
                <a:r>
                  <a:rPr lang="en-US" sz="2000" dirty="0" smtClean="0">
                    <a:solidFill>
                      <a:srgbClr val="660000"/>
                    </a:solidFill>
                  </a:rPr>
                  <a:t> </a:t>
                </a:r>
                <a:r>
                  <a:rPr lang="en-US" sz="2000" dirty="0">
                    <a:solidFill>
                      <a:srgbClr val="660000"/>
                    </a:solidFill>
                  </a:rPr>
                  <a:t>and </a:t>
                </a:r>
                <a:r>
                  <a:rPr lang="en-US" sz="2000" dirty="0" smtClean="0">
                    <a:solidFill>
                      <a:srgbClr val="660000"/>
                    </a:solidFill>
                  </a:rPr>
                  <a:t>U</a:t>
                </a:r>
                <a:r>
                  <a:rPr lang="el-GR" sz="2000" baseline="-25000" dirty="0" smtClean="0">
                    <a:solidFill>
                      <a:srgbClr val="660000"/>
                    </a:solidFill>
                  </a:rPr>
                  <a:t>μ</a:t>
                </a:r>
                <a:r>
                  <a:rPr lang="en-US" sz="2000" baseline="-25000" dirty="0">
                    <a:solidFill>
                      <a:srgbClr val="660000"/>
                    </a:solidFill>
                  </a:rPr>
                  <a:t>4</a:t>
                </a:r>
                <a:r>
                  <a:rPr lang="en-US" sz="2000" dirty="0" smtClean="0">
                    <a:solidFill>
                      <a:srgbClr val="660000"/>
                    </a:solidFill>
                  </a:rPr>
                  <a:t>, so you </a:t>
                </a:r>
                <a:r>
                  <a:rPr lang="en-US" sz="2000" dirty="0">
                    <a:solidFill>
                      <a:srgbClr val="660000"/>
                    </a:solidFill>
                  </a:rPr>
                  <a:t>can have </a:t>
                </a:r>
                <a:r>
                  <a:rPr lang="el-GR" sz="2000" dirty="0" smtClean="0">
                    <a:solidFill>
                      <a:srgbClr val="660000"/>
                    </a:solidFill>
                  </a:rPr>
                  <a:t>ν</a:t>
                </a:r>
                <a:r>
                  <a:rPr lang="en-US" sz="2000" baseline="-25000" dirty="0" smtClean="0">
                    <a:solidFill>
                      <a:srgbClr val="660000"/>
                    </a:solidFill>
                  </a:rPr>
                  <a:t>e</a:t>
                </a:r>
                <a:r>
                  <a:rPr lang="en-US" sz="2000" dirty="0" smtClean="0">
                    <a:solidFill>
                      <a:srgbClr val="660000"/>
                    </a:solidFill>
                  </a:rPr>
                  <a:t>  disappearance </a:t>
                </a:r>
                <a:r>
                  <a:rPr lang="en-US" sz="2000" dirty="0">
                    <a:solidFill>
                      <a:srgbClr val="660000"/>
                    </a:solidFill>
                  </a:rPr>
                  <a:t>without </a:t>
                </a:r>
                <a:r>
                  <a:rPr lang="el-GR" sz="2000" dirty="0" smtClean="0">
                    <a:solidFill>
                      <a:srgbClr val="660000"/>
                    </a:solidFill>
                  </a:rPr>
                  <a:t>ν</a:t>
                </a:r>
                <a:r>
                  <a:rPr lang="en-US" sz="2000" baseline="-25000" dirty="0" smtClean="0">
                    <a:solidFill>
                      <a:srgbClr val="660000"/>
                    </a:solidFill>
                  </a:rPr>
                  <a:t>e</a:t>
                </a:r>
                <a:r>
                  <a:rPr lang="en-US" sz="2000" dirty="0" smtClean="0">
                    <a:solidFill>
                      <a:srgbClr val="660000"/>
                    </a:solidFill>
                  </a:rPr>
                  <a:t> </a:t>
                </a:r>
                <a:r>
                  <a:rPr lang="en-US" sz="2000" dirty="0">
                    <a:solidFill>
                      <a:srgbClr val="660000"/>
                    </a:solidFill>
                  </a:rPr>
                  <a:t>appearance, but you can’t have </a:t>
                </a:r>
                <a:r>
                  <a:rPr lang="el-GR" sz="2000" dirty="0" smtClean="0">
                    <a:solidFill>
                      <a:srgbClr val="660000"/>
                    </a:solidFill>
                  </a:rPr>
                  <a:t>ν</a:t>
                </a:r>
                <a:r>
                  <a:rPr lang="en-US" sz="2000" baseline="-25000" dirty="0" smtClean="0">
                    <a:solidFill>
                      <a:srgbClr val="660000"/>
                    </a:solidFill>
                  </a:rPr>
                  <a:t>e</a:t>
                </a:r>
                <a:r>
                  <a:rPr lang="en-US" sz="2000" dirty="0" smtClean="0">
                    <a:solidFill>
                      <a:srgbClr val="660000"/>
                    </a:solidFill>
                  </a:rPr>
                  <a:t>  appearance </a:t>
                </a:r>
                <a:r>
                  <a:rPr lang="en-US" sz="2000" dirty="0">
                    <a:solidFill>
                      <a:srgbClr val="660000"/>
                    </a:solidFill>
                  </a:rPr>
                  <a:t>without </a:t>
                </a:r>
                <a:r>
                  <a:rPr lang="el-GR" sz="2000" dirty="0" smtClean="0">
                    <a:solidFill>
                      <a:srgbClr val="660000"/>
                    </a:solidFill>
                  </a:rPr>
                  <a:t>ν</a:t>
                </a:r>
                <a:r>
                  <a:rPr lang="el-GR" sz="2000" baseline="-25000" dirty="0" smtClean="0">
                    <a:solidFill>
                      <a:srgbClr val="660000"/>
                    </a:solidFill>
                  </a:rPr>
                  <a:t>μ</a:t>
                </a:r>
                <a:r>
                  <a:rPr lang="en-US" sz="2000" dirty="0" smtClean="0">
                    <a:solidFill>
                      <a:srgbClr val="660000"/>
                    </a:solidFill>
                  </a:rPr>
                  <a:t> </a:t>
                </a:r>
                <a:r>
                  <a:rPr lang="en-US" sz="2000" dirty="0">
                    <a:solidFill>
                      <a:srgbClr val="660000"/>
                    </a:solidFill>
                  </a:rPr>
                  <a:t>disappearance.  </a:t>
                </a:r>
                <a:endParaRPr lang="en-US" sz="2000" dirty="0" smtClean="0">
                  <a:solidFill>
                    <a:srgbClr val="660000"/>
                  </a:solidFill>
                </a:endParaRP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 startAt="2"/>
                </a:pPr>
                <a:endParaRPr lang="en-US" sz="2000" dirty="0" smtClean="0">
                  <a:solidFill>
                    <a:srgbClr val="2A3674"/>
                  </a:solidFill>
                </a:endParaRP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 startAt="2"/>
                </a:pPr>
                <a:endParaRPr lang="en-US" sz="2000" dirty="0">
                  <a:solidFill>
                    <a:srgbClr val="2A3674"/>
                  </a:solidFill>
                </a:endParaRP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 startAt="2"/>
                </a:pPr>
                <a:endParaRPr lang="en-US" sz="2000" dirty="0" smtClean="0">
                  <a:solidFill>
                    <a:srgbClr val="2A3674"/>
                  </a:solidFill>
                </a:endParaRP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 startAt="2"/>
                </a:pPr>
                <a:endParaRPr lang="en-US" sz="2000" dirty="0">
                  <a:solidFill>
                    <a:srgbClr val="2A3674"/>
                  </a:solidFill>
                </a:endParaRP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 startAt="2"/>
                </a:pPr>
                <a:endParaRPr lang="en-US" sz="2000" dirty="0" smtClean="0">
                  <a:solidFill>
                    <a:srgbClr val="2A3674"/>
                  </a:solidFill>
                </a:endParaRPr>
              </a:p>
              <a:p>
                <a:pPr marL="347472">
                  <a:spcBef>
                    <a:spcPts val="2400"/>
                  </a:spcBef>
                  <a:spcAft>
                    <a:spcPts val="1200"/>
                  </a:spcAft>
                </a:pPr>
                <a:r>
                  <a:rPr lang="en-US" sz="2000" dirty="0" smtClean="0">
                    <a:solidFill>
                      <a:srgbClr val="2A3674"/>
                    </a:solidFill>
                  </a:rPr>
                  <a:t>The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absence of </a:t>
                </a:r>
                <a:r>
                  <a:rPr lang="el-GR" sz="2000" dirty="0" smtClean="0">
                    <a:solidFill>
                      <a:srgbClr val="2A3674"/>
                    </a:solidFill>
                  </a:rPr>
                  <a:t>ν</a:t>
                </a:r>
                <a:r>
                  <a:rPr lang="el-GR" sz="2000" baseline="-25000" dirty="0" smtClean="0">
                    <a:solidFill>
                      <a:srgbClr val="2A3674"/>
                    </a:solidFill>
                  </a:rPr>
                  <a:t>μ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 disappearance is a huge problem for the LSND and </a:t>
                </a:r>
                <a:r>
                  <a:rPr lang="en-US" sz="2000" dirty="0" err="1" smtClean="0">
                    <a:solidFill>
                      <a:srgbClr val="2A3674"/>
                    </a:solidFill>
                  </a:rPr>
                  <a:t>MiniBooNE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 signals, while the </a:t>
                </a:r>
                <a:r>
                  <a:rPr lang="el-GR" sz="2000" dirty="0" smtClean="0">
                    <a:solidFill>
                      <a:srgbClr val="FF6600"/>
                    </a:solidFill>
                  </a:rPr>
                  <a:t>ν</a:t>
                </a:r>
                <a:r>
                  <a:rPr lang="en-US" sz="2000" baseline="-25000" dirty="0" smtClean="0">
                    <a:solidFill>
                      <a:srgbClr val="FF6600"/>
                    </a:solidFill>
                  </a:rPr>
                  <a:t>e</a:t>
                </a:r>
                <a:r>
                  <a:rPr lang="en-US" sz="2000" dirty="0" smtClean="0">
                    <a:solidFill>
                      <a:srgbClr val="FF66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6600"/>
                    </a:solidFill>
                  </a:rPr>
                  <a:t>  disappearance </a:t>
                </a:r>
                <a:r>
                  <a:rPr lang="en-US" sz="2000" dirty="0" smtClean="0">
                    <a:solidFill>
                      <a:srgbClr val="FF6600"/>
                    </a:solidFill>
                  </a:rPr>
                  <a:t>anomalies are consistent with all existing data. </a:t>
                </a:r>
                <a:endParaRPr lang="en-US" sz="2000" dirty="0">
                  <a:solidFill>
                    <a:srgbClr val="FF66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06" y="688075"/>
                <a:ext cx="8374454" cy="5299015"/>
              </a:xfrm>
              <a:prstGeom prst="rect">
                <a:avLst/>
              </a:prstGeom>
              <a:blipFill rotWithShape="1">
                <a:blip r:embed="rId2"/>
                <a:stretch>
                  <a:fillRect l="-655" t="-575" r="-509" b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338393" y="2236783"/>
            <a:ext cx="8443467" cy="2696633"/>
            <a:chOff x="338393" y="2543738"/>
            <a:chExt cx="8443467" cy="269663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3" y="2821910"/>
              <a:ext cx="8374455" cy="241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31682" y="2543738"/>
              <a:ext cx="7650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>
                  <a:solidFill>
                    <a:srgbClr val="FF6600"/>
                  </a:solidFill>
                </a:rPr>
                <a:t>ν</a:t>
              </a:r>
              <a:r>
                <a:rPr lang="en-US" sz="1600" baseline="-25000" dirty="0" smtClean="0">
                  <a:solidFill>
                    <a:srgbClr val="FF6600"/>
                  </a:solidFill>
                </a:rPr>
                <a:t>e</a:t>
              </a:r>
              <a:r>
                <a:rPr lang="en-US" sz="1600" dirty="0" smtClean="0">
                  <a:solidFill>
                    <a:srgbClr val="FF6600"/>
                  </a:solidFill>
                </a:rPr>
                <a:t> Disappearance                            </a:t>
              </a:r>
              <a:r>
                <a:rPr lang="el-GR" sz="1600" dirty="0" smtClean="0">
                  <a:solidFill>
                    <a:srgbClr val="FF6600"/>
                  </a:solidFill>
                </a:rPr>
                <a:t>ν</a:t>
              </a:r>
              <a:r>
                <a:rPr lang="el-GR" sz="1600" baseline="-25000" dirty="0" smtClean="0">
                  <a:solidFill>
                    <a:srgbClr val="FF6600"/>
                  </a:solidFill>
                </a:rPr>
                <a:t>μ</a:t>
              </a:r>
              <a:r>
                <a:rPr lang="en-US" sz="1600" dirty="0">
                  <a:solidFill>
                    <a:srgbClr val="FF6600"/>
                  </a:solidFill>
                </a:rPr>
                <a:t>→</a:t>
              </a:r>
              <a:r>
                <a:rPr lang="el-GR" sz="1600" dirty="0" smtClean="0">
                  <a:solidFill>
                    <a:srgbClr val="FF6600"/>
                  </a:solidFill>
                </a:rPr>
                <a:t>ν</a:t>
              </a:r>
              <a:r>
                <a:rPr lang="en-US" sz="1600" baseline="-25000" dirty="0">
                  <a:solidFill>
                    <a:srgbClr val="FF6600"/>
                  </a:solidFill>
                </a:rPr>
                <a:t>e</a:t>
              </a:r>
              <a:r>
                <a:rPr lang="en-US" sz="1600" dirty="0">
                  <a:solidFill>
                    <a:srgbClr val="FF6600"/>
                  </a:solidFill>
                </a:rPr>
                <a:t> </a:t>
              </a:r>
              <a:r>
                <a:rPr lang="en-US" sz="1600" dirty="0" smtClean="0">
                  <a:solidFill>
                    <a:srgbClr val="FF6600"/>
                  </a:solidFill>
                </a:rPr>
                <a:t>Appearance                           </a:t>
              </a:r>
              <a:r>
                <a:rPr lang="el-GR" sz="1600" dirty="0" smtClean="0">
                  <a:solidFill>
                    <a:srgbClr val="FF6600"/>
                  </a:solidFill>
                </a:rPr>
                <a:t>ν</a:t>
              </a:r>
              <a:r>
                <a:rPr lang="el-GR" sz="1600" baseline="-25000" dirty="0" smtClean="0">
                  <a:solidFill>
                    <a:srgbClr val="FF6600"/>
                  </a:solidFill>
                </a:rPr>
                <a:t>μ</a:t>
              </a:r>
              <a:r>
                <a:rPr lang="en-US" sz="1600" dirty="0" smtClean="0">
                  <a:solidFill>
                    <a:srgbClr val="FF6600"/>
                  </a:solidFill>
                </a:rPr>
                <a:t> </a:t>
              </a:r>
              <a:r>
                <a:rPr lang="en-US" sz="1600" dirty="0">
                  <a:solidFill>
                    <a:srgbClr val="FF6600"/>
                  </a:solidFill>
                </a:rPr>
                <a:t>Disappearance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09316" y="4440192"/>
              <a:ext cx="120752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7294C4"/>
                  </a:solidFill>
                </a:rPr>
                <a:t>Kopp </a:t>
              </a:r>
              <a:r>
                <a:rPr lang="en-US" sz="1050" i="1" dirty="0" smtClean="0">
                  <a:solidFill>
                    <a:srgbClr val="7294C4"/>
                  </a:solidFill>
                </a:rPr>
                <a:t>et al.</a:t>
              </a:r>
              <a:r>
                <a:rPr lang="en-US" sz="1050" dirty="0" smtClean="0">
                  <a:solidFill>
                    <a:srgbClr val="7294C4"/>
                  </a:solidFill>
                </a:rPr>
                <a:t> JHEP 1305, 050 (2013)</a:t>
              </a:r>
              <a:endParaRPr lang="en-US" sz="1050" dirty="0">
                <a:solidFill>
                  <a:srgbClr val="7294C4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10287" y="5995356"/>
            <a:ext cx="6461173" cy="442862"/>
            <a:chOff x="2242881" y="5934974"/>
            <a:chExt cx="6461173" cy="442862"/>
          </a:xfrm>
        </p:grpSpPr>
        <p:sp>
          <p:nvSpPr>
            <p:cNvPr id="7" name="TextBox 6"/>
            <p:cNvSpPr txBox="1"/>
            <p:nvPr/>
          </p:nvSpPr>
          <p:spPr>
            <a:xfrm>
              <a:off x="2242881" y="5934974"/>
              <a:ext cx="6461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rgbClr val="FF0000"/>
                  </a:solidFill>
                </a:rPr>
                <a:t>Thus        disappearance is the more compelling search target.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346" y="6075259"/>
              <a:ext cx="399401" cy="302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5762626" y="1078303"/>
            <a:ext cx="2794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If disappearances are small, appearance must be very small.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54" y="5390894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4717518" y="1321276"/>
            <a:ext cx="96838" cy="150813"/>
          </a:xfrm>
          <a:prstGeom prst="line">
            <a:avLst/>
          </a:prstGeom>
          <a:noFill/>
          <a:ln w="19050">
            <a:solidFill>
              <a:srgbClr val="2A36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5361004" y="1321270"/>
            <a:ext cx="96838" cy="150813"/>
          </a:xfrm>
          <a:prstGeom prst="line">
            <a:avLst/>
          </a:prstGeom>
          <a:noFill/>
          <a:ln w="19050">
            <a:solidFill>
              <a:srgbClr val="2A36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2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ν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 smtClean="0"/>
                  <a:t> Disappearance Experiments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 rotWithShape="1">
                <a:blip r:embed="rId2"/>
                <a:stretch>
                  <a:fillRect t="-15044" b="-3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2913" y="688450"/>
            <a:ext cx="8747185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u="sng" dirty="0" smtClean="0">
                <a:solidFill>
                  <a:srgbClr val="2A3674"/>
                </a:solidFill>
              </a:rPr>
              <a:t>Reactor Experiments</a:t>
            </a:r>
            <a:r>
              <a:rPr lang="en-US" sz="2800" dirty="0" smtClean="0">
                <a:solidFill>
                  <a:srgbClr val="2A3674"/>
                </a:solidFill>
              </a:rPr>
              <a:t>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Short </a:t>
            </a:r>
            <a:r>
              <a:rPr lang="en-US" sz="2400" dirty="0" smtClean="0">
                <a:solidFill>
                  <a:schemeClr val="bg1"/>
                </a:solidFill>
              </a:rPr>
              <a:t>baselines (5 to 20 m)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High backgrounds requires new detector technologies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Significant (and costly) shielding may be required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 source </a:t>
            </a:r>
            <a:r>
              <a:rPr lang="en-US" sz="2400" dirty="0" smtClean="0">
                <a:solidFill>
                  <a:schemeClr val="bg1"/>
                </a:solidFill>
              </a:rPr>
              <a:t>is </a:t>
            </a:r>
            <a:r>
              <a:rPr lang="en-US" sz="2400" dirty="0" smtClean="0">
                <a:solidFill>
                  <a:schemeClr val="bg1"/>
                </a:solidFill>
              </a:rPr>
              <a:t>free and renewable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There are many proposed and active projects around the </a:t>
            </a:r>
            <a:r>
              <a:rPr lang="en-US" sz="2400" dirty="0" smtClean="0">
                <a:solidFill>
                  <a:schemeClr val="bg1"/>
                </a:solidFill>
              </a:rPr>
              <a:t>world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u="sng" dirty="0" smtClean="0">
                <a:solidFill>
                  <a:srgbClr val="2A3674"/>
                </a:solidFill>
              </a:rPr>
              <a:t>Radioactive </a:t>
            </a:r>
            <a:r>
              <a:rPr lang="en-US" sz="2800" u="sng" dirty="0" smtClean="0">
                <a:solidFill>
                  <a:srgbClr val="2A3674"/>
                </a:solidFill>
              </a:rPr>
              <a:t>Source Experiments</a:t>
            </a:r>
            <a:r>
              <a:rPr lang="en-US" sz="2800" dirty="0" smtClean="0">
                <a:solidFill>
                  <a:srgbClr val="2A3674"/>
                </a:solidFill>
              </a:rPr>
              <a:t>:</a:t>
            </a:r>
          </a:p>
          <a:p>
            <a:pPr marL="804672" lvl="1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Even shorter baselines (1 to 5 m)</a:t>
            </a:r>
          </a:p>
          <a:p>
            <a:pPr marL="804672" lvl="1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Typically leverages </a:t>
            </a:r>
            <a:r>
              <a:rPr lang="en-US" sz="2400" dirty="0" smtClean="0">
                <a:solidFill>
                  <a:schemeClr val="bg1"/>
                </a:solidFill>
              </a:rPr>
              <a:t>detectors built for other applications </a:t>
            </a:r>
          </a:p>
          <a:p>
            <a:pPr marL="804672" lvl="1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Very low backgrounds are required and available</a:t>
            </a:r>
          </a:p>
          <a:p>
            <a:pPr marL="804672" lvl="1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There are a few ideas and one approved </a:t>
            </a:r>
            <a:r>
              <a:rPr lang="en-US" sz="2400" dirty="0" smtClean="0">
                <a:solidFill>
                  <a:schemeClr val="bg1"/>
                </a:solidFill>
              </a:rPr>
              <a:t>experiment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98820" y="2249684"/>
            <a:ext cx="3586569" cy="3711249"/>
            <a:chOff x="5198820" y="2249684"/>
            <a:chExt cx="3586569" cy="371124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820" y="2672696"/>
              <a:ext cx="3586569" cy="328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85252" y="2249684"/>
              <a:ext cx="2779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294C4"/>
                  </a:solidFill>
                </a:rPr>
                <a:t>Possible oscillations in a short-baseline reactor experiment </a:t>
              </a:r>
              <a:endParaRPr lang="en-US" sz="1600" dirty="0">
                <a:solidFill>
                  <a:srgbClr val="7294C4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Requirement for Disappearance Experiments</a:t>
            </a: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913" y="719855"/>
            <a:ext cx="8617789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2A3674"/>
                </a:solidFill>
              </a:rPr>
              <a:t>“</a:t>
            </a:r>
            <a:r>
              <a:rPr lang="en-US" sz="3200" dirty="0" smtClean="0">
                <a:solidFill>
                  <a:srgbClr val="2A3674"/>
                </a:solidFill>
              </a:rPr>
              <a:t>It don’t mean a thing if it </a:t>
            </a:r>
            <a:r>
              <a:rPr lang="en-US" sz="3200" dirty="0" err="1" smtClean="0">
                <a:solidFill>
                  <a:srgbClr val="2A3674"/>
                </a:solidFill>
              </a:rPr>
              <a:t>ain’t</a:t>
            </a:r>
            <a:r>
              <a:rPr lang="en-US" sz="3200" dirty="0" smtClean="0">
                <a:solidFill>
                  <a:srgbClr val="2A3674"/>
                </a:solidFill>
              </a:rPr>
              <a:t> got that swing</a:t>
            </a:r>
            <a:r>
              <a:rPr lang="en-US" sz="3200" i="1" dirty="0" smtClean="0">
                <a:solidFill>
                  <a:srgbClr val="2A3674"/>
                </a:solidFill>
              </a:rPr>
              <a:t>”</a:t>
            </a:r>
          </a:p>
          <a:p>
            <a:pPr algn="r"/>
            <a:r>
              <a:rPr lang="en-US" sz="1600" b="1" dirty="0" smtClean="0">
                <a:solidFill>
                  <a:srgbClr val="2A3674"/>
                </a:solidFill>
              </a:rPr>
              <a:t>–American </a:t>
            </a:r>
            <a:r>
              <a:rPr lang="en-US" sz="1600" b="1" dirty="0">
                <a:solidFill>
                  <a:srgbClr val="2A3674"/>
                </a:solidFill>
              </a:rPr>
              <a:t>j</a:t>
            </a:r>
            <a:r>
              <a:rPr lang="en-US" sz="1600" b="1" dirty="0" smtClean="0">
                <a:solidFill>
                  <a:srgbClr val="2A3674"/>
                </a:solidFill>
              </a:rPr>
              <a:t>azz </a:t>
            </a:r>
            <a:r>
              <a:rPr lang="en-US" sz="1600" b="1" dirty="0">
                <a:solidFill>
                  <a:srgbClr val="2A3674"/>
                </a:solidFill>
              </a:rPr>
              <a:t>g</a:t>
            </a:r>
            <a:r>
              <a:rPr lang="en-US" sz="1600" b="1" dirty="0" smtClean="0">
                <a:solidFill>
                  <a:srgbClr val="2A3674"/>
                </a:solidFill>
              </a:rPr>
              <a:t>reat </a:t>
            </a:r>
            <a:r>
              <a:rPr lang="en-US" sz="1600" b="1" dirty="0">
                <a:solidFill>
                  <a:srgbClr val="2A3674"/>
                </a:solidFill>
              </a:rPr>
              <a:t>Duke Ellington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Definition:</a:t>
            </a:r>
          </a:p>
          <a:p>
            <a:pPr algn="ctr"/>
            <a:r>
              <a:rPr lang="en-US" sz="2000" b="1" dirty="0" err="1" smtClean="0">
                <a:solidFill>
                  <a:srgbClr val="660000"/>
                </a:solidFill>
              </a:rPr>
              <a:t>oscillometry</a:t>
            </a:r>
            <a:r>
              <a:rPr lang="en-US" sz="2000" dirty="0" smtClean="0">
                <a:solidFill>
                  <a:srgbClr val="660000"/>
                </a:solidFill>
              </a:rPr>
              <a:t>, </a:t>
            </a:r>
            <a:r>
              <a:rPr lang="en-US" sz="2000" i="1" dirty="0" smtClean="0">
                <a:solidFill>
                  <a:srgbClr val="660000"/>
                </a:solidFill>
              </a:rPr>
              <a:t>n.</a:t>
            </a:r>
            <a:r>
              <a:rPr lang="en-US" sz="2000" dirty="0" smtClean="0">
                <a:solidFill>
                  <a:srgbClr val="660000"/>
                </a:solidFill>
              </a:rPr>
              <a:t>,  The observation and measurement of oscillations.</a:t>
            </a:r>
            <a:endParaRPr lang="en-US" sz="2000" b="1" dirty="0" smtClean="0">
              <a:solidFill>
                <a:srgbClr val="660000"/>
              </a:solidFill>
            </a:endParaRPr>
          </a:p>
          <a:p>
            <a:pPr algn="r"/>
            <a:endParaRPr lang="en-US" sz="2400" i="1" dirty="0">
              <a:solidFill>
                <a:srgbClr val="2A3674"/>
              </a:solidFill>
            </a:endParaRPr>
          </a:p>
          <a:p>
            <a:pPr algn="r"/>
            <a:endParaRPr lang="en-US" sz="2400" i="1" dirty="0" smtClean="0">
              <a:solidFill>
                <a:srgbClr val="2A3674"/>
              </a:solidFill>
            </a:endParaRPr>
          </a:p>
          <a:p>
            <a:pPr algn="r"/>
            <a:endParaRPr lang="en-US" sz="2400" i="1" dirty="0">
              <a:solidFill>
                <a:srgbClr val="2A3674"/>
              </a:solidFill>
            </a:endParaRPr>
          </a:p>
          <a:p>
            <a:endParaRPr lang="en-US" sz="2400" i="1" dirty="0" smtClean="0">
              <a:solidFill>
                <a:srgbClr val="2A3674"/>
              </a:solidFill>
            </a:endParaRPr>
          </a:p>
          <a:p>
            <a:endParaRPr lang="en-US" sz="2400" i="1" dirty="0">
              <a:solidFill>
                <a:srgbClr val="2A3674"/>
              </a:solidFill>
            </a:endParaRPr>
          </a:p>
          <a:p>
            <a:endParaRPr lang="en-US" sz="2400" i="1" dirty="0" smtClean="0">
              <a:solidFill>
                <a:srgbClr val="2A3674"/>
              </a:solidFill>
            </a:endParaRPr>
          </a:p>
          <a:p>
            <a:endParaRPr lang="en-US" sz="2400" i="1" dirty="0">
              <a:solidFill>
                <a:srgbClr val="2A3674"/>
              </a:solidFill>
            </a:endParaRPr>
          </a:p>
          <a:p>
            <a:endParaRPr lang="en-US" sz="2400" i="1" dirty="0">
              <a:solidFill>
                <a:srgbClr val="2A3674"/>
              </a:solidFill>
            </a:endParaRPr>
          </a:p>
          <a:p>
            <a:endParaRPr lang="en-US" sz="2400" dirty="0" smtClean="0">
              <a:solidFill>
                <a:srgbClr val="2A3674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400" dirty="0" smtClean="0">
                <a:solidFill>
                  <a:srgbClr val="FF6600"/>
                </a:solidFill>
              </a:rPr>
              <a:t>In disappearance experiments the existence of sterile neutrinos can </a:t>
            </a:r>
            <a:r>
              <a:rPr lang="en-US" sz="2400" b="1" i="1" dirty="0" smtClean="0">
                <a:solidFill>
                  <a:srgbClr val="FF6600"/>
                </a:solidFill>
              </a:rPr>
              <a:t>only</a:t>
            </a:r>
            <a:r>
              <a:rPr lang="en-US" sz="2400" dirty="0" smtClean="0">
                <a:solidFill>
                  <a:srgbClr val="FF6600"/>
                </a:solidFill>
              </a:rPr>
              <a:t> be convincingly established through </a:t>
            </a:r>
            <a:r>
              <a:rPr lang="en-US" sz="2400" dirty="0" err="1" smtClean="0">
                <a:solidFill>
                  <a:srgbClr val="FF6600"/>
                </a:solidFill>
              </a:rPr>
              <a:t>oscillometry</a:t>
            </a:r>
            <a:r>
              <a:rPr lang="en-US" sz="2400" dirty="0" smtClean="0">
                <a:solidFill>
                  <a:srgbClr val="FF6600"/>
                </a:solidFill>
              </a:rPr>
              <a:t>.</a:t>
            </a:r>
            <a:r>
              <a:rPr lang="en-US" sz="2400" dirty="0" smtClean="0">
                <a:solidFill>
                  <a:srgbClr val="2A3674"/>
                </a:solidFill>
              </a:rPr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429" y="2324812"/>
            <a:ext cx="4800888" cy="3171653"/>
            <a:chOff x="57429" y="2324812"/>
            <a:chExt cx="4800888" cy="317165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9" y="2542072"/>
              <a:ext cx="4800888" cy="295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65265" y="2324812"/>
              <a:ext cx="4214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rgbClr val="7294C4"/>
                  </a:solidFill>
                </a:rPr>
                <a:t>Daya</a:t>
              </a:r>
              <a:r>
                <a:rPr lang="en-US" sz="1400" dirty="0" smtClean="0">
                  <a:solidFill>
                    <a:srgbClr val="7294C4"/>
                  </a:solidFill>
                </a:rPr>
                <a:t> Bay, </a:t>
              </a:r>
              <a:r>
                <a:rPr lang="en-US" sz="1400" dirty="0" err="1" smtClean="0">
                  <a:solidFill>
                    <a:srgbClr val="7294C4"/>
                  </a:solidFill>
                </a:rPr>
                <a:t>Phys.Rev.Lett</a:t>
              </a:r>
              <a:r>
                <a:rPr lang="en-US" sz="1400" dirty="0" smtClean="0">
                  <a:solidFill>
                    <a:srgbClr val="7294C4"/>
                  </a:solidFill>
                </a:rPr>
                <a:t>. 115,111802 (2015)</a:t>
              </a:r>
              <a:endParaRPr lang="en-US" sz="1400" dirty="0">
                <a:solidFill>
                  <a:srgbClr val="7294C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76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ν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 smtClean="0"/>
                  <a:t> Disappearance Experiments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 rotWithShape="1">
                <a:blip r:embed="rId2"/>
                <a:stretch>
                  <a:fillRect t="-15044" b="-3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913" y="688450"/>
            <a:ext cx="874718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u="sng" dirty="0" smtClean="0">
                <a:solidFill>
                  <a:srgbClr val="2A3674"/>
                </a:solidFill>
              </a:rPr>
              <a:t>Reactor Experiments</a:t>
            </a:r>
            <a:r>
              <a:rPr lang="en-US" sz="2800" dirty="0" smtClean="0">
                <a:solidFill>
                  <a:srgbClr val="2A3674"/>
                </a:solidFill>
              </a:rPr>
              <a:t>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0000"/>
                </a:solidFill>
              </a:rPr>
              <a:t>Short </a:t>
            </a:r>
            <a:r>
              <a:rPr lang="en-US" sz="2400" dirty="0" smtClean="0">
                <a:solidFill>
                  <a:srgbClr val="660000"/>
                </a:solidFill>
              </a:rPr>
              <a:t>baselines (5 to 20 m)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0000"/>
                </a:solidFill>
              </a:rPr>
              <a:t>High backgrounds requires new detector technologies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0000"/>
                </a:solidFill>
              </a:rPr>
              <a:t>Significant (and costly) shielding may be required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0000"/>
                </a:solidFill>
              </a:rPr>
              <a:t>The source </a:t>
            </a:r>
            <a:r>
              <a:rPr lang="en-US" sz="2400" dirty="0" smtClean="0">
                <a:solidFill>
                  <a:srgbClr val="660000"/>
                </a:solidFill>
              </a:rPr>
              <a:t>is </a:t>
            </a:r>
            <a:r>
              <a:rPr lang="en-US" sz="2400" dirty="0" smtClean="0">
                <a:solidFill>
                  <a:srgbClr val="660000"/>
                </a:solidFill>
              </a:rPr>
              <a:t>free and renewable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0000"/>
                </a:solidFill>
              </a:rPr>
              <a:t>There are many proposed and active projects around the </a:t>
            </a:r>
            <a:r>
              <a:rPr lang="en-US" sz="2400" dirty="0" smtClean="0">
                <a:solidFill>
                  <a:srgbClr val="660000"/>
                </a:solidFill>
              </a:rPr>
              <a:t>world</a:t>
            </a:r>
            <a:endParaRPr lang="en-US" sz="2800" dirty="0" smtClean="0">
              <a:solidFill>
                <a:srgbClr val="FF66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u="sng" dirty="0" smtClean="0">
                <a:solidFill>
                  <a:srgbClr val="2A3674"/>
                </a:solidFill>
              </a:rPr>
              <a:t>Radioactive </a:t>
            </a:r>
            <a:r>
              <a:rPr lang="en-US" sz="2800" u="sng" dirty="0" smtClean="0">
                <a:solidFill>
                  <a:srgbClr val="2A3674"/>
                </a:solidFill>
              </a:rPr>
              <a:t>Source Experiments</a:t>
            </a:r>
            <a:r>
              <a:rPr lang="en-US" sz="2800" dirty="0" smtClean="0">
                <a:solidFill>
                  <a:srgbClr val="2A3674"/>
                </a:solidFill>
              </a:rPr>
              <a:t>:</a:t>
            </a:r>
          </a:p>
          <a:p>
            <a:pPr marL="804672" lvl="1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0000"/>
                </a:solidFill>
              </a:rPr>
              <a:t>Even shorter baselines (1 to 5 m)</a:t>
            </a:r>
          </a:p>
          <a:p>
            <a:pPr marL="804672" lvl="1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0000"/>
                </a:solidFill>
              </a:rPr>
              <a:t>Typically leverages </a:t>
            </a:r>
            <a:r>
              <a:rPr lang="en-US" sz="2400" dirty="0" smtClean="0">
                <a:solidFill>
                  <a:srgbClr val="660000"/>
                </a:solidFill>
              </a:rPr>
              <a:t>detectors built for other applications </a:t>
            </a:r>
          </a:p>
          <a:p>
            <a:pPr marL="804672" lvl="1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0000"/>
                </a:solidFill>
              </a:rPr>
              <a:t>Very low backgrounds are required and available</a:t>
            </a:r>
          </a:p>
          <a:p>
            <a:pPr marL="804672" lvl="1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0000"/>
                </a:solidFill>
              </a:rPr>
              <a:t>There are a few ideas and one approved </a:t>
            </a:r>
            <a:r>
              <a:rPr lang="en-US" sz="2400" dirty="0" smtClean="0">
                <a:solidFill>
                  <a:srgbClr val="660000"/>
                </a:solidFill>
              </a:rPr>
              <a:t>experiment</a:t>
            </a:r>
          </a:p>
          <a:p>
            <a:pPr marL="804672" lvl="1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0000"/>
                </a:solidFill>
              </a:rPr>
              <a:t>Source decays away and is expensive to replace</a:t>
            </a:r>
            <a:endParaRPr lang="en-US" sz="2400" dirty="0" smtClean="0">
              <a:solidFill>
                <a:srgbClr val="6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Neutrino Talks at This </a:t>
            </a:r>
            <a:r>
              <a:rPr lang="en-US" dirty="0" err="1" smtClean="0"/>
              <a:t>Conferece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8" y="703945"/>
            <a:ext cx="7105650" cy="569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54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Jonathan Link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380198" y="711869"/>
                <a:ext cx="838360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Combines the </a:t>
                </a:r>
                <a:r>
                  <a:rPr lang="en-US" altLang="en-US" sz="2000" dirty="0" err="1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Borexino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detector with a </a:t>
                </a:r>
                <a:r>
                  <a:rPr lang="en-US" altLang="en-US" sz="2000" baseline="30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144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en-US" sz="2000" i="1" smtClean="0">
                                <a:solidFill>
                                  <a:srgbClr val="2A3674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en-US" sz="2000" i="1" smtClean="0">
                                <a:solidFill>
                                  <a:srgbClr val="2A3674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altLang="en-US" sz="2000" b="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source and/or a </a:t>
                </a:r>
                <a:r>
                  <a:rPr lang="en-US" altLang="en-US" sz="2000" baseline="30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source.</a:t>
                </a:r>
              </a:p>
            </p:txBody>
          </p:sp>
        </mc:Choice>
        <mc:Fallback xmlns="">
          <p:sp>
            <p:nvSpPr>
              <p:cNvPr id="7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198" y="711869"/>
                <a:ext cx="8383603" cy="400110"/>
              </a:xfrm>
              <a:prstGeom prst="rect">
                <a:avLst/>
              </a:prstGeom>
              <a:blipFill rotWithShape="1">
                <a:blip r:embed="rId2"/>
                <a:stretch>
                  <a:fillRect l="-727" t="-7692" r="-654" b="-2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-4429" y="1708030"/>
            <a:ext cx="3424026" cy="4465894"/>
            <a:chOff x="228600" y="1708030"/>
            <a:chExt cx="3424026" cy="4465894"/>
          </a:xfrm>
        </p:grpSpPr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708030"/>
              <a:ext cx="3424026" cy="405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1734873" y="5762444"/>
              <a:ext cx="411480" cy="41148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4267" y="5755457"/>
              <a:ext cx="1362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6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Source</a:t>
              </a:r>
              <a:endParaRPr lang="en-US" dirty="0">
                <a:solidFill>
                  <a:srgbClr val="6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2936" y="293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chemeClr val="bg1"/>
                </a:solidFill>
              </a:rPr>
              <a:t>Source Experiment: SOX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>
            <a:stCxn id="50179" idx="2"/>
          </p:cNvCxnSpPr>
          <p:nvPr/>
        </p:nvCxnSpPr>
        <p:spPr>
          <a:xfrm flipV="1">
            <a:off x="1707584" y="3531639"/>
            <a:ext cx="0" cy="2230805"/>
          </a:xfrm>
          <a:prstGeom prst="straightConnector1">
            <a:avLst/>
          </a:prstGeom>
          <a:ln w="31750">
            <a:solidFill>
              <a:srgbClr val="66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079328" y="4489534"/>
            <a:ext cx="91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00"/>
                </a:solidFill>
              </a:rPr>
              <a:t>8.25 m</a:t>
            </a:r>
            <a:endParaRPr lang="en-US" dirty="0">
              <a:solidFill>
                <a:srgbClr val="660000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395047" y="1185287"/>
            <a:ext cx="5613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0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typical sterile </a:t>
            </a:r>
            <a:r>
              <a:rPr lang="el-GR" altLang="en-US" sz="20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en-US" sz="2000" i="1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000" baseline="300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multiple oscillation wavelengths may be observed inside the detector</a:t>
            </a:r>
            <a:r>
              <a:rPr lang="en-US" altLang="en-US" sz="2000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623" y="2710062"/>
            <a:ext cx="2917850" cy="266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925683">
            <a:off x="6524538" y="5087284"/>
            <a:ext cx="717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1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(m)</a:t>
            </a:r>
          </a:p>
        </p:txBody>
      </p:sp>
      <p:sp>
        <p:nvSpPr>
          <p:cNvPr id="19" name="TextBox 18"/>
          <p:cNvSpPr txBox="1"/>
          <p:nvPr/>
        </p:nvSpPr>
        <p:spPr>
          <a:xfrm rot="19964223">
            <a:off x="8115431" y="4995292"/>
            <a:ext cx="1019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</a:t>
            </a:r>
            <a:r>
              <a:rPr lang="en-US" sz="11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/rec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(MeV)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02663" y="2427398"/>
            <a:ext cx="20565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Source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52" y="2809999"/>
            <a:ext cx="2650114" cy="233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816511" y="2809999"/>
            <a:ext cx="2276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</a:rPr>
              <a:t>s</a:t>
            </a:r>
            <a:r>
              <a:rPr lang="en-US" sz="1100" b="1" dirty="0" smtClean="0">
                <a:latin typeface="Arial" panose="020B0604020202020204" pitchFamily="34" charset="0"/>
              </a:rPr>
              <a:t>in</a:t>
            </a:r>
            <a:r>
              <a:rPr lang="en-US" sz="1100" b="1" baseline="30000" dirty="0" smtClean="0">
                <a:latin typeface="Arial" panose="020B0604020202020204" pitchFamily="34" charset="0"/>
              </a:rPr>
              <a:t>2</a:t>
            </a:r>
            <a:r>
              <a:rPr lang="en-US" sz="1100" b="1" dirty="0" smtClean="0">
                <a:latin typeface="Arial" panose="020B0604020202020204" pitchFamily="34" charset="0"/>
              </a:rPr>
              <a:t>2</a:t>
            </a:r>
            <a:r>
              <a:rPr lang="el-GR" sz="1100" b="1" dirty="0" smtClean="0">
                <a:latin typeface="Arial" panose="020B0604020202020204" pitchFamily="34" charset="0"/>
              </a:rPr>
              <a:t>θ</a:t>
            </a:r>
            <a:r>
              <a:rPr lang="en-US" sz="1100" b="1" baseline="-25000" dirty="0" err="1" smtClean="0">
                <a:latin typeface="Arial" panose="020B0604020202020204" pitchFamily="34" charset="0"/>
              </a:rPr>
              <a:t>ee</a:t>
            </a:r>
            <a:r>
              <a:rPr lang="en-US" sz="1100" b="1" dirty="0" smtClean="0">
                <a:latin typeface="Arial" panose="020B0604020202020204" pitchFamily="34" charset="0"/>
              </a:rPr>
              <a:t> = 0.12  Δ</a:t>
            </a:r>
            <a:r>
              <a:rPr lang="en-US" sz="1100" b="1" i="1" dirty="0" smtClean="0">
                <a:latin typeface="Arial" panose="020B0604020202020204" pitchFamily="34" charset="0"/>
              </a:rPr>
              <a:t>m</a:t>
            </a:r>
            <a:r>
              <a:rPr lang="en-US" sz="1100" b="1" baseline="30000" dirty="0" smtClean="0">
                <a:latin typeface="Arial" panose="020B0604020202020204" pitchFamily="34" charset="0"/>
              </a:rPr>
              <a:t>2 </a:t>
            </a:r>
            <a:r>
              <a:rPr lang="en-US" sz="1100" b="1" dirty="0" smtClean="0">
                <a:latin typeface="Arial" panose="020B0604020202020204" pitchFamily="34" charset="0"/>
              </a:rPr>
              <a:t>= 1.5 eV</a:t>
            </a:r>
            <a:r>
              <a:rPr lang="en-US" sz="1100" b="1" baseline="30000" dirty="0" smtClean="0">
                <a:latin typeface="Arial" panose="020B0604020202020204" pitchFamily="34" charset="0"/>
              </a:rPr>
              <a:t>2</a:t>
            </a:r>
            <a:endParaRPr lang="en-US" sz="1100" b="1" dirty="0"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57646" y="2424291"/>
            <a:ext cx="1904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aseline="30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en-US" altLang="en-US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Source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706" y="1426906"/>
            <a:ext cx="3298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294C4"/>
                </a:solidFill>
              </a:rPr>
              <a:t>JHEP 1308, 038 (2013)</a:t>
            </a:r>
            <a:endParaRPr lang="en-US" sz="1400" dirty="0">
              <a:solidFill>
                <a:srgbClr val="7294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3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Jonathan Link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380198" y="711869"/>
                <a:ext cx="838360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Combines the </a:t>
                </a:r>
                <a:r>
                  <a:rPr lang="en-US" altLang="en-US" sz="2000" dirty="0" err="1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Borexino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detector with a </a:t>
                </a:r>
                <a:r>
                  <a:rPr lang="en-US" altLang="en-US" sz="2000" baseline="30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144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en-US" sz="2000" i="1" smtClean="0">
                                <a:solidFill>
                                  <a:srgbClr val="2A3674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en-US" sz="2000" i="1" smtClean="0">
                                <a:solidFill>
                                  <a:srgbClr val="2A3674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altLang="en-US" sz="2000" b="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source and/or a </a:t>
                </a:r>
                <a:r>
                  <a:rPr lang="en-US" altLang="en-US" sz="2000" baseline="30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source.</a:t>
                </a:r>
              </a:p>
            </p:txBody>
          </p:sp>
        </mc:Choice>
        <mc:Fallback xmlns="">
          <p:sp>
            <p:nvSpPr>
              <p:cNvPr id="7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198" y="711869"/>
                <a:ext cx="8383603" cy="400110"/>
              </a:xfrm>
              <a:prstGeom prst="rect">
                <a:avLst/>
              </a:prstGeom>
              <a:blipFill rotWithShape="1">
                <a:blip r:embed="rId2"/>
                <a:stretch>
                  <a:fillRect l="-727" t="-7692" r="-654" b="-2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-4429" y="1708030"/>
            <a:ext cx="3424026" cy="4465894"/>
            <a:chOff x="228600" y="1708030"/>
            <a:chExt cx="3424026" cy="4465894"/>
          </a:xfrm>
        </p:grpSpPr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708030"/>
              <a:ext cx="3424026" cy="405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1734873" y="5762444"/>
              <a:ext cx="411480" cy="41148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4267" y="5755457"/>
              <a:ext cx="1362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6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Source</a:t>
              </a:r>
              <a:endParaRPr lang="en-US" dirty="0">
                <a:solidFill>
                  <a:srgbClr val="6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2936" y="293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chemeClr val="bg1"/>
                </a:solidFill>
              </a:rPr>
              <a:t>Source Experiment: SOX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>
            <a:stCxn id="50179" idx="2"/>
          </p:cNvCxnSpPr>
          <p:nvPr/>
        </p:nvCxnSpPr>
        <p:spPr>
          <a:xfrm flipV="1">
            <a:off x="1707584" y="3531639"/>
            <a:ext cx="0" cy="2230805"/>
          </a:xfrm>
          <a:prstGeom prst="straightConnector1">
            <a:avLst/>
          </a:prstGeom>
          <a:ln w="31750">
            <a:solidFill>
              <a:srgbClr val="66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079328" y="4489534"/>
            <a:ext cx="91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00"/>
                </a:solidFill>
              </a:rPr>
              <a:t>8.25 m</a:t>
            </a:r>
            <a:endParaRPr lang="en-US" dirty="0">
              <a:solidFill>
                <a:srgbClr val="66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33" y="3404097"/>
            <a:ext cx="3294827" cy="30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96" y="3947810"/>
            <a:ext cx="2303037" cy="18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564030" y="3531639"/>
            <a:ext cx="20565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Ce-</a:t>
            </a:r>
            <a:r>
              <a:rPr lang="en-US" altLang="en-US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 Decay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65750" y="4174331"/>
            <a:ext cx="393192" cy="1378744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"/>
              <p:cNvSpPr txBox="1">
                <a:spLocks noChangeArrowheads="1"/>
              </p:cNvSpPr>
              <p:nvPr/>
            </p:nvSpPr>
            <p:spPr bwMode="auto">
              <a:xfrm>
                <a:off x="3395047" y="1185287"/>
                <a:ext cx="5613152" cy="1785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sz="2000" dirty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the typical sterile </a:t>
                </a:r>
                <a:r>
                  <a:rPr lang="el-GR" altLang="en-US" sz="2000" dirty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en-US" sz="2000" i="1" dirty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000" baseline="30000" dirty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000" dirty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multiple oscillation wavelengths may be observed inside the detector</a:t>
                </a:r>
                <a:r>
                  <a:rPr lang="en-US" altLang="en-US" sz="2000" dirty="0" smtClean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sz="2000" baseline="30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144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en-US" sz="2000" i="1">
                                <a:solidFill>
                                  <a:srgbClr val="2A3674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en-US" sz="2000" i="1">
                                <a:solidFill>
                                  <a:srgbClr val="2A3674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altLang="en-US" sz="2000" i="1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neutrinos have a </a:t>
                </a:r>
                <a:r>
                  <a:rPr lang="el-GR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spectrum with a 3 MeV endpoint and are observed by inverse beta decay. </a:t>
                </a:r>
              </a:p>
              <a:p>
                <a:pPr>
                  <a:spcAft>
                    <a:spcPts val="600"/>
                  </a:spcAft>
                </a:pPr>
                <a:endParaRPr lang="en-US" altLang="en-US" sz="2000" i="1" dirty="0" smtClean="0">
                  <a:solidFill>
                    <a:srgbClr val="2A367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5047" y="1185287"/>
                <a:ext cx="5613152" cy="1785104"/>
              </a:xfrm>
              <a:prstGeom prst="rect">
                <a:avLst/>
              </a:prstGeom>
              <a:blipFill rotWithShape="1">
                <a:blip r:embed="rId6"/>
                <a:stretch>
                  <a:fillRect l="-1194" t="-17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96706" y="1426906"/>
            <a:ext cx="3298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294C4"/>
                </a:solidFill>
              </a:rPr>
              <a:t>JHEP 1308, 038 (2013)</a:t>
            </a:r>
            <a:endParaRPr lang="en-US" sz="1400" dirty="0">
              <a:solidFill>
                <a:srgbClr val="7294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Jonathan Link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380198" y="711869"/>
                <a:ext cx="838360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Combines the </a:t>
                </a:r>
                <a:r>
                  <a:rPr lang="en-US" altLang="en-US" sz="2000" dirty="0" err="1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Borexino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detector with a </a:t>
                </a:r>
                <a:r>
                  <a:rPr lang="en-US" altLang="en-US" sz="2000" baseline="30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144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en-US" sz="2000" i="1" smtClean="0">
                                <a:solidFill>
                                  <a:srgbClr val="2A3674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en-US" sz="2000" i="1" smtClean="0">
                                <a:solidFill>
                                  <a:srgbClr val="2A3674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altLang="en-US" sz="2000" b="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source and/or a </a:t>
                </a:r>
                <a:r>
                  <a:rPr lang="en-US" altLang="en-US" sz="2000" baseline="30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source.</a:t>
                </a:r>
              </a:p>
            </p:txBody>
          </p:sp>
        </mc:Choice>
        <mc:Fallback xmlns="">
          <p:sp>
            <p:nvSpPr>
              <p:cNvPr id="7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198" y="711869"/>
                <a:ext cx="8383603" cy="400110"/>
              </a:xfrm>
              <a:prstGeom prst="rect">
                <a:avLst/>
              </a:prstGeom>
              <a:blipFill rotWithShape="1">
                <a:blip r:embed="rId2"/>
                <a:stretch>
                  <a:fillRect l="-727" t="-7692" r="-654" b="-2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-4429" y="1708030"/>
            <a:ext cx="3424026" cy="4465894"/>
            <a:chOff x="228600" y="1708030"/>
            <a:chExt cx="3424026" cy="4465894"/>
          </a:xfrm>
        </p:grpSpPr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708030"/>
              <a:ext cx="3424026" cy="405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1734873" y="5762444"/>
              <a:ext cx="411480" cy="41148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4267" y="5755457"/>
              <a:ext cx="1362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6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Source</a:t>
              </a:r>
              <a:endParaRPr lang="en-US" dirty="0">
                <a:solidFill>
                  <a:srgbClr val="6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"/>
              <p:cNvSpPr txBox="1">
                <a:spLocks noChangeArrowheads="1"/>
              </p:cNvSpPr>
              <p:nvPr/>
            </p:nvSpPr>
            <p:spPr bwMode="auto">
              <a:xfrm>
                <a:off x="3395047" y="1185287"/>
                <a:ext cx="5613152" cy="2092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sz="2000" dirty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the typical sterile </a:t>
                </a:r>
                <a:r>
                  <a:rPr lang="el-GR" altLang="en-US" sz="2000" dirty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en-US" sz="2000" i="1" dirty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000" baseline="30000" dirty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000" dirty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multiple oscillation wavelengths may be observed inside the detector</a:t>
                </a:r>
                <a:r>
                  <a:rPr lang="en-US" altLang="en-US" sz="2000" dirty="0" smtClean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sz="2000" baseline="30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144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en-US" sz="2000" i="1">
                                <a:solidFill>
                                  <a:srgbClr val="2A3674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en-US" sz="2000" i="1">
                                <a:solidFill>
                                  <a:srgbClr val="2A3674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altLang="en-US" sz="2000" i="1">
                            <a:solidFill>
                              <a:srgbClr val="2A3674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neutrinos have a </a:t>
                </a:r>
                <a:r>
                  <a:rPr lang="el-GR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spectrum with a 3 MeV endpoint and are observed by inverse beta decay.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sz="2000" dirty="0" smtClean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Mono-energetic </a:t>
                </a:r>
                <a:r>
                  <a:rPr lang="en-US" altLang="en-US" sz="2000" baseline="30000" dirty="0" smtClean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  <a:r>
                  <a:rPr lang="en-US" altLang="en-US" sz="2000" dirty="0" smtClean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66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>
                            <a:solidFill>
                              <a:srgbClr val="66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rgbClr val="66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000" dirty="0" smtClean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oscillate as a pure function of </a:t>
                </a:r>
                <a:r>
                  <a:rPr lang="en-US" altLang="en-US" sz="2000" i="1" dirty="0" smtClean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en-US" sz="2000" dirty="0" smtClean="0">
                    <a:solidFill>
                      <a:srgbClr val="6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are detected by electron elastic scattering</a:t>
                </a:r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en-US" sz="2000" i="1" dirty="0" smtClean="0">
                  <a:solidFill>
                    <a:srgbClr val="2A367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5047" y="1185287"/>
                <a:ext cx="5613152" cy="2092881"/>
              </a:xfrm>
              <a:prstGeom prst="rect">
                <a:avLst/>
              </a:prstGeom>
              <a:blipFill rotWithShape="1">
                <a:blip r:embed="rId4"/>
                <a:stretch>
                  <a:fillRect l="-1194" t="-1453" b="-407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2936" y="293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chemeClr val="bg1"/>
                </a:solidFill>
              </a:rPr>
              <a:t>Source Experiment: SOX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>
            <a:stCxn id="50179" idx="2"/>
          </p:cNvCxnSpPr>
          <p:nvPr/>
        </p:nvCxnSpPr>
        <p:spPr>
          <a:xfrm flipV="1">
            <a:off x="1707584" y="3531639"/>
            <a:ext cx="0" cy="2230805"/>
          </a:xfrm>
          <a:prstGeom prst="straightConnector1">
            <a:avLst/>
          </a:prstGeom>
          <a:ln w="31750">
            <a:solidFill>
              <a:srgbClr val="66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079328" y="4489534"/>
            <a:ext cx="91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00"/>
                </a:solidFill>
              </a:rPr>
              <a:t>8.25 m</a:t>
            </a:r>
            <a:endParaRPr lang="en-US" dirty="0">
              <a:solidFill>
                <a:srgbClr val="66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33" y="3404097"/>
            <a:ext cx="3294827" cy="30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64699" y="3531639"/>
            <a:ext cx="1904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aseline="30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en-US" altLang="en-US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Decay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172" y="4159117"/>
            <a:ext cx="2564567" cy="147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4471332" y="4353886"/>
            <a:ext cx="987552" cy="1132514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6706" y="1426906"/>
            <a:ext cx="3298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294C4"/>
                </a:solidFill>
              </a:rPr>
              <a:t>JHEP 1308, 038 (2013)</a:t>
            </a:r>
            <a:endParaRPr lang="en-US" sz="1400" dirty="0">
              <a:solidFill>
                <a:srgbClr val="7294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Keys to a Short-Baseline Reactor Experiment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4" name="AutoShape 2" descr="imap://jmlink%40vt%2Eedu@imap.gmail.com:993/fetch%3EUID%3E/INBOX%3E41057?part=1.2.2&amp;filename=Far%20Hall%20With%204%20ADs.jpg"/>
          <p:cNvSpPr>
            <a:spLocks noChangeAspect="1" noChangeArrowheads="1"/>
          </p:cNvSpPr>
          <p:nvPr/>
        </p:nvSpPr>
        <p:spPr bwMode="auto">
          <a:xfrm>
            <a:off x="155575" y="-2933700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54382" y="987514"/>
            <a:ext cx="8330701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457200" indent="-457200">
              <a:spcAft>
                <a:spcPts val="3600"/>
              </a:spcAft>
              <a:buFont typeface="+mj-lt"/>
              <a:buAutoNum type="arabicPeriod"/>
            </a:pPr>
            <a:r>
              <a:rPr lang="en-US" altLang="en-US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the higher </a:t>
            </a:r>
            <a:r>
              <a:rPr lang="el-GR" altLang="en-US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en-US" i="1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baseline="30000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range (2 eV</a:t>
            </a:r>
            <a:r>
              <a:rPr lang="en-US" altLang="en-US" baseline="30000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above) requires a </a:t>
            </a:r>
            <a:r>
              <a:rPr lang="en-US" altLang="en-US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 reactor core </a:t>
            </a:r>
            <a:r>
              <a:rPr lang="en-US" altLang="en-US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en-US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energy resolution</a:t>
            </a:r>
            <a:r>
              <a:rPr lang="en-US" altLang="en-US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Aft>
                <a:spcPts val="3600"/>
              </a:spcAft>
              <a:buFont typeface="+mj-lt"/>
              <a:buAutoNum type="arabicPeriod"/>
            </a:pPr>
            <a:r>
              <a:rPr lang="en-US" altLang="en-US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 must be </a:t>
            </a:r>
            <a:r>
              <a:rPr lang="en-US" altLang="en-US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located on the surface, where </a:t>
            </a:r>
            <a:r>
              <a:rPr lang="en-US" altLang="en-US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coincidence backgrounds </a:t>
            </a:r>
            <a:r>
              <a:rPr lang="en-US" altLang="en-US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 most significant challenge. </a:t>
            </a:r>
          </a:p>
          <a:p>
            <a:pPr indent="-285750">
              <a:spcAft>
                <a:spcPts val="600"/>
              </a:spcAft>
            </a:pPr>
            <a:r>
              <a:rPr lang="en-US" altLang="en-US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coincident backgrounds can be reduced by: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lphaLcPeriod"/>
            </a:pPr>
            <a:r>
              <a:rPr lang="en-US" altLang="en-US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educing background rates (shielding)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lphaLcPeriod"/>
            </a:pPr>
            <a:r>
              <a:rPr lang="en-US" altLang="en-US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Improving signal pattern recognition, </a:t>
            </a:r>
            <a:endParaRPr lang="en-US" altLang="en-US" dirty="0" smtClean="0">
              <a:solidFill>
                <a:srgbClr val="6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spcAft>
                <a:spcPts val="600"/>
              </a:spcAft>
            </a:pPr>
            <a:r>
              <a:rPr lang="en-US" altLang="en-US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(high </a:t>
            </a:r>
            <a:r>
              <a:rPr lang="en-US" altLang="en-US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purity and high efficiency neutron tag), </a:t>
            </a:r>
            <a:r>
              <a:rPr lang="en-US" altLang="en-US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endParaRPr lang="en-US" altLang="en-US" dirty="0" smtClean="0">
              <a:solidFill>
                <a:srgbClr val="6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Aft>
                <a:spcPts val="600"/>
              </a:spcAft>
              <a:buFont typeface="+mj-lt"/>
              <a:buAutoNum type="alphaLcPeriod"/>
            </a:pPr>
            <a:r>
              <a:rPr lang="en-US" altLang="en-US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Tightening </a:t>
            </a:r>
            <a:r>
              <a:rPr lang="en-US" altLang="en-US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</a:t>
            </a:r>
            <a:r>
              <a:rPr lang="en-US" altLang="en-US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spatial </a:t>
            </a:r>
            <a:r>
              <a:rPr lang="en-US" altLang="en-US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coincidence </a:t>
            </a:r>
            <a:r>
              <a:rPr lang="en-US" altLang="en-US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criteria  </a:t>
            </a:r>
          </a:p>
        </p:txBody>
      </p:sp>
    </p:spTree>
    <p:extLst>
      <p:ext uri="{BB962C8B-B14F-4D97-AF65-F5344CB8AC3E}">
        <p14:creationId xmlns:p14="http://schemas.microsoft.com/office/powerpoint/2010/main" val="399742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27153" y="2843552"/>
            <a:ext cx="2723185" cy="2732784"/>
            <a:chOff x="4708405" y="1817659"/>
            <a:chExt cx="3824021" cy="3837495"/>
          </a:xfrm>
        </p:grpSpPr>
        <p:sp>
          <p:nvSpPr>
            <p:cNvPr id="3" name="Cube 2"/>
            <p:cNvSpPr>
              <a:spLocks noChangeAspect="1"/>
            </p:cNvSpPr>
            <p:nvPr/>
          </p:nvSpPr>
          <p:spPr>
            <a:xfrm rot="10800000">
              <a:off x="4708405" y="1817659"/>
              <a:ext cx="3824021" cy="3827540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ube 3"/>
            <p:cNvSpPr>
              <a:spLocks noChangeAspect="1"/>
            </p:cNvSpPr>
            <p:nvPr/>
          </p:nvSpPr>
          <p:spPr>
            <a:xfrm>
              <a:off x="4708405" y="1827614"/>
              <a:ext cx="3824021" cy="3827540"/>
            </a:xfrm>
            <a:prstGeom prst="cube">
              <a:avLst/>
            </a:prstGeom>
            <a:solidFill>
              <a:srgbClr val="009242">
                <a:alpha val="49804"/>
              </a:srgbClr>
            </a:solidFill>
            <a:ln w="15875"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Cube 30"/>
          <p:cNvSpPr>
            <a:spLocks noChangeAspect="1"/>
          </p:cNvSpPr>
          <p:nvPr/>
        </p:nvSpPr>
        <p:spPr>
          <a:xfrm>
            <a:off x="1128698" y="2838791"/>
            <a:ext cx="2723185" cy="2735218"/>
          </a:xfrm>
          <a:prstGeom prst="cube">
            <a:avLst/>
          </a:prstGeom>
          <a:solidFill>
            <a:srgbClr val="FFFF00">
              <a:alpha val="65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2492" y="1382152"/>
            <a:ext cx="1919933" cy="977147"/>
          </a:xfrm>
          <a:prstGeom prst="straightConnector1">
            <a:avLst/>
          </a:prstGeom>
          <a:ln w="158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118443" y="2821745"/>
            <a:ext cx="2746096" cy="703027"/>
            <a:chOff x="475933" y="1855624"/>
            <a:chExt cx="8334974" cy="2069648"/>
          </a:xfrm>
        </p:grpSpPr>
        <p:sp>
          <p:nvSpPr>
            <p:cNvPr id="6" name="Flowchart: Data 5"/>
            <p:cNvSpPr/>
            <p:nvPr/>
          </p:nvSpPr>
          <p:spPr>
            <a:xfrm>
              <a:off x="475933" y="2374160"/>
              <a:ext cx="7822447" cy="1551112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Data 6"/>
            <p:cNvSpPr/>
            <p:nvPr/>
          </p:nvSpPr>
          <p:spPr>
            <a:xfrm>
              <a:off x="988460" y="1855624"/>
              <a:ext cx="7822447" cy="1551112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28698" y="775267"/>
            <a:ext cx="2723185" cy="2735218"/>
            <a:chOff x="4708405" y="1807551"/>
            <a:chExt cx="3824021" cy="3840912"/>
          </a:xfrm>
        </p:grpSpPr>
        <p:sp>
          <p:nvSpPr>
            <p:cNvPr id="9" name="Cube 8"/>
            <p:cNvSpPr>
              <a:spLocks noChangeAspect="1"/>
            </p:cNvSpPr>
            <p:nvPr/>
          </p:nvSpPr>
          <p:spPr>
            <a:xfrm rot="10800000">
              <a:off x="4708405" y="1817659"/>
              <a:ext cx="3824021" cy="3827540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>
              <a:spLocks noChangeAspect="1"/>
            </p:cNvSpPr>
            <p:nvPr/>
          </p:nvSpPr>
          <p:spPr>
            <a:xfrm>
              <a:off x="4708405" y="1807551"/>
              <a:ext cx="3824021" cy="3840912"/>
            </a:xfrm>
            <a:prstGeom prst="cube">
              <a:avLst/>
            </a:prstGeom>
            <a:solidFill>
              <a:srgbClr val="009242">
                <a:alpha val="49804"/>
              </a:srgbClr>
            </a:solidFill>
            <a:ln w="15875"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-46995" y="1121435"/>
                <a:ext cx="4142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995" y="1121435"/>
                <a:ext cx="414201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2941" r="-2647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V="1">
            <a:off x="2267974" y="1998785"/>
            <a:ext cx="121668" cy="35705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41345" y="1576478"/>
            <a:ext cx="43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e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2260" y="207684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</a:rPr>
              <a:t>p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81243" y="2174322"/>
            <a:ext cx="1808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264452" y="2308987"/>
            <a:ext cx="548640" cy="748937"/>
          </a:xfrm>
          <a:custGeom>
            <a:avLst/>
            <a:gdLst>
              <a:gd name="connsiteX0" fmla="*/ 0 w 548640"/>
              <a:gd name="connsiteY0" fmla="*/ 43543 h 748937"/>
              <a:gd name="connsiteX1" fmla="*/ 269965 w 548640"/>
              <a:gd name="connsiteY1" fmla="*/ 191588 h 748937"/>
              <a:gd name="connsiteX2" fmla="*/ 330925 w 548640"/>
              <a:gd name="connsiteY2" fmla="*/ 87085 h 748937"/>
              <a:gd name="connsiteX3" fmla="*/ 444137 w 548640"/>
              <a:gd name="connsiteY3" fmla="*/ 148045 h 748937"/>
              <a:gd name="connsiteX4" fmla="*/ 313508 w 548640"/>
              <a:gd name="connsiteY4" fmla="*/ 261257 h 748937"/>
              <a:gd name="connsiteX5" fmla="*/ 87085 w 548640"/>
              <a:gd name="connsiteY5" fmla="*/ 287383 h 748937"/>
              <a:gd name="connsiteX6" fmla="*/ 182880 w 548640"/>
              <a:gd name="connsiteY6" fmla="*/ 52251 h 748937"/>
              <a:gd name="connsiteX7" fmla="*/ 330925 w 548640"/>
              <a:gd name="connsiteY7" fmla="*/ 0 h 748937"/>
              <a:gd name="connsiteX8" fmla="*/ 452845 w 548640"/>
              <a:gd name="connsiteY8" fmla="*/ 87085 h 748937"/>
              <a:gd name="connsiteX9" fmla="*/ 200297 w 548640"/>
              <a:gd name="connsiteY9" fmla="*/ 226423 h 748937"/>
              <a:gd name="connsiteX10" fmla="*/ 200297 w 548640"/>
              <a:gd name="connsiteY10" fmla="*/ 339634 h 748937"/>
              <a:gd name="connsiteX11" fmla="*/ 365760 w 548640"/>
              <a:gd name="connsiteY11" fmla="*/ 357051 h 748937"/>
              <a:gd name="connsiteX12" fmla="*/ 435428 w 548640"/>
              <a:gd name="connsiteY12" fmla="*/ 296091 h 748937"/>
              <a:gd name="connsiteX13" fmla="*/ 548640 w 548640"/>
              <a:gd name="connsiteY13" fmla="*/ 296091 h 748937"/>
              <a:gd name="connsiteX14" fmla="*/ 496388 w 548640"/>
              <a:gd name="connsiteY14" fmla="*/ 418011 h 748937"/>
              <a:gd name="connsiteX15" fmla="*/ 269965 w 548640"/>
              <a:gd name="connsiteY15" fmla="*/ 409303 h 748937"/>
              <a:gd name="connsiteX16" fmla="*/ 243840 w 548640"/>
              <a:gd name="connsiteY16" fmla="*/ 513805 h 748937"/>
              <a:gd name="connsiteX17" fmla="*/ 357051 w 548640"/>
              <a:gd name="connsiteY17" fmla="*/ 627017 h 748937"/>
              <a:gd name="connsiteX18" fmla="*/ 130628 w 548640"/>
              <a:gd name="connsiteY18" fmla="*/ 714103 h 748937"/>
              <a:gd name="connsiteX19" fmla="*/ 235131 w 548640"/>
              <a:gd name="connsiteY19" fmla="*/ 748937 h 74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8640" h="748937">
                <a:moveTo>
                  <a:pt x="0" y="43543"/>
                </a:moveTo>
                <a:lnTo>
                  <a:pt x="269965" y="191588"/>
                </a:lnTo>
                <a:lnTo>
                  <a:pt x="330925" y="87085"/>
                </a:lnTo>
                <a:lnTo>
                  <a:pt x="444137" y="148045"/>
                </a:lnTo>
                <a:lnTo>
                  <a:pt x="313508" y="261257"/>
                </a:lnTo>
                <a:lnTo>
                  <a:pt x="87085" y="287383"/>
                </a:lnTo>
                <a:lnTo>
                  <a:pt x="182880" y="52251"/>
                </a:lnTo>
                <a:lnTo>
                  <a:pt x="330925" y="0"/>
                </a:lnTo>
                <a:lnTo>
                  <a:pt x="452845" y="87085"/>
                </a:lnTo>
                <a:lnTo>
                  <a:pt x="200297" y="226423"/>
                </a:lnTo>
                <a:lnTo>
                  <a:pt x="200297" y="339634"/>
                </a:lnTo>
                <a:lnTo>
                  <a:pt x="365760" y="357051"/>
                </a:lnTo>
                <a:lnTo>
                  <a:pt x="435428" y="296091"/>
                </a:lnTo>
                <a:lnTo>
                  <a:pt x="548640" y="296091"/>
                </a:lnTo>
                <a:lnTo>
                  <a:pt x="496388" y="418011"/>
                </a:lnTo>
                <a:lnTo>
                  <a:pt x="269965" y="409303"/>
                </a:lnTo>
                <a:lnTo>
                  <a:pt x="243840" y="513805"/>
                </a:lnTo>
                <a:lnTo>
                  <a:pt x="357051" y="627017"/>
                </a:lnTo>
                <a:lnTo>
                  <a:pt x="130628" y="714103"/>
                </a:lnTo>
                <a:lnTo>
                  <a:pt x="235131" y="748937"/>
                </a:lnTo>
              </a:path>
            </a:pathLst>
          </a:custGeom>
          <a:noFill/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>
            <a:spLocks noChangeAspect="1"/>
          </p:cNvSpPr>
          <p:nvPr/>
        </p:nvSpPr>
        <p:spPr>
          <a:xfrm>
            <a:off x="1127065" y="777143"/>
            <a:ext cx="2723185" cy="2735218"/>
          </a:xfrm>
          <a:prstGeom prst="cube">
            <a:avLst/>
          </a:prstGeom>
          <a:solidFill>
            <a:srgbClr val="FFFF00">
              <a:alpha val="65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881052" y="2731085"/>
            <a:ext cx="1213251" cy="684182"/>
            <a:chOff x="6030520" y="3672258"/>
            <a:chExt cx="1213251" cy="684182"/>
          </a:xfrm>
        </p:grpSpPr>
        <p:sp>
          <p:nvSpPr>
            <p:cNvPr id="32" name="TextBox 31"/>
            <p:cNvSpPr txBox="1"/>
            <p:nvPr/>
          </p:nvSpPr>
          <p:spPr>
            <a:xfrm>
              <a:off x="6030520" y="3987108"/>
              <a:ext cx="41420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baseline="30000" dirty="0">
                  <a:solidFill>
                    <a:srgbClr val="C00000"/>
                  </a:solidFill>
                </a:rPr>
                <a:t>3</a:t>
              </a:r>
              <a:r>
                <a:rPr lang="en-US" sz="2400" dirty="0" smtClean="0">
                  <a:solidFill>
                    <a:srgbClr val="C00000"/>
                  </a:solidFill>
                </a:rPr>
                <a:t>H</a:t>
              </a:r>
              <a:endParaRPr lang="en-US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54648" y="3672258"/>
              <a:ext cx="48912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baseline="30000" dirty="0" smtClean="0">
                  <a:solidFill>
                    <a:srgbClr val="C00000"/>
                  </a:solidFill>
                </a:rPr>
                <a:t>4</a:t>
              </a:r>
              <a:r>
                <a:rPr lang="en-US" sz="2400" dirty="0" smtClean="0">
                  <a:solidFill>
                    <a:srgbClr val="C00000"/>
                  </a:solidFill>
                </a:rPr>
                <a:t>He</a:t>
              </a:r>
              <a:endParaRPr lang="en-US" sz="2400" baseline="30000" dirty="0">
                <a:solidFill>
                  <a:srgbClr val="C0000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6357938" y="4014788"/>
              <a:ext cx="271462" cy="15754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6653211" y="3910016"/>
              <a:ext cx="161924" cy="9194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reeform 50"/>
          <p:cNvSpPr/>
          <p:nvPr/>
        </p:nvSpPr>
        <p:spPr>
          <a:xfrm>
            <a:off x="5520576" y="1703167"/>
            <a:ext cx="3039035" cy="1676400"/>
          </a:xfrm>
          <a:custGeom>
            <a:avLst/>
            <a:gdLst>
              <a:gd name="connsiteX0" fmla="*/ 17930 w 3056965"/>
              <a:gd name="connsiteY0" fmla="*/ 1640541 h 1667435"/>
              <a:gd name="connsiteX1" fmla="*/ 0 w 3056965"/>
              <a:gd name="connsiteY1" fmla="*/ 0 h 1667435"/>
              <a:gd name="connsiteX2" fmla="*/ 349624 w 3056965"/>
              <a:gd name="connsiteY2" fmla="*/ 1667435 h 1667435"/>
              <a:gd name="connsiteX3" fmla="*/ 1506071 w 3056965"/>
              <a:gd name="connsiteY3" fmla="*/ 1658471 h 1667435"/>
              <a:gd name="connsiteX4" fmla="*/ 1506071 w 3056965"/>
              <a:gd name="connsiteY4" fmla="*/ 98612 h 1667435"/>
              <a:gd name="connsiteX5" fmla="*/ 3056965 w 3056965"/>
              <a:gd name="connsiteY5" fmla="*/ 896471 h 1667435"/>
              <a:gd name="connsiteX6" fmla="*/ 3056965 w 305696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31694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31694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604682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604682 w 3039035"/>
              <a:gd name="connsiteY3" fmla="*/ 1658471 h 1667435"/>
              <a:gd name="connsiteX4" fmla="*/ 1685365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604682 w 3039035"/>
              <a:gd name="connsiteY3" fmla="*/ 1658471 h 1676400"/>
              <a:gd name="connsiteX4" fmla="*/ 1685365 w 3039035"/>
              <a:gd name="connsiteY4" fmla="*/ 8068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685365 w 3039035"/>
              <a:gd name="connsiteY4" fmla="*/ 8068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75632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9035" h="1676400">
                <a:moveTo>
                  <a:pt x="0" y="1676400"/>
                </a:moveTo>
                <a:lnTo>
                  <a:pt x="35858" y="0"/>
                </a:lnTo>
                <a:cubicBezTo>
                  <a:pt x="135964" y="1196789"/>
                  <a:pt x="80682" y="1391023"/>
                  <a:pt x="322729" y="1667435"/>
                </a:cubicBezTo>
                <a:lnTo>
                  <a:pt x="1883100" y="1666923"/>
                </a:lnTo>
                <a:cubicBezTo>
                  <a:pt x="1883100" y="1200759"/>
                  <a:pt x="1927412" y="744071"/>
                  <a:pt x="1927412" y="277907"/>
                </a:cubicBezTo>
                <a:cubicBezTo>
                  <a:pt x="2489760" y="701675"/>
                  <a:pt x="2753753" y="821952"/>
                  <a:pt x="3039035" y="896471"/>
                </a:cubicBezTo>
                <a:lnTo>
                  <a:pt x="3039035" y="89647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 rot="18281624">
            <a:off x="5456180" y="1248721"/>
            <a:ext cx="138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Positron (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8281624">
            <a:off x="7043481" y="1041325"/>
            <a:ext cx="138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Neutron   </a:t>
            </a:r>
          </a:p>
          <a:p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  Capture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35631" y="2888804"/>
            <a:ext cx="41420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aseline="30000" dirty="0" smtClean="0">
                <a:solidFill>
                  <a:srgbClr val="002060"/>
                </a:solidFill>
              </a:rPr>
              <a:t>6</a:t>
            </a:r>
            <a:r>
              <a:rPr lang="en-US" sz="2400" dirty="0" smtClean="0">
                <a:solidFill>
                  <a:srgbClr val="002060"/>
                </a:solidFill>
              </a:rPr>
              <a:t>Li</a:t>
            </a:r>
            <a:endParaRPr lang="en-US" sz="2400" baseline="30000" dirty="0">
              <a:solidFill>
                <a:srgbClr val="00206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453058" y="3465363"/>
            <a:ext cx="404253" cy="380831"/>
            <a:chOff x="5777471" y="4844757"/>
            <a:chExt cx="404253" cy="380831"/>
          </a:xfrm>
        </p:grpSpPr>
        <p:sp>
          <p:nvSpPr>
            <p:cNvPr id="55" name="Left Brace 54"/>
            <p:cNvSpPr/>
            <p:nvPr/>
          </p:nvSpPr>
          <p:spPr>
            <a:xfrm rot="16200000">
              <a:off x="5898867" y="4790879"/>
              <a:ext cx="155217" cy="262973"/>
            </a:xfrm>
            <a:prstGeom prst="leftBrac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777471" y="5010144"/>
              <a:ext cx="40425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</a:rPr>
                <a:t>10 ns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19213" y="3465363"/>
            <a:ext cx="1566862" cy="380831"/>
            <a:chOff x="5844989" y="4844757"/>
            <a:chExt cx="262973" cy="380831"/>
          </a:xfrm>
        </p:grpSpPr>
        <p:sp>
          <p:nvSpPr>
            <p:cNvPr id="59" name="Left Brace 58"/>
            <p:cNvSpPr/>
            <p:nvPr/>
          </p:nvSpPr>
          <p:spPr>
            <a:xfrm rot="16200000">
              <a:off x="5898867" y="4790879"/>
              <a:ext cx="155217" cy="262973"/>
            </a:xfrm>
            <a:prstGeom prst="leftBrac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925274" y="5010144"/>
              <a:ext cx="10240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70C0"/>
                  </a:solidFill>
                </a:rPr>
                <a:t>~50 </a:t>
              </a:r>
              <a:r>
                <a:rPr lang="en-US" sz="1400" dirty="0" err="1">
                  <a:solidFill>
                    <a:srgbClr val="0070C0"/>
                  </a:solidFill>
                </a:rPr>
                <a:t>μ</a:t>
              </a:r>
              <a:r>
                <a:rPr lang="en-US" sz="1400" dirty="0" err="1" smtClean="0">
                  <a:solidFill>
                    <a:srgbClr val="0070C0"/>
                  </a:solidFill>
                </a:rPr>
                <a:t>s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420382" y="3451603"/>
            <a:ext cx="1169481" cy="399354"/>
            <a:chOff x="6648015" y="5592469"/>
            <a:chExt cx="1514908" cy="379332"/>
          </a:xfrm>
        </p:grpSpPr>
        <p:grpSp>
          <p:nvGrpSpPr>
            <p:cNvPr id="61" name="Group 60"/>
            <p:cNvGrpSpPr/>
            <p:nvPr/>
          </p:nvGrpSpPr>
          <p:grpSpPr>
            <a:xfrm>
              <a:off x="6648015" y="5601994"/>
              <a:ext cx="1473595" cy="369807"/>
              <a:chOff x="5844989" y="4844757"/>
              <a:chExt cx="262973" cy="369807"/>
            </a:xfrm>
          </p:grpSpPr>
          <p:sp>
            <p:nvSpPr>
              <p:cNvPr id="62" name="Left Brace 61"/>
              <p:cNvSpPr/>
              <p:nvPr/>
            </p:nvSpPr>
            <p:spPr>
              <a:xfrm rot="16200000">
                <a:off x="5898867" y="4790879"/>
                <a:ext cx="155217" cy="262973"/>
              </a:xfrm>
              <a:prstGeom prst="leftBrac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913163" y="5012220"/>
                <a:ext cx="128668" cy="2023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70C0"/>
                    </a:solidFill>
                  </a:rPr>
                  <a:t>200 ns</a:t>
                </a:r>
                <a:endParaRPr lang="en-US" sz="14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8071837" y="5592469"/>
              <a:ext cx="91086" cy="165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52400" y="2078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CHANDLER</a:t>
            </a:r>
            <a:r>
              <a:rPr lang="en-US" sz="36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Reactor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csim36 (723×5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11" y="4046527"/>
            <a:ext cx="3444877" cy="243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4983380" y="1022161"/>
            <a:ext cx="4239021" cy="2529163"/>
            <a:chOff x="4715974" y="1022161"/>
            <a:chExt cx="4239021" cy="2529163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5064911" y="1141103"/>
              <a:ext cx="0" cy="222949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16200000">
              <a:off x="4102781" y="1635354"/>
              <a:ext cx="1595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Detected Light</a:t>
              </a:r>
              <a:endParaRPr lang="en-US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5064911" y="3370601"/>
              <a:ext cx="3227294" cy="0"/>
            </a:xfrm>
            <a:prstGeom prst="line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8237819" y="3181992"/>
              <a:ext cx="717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Time</a:t>
              </a:r>
              <a:endParaRPr lang="en-US" dirty="0"/>
            </a:p>
          </p:txBody>
        </p:sp>
      </p:grpSp>
      <p:sp>
        <p:nvSpPr>
          <p:cNvPr id="6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743200" y="6516688"/>
            <a:ext cx="3962400" cy="3048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Jonathan Link</a:t>
            </a:r>
            <a:endParaRPr lang="en-US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 Box 8"/>
          <p:cNvSpPr txBox="1">
            <a:spLocks noChangeArrowheads="1"/>
          </p:cNvSpPr>
          <p:nvPr/>
        </p:nvSpPr>
        <p:spPr bwMode="auto">
          <a:xfrm>
            <a:off x="160105" y="4828728"/>
            <a:ext cx="5582711" cy="166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2000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Cubes are arrayed </a:t>
            </a:r>
          </a:p>
          <a:p>
            <a:pPr algn="r"/>
            <a:r>
              <a:rPr lang="en-US" altLang="en-US" sz="2000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lattice, with thin </a:t>
            </a:r>
          </a:p>
          <a:p>
            <a:pPr algn="r"/>
            <a:r>
              <a:rPr lang="en-US" altLang="en-US" sz="2000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detection s</a:t>
            </a:r>
            <a:r>
              <a:rPr lang="en-US" altLang="en-US" sz="2000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heets </a:t>
            </a:r>
          </a:p>
          <a:p>
            <a:pPr algn="r">
              <a:spcAft>
                <a:spcPts val="400"/>
              </a:spcAft>
            </a:pPr>
            <a:r>
              <a:rPr lang="en-US" altLang="en-US" sz="2000" dirty="0" smtClean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each cube plane  </a:t>
            </a:r>
          </a:p>
          <a:p>
            <a:pPr algn="r"/>
            <a:r>
              <a:rPr lang="en-US" altLang="en-US" sz="20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light </a:t>
            </a:r>
            <a:r>
              <a:rPr lang="en-US" altLang="en-US" sz="20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transported by total-internal-reflection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67756" y="6161750"/>
            <a:ext cx="2897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Photon Ray Tracing in GEANT4 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118443" y="3517628"/>
            <a:ext cx="2055505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-7219" y="3770069"/>
            <a:ext cx="1042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30000" dirty="0" smtClean="0"/>
              <a:t>6</a:t>
            </a:r>
            <a:r>
              <a:rPr lang="en-US" sz="1200" dirty="0" smtClean="0"/>
              <a:t>LiF:ZnS(Ag) Sheet for neutron detection</a:t>
            </a:r>
            <a:endParaRPr lang="en-US" sz="1200" baseline="30000" dirty="0"/>
          </a:p>
        </p:txBody>
      </p:sp>
      <p:sp>
        <p:nvSpPr>
          <p:cNvPr id="29" name="Freeform 28"/>
          <p:cNvSpPr/>
          <p:nvPr/>
        </p:nvSpPr>
        <p:spPr>
          <a:xfrm>
            <a:off x="509727" y="3513694"/>
            <a:ext cx="580090" cy="279630"/>
          </a:xfrm>
          <a:custGeom>
            <a:avLst/>
            <a:gdLst>
              <a:gd name="connsiteX0" fmla="*/ 0 w 655608"/>
              <a:gd name="connsiteY0" fmla="*/ 142677 h 162050"/>
              <a:gd name="connsiteX1" fmla="*/ 396815 w 655608"/>
              <a:gd name="connsiteY1" fmla="*/ 151303 h 162050"/>
              <a:gd name="connsiteX2" fmla="*/ 353683 w 655608"/>
              <a:gd name="connsiteY2" fmla="*/ 13281 h 162050"/>
              <a:gd name="connsiteX3" fmla="*/ 655608 w 655608"/>
              <a:gd name="connsiteY3" fmla="*/ 13281 h 162050"/>
              <a:gd name="connsiteX0" fmla="*/ 0 w 655608"/>
              <a:gd name="connsiteY0" fmla="*/ 142677 h 165786"/>
              <a:gd name="connsiteX1" fmla="*/ 261659 w 655608"/>
              <a:gd name="connsiteY1" fmla="*/ 160637 h 165786"/>
              <a:gd name="connsiteX2" fmla="*/ 396815 w 655608"/>
              <a:gd name="connsiteY2" fmla="*/ 151303 h 165786"/>
              <a:gd name="connsiteX3" fmla="*/ 353683 w 655608"/>
              <a:gd name="connsiteY3" fmla="*/ 13281 h 165786"/>
              <a:gd name="connsiteX4" fmla="*/ 655608 w 655608"/>
              <a:gd name="connsiteY4" fmla="*/ 13281 h 165786"/>
              <a:gd name="connsiteX0" fmla="*/ 0 w 655608"/>
              <a:gd name="connsiteY0" fmla="*/ 155043 h 179301"/>
              <a:gd name="connsiteX1" fmla="*/ 261659 w 655608"/>
              <a:gd name="connsiteY1" fmla="*/ 173003 h 179301"/>
              <a:gd name="connsiteX2" fmla="*/ 396815 w 655608"/>
              <a:gd name="connsiteY2" fmla="*/ 163669 h 179301"/>
              <a:gd name="connsiteX3" fmla="*/ 318656 w 655608"/>
              <a:gd name="connsiteY3" fmla="*/ 8733 h 179301"/>
              <a:gd name="connsiteX4" fmla="*/ 655608 w 655608"/>
              <a:gd name="connsiteY4" fmla="*/ 25647 h 179301"/>
              <a:gd name="connsiteX0" fmla="*/ 0 w 655608"/>
              <a:gd name="connsiteY0" fmla="*/ 181128 h 205386"/>
              <a:gd name="connsiteX1" fmla="*/ 261659 w 655608"/>
              <a:gd name="connsiteY1" fmla="*/ 199088 h 205386"/>
              <a:gd name="connsiteX2" fmla="*/ 396815 w 655608"/>
              <a:gd name="connsiteY2" fmla="*/ 189754 h 205386"/>
              <a:gd name="connsiteX3" fmla="*/ 318656 w 655608"/>
              <a:gd name="connsiteY3" fmla="*/ 34818 h 205386"/>
              <a:gd name="connsiteX4" fmla="*/ 655608 w 655608"/>
              <a:gd name="connsiteY4" fmla="*/ 51732 h 205386"/>
              <a:gd name="connsiteX0" fmla="*/ 0 w 655608"/>
              <a:gd name="connsiteY0" fmla="*/ 181130 h 223706"/>
              <a:gd name="connsiteX1" fmla="*/ 261659 w 655608"/>
              <a:gd name="connsiteY1" fmla="*/ 199090 h 223706"/>
              <a:gd name="connsiteX2" fmla="*/ 396815 w 655608"/>
              <a:gd name="connsiteY2" fmla="*/ 189756 h 223706"/>
              <a:gd name="connsiteX3" fmla="*/ 318656 w 655608"/>
              <a:gd name="connsiteY3" fmla="*/ 34820 h 223706"/>
              <a:gd name="connsiteX4" fmla="*/ 655608 w 655608"/>
              <a:gd name="connsiteY4" fmla="*/ 51734 h 223706"/>
              <a:gd name="connsiteX0" fmla="*/ 0 w 655608"/>
              <a:gd name="connsiteY0" fmla="*/ 181130 h 199027"/>
              <a:gd name="connsiteX1" fmla="*/ 396815 w 655608"/>
              <a:gd name="connsiteY1" fmla="*/ 189756 h 199027"/>
              <a:gd name="connsiteX2" fmla="*/ 318656 w 655608"/>
              <a:gd name="connsiteY2" fmla="*/ 34820 h 199027"/>
              <a:gd name="connsiteX3" fmla="*/ 655608 w 655608"/>
              <a:gd name="connsiteY3" fmla="*/ 51734 h 199027"/>
              <a:gd name="connsiteX0" fmla="*/ 0 w 655608"/>
              <a:gd name="connsiteY0" fmla="*/ 181130 h 213916"/>
              <a:gd name="connsiteX1" fmla="*/ 396815 w 655608"/>
              <a:gd name="connsiteY1" fmla="*/ 189756 h 213916"/>
              <a:gd name="connsiteX2" fmla="*/ 318656 w 655608"/>
              <a:gd name="connsiteY2" fmla="*/ 34820 h 213916"/>
              <a:gd name="connsiteX3" fmla="*/ 655608 w 655608"/>
              <a:gd name="connsiteY3" fmla="*/ 51734 h 213916"/>
              <a:gd name="connsiteX0" fmla="*/ 0 w 655608"/>
              <a:gd name="connsiteY0" fmla="*/ 162789 h 195575"/>
              <a:gd name="connsiteX1" fmla="*/ 396815 w 655608"/>
              <a:gd name="connsiteY1" fmla="*/ 171415 h 195575"/>
              <a:gd name="connsiteX2" fmla="*/ 318656 w 655608"/>
              <a:gd name="connsiteY2" fmla="*/ 16479 h 195575"/>
              <a:gd name="connsiteX3" fmla="*/ 655608 w 655608"/>
              <a:gd name="connsiteY3" fmla="*/ 12251 h 195575"/>
              <a:gd name="connsiteX0" fmla="*/ 0 w 544688"/>
              <a:gd name="connsiteY0" fmla="*/ 205073 h 205430"/>
              <a:gd name="connsiteX1" fmla="*/ 285895 w 544688"/>
              <a:gd name="connsiteY1" fmla="*/ 171415 h 205430"/>
              <a:gd name="connsiteX2" fmla="*/ 207736 w 544688"/>
              <a:gd name="connsiteY2" fmla="*/ 16479 h 205430"/>
              <a:gd name="connsiteX3" fmla="*/ 544688 w 544688"/>
              <a:gd name="connsiteY3" fmla="*/ 12251 h 205430"/>
              <a:gd name="connsiteX0" fmla="*/ 0 w 544688"/>
              <a:gd name="connsiteY0" fmla="*/ 205073 h 219913"/>
              <a:gd name="connsiteX1" fmla="*/ 285895 w 544688"/>
              <a:gd name="connsiteY1" fmla="*/ 171415 h 219913"/>
              <a:gd name="connsiteX2" fmla="*/ 207736 w 544688"/>
              <a:gd name="connsiteY2" fmla="*/ 16479 h 219913"/>
              <a:gd name="connsiteX3" fmla="*/ 544688 w 544688"/>
              <a:gd name="connsiteY3" fmla="*/ 12251 h 219913"/>
              <a:gd name="connsiteX0" fmla="*/ 0 w 544688"/>
              <a:gd name="connsiteY0" fmla="*/ 195260 h 195449"/>
              <a:gd name="connsiteX1" fmla="*/ 285895 w 544688"/>
              <a:gd name="connsiteY1" fmla="*/ 161602 h 195449"/>
              <a:gd name="connsiteX2" fmla="*/ 196060 w 544688"/>
              <a:gd name="connsiteY2" fmla="*/ 48949 h 195449"/>
              <a:gd name="connsiteX3" fmla="*/ 544688 w 544688"/>
              <a:gd name="connsiteY3" fmla="*/ 2438 h 195449"/>
              <a:gd name="connsiteX0" fmla="*/ 0 w 544688"/>
              <a:gd name="connsiteY0" fmla="*/ 199296 h 199483"/>
              <a:gd name="connsiteX1" fmla="*/ 285895 w 544688"/>
              <a:gd name="connsiteY1" fmla="*/ 165638 h 199483"/>
              <a:gd name="connsiteX2" fmla="*/ 196060 w 544688"/>
              <a:gd name="connsiteY2" fmla="*/ 52985 h 199483"/>
              <a:gd name="connsiteX3" fmla="*/ 544688 w 544688"/>
              <a:gd name="connsiteY3" fmla="*/ 6474 h 199483"/>
              <a:gd name="connsiteX0" fmla="*/ 0 w 544688"/>
              <a:gd name="connsiteY0" fmla="*/ 199296 h 232398"/>
              <a:gd name="connsiteX1" fmla="*/ 285895 w 544688"/>
              <a:gd name="connsiteY1" fmla="*/ 165638 h 232398"/>
              <a:gd name="connsiteX2" fmla="*/ 196060 w 544688"/>
              <a:gd name="connsiteY2" fmla="*/ 52985 h 232398"/>
              <a:gd name="connsiteX3" fmla="*/ 544688 w 544688"/>
              <a:gd name="connsiteY3" fmla="*/ 6474 h 232398"/>
              <a:gd name="connsiteX0" fmla="*/ 0 w 544688"/>
              <a:gd name="connsiteY0" fmla="*/ 199296 h 221644"/>
              <a:gd name="connsiteX1" fmla="*/ 285895 w 544688"/>
              <a:gd name="connsiteY1" fmla="*/ 165638 h 221644"/>
              <a:gd name="connsiteX2" fmla="*/ 196060 w 544688"/>
              <a:gd name="connsiteY2" fmla="*/ 52985 h 221644"/>
              <a:gd name="connsiteX3" fmla="*/ 544688 w 544688"/>
              <a:gd name="connsiteY3" fmla="*/ 6474 h 221644"/>
              <a:gd name="connsiteX0" fmla="*/ 0 w 544688"/>
              <a:gd name="connsiteY0" fmla="*/ 206383 h 228733"/>
              <a:gd name="connsiteX1" fmla="*/ 285895 w 544688"/>
              <a:gd name="connsiteY1" fmla="*/ 172725 h 228733"/>
              <a:gd name="connsiteX2" fmla="*/ 196060 w 544688"/>
              <a:gd name="connsiteY2" fmla="*/ 60072 h 228733"/>
              <a:gd name="connsiteX3" fmla="*/ 544688 w 544688"/>
              <a:gd name="connsiteY3" fmla="*/ 13561 h 228733"/>
              <a:gd name="connsiteX0" fmla="*/ 0 w 544688"/>
              <a:gd name="connsiteY0" fmla="*/ 206383 h 206570"/>
              <a:gd name="connsiteX1" fmla="*/ 285895 w 544688"/>
              <a:gd name="connsiteY1" fmla="*/ 172725 h 206570"/>
              <a:gd name="connsiteX2" fmla="*/ 169790 w 544688"/>
              <a:gd name="connsiteY2" fmla="*/ 60072 h 206570"/>
              <a:gd name="connsiteX3" fmla="*/ 544688 w 544688"/>
              <a:gd name="connsiteY3" fmla="*/ 13561 h 206570"/>
              <a:gd name="connsiteX0" fmla="*/ 0 w 544688"/>
              <a:gd name="connsiteY0" fmla="*/ 206383 h 226975"/>
              <a:gd name="connsiteX1" fmla="*/ 285895 w 544688"/>
              <a:gd name="connsiteY1" fmla="*/ 172725 h 226975"/>
              <a:gd name="connsiteX2" fmla="*/ 169790 w 544688"/>
              <a:gd name="connsiteY2" fmla="*/ 60072 h 226975"/>
              <a:gd name="connsiteX3" fmla="*/ 544688 w 544688"/>
              <a:gd name="connsiteY3" fmla="*/ 13561 h 226975"/>
              <a:gd name="connsiteX0" fmla="*/ 0 w 460039"/>
              <a:gd name="connsiteY0" fmla="*/ 191252 h 211842"/>
              <a:gd name="connsiteX1" fmla="*/ 285895 w 460039"/>
              <a:gd name="connsiteY1" fmla="*/ 157594 h 211842"/>
              <a:gd name="connsiteX2" fmla="*/ 169790 w 460039"/>
              <a:gd name="connsiteY2" fmla="*/ 44941 h 211842"/>
              <a:gd name="connsiteX3" fmla="*/ 460039 w 460039"/>
              <a:gd name="connsiteY3" fmla="*/ 2660 h 211842"/>
              <a:gd name="connsiteX0" fmla="*/ 0 w 460039"/>
              <a:gd name="connsiteY0" fmla="*/ 203769 h 224361"/>
              <a:gd name="connsiteX1" fmla="*/ 285895 w 460039"/>
              <a:gd name="connsiteY1" fmla="*/ 170111 h 224361"/>
              <a:gd name="connsiteX2" fmla="*/ 169790 w 460039"/>
              <a:gd name="connsiteY2" fmla="*/ 57458 h 224361"/>
              <a:gd name="connsiteX3" fmla="*/ 460039 w 460039"/>
              <a:gd name="connsiteY3" fmla="*/ 15177 h 224361"/>
              <a:gd name="connsiteX0" fmla="*/ 0 w 404579"/>
              <a:gd name="connsiteY0" fmla="*/ 207998 h 208145"/>
              <a:gd name="connsiteX1" fmla="*/ 230435 w 404579"/>
              <a:gd name="connsiteY1" fmla="*/ 170111 h 208145"/>
              <a:gd name="connsiteX2" fmla="*/ 114330 w 404579"/>
              <a:gd name="connsiteY2" fmla="*/ 57458 h 208145"/>
              <a:gd name="connsiteX3" fmla="*/ 404579 w 404579"/>
              <a:gd name="connsiteY3" fmla="*/ 15177 h 208145"/>
              <a:gd name="connsiteX0" fmla="*/ 0 w 404579"/>
              <a:gd name="connsiteY0" fmla="*/ 207998 h 219756"/>
              <a:gd name="connsiteX1" fmla="*/ 230435 w 404579"/>
              <a:gd name="connsiteY1" fmla="*/ 170111 h 219756"/>
              <a:gd name="connsiteX2" fmla="*/ 114330 w 404579"/>
              <a:gd name="connsiteY2" fmla="*/ 57458 h 219756"/>
              <a:gd name="connsiteX3" fmla="*/ 404579 w 404579"/>
              <a:gd name="connsiteY3" fmla="*/ 15177 h 219756"/>
              <a:gd name="connsiteX0" fmla="*/ 0 w 711069"/>
              <a:gd name="connsiteY0" fmla="*/ 499756 h 499765"/>
              <a:gd name="connsiteX1" fmla="*/ 536925 w 711069"/>
              <a:gd name="connsiteY1" fmla="*/ 170111 h 499765"/>
              <a:gd name="connsiteX2" fmla="*/ 420820 w 711069"/>
              <a:gd name="connsiteY2" fmla="*/ 57458 h 499765"/>
              <a:gd name="connsiteX3" fmla="*/ 711069 w 711069"/>
              <a:gd name="connsiteY3" fmla="*/ 15177 h 499765"/>
              <a:gd name="connsiteX0" fmla="*/ 0 w 711069"/>
              <a:gd name="connsiteY0" fmla="*/ 489136 h 489152"/>
              <a:gd name="connsiteX1" fmla="*/ 288813 w 711069"/>
              <a:gd name="connsiteY1" fmla="*/ 273658 h 489152"/>
              <a:gd name="connsiteX2" fmla="*/ 420820 w 711069"/>
              <a:gd name="connsiteY2" fmla="*/ 46838 h 489152"/>
              <a:gd name="connsiteX3" fmla="*/ 711069 w 711069"/>
              <a:gd name="connsiteY3" fmla="*/ 4557 h 489152"/>
              <a:gd name="connsiteX0" fmla="*/ 0 w 711069"/>
              <a:gd name="connsiteY0" fmla="*/ 493556 h 493574"/>
              <a:gd name="connsiteX1" fmla="*/ 288813 w 711069"/>
              <a:gd name="connsiteY1" fmla="*/ 278078 h 493574"/>
              <a:gd name="connsiteX2" fmla="*/ 304062 w 711069"/>
              <a:gd name="connsiteY2" fmla="*/ 34344 h 493574"/>
              <a:gd name="connsiteX3" fmla="*/ 711069 w 711069"/>
              <a:gd name="connsiteY3" fmla="*/ 8977 h 493574"/>
              <a:gd name="connsiteX0" fmla="*/ 12 w 711081"/>
              <a:gd name="connsiteY0" fmla="*/ 493556 h 493556"/>
              <a:gd name="connsiteX1" fmla="*/ 288825 w 711081"/>
              <a:gd name="connsiteY1" fmla="*/ 278078 h 493556"/>
              <a:gd name="connsiteX2" fmla="*/ 304074 w 711081"/>
              <a:gd name="connsiteY2" fmla="*/ 34344 h 493556"/>
              <a:gd name="connsiteX3" fmla="*/ 711081 w 711081"/>
              <a:gd name="connsiteY3" fmla="*/ 8977 h 493556"/>
              <a:gd name="connsiteX0" fmla="*/ 0 w 711069"/>
              <a:gd name="connsiteY0" fmla="*/ 493556 h 493556"/>
              <a:gd name="connsiteX1" fmla="*/ 288813 w 711069"/>
              <a:gd name="connsiteY1" fmla="*/ 278078 h 493556"/>
              <a:gd name="connsiteX2" fmla="*/ 304062 w 711069"/>
              <a:gd name="connsiteY2" fmla="*/ 34344 h 493556"/>
              <a:gd name="connsiteX3" fmla="*/ 711069 w 711069"/>
              <a:gd name="connsiteY3" fmla="*/ 8977 h 493556"/>
              <a:gd name="connsiteX0" fmla="*/ 0 w 711069"/>
              <a:gd name="connsiteY0" fmla="*/ 492927 h 492927"/>
              <a:gd name="connsiteX1" fmla="*/ 318003 w 711069"/>
              <a:gd name="connsiteY1" fmla="*/ 264763 h 492927"/>
              <a:gd name="connsiteX2" fmla="*/ 304062 w 711069"/>
              <a:gd name="connsiteY2" fmla="*/ 33715 h 492927"/>
              <a:gd name="connsiteX3" fmla="*/ 711069 w 711069"/>
              <a:gd name="connsiteY3" fmla="*/ 8348 h 492927"/>
              <a:gd name="connsiteX0" fmla="*/ 0 w 711069"/>
              <a:gd name="connsiteY0" fmla="*/ 492927 h 492927"/>
              <a:gd name="connsiteX1" fmla="*/ 318003 w 711069"/>
              <a:gd name="connsiteY1" fmla="*/ 264763 h 492927"/>
              <a:gd name="connsiteX2" fmla="*/ 304062 w 711069"/>
              <a:gd name="connsiteY2" fmla="*/ 33715 h 492927"/>
              <a:gd name="connsiteX3" fmla="*/ 711069 w 711069"/>
              <a:gd name="connsiteY3" fmla="*/ 8348 h 492927"/>
              <a:gd name="connsiteX0" fmla="*/ 0 w 711069"/>
              <a:gd name="connsiteY0" fmla="*/ 506838 h 506838"/>
              <a:gd name="connsiteX1" fmla="*/ 318003 w 711069"/>
              <a:gd name="connsiteY1" fmla="*/ 278674 h 506838"/>
              <a:gd name="connsiteX2" fmla="*/ 304062 w 711069"/>
              <a:gd name="connsiteY2" fmla="*/ 47626 h 506838"/>
              <a:gd name="connsiteX3" fmla="*/ 711069 w 711069"/>
              <a:gd name="connsiteY3" fmla="*/ 22259 h 506838"/>
              <a:gd name="connsiteX0" fmla="*/ 0 w 711069"/>
              <a:gd name="connsiteY0" fmla="*/ 496541 h 496541"/>
              <a:gd name="connsiteX1" fmla="*/ 318003 w 711069"/>
              <a:gd name="connsiteY1" fmla="*/ 268377 h 496541"/>
              <a:gd name="connsiteX2" fmla="*/ 236925 w 711069"/>
              <a:gd name="connsiteY2" fmla="*/ 58473 h 496541"/>
              <a:gd name="connsiteX3" fmla="*/ 711069 w 711069"/>
              <a:gd name="connsiteY3" fmla="*/ 11962 h 496541"/>
              <a:gd name="connsiteX0" fmla="*/ 10 w 711079"/>
              <a:gd name="connsiteY0" fmla="*/ 496541 h 496541"/>
              <a:gd name="connsiteX1" fmla="*/ 318013 w 711079"/>
              <a:gd name="connsiteY1" fmla="*/ 268377 h 496541"/>
              <a:gd name="connsiteX2" fmla="*/ 236935 w 711079"/>
              <a:gd name="connsiteY2" fmla="*/ 58473 h 496541"/>
              <a:gd name="connsiteX3" fmla="*/ 711079 w 711079"/>
              <a:gd name="connsiteY3" fmla="*/ 11962 h 49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079" h="496541">
                <a:moveTo>
                  <a:pt x="10" y="496541"/>
                </a:moveTo>
                <a:cubicBezTo>
                  <a:pt x="-1971" y="333430"/>
                  <a:pt x="278526" y="341388"/>
                  <a:pt x="318013" y="268377"/>
                </a:cubicBezTo>
                <a:cubicBezTo>
                  <a:pt x="357500" y="195366"/>
                  <a:pt x="232722" y="139264"/>
                  <a:pt x="236935" y="58473"/>
                </a:cubicBezTo>
                <a:cubicBezTo>
                  <a:pt x="241148" y="-22318"/>
                  <a:pt x="581682" y="460"/>
                  <a:pt x="711079" y="11962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3881890" y="2143543"/>
            <a:ext cx="446326" cy="539910"/>
          </a:xfrm>
          <a:custGeom>
            <a:avLst/>
            <a:gdLst>
              <a:gd name="connsiteX0" fmla="*/ 0 w 655608"/>
              <a:gd name="connsiteY0" fmla="*/ 142677 h 162050"/>
              <a:gd name="connsiteX1" fmla="*/ 396815 w 655608"/>
              <a:gd name="connsiteY1" fmla="*/ 151303 h 162050"/>
              <a:gd name="connsiteX2" fmla="*/ 353683 w 655608"/>
              <a:gd name="connsiteY2" fmla="*/ 13281 h 162050"/>
              <a:gd name="connsiteX3" fmla="*/ 655608 w 655608"/>
              <a:gd name="connsiteY3" fmla="*/ 13281 h 162050"/>
              <a:gd name="connsiteX0" fmla="*/ 0 w 655608"/>
              <a:gd name="connsiteY0" fmla="*/ 142677 h 165786"/>
              <a:gd name="connsiteX1" fmla="*/ 261659 w 655608"/>
              <a:gd name="connsiteY1" fmla="*/ 160637 h 165786"/>
              <a:gd name="connsiteX2" fmla="*/ 396815 w 655608"/>
              <a:gd name="connsiteY2" fmla="*/ 151303 h 165786"/>
              <a:gd name="connsiteX3" fmla="*/ 353683 w 655608"/>
              <a:gd name="connsiteY3" fmla="*/ 13281 h 165786"/>
              <a:gd name="connsiteX4" fmla="*/ 655608 w 655608"/>
              <a:gd name="connsiteY4" fmla="*/ 13281 h 165786"/>
              <a:gd name="connsiteX0" fmla="*/ 0 w 655608"/>
              <a:gd name="connsiteY0" fmla="*/ 155043 h 179301"/>
              <a:gd name="connsiteX1" fmla="*/ 261659 w 655608"/>
              <a:gd name="connsiteY1" fmla="*/ 173003 h 179301"/>
              <a:gd name="connsiteX2" fmla="*/ 396815 w 655608"/>
              <a:gd name="connsiteY2" fmla="*/ 163669 h 179301"/>
              <a:gd name="connsiteX3" fmla="*/ 318656 w 655608"/>
              <a:gd name="connsiteY3" fmla="*/ 8733 h 179301"/>
              <a:gd name="connsiteX4" fmla="*/ 655608 w 655608"/>
              <a:gd name="connsiteY4" fmla="*/ 25647 h 179301"/>
              <a:gd name="connsiteX0" fmla="*/ 0 w 655608"/>
              <a:gd name="connsiteY0" fmla="*/ 181128 h 205386"/>
              <a:gd name="connsiteX1" fmla="*/ 261659 w 655608"/>
              <a:gd name="connsiteY1" fmla="*/ 199088 h 205386"/>
              <a:gd name="connsiteX2" fmla="*/ 396815 w 655608"/>
              <a:gd name="connsiteY2" fmla="*/ 189754 h 205386"/>
              <a:gd name="connsiteX3" fmla="*/ 318656 w 655608"/>
              <a:gd name="connsiteY3" fmla="*/ 34818 h 205386"/>
              <a:gd name="connsiteX4" fmla="*/ 655608 w 655608"/>
              <a:gd name="connsiteY4" fmla="*/ 51732 h 205386"/>
              <a:gd name="connsiteX0" fmla="*/ 0 w 655608"/>
              <a:gd name="connsiteY0" fmla="*/ 181130 h 223706"/>
              <a:gd name="connsiteX1" fmla="*/ 261659 w 655608"/>
              <a:gd name="connsiteY1" fmla="*/ 199090 h 223706"/>
              <a:gd name="connsiteX2" fmla="*/ 396815 w 655608"/>
              <a:gd name="connsiteY2" fmla="*/ 189756 h 223706"/>
              <a:gd name="connsiteX3" fmla="*/ 318656 w 655608"/>
              <a:gd name="connsiteY3" fmla="*/ 34820 h 223706"/>
              <a:gd name="connsiteX4" fmla="*/ 655608 w 655608"/>
              <a:gd name="connsiteY4" fmla="*/ 51734 h 223706"/>
              <a:gd name="connsiteX0" fmla="*/ 0 w 655608"/>
              <a:gd name="connsiteY0" fmla="*/ 181130 h 199027"/>
              <a:gd name="connsiteX1" fmla="*/ 396815 w 655608"/>
              <a:gd name="connsiteY1" fmla="*/ 189756 h 199027"/>
              <a:gd name="connsiteX2" fmla="*/ 318656 w 655608"/>
              <a:gd name="connsiteY2" fmla="*/ 34820 h 199027"/>
              <a:gd name="connsiteX3" fmla="*/ 655608 w 655608"/>
              <a:gd name="connsiteY3" fmla="*/ 51734 h 199027"/>
              <a:gd name="connsiteX0" fmla="*/ 0 w 655608"/>
              <a:gd name="connsiteY0" fmla="*/ 181130 h 213916"/>
              <a:gd name="connsiteX1" fmla="*/ 396815 w 655608"/>
              <a:gd name="connsiteY1" fmla="*/ 189756 h 213916"/>
              <a:gd name="connsiteX2" fmla="*/ 318656 w 655608"/>
              <a:gd name="connsiteY2" fmla="*/ 34820 h 213916"/>
              <a:gd name="connsiteX3" fmla="*/ 655608 w 655608"/>
              <a:gd name="connsiteY3" fmla="*/ 51734 h 213916"/>
              <a:gd name="connsiteX0" fmla="*/ 0 w 655608"/>
              <a:gd name="connsiteY0" fmla="*/ 162789 h 195575"/>
              <a:gd name="connsiteX1" fmla="*/ 396815 w 655608"/>
              <a:gd name="connsiteY1" fmla="*/ 171415 h 195575"/>
              <a:gd name="connsiteX2" fmla="*/ 318656 w 655608"/>
              <a:gd name="connsiteY2" fmla="*/ 16479 h 195575"/>
              <a:gd name="connsiteX3" fmla="*/ 655608 w 655608"/>
              <a:gd name="connsiteY3" fmla="*/ 12251 h 195575"/>
              <a:gd name="connsiteX0" fmla="*/ 0 w 544688"/>
              <a:gd name="connsiteY0" fmla="*/ 205073 h 205430"/>
              <a:gd name="connsiteX1" fmla="*/ 285895 w 544688"/>
              <a:gd name="connsiteY1" fmla="*/ 171415 h 205430"/>
              <a:gd name="connsiteX2" fmla="*/ 207736 w 544688"/>
              <a:gd name="connsiteY2" fmla="*/ 16479 h 205430"/>
              <a:gd name="connsiteX3" fmla="*/ 544688 w 544688"/>
              <a:gd name="connsiteY3" fmla="*/ 12251 h 205430"/>
              <a:gd name="connsiteX0" fmla="*/ 0 w 544688"/>
              <a:gd name="connsiteY0" fmla="*/ 205073 h 219913"/>
              <a:gd name="connsiteX1" fmla="*/ 285895 w 544688"/>
              <a:gd name="connsiteY1" fmla="*/ 171415 h 219913"/>
              <a:gd name="connsiteX2" fmla="*/ 207736 w 544688"/>
              <a:gd name="connsiteY2" fmla="*/ 16479 h 219913"/>
              <a:gd name="connsiteX3" fmla="*/ 544688 w 544688"/>
              <a:gd name="connsiteY3" fmla="*/ 12251 h 219913"/>
              <a:gd name="connsiteX0" fmla="*/ 0 w 544688"/>
              <a:gd name="connsiteY0" fmla="*/ 195260 h 195449"/>
              <a:gd name="connsiteX1" fmla="*/ 285895 w 544688"/>
              <a:gd name="connsiteY1" fmla="*/ 161602 h 195449"/>
              <a:gd name="connsiteX2" fmla="*/ 196060 w 544688"/>
              <a:gd name="connsiteY2" fmla="*/ 48949 h 195449"/>
              <a:gd name="connsiteX3" fmla="*/ 544688 w 544688"/>
              <a:gd name="connsiteY3" fmla="*/ 2438 h 195449"/>
              <a:gd name="connsiteX0" fmla="*/ 0 w 544688"/>
              <a:gd name="connsiteY0" fmla="*/ 199296 h 199483"/>
              <a:gd name="connsiteX1" fmla="*/ 285895 w 544688"/>
              <a:gd name="connsiteY1" fmla="*/ 165638 h 199483"/>
              <a:gd name="connsiteX2" fmla="*/ 196060 w 544688"/>
              <a:gd name="connsiteY2" fmla="*/ 52985 h 199483"/>
              <a:gd name="connsiteX3" fmla="*/ 544688 w 544688"/>
              <a:gd name="connsiteY3" fmla="*/ 6474 h 199483"/>
              <a:gd name="connsiteX0" fmla="*/ 0 w 544688"/>
              <a:gd name="connsiteY0" fmla="*/ 199296 h 232398"/>
              <a:gd name="connsiteX1" fmla="*/ 285895 w 544688"/>
              <a:gd name="connsiteY1" fmla="*/ 165638 h 232398"/>
              <a:gd name="connsiteX2" fmla="*/ 196060 w 544688"/>
              <a:gd name="connsiteY2" fmla="*/ 52985 h 232398"/>
              <a:gd name="connsiteX3" fmla="*/ 544688 w 544688"/>
              <a:gd name="connsiteY3" fmla="*/ 6474 h 232398"/>
              <a:gd name="connsiteX0" fmla="*/ 0 w 544688"/>
              <a:gd name="connsiteY0" fmla="*/ 199296 h 221644"/>
              <a:gd name="connsiteX1" fmla="*/ 285895 w 544688"/>
              <a:gd name="connsiteY1" fmla="*/ 165638 h 221644"/>
              <a:gd name="connsiteX2" fmla="*/ 196060 w 544688"/>
              <a:gd name="connsiteY2" fmla="*/ 52985 h 221644"/>
              <a:gd name="connsiteX3" fmla="*/ 544688 w 544688"/>
              <a:gd name="connsiteY3" fmla="*/ 6474 h 221644"/>
              <a:gd name="connsiteX0" fmla="*/ 0 w 544688"/>
              <a:gd name="connsiteY0" fmla="*/ 206383 h 228733"/>
              <a:gd name="connsiteX1" fmla="*/ 285895 w 544688"/>
              <a:gd name="connsiteY1" fmla="*/ 172725 h 228733"/>
              <a:gd name="connsiteX2" fmla="*/ 196060 w 544688"/>
              <a:gd name="connsiteY2" fmla="*/ 60072 h 228733"/>
              <a:gd name="connsiteX3" fmla="*/ 544688 w 544688"/>
              <a:gd name="connsiteY3" fmla="*/ 13561 h 228733"/>
              <a:gd name="connsiteX0" fmla="*/ 0 w 544688"/>
              <a:gd name="connsiteY0" fmla="*/ 206383 h 206570"/>
              <a:gd name="connsiteX1" fmla="*/ 285895 w 544688"/>
              <a:gd name="connsiteY1" fmla="*/ 172725 h 206570"/>
              <a:gd name="connsiteX2" fmla="*/ 169790 w 544688"/>
              <a:gd name="connsiteY2" fmla="*/ 60072 h 206570"/>
              <a:gd name="connsiteX3" fmla="*/ 544688 w 544688"/>
              <a:gd name="connsiteY3" fmla="*/ 13561 h 206570"/>
              <a:gd name="connsiteX0" fmla="*/ 0 w 544688"/>
              <a:gd name="connsiteY0" fmla="*/ 206383 h 226975"/>
              <a:gd name="connsiteX1" fmla="*/ 285895 w 544688"/>
              <a:gd name="connsiteY1" fmla="*/ 172725 h 226975"/>
              <a:gd name="connsiteX2" fmla="*/ 169790 w 544688"/>
              <a:gd name="connsiteY2" fmla="*/ 60072 h 226975"/>
              <a:gd name="connsiteX3" fmla="*/ 544688 w 544688"/>
              <a:gd name="connsiteY3" fmla="*/ 13561 h 226975"/>
              <a:gd name="connsiteX0" fmla="*/ 0 w 460039"/>
              <a:gd name="connsiteY0" fmla="*/ 191252 h 211842"/>
              <a:gd name="connsiteX1" fmla="*/ 285895 w 460039"/>
              <a:gd name="connsiteY1" fmla="*/ 157594 h 211842"/>
              <a:gd name="connsiteX2" fmla="*/ 169790 w 460039"/>
              <a:gd name="connsiteY2" fmla="*/ 44941 h 211842"/>
              <a:gd name="connsiteX3" fmla="*/ 460039 w 460039"/>
              <a:gd name="connsiteY3" fmla="*/ 2660 h 211842"/>
              <a:gd name="connsiteX0" fmla="*/ 0 w 460039"/>
              <a:gd name="connsiteY0" fmla="*/ 203769 h 224361"/>
              <a:gd name="connsiteX1" fmla="*/ 285895 w 460039"/>
              <a:gd name="connsiteY1" fmla="*/ 170111 h 224361"/>
              <a:gd name="connsiteX2" fmla="*/ 169790 w 460039"/>
              <a:gd name="connsiteY2" fmla="*/ 57458 h 224361"/>
              <a:gd name="connsiteX3" fmla="*/ 460039 w 460039"/>
              <a:gd name="connsiteY3" fmla="*/ 15177 h 224361"/>
              <a:gd name="connsiteX0" fmla="*/ 0 w 404579"/>
              <a:gd name="connsiteY0" fmla="*/ 207998 h 208145"/>
              <a:gd name="connsiteX1" fmla="*/ 230435 w 404579"/>
              <a:gd name="connsiteY1" fmla="*/ 170111 h 208145"/>
              <a:gd name="connsiteX2" fmla="*/ 114330 w 404579"/>
              <a:gd name="connsiteY2" fmla="*/ 57458 h 208145"/>
              <a:gd name="connsiteX3" fmla="*/ 404579 w 404579"/>
              <a:gd name="connsiteY3" fmla="*/ 15177 h 208145"/>
              <a:gd name="connsiteX0" fmla="*/ 0 w 404579"/>
              <a:gd name="connsiteY0" fmla="*/ 207998 h 219756"/>
              <a:gd name="connsiteX1" fmla="*/ 230435 w 404579"/>
              <a:gd name="connsiteY1" fmla="*/ 170111 h 219756"/>
              <a:gd name="connsiteX2" fmla="*/ 114330 w 404579"/>
              <a:gd name="connsiteY2" fmla="*/ 57458 h 219756"/>
              <a:gd name="connsiteX3" fmla="*/ 404579 w 404579"/>
              <a:gd name="connsiteY3" fmla="*/ 15177 h 219756"/>
              <a:gd name="connsiteX0" fmla="*/ 0 w 230452"/>
              <a:gd name="connsiteY0" fmla="*/ 606665 h 618425"/>
              <a:gd name="connsiteX1" fmla="*/ 230435 w 230452"/>
              <a:gd name="connsiteY1" fmla="*/ 568778 h 618425"/>
              <a:gd name="connsiteX2" fmla="*/ 114330 w 230452"/>
              <a:gd name="connsiteY2" fmla="*/ 456125 h 618425"/>
              <a:gd name="connsiteX3" fmla="*/ 140221 w 230452"/>
              <a:gd name="connsiteY3" fmla="*/ 259 h 618425"/>
              <a:gd name="connsiteX0" fmla="*/ 0 w 230452"/>
              <a:gd name="connsiteY0" fmla="*/ 606406 h 618164"/>
              <a:gd name="connsiteX1" fmla="*/ 230435 w 230452"/>
              <a:gd name="connsiteY1" fmla="*/ 568519 h 618164"/>
              <a:gd name="connsiteX2" fmla="*/ 114330 w 230452"/>
              <a:gd name="connsiteY2" fmla="*/ 455866 h 618164"/>
              <a:gd name="connsiteX3" fmla="*/ 140221 w 230452"/>
              <a:gd name="connsiteY3" fmla="*/ 0 h 618164"/>
              <a:gd name="connsiteX0" fmla="*/ 0 w 230452"/>
              <a:gd name="connsiteY0" fmla="*/ 606406 h 618166"/>
              <a:gd name="connsiteX1" fmla="*/ 230435 w 230452"/>
              <a:gd name="connsiteY1" fmla="*/ 568519 h 618166"/>
              <a:gd name="connsiteX2" fmla="*/ 114330 w 230452"/>
              <a:gd name="connsiteY2" fmla="*/ 455866 h 618166"/>
              <a:gd name="connsiteX3" fmla="*/ 140221 w 230452"/>
              <a:gd name="connsiteY3" fmla="*/ 0 h 618166"/>
              <a:gd name="connsiteX0" fmla="*/ 388495 w 619035"/>
              <a:gd name="connsiteY0" fmla="*/ 483861 h 495619"/>
              <a:gd name="connsiteX1" fmla="*/ 618930 w 619035"/>
              <a:gd name="connsiteY1" fmla="*/ 445974 h 495619"/>
              <a:gd name="connsiteX2" fmla="*/ 502825 w 619035"/>
              <a:gd name="connsiteY2" fmla="*/ 333321 h 495619"/>
              <a:gd name="connsiteX3" fmla="*/ 0 w 619035"/>
              <a:gd name="connsiteY3" fmla="*/ 0 h 495619"/>
              <a:gd name="connsiteX0" fmla="*/ 388495 w 618930"/>
              <a:gd name="connsiteY0" fmla="*/ 483861 h 488086"/>
              <a:gd name="connsiteX1" fmla="*/ 618930 w 618930"/>
              <a:gd name="connsiteY1" fmla="*/ 445974 h 488086"/>
              <a:gd name="connsiteX2" fmla="*/ 386506 w 618930"/>
              <a:gd name="connsiteY2" fmla="*/ 134188 h 488086"/>
              <a:gd name="connsiteX3" fmla="*/ 0 w 618930"/>
              <a:gd name="connsiteY3" fmla="*/ 0 h 488086"/>
              <a:gd name="connsiteX0" fmla="*/ 388495 w 401506"/>
              <a:gd name="connsiteY0" fmla="*/ 483861 h 484613"/>
              <a:gd name="connsiteX1" fmla="*/ 132510 w 401506"/>
              <a:gd name="connsiteY1" fmla="*/ 430656 h 484613"/>
              <a:gd name="connsiteX2" fmla="*/ 386506 w 401506"/>
              <a:gd name="connsiteY2" fmla="*/ 134188 h 484613"/>
              <a:gd name="connsiteX3" fmla="*/ 0 w 401506"/>
              <a:gd name="connsiteY3" fmla="*/ 0 h 484613"/>
              <a:gd name="connsiteX0" fmla="*/ 409644 w 422094"/>
              <a:gd name="connsiteY0" fmla="*/ 836176 h 836185"/>
              <a:gd name="connsiteX1" fmla="*/ 132510 w 422094"/>
              <a:gd name="connsiteY1" fmla="*/ 430656 h 836185"/>
              <a:gd name="connsiteX2" fmla="*/ 386506 w 422094"/>
              <a:gd name="connsiteY2" fmla="*/ 134188 h 836185"/>
              <a:gd name="connsiteX3" fmla="*/ 0 w 422094"/>
              <a:gd name="connsiteY3" fmla="*/ 0 h 836185"/>
              <a:gd name="connsiteX0" fmla="*/ 409644 w 424817"/>
              <a:gd name="connsiteY0" fmla="*/ 836176 h 836185"/>
              <a:gd name="connsiteX1" fmla="*/ 206530 w 424817"/>
              <a:gd name="connsiteY1" fmla="*/ 461293 h 836185"/>
              <a:gd name="connsiteX2" fmla="*/ 386506 w 424817"/>
              <a:gd name="connsiteY2" fmla="*/ 134188 h 836185"/>
              <a:gd name="connsiteX3" fmla="*/ 0 w 424817"/>
              <a:gd name="connsiteY3" fmla="*/ 0 h 836185"/>
              <a:gd name="connsiteX0" fmla="*/ 409644 w 425123"/>
              <a:gd name="connsiteY0" fmla="*/ 836176 h 836183"/>
              <a:gd name="connsiteX1" fmla="*/ 206530 w 425123"/>
              <a:gd name="connsiteY1" fmla="*/ 461293 h 836183"/>
              <a:gd name="connsiteX2" fmla="*/ 344209 w 425123"/>
              <a:gd name="connsiteY2" fmla="*/ 210778 h 836183"/>
              <a:gd name="connsiteX3" fmla="*/ 0 w 425123"/>
              <a:gd name="connsiteY3" fmla="*/ 0 h 836183"/>
              <a:gd name="connsiteX0" fmla="*/ 409644 w 424236"/>
              <a:gd name="connsiteY0" fmla="*/ 836176 h 836190"/>
              <a:gd name="connsiteX1" fmla="*/ 206530 w 424236"/>
              <a:gd name="connsiteY1" fmla="*/ 461293 h 836190"/>
              <a:gd name="connsiteX2" fmla="*/ 344209 w 424236"/>
              <a:gd name="connsiteY2" fmla="*/ 210778 h 836190"/>
              <a:gd name="connsiteX3" fmla="*/ 0 w 424236"/>
              <a:gd name="connsiteY3" fmla="*/ 0 h 836190"/>
              <a:gd name="connsiteX0" fmla="*/ 409644 w 424235"/>
              <a:gd name="connsiteY0" fmla="*/ 836176 h 836190"/>
              <a:gd name="connsiteX1" fmla="*/ 206530 w 424235"/>
              <a:gd name="connsiteY1" fmla="*/ 461293 h 836190"/>
              <a:gd name="connsiteX2" fmla="*/ 344209 w 424235"/>
              <a:gd name="connsiteY2" fmla="*/ 210778 h 836190"/>
              <a:gd name="connsiteX3" fmla="*/ 0 w 424235"/>
              <a:gd name="connsiteY3" fmla="*/ 0 h 836190"/>
              <a:gd name="connsiteX0" fmla="*/ 346198 w 364642"/>
              <a:gd name="connsiteY0" fmla="*/ 1157854 h 1157857"/>
              <a:gd name="connsiteX1" fmla="*/ 206530 w 364642"/>
              <a:gd name="connsiteY1" fmla="*/ 461293 h 1157857"/>
              <a:gd name="connsiteX2" fmla="*/ 344209 w 364642"/>
              <a:gd name="connsiteY2" fmla="*/ 210778 h 1157857"/>
              <a:gd name="connsiteX3" fmla="*/ 0 w 364642"/>
              <a:gd name="connsiteY3" fmla="*/ 0 h 1157857"/>
              <a:gd name="connsiteX0" fmla="*/ 346198 w 346198"/>
              <a:gd name="connsiteY0" fmla="*/ 1157854 h 1157853"/>
              <a:gd name="connsiteX1" fmla="*/ 206530 w 346198"/>
              <a:gd name="connsiteY1" fmla="*/ 461293 h 1157853"/>
              <a:gd name="connsiteX2" fmla="*/ 344209 w 346198"/>
              <a:gd name="connsiteY2" fmla="*/ 210778 h 1157853"/>
              <a:gd name="connsiteX3" fmla="*/ 0 w 346198"/>
              <a:gd name="connsiteY3" fmla="*/ 0 h 1157853"/>
              <a:gd name="connsiteX0" fmla="*/ 346198 w 348146"/>
              <a:gd name="connsiteY0" fmla="*/ 1157854 h 1157855"/>
              <a:gd name="connsiteX1" fmla="*/ 195956 w 348146"/>
              <a:gd name="connsiteY1" fmla="*/ 660425 h 1157855"/>
              <a:gd name="connsiteX2" fmla="*/ 344209 w 348146"/>
              <a:gd name="connsiteY2" fmla="*/ 210778 h 1157855"/>
              <a:gd name="connsiteX3" fmla="*/ 0 w 348146"/>
              <a:gd name="connsiteY3" fmla="*/ 0 h 1157855"/>
              <a:gd name="connsiteX0" fmla="*/ 356773 w 356773"/>
              <a:gd name="connsiteY0" fmla="*/ 1050627 h 1050627"/>
              <a:gd name="connsiteX1" fmla="*/ 195956 w 356773"/>
              <a:gd name="connsiteY1" fmla="*/ 660425 h 1050627"/>
              <a:gd name="connsiteX2" fmla="*/ 344209 w 356773"/>
              <a:gd name="connsiteY2" fmla="*/ 210778 h 1050627"/>
              <a:gd name="connsiteX3" fmla="*/ 0 w 356773"/>
              <a:gd name="connsiteY3" fmla="*/ 0 h 1050627"/>
              <a:gd name="connsiteX0" fmla="*/ 356773 w 356773"/>
              <a:gd name="connsiteY0" fmla="*/ 1050627 h 1050627"/>
              <a:gd name="connsiteX1" fmla="*/ 195956 w 356773"/>
              <a:gd name="connsiteY1" fmla="*/ 660425 h 1050627"/>
              <a:gd name="connsiteX2" fmla="*/ 344209 w 356773"/>
              <a:gd name="connsiteY2" fmla="*/ 210778 h 1050627"/>
              <a:gd name="connsiteX3" fmla="*/ 0 w 356773"/>
              <a:gd name="connsiteY3" fmla="*/ 0 h 1050627"/>
              <a:gd name="connsiteX0" fmla="*/ 420220 w 420220"/>
              <a:gd name="connsiteY0" fmla="*/ 1035310 h 1035310"/>
              <a:gd name="connsiteX1" fmla="*/ 259403 w 420220"/>
              <a:gd name="connsiteY1" fmla="*/ 645108 h 1035310"/>
              <a:gd name="connsiteX2" fmla="*/ 407656 w 420220"/>
              <a:gd name="connsiteY2" fmla="*/ 195461 h 1035310"/>
              <a:gd name="connsiteX3" fmla="*/ 0 w 420220"/>
              <a:gd name="connsiteY3" fmla="*/ 0 h 1035310"/>
              <a:gd name="connsiteX0" fmla="*/ 420220 w 420220"/>
              <a:gd name="connsiteY0" fmla="*/ 1035310 h 1035310"/>
              <a:gd name="connsiteX1" fmla="*/ 259403 w 420220"/>
              <a:gd name="connsiteY1" fmla="*/ 645108 h 1035310"/>
              <a:gd name="connsiteX2" fmla="*/ 386506 w 420220"/>
              <a:gd name="connsiteY2" fmla="*/ 210778 h 1035310"/>
              <a:gd name="connsiteX3" fmla="*/ 0 w 420220"/>
              <a:gd name="connsiteY3" fmla="*/ 0 h 1035310"/>
              <a:gd name="connsiteX0" fmla="*/ 547113 w 547113"/>
              <a:gd name="connsiteY0" fmla="*/ 958720 h 958720"/>
              <a:gd name="connsiteX1" fmla="*/ 386296 w 547113"/>
              <a:gd name="connsiteY1" fmla="*/ 568518 h 958720"/>
              <a:gd name="connsiteX2" fmla="*/ 513399 w 547113"/>
              <a:gd name="connsiteY2" fmla="*/ 134188 h 958720"/>
              <a:gd name="connsiteX3" fmla="*/ 0 w 547113"/>
              <a:gd name="connsiteY3" fmla="*/ 0 h 958720"/>
              <a:gd name="connsiteX0" fmla="*/ 547113 w 547113"/>
              <a:gd name="connsiteY0" fmla="*/ 958720 h 958720"/>
              <a:gd name="connsiteX1" fmla="*/ 386296 w 547113"/>
              <a:gd name="connsiteY1" fmla="*/ 568518 h 958720"/>
              <a:gd name="connsiteX2" fmla="*/ 513399 w 547113"/>
              <a:gd name="connsiteY2" fmla="*/ 134188 h 958720"/>
              <a:gd name="connsiteX3" fmla="*/ 0 w 547113"/>
              <a:gd name="connsiteY3" fmla="*/ 0 h 958720"/>
              <a:gd name="connsiteX0" fmla="*/ 547113 w 547113"/>
              <a:gd name="connsiteY0" fmla="*/ 958720 h 958720"/>
              <a:gd name="connsiteX1" fmla="*/ 386296 w 547113"/>
              <a:gd name="connsiteY1" fmla="*/ 568518 h 958720"/>
              <a:gd name="connsiteX2" fmla="*/ 513399 w 547113"/>
              <a:gd name="connsiteY2" fmla="*/ 134188 h 958720"/>
              <a:gd name="connsiteX3" fmla="*/ 0 w 547113"/>
              <a:gd name="connsiteY3" fmla="*/ 0 h 95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113" h="958720">
                <a:moveTo>
                  <a:pt x="547113" y="958720"/>
                </a:moveTo>
                <a:cubicBezTo>
                  <a:pt x="450017" y="776703"/>
                  <a:pt x="391915" y="705940"/>
                  <a:pt x="386296" y="568518"/>
                </a:cubicBezTo>
                <a:cubicBezTo>
                  <a:pt x="380677" y="431096"/>
                  <a:pt x="577782" y="228941"/>
                  <a:pt x="513399" y="134188"/>
                </a:cubicBezTo>
                <a:cubicBezTo>
                  <a:pt x="449016" y="39435"/>
                  <a:pt x="251279" y="34450"/>
                  <a:pt x="0" y="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763620" y="2669690"/>
            <a:ext cx="1042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Wavelength Shifting Plastic Scintillator</a:t>
            </a:r>
            <a:endParaRPr lang="en-US" sz="1200" dirty="0"/>
          </a:p>
        </p:txBody>
      </p:sp>
      <p:sp>
        <p:nvSpPr>
          <p:cNvPr id="73" name="Freeform 72"/>
          <p:cNvSpPr/>
          <p:nvPr/>
        </p:nvSpPr>
        <p:spPr>
          <a:xfrm flipV="1">
            <a:off x="3890418" y="3464913"/>
            <a:ext cx="446326" cy="558557"/>
          </a:xfrm>
          <a:custGeom>
            <a:avLst/>
            <a:gdLst>
              <a:gd name="connsiteX0" fmla="*/ 0 w 655608"/>
              <a:gd name="connsiteY0" fmla="*/ 142677 h 162050"/>
              <a:gd name="connsiteX1" fmla="*/ 396815 w 655608"/>
              <a:gd name="connsiteY1" fmla="*/ 151303 h 162050"/>
              <a:gd name="connsiteX2" fmla="*/ 353683 w 655608"/>
              <a:gd name="connsiteY2" fmla="*/ 13281 h 162050"/>
              <a:gd name="connsiteX3" fmla="*/ 655608 w 655608"/>
              <a:gd name="connsiteY3" fmla="*/ 13281 h 162050"/>
              <a:gd name="connsiteX0" fmla="*/ 0 w 655608"/>
              <a:gd name="connsiteY0" fmla="*/ 142677 h 165786"/>
              <a:gd name="connsiteX1" fmla="*/ 261659 w 655608"/>
              <a:gd name="connsiteY1" fmla="*/ 160637 h 165786"/>
              <a:gd name="connsiteX2" fmla="*/ 396815 w 655608"/>
              <a:gd name="connsiteY2" fmla="*/ 151303 h 165786"/>
              <a:gd name="connsiteX3" fmla="*/ 353683 w 655608"/>
              <a:gd name="connsiteY3" fmla="*/ 13281 h 165786"/>
              <a:gd name="connsiteX4" fmla="*/ 655608 w 655608"/>
              <a:gd name="connsiteY4" fmla="*/ 13281 h 165786"/>
              <a:gd name="connsiteX0" fmla="*/ 0 w 655608"/>
              <a:gd name="connsiteY0" fmla="*/ 155043 h 179301"/>
              <a:gd name="connsiteX1" fmla="*/ 261659 w 655608"/>
              <a:gd name="connsiteY1" fmla="*/ 173003 h 179301"/>
              <a:gd name="connsiteX2" fmla="*/ 396815 w 655608"/>
              <a:gd name="connsiteY2" fmla="*/ 163669 h 179301"/>
              <a:gd name="connsiteX3" fmla="*/ 318656 w 655608"/>
              <a:gd name="connsiteY3" fmla="*/ 8733 h 179301"/>
              <a:gd name="connsiteX4" fmla="*/ 655608 w 655608"/>
              <a:gd name="connsiteY4" fmla="*/ 25647 h 179301"/>
              <a:gd name="connsiteX0" fmla="*/ 0 w 655608"/>
              <a:gd name="connsiteY0" fmla="*/ 181128 h 205386"/>
              <a:gd name="connsiteX1" fmla="*/ 261659 w 655608"/>
              <a:gd name="connsiteY1" fmla="*/ 199088 h 205386"/>
              <a:gd name="connsiteX2" fmla="*/ 396815 w 655608"/>
              <a:gd name="connsiteY2" fmla="*/ 189754 h 205386"/>
              <a:gd name="connsiteX3" fmla="*/ 318656 w 655608"/>
              <a:gd name="connsiteY3" fmla="*/ 34818 h 205386"/>
              <a:gd name="connsiteX4" fmla="*/ 655608 w 655608"/>
              <a:gd name="connsiteY4" fmla="*/ 51732 h 205386"/>
              <a:gd name="connsiteX0" fmla="*/ 0 w 655608"/>
              <a:gd name="connsiteY0" fmla="*/ 181130 h 223706"/>
              <a:gd name="connsiteX1" fmla="*/ 261659 w 655608"/>
              <a:gd name="connsiteY1" fmla="*/ 199090 h 223706"/>
              <a:gd name="connsiteX2" fmla="*/ 396815 w 655608"/>
              <a:gd name="connsiteY2" fmla="*/ 189756 h 223706"/>
              <a:gd name="connsiteX3" fmla="*/ 318656 w 655608"/>
              <a:gd name="connsiteY3" fmla="*/ 34820 h 223706"/>
              <a:gd name="connsiteX4" fmla="*/ 655608 w 655608"/>
              <a:gd name="connsiteY4" fmla="*/ 51734 h 223706"/>
              <a:gd name="connsiteX0" fmla="*/ 0 w 655608"/>
              <a:gd name="connsiteY0" fmla="*/ 181130 h 199027"/>
              <a:gd name="connsiteX1" fmla="*/ 396815 w 655608"/>
              <a:gd name="connsiteY1" fmla="*/ 189756 h 199027"/>
              <a:gd name="connsiteX2" fmla="*/ 318656 w 655608"/>
              <a:gd name="connsiteY2" fmla="*/ 34820 h 199027"/>
              <a:gd name="connsiteX3" fmla="*/ 655608 w 655608"/>
              <a:gd name="connsiteY3" fmla="*/ 51734 h 199027"/>
              <a:gd name="connsiteX0" fmla="*/ 0 w 655608"/>
              <a:gd name="connsiteY0" fmla="*/ 181130 h 213916"/>
              <a:gd name="connsiteX1" fmla="*/ 396815 w 655608"/>
              <a:gd name="connsiteY1" fmla="*/ 189756 h 213916"/>
              <a:gd name="connsiteX2" fmla="*/ 318656 w 655608"/>
              <a:gd name="connsiteY2" fmla="*/ 34820 h 213916"/>
              <a:gd name="connsiteX3" fmla="*/ 655608 w 655608"/>
              <a:gd name="connsiteY3" fmla="*/ 51734 h 213916"/>
              <a:gd name="connsiteX0" fmla="*/ 0 w 655608"/>
              <a:gd name="connsiteY0" fmla="*/ 162789 h 195575"/>
              <a:gd name="connsiteX1" fmla="*/ 396815 w 655608"/>
              <a:gd name="connsiteY1" fmla="*/ 171415 h 195575"/>
              <a:gd name="connsiteX2" fmla="*/ 318656 w 655608"/>
              <a:gd name="connsiteY2" fmla="*/ 16479 h 195575"/>
              <a:gd name="connsiteX3" fmla="*/ 655608 w 655608"/>
              <a:gd name="connsiteY3" fmla="*/ 12251 h 195575"/>
              <a:gd name="connsiteX0" fmla="*/ 0 w 544688"/>
              <a:gd name="connsiteY0" fmla="*/ 205073 h 205430"/>
              <a:gd name="connsiteX1" fmla="*/ 285895 w 544688"/>
              <a:gd name="connsiteY1" fmla="*/ 171415 h 205430"/>
              <a:gd name="connsiteX2" fmla="*/ 207736 w 544688"/>
              <a:gd name="connsiteY2" fmla="*/ 16479 h 205430"/>
              <a:gd name="connsiteX3" fmla="*/ 544688 w 544688"/>
              <a:gd name="connsiteY3" fmla="*/ 12251 h 205430"/>
              <a:gd name="connsiteX0" fmla="*/ 0 w 544688"/>
              <a:gd name="connsiteY0" fmla="*/ 205073 h 219913"/>
              <a:gd name="connsiteX1" fmla="*/ 285895 w 544688"/>
              <a:gd name="connsiteY1" fmla="*/ 171415 h 219913"/>
              <a:gd name="connsiteX2" fmla="*/ 207736 w 544688"/>
              <a:gd name="connsiteY2" fmla="*/ 16479 h 219913"/>
              <a:gd name="connsiteX3" fmla="*/ 544688 w 544688"/>
              <a:gd name="connsiteY3" fmla="*/ 12251 h 219913"/>
              <a:gd name="connsiteX0" fmla="*/ 0 w 544688"/>
              <a:gd name="connsiteY0" fmla="*/ 195260 h 195449"/>
              <a:gd name="connsiteX1" fmla="*/ 285895 w 544688"/>
              <a:gd name="connsiteY1" fmla="*/ 161602 h 195449"/>
              <a:gd name="connsiteX2" fmla="*/ 196060 w 544688"/>
              <a:gd name="connsiteY2" fmla="*/ 48949 h 195449"/>
              <a:gd name="connsiteX3" fmla="*/ 544688 w 544688"/>
              <a:gd name="connsiteY3" fmla="*/ 2438 h 195449"/>
              <a:gd name="connsiteX0" fmla="*/ 0 w 544688"/>
              <a:gd name="connsiteY0" fmla="*/ 199296 h 199483"/>
              <a:gd name="connsiteX1" fmla="*/ 285895 w 544688"/>
              <a:gd name="connsiteY1" fmla="*/ 165638 h 199483"/>
              <a:gd name="connsiteX2" fmla="*/ 196060 w 544688"/>
              <a:gd name="connsiteY2" fmla="*/ 52985 h 199483"/>
              <a:gd name="connsiteX3" fmla="*/ 544688 w 544688"/>
              <a:gd name="connsiteY3" fmla="*/ 6474 h 199483"/>
              <a:gd name="connsiteX0" fmla="*/ 0 w 544688"/>
              <a:gd name="connsiteY0" fmla="*/ 199296 h 232398"/>
              <a:gd name="connsiteX1" fmla="*/ 285895 w 544688"/>
              <a:gd name="connsiteY1" fmla="*/ 165638 h 232398"/>
              <a:gd name="connsiteX2" fmla="*/ 196060 w 544688"/>
              <a:gd name="connsiteY2" fmla="*/ 52985 h 232398"/>
              <a:gd name="connsiteX3" fmla="*/ 544688 w 544688"/>
              <a:gd name="connsiteY3" fmla="*/ 6474 h 232398"/>
              <a:gd name="connsiteX0" fmla="*/ 0 w 544688"/>
              <a:gd name="connsiteY0" fmla="*/ 199296 h 221644"/>
              <a:gd name="connsiteX1" fmla="*/ 285895 w 544688"/>
              <a:gd name="connsiteY1" fmla="*/ 165638 h 221644"/>
              <a:gd name="connsiteX2" fmla="*/ 196060 w 544688"/>
              <a:gd name="connsiteY2" fmla="*/ 52985 h 221644"/>
              <a:gd name="connsiteX3" fmla="*/ 544688 w 544688"/>
              <a:gd name="connsiteY3" fmla="*/ 6474 h 221644"/>
              <a:gd name="connsiteX0" fmla="*/ 0 w 544688"/>
              <a:gd name="connsiteY0" fmla="*/ 206383 h 228733"/>
              <a:gd name="connsiteX1" fmla="*/ 285895 w 544688"/>
              <a:gd name="connsiteY1" fmla="*/ 172725 h 228733"/>
              <a:gd name="connsiteX2" fmla="*/ 196060 w 544688"/>
              <a:gd name="connsiteY2" fmla="*/ 60072 h 228733"/>
              <a:gd name="connsiteX3" fmla="*/ 544688 w 544688"/>
              <a:gd name="connsiteY3" fmla="*/ 13561 h 228733"/>
              <a:gd name="connsiteX0" fmla="*/ 0 w 544688"/>
              <a:gd name="connsiteY0" fmla="*/ 206383 h 206570"/>
              <a:gd name="connsiteX1" fmla="*/ 285895 w 544688"/>
              <a:gd name="connsiteY1" fmla="*/ 172725 h 206570"/>
              <a:gd name="connsiteX2" fmla="*/ 169790 w 544688"/>
              <a:gd name="connsiteY2" fmla="*/ 60072 h 206570"/>
              <a:gd name="connsiteX3" fmla="*/ 544688 w 544688"/>
              <a:gd name="connsiteY3" fmla="*/ 13561 h 206570"/>
              <a:gd name="connsiteX0" fmla="*/ 0 w 544688"/>
              <a:gd name="connsiteY0" fmla="*/ 206383 h 226975"/>
              <a:gd name="connsiteX1" fmla="*/ 285895 w 544688"/>
              <a:gd name="connsiteY1" fmla="*/ 172725 h 226975"/>
              <a:gd name="connsiteX2" fmla="*/ 169790 w 544688"/>
              <a:gd name="connsiteY2" fmla="*/ 60072 h 226975"/>
              <a:gd name="connsiteX3" fmla="*/ 544688 w 544688"/>
              <a:gd name="connsiteY3" fmla="*/ 13561 h 226975"/>
              <a:gd name="connsiteX0" fmla="*/ 0 w 460039"/>
              <a:gd name="connsiteY0" fmla="*/ 191252 h 211842"/>
              <a:gd name="connsiteX1" fmla="*/ 285895 w 460039"/>
              <a:gd name="connsiteY1" fmla="*/ 157594 h 211842"/>
              <a:gd name="connsiteX2" fmla="*/ 169790 w 460039"/>
              <a:gd name="connsiteY2" fmla="*/ 44941 h 211842"/>
              <a:gd name="connsiteX3" fmla="*/ 460039 w 460039"/>
              <a:gd name="connsiteY3" fmla="*/ 2660 h 211842"/>
              <a:gd name="connsiteX0" fmla="*/ 0 w 460039"/>
              <a:gd name="connsiteY0" fmla="*/ 203769 h 224361"/>
              <a:gd name="connsiteX1" fmla="*/ 285895 w 460039"/>
              <a:gd name="connsiteY1" fmla="*/ 170111 h 224361"/>
              <a:gd name="connsiteX2" fmla="*/ 169790 w 460039"/>
              <a:gd name="connsiteY2" fmla="*/ 57458 h 224361"/>
              <a:gd name="connsiteX3" fmla="*/ 460039 w 460039"/>
              <a:gd name="connsiteY3" fmla="*/ 15177 h 224361"/>
              <a:gd name="connsiteX0" fmla="*/ 0 w 404579"/>
              <a:gd name="connsiteY0" fmla="*/ 207998 h 208145"/>
              <a:gd name="connsiteX1" fmla="*/ 230435 w 404579"/>
              <a:gd name="connsiteY1" fmla="*/ 170111 h 208145"/>
              <a:gd name="connsiteX2" fmla="*/ 114330 w 404579"/>
              <a:gd name="connsiteY2" fmla="*/ 57458 h 208145"/>
              <a:gd name="connsiteX3" fmla="*/ 404579 w 404579"/>
              <a:gd name="connsiteY3" fmla="*/ 15177 h 208145"/>
              <a:gd name="connsiteX0" fmla="*/ 0 w 404579"/>
              <a:gd name="connsiteY0" fmla="*/ 207998 h 219756"/>
              <a:gd name="connsiteX1" fmla="*/ 230435 w 404579"/>
              <a:gd name="connsiteY1" fmla="*/ 170111 h 219756"/>
              <a:gd name="connsiteX2" fmla="*/ 114330 w 404579"/>
              <a:gd name="connsiteY2" fmla="*/ 57458 h 219756"/>
              <a:gd name="connsiteX3" fmla="*/ 404579 w 404579"/>
              <a:gd name="connsiteY3" fmla="*/ 15177 h 219756"/>
              <a:gd name="connsiteX0" fmla="*/ 0 w 230452"/>
              <a:gd name="connsiteY0" fmla="*/ 606665 h 618425"/>
              <a:gd name="connsiteX1" fmla="*/ 230435 w 230452"/>
              <a:gd name="connsiteY1" fmla="*/ 568778 h 618425"/>
              <a:gd name="connsiteX2" fmla="*/ 114330 w 230452"/>
              <a:gd name="connsiteY2" fmla="*/ 456125 h 618425"/>
              <a:gd name="connsiteX3" fmla="*/ 140221 w 230452"/>
              <a:gd name="connsiteY3" fmla="*/ 259 h 618425"/>
              <a:gd name="connsiteX0" fmla="*/ 0 w 230452"/>
              <a:gd name="connsiteY0" fmla="*/ 606406 h 618164"/>
              <a:gd name="connsiteX1" fmla="*/ 230435 w 230452"/>
              <a:gd name="connsiteY1" fmla="*/ 568519 h 618164"/>
              <a:gd name="connsiteX2" fmla="*/ 114330 w 230452"/>
              <a:gd name="connsiteY2" fmla="*/ 455866 h 618164"/>
              <a:gd name="connsiteX3" fmla="*/ 140221 w 230452"/>
              <a:gd name="connsiteY3" fmla="*/ 0 h 618164"/>
              <a:gd name="connsiteX0" fmla="*/ 0 w 230452"/>
              <a:gd name="connsiteY0" fmla="*/ 606406 h 618166"/>
              <a:gd name="connsiteX1" fmla="*/ 230435 w 230452"/>
              <a:gd name="connsiteY1" fmla="*/ 568519 h 618166"/>
              <a:gd name="connsiteX2" fmla="*/ 114330 w 230452"/>
              <a:gd name="connsiteY2" fmla="*/ 455866 h 618166"/>
              <a:gd name="connsiteX3" fmla="*/ 140221 w 230452"/>
              <a:gd name="connsiteY3" fmla="*/ 0 h 618166"/>
              <a:gd name="connsiteX0" fmla="*/ 388495 w 619035"/>
              <a:gd name="connsiteY0" fmla="*/ 483861 h 495619"/>
              <a:gd name="connsiteX1" fmla="*/ 618930 w 619035"/>
              <a:gd name="connsiteY1" fmla="*/ 445974 h 495619"/>
              <a:gd name="connsiteX2" fmla="*/ 502825 w 619035"/>
              <a:gd name="connsiteY2" fmla="*/ 333321 h 495619"/>
              <a:gd name="connsiteX3" fmla="*/ 0 w 619035"/>
              <a:gd name="connsiteY3" fmla="*/ 0 h 495619"/>
              <a:gd name="connsiteX0" fmla="*/ 388495 w 618930"/>
              <a:gd name="connsiteY0" fmla="*/ 483861 h 488086"/>
              <a:gd name="connsiteX1" fmla="*/ 618930 w 618930"/>
              <a:gd name="connsiteY1" fmla="*/ 445974 h 488086"/>
              <a:gd name="connsiteX2" fmla="*/ 386506 w 618930"/>
              <a:gd name="connsiteY2" fmla="*/ 134188 h 488086"/>
              <a:gd name="connsiteX3" fmla="*/ 0 w 618930"/>
              <a:gd name="connsiteY3" fmla="*/ 0 h 488086"/>
              <a:gd name="connsiteX0" fmla="*/ 388495 w 401506"/>
              <a:gd name="connsiteY0" fmla="*/ 483861 h 484613"/>
              <a:gd name="connsiteX1" fmla="*/ 132510 w 401506"/>
              <a:gd name="connsiteY1" fmla="*/ 430656 h 484613"/>
              <a:gd name="connsiteX2" fmla="*/ 386506 w 401506"/>
              <a:gd name="connsiteY2" fmla="*/ 134188 h 484613"/>
              <a:gd name="connsiteX3" fmla="*/ 0 w 401506"/>
              <a:gd name="connsiteY3" fmla="*/ 0 h 484613"/>
              <a:gd name="connsiteX0" fmla="*/ 409644 w 422094"/>
              <a:gd name="connsiteY0" fmla="*/ 836176 h 836185"/>
              <a:gd name="connsiteX1" fmla="*/ 132510 w 422094"/>
              <a:gd name="connsiteY1" fmla="*/ 430656 h 836185"/>
              <a:gd name="connsiteX2" fmla="*/ 386506 w 422094"/>
              <a:gd name="connsiteY2" fmla="*/ 134188 h 836185"/>
              <a:gd name="connsiteX3" fmla="*/ 0 w 422094"/>
              <a:gd name="connsiteY3" fmla="*/ 0 h 836185"/>
              <a:gd name="connsiteX0" fmla="*/ 409644 w 424817"/>
              <a:gd name="connsiteY0" fmla="*/ 836176 h 836185"/>
              <a:gd name="connsiteX1" fmla="*/ 206530 w 424817"/>
              <a:gd name="connsiteY1" fmla="*/ 461293 h 836185"/>
              <a:gd name="connsiteX2" fmla="*/ 386506 w 424817"/>
              <a:gd name="connsiteY2" fmla="*/ 134188 h 836185"/>
              <a:gd name="connsiteX3" fmla="*/ 0 w 424817"/>
              <a:gd name="connsiteY3" fmla="*/ 0 h 836185"/>
              <a:gd name="connsiteX0" fmla="*/ 409644 w 425123"/>
              <a:gd name="connsiteY0" fmla="*/ 836176 h 836183"/>
              <a:gd name="connsiteX1" fmla="*/ 206530 w 425123"/>
              <a:gd name="connsiteY1" fmla="*/ 461293 h 836183"/>
              <a:gd name="connsiteX2" fmla="*/ 344209 w 425123"/>
              <a:gd name="connsiteY2" fmla="*/ 210778 h 836183"/>
              <a:gd name="connsiteX3" fmla="*/ 0 w 425123"/>
              <a:gd name="connsiteY3" fmla="*/ 0 h 836183"/>
              <a:gd name="connsiteX0" fmla="*/ 409644 w 424236"/>
              <a:gd name="connsiteY0" fmla="*/ 836176 h 836190"/>
              <a:gd name="connsiteX1" fmla="*/ 206530 w 424236"/>
              <a:gd name="connsiteY1" fmla="*/ 461293 h 836190"/>
              <a:gd name="connsiteX2" fmla="*/ 344209 w 424236"/>
              <a:gd name="connsiteY2" fmla="*/ 210778 h 836190"/>
              <a:gd name="connsiteX3" fmla="*/ 0 w 424236"/>
              <a:gd name="connsiteY3" fmla="*/ 0 h 836190"/>
              <a:gd name="connsiteX0" fmla="*/ 409644 w 424235"/>
              <a:gd name="connsiteY0" fmla="*/ 836176 h 836190"/>
              <a:gd name="connsiteX1" fmla="*/ 206530 w 424235"/>
              <a:gd name="connsiteY1" fmla="*/ 461293 h 836190"/>
              <a:gd name="connsiteX2" fmla="*/ 344209 w 424235"/>
              <a:gd name="connsiteY2" fmla="*/ 210778 h 836190"/>
              <a:gd name="connsiteX3" fmla="*/ 0 w 424235"/>
              <a:gd name="connsiteY3" fmla="*/ 0 h 836190"/>
              <a:gd name="connsiteX0" fmla="*/ 346198 w 364642"/>
              <a:gd name="connsiteY0" fmla="*/ 1157854 h 1157857"/>
              <a:gd name="connsiteX1" fmla="*/ 206530 w 364642"/>
              <a:gd name="connsiteY1" fmla="*/ 461293 h 1157857"/>
              <a:gd name="connsiteX2" fmla="*/ 344209 w 364642"/>
              <a:gd name="connsiteY2" fmla="*/ 210778 h 1157857"/>
              <a:gd name="connsiteX3" fmla="*/ 0 w 364642"/>
              <a:gd name="connsiteY3" fmla="*/ 0 h 1157857"/>
              <a:gd name="connsiteX0" fmla="*/ 346198 w 346198"/>
              <a:gd name="connsiteY0" fmla="*/ 1157854 h 1157853"/>
              <a:gd name="connsiteX1" fmla="*/ 206530 w 346198"/>
              <a:gd name="connsiteY1" fmla="*/ 461293 h 1157853"/>
              <a:gd name="connsiteX2" fmla="*/ 344209 w 346198"/>
              <a:gd name="connsiteY2" fmla="*/ 210778 h 1157853"/>
              <a:gd name="connsiteX3" fmla="*/ 0 w 346198"/>
              <a:gd name="connsiteY3" fmla="*/ 0 h 1157853"/>
              <a:gd name="connsiteX0" fmla="*/ 346198 w 348146"/>
              <a:gd name="connsiteY0" fmla="*/ 1157854 h 1157855"/>
              <a:gd name="connsiteX1" fmla="*/ 195956 w 348146"/>
              <a:gd name="connsiteY1" fmla="*/ 660425 h 1157855"/>
              <a:gd name="connsiteX2" fmla="*/ 344209 w 348146"/>
              <a:gd name="connsiteY2" fmla="*/ 210778 h 1157855"/>
              <a:gd name="connsiteX3" fmla="*/ 0 w 348146"/>
              <a:gd name="connsiteY3" fmla="*/ 0 h 1157855"/>
              <a:gd name="connsiteX0" fmla="*/ 356773 w 356773"/>
              <a:gd name="connsiteY0" fmla="*/ 1050627 h 1050627"/>
              <a:gd name="connsiteX1" fmla="*/ 195956 w 356773"/>
              <a:gd name="connsiteY1" fmla="*/ 660425 h 1050627"/>
              <a:gd name="connsiteX2" fmla="*/ 344209 w 356773"/>
              <a:gd name="connsiteY2" fmla="*/ 210778 h 1050627"/>
              <a:gd name="connsiteX3" fmla="*/ 0 w 356773"/>
              <a:gd name="connsiteY3" fmla="*/ 0 h 1050627"/>
              <a:gd name="connsiteX0" fmla="*/ 356773 w 356773"/>
              <a:gd name="connsiteY0" fmla="*/ 1050627 h 1050627"/>
              <a:gd name="connsiteX1" fmla="*/ 195956 w 356773"/>
              <a:gd name="connsiteY1" fmla="*/ 660425 h 1050627"/>
              <a:gd name="connsiteX2" fmla="*/ 344209 w 356773"/>
              <a:gd name="connsiteY2" fmla="*/ 210778 h 1050627"/>
              <a:gd name="connsiteX3" fmla="*/ 0 w 356773"/>
              <a:gd name="connsiteY3" fmla="*/ 0 h 1050627"/>
              <a:gd name="connsiteX0" fmla="*/ 420220 w 420220"/>
              <a:gd name="connsiteY0" fmla="*/ 1035310 h 1035310"/>
              <a:gd name="connsiteX1" fmla="*/ 259403 w 420220"/>
              <a:gd name="connsiteY1" fmla="*/ 645108 h 1035310"/>
              <a:gd name="connsiteX2" fmla="*/ 407656 w 420220"/>
              <a:gd name="connsiteY2" fmla="*/ 195461 h 1035310"/>
              <a:gd name="connsiteX3" fmla="*/ 0 w 420220"/>
              <a:gd name="connsiteY3" fmla="*/ 0 h 1035310"/>
              <a:gd name="connsiteX0" fmla="*/ 420220 w 420220"/>
              <a:gd name="connsiteY0" fmla="*/ 1035310 h 1035310"/>
              <a:gd name="connsiteX1" fmla="*/ 259403 w 420220"/>
              <a:gd name="connsiteY1" fmla="*/ 645108 h 1035310"/>
              <a:gd name="connsiteX2" fmla="*/ 386506 w 420220"/>
              <a:gd name="connsiteY2" fmla="*/ 210778 h 1035310"/>
              <a:gd name="connsiteX3" fmla="*/ 0 w 420220"/>
              <a:gd name="connsiteY3" fmla="*/ 0 h 1035310"/>
              <a:gd name="connsiteX0" fmla="*/ 547113 w 547113"/>
              <a:gd name="connsiteY0" fmla="*/ 958720 h 958720"/>
              <a:gd name="connsiteX1" fmla="*/ 386296 w 547113"/>
              <a:gd name="connsiteY1" fmla="*/ 568518 h 958720"/>
              <a:gd name="connsiteX2" fmla="*/ 513399 w 547113"/>
              <a:gd name="connsiteY2" fmla="*/ 134188 h 958720"/>
              <a:gd name="connsiteX3" fmla="*/ 0 w 547113"/>
              <a:gd name="connsiteY3" fmla="*/ 0 h 958720"/>
              <a:gd name="connsiteX0" fmla="*/ 547113 w 547113"/>
              <a:gd name="connsiteY0" fmla="*/ 958720 h 958720"/>
              <a:gd name="connsiteX1" fmla="*/ 386296 w 547113"/>
              <a:gd name="connsiteY1" fmla="*/ 568518 h 958720"/>
              <a:gd name="connsiteX2" fmla="*/ 513399 w 547113"/>
              <a:gd name="connsiteY2" fmla="*/ 134188 h 958720"/>
              <a:gd name="connsiteX3" fmla="*/ 0 w 547113"/>
              <a:gd name="connsiteY3" fmla="*/ 0 h 958720"/>
              <a:gd name="connsiteX0" fmla="*/ 547113 w 547113"/>
              <a:gd name="connsiteY0" fmla="*/ 958720 h 958720"/>
              <a:gd name="connsiteX1" fmla="*/ 386296 w 547113"/>
              <a:gd name="connsiteY1" fmla="*/ 568518 h 958720"/>
              <a:gd name="connsiteX2" fmla="*/ 513399 w 547113"/>
              <a:gd name="connsiteY2" fmla="*/ 134188 h 958720"/>
              <a:gd name="connsiteX3" fmla="*/ 0 w 547113"/>
              <a:gd name="connsiteY3" fmla="*/ 0 h 95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113" h="958720">
                <a:moveTo>
                  <a:pt x="547113" y="958720"/>
                </a:moveTo>
                <a:cubicBezTo>
                  <a:pt x="450017" y="776703"/>
                  <a:pt x="391915" y="705940"/>
                  <a:pt x="386296" y="568518"/>
                </a:cubicBezTo>
                <a:cubicBezTo>
                  <a:pt x="380677" y="431096"/>
                  <a:pt x="577782" y="228941"/>
                  <a:pt x="513399" y="134188"/>
                </a:cubicBezTo>
                <a:cubicBezTo>
                  <a:pt x="449016" y="39435"/>
                  <a:pt x="251279" y="34450"/>
                  <a:pt x="0" y="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1610573" y="5691751"/>
            <a:ext cx="1042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62 mm Cubes</a:t>
            </a:r>
            <a:endParaRPr lang="en-US" sz="1200" dirty="0"/>
          </a:p>
        </p:txBody>
      </p:sp>
      <p:sp>
        <p:nvSpPr>
          <p:cNvPr id="39" name="Right Brace 38"/>
          <p:cNvSpPr/>
          <p:nvPr/>
        </p:nvSpPr>
        <p:spPr>
          <a:xfrm rot="5400000">
            <a:off x="2047942" y="4681745"/>
            <a:ext cx="184015" cy="2048943"/>
          </a:xfrm>
          <a:prstGeom prst="rightBrace">
            <a:avLst>
              <a:gd name="adj1" fmla="val 23862"/>
              <a:gd name="adj2" fmla="val 4935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890418" y="667113"/>
            <a:ext cx="5253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 </a:t>
            </a:r>
            <a:r>
              <a:rPr lang="en-US" sz="1000" u="sng" dirty="0" smtClean="0"/>
              <a:t>C</a:t>
            </a:r>
            <a:r>
              <a:rPr lang="en-US" sz="1000" dirty="0" smtClean="0"/>
              <a:t>arbon </a:t>
            </a:r>
            <a:r>
              <a:rPr lang="en-US" sz="1000" u="sng" dirty="0" smtClean="0"/>
              <a:t>H</a:t>
            </a:r>
            <a:r>
              <a:rPr lang="en-US" sz="1000" dirty="0" smtClean="0"/>
              <a:t>ydrogen </a:t>
            </a:r>
            <a:r>
              <a:rPr lang="en-US" sz="1000" u="sng" dirty="0" smtClean="0"/>
              <a:t>A</a:t>
            </a:r>
            <a:r>
              <a:rPr lang="en-US" sz="1000" dirty="0" smtClean="0"/>
              <a:t>nti-</a:t>
            </a:r>
            <a:r>
              <a:rPr lang="en-US" sz="1000" u="sng" dirty="0" smtClean="0"/>
              <a:t>N</a:t>
            </a:r>
            <a:r>
              <a:rPr lang="en-US" sz="1000" dirty="0" smtClean="0"/>
              <a:t>eutrino </a:t>
            </a:r>
            <a:r>
              <a:rPr lang="en-US" sz="1000" u="sng" dirty="0" smtClean="0"/>
              <a:t>D</a:t>
            </a:r>
            <a:r>
              <a:rPr lang="en-US" sz="1000" dirty="0" smtClean="0"/>
              <a:t>etector with a </a:t>
            </a:r>
            <a:r>
              <a:rPr lang="en-US" sz="1000" u="sng" dirty="0" smtClean="0"/>
              <a:t>L</a:t>
            </a:r>
            <a:r>
              <a:rPr lang="en-US" sz="1000" dirty="0" smtClean="0"/>
              <a:t>ithium </a:t>
            </a:r>
            <a:r>
              <a:rPr lang="en-US" sz="1000" u="sng" dirty="0" smtClean="0"/>
              <a:t>E</a:t>
            </a:r>
            <a:r>
              <a:rPr lang="en-US" sz="1000" dirty="0" smtClean="0"/>
              <a:t>nhanced </a:t>
            </a:r>
            <a:r>
              <a:rPr lang="en-US" sz="1000" u="sng" dirty="0" err="1" smtClean="0"/>
              <a:t>R</a:t>
            </a:r>
            <a:r>
              <a:rPr lang="en-US" sz="1000" dirty="0" err="1" smtClean="0"/>
              <a:t>aghavan</a:t>
            </a:r>
            <a:r>
              <a:rPr lang="en-US" sz="1000" dirty="0" smtClean="0"/>
              <a:t>-optical-lattice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220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9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882 0.0206 L 0.03541 0.00602 L 0.04757 0.01389 L 0.03437 0.03055 L 0.00885 0.03472 L 0.01979 -0.00023 L 0.03559 -0.00718 L 0.04861 0.00532 L 0.021 0.02569 L 0.02135 0.04305 L 0.03958 0.04514 L 0.04757 0.03541 L 0.05902 0.03611 L 0.05382 0.05416 L 0.02829 0.05208 L 0.02604 0.06736 L 0.03802 0.08403 L 0.01319 0.09699 L 0.02204 0.10069 " pathEditMode="relative" ptsTypes="AAAAAAAAAAAAAAAAAAAA">
                                      <p:cBhvr>
                                        <p:cTn id="4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3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13" grpId="0"/>
      <p:bldP spid="17" grpId="0"/>
      <p:bldP spid="19" grpId="0"/>
      <p:bldP spid="19" grpId="1"/>
      <p:bldP spid="20" grpId="0"/>
      <p:bldP spid="20" grpId="1"/>
      <p:bldP spid="20" grpId="2"/>
      <p:bldP spid="21" grpId="0" animBg="1"/>
      <p:bldP spid="30" grpId="0" animBg="1"/>
      <p:bldP spid="30" grpId="1" animBg="1"/>
      <p:bldP spid="30" grpId="2" animBg="1"/>
      <p:bldP spid="30" grpId="3" animBg="1"/>
      <p:bldP spid="51" grpId="0" animBg="1"/>
      <p:bldP spid="52" grpId="0"/>
      <p:bldP spid="53" grpId="0"/>
      <p:bldP spid="27" grpId="0"/>
      <p:bldP spid="2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CHANDLER Program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" y="697972"/>
            <a:ext cx="2242794" cy="180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7" y="2493614"/>
            <a:ext cx="2242795" cy="20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7" y="4536331"/>
            <a:ext cx="21812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75937" y="697972"/>
            <a:ext cx="389466" cy="5781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20945" y="967233"/>
            <a:ext cx="609426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sz="2000" u="sng" dirty="0" err="1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MicroCHANDLER</a:t>
            </a:r>
            <a:r>
              <a:rPr lang="en-US" sz="20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3×3×3 prototype which we are using to test our full electronics chain, develop the data acquisition system, study neutron capture identification and measure background rates</a:t>
            </a:r>
            <a:r>
              <a:rPr lang="en-US" sz="2000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MiniCHANDLER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 test (8×8×5) which is currently under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construction, and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deployed at a commercial nuclear power plant.  </a:t>
            </a:r>
            <a:endParaRPr lang="en-US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CHANDLER</a:t>
            </a:r>
            <a:r>
              <a:rPr lang="en-US" sz="20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ton-scale detector with 16×16×16 cubes, could help to resolve the reactor anomaly when installed at a compact research reactor such as the BR2 reactor in Belgium.</a:t>
            </a:r>
            <a:endParaRPr lang="en-US" sz="2000" u="sng" dirty="0">
              <a:solidFill>
                <a:srgbClr val="6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62045" y="773428"/>
            <a:ext cx="6477169" cy="2004277"/>
            <a:chOff x="2562045" y="773428"/>
            <a:chExt cx="6477169" cy="2004277"/>
          </a:xfrm>
        </p:grpSpPr>
        <p:sp>
          <p:nvSpPr>
            <p:cNvPr id="7" name="Freeform 6"/>
            <p:cNvSpPr/>
            <p:nvPr/>
          </p:nvSpPr>
          <p:spPr>
            <a:xfrm>
              <a:off x="2562045" y="974785"/>
              <a:ext cx="3502325" cy="1328468"/>
            </a:xfrm>
            <a:custGeom>
              <a:avLst/>
              <a:gdLst>
                <a:gd name="connsiteX0" fmla="*/ 0 w 3502325"/>
                <a:gd name="connsiteY0" fmla="*/ 388189 h 1328468"/>
                <a:gd name="connsiteX1" fmla="*/ 8627 w 3502325"/>
                <a:gd name="connsiteY1" fmla="*/ 1328468 h 1328468"/>
                <a:gd name="connsiteX2" fmla="*/ 3502325 w 3502325"/>
                <a:gd name="connsiteY2" fmla="*/ 1311215 h 1328468"/>
                <a:gd name="connsiteX3" fmla="*/ 3493698 w 3502325"/>
                <a:gd name="connsiteY3" fmla="*/ 25879 h 1328468"/>
                <a:gd name="connsiteX4" fmla="*/ 2061713 w 3502325"/>
                <a:gd name="connsiteY4" fmla="*/ 0 h 1328468"/>
                <a:gd name="connsiteX5" fmla="*/ 2087593 w 3502325"/>
                <a:gd name="connsiteY5" fmla="*/ 370936 h 1328468"/>
                <a:gd name="connsiteX6" fmla="*/ 0 w 3502325"/>
                <a:gd name="connsiteY6" fmla="*/ 388189 h 132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2325" h="1328468">
                  <a:moveTo>
                    <a:pt x="0" y="388189"/>
                  </a:moveTo>
                  <a:cubicBezTo>
                    <a:pt x="2876" y="701615"/>
                    <a:pt x="5751" y="1015042"/>
                    <a:pt x="8627" y="1328468"/>
                  </a:cubicBezTo>
                  <a:lnTo>
                    <a:pt x="3502325" y="1311215"/>
                  </a:lnTo>
                  <a:cubicBezTo>
                    <a:pt x="3499449" y="882770"/>
                    <a:pt x="3496574" y="454324"/>
                    <a:pt x="3493698" y="25879"/>
                  </a:cubicBezTo>
                  <a:lnTo>
                    <a:pt x="2061713" y="0"/>
                  </a:lnTo>
                  <a:lnTo>
                    <a:pt x="2087593" y="370936"/>
                  </a:lnTo>
                  <a:lnTo>
                    <a:pt x="0" y="3881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4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986" y="773428"/>
              <a:ext cx="4316228" cy="2004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548151" y="3633360"/>
            <a:ext cx="5664197" cy="2769722"/>
            <a:chOff x="2548151" y="3633360"/>
            <a:chExt cx="5664197" cy="2769722"/>
          </a:xfrm>
        </p:grpSpPr>
        <p:sp>
          <p:nvSpPr>
            <p:cNvPr id="14" name="Freeform 13"/>
            <p:cNvSpPr/>
            <p:nvPr/>
          </p:nvSpPr>
          <p:spPr>
            <a:xfrm>
              <a:off x="2548151" y="4562210"/>
              <a:ext cx="3502325" cy="1302589"/>
            </a:xfrm>
            <a:custGeom>
              <a:avLst/>
              <a:gdLst>
                <a:gd name="connsiteX0" fmla="*/ 0 w 3502325"/>
                <a:gd name="connsiteY0" fmla="*/ 388189 h 1328468"/>
                <a:gd name="connsiteX1" fmla="*/ 8627 w 3502325"/>
                <a:gd name="connsiteY1" fmla="*/ 1328468 h 1328468"/>
                <a:gd name="connsiteX2" fmla="*/ 3502325 w 3502325"/>
                <a:gd name="connsiteY2" fmla="*/ 1311215 h 1328468"/>
                <a:gd name="connsiteX3" fmla="*/ 3493698 w 3502325"/>
                <a:gd name="connsiteY3" fmla="*/ 25879 h 1328468"/>
                <a:gd name="connsiteX4" fmla="*/ 2061713 w 3502325"/>
                <a:gd name="connsiteY4" fmla="*/ 0 h 1328468"/>
                <a:gd name="connsiteX5" fmla="*/ 2087593 w 3502325"/>
                <a:gd name="connsiteY5" fmla="*/ 370936 h 1328468"/>
                <a:gd name="connsiteX6" fmla="*/ 0 w 3502325"/>
                <a:gd name="connsiteY6" fmla="*/ 388189 h 1328468"/>
                <a:gd name="connsiteX0" fmla="*/ 0 w 3502325"/>
                <a:gd name="connsiteY0" fmla="*/ 388189 h 1328468"/>
                <a:gd name="connsiteX1" fmla="*/ 8627 w 3502325"/>
                <a:gd name="connsiteY1" fmla="*/ 1328468 h 1328468"/>
                <a:gd name="connsiteX2" fmla="*/ 3502325 w 3502325"/>
                <a:gd name="connsiteY2" fmla="*/ 1311215 h 1328468"/>
                <a:gd name="connsiteX3" fmla="*/ 3493698 w 3502325"/>
                <a:gd name="connsiteY3" fmla="*/ 25879 h 1328468"/>
                <a:gd name="connsiteX4" fmla="*/ 2061713 w 3502325"/>
                <a:gd name="connsiteY4" fmla="*/ 0 h 1328468"/>
                <a:gd name="connsiteX5" fmla="*/ 1897812 w 3502325"/>
                <a:gd name="connsiteY5" fmla="*/ 370936 h 1328468"/>
                <a:gd name="connsiteX6" fmla="*/ 0 w 3502325"/>
                <a:gd name="connsiteY6" fmla="*/ 388189 h 1328468"/>
                <a:gd name="connsiteX0" fmla="*/ 0 w 3502325"/>
                <a:gd name="connsiteY0" fmla="*/ 362310 h 1302589"/>
                <a:gd name="connsiteX1" fmla="*/ 8627 w 3502325"/>
                <a:gd name="connsiteY1" fmla="*/ 1302589 h 1302589"/>
                <a:gd name="connsiteX2" fmla="*/ 3502325 w 3502325"/>
                <a:gd name="connsiteY2" fmla="*/ 1285336 h 1302589"/>
                <a:gd name="connsiteX3" fmla="*/ 3493698 w 3502325"/>
                <a:gd name="connsiteY3" fmla="*/ 0 h 1302589"/>
                <a:gd name="connsiteX4" fmla="*/ 1889185 w 3502325"/>
                <a:gd name="connsiteY4" fmla="*/ 17253 h 1302589"/>
                <a:gd name="connsiteX5" fmla="*/ 1897812 w 3502325"/>
                <a:gd name="connsiteY5" fmla="*/ 345057 h 1302589"/>
                <a:gd name="connsiteX6" fmla="*/ 0 w 3502325"/>
                <a:gd name="connsiteY6" fmla="*/ 362310 h 130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2325" h="1302589">
                  <a:moveTo>
                    <a:pt x="0" y="362310"/>
                  </a:moveTo>
                  <a:cubicBezTo>
                    <a:pt x="2876" y="675736"/>
                    <a:pt x="5751" y="989163"/>
                    <a:pt x="8627" y="1302589"/>
                  </a:cubicBezTo>
                  <a:lnTo>
                    <a:pt x="3502325" y="1285336"/>
                  </a:lnTo>
                  <a:cubicBezTo>
                    <a:pt x="3499449" y="856891"/>
                    <a:pt x="3496574" y="428445"/>
                    <a:pt x="3493698" y="0"/>
                  </a:cubicBezTo>
                  <a:lnTo>
                    <a:pt x="1889185" y="17253"/>
                  </a:lnTo>
                  <a:lnTo>
                    <a:pt x="1897812" y="345057"/>
                  </a:lnTo>
                  <a:lnTo>
                    <a:pt x="0" y="3623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016" y="3633360"/>
              <a:ext cx="2786332" cy="2769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597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Neutrinoless</a:t>
            </a:r>
            <a:r>
              <a:rPr lang="en-US" dirty="0" smtClean="0"/>
              <a:t> Double Beta Decay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Jonathan Link</a:t>
            </a:r>
            <a:endParaRPr lang="en-US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0" y="1768436"/>
            <a:ext cx="3086057" cy="316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1650" y="1398889"/>
            <a:ext cx="266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2A3674"/>
                </a:solidFill>
              </a:rPr>
              <a:t>2</a:t>
            </a:r>
            <a:r>
              <a:rPr lang="el-GR" sz="2000" dirty="0" smtClean="0">
                <a:solidFill>
                  <a:srgbClr val="2A3674"/>
                </a:solidFill>
              </a:rPr>
              <a:t>ν</a:t>
            </a:r>
            <a:r>
              <a:rPr lang="en-US" sz="2000" dirty="0" smtClean="0">
                <a:solidFill>
                  <a:srgbClr val="2A3674"/>
                </a:solidFill>
              </a:rPr>
              <a:t> Double Beta Decay</a:t>
            </a:r>
            <a:endParaRPr lang="en-US" sz="2000" dirty="0">
              <a:solidFill>
                <a:srgbClr val="2A3674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0777" y="1402590"/>
            <a:ext cx="3053400" cy="3532781"/>
            <a:chOff x="142586" y="779290"/>
            <a:chExt cx="3053400" cy="3532781"/>
          </a:xfrm>
        </p:grpSpPr>
        <p:sp>
          <p:nvSpPr>
            <p:cNvPr id="16" name="TextBox 15"/>
            <p:cNvSpPr txBox="1"/>
            <p:nvPr/>
          </p:nvSpPr>
          <p:spPr>
            <a:xfrm>
              <a:off x="273459" y="779290"/>
              <a:ext cx="266628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2A3674"/>
                  </a:solidFill>
                </a:rPr>
                <a:t>0</a:t>
              </a:r>
              <a:r>
                <a:rPr lang="el-GR" sz="2000" dirty="0" smtClean="0">
                  <a:solidFill>
                    <a:srgbClr val="2A3674"/>
                  </a:solidFill>
                </a:rPr>
                <a:t>ν</a:t>
              </a:r>
              <a:r>
                <a:rPr lang="en-US" sz="2000" dirty="0" smtClean="0">
                  <a:solidFill>
                    <a:srgbClr val="2A3674"/>
                  </a:solidFill>
                </a:rPr>
                <a:t> Double Beta Decay</a:t>
              </a:r>
              <a:endParaRPr lang="en-US" sz="2000" dirty="0">
                <a:solidFill>
                  <a:srgbClr val="2A3674"/>
                </a:solidFill>
              </a:endParaRPr>
            </a:p>
          </p:txBody>
        </p:sp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86" y="1128044"/>
              <a:ext cx="3053400" cy="3184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740730" y="964772"/>
                <a:ext cx="4990744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2A3674"/>
                    </a:solidFill>
                  </a:rPr>
                  <a:t>Requires the neutrino to be its own antiparticle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000" dirty="0" smtClean="0">
                    <a:solidFill>
                      <a:srgbClr val="2A3674"/>
                    </a:solidFill>
                  </a:rPr>
                  <a:t>      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(</a:t>
                </a:r>
                <a:r>
                  <a:rPr lang="en-US" sz="2000" i="1" dirty="0" smtClean="0">
                    <a:solidFill>
                      <a:srgbClr val="2A3674"/>
                    </a:solidFill>
                  </a:rPr>
                  <a:t>i.e.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 a </a:t>
                </a:r>
                <a:r>
                  <a:rPr lang="en-US" sz="2000" dirty="0" err="1" smtClean="0">
                    <a:solidFill>
                      <a:srgbClr val="2A3674"/>
                    </a:solidFill>
                  </a:rPr>
                  <a:t>Majorana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particle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2A367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2A3674"/>
                            </a:solidFill>
                            <a:latin typeface="Cambria Math"/>
                          </a:rPr>
                          <m:t>ν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2A3674"/>
                            </a:solidFill>
                            <a:latin typeface="Cambria Math"/>
                          </a:rPr>
                          <m:t>𝑒𝐿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2A3674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2A3674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b="0" i="1" smtClean="0">
                                <a:solidFill>
                                  <a:srgbClr val="2A3674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solidFill>
                                  <a:srgbClr val="2A3674"/>
                                </a:solidFill>
                                <a:latin typeface="Cambria Math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rgbClr val="2A3674"/>
                            </a:solidFill>
                            <a:latin typeface="Cambria Math"/>
                          </a:rPr>
                          <m:t>𝑒𝑅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2A3674"/>
                    </a:solidFill>
                  </a:rPr>
                  <a:t>)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000" dirty="0" smtClean="0">
                    <a:solidFill>
                      <a:srgbClr val="2A3674"/>
                    </a:solidFill>
                  </a:rPr>
                  <a:t>This helicity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suppressed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process is only possible if neutrinos have mass and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it is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a strong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function of that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mass.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solidFill>
                      <a:srgbClr val="2A3674"/>
                    </a:solidFill>
                  </a:rPr>
                  <a:t>Probes the effective mass of the electron neutrino:</a:t>
                </a:r>
              </a:p>
              <a:p>
                <a:pPr>
                  <a:spcAft>
                    <a:spcPts val="2400"/>
                  </a:spcAft>
                </a:pPr>
                <a:endParaRPr lang="en-US" sz="2000" dirty="0">
                  <a:solidFill>
                    <a:srgbClr val="2A3674"/>
                  </a:solidFill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solidFill>
                      <a:srgbClr val="2A3674"/>
                    </a:solidFill>
                  </a:rPr>
                  <a:t>The decay rate is a function of both the effective mass and nuclear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matrix </a:t>
                </a:r>
                <a:r>
                  <a:rPr lang="en-US" sz="2000" dirty="0" smtClean="0">
                    <a:solidFill>
                      <a:srgbClr val="2A3674"/>
                    </a:solidFill>
                  </a:rPr>
                  <a:t>element:</a:t>
                </a:r>
              </a:p>
              <a:p>
                <a:pPr>
                  <a:spcAft>
                    <a:spcPts val="1200"/>
                  </a:spcAft>
                </a:pPr>
                <a:endParaRPr lang="en-US" dirty="0">
                  <a:solidFill>
                    <a:srgbClr val="2A3674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730" y="964772"/>
                <a:ext cx="4990744" cy="4524315"/>
              </a:xfrm>
              <a:prstGeom prst="rect">
                <a:avLst/>
              </a:prstGeom>
              <a:blipFill rotWithShape="1">
                <a:blip r:embed="rId4"/>
                <a:stretch>
                  <a:fillRect l="-1345" t="-674" r="-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840" name="Group 35839"/>
          <p:cNvGrpSpPr/>
          <p:nvPr/>
        </p:nvGrpSpPr>
        <p:grpSpPr>
          <a:xfrm>
            <a:off x="4674863" y="3655851"/>
            <a:ext cx="3039351" cy="598301"/>
            <a:chOff x="4674863" y="3017527"/>
            <a:chExt cx="3039351" cy="5983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674863" y="3017527"/>
                  <a:ext cx="3039351" cy="519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𝛽𝛽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𝑒𝑖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dirty="0" smtClean="0"/>
                    <a:t> 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4863" y="3017527"/>
                  <a:ext cx="3039351" cy="51924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454" y="3172565"/>
              <a:ext cx="654621" cy="44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4103887" y="5133922"/>
            <a:ext cx="4181301" cy="665837"/>
            <a:chOff x="4020757" y="4084818"/>
            <a:chExt cx="4181301" cy="6658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020757" y="4084818"/>
                  <a:ext cx="4181301" cy="6076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/>
                        </a:rPr>
                        <m:t>λ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/>
                            </a:rPr>
                            <m:t>ν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</a:rPr>
                        <m:t>𝑄</m:t>
                      </m:r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latin typeface="Cambria Math"/>
                        </a:rPr>
                        <m:t>𝑍</m:t>
                      </m:r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400" b="0" i="1" smtClean="0">
                                      <a:latin typeface="Cambria Math"/>
                                    </a:rPr>
                                    <m:t>ν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𝛽𝛽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dirty="0" smtClean="0"/>
                    <a:t> 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0757" y="4084818"/>
                  <a:ext cx="4181301" cy="60766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254" y="4307392"/>
              <a:ext cx="654621" cy="44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3826629" y="4953508"/>
            <a:ext cx="3346874" cy="1019472"/>
            <a:chOff x="3743499" y="3947534"/>
            <a:chExt cx="3346874" cy="1019472"/>
          </a:xfrm>
        </p:grpSpPr>
        <p:sp>
          <p:nvSpPr>
            <p:cNvPr id="25" name="Freeform 24"/>
            <p:cNvSpPr/>
            <p:nvPr/>
          </p:nvSpPr>
          <p:spPr>
            <a:xfrm>
              <a:off x="3907993" y="3955848"/>
              <a:ext cx="3182380" cy="1011158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  <a:gd name="connsiteX0" fmla="*/ 0 w 672664"/>
                <a:gd name="connsiteY0" fmla="*/ 0 h 98182"/>
                <a:gd name="connsiteX1" fmla="*/ 239439 w 672664"/>
                <a:gd name="connsiteY1" fmla="*/ 13730 h 98182"/>
                <a:gd name="connsiteX2" fmla="*/ 410263 w 672664"/>
                <a:gd name="connsiteY2" fmla="*/ 84899 h 98182"/>
                <a:gd name="connsiteX3" fmla="*/ 672664 w 672664"/>
                <a:gd name="connsiteY3" fmla="*/ 96808 h 98182"/>
                <a:gd name="connsiteX0" fmla="*/ 0 w 672664"/>
                <a:gd name="connsiteY0" fmla="*/ 0 h 99253"/>
                <a:gd name="connsiteX1" fmla="*/ 87247 w 672664"/>
                <a:gd name="connsiteY1" fmla="*/ 96124 h 99253"/>
                <a:gd name="connsiteX2" fmla="*/ 410263 w 672664"/>
                <a:gd name="connsiteY2" fmla="*/ 84899 h 99253"/>
                <a:gd name="connsiteX3" fmla="*/ 672664 w 672664"/>
                <a:gd name="connsiteY3" fmla="*/ 96808 h 99253"/>
                <a:gd name="connsiteX0" fmla="*/ 30513 w 1219253"/>
                <a:gd name="connsiteY0" fmla="*/ 0 h 111910"/>
                <a:gd name="connsiteX1" fmla="*/ 117760 w 1219253"/>
                <a:gd name="connsiteY1" fmla="*/ 96124 h 111910"/>
                <a:gd name="connsiteX2" fmla="*/ 1213750 w 1219253"/>
                <a:gd name="connsiteY2" fmla="*/ 107277 h 111910"/>
                <a:gd name="connsiteX3" fmla="*/ 703177 w 1219253"/>
                <a:gd name="connsiteY3" fmla="*/ 96808 h 111910"/>
                <a:gd name="connsiteX0" fmla="*/ 30513 w 1628343"/>
                <a:gd name="connsiteY0" fmla="*/ 0 h 111266"/>
                <a:gd name="connsiteX1" fmla="*/ 117760 w 1628343"/>
                <a:gd name="connsiteY1" fmla="*/ 96124 h 111266"/>
                <a:gd name="connsiteX2" fmla="*/ 1213750 w 1628343"/>
                <a:gd name="connsiteY2" fmla="*/ 107277 h 111266"/>
                <a:gd name="connsiteX3" fmla="*/ 1628343 w 1628343"/>
                <a:gd name="connsiteY3" fmla="*/ 91722 h 111266"/>
                <a:gd name="connsiteX0" fmla="*/ 30251 w 1628081"/>
                <a:gd name="connsiteY0" fmla="*/ 0 h 114935"/>
                <a:gd name="connsiteX1" fmla="*/ 117498 w 1628081"/>
                <a:gd name="connsiteY1" fmla="*/ 96124 h 114935"/>
                <a:gd name="connsiteX2" fmla="*/ 1209483 w 1628081"/>
                <a:gd name="connsiteY2" fmla="*/ 111346 h 114935"/>
                <a:gd name="connsiteX3" fmla="*/ 1628081 w 1628081"/>
                <a:gd name="connsiteY3" fmla="*/ 91722 h 114935"/>
                <a:gd name="connsiteX0" fmla="*/ 30251 w 1628081"/>
                <a:gd name="connsiteY0" fmla="*/ 0 h 111346"/>
                <a:gd name="connsiteX1" fmla="*/ 117498 w 1628081"/>
                <a:gd name="connsiteY1" fmla="*/ 96124 h 111346"/>
                <a:gd name="connsiteX2" fmla="*/ 1209483 w 1628081"/>
                <a:gd name="connsiteY2" fmla="*/ 111346 h 111346"/>
                <a:gd name="connsiteX3" fmla="*/ 1628081 w 1628081"/>
                <a:gd name="connsiteY3" fmla="*/ 91722 h 111346"/>
                <a:gd name="connsiteX0" fmla="*/ 30251 w 1604050"/>
                <a:gd name="connsiteY0" fmla="*/ 0 h 111346"/>
                <a:gd name="connsiteX1" fmla="*/ 117498 w 1604050"/>
                <a:gd name="connsiteY1" fmla="*/ 96124 h 111346"/>
                <a:gd name="connsiteX2" fmla="*/ 1209483 w 1604050"/>
                <a:gd name="connsiteY2" fmla="*/ 111346 h 111346"/>
                <a:gd name="connsiteX3" fmla="*/ 1604050 w 1604050"/>
                <a:gd name="connsiteY3" fmla="*/ 89688 h 111346"/>
                <a:gd name="connsiteX0" fmla="*/ 30251 w 1604050"/>
                <a:gd name="connsiteY0" fmla="*/ 0 h 111346"/>
                <a:gd name="connsiteX1" fmla="*/ 117498 w 1604050"/>
                <a:gd name="connsiteY1" fmla="*/ 96124 h 111346"/>
                <a:gd name="connsiteX2" fmla="*/ 1209483 w 1604050"/>
                <a:gd name="connsiteY2" fmla="*/ 111346 h 111346"/>
                <a:gd name="connsiteX3" fmla="*/ 1604050 w 1604050"/>
                <a:gd name="connsiteY3" fmla="*/ 89688 h 111346"/>
                <a:gd name="connsiteX0" fmla="*/ 57166 w 1630965"/>
                <a:gd name="connsiteY0" fmla="*/ 0 h 101636"/>
                <a:gd name="connsiteX1" fmla="*/ 144413 w 1630965"/>
                <a:gd name="connsiteY1" fmla="*/ 96124 h 101636"/>
                <a:gd name="connsiteX2" fmla="*/ 1630965 w 1630965"/>
                <a:gd name="connsiteY2" fmla="*/ 89688 h 101636"/>
                <a:gd name="connsiteX0" fmla="*/ 35716 w 1609515"/>
                <a:gd name="connsiteY0" fmla="*/ 0 h 108087"/>
                <a:gd name="connsiteX1" fmla="*/ 122963 w 1609515"/>
                <a:gd name="connsiteY1" fmla="*/ 96124 h 108087"/>
                <a:gd name="connsiteX2" fmla="*/ 1297306 w 1609515"/>
                <a:gd name="connsiteY2" fmla="*/ 105913 h 108087"/>
                <a:gd name="connsiteX3" fmla="*/ 1609515 w 1609515"/>
                <a:gd name="connsiteY3" fmla="*/ 89688 h 108087"/>
                <a:gd name="connsiteX0" fmla="*/ 35716 w 1609515"/>
                <a:gd name="connsiteY0" fmla="*/ 0 h 108087"/>
                <a:gd name="connsiteX1" fmla="*/ 122963 w 1609515"/>
                <a:gd name="connsiteY1" fmla="*/ 96124 h 108087"/>
                <a:gd name="connsiteX2" fmla="*/ 1297306 w 1609515"/>
                <a:gd name="connsiteY2" fmla="*/ 105913 h 108087"/>
                <a:gd name="connsiteX3" fmla="*/ 1609515 w 1609515"/>
                <a:gd name="connsiteY3" fmla="*/ 89688 h 108087"/>
                <a:gd name="connsiteX0" fmla="*/ 35716 w 1609515"/>
                <a:gd name="connsiteY0" fmla="*/ 0 h 108087"/>
                <a:gd name="connsiteX1" fmla="*/ 122963 w 1609515"/>
                <a:gd name="connsiteY1" fmla="*/ 96124 h 108087"/>
                <a:gd name="connsiteX2" fmla="*/ 1297306 w 1609515"/>
                <a:gd name="connsiteY2" fmla="*/ 105913 h 108087"/>
                <a:gd name="connsiteX3" fmla="*/ 1609515 w 1609515"/>
                <a:gd name="connsiteY3" fmla="*/ 89688 h 108087"/>
                <a:gd name="connsiteX0" fmla="*/ 38680 w 1612479"/>
                <a:gd name="connsiteY0" fmla="*/ 0 h 117309"/>
                <a:gd name="connsiteX1" fmla="*/ 125927 w 1612479"/>
                <a:gd name="connsiteY1" fmla="*/ 96124 h 117309"/>
                <a:gd name="connsiteX2" fmla="*/ 1344326 w 1612479"/>
                <a:gd name="connsiteY2" fmla="*/ 117102 h 117309"/>
                <a:gd name="connsiteX3" fmla="*/ 1612479 w 1612479"/>
                <a:gd name="connsiteY3" fmla="*/ 89688 h 117309"/>
                <a:gd name="connsiteX0" fmla="*/ 38680 w 1580439"/>
                <a:gd name="connsiteY0" fmla="*/ 0 h 117309"/>
                <a:gd name="connsiteX1" fmla="*/ 125927 w 1580439"/>
                <a:gd name="connsiteY1" fmla="*/ 96124 h 117309"/>
                <a:gd name="connsiteX2" fmla="*/ 1344326 w 1580439"/>
                <a:gd name="connsiteY2" fmla="*/ 117102 h 117309"/>
                <a:gd name="connsiteX3" fmla="*/ 1580439 w 1580439"/>
                <a:gd name="connsiteY3" fmla="*/ 84602 h 117309"/>
                <a:gd name="connsiteX0" fmla="*/ 38680 w 1580439"/>
                <a:gd name="connsiteY0" fmla="*/ 0 h 117309"/>
                <a:gd name="connsiteX1" fmla="*/ 125927 w 1580439"/>
                <a:gd name="connsiteY1" fmla="*/ 96124 h 117309"/>
                <a:gd name="connsiteX2" fmla="*/ 1344326 w 1580439"/>
                <a:gd name="connsiteY2" fmla="*/ 117102 h 117309"/>
                <a:gd name="connsiteX3" fmla="*/ 1580439 w 1580439"/>
                <a:gd name="connsiteY3" fmla="*/ 84602 h 117309"/>
                <a:gd name="connsiteX0" fmla="*/ 15203 w 1556962"/>
                <a:gd name="connsiteY0" fmla="*/ 0 h 118060"/>
                <a:gd name="connsiteX1" fmla="*/ 150511 w 1556962"/>
                <a:gd name="connsiteY1" fmla="*/ 102227 h 118060"/>
                <a:gd name="connsiteX2" fmla="*/ 1320849 w 1556962"/>
                <a:gd name="connsiteY2" fmla="*/ 117102 h 118060"/>
                <a:gd name="connsiteX3" fmla="*/ 1556962 w 1556962"/>
                <a:gd name="connsiteY3" fmla="*/ 84602 h 118060"/>
                <a:gd name="connsiteX0" fmla="*/ 13852 w 1559616"/>
                <a:gd name="connsiteY0" fmla="*/ 0 h 115956"/>
                <a:gd name="connsiteX1" fmla="*/ 153165 w 1559616"/>
                <a:gd name="connsiteY1" fmla="*/ 100193 h 115956"/>
                <a:gd name="connsiteX2" fmla="*/ 1323503 w 1559616"/>
                <a:gd name="connsiteY2" fmla="*/ 115068 h 115956"/>
                <a:gd name="connsiteX3" fmla="*/ 1559616 w 1559616"/>
                <a:gd name="connsiteY3" fmla="*/ 82568 h 115956"/>
                <a:gd name="connsiteX0" fmla="*/ 21153 w 1546892"/>
                <a:gd name="connsiteY0" fmla="*/ 0 h 120169"/>
                <a:gd name="connsiteX1" fmla="*/ 140441 w 1546892"/>
                <a:gd name="connsiteY1" fmla="*/ 104262 h 120169"/>
                <a:gd name="connsiteX2" fmla="*/ 1310779 w 1546892"/>
                <a:gd name="connsiteY2" fmla="*/ 119137 h 120169"/>
                <a:gd name="connsiteX3" fmla="*/ 1546892 w 1546892"/>
                <a:gd name="connsiteY3" fmla="*/ 86637 h 120169"/>
                <a:gd name="connsiteX0" fmla="*/ 7522 w 1533261"/>
                <a:gd name="connsiteY0" fmla="*/ 0 h 123733"/>
                <a:gd name="connsiteX1" fmla="*/ 162855 w 1533261"/>
                <a:gd name="connsiteY1" fmla="*/ 112400 h 123733"/>
                <a:gd name="connsiteX2" fmla="*/ 1297148 w 1533261"/>
                <a:gd name="connsiteY2" fmla="*/ 119137 h 123733"/>
                <a:gd name="connsiteX3" fmla="*/ 1533261 w 1533261"/>
                <a:gd name="connsiteY3" fmla="*/ 86637 h 12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3261" h="123733">
                  <a:moveTo>
                    <a:pt x="7522" y="0"/>
                  </a:moveTo>
                  <a:cubicBezTo>
                    <a:pt x="7668" y="20926"/>
                    <a:pt x="-52083" y="92544"/>
                    <a:pt x="162855" y="112400"/>
                  </a:cubicBezTo>
                  <a:cubicBezTo>
                    <a:pt x="377793" y="132256"/>
                    <a:pt x="1049389" y="120210"/>
                    <a:pt x="1297148" y="119137"/>
                  </a:cubicBezTo>
                  <a:cubicBezTo>
                    <a:pt x="1536898" y="118064"/>
                    <a:pt x="1489237" y="107990"/>
                    <a:pt x="1533261" y="86637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3743499" y="3947534"/>
              <a:ext cx="1452737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762777" y="4953508"/>
            <a:ext cx="2328800" cy="337330"/>
            <a:chOff x="4635901" y="3930282"/>
            <a:chExt cx="2328800" cy="33733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635901" y="3930282"/>
              <a:ext cx="2328800" cy="0"/>
            </a:xfrm>
            <a:prstGeom prst="line">
              <a:avLst/>
            </a:prstGeom>
            <a:ln w="254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 34"/>
            <p:cNvSpPr/>
            <p:nvPr/>
          </p:nvSpPr>
          <p:spPr>
            <a:xfrm flipH="1">
              <a:off x="5273923" y="3933684"/>
              <a:ext cx="526378" cy="333928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  <a:gd name="connsiteX0" fmla="*/ 0 w 672664"/>
                <a:gd name="connsiteY0" fmla="*/ 0 h 98182"/>
                <a:gd name="connsiteX1" fmla="*/ 239439 w 672664"/>
                <a:gd name="connsiteY1" fmla="*/ 13730 h 98182"/>
                <a:gd name="connsiteX2" fmla="*/ 410263 w 672664"/>
                <a:gd name="connsiteY2" fmla="*/ 84899 h 98182"/>
                <a:gd name="connsiteX3" fmla="*/ 672664 w 672664"/>
                <a:gd name="connsiteY3" fmla="*/ 96808 h 98182"/>
                <a:gd name="connsiteX0" fmla="*/ 0 w 672664"/>
                <a:gd name="connsiteY0" fmla="*/ 0 h 99253"/>
                <a:gd name="connsiteX1" fmla="*/ 87247 w 672664"/>
                <a:gd name="connsiteY1" fmla="*/ 96124 h 99253"/>
                <a:gd name="connsiteX2" fmla="*/ 410263 w 672664"/>
                <a:gd name="connsiteY2" fmla="*/ 84899 h 99253"/>
                <a:gd name="connsiteX3" fmla="*/ 672664 w 672664"/>
                <a:gd name="connsiteY3" fmla="*/ 96808 h 99253"/>
                <a:gd name="connsiteX0" fmla="*/ 30513 w 1219253"/>
                <a:gd name="connsiteY0" fmla="*/ 0 h 111910"/>
                <a:gd name="connsiteX1" fmla="*/ 117760 w 1219253"/>
                <a:gd name="connsiteY1" fmla="*/ 96124 h 111910"/>
                <a:gd name="connsiteX2" fmla="*/ 1213750 w 1219253"/>
                <a:gd name="connsiteY2" fmla="*/ 107277 h 111910"/>
                <a:gd name="connsiteX3" fmla="*/ 703177 w 1219253"/>
                <a:gd name="connsiteY3" fmla="*/ 96808 h 111910"/>
                <a:gd name="connsiteX0" fmla="*/ 30513 w 1628343"/>
                <a:gd name="connsiteY0" fmla="*/ 0 h 111266"/>
                <a:gd name="connsiteX1" fmla="*/ 117760 w 1628343"/>
                <a:gd name="connsiteY1" fmla="*/ 96124 h 111266"/>
                <a:gd name="connsiteX2" fmla="*/ 1213750 w 1628343"/>
                <a:gd name="connsiteY2" fmla="*/ 107277 h 111266"/>
                <a:gd name="connsiteX3" fmla="*/ 1628343 w 1628343"/>
                <a:gd name="connsiteY3" fmla="*/ 91722 h 111266"/>
                <a:gd name="connsiteX0" fmla="*/ 30251 w 1628081"/>
                <a:gd name="connsiteY0" fmla="*/ 0 h 114935"/>
                <a:gd name="connsiteX1" fmla="*/ 117498 w 1628081"/>
                <a:gd name="connsiteY1" fmla="*/ 96124 h 114935"/>
                <a:gd name="connsiteX2" fmla="*/ 1209483 w 1628081"/>
                <a:gd name="connsiteY2" fmla="*/ 111346 h 114935"/>
                <a:gd name="connsiteX3" fmla="*/ 1628081 w 1628081"/>
                <a:gd name="connsiteY3" fmla="*/ 91722 h 114935"/>
                <a:gd name="connsiteX0" fmla="*/ 30251 w 1628081"/>
                <a:gd name="connsiteY0" fmla="*/ 0 h 111346"/>
                <a:gd name="connsiteX1" fmla="*/ 117498 w 1628081"/>
                <a:gd name="connsiteY1" fmla="*/ 96124 h 111346"/>
                <a:gd name="connsiteX2" fmla="*/ 1209483 w 1628081"/>
                <a:gd name="connsiteY2" fmla="*/ 111346 h 111346"/>
                <a:gd name="connsiteX3" fmla="*/ 1628081 w 1628081"/>
                <a:gd name="connsiteY3" fmla="*/ 91722 h 111346"/>
                <a:gd name="connsiteX0" fmla="*/ 30251 w 1604050"/>
                <a:gd name="connsiteY0" fmla="*/ 0 h 111346"/>
                <a:gd name="connsiteX1" fmla="*/ 117498 w 1604050"/>
                <a:gd name="connsiteY1" fmla="*/ 96124 h 111346"/>
                <a:gd name="connsiteX2" fmla="*/ 1209483 w 1604050"/>
                <a:gd name="connsiteY2" fmla="*/ 111346 h 111346"/>
                <a:gd name="connsiteX3" fmla="*/ 1604050 w 1604050"/>
                <a:gd name="connsiteY3" fmla="*/ 89688 h 111346"/>
                <a:gd name="connsiteX0" fmla="*/ 30251 w 1604050"/>
                <a:gd name="connsiteY0" fmla="*/ 0 h 111346"/>
                <a:gd name="connsiteX1" fmla="*/ 117498 w 1604050"/>
                <a:gd name="connsiteY1" fmla="*/ 96124 h 111346"/>
                <a:gd name="connsiteX2" fmla="*/ 1209483 w 1604050"/>
                <a:gd name="connsiteY2" fmla="*/ 111346 h 111346"/>
                <a:gd name="connsiteX3" fmla="*/ 1604050 w 1604050"/>
                <a:gd name="connsiteY3" fmla="*/ 89688 h 111346"/>
                <a:gd name="connsiteX0" fmla="*/ 57166 w 1630965"/>
                <a:gd name="connsiteY0" fmla="*/ 0 h 101636"/>
                <a:gd name="connsiteX1" fmla="*/ 144413 w 1630965"/>
                <a:gd name="connsiteY1" fmla="*/ 96124 h 101636"/>
                <a:gd name="connsiteX2" fmla="*/ 1630965 w 1630965"/>
                <a:gd name="connsiteY2" fmla="*/ 89688 h 101636"/>
                <a:gd name="connsiteX0" fmla="*/ 35716 w 1609515"/>
                <a:gd name="connsiteY0" fmla="*/ 0 h 108087"/>
                <a:gd name="connsiteX1" fmla="*/ 122963 w 1609515"/>
                <a:gd name="connsiteY1" fmla="*/ 96124 h 108087"/>
                <a:gd name="connsiteX2" fmla="*/ 1297306 w 1609515"/>
                <a:gd name="connsiteY2" fmla="*/ 105913 h 108087"/>
                <a:gd name="connsiteX3" fmla="*/ 1609515 w 1609515"/>
                <a:gd name="connsiteY3" fmla="*/ 89688 h 108087"/>
                <a:gd name="connsiteX0" fmla="*/ 35716 w 1609515"/>
                <a:gd name="connsiteY0" fmla="*/ 0 h 108087"/>
                <a:gd name="connsiteX1" fmla="*/ 122963 w 1609515"/>
                <a:gd name="connsiteY1" fmla="*/ 96124 h 108087"/>
                <a:gd name="connsiteX2" fmla="*/ 1297306 w 1609515"/>
                <a:gd name="connsiteY2" fmla="*/ 105913 h 108087"/>
                <a:gd name="connsiteX3" fmla="*/ 1609515 w 1609515"/>
                <a:gd name="connsiteY3" fmla="*/ 89688 h 108087"/>
                <a:gd name="connsiteX0" fmla="*/ 35716 w 1609515"/>
                <a:gd name="connsiteY0" fmla="*/ 0 h 108087"/>
                <a:gd name="connsiteX1" fmla="*/ 122963 w 1609515"/>
                <a:gd name="connsiteY1" fmla="*/ 96124 h 108087"/>
                <a:gd name="connsiteX2" fmla="*/ 1297306 w 1609515"/>
                <a:gd name="connsiteY2" fmla="*/ 105913 h 108087"/>
                <a:gd name="connsiteX3" fmla="*/ 1609515 w 1609515"/>
                <a:gd name="connsiteY3" fmla="*/ 89688 h 108087"/>
                <a:gd name="connsiteX0" fmla="*/ 38680 w 1612479"/>
                <a:gd name="connsiteY0" fmla="*/ 0 h 117309"/>
                <a:gd name="connsiteX1" fmla="*/ 125927 w 1612479"/>
                <a:gd name="connsiteY1" fmla="*/ 96124 h 117309"/>
                <a:gd name="connsiteX2" fmla="*/ 1344326 w 1612479"/>
                <a:gd name="connsiteY2" fmla="*/ 117102 h 117309"/>
                <a:gd name="connsiteX3" fmla="*/ 1612479 w 1612479"/>
                <a:gd name="connsiteY3" fmla="*/ 89688 h 117309"/>
                <a:gd name="connsiteX0" fmla="*/ 38680 w 1580439"/>
                <a:gd name="connsiteY0" fmla="*/ 0 h 117309"/>
                <a:gd name="connsiteX1" fmla="*/ 125927 w 1580439"/>
                <a:gd name="connsiteY1" fmla="*/ 96124 h 117309"/>
                <a:gd name="connsiteX2" fmla="*/ 1344326 w 1580439"/>
                <a:gd name="connsiteY2" fmla="*/ 117102 h 117309"/>
                <a:gd name="connsiteX3" fmla="*/ 1580439 w 1580439"/>
                <a:gd name="connsiteY3" fmla="*/ 84602 h 117309"/>
                <a:gd name="connsiteX0" fmla="*/ 38680 w 1580439"/>
                <a:gd name="connsiteY0" fmla="*/ 0 h 117309"/>
                <a:gd name="connsiteX1" fmla="*/ 125927 w 1580439"/>
                <a:gd name="connsiteY1" fmla="*/ 96124 h 117309"/>
                <a:gd name="connsiteX2" fmla="*/ 1344326 w 1580439"/>
                <a:gd name="connsiteY2" fmla="*/ 117102 h 117309"/>
                <a:gd name="connsiteX3" fmla="*/ 1580439 w 1580439"/>
                <a:gd name="connsiteY3" fmla="*/ 84602 h 117309"/>
                <a:gd name="connsiteX0" fmla="*/ 15203 w 1556962"/>
                <a:gd name="connsiteY0" fmla="*/ 0 h 118060"/>
                <a:gd name="connsiteX1" fmla="*/ 150511 w 1556962"/>
                <a:gd name="connsiteY1" fmla="*/ 102227 h 118060"/>
                <a:gd name="connsiteX2" fmla="*/ 1320849 w 1556962"/>
                <a:gd name="connsiteY2" fmla="*/ 117102 h 118060"/>
                <a:gd name="connsiteX3" fmla="*/ 1556962 w 1556962"/>
                <a:gd name="connsiteY3" fmla="*/ 84602 h 118060"/>
                <a:gd name="connsiteX0" fmla="*/ 13852 w 1559616"/>
                <a:gd name="connsiteY0" fmla="*/ 0 h 115956"/>
                <a:gd name="connsiteX1" fmla="*/ 153165 w 1559616"/>
                <a:gd name="connsiteY1" fmla="*/ 100193 h 115956"/>
                <a:gd name="connsiteX2" fmla="*/ 1323503 w 1559616"/>
                <a:gd name="connsiteY2" fmla="*/ 115068 h 115956"/>
                <a:gd name="connsiteX3" fmla="*/ 1559616 w 1559616"/>
                <a:gd name="connsiteY3" fmla="*/ 82568 h 115956"/>
                <a:gd name="connsiteX0" fmla="*/ 21153 w 1546892"/>
                <a:gd name="connsiteY0" fmla="*/ 0 h 120169"/>
                <a:gd name="connsiteX1" fmla="*/ 140441 w 1546892"/>
                <a:gd name="connsiteY1" fmla="*/ 104262 h 120169"/>
                <a:gd name="connsiteX2" fmla="*/ 1310779 w 1546892"/>
                <a:gd name="connsiteY2" fmla="*/ 119137 h 120169"/>
                <a:gd name="connsiteX3" fmla="*/ 1546892 w 1546892"/>
                <a:gd name="connsiteY3" fmla="*/ 86637 h 120169"/>
                <a:gd name="connsiteX0" fmla="*/ 7522 w 1533261"/>
                <a:gd name="connsiteY0" fmla="*/ 0 h 123733"/>
                <a:gd name="connsiteX1" fmla="*/ 162855 w 1533261"/>
                <a:gd name="connsiteY1" fmla="*/ 112400 h 123733"/>
                <a:gd name="connsiteX2" fmla="*/ 1297148 w 1533261"/>
                <a:gd name="connsiteY2" fmla="*/ 119137 h 123733"/>
                <a:gd name="connsiteX3" fmla="*/ 1533261 w 1533261"/>
                <a:gd name="connsiteY3" fmla="*/ 86637 h 123733"/>
                <a:gd name="connsiteX0" fmla="*/ 609503 w 1378288"/>
                <a:gd name="connsiteY0" fmla="*/ 0 h 146582"/>
                <a:gd name="connsiteX1" fmla="*/ 7882 w 1378288"/>
                <a:gd name="connsiteY1" fmla="*/ 133761 h 146582"/>
                <a:gd name="connsiteX2" fmla="*/ 1142175 w 1378288"/>
                <a:gd name="connsiteY2" fmla="*/ 140498 h 146582"/>
                <a:gd name="connsiteX3" fmla="*/ 1378288 w 1378288"/>
                <a:gd name="connsiteY3" fmla="*/ 107998 h 146582"/>
                <a:gd name="connsiteX0" fmla="*/ 0 w 768785"/>
                <a:gd name="connsiteY0" fmla="*/ 0 h 140506"/>
                <a:gd name="connsiteX1" fmla="*/ 215408 w 768785"/>
                <a:gd name="connsiteY1" fmla="*/ 20851 h 140506"/>
                <a:gd name="connsiteX2" fmla="*/ 532672 w 768785"/>
                <a:gd name="connsiteY2" fmla="*/ 140498 h 140506"/>
                <a:gd name="connsiteX3" fmla="*/ 768785 w 768785"/>
                <a:gd name="connsiteY3" fmla="*/ 107998 h 140506"/>
                <a:gd name="connsiteX0" fmla="*/ 0 w 768785"/>
                <a:gd name="connsiteY0" fmla="*/ 0 h 107998"/>
                <a:gd name="connsiteX1" fmla="*/ 215408 w 768785"/>
                <a:gd name="connsiteY1" fmla="*/ 20851 h 107998"/>
                <a:gd name="connsiteX2" fmla="*/ 768785 w 768785"/>
                <a:gd name="connsiteY2" fmla="*/ 107998 h 107998"/>
                <a:gd name="connsiteX0" fmla="*/ 0 w 252134"/>
                <a:gd name="connsiteY0" fmla="*/ 0 h 40862"/>
                <a:gd name="connsiteX1" fmla="*/ 215408 w 252134"/>
                <a:gd name="connsiteY1" fmla="*/ 20851 h 40862"/>
                <a:gd name="connsiteX2" fmla="*/ 252134 w 252134"/>
                <a:gd name="connsiteY2" fmla="*/ 40862 h 40862"/>
                <a:gd name="connsiteX0" fmla="*/ 0 w 252134"/>
                <a:gd name="connsiteY0" fmla="*/ 0 h 40862"/>
                <a:gd name="connsiteX1" fmla="*/ 215408 w 252134"/>
                <a:gd name="connsiteY1" fmla="*/ 20851 h 40862"/>
                <a:gd name="connsiteX2" fmla="*/ 252134 w 252134"/>
                <a:gd name="connsiteY2" fmla="*/ 40862 h 40862"/>
                <a:gd name="connsiteX0" fmla="*/ 0 w 252134"/>
                <a:gd name="connsiteY0" fmla="*/ 0 h 40862"/>
                <a:gd name="connsiteX1" fmla="*/ 219413 w 252134"/>
                <a:gd name="connsiteY1" fmla="*/ 17799 h 40862"/>
                <a:gd name="connsiteX2" fmla="*/ 252134 w 252134"/>
                <a:gd name="connsiteY2" fmla="*/ 40862 h 4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134" h="40862">
                  <a:moveTo>
                    <a:pt x="0" y="0"/>
                  </a:moveTo>
                  <a:cubicBezTo>
                    <a:pt x="146" y="20926"/>
                    <a:pt x="177391" y="10989"/>
                    <a:pt x="219413" y="17799"/>
                  </a:cubicBezTo>
                  <a:cubicBezTo>
                    <a:pt x="261435" y="24609"/>
                    <a:pt x="248988" y="25759"/>
                    <a:pt x="252134" y="40862"/>
                  </a:cubicBezTo>
                </a:path>
              </a:pathLst>
            </a:custGeom>
            <a:noFill/>
            <a:ln>
              <a:solidFill>
                <a:srgbClr val="FFCC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18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Nuclear Matrix Elements Calculations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57447" y="685800"/>
            <a:ext cx="83293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There is a large uncertainty in the calculation of the nuclear matrix element.</a:t>
            </a:r>
            <a:endParaRPr lang="en-US" altLang="en-US" sz="2400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1583041"/>
            <a:ext cx="7162742" cy="4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18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Sensitivity as a Function of Neutrino Mass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722644"/>
            <a:ext cx="7005860" cy="4284228"/>
            <a:chOff x="1471353" y="1844867"/>
            <a:chExt cx="7005860" cy="4284228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353" y="1844867"/>
              <a:ext cx="6699970" cy="428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178872" y="5278582"/>
              <a:ext cx="3298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rgbClr val="7294C4"/>
                  </a:solidFill>
                </a:rPr>
                <a:t>Phys.Rev</a:t>
              </a:r>
              <a:r>
                <a:rPr lang="en-US" sz="1400" dirty="0" smtClean="0">
                  <a:solidFill>
                    <a:srgbClr val="7294C4"/>
                  </a:solidFill>
                </a:rPr>
                <a:t>. D78, 033010 (2008)</a:t>
              </a:r>
              <a:endParaRPr lang="en-US" sz="1400" dirty="0">
                <a:solidFill>
                  <a:srgbClr val="7294C4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6459" y="957438"/>
            <a:ext cx="2759869" cy="598301"/>
            <a:chOff x="906087" y="1097280"/>
            <a:chExt cx="2759869" cy="5983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906087" y="1097280"/>
                  <a:ext cx="2759869" cy="519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𝛽𝛽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𝑒𝑖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dirty="0" smtClean="0"/>
                    <a:t> 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087" y="1097280"/>
                  <a:ext cx="2759869" cy="51924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678" y="1252318"/>
              <a:ext cx="654621" cy="44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 rot="19697581">
            <a:off x="4486684" y="1495882"/>
            <a:ext cx="2136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Quasi-degenerate </a:t>
            </a:r>
            <a:endParaRPr lang="en-US" sz="1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905456"/>
              </p:ext>
            </p:extLst>
          </p:nvPr>
        </p:nvGraphicFramePr>
        <p:xfrm>
          <a:off x="850179" y="5149512"/>
          <a:ext cx="8609012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6" name="Equation" r:id="rId6" imgW="5308560" imgH="634680" progId="Equation.3">
                  <p:embed/>
                </p:oleObj>
              </mc:Choice>
              <mc:Fallback>
                <p:oleObj name="Equation" r:id="rId6" imgW="5308560" imgH="6346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179" y="5149512"/>
                        <a:ext cx="8609012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8331202" y="5130798"/>
            <a:ext cx="1143000" cy="109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66102" y="737296"/>
            <a:ext cx="244403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2A3674"/>
                </a:solidFill>
              </a:rPr>
              <a:t>If the lightest neutrino mass is just below current limits we may see 0</a:t>
            </a:r>
            <a:r>
              <a:rPr lang="el-GR" dirty="0" smtClean="0">
                <a:solidFill>
                  <a:srgbClr val="2A3674"/>
                </a:solidFill>
              </a:rPr>
              <a:t>ν</a:t>
            </a:r>
            <a:r>
              <a:rPr lang="en-US" dirty="0" smtClean="0">
                <a:solidFill>
                  <a:srgbClr val="2A3674"/>
                </a:solidFill>
              </a:rPr>
              <a:t>2</a:t>
            </a:r>
            <a:r>
              <a:rPr lang="el-GR" dirty="0" smtClean="0">
                <a:solidFill>
                  <a:srgbClr val="2A3674"/>
                </a:solidFill>
              </a:rPr>
              <a:t>β</a:t>
            </a:r>
            <a:r>
              <a:rPr lang="en-US" dirty="0" smtClean="0">
                <a:solidFill>
                  <a:srgbClr val="2A3674"/>
                </a:solidFill>
              </a:rPr>
              <a:t> in the next few years.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2A3674"/>
                </a:solidFill>
              </a:rPr>
              <a:t>If the mass hierarchy is inverted, the currently conceived experimental program  will eventually  tell us if neutrinos are </a:t>
            </a:r>
            <a:r>
              <a:rPr lang="en-US" dirty="0" err="1" smtClean="0">
                <a:solidFill>
                  <a:srgbClr val="2A3674"/>
                </a:solidFill>
              </a:rPr>
              <a:t>Majorana</a:t>
            </a:r>
            <a:r>
              <a:rPr lang="en-US" dirty="0" smtClean="0">
                <a:solidFill>
                  <a:srgbClr val="2A3674"/>
                </a:solidFill>
              </a:rPr>
              <a:t> of Dirac.</a:t>
            </a:r>
          </a:p>
          <a:p>
            <a:r>
              <a:rPr lang="en-US" dirty="0" smtClean="0">
                <a:solidFill>
                  <a:srgbClr val="2A3674"/>
                </a:solidFill>
              </a:rPr>
              <a:t>But if the hierarchy is normal…</a:t>
            </a:r>
            <a:endParaRPr lang="en-US" dirty="0">
              <a:solidFill>
                <a:srgbClr val="2A367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68333" y="838200"/>
            <a:ext cx="1763901" cy="3251655"/>
          </a:xfrm>
          <a:prstGeom prst="rect">
            <a:avLst/>
          </a:prstGeom>
          <a:solidFill>
            <a:srgbClr val="729FC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56460" y="1930400"/>
            <a:ext cx="5875774" cy="736600"/>
          </a:xfrm>
          <a:prstGeom prst="rect">
            <a:avLst/>
          </a:prstGeom>
          <a:solidFill>
            <a:srgbClr val="729FC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6459" y="2819400"/>
            <a:ext cx="3493807" cy="1644736"/>
          </a:xfrm>
          <a:prstGeom prst="rect">
            <a:avLst/>
          </a:prstGeom>
          <a:solidFill>
            <a:srgbClr val="729FC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86741" y="3466401"/>
            <a:ext cx="1886989" cy="124690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85299" y="3763599"/>
            <a:ext cx="210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A3674"/>
                </a:solidFill>
              </a:rPr>
              <a:t>Possibility of permanent ignorance </a:t>
            </a:r>
            <a:endParaRPr lang="en-US" sz="1600" dirty="0">
              <a:solidFill>
                <a:srgbClr val="2A3674"/>
              </a:solidFill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7533478" y="4538899"/>
            <a:ext cx="1568450" cy="677868"/>
            <a:chOff x="3891" y="1850"/>
            <a:chExt cx="988" cy="427"/>
          </a:xfrm>
        </p:grpSpPr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3891" y="1850"/>
              <a:ext cx="9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dirty="0" err="1" smtClean="0">
                  <a:solidFill>
                    <a:srgbClr val="660000"/>
                  </a:solidFill>
                </a:rPr>
                <a:t>Majorana</a:t>
              </a:r>
              <a:r>
                <a:rPr lang="en-US" altLang="en-US" sz="1600" dirty="0" smtClean="0">
                  <a:solidFill>
                    <a:srgbClr val="660000"/>
                  </a:solidFill>
                </a:rPr>
                <a:t> Phases</a:t>
              </a:r>
              <a:endParaRPr lang="en-US" altLang="en-US" sz="1600" dirty="0">
                <a:solidFill>
                  <a:srgbClr val="660000"/>
                </a:solidFill>
              </a:endParaRPr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 rot="5400000" flipH="1">
              <a:off x="4327" y="1901"/>
              <a:ext cx="102" cy="649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A36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-0.06025 0.0007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6" grpId="1" animBg="1"/>
      <p:bldP spid="18" grpId="0" animBg="1"/>
      <p:bldP spid="18" grpId="1" animBg="1"/>
      <p:bldP spid="19" grpId="0" animBg="1"/>
      <p:bldP spid="11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Neutrinoless</a:t>
            </a:r>
            <a:r>
              <a:rPr lang="en-US" dirty="0" smtClean="0"/>
              <a:t> Double Beta Decay Experiments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0" dirty="0" smtClean="0"/>
              <a:t>From </a:t>
            </a:r>
            <a:r>
              <a:rPr lang="en-US" i="0" dirty="0" err="1" smtClean="0"/>
              <a:t>Oliviero</a:t>
            </a:r>
            <a:r>
              <a:rPr lang="en-US" i="0" dirty="0" smtClean="0"/>
              <a:t> </a:t>
            </a:r>
            <a:r>
              <a:rPr lang="en-US" i="0" dirty="0" err="1" smtClean="0"/>
              <a:t>Cremonesi</a:t>
            </a:r>
            <a:r>
              <a:rPr lang="en-US" i="0" dirty="0" smtClean="0"/>
              <a:t>, TAUP 2015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91" y="736600"/>
            <a:ext cx="7262163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8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 rot="19549904">
            <a:off x="-663729" y="2916981"/>
            <a:ext cx="10240787" cy="783772"/>
          </a:xfrm>
          <a:prstGeom prst="rightArrow">
            <a:avLst>
              <a:gd name="adj1" fmla="val 18078"/>
              <a:gd name="adj2" fmla="val 102848"/>
            </a:avLst>
          </a:prstGeom>
          <a:solidFill>
            <a:srgbClr val="729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242592" y="6135629"/>
            <a:ext cx="8761446" cy="307777"/>
            <a:chOff x="242592" y="6135629"/>
            <a:chExt cx="8761446" cy="307777"/>
          </a:xfrm>
        </p:grpSpPr>
        <p:cxnSp>
          <p:nvCxnSpPr>
            <p:cNvPr id="16" name="Elbow Connector 15"/>
            <p:cNvCxnSpPr/>
            <p:nvPr/>
          </p:nvCxnSpPr>
          <p:spPr>
            <a:xfrm rot="10800000">
              <a:off x="242592" y="6180919"/>
              <a:ext cx="1212978" cy="113330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43212" y="6135629"/>
              <a:ext cx="756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1930</a:t>
              </a:r>
              <a:r>
                <a:rPr lang="en-US" sz="1400" dirty="0" smtClean="0">
                  <a:solidFill>
                    <a:srgbClr val="2A3674"/>
                  </a:solidFill>
                </a:rPr>
                <a:t>: Wolfgang Pauli proposes the neutrino to preserve energy conservation in </a:t>
              </a:r>
              <a:r>
                <a:rPr lang="el-GR" sz="1400" dirty="0" smtClean="0">
                  <a:solidFill>
                    <a:srgbClr val="2A3674"/>
                  </a:solidFill>
                </a:rPr>
                <a:t>β</a:t>
              </a:r>
              <a:r>
                <a:rPr lang="en-US" sz="1400" dirty="0" smtClean="0">
                  <a:solidFill>
                    <a:srgbClr val="2A3674"/>
                  </a:solidFill>
                </a:rPr>
                <a:t>-decay.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3630" y="5512804"/>
            <a:ext cx="4475569" cy="523220"/>
            <a:chOff x="553630" y="5512804"/>
            <a:chExt cx="4475569" cy="523220"/>
          </a:xfrm>
        </p:grpSpPr>
        <p:cxnSp>
          <p:nvCxnSpPr>
            <p:cNvPr id="19" name="Elbow Connector 18"/>
            <p:cNvCxnSpPr>
              <a:stCxn id="20" idx="1"/>
            </p:cNvCxnSpPr>
            <p:nvPr/>
          </p:nvCxnSpPr>
          <p:spPr>
            <a:xfrm rot="10800000" flipV="1">
              <a:off x="553630" y="5774414"/>
              <a:ext cx="1530201" cy="186616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083830" y="5512804"/>
              <a:ext cx="2945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1934</a:t>
              </a:r>
              <a:r>
                <a:rPr lang="en-US" sz="1400" dirty="0" smtClean="0">
                  <a:solidFill>
                    <a:srgbClr val="2A3674"/>
                  </a:solidFill>
                </a:rPr>
                <a:t>: Enrico Fermi Develops a theory of </a:t>
              </a:r>
              <a:r>
                <a:rPr lang="el-GR" sz="1400" dirty="0" smtClean="0">
                  <a:solidFill>
                    <a:srgbClr val="2A3674"/>
                  </a:solidFill>
                </a:rPr>
                <a:t>β</a:t>
              </a:r>
              <a:r>
                <a:rPr lang="en-US" sz="1400" dirty="0" smtClean="0">
                  <a:solidFill>
                    <a:srgbClr val="2A3674"/>
                  </a:solidFill>
                </a:rPr>
                <a:t>-decay based on the neutrino.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374645" y="4717062"/>
            <a:ext cx="3578286" cy="758418"/>
            <a:chOff x="2374645" y="4717062"/>
            <a:chExt cx="3578286" cy="758418"/>
          </a:xfrm>
        </p:grpSpPr>
        <p:cxnSp>
          <p:nvCxnSpPr>
            <p:cNvPr id="26" name="Elbow Connector 25"/>
            <p:cNvCxnSpPr/>
            <p:nvPr/>
          </p:nvCxnSpPr>
          <p:spPr>
            <a:xfrm rot="10800000">
              <a:off x="2374645" y="4717062"/>
              <a:ext cx="765099" cy="382870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139744" y="4736816"/>
              <a:ext cx="28131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1956</a:t>
              </a:r>
              <a:r>
                <a:rPr lang="en-US" sz="1400" dirty="0" smtClean="0">
                  <a:solidFill>
                    <a:srgbClr val="2A3674"/>
                  </a:solidFill>
                </a:rPr>
                <a:t>: </a:t>
              </a:r>
              <a:r>
                <a:rPr lang="en-US" sz="1400" dirty="0" err="1" smtClean="0">
                  <a:solidFill>
                    <a:srgbClr val="2A3674"/>
                  </a:solidFill>
                </a:rPr>
                <a:t>Reines</a:t>
              </a:r>
              <a:r>
                <a:rPr lang="en-US" sz="1400" dirty="0" smtClean="0">
                  <a:solidFill>
                    <a:srgbClr val="2A3674"/>
                  </a:solidFill>
                </a:rPr>
                <a:t> and Cowan discover the neutrino at the Savannah River Nuclear Reactor.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01225" y="3903433"/>
            <a:ext cx="2786728" cy="738664"/>
            <a:chOff x="701225" y="3903433"/>
            <a:chExt cx="2786728" cy="738664"/>
          </a:xfrm>
        </p:grpSpPr>
        <p:cxnSp>
          <p:nvCxnSpPr>
            <p:cNvPr id="30" name="Elbow Connector 29"/>
            <p:cNvCxnSpPr>
              <a:stCxn id="31" idx="3"/>
            </p:cNvCxnSpPr>
            <p:nvPr/>
          </p:nvCxnSpPr>
          <p:spPr>
            <a:xfrm flipV="1">
              <a:off x="2247545" y="3983227"/>
              <a:ext cx="1240408" cy="289538"/>
            </a:xfrm>
            <a:prstGeom prst="bentConnector3">
              <a:avLst>
                <a:gd name="adj1" fmla="val 34154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01225" y="3903433"/>
              <a:ext cx="15463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1968</a:t>
              </a:r>
              <a:r>
                <a:rPr lang="en-US" sz="1400" dirty="0" smtClean="0">
                  <a:solidFill>
                    <a:srgbClr val="2A3674"/>
                  </a:solidFill>
                </a:rPr>
                <a:t>: Ray Davis observes neutrinos from the Sun.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09247" y="3837874"/>
            <a:ext cx="3570099" cy="954107"/>
            <a:chOff x="2909247" y="3837874"/>
            <a:chExt cx="3570099" cy="954107"/>
          </a:xfrm>
        </p:grpSpPr>
        <p:cxnSp>
          <p:nvCxnSpPr>
            <p:cNvPr id="34" name="Elbow Connector 33"/>
            <p:cNvCxnSpPr>
              <a:stCxn id="35" idx="1"/>
            </p:cNvCxnSpPr>
            <p:nvPr/>
          </p:nvCxnSpPr>
          <p:spPr>
            <a:xfrm rot="10800000" flipV="1">
              <a:off x="2909247" y="4314928"/>
              <a:ext cx="1058656" cy="47886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967903" y="3837874"/>
              <a:ext cx="251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1962</a:t>
              </a:r>
              <a:r>
                <a:rPr lang="en-US" sz="1400" dirty="0" smtClean="0">
                  <a:solidFill>
                    <a:srgbClr val="2A3674"/>
                  </a:solidFill>
                </a:rPr>
                <a:t>: Lederman, Schwartz and Steinberger discover that there are at least two types of neutrino.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6255" y="2951996"/>
            <a:ext cx="2916561" cy="738659"/>
            <a:chOff x="4736255" y="2951996"/>
            <a:chExt cx="2916561" cy="738659"/>
          </a:xfrm>
        </p:grpSpPr>
        <p:cxnSp>
          <p:nvCxnSpPr>
            <p:cNvPr id="47" name="Elbow Connector 46"/>
            <p:cNvCxnSpPr/>
            <p:nvPr/>
          </p:nvCxnSpPr>
          <p:spPr>
            <a:xfrm rot="10800000">
              <a:off x="4965109" y="2951996"/>
              <a:ext cx="987822" cy="184665"/>
            </a:xfrm>
            <a:prstGeom prst="bentConnector3">
              <a:avLst>
                <a:gd name="adj1" fmla="val -1042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4736255" y="3167435"/>
              <a:ext cx="29165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1987</a:t>
              </a:r>
              <a:r>
                <a:rPr lang="en-US" sz="1400" dirty="0" smtClean="0">
                  <a:solidFill>
                    <a:srgbClr val="2A3674"/>
                  </a:solidFill>
                </a:rPr>
                <a:t>: </a:t>
              </a:r>
              <a:r>
                <a:rPr lang="en-US" sz="1400" dirty="0" err="1" smtClean="0">
                  <a:solidFill>
                    <a:srgbClr val="2A3674"/>
                  </a:solidFill>
                </a:rPr>
                <a:t>Kamiokande</a:t>
              </a:r>
              <a:r>
                <a:rPr lang="en-US" sz="1400" dirty="0" smtClean="0">
                  <a:solidFill>
                    <a:srgbClr val="2A3674"/>
                  </a:solidFill>
                </a:rPr>
                <a:t> observes neutrinos </a:t>
              </a:r>
              <a:r>
                <a:rPr lang="en-US" sz="1400" dirty="0" smtClean="0">
                  <a:solidFill>
                    <a:srgbClr val="2A3674"/>
                  </a:solidFill>
                </a:rPr>
                <a:t>observed from Supernova 87A.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261588" y="2057211"/>
            <a:ext cx="4792568" cy="738664"/>
            <a:chOff x="1261588" y="2057211"/>
            <a:chExt cx="4792568" cy="738664"/>
          </a:xfrm>
        </p:grpSpPr>
        <p:cxnSp>
          <p:nvCxnSpPr>
            <p:cNvPr id="51" name="Elbow Connector 50"/>
            <p:cNvCxnSpPr/>
            <p:nvPr/>
          </p:nvCxnSpPr>
          <p:spPr>
            <a:xfrm flipV="1">
              <a:off x="3743058" y="2208226"/>
              <a:ext cx="2311098" cy="218317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261588" y="2057211"/>
              <a:ext cx="25995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1998</a:t>
              </a:r>
              <a:r>
                <a:rPr lang="en-US" sz="1400" dirty="0" smtClean="0">
                  <a:solidFill>
                    <a:srgbClr val="2A3674"/>
                  </a:solidFill>
                </a:rPr>
                <a:t>: The Super-K experiment discovers neutrino oscillations, proving that neutrino have mass.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635751" y="686273"/>
            <a:ext cx="4558938" cy="765250"/>
            <a:chOff x="2635751" y="686273"/>
            <a:chExt cx="4558938" cy="765250"/>
          </a:xfrm>
        </p:grpSpPr>
        <p:cxnSp>
          <p:nvCxnSpPr>
            <p:cNvPr id="55" name="Elbow Connector 54"/>
            <p:cNvCxnSpPr/>
            <p:nvPr/>
          </p:nvCxnSpPr>
          <p:spPr>
            <a:xfrm>
              <a:off x="6171466" y="939588"/>
              <a:ext cx="1023223" cy="511935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635751" y="686273"/>
              <a:ext cx="3575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2012</a:t>
              </a:r>
              <a:r>
                <a:rPr lang="en-US" sz="1400" dirty="0" smtClean="0">
                  <a:solidFill>
                    <a:srgbClr val="2A3674"/>
                  </a:solidFill>
                </a:rPr>
                <a:t>: </a:t>
              </a:r>
              <a:r>
                <a:rPr lang="en-US" sz="1400" dirty="0" err="1">
                  <a:solidFill>
                    <a:srgbClr val="2A3674"/>
                  </a:solidFill>
                </a:rPr>
                <a:t>Daya</a:t>
              </a:r>
              <a:r>
                <a:rPr lang="en-US" sz="1400" dirty="0">
                  <a:solidFill>
                    <a:srgbClr val="2A3674"/>
                  </a:solidFill>
                </a:rPr>
                <a:t> </a:t>
              </a:r>
              <a:r>
                <a:rPr lang="en-US" sz="1400" dirty="0" smtClean="0">
                  <a:solidFill>
                    <a:srgbClr val="2A3674"/>
                  </a:solidFill>
                </a:rPr>
                <a:t>Bay Reactor Experiment </a:t>
              </a:r>
              <a:r>
                <a:rPr lang="en-US" sz="1400" dirty="0" smtClean="0">
                  <a:solidFill>
                    <a:srgbClr val="2A3674"/>
                  </a:solidFill>
                </a:rPr>
                <a:t>measures </a:t>
              </a:r>
              <a:r>
                <a:rPr lang="en-US" sz="1400" dirty="0" smtClean="0">
                  <a:solidFill>
                    <a:srgbClr val="2A3674"/>
                  </a:solidFill>
                </a:rPr>
                <a:t>the last unknown neutrino mixing angle, </a:t>
              </a:r>
              <a:r>
                <a:rPr lang="el-GR" sz="1400" dirty="0" smtClean="0">
                  <a:solidFill>
                    <a:srgbClr val="2A3674"/>
                  </a:solidFill>
                </a:rPr>
                <a:t>θ</a:t>
              </a:r>
              <a:r>
                <a:rPr lang="en-US" sz="1400" baseline="-25000" dirty="0" smtClean="0">
                  <a:solidFill>
                    <a:srgbClr val="2A3674"/>
                  </a:solidFill>
                </a:rPr>
                <a:t>13</a:t>
              </a:r>
              <a:r>
                <a:rPr lang="en-US" sz="1400" dirty="0" smtClean="0">
                  <a:solidFill>
                    <a:srgbClr val="2A3674"/>
                  </a:solidFill>
                </a:rPr>
                <a:t>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74763" y="2562003"/>
            <a:ext cx="5051509" cy="1128652"/>
            <a:chOff x="474763" y="2562003"/>
            <a:chExt cx="5051509" cy="1128652"/>
          </a:xfrm>
        </p:grpSpPr>
        <p:cxnSp>
          <p:nvCxnSpPr>
            <p:cNvPr id="58" name="Elbow Connector 57"/>
            <p:cNvCxnSpPr>
              <a:stCxn id="59" idx="3"/>
            </p:cNvCxnSpPr>
            <p:nvPr/>
          </p:nvCxnSpPr>
          <p:spPr>
            <a:xfrm flipV="1">
              <a:off x="3810463" y="2562003"/>
              <a:ext cx="1715809" cy="759320"/>
            </a:xfrm>
            <a:prstGeom prst="bentConnector3">
              <a:avLst>
                <a:gd name="adj1" fmla="val 16630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74763" y="2951991"/>
              <a:ext cx="33357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1993</a:t>
              </a:r>
              <a:r>
                <a:rPr lang="en-US" sz="1400" dirty="0" smtClean="0">
                  <a:solidFill>
                    <a:srgbClr val="2A3674"/>
                  </a:solidFill>
                </a:rPr>
                <a:t>: LSND observed hint of short-baseline oscillations leading to speculation on the existence of sterile neutrinos.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0" y="848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Brief History of Neutrinos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9638235">
            <a:off x="56877" y="5846563"/>
            <a:ext cx="760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time</a:t>
            </a:r>
            <a:endParaRPr lang="en-US" sz="1400" i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6171466" y="2118375"/>
            <a:ext cx="2792288" cy="859745"/>
            <a:chOff x="2825212" y="4458129"/>
            <a:chExt cx="2792288" cy="859745"/>
          </a:xfrm>
        </p:grpSpPr>
        <p:cxnSp>
          <p:nvCxnSpPr>
            <p:cNvPr id="64" name="Elbow Connector 63"/>
            <p:cNvCxnSpPr/>
            <p:nvPr/>
          </p:nvCxnSpPr>
          <p:spPr>
            <a:xfrm rot="10800000">
              <a:off x="2825212" y="4458129"/>
              <a:ext cx="702440" cy="485145"/>
            </a:xfrm>
            <a:prstGeom prst="bentConnector3">
              <a:avLst>
                <a:gd name="adj1" fmla="val 50000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3518903" y="4579210"/>
              <a:ext cx="20985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2000</a:t>
              </a:r>
              <a:r>
                <a:rPr lang="en-US" sz="1400" dirty="0" smtClean="0">
                  <a:solidFill>
                    <a:srgbClr val="2A3674"/>
                  </a:solidFill>
                </a:rPr>
                <a:t>: </a:t>
              </a:r>
              <a:r>
                <a:rPr lang="en-US" sz="1400" dirty="0" err="1" smtClean="0">
                  <a:solidFill>
                    <a:srgbClr val="2A3674"/>
                  </a:solidFill>
                </a:rPr>
                <a:t>DONuT</a:t>
              </a:r>
              <a:r>
                <a:rPr lang="en-US" sz="1400" dirty="0" smtClean="0">
                  <a:solidFill>
                    <a:srgbClr val="2A3674"/>
                  </a:solidFill>
                </a:rPr>
                <a:t> Experiment at </a:t>
              </a:r>
              <a:r>
                <a:rPr lang="en-US" sz="1400" dirty="0" err="1" smtClean="0">
                  <a:solidFill>
                    <a:srgbClr val="2A3674"/>
                  </a:solidFill>
                </a:rPr>
                <a:t>Fermilab</a:t>
              </a:r>
              <a:r>
                <a:rPr lang="en-US" sz="1400" dirty="0" smtClean="0">
                  <a:solidFill>
                    <a:srgbClr val="2A3674"/>
                  </a:solidFill>
                </a:rPr>
                <a:t> discovers the third neutrino (</a:t>
              </a:r>
              <a:r>
                <a:rPr lang="el-GR" sz="1400" dirty="0" smtClean="0">
                  <a:solidFill>
                    <a:srgbClr val="2A3674"/>
                  </a:solidFill>
                </a:rPr>
                <a:t>ν</a:t>
              </a:r>
              <a:r>
                <a:rPr lang="el-GR" sz="1400" baseline="-25000" dirty="0" smtClean="0">
                  <a:solidFill>
                    <a:srgbClr val="2A3674"/>
                  </a:solidFill>
                </a:rPr>
                <a:t>τ</a:t>
              </a:r>
              <a:r>
                <a:rPr lang="en-US" sz="1400" dirty="0" smtClean="0">
                  <a:solidFill>
                    <a:srgbClr val="2A3674"/>
                  </a:solidFill>
                </a:rPr>
                <a:t>)</a:t>
              </a:r>
              <a:endParaRPr lang="en-US" sz="1400" baseline="-250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802501" y="1371945"/>
            <a:ext cx="2201537" cy="671110"/>
            <a:chOff x="2315286" y="4450363"/>
            <a:chExt cx="2201537" cy="671110"/>
          </a:xfrm>
        </p:grpSpPr>
        <p:cxnSp>
          <p:nvCxnSpPr>
            <p:cNvPr id="67" name="Elbow Connector 66"/>
            <p:cNvCxnSpPr/>
            <p:nvPr/>
          </p:nvCxnSpPr>
          <p:spPr>
            <a:xfrm rot="10800000">
              <a:off x="2808325" y="4450363"/>
              <a:ext cx="355391" cy="330666"/>
            </a:xfrm>
            <a:prstGeom prst="bentConnector3">
              <a:avLst>
                <a:gd name="adj1" fmla="val 6717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2315286" y="4813696"/>
              <a:ext cx="22015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2013</a:t>
              </a:r>
              <a:r>
                <a:rPr lang="en-US" sz="1400" dirty="0" smtClean="0">
                  <a:solidFill>
                    <a:srgbClr val="2A3674"/>
                  </a:solidFill>
                </a:rPr>
                <a:t>: T2K observes </a:t>
              </a:r>
              <a:r>
                <a:rPr lang="el-GR" sz="1400" dirty="0" smtClean="0">
                  <a:solidFill>
                    <a:srgbClr val="2A3674"/>
                  </a:solidFill>
                </a:rPr>
                <a:t>ν</a:t>
              </a:r>
              <a:r>
                <a:rPr lang="el-GR" sz="1400" baseline="-25000" dirty="0" smtClean="0">
                  <a:solidFill>
                    <a:srgbClr val="2A3674"/>
                  </a:solidFill>
                </a:rPr>
                <a:t>μ</a:t>
              </a:r>
              <a:r>
                <a:rPr lang="el-GR" sz="1400" dirty="0" smtClean="0">
                  <a:solidFill>
                    <a:srgbClr val="2A3674"/>
                  </a:solidFill>
                </a:rPr>
                <a:t>→ν</a:t>
              </a:r>
              <a:r>
                <a:rPr lang="en-US" sz="1400" baseline="-25000" dirty="0" smtClean="0">
                  <a:solidFill>
                    <a:srgbClr val="2A3674"/>
                  </a:solidFill>
                </a:rPr>
                <a:t>e</a:t>
              </a:r>
              <a:r>
                <a:rPr lang="en-US" sz="1400" dirty="0" smtClean="0">
                  <a:solidFill>
                    <a:srgbClr val="2A3674"/>
                  </a:solidFill>
                </a:rPr>
                <a:t> </a:t>
              </a:r>
              <a:endParaRPr lang="en-US" sz="1400" baseline="-250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854961" y="1422930"/>
            <a:ext cx="3591567" cy="523220"/>
            <a:chOff x="2854961" y="1422930"/>
            <a:chExt cx="3591567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2854961" y="1422930"/>
              <a:ext cx="17885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2002</a:t>
              </a:r>
              <a:r>
                <a:rPr lang="en-US" sz="1400" dirty="0" smtClean="0">
                  <a:solidFill>
                    <a:srgbClr val="2A3674"/>
                  </a:solidFill>
                </a:rPr>
                <a:t>:  SNO solves solar neutrino puzzle.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  <p:cxnSp>
          <p:nvCxnSpPr>
            <p:cNvPr id="57" name="Elbow Connector 56"/>
            <p:cNvCxnSpPr/>
            <p:nvPr/>
          </p:nvCxnSpPr>
          <p:spPr>
            <a:xfrm>
              <a:off x="4503632" y="1684540"/>
              <a:ext cx="1942896" cy="261610"/>
            </a:xfrm>
            <a:prstGeom prst="bentConnector3">
              <a:avLst>
                <a:gd name="adj1" fmla="val 50000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11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57447" y="735678"/>
            <a:ext cx="8329353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Precision measurement of the beta-decay endpoint would show modifications due to non-zero effective neutrino mass.</a:t>
            </a: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alt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altLang="en-US" sz="2400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 sz="2400" dirty="0" smtClean="0">
                <a:solidFill>
                  <a:srgbClr val="2A367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en-US" altLang="en-US" sz="2400" dirty="0" smtClean="0">
                <a:solidFill>
                  <a:srgbClr val="2A367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current state-of-the-art uses a massive magnetic spectrometer and filter which selects only the electrons closest to the endpoint</a:t>
            </a:r>
            <a:r>
              <a:rPr lang="en-US" altLang="en-US" sz="2400" dirty="0" smtClean="0">
                <a:solidFill>
                  <a:srgbClr val="2A367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alt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Direct Mass Measurements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0" y="1647837"/>
            <a:ext cx="7687255" cy="380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0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53" y="1421431"/>
            <a:ext cx="4742920" cy="328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Direct Mass Measurements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357447" y="735678"/>
            <a:ext cx="8329353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</a:rPr>
              <a:t>The </a:t>
            </a:r>
            <a:r>
              <a:rPr lang="en-US" altLang="en-US" sz="2400" dirty="0" smtClean="0">
                <a:solidFill>
                  <a:srgbClr val="FF6600"/>
                </a:solidFill>
              </a:rPr>
              <a:t>Project 8</a:t>
            </a:r>
            <a:r>
              <a:rPr lang="en-US" altLang="en-US" sz="2400" dirty="0" smtClean="0">
                <a:solidFill>
                  <a:srgbClr val="2A3674"/>
                </a:solidFill>
              </a:rPr>
              <a:t> concept is to measure the frequency of the cyclotron radiation from individual beta decay </a:t>
            </a:r>
            <a:r>
              <a:rPr lang="en-US" altLang="en-US" sz="2400" dirty="0" smtClean="0">
                <a:solidFill>
                  <a:srgbClr val="2A3674"/>
                </a:solidFill>
              </a:rPr>
              <a:t>electrons</a:t>
            </a: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</a:rPr>
              <a:t>The observed frequency shows continuous energy loss from radiation and jumps in energy from scattering.  The initial energy of the beta can be read off from the earliest time.</a:t>
            </a:r>
            <a:endParaRPr lang="en-US" altLang="en-US" sz="2400" dirty="0">
              <a:solidFill>
                <a:srgbClr val="2A3674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5018"/>
            <a:ext cx="4405745" cy="27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11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 rot="19549904">
            <a:off x="-663729" y="2916981"/>
            <a:ext cx="10240787" cy="783772"/>
          </a:xfrm>
          <a:prstGeom prst="rightArrow">
            <a:avLst>
              <a:gd name="adj1" fmla="val 18078"/>
              <a:gd name="adj2" fmla="val 102848"/>
            </a:avLst>
          </a:prstGeom>
          <a:solidFill>
            <a:srgbClr val="729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242592" y="6135629"/>
            <a:ext cx="8761446" cy="307777"/>
            <a:chOff x="242592" y="6135629"/>
            <a:chExt cx="8761446" cy="307777"/>
          </a:xfrm>
        </p:grpSpPr>
        <p:cxnSp>
          <p:nvCxnSpPr>
            <p:cNvPr id="16" name="Elbow Connector 15"/>
            <p:cNvCxnSpPr/>
            <p:nvPr/>
          </p:nvCxnSpPr>
          <p:spPr>
            <a:xfrm rot="10800000">
              <a:off x="242592" y="6180919"/>
              <a:ext cx="1212978" cy="113330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43212" y="6135629"/>
              <a:ext cx="756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1930</a:t>
              </a:r>
              <a:r>
                <a:rPr lang="en-US" sz="1400" dirty="0" smtClean="0">
                  <a:solidFill>
                    <a:srgbClr val="2A3674"/>
                  </a:solidFill>
                </a:rPr>
                <a:t>: Wolfgang Pauli proposes the neutrino to preserve energy conservation in </a:t>
              </a:r>
              <a:r>
                <a:rPr lang="el-GR" sz="1400" dirty="0" smtClean="0">
                  <a:solidFill>
                    <a:srgbClr val="2A3674"/>
                  </a:solidFill>
                </a:rPr>
                <a:t>β</a:t>
              </a:r>
              <a:r>
                <a:rPr lang="en-US" sz="1400" dirty="0" smtClean="0">
                  <a:solidFill>
                    <a:srgbClr val="2A3674"/>
                  </a:solidFill>
                </a:rPr>
                <a:t>-decay.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3630" y="5512804"/>
            <a:ext cx="4475569" cy="523220"/>
            <a:chOff x="553630" y="5512804"/>
            <a:chExt cx="4475569" cy="523220"/>
          </a:xfrm>
        </p:grpSpPr>
        <p:cxnSp>
          <p:nvCxnSpPr>
            <p:cNvPr id="19" name="Elbow Connector 18"/>
            <p:cNvCxnSpPr>
              <a:stCxn id="20" idx="1"/>
            </p:cNvCxnSpPr>
            <p:nvPr/>
          </p:nvCxnSpPr>
          <p:spPr>
            <a:xfrm rot="10800000" flipV="1">
              <a:off x="553630" y="5774414"/>
              <a:ext cx="1530201" cy="186616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083830" y="5512804"/>
              <a:ext cx="2945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1934</a:t>
              </a:r>
              <a:r>
                <a:rPr lang="en-US" sz="1400" dirty="0" smtClean="0">
                  <a:solidFill>
                    <a:srgbClr val="2A3674"/>
                  </a:solidFill>
                </a:rPr>
                <a:t>: Enrico Fermi Develops a theory of </a:t>
              </a:r>
              <a:r>
                <a:rPr lang="el-GR" sz="1400" dirty="0" smtClean="0">
                  <a:solidFill>
                    <a:srgbClr val="2A3674"/>
                  </a:solidFill>
                </a:rPr>
                <a:t>β</a:t>
              </a:r>
              <a:r>
                <a:rPr lang="en-US" sz="1400" dirty="0" smtClean="0">
                  <a:solidFill>
                    <a:srgbClr val="2A3674"/>
                  </a:solidFill>
                </a:rPr>
                <a:t>-decay based on the neutrino.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374645" y="4717062"/>
            <a:ext cx="3578286" cy="758418"/>
            <a:chOff x="2374645" y="4717062"/>
            <a:chExt cx="3578286" cy="758418"/>
          </a:xfrm>
        </p:grpSpPr>
        <p:cxnSp>
          <p:nvCxnSpPr>
            <p:cNvPr id="26" name="Elbow Connector 25"/>
            <p:cNvCxnSpPr/>
            <p:nvPr/>
          </p:nvCxnSpPr>
          <p:spPr>
            <a:xfrm rot="10800000">
              <a:off x="2374645" y="4717062"/>
              <a:ext cx="765099" cy="382870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139744" y="4736816"/>
              <a:ext cx="28131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1956</a:t>
              </a:r>
              <a:r>
                <a:rPr lang="en-US" sz="1400" dirty="0" smtClean="0">
                  <a:solidFill>
                    <a:srgbClr val="2A3674"/>
                  </a:solidFill>
                </a:rPr>
                <a:t>: </a:t>
              </a:r>
              <a:r>
                <a:rPr lang="en-US" sz="1400" dirty="0" err="1" smtClean="0">
                  <a:solidFill>
                    <a:srgbClr val="2A3674"/>
                  </a:solidFill>
                </a:rPr>
                <a:t>Reines</a:t>
              </a:r>
              <a:r>
                <a:rPr lang="en-US" sz="1400" dirty="0" smtClean="0">
                  <a:solidFill>
                    <a:srgbClr val="2A3674"/>
                  </a:solidFill>
                </a:rPr>
                <a:t> and Cowan discover the neutrino at the Savannah River Nuclear Reactor.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01225" y="3903433"/>
            <a:ext cx="2786728" cy="738664"/>
            <a:chOff x="701225" y="3903433"/>
            <a:chExt cx="2786728" cy="738664"/>
          </a:xfrm>
        </p:grpSpPr>
        <p:cxnSp>
          <p:nvCxnSpPr>
            <p:cNvPr id="30" name="Elbow Connector 29"/>
            <p:cNvCxnSpPr>
              <a:stCxn id="31" idx="3"/>
            </p:cNvCxnSpPr>
            <p:nvPr/>
          </p:nvCxnSpPr>
          <p:spPr>
            <a:xfrm flipV="1">
              <a:off x="2247545" y="3983227"/>
              <a:ext cx="1240408" cy="289538"/>
            </a:xfrm>
            <a:prstGeom prst="bentConnector3">
              <a:avLst>
                <a:gd name="adj1" fmla="val 34154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01225" y="3903433"/>
              <a:ext cx="15463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1968</a:t>
              </a:r>
              <a:r>
                <a:rPr lang="en-US" sz="1400" dirty="0" smtClean="0">
                  <a:solidFill>
                    <a:srgbClr val="2A3674"/>
                  </a:solidFill>
                </a:rPr>
                <a:t>: Ray Davis observes neutrinos from the Sun.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09247" y="3837874"/>
            <a:ext cx="3570099" cy="954107"/>
            <a:chOff x="2909247" y="3837874"/>
            <a:chExt cx="3570099" cy="954107"/>
          </a:xfrm>
        </p:grpSpPr>
        <p:cxnSp>
          <p:nvCxnSpPr>
            <p:cNvPr id="34" name="Elbow Connector 33"/>
            <p:cNvCxnSpPr>
              <a:stCxn id="35" idx="1"/>
            </p:cNvCxnSpPr>
            <p:nvPr/>
          </p:nvCxnSpPr>
          <p:spPr>
            <a:xfrm rot="10800000" flipV="1">
              <a:off x="2909247" y="4314928"/>
              <a:ext cx="1058656" cy="47886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967903" y="3837874"/>
              <a:ext cx="2511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1962</a:t>
              </a:r>
              <a:r>
                <a:rPr lang="en-US" sz="1400" dirty="0" smtClean="0">
                  <a:solidFill>
                    <a:srgbClr val="2A3674"/>
                  </a:solidFill>
                </a:rPr>
                <a:t>: Lederman, Schwartz and Steinberger discover that there are at least two types of neutrino.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6255" y="2951996"/>
            <a:ext cx="2916561" cy="738659"/>
            <a:chOff x="4736255" y="2951996"/>
            <a:chExt cx="2916561" cy="738659"/>
          </a:xfrm>
        </p:grpSpPr>
        <p:cxnSp>
          <p:nvCxnSpPr>
            <p:cNvPr id="47" name="Elbow Connector 46"/>
            <p:cNvCxnSpPr/>
            <p:nvPr/>
          </p:nvCxnSpPr>
          <p:spPr>
            <a:xfrm rot="10800000">
              <a:off x="4965109" y="2951996"/>
              <a:ext cx="987822" cy="184665"/>
            </a:xfrm>
            <a:prstGeom prst="bentConnector3">
              <a:avLst>
                <a:gd name="adj1" fmla="val -1042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4736255" y="3167435"/>
              <a:ext cx="29165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1987</a:t>
              </a:r>
              <a:r>
                <a:rPr lang="en-US" sz="1400" dirty="0" smtClean="0">
                  <a:solidFill>
                    <a:srgbClr val="2A3674"/>
                  </a:solidFill>
                </a:rPr>
                <a:t>: </a:t>
              </a:r>
              <a:r>
                <a:rPr lang="en-US" sz="1400" dirty="0" err="1" smtClean="0">
                  <a:solidFill>
                    <a:srgbClr val="2A3674"/>
                  </a:solidFill>
                </a:rPr>
                <a:t>Kamiokande</a:t>
              </a:r>
              <a:r>
                <a:rPr lang="en-US" sz="1400" dirty="0" smtClean="0">
                  <a:solidFill>
                    <a:srgbClr val="2A3674"/>
                  </a:solidFill>
                </a:rPr>
                <a:t> observes neutrinos </a:t>
              </a:r>
              <a:r>
                <a:rPr lang="en-US" sz="1400" dirty="0" smtClean="0">
                  <a:solidFill>
                    <a:srgbClr val="2A3674"/>
                  </a:solidFill>
                </a:rPr>
                <a:t>observed from Supernova 87A.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261588" y="2057211"/>
            <a:ext cx="4792568" cy="738664"/>
            <a:chOff x="1261588" y="2057211"/>
            <a:chExt cx="4792568" cy="738664"/>
          </a:xfrm>
        </p:grpSpPr>
        <p:cxnSp>
          <p:nvCxnSpPr>
            <p:cNvPr id="51" name="Elbow Connector 50"/>
            <p:cNvCxnSpPr/>
            <p:nvPr/>
          </p:nvCxnSpPr>
          <p:spPr>
            <a:xfrm flipV="1">
              <a:off x="3743058" y="2208226"/>
              <a:ext cx="2311098" cy="218317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261588" y="2057211"/>
              <a:ext cx="25995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1998</a:t>
              </a:r>
              <a:r>
                <a:rPr lang="en-US" sz="1400" dirty="0" smtClean="0">
                  <a:solidFill>
                    <a:srgbClr val="2A3674"/>
                  </a:solidFill>
                </a:rPr>
                <a:t>: The Super-K experiment discovers neutrino oscillations, proving that neutrino have mass.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635751" y="686273"/>
            <a:ext cx="4558938" cy="765250"/>
            <a:chOff x="2635751" y="686273"/>
            <a:chExt cx="4558938" cy="765250"/>
          </a:xfrm>
        </p:grpSpPr>
        <p:cxnSp>
          <p:nvCxnSpPr>
            <p:cNvPr id="55" name="Elbow Connector 54"/>
            <p:cNvCxnSpPr/>
            <p:nvPr/>
          </p:nvCxnSpPr>
          <p:spPr>
            <a:xfrm>
              <a:off x="6171466" y="939588"/>
              <a:ext cx="1023223" cy="511935"/>
            </a:xfrm>
            <a:prstGeom prst="bentConnector3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635751" y="686273"/>
              <a:ext cx="3575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2012</a:t>
              </a:r>
              <a:r>
                <a:rPr lang="en-US" sz="1400" dirty="0" smtClean="0">
                  <a:solidFill>
                    <a:srgbClr val="2A3674"/>
                  </a:solidFill>
                </a:rPr>
                <a:t>: </a:t>
              </a:r>
              <a:r>
                <a:rPr lang="en-US" sz="1400" dirty="0" err="1">
                  <a:solidFill>
                    <a:srgbClr val="2A3674"/>
                  </a:solidFill>
                </a:rPr>
                <a:t>Daya</a:t>
              </a:r>
              <a:r>
                <a:rPr lang="en-US" sz="1400" dirty="0">
                  <a:solidFill>
                    <a:srgbClr val="2A3674"/>
                  </a:solidFill>
                </a:rPr>
                <a:t> Bay Reactor Experiment </a:t>
              </a:r>
              <a:r>
                <a:rPr lang="en-US" sz="1400" dirty="0" smtClean="0">
                  <a:solidFill>
                    <a:srgbClr val="2A3674"/>
                  </a:solidFill>
                </a:rPr>
                <a:t>measures </a:t>
              </a:r>
              <a:r>
                <a:rPr lang="en-US" sz="1400" dirty="0" smtClean="0">
                  <a:solidFill>
                    <a:srgbClr val="2A3674"/>
                  </a:solidFill>
                </a:rPr>
                <a:t>the last unknown neutrino mixing angle, </a:t>
              </a:r>
              <a:r>
                <a:rPr lang="el-GR" sz="1400" dirty="0" smtClean="0">
                  <a:solidFill>
                    <a:srgbClr val="2A3674"/>
                  </a:solidFill>
                </a:rPr>
                <a:t>θ</a:t>
              </a:r>
              <a:r>
                <a:rPr lang="en-US" sz="1400" baseline="-25000" dirty="0" smtClean="0">
                  <a:solidFill>
                    <a:srgbClr val="2A3674"/>
                  </a:solidFill>
                </a:rPr>
                <a:t>13</a:t>
              </a:r>
              <a:r>
                <a:rPr lang="en-US" sz="1400" dirty="0" smtClean="0">
                  <a:solidFill>
                    <a:srgbClr val="2A3674"/>
                  </a:solidFill>
                </a:rPr>
                <a:t>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74763" y="2562003"/>
            <a:ext cx="5051509" cy="1128652"/>
            <a:chOff x="474763" y="2562003"/>
            <a:chExt cx="5051509" cy="1128652"/>
          </a:xfrm>
        </p:grpSpPr>
        <p:cxnSp>
          <p:nvCxnSpPr>
            <p:cNvPr id="58" name="Elbow Connector 57"/>
            <p:cNvCxnSpPr>
              <a:stCxn id="59" idx="3"/>
            </p:cNvCxnSpPr>
            <p:nvPr/>
          </p:nvCxnSpPr>
          <p:spPr>
            <a:xfrm flipV="1">
              <a:off x="3810463" y="2562003"/>
              <a:ext cx="1715809" cy="759320"/>
            </a:xfrm>
            <a:prstGeom prst="bentConnector3">
              <a:avLst>
                <a:gd name="adj1" fmla="val 16630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74763" y="2951991"/>
              <a:ext cx="33357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1993</a:t>
              </a:r>
              <a:r>
                <a:rPr lang="en-US" sz="1400" dirty="0" smtClean="0">
                  <a:solidFill>
                    <a:srgbClr val="2A3674"/>
                  </a:solidFill>
                </a:rPr>
                <a:t>: LSND observed hint of short-baseline oscillations leading to speculation on the existence of sterile neutrinos.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0" y="848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Brief History of Neutrinos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9638235">
            <a:off x="56877" y="5846563"/>
            <a:ext cx="760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time</a:t>
            </a:r>
            <a:endParaRPr lang="en-US" sz="1400" i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6171466" y="2118375"/>
            <a:ext cx="2792288" cy="859745"/>
            <a:chOff x="2825212" y="4458129"/>
            <a:chExt cx="2792288" cy="859745"/>
          </a:xfrm>
        </p:grpSpPr>
        <p:cxnSp>
          <p:nvCxnSpPr>
            <p:cNvPr id="64" name="Elbow Connector 63"/>
            <p:cNvCxnSpPr/>
            <p:nvPr/>
          </p:nvCxnSpPr>
          <p:spPr>
            <a:xfrm rot="10800000">
              <a:off x="2825212" y="4458129"/>
              <a:ext cx="702440" cy="485145"/>
            </a:xfrm>
            <a:prstGeom prst="bentConnector3">
              <a:avLst>
                <a:gd name="adj1" fmla="val 50000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3518903" y="4579210"/>
              <a:ext cx="20985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2000</a:t>
              </a:r>
              <a:r>
                <a:rPr lang="en-US" sz="1400" dirty="0" smtClean="0">
                  <a:solidFill>
                    <a:srgbClr val="2A3674"/>
                  </a:solidFill>
                </a:rPr>
                <a:t>: </a:t>
              </a:r>
              <a:r>
                <a:rPr lang="en-US" sz="1400" dirty="0" err="1" smtClean="0">
                  <a:solidFill>
                    <a:srgbClr val="2A3674"/>
                  </a:solidFill>
                </a:rPr>
                <a:t>DONuT</a:t>
              </a:r>
              <a:r>
                <a:rPr lang="en-US" sz="1400" dirty="0" smtClean="0">
                  <a:solidFill>
                    <a:srgbClr val="2A3674"/>
                  </a:solidFill>
                </a:rPr>
                <a:t> Experiment at </a:t>
              </a:r>
              <a:r>
                <a:rPr lang="en-US" sz="1400" dirty="0" err="1" smtClean="0">
                  <a:solidFill>
                    <a:srgbClr val="2A3674"/>
                  </a:solidFill>
                </a:rPr>
                <a:t>Fermilab</a:t>
              </a:r>
              <a:r>
                <a:rPr lang="en-US" sz="1400" dirty="0" smtClean="0">
                  <a:solidFill>
                    <a:srgbClr val="2A3674"/>
                  </a:solidFill>
                </a:rPr>
                <a:t> discovers the third neutrino (</a:t>
              </a:r>
              <a:r>
                <a:rPr lang="el-GR" sz="1400" dirty="0" smtClean="0">
                  <a:solidFill>
                    <a:srgbClr val="2A3674"/>
                  </a:solidFill>
                </a:rPr>
                <a:t>ν</a:t>
              </a:r>
              <a:r>
                <a:rPr lang="el-GR" sz="1400" baseline="-25000" dirty="0" smtClean="0">
                  <a:solidFill>
                    <a:srgbClr val="2A3674"/>
                  </a:solidFill>
                </a:rPr>
                <a:t>τ</a:t>
              </a:r>
              <a:r>
                <a:rPr lang="en-US" sz="1400" dirty="0" smtClean="0">
                  <a:solidFill>
                    <a:srgbClr val="2A3674"/>
                  </a:solidFill>
                </a:rPr>
                <a:t>)</a:t>
              </a:r>
              <a:endParaRPr lang="en-US" sz="1400" baseline="-250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802501" y="1371945"/>
            <a:ext cx="2201537" cy="671110"/>
            <a:chOff x="2315286" y="4450363"/>
            <a:chExt cx="2201537" cy="671110"/>
          </a:xfrm>
        </p:grpSpPr>
        <p:cxnSp>
          <p:nvCxnSpPr>
            <p:cNvPr id="67" name="Elbow Connector 66"/>
            <p:cNvCxnSpPr/>
            <p:nvPr/>
          </p:nvCxnSpPr>
          <p:spPr>
            <a:xfrm rot="10800000">
              <a:off x="2808325" y="4450363"/>
              <a:ext cx="355391" cy="330666"/>
            </a:xfrm>
            <a:prstGeom prst="bentConnector3">
              <a:avLst>
                <a:gd name="adj1" fmla="val 6717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2315286" y="4813696"/>
              <a:ext cx="22015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2013</a:t>
              </a:r>
              <a:r>
                <a:rPr lang="en-US" sz="1400" dirty="0" smtClean="0">
                  <a:solidFill>
                    <a:srgbClr val="2A3674"/>
                  </a:solidFill>
                </a:rPr>
                <a:t>: T2K observes </a:t>
              </a:r>
              <a:r>
                <a:rPr lang="el-GR" sz="1400" dirty="0" smtClean="0">
                  <a:solidFill>
                    <a:srgbClr val="2A3674"/>
                  </a:solidFill>
                </a:rPr>
                <a:t>ν</a:t>
              </a:r>
              <a:r>
                <a:rPr lang="el-GR" sz="1400" baseline="-25000" dirty="0" smtClean="0">
                  <a:solidFill>
                    <a:srgbClr val="2A3674"/>
                  </a:solidFill>
                </a:rPr>
                <a:t>μ</a:t>
              </a:r>
              <a:r>
                <a:rPr lang="el-GR" sz="1400" dirty="0" smtClean="0">
                  <a:solidFill>
                    <a:srgbClr val="2A3674"/>
                  </a:solidFill>
                </a:rPr>
                <a:t>→ν</a:t>
              </a:r>
              <a:r>
                <a:rPr lang="en-US" sz="1400" baseline="-25000" dirty="0" smtClean="0">
                  <a:solidFill>
                    <a:srgbClr val="2A3674"/>
                  </a:solidFill>
                </a:rPr>
                <a:t>e</a:t>
              </a:r>
              <a:r>
                <a:rPr lang="en-US" sz="1400" dirty="0" smtClean="0">
                  <a:solidFill>
                    <a:srgbClr val="2A3674"/>
                  </a:solidFill>
                </a:rPr>
                <a:t> </a:t>
              </a:r>
              <a:endParaRPr lang="en-US" sz="1400" baseline="-250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854961" y="1422930"/>
            <a:ext cx="3591567" cy="523220"/>
            <a:chOff x="2854961" y="1422930"/>
            <a:chExt cx="3591567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2854961" y="1422930"/>
              <a:ext cx="17885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2A3674"/>
                  </a:solidFill>
                </a:rPr>
                <a:t>2002</a:t>
              </a:r>
              <a:r>
                <a:rPr lang="en-US" sz="1400" dirty="0" smtClean="0">
                  <a:solidFill>
                    <a:srgbClr val="2A3674"/>
                  </a:solidFill>
                </a:rPr>
                <a:t>:  SNO solves solar neutrino puzzle.</a:t>
              </a:r>
              <a:endParaRPr lang="en-US" sz="1400" dirty="0">
                <a:solidFill>
                  <a:srgbClr val="2A3674"/>
                </a:solidFill>
              </a:endParaRPr>
            </a:p>
          </p:txBody>
        </p:sp>
        <p:cxnSp>
          <p:nvCxnSpPr>
            <p:cNvPr id="57" name="Elbow Connector 56"/>
            <p:cNvCxnSpPr/>
            <p:nvPr/>
          </p:nvCxnSpPr>
          <p:spPr>
            <a:xfrm>
              <a:off x="4503632" y="1684540"/>
              <a:ext cx="1942896" cy="261610"/>
            </a:xfrm>
            <a:prstGeom prst="bentConnector3">
              <a:avLst>
                <a:gd name="adj1" fmla="val 50000"/>
              </a:avLst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27013" y="3868815"/>
            <a:ext cx="605310" cy="1624135"/>
            <a:chOff x="127013" y="3868815"/>
            <a:chExt cx="605310" cy="1624135"/>
          </a:xfrm>
        </p:grpSpPr>
        <p:grpSp>
          <p:nvGrpSpPr>
            <p:cNvPr id="83" name="Group 82"/>
            <p:cNvGrpSpPr/>
            <p:nvPr/>
          </p:nvGrpSpPr>
          <p:grpSpPr>
            <a:xfrm>
              <a:off x="127013" y="4668058"/>
              <a:ext cx="605310" cy="824892"/>
              <a:chOff x="95914" y="3838848"/>
              <a:chExt cx="605310" cy="824892"/>
            </a:xfrm>
          </p:grpSpPr>
          <p:pic>
            <p:nvPicPr>
              <p:cNvPr id="36" name="Picture 16" descr="allmedal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914" y="3838848"/>
                <a:ext cx="605310" cy="566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127290" y="4355963"/>
                <a:ext cx="5425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660000"/>
                    </a:solidFill>
                  </a:rPr>
                  <a:t>2002</a:t>
                </a:r>
                <a:endParaRPr lang="en-US" sz="1400" dirty="0">
                  <a:solidFill>
                    <a:srgbClr val="660000"/>
                  </a:solidFill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169669" y="3868815"/>
              <a:ext cx="562654" cy="795753"/>
              <a:chOff x="1318731" y="3723530"/>
              <a:chExt cx="562654" cy="795753"/>
            </a:xfrm>
          </p:grpSpPr>
          <p:pic>
            <p:nvPicPr>
              <p:cNvPr id="81" name="Picture 2" descr="http://www.nobelprize.org/nobel_prizes/physics/laureates/2002/davis_postcard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8731" y="3723530"/>
                <a:ext cx="562654" cy="795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Text Box 10"/>
              <p:cNvSpPr txBox="1">
                <a:spLocks noChangeArrowheads="1"/>
              </p:cNvSpPr>
              <p:nvPr/>
            </p:nvSpPr>
            <p:spPr bwMode="auto">
              <a:xfrm>
                <a:off x="1338166" y="4396172"/>
                <a:ext cx="496932" cy="1231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800" dirty="0" smtClean="0">
                    <a:latin typeface="Arial" charset="0"/>
                  </a:rPr>
                  <a:t> Ray Davis</a:t>
                </a:r>
                <a:endParaRPr lang="en-US" altLang="en-US" sz="800" dirty="0">
                  <a:latin typeface="Arial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5750281" y="4833516"/>
            <a:ext cx="1393224" cy="832094"/>
            <a:chOff x="5750281" y="4833516"/>
            <a:chExt cx="1393224" cy="832094"/>
          </a:xfrm>
        </p:grpSpPr>
        <p:grpSp>
          <p:nvGrpSpPr>
            <p:cNvPr id="14" name="Group 13"/>
            <p:cNvGrpSpPr/>
            <p:nvPr/>
          </p:nvGrpSpPr>
          <p:grpSpPr>
            <a:xfrm>
              <a:off x="6576575" y="4833516"/>
              <a:ext cx="566930" cy="832094"/>
              <a:chOff x="5835103" y="4822683"/>
              <a:chExt cx="566930" cy="832094"/>
            </a:xfrm>
          </p:grpSpPr>
          <p:pic>
            <p:nvPicPr>
              <p:cNvPr id="29" name="Picture 16" descr="allmedal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5103" y="4822683"/>
                <a:ext cx="566930" cy="566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5847289" y="5347000"/>
                <a:ext cx="5425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660000"/>
                    </a:solidFill>
                  </a:rPr>
                  <a:t>1995</a:t>
                </a:r>
                <a:endParaRPr lang="en-US" sz="1400" dirty="0">
                  <a:solidFill>
                    <a:srgbClr val="660000"/>
                  </a:solidFill>
                </a:endParaRP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5750281" y="4844341"/>
              <a:ext cx="713003" cy="764201"/>
              <a:chOff x="6476691" y="4844341"/>
              <a:chExt cx="713003" cy="764201"/>
            </a:xfrm>
          </p:grpSpPr>
          <p:pic>
            <p:nvPicPr>
              <p:cNvPr id="85" name="Picture 32" descr="reines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6691" y="4844341"/>
                <a:ext cx="713003" cy="764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Text Box 13"/>
              <p:cNvSpPr txBox="1">
                <a:spLocks noChangeArrowheads="1"/>
              </p:cNvSpPr>
              <p:nvPr/>
            </p:nvSpPr>
            <p:spPr bwMode="auto">
              <a:xfrm>
                <a:off x="6557904" y="5483176"/>
                <a:ext cx="561051" cy="1231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800" dirty="0">
                    <a:latin typeface="Arial" charset="0"/>
                  </a:rPr>
                  <a:t>Fred </a:t>
                </a:r>
                <a:r>
                  <a:rPr lang="en-US" altLang="en-US" sz="800" dirty="0" err="1">
                    <a:latin typeface="Arial" charset="0"/>
                  </a:rPr>
                  <a:t>Reines</a:t>
                </a:r>
                <a:endParaRPr lang="en-US" altLang="en-US" sz="800" dirty="0">
                  <a:latin typeface="Arial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314660" y="3925785"/>
            <a:ext cx="2569734" cy="927162"/>
            <a:chOff x="6314660" y="3925785"/>
            <a:chExt cx="2569734" cy="927162"/>
          </a:xfrm>
        </p:grpSpPr>
        <p:grpSp>
          <p:nvGrpSpPr>
            <p:cNvPr id="13" name="Group 12"/>
            <p:cNvGrpSpPr/>
            <p:nvPr/>
          </p:nvGrpSpPr>
          <p:grpSpPr>
            <a:xfrm>
              <a:off x="8317464" y="4025336"/>
              <a:ext cx="566930" cy="827611"/>
              <a:chOff x="6761939" y="3983227"/>
              <a:chExt cx="566930" cy="827611"/>
            </a:xfrm>
          </p:grpSpPr>
          <p:pic>
            <p:nvPicPr>
              <p:cNvPr id="33" name="Picture 16" descr="allmedal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1939" y="3983227"/>
                <a:ext cx="566930" cy="566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6782712" y="4503061"/>
                <a:ext cx="5425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660000"/>
                    </a:solidFill>
                  </a:rPr>
                  <a:t>1988</a:t>
                </a:r>
                <a:endParaRPr lang="en-US" sz="1400" dirty="0">
                  <a:solidFill>
                    <a:srgbClr val="660000"/>
                  </a:solidFill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6314660" y="3925785"/>
              <a:ext cx="1910264" cy="817112"/>
              <a:chOff x="6545402" y="3925785"/>
              <a:chExt cx="1910264" cy="817112"/>
            </a:xfrm>
          </p:grpSpPr>
          <p:pic>
            <p:nvPicPr>
              <p:cNvPr id="97" name="Picture 2" descr="http://www.nobelprize.org/nobel_prizes/physics/laureates/1988/lederman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5402" y="3925785"/>
                <a:ext cx="581361" cy="814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8" name="Text Box 10"/>
              <p:cNvSpPr txBox="1">
                <a:spLocks noChangeArrowheads="1"/>
              </p:cNvSpPr>
              <p:nvPr/>
            </p:nvSpPr>
            <p:spPr bwMode="auto">
              <a:xfrm>
                <a:off x="6589784" y="4617760"/>
                <a:ext cx="464871" cy="1231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800" dirty="0" smtClean="0">
                    <a:latin typeface="Arial" charset="0"/>
                  </a:rPr>
                  <a:t>Lederman</a:t>
                </a:r>
                <a:endParaRPr lang="en-US" altLang="en-US" sz="800" dirty="0">
                  <a:latin typeface="Arial" charset="0"/>
                </a:endParaRPr>
              </a:p>
            </p:txBody>
          </p:sp>
          <p:pic>
            <p:nvPicPr>
              <p:cNvPr id="99" name="Picture 8" descr="https://www.bnl.gov/bnlweb/pubaf/pr/photos/2006/melvin_schwartz-300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5675" y="3925785"/>
                <a:ext cx="640614" cy="814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Text Box 10"/>
              <p:cNvSpPr txBox="1">
                <a:spLocks noChangeArrowheads="1"/>
              </p:cNvSpPr>
              <p:nvPr/>
            </p:nvSpPr>
            <p:spPr bwMode="auto">
              <a:xfrm>
                <a:off x="7297125" y="4615378"/>
                <a:ext cx="423193" cy="1231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800" dirty="0" smtClean="0">
                    <a:latin typeface="Arial" charset="0"/>
                  </a:rPr>
                  <a:t>Schwartz</a:t>
                </a:r>
                <a:endParaRPr lang="en-US" altLang="en-US" sz="800" dirty="0">
                  <a:latin typeface="Arial" charset="0"/>
                </a:endParaRPr>
              </a:p>
            </p:txBody>
          </p:sp>
          <p:pic>
            <p:nvPicPr>
              <p:cNvPr id="101" name="Picture 10" descr="http://www.nobelprize.org/nobel_prizes/physics/laureates/1988/steinberger_postcard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7911" y="3925785"/>
                <a:ext cx="577755" cy="817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Text Box 10"/>
              <p:cNvSpPr txBox="1">
                <a:spLocks noChangeArrowheads="1"/>
              </p:cNvSpPr>
              <p:nvPr/>
            </p:nvSpPr>
            <p:spPr bwMode="auto">
              <a:xfrm>
                <a:off x="7883558" y="4616901"/>
                <a:ext cx="562654" cy="1231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800" dirty="0" smtClean="0">
                    <a:latin typeface="Arial" charset="0"/>
                  </a:rPr>
                  <a:t> Steinberger</a:t>
                </a:r>
                <a:endParaRPr lang="en-US" altLang="en-US" sz="800" dirty="0">
                  <a:latin typeface="Arial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408" y="2036589"/>
            <a:ext cx="1305172" cy="815488"/>
            <a:chOff x="6408" y="2036589"/>
            <a:chExt cx="1305172" cy="815488"/>
          </a:xfrm>
        </p:grpSpPr>
        <p:grpSp>
          <p:nvGrpSpPr>
            <p:cNvPr id="116" name="Group 115"/>
            <p:cNvGrpSpPr/>
            <p:nvPr/>
          </p:nvGrpSpPr>
          <p:grpSpPr>
            <a:xfrm>
              <a:off x="6408" y="2036589"/>
              <a:ext cx="605310" cy="815488"/>
              <a:chOff x="639185" y="2036589"/>
              <a:chExt cx="605310" cy="815488"/>
            </a:xfrm>
          </p:grpSpPr>
          <p:pic>
            <p:nvPicPr>
              <p:cNvPr id="78" name="Picture 16" descr="allmedal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185" y="2036589"/>
                <a:ext cx="605310" cy="566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670561" y="2544300"/>
                <a:ext cx="5425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660000"/>
                    </a:solidFill>
                  </a:rPr>
                  <a:t>2015</a:t>
                </a:r>
                <a:endParaRPr lang="en-US" sz="1400" dirty="0">
                  <a:solidFill>
                    <a:srgbClr val="660000"/>
                  </a:solidFill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659091" y="2037238"/>
              <a:ext cx="652489" cy="747493"/>
              <a:chOff x="612690" y="2300058"/>
              <a:chExt cx="652489" cy="747493"/>
            </a:xfrm>
          </p:grpSpPr>
          <p:pic>
            <p:nvPicPr>
              <p:cNvPr id="110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690" y="2300058"/>
                <a:ext cx="652489" cy="747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" name="Text Box 10"/>
              <p:cNvSpPr txBox="1">
                <a:spLocks noChangeArrowheads="1"/>
              </p:cNvSpPr>
              <p:nvPr/>
            </p:nvSpPr>
            <p:spPr bwMode="auto">
              <a:xfrm>
                <a:off x="809892" y="2924440"/>
                <a:ext cx="258084" cy="1231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800" dirty="0" err="1" smtClean="0">
                    <a:latin typeface="Arial" charset="0"/>
                  </a:rPr>
                  <a:t>Kajita</a:t>
                </a:r>
                <a:endParaRPr lang="en-US" altLang="en-US" sz="800" dirty="0">
                  <a:latin typeface="Arial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568679" y="1260877"/>
            <a:ext cx="1318951" cy="821115"/>
            <a:chOff x="1568679" y="1260877"/>
            <a:chExt cx="1318951" cy="821115"/>
          </a:xfrm>
        </p:grpSpPr>
        <p:grpSp>
          <p:nvGrpSpPr>
            <p:cNvPr id="117" name="Group 116"/>
            <p:cNvGrpSpPr/>
            <p:nvPr/>
          </p:nvGrpSpPr>
          <p:grpSpPr>
            <a:xfrm>
              <a:off x="1568679" y="1260877"/>
              <a:ext cx="605310" cy="821115"/>
              <a:chOff x="2269744" y="1278924"/>
              <a:chExt cx="605310" cy="821115"/>
            </a:xfrm>
          </p:grpSpPr>
          <p:pic>
            <p:nvPicPr>
              <p:cNvPr id="38" name="Picture 16" descr="allmedal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9744" y="1278924"/>
                <a:ext cx="605310" cy="566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2301120" y="1792262"/>
                <a:ext cx="5425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660000"/>
                    </a:solidFill>
                  </a:rPr>
                  <a:t>2015</a:t>
                </a:r>
                <a:endParaRPr lang="en-US" sz="1400" dirty="0">
                  <a:solidFill>
                    <a:srgbClr val="660000"/>
                  </a:solidFill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2235141" y="1267166"/>
              <a:ext cx="652489" cy="801771"/>
              <a:chOff x="1887928" y="1369734"/>
              <a:chExt cx="652489" cy="801771"/>
            </a:xfrm>
          </p:grpSpPr>
          <p:pic>
            <p:nvPicPr>
              <p:cNvPr id="113" name="Picture 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7928" y="1369734"/>
                <a:ext cx="652489" cy="769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4" name="Text Box 10"/>
              <p:cNvSpPr txBox="1">
                <a:spLocks noChangeArrowheads="1"/>
              </p:cNvSpPr>
              <p:nvPr/>
            </p:nvSpPr>
            <p:spPr bwMode="auto">
              <a:xfrm>
                <a:off x="1994942" y="2048394"/>
                <a:ext cx="463268" cy="1231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800" dirty="0" smtClean="0">
                    <a:latin typeface="Arial" charset="0"/>
                  </a:rPr>
                  <a:t>McDonald</a:t>
                </a:r>
                <a:endParaRPr lang="en-US" altLang="en-US" sz="800" dirty="0">
                  <a:latin typeface="Arial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657503" y="3061289"/>
            <a:ext cx="1243060" cy="837717"/>
            <a:chOff x="7657503" y="3061289"/>
            <a:chExt cx="1243060" cy="837717"/>
          </a:xfrm>
        </p:grpSpPr>
        <p:grpSp>
          <p:nvGrpSpPr>
            <p:cNvPr id="94" name="Group 93"/>
            <p:cNvGrpSpPr/>
            <p:nvPr/>
          </p:nvGrpSpPr>
          <p:grpSpPr>
            <a:xfrm>
              <a:off x="8295253" y="3084906"/>
              <a:ext cx="605310" cy="814100"/>
              <a:chOff x="8126295" y="3258615"/>
              <a:chExt cx="605310" cy="814100"/>
            </a:xfrm>
          </p:grpSpPr>
          <p:pic>
            <p:nvPicPr>
              <p:cNvPr id="49" name="Picture 16" descr="allmedal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6295" y="3258615"/>
                <a:ext cx="605310" cy="566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8157671" y="3764938"/>
                <a:ext cx="5425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660000"/>
                    </a:solidFill>
                  </a:rPr>
                  <a:t>2002</a:t>
                </a:r>
                <a:endParaRPr lang="en-US" sz="1400" dirty="0">
                  <a:solidFill>
                    <a:srgbClr val="660000"/>
                  </a:solidFill>
                </a:endParaRP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7657503" y="3061289"/>
              <a:ext cx="557967" cy="789125"/>
              <a:chOff x="7657503" y="3061289"/>
              <a:chExt cx="557967" cy="789125"/>
            </a:xfrm>
          </p:grpSpPr>
          <p:pic>
            <p:nvPicPr>
              <p:cNvPr id="95" name="Picture 4" descr="Masatoshi Koshiba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7503" y="3061289"/>
                <a:ext cx="557967" cy="789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6" name="Text Box 10"/>
              <p:cNvSpPr txBox="1">
                <a:spLocks noChangeArrowheads="1"/>
              </p:cNvSpPr>
              <p:nvPr/>
            </p:nvSpPr>
            <p:spPr bwMode="auto">
              <a:xfrm>
                <a:off x="7741709" y="3722398"/>
                <a:ext cx="373500" cy="1231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800" dirty="0" err="1" smtClean="0">
                    <a:latin typeface="Arial" charset="0"/>
                  </a:rPr>
                  <a:t>Koshiba</a:t>
                </a:r>
                <a:endParaRPr lang="en-US" altLang="en-US" sz="800" dirty="0"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44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Where’s the Next Nobel Prize Coming From?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2073" y="669224"/>
            <a:ext cx="4942632" cy="2812368"/>
            <a:chOff x="52073" y="669224"/>
            <a:chExt cx="4942632" cy="2812368"/>
          </a:xfrm>
        </p:grpSpPr>
        <p:pic>
          <p:nvPicPr>
            <p:cNvPr id="45060" name="Picture 4" descr="https://bacontoday.com/wp-content/uploads/2014/03/chocolate-strawberry-bacon-pancake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3" y="1072577"/>
              <a:ext cx="4942632" cy="2409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92996" y="669224"/>
              <a:ext cx="3260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2A3674"/>
                  </a:solidFill>
                </a:rPr>
                <a:t>Sterile Neutrinos</a:t>
              </a:r>
              <a:endParaRPr lang="en-US" sz="2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70322" y="750498"/>
            <a:ext cx="4027321" cy="2961333"/>
            <a:chOff x="5070322" y="750498"/>
            <a:chExt cx="4027321" cy="296133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322" y="925935"/>
              <a:ext cx="4027321" cy="2785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382886" y="750498"/>
              <a:ext cx="34505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2A3674"/>
                  </a:solidFill>
                </a:rPr>
                <a:t>Direct Mass Measurement</a:t>
              </a:r>
              <a:endParaRPr lang="en-US" sz="2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69869" y="3757796"/>
            <a:ext cx="6327774" cy="2458968"/>
            <a:chOff x="52073" y="3757796"/>
            <a:chExt cx="6327774" cy="2458968"/>
          </a:xfrm>
        </p:grpSpPr>
        <p:pic>
          <p:nvPicPr>
            <p:cNvPr id="45058" name="Picture 2" descr="IceCube has detected the highest energy neutrinos ever recorded, with energies reaching above 2 PeV. From left to right, Bert, Ernie and Big Bird, with energies of 1.0, 1.1 and 2.2 PeV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3" y="4148864"/>
              <a:ext cx="6327774" cy="206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2073" y="3757796"/>
              <a:ext cx="6327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2A3674"/>
                  </a:solidFill>
                </a:rPr>
                <a:t>Extreme Neutrino Astronomy</a:t>
              </a:r>
              <a:endParaRPr lang="en-US" sz="2400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1570" y="3665462"/>
            <a:ext cx="2156604" cy="2627961"/>
            <a:chOff x="171570" y="3665462"/>
            <a:chExt cx="2156604" cy="2627961"/>
          </a:xfrm>
        </p:grpSpPr>
        <p:pic>
          <p:nvPicPr>
            <p:cNvPr id="45062" name="Picture 6" descr="https://upload.wikimedia.org/wikipedia/commons/thumb/5/59/Ettore_Majorana.jpg/170px-Ettore_Majoran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47" y="4226498"/>
              <a:ext cx="1619250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1570" y="3665462"/>
              <a:ext cx="2156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2A3674"/>
                  </a:solidFill>
                </a:rPr>
                <a:t>Neutrinoless</a:t>
              </a:r>
              <a:r>
                <a:rPr lang="en-US" dirty="0" smtClean="0">
                  <a:solidFill>
                    <a:srgbClr val="2A3674"/>
                  </a:solidFill>
                </a:rPr>
                <a:t> Double Beta Decay</a:t>
              </a:r>
              <a:endParaRPr lang="en-US" dirty="0">
                <a:solidFill>
                  <a:srgbClr val="2A3674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31357" y="1893528"/>
            <a:ext cx="3952875" cy="2924176"/>
            <a:chOff x="2631357" y="1893528"/>
            <a:chExt cx="3952875" cy="2924176"/>
          </a:xfrm>
        </p:grpSpPr>
        <p:pic>
          <p:nvPicPr>
            <p:cNvPr id="45064" name="Picture 8" descr="http://www.thirdoptionmen.org/wp-content/uploads/2010/07/bigbang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357" y="1893528"/>
              <a:ext cx="3952875" cy="292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001992" y="3945497"/>
              <a:ext cx="3165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Cosmic Neutrino Background (C</a:t>
              </a:r>
              <a:r>
                <a:rPr lang="el-GR" sz="2400" dirty="0" smtClean="0">
                  <a:solidFill>
                    <a:schemeClr val="bg1"/>
                  </a:solidFill>
                </a:rPr>
                <a:t>ν</a:t>
              </a:r>
              <a:r>
                <a:rPr lang="en-US" sz="2400" dirty="0" smtClean="0">
                  <a:solidFill>
                    <a:schemeClr val="bg1"/>
                  </a:solidFill>
                </a:rPr>
                <a:t>B)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6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8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9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Nuances of </a:t>
            </a:r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el-GR" dirty="0" smtClean="0"/>
              <a:t>→ν</a:t>
            </a:r>
            <a:r>
              <a:rPr lang="en-US" baseline="-25000" dirty="0" smtClean="0"/>
              <a:t>e</a:t>
            </a:r>
            <a:r>
              <a:rPr lang="en-US" dirty="0" smtClean="0"/>
              <a:t> 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7647" y="855799"/>
                <a:ext cx="8366333" cy="4009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Recall, the </a:t>
                </a:r>
                <a:r>
                  <a:rPr lang="el-GR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ν</a:t>
                </a:r>
                <a:r>
                  <a:rPr lang="en-US" altLang="en-US" sz="2400" baseline="-250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 Disappearance Probability: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P(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 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n-US" altLang="en-US" sz="2400" i="1" baseline="-250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e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)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13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sin</a:t>
                </a:r>
                <a:r>
                  <a:rPr lang="en-US" altLang="en-US" sz="2400" baseline="30000" dirty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𝑒𝑒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 </a:t>
                </a:r>
                <a:endParaRPr lang="en-US" altLang="en-US" sz="2400" dirty="0" smtClean="0">
                  <a:solidFill>
                    <a:schemeClr val="tx1"/>
                  </a:solidFill>
                  <a:latin typeface="Times New Roman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Appearance Probability (in vacuum):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P(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l-GR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 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n-US" altLang="en-US" sz="2400" i="1" baseline="-250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e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)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≅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13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  <m:sup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         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cos</a:t>
                </a:r>
                <a:r>
                  <a:rPr lang="en-US" altLang="en-US" sz="2400" baseline="30000" dirty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12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21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          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∓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J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sin 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δ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sin(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𝜇𝜇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          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en-US" sz="24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J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cos 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δ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cos(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𝜇𝜇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  <a:p>
                <a:pPr lvl="1"/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with</a:t>
                </a: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J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cos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sin2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12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sin2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13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sin2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  <m:r>
                      <a:rPr lang="en-US" altLang="en-US" sz="2000" b="0" i="0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𝜇𝜇</m:t>
                        </m:r>
                      </m:sub>
                      <m:sup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) sin(</a:t>
                </a:r>
                <a14:m>
                  <m:oMath xmlns:m="http://schemas.openxmlformats.org/officeDocument/2006/math">
                    <m:r>
                      <a:rPr lang="en-US" alt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21</m:t>
                        </m:r>
                      </m:sub>
                      <m:sup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47" y="855799"/>
                <a:ext cx="8366333" cy="4009944"/>
              </a:xfrm>
              <a:prstGeom prst="rect">
                <a:avLst/>
              </a:prstGeom>
              <a:blipFill rotWithShape="1">
                <a:blip r:embed="rId3"/>
                <a:stretch>
                  <a:fillRect l="-1092" t="-1216" b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1574565" y="1568153"/>
            <a:ext cx="89730" cy="14527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80" y="1562361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52" y="2605574"/>
            <a:ext cx="363092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9" y="1568153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94" y="2613162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714309" y="2398392"/>
            <a:ext cx="2342600" cy="369332"/>
            <a:chOff x="6714309" y="2364208"/>
            <a:chExt cx="2342600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7176834" y="2364208"/>
              <a:ext cx="188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Atmospheric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6714309" y="2559854"/>
              <a:ext cx="488604" cy="45719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14309" y="2939144"/>
            <a:ext cx="2368679" cy="369332"/>
            <a:chOff x="6714309" y="2939144"/>
            <a:chExt cx="2368679" cy="369332"/>
          </a:xfrm>
        </p:grpSpPr>
        <p:sp>
          <p:nvSpPr>
            <p:cNvPr id="18" name="Freeform 17"/>
            <p:cNvSpPr/>
            <p:nvPr/>
          </p:nvSpPr>
          <p:spPr>
            <a:xfrm flipH="1">
              <a:off x="6714309" y="3113517"/>
              <a:ext cx="488604" cy="45719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02913" y="2939144"/>
              <a:ext cx="188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Solar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55756" y="3625665"/>
            <a:ext cx="2987650" cy="601819"/>
            <a:chOff x="5755756" y="3625665"/>
            <a:chExt cx="2987650" cy="601819"/>
          </a:xfrm>
        </p:grpSpPr>
        <p:sp>
          <p:nvSpPr>
            <p:cNvPr id="20" name="Freeform 19"/>
            <p:cNvSpPr/>
            <p:nvPr/>
          </p:nvSpPr>
          <p:spPr>
            <a:xfrm flipH="1">
              <a:off x="5755756" y="4052128"/>
              <a:ext cx="488604" cy="45719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flipH="1" flipV="1">
              <a:off x="5755756" y="3625665"/>
              <a:ext cx="488604" cy="417153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62875" y="3858152"/>
              <a:ext cx="2480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Interference Terms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55756" y="3408883"/>
            <a:ext cx="3362554" cy="369332"/>
            <a:chOff x="5755756" y="3408883"/>
            <a:chExt cx="3362554" cy="369332"/>
          </a:xfrm>
        </p:grpSpPr>
        <p:cxnSp>
          <p:nvCxnSpPr>
            <p:cNvPr id="27" name="Straight Arrow Connector 26"/>
            <p:cNvCxnSpPr>
              <a:endCxn id="21" idx="3"/>
            </p:cNvCxnSpPr>
            <p:nvPr/>
          </p:nvCxnSpPr>
          <p:spPr>
            <a:xfrm flipH="1">
              <a:off x="5755756" y="3586066"/>
              <a:ext cx="897593" cy="45384"/>
            </a:xfrm>
            <a:prstGeom prst="straightConnector1">
              <a:avLst/>
            </a:prstGeom>
            <a:ln w="25400">
              <a:solidFill>
                <a:srgbClr val="FFCC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637779" y="3408883"/>
              <a:ext cx="2480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C00"/>
                  </a:solidFill>
                </a:rPr>
                <a:t>CP Violating</a:t>
              </a:r>
              <a:endParaRPr lang="en-US" dirty="0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39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Impact of CP Phase on the Parameters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84" y="1570379"/>
            <a:ext cx="4636140" cy="475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4941" y="739382"/>
            <a:ext cx="880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ith a measured appearance rate in a long-baseline experiment, the value of sin</a:t>
            </a:r>
            <a:r>
              <a:rPr lang="en-US" sz="2400" baseline="300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r>
              <a:rPr lang="el-GR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400" baseline="-250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13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 is dependent on th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e CP phase, </a:t>
            </a:r>
            <a:r>
              <a:rPr lang="el-GR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δ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…</a:t>
            </a:r>
            <a:endParaRPr 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521491" y="3691807"/>
            <a:ext cx="717847" cy="0"/>
          </a:xfrm>
          <a:prstGeom prst="straightConnector1">
            <a:avLst/>
          </a:prstGeom>
          <a:ln w="31750">
            <a:solidFill>
              <a:srgbClr val="FF6600"/>
            </a:solidFill>
            <a:headEnd type="stealth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39338" y="3507141"/>
            <a:ext cx="117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±15%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3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Nuances of </a:t>
            </a:r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el-GR" dirty="0" smtClean="0"/>
              <a:t>→ν</a:t>
            </a:r>
            <a:r>
              <a:rPr lang="en-US" baseline="-25000" dirty="0" smtClean="0"/>
              <a:t>e</a:t>
            </a:r>
            <a:r>
              <a:rPr lang="en-US" dirty="0" smtClean="0"/>
              <a:t> 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7647" y="855799"/>
                <a:ext cx="8366333" cy="4009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Recall, the </a:t>
                </a:r>
                <a:r>
                  <a:rPr lang="el-GR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ν</a:t>
                </a:r>
                <a:r>
                  <a:rPr lang="en-US" altLang="en-US" sz="2400" baseline="-250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 Disappearance Probability: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P(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 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n-US" altLang="en-US" sz="2400" i="1" baseline="-250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e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)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13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sin</a:t>
                </a:r>
                <a:r>
                  <a:rPr lang="en-US" altLang="en-US" sz="2400" baseline="30000" dirty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𝑒𝑒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 </a:t>
                </a:r>
                <a:endParaRPr lang="en-US" altLang="en-US" sz="2400" dirty="0" smtClean="0">
                  <a:solidFill>
                    <a:schemeClr val="tx1"/>
                  </a:solidFill>
                  <a:latin typeface="Times New Roman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Appearance Probability (in vacuum):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P(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l-GR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 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n-US" altLang="en-US" sz="2400" i="1" baseline="-250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e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)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13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  <m:sup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         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cos</a:t>
                </a:r>
                <a:r>
                  <a:rPr lang="en-US" altLang="en-US" sz="2400" baseline="30000" dirty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12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21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          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∓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J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sin 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δ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sin(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𝜇𝜇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          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en-US" sz="24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J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cos 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δ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cos(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𝜇𝜇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  <a:p>
                <a:pPr lvl="1"/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with</a:t>
                </a: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J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cos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sin2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12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sin2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13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sin2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  <m:r>
                      <a:rPr lang="en-US" altLang="en-US" sz="2000" b="0" i="0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𝜇𝜇</m:t>
                        </m:r>
                      </m:sub>
                      <m:sup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) sin(</a:t>
                </a:r>
                <a14:m>
                  <m:oMath xmlns:m="http://schemas.openxmlformats.org/officeDocument/2006/math">
                    <m:r>
                      <a:rPr lang="en-US" alt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21</m:t>
                        </m:r>
                      </m:sub>
                      <m:sup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47" y="855799"/>
                <a:ext cx="8366333" cy="4009944"/>
              </a:xfrm>
              <a:prstGeom prst="rect">
                <a:avLst/>
              </a:prstGeom>
              <a:blipFill rotWithShape="1">
                <a:blip r:embed="rId3"/>
                <a:stretch>
                  <a:fillRect l="-1092" t="-1216" b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1574565" y="1568153"/>
            <a:ext cx="89730" cy="14527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80" y="1562361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52" y="2605574"/>
            <a:ext cx="363092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9" y="1568153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94" y="2613162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714309" y="2364208"/>
            <a:ext cx="2342600" cy="369332"/>
            <a:chOff x="6714309" y="2364208"/>
            <a:chExt cx="2342600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7176834" y="2364208"/>
              <a:ext cx="188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Atmospheric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6714309" y="2559854"/>
              <a:ext cx="488604" cy="45719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14309" y="2939144"/>
            <a:ext cx="2368679" cy="369332"/>
            <a:chOff x="6714309" y="2939144"/>
            <a:chExt cx="2368679" cy="369332"/>
          </a:xfrm>
        </p:grpSpPr>
        <p:sp>
          <p:nvSpPr>
            <p:cNvPr id="18" name="Freeform 17"/>
            <p:cNvSpPr/>
            <p:nvPr/>
          </p:nvSpPr>
          <p:spPr>
            <a:xfrm flipH="1">
              <a:off x="6714309" y="3113517"/>
              <a:ext cx="488604" cy="45719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02913" y="2939144"/>
              <a:ext cx="188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Solar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55756" y="3625665"/>
            <a:ext cx="2987650" cy="601819"/>
            <a:chOff x="5755756" y="3625665"/>
            <a:chExt cx="2987650" cy="601819"/>
          </a:xfrm>
        </p:grpSpPr>
        <p:sp>
          <p:nvSpPr>
            <p:cNvPr id="20" name="Freeform 19"/>
            <p:cNvSpPr/>
            <p:nvPr/>
          </p:nvSpPr>
          <p:spPr>
            <a:xfrm flipH="1">
              <a:off x="5755756" y="4052128"/>
              <a:ext cx="488604" cy="45719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flipH="1" flipV="1">
              <a:off x="5755756" y="3625665"/>
              <a:ext cx="488604" cy="417153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62875" y="3858152"/>
              <a:ext cx="2480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Interference Terms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55756" y="3408883"/>
            <a:ext cx="3362554" cy="369332"/>
            <a:chOff x="5755756" y="3408883"/>
            <a:chExt cx="3362554" cy="369332"/>
          </a:xfrm>
        </p:grpSpPr>
        <p:cxnSp>
          <p:nvCxnSpPr>
            <p:cNvPr id="27" name="Straight Arrow Connector 26"/>
            <p:cNvCxnSpPr>
              <a:endCxn id="21" idx="3"/>
            </p:cNvCxnSpPr>
            <p:nvPr/>
          </p:nvCxnSpPr>
          <p:spPr>
            <a:xfrm flipH="1">
              <a:off x="5755756" y="3586066"/>
              <a:ext cx="897593" cy="45384"/>
            </a:xfrm>
            <a:prstGeom prst="straightConnector1">
              <a:avLst/>
            </a:prstGeom>
            <a:ln w="25400">
              <a:solidFill>
                <a:srgbClr val="FFCC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637779" y="3408883"/>
              <a:ext cx="2480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C00"/>
                  </a:solidFill>
                </a:rPr>
                <a:t>CP Violating</a:t>
              </a:r>
              <a:endParaRPr lang="en-US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74736" y="3124401"/>
            <a:ext cx="896567" cy="461665"/>
            <a:chOff x="1474736" y="3124401"/>
            <a:chExt cx="896567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474736" y="3124401"/>
                  <a:ext cx="4061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rgbClr val="FF6600"/>
                            </a:solidFill>
                            <a:latin typeface="Cambria Math"/>
                          </a:rPr>
                          <m:t>ν</m:t>
                        </m:r>
                      </m:oMath>
                    </m:oMathPara>
                  </a14:m>
                  <a:endParaRPr lang="en-US" sz="2400" dirty="0">
                    <a:solidFill>
                      <a:srgbClr val="FF66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4736" y="3124401"/>
                  <a:ext cx="406153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Freeform 33"/>
            <p:cNvSpPr/>
            <p:nvPr/>
          </p:nvSpPr>
          <p:spPr>
            <a:xfrm>
              <a:off x="1823484" y="3378148"/>
              <a:ext cx="547819" cy="99076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79498" y="3483534"/>
            <a:ext cx="884982" cy="461665"/>
            <a:chOff x="1479498" y="3483534"/>
            <a:chExt cx="884982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479498" y="3483534"/>
                  <a:ext cx="4061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l-GR" sz="2400" i="1" smtClean="0">
                                <a:solidFill>
                                  <a:srgbClr val="FF66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rgbClr val="FF6600"/>
                                </a:solidFill>
                                <a:latin typeface="Cambria Math"/>
                              </a:rPr>
                              <m:t>ν</m:t>
                            </m:r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rgbClr val="FF66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9498" y="3483534"/>
                  <a:ext cx="406153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Freeform 36"/>
            <p:cNvSpPr/>
            <p:nvPr/>
          </p:nvSpPr>
          <p:spPr>
            <a:xfrm flipV="1">
              <a:off x="1816661" y="3617119"/>
              <a:ext cx="547819" cy="116295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705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38" y="1593560"/>
            <a:ext cx="4682501" cy="470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44" y="1568216"/>
            <a:ext cx="4590098" cy="47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Impact of CP Phase on the Parameters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4941" y="739382"/>
            <a:ext cx="880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ith a measured appearance rate in a long-baseline experiment, the value of sin</a:t>
            </a:r>
            <a:r>
              <a:rPr lang="en-US" sz="2400" baseline="300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r>
              <a:rPr lang="el-GR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400" baseline="-250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13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 is dependent on th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e CP phase, </a:t>
            </a:r>
            <a:r>
              <a:rPr lang="el-GR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δ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…</a:t>
            </a:r>
            <a:endParaRPr 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05258" y="1672411"/>
            <a:ext cx="1553962" cy="4066659"/>
            <a:chOff x="4505258" y="1672411"/>
            <a:chExt cx="1553962" cy="4066659"/>
          </a:xfrm>
        </p:grpSpPr>
        <p:grpSp>
          <p:nvGrpSpPr>
            <p:cNvPr id="11" name="Group 10"/>
            <p:cNvGrpSpPr/>
            <p:nvPr/>
          </p:nvGrpSpPr>
          <p:grpSpPr>
            <a:xfrm>
              <a:off x="5278681" y="2473831"/>
              <a:ext cx="780539" cy="461665"/>
              <a:chOff x="3170996" y="1158180"/>
              <a:chExt cx="780539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3545382" y="1158180"/>
                    <a:ext cx="40615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ν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3333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45382" y="1158180"/>
                    <a:ext cx="406153" cy="46166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Freeform 12"/>
              <p:cNvSpPr/>
              <p:nvPr/>
            </p:nvSpPr>
            <p:spPr>
              <a:xfrm flipH="1" flipV="1">
                <a:off x="3170996" y="1319911"/>
                <a:ext cx="479128" cy="86926"/>
              </a:xfrm>
              <a:custGeom>
                <a:avLst/>
                <a:gdLst>
                  <a:gd name="connsiteX0" fmla="*/ 0 w 826652"/>
                  <a:gd name="connsiteY0" fmla="*/ 0 h 1071181"/>
                  <a:gd name="connsiteX1" fmla="*/ 658026 w 826652"/>
                  <a:gd name="connsiteY1" fmla="*/ 487110 h 1071181"/>
                  <a:gd name="connsiteX2" fmla="*/ 811851 w 826652"/>
                  <a:gd name="connsiteY2" fmla="*/ 1008404 h 1071181"/>
                  <a:gd name="connsiteX3" fmla="*/ 811851 w 826652"/>
                  <a:gd name="connsiteY3" fmla="*/ 1042587 h 1071181"/>
                  <a:gd name="connsiteX0" fmla="*/ 0 w 826652"/>
                  <a:gd name="connsiteY0" fmla="*/ 0 h 1071181"/>
                  <a:gd name="connsiteX1" fmla="*/ 376015 w 826652"/>
                  <a:gd name="connsiteY1" fmla="*/ 222191 h 1071181"/>
                  <a:gd name="connsiteX2" fmla="*/ 658026 w 826652"/>
                  <a:gd name="connsiteY2" fmla="*/ 487110 h 1071181"/>
                  <a:gd name="connsiteX3" fmla="*/ 811851 w 826652"/>
                  <a:gd name="connsiteY3" fmla="*/ 1008404 h 1071181"/>
                  <a:gd name="connsiteX4" fmla="*/ 811851 w 826652"/>
                  <a:gd name="connsiteY4" fmla="*/ 1042587 h 1071181"/>
                  <a:gd name="connsiteX0" fmla="*/ 0 w 826652"/>
                  <a:gd name="connsiteY0" fmla="*/ 0 h 1071181"/>
                  <a:gd name="connsiteX1" fmla="*/ 658026 w 826652"/>
                  <a:gd name="connsiteY1" fmla="*/ 487110 h 1071181"/>
                  <a:gd name="connsiteX2" fmla="*/ 811851 w 826652"/>
                  <a:gd name="connsiteY2" fmla="*/ 1008404 h 1071181"/>
                  <a:gd name="connsiteX3" fmla="*/ 811851 w 826652"/>
                  <a:gd name="connsiteY3" fmla="*/ 1042587 h 1071181"/>
                  <a:gd name="connsiteX0" fmla="*/ 0 w 844661"/>
                  <a:gd name="connsiteY0" fmla="*/ 0 h 1086789"/>
                  <a:gd name="connsiteX1" fmla="*/ 410198 w 844661"/>
                  <a:gd name="connsiteY1" fmla="*/ 247827 h 1086789"/>
                  <a:gd name="connsiteX2" fmla="*/ 811851 w 844661"/>
                  <a:gd name="connsiteY2" fmla="*/ 1008404 h 1086789"/>
                  <a:gd name="connsiteX3" fmla="*/ 811851 w 844661"/>
                  <a:gd name="connsiteY3" fmla="*/ 1042587 h 1086789"/>
                  <a:gd name="connsiteX0" fmla="*/ 0 w 814141"/>
                  <a:gd name="connsiteY0" fmla="*/ 0 h 1011540"/>
                  <a:gd name="connsiteX1" fmla="*/ 410198 w 814141"/>
                  <a:gd name="connsiteY1" fmla="*/ 247827 h 1011540"/>
                  <a:gd name="connsiteX2" fmla="*/ 811851 w 814141"/>
                  <a:gd name="connsiteY2" fmla="*/ 1008404 h 1011540"/>
                  <a:gd name="connsiteX3" fmla="*/ 581114 w 814141"/>
                  <a:gd name="connsiteY3" fmla="*/ 529839 h 1011540"/>
                  <a:gd name="connsiteX0" fmla="*/ 0 w 1137134"/>
                  <a:gd name="connsiteY0" fmla="*/ 0 h 1023494"/>
                  <a:gd name="connsiteX1" fmla="*/ 410198 w 1137134"/>
                  <a:gd name="connsiteY1" fmla="*/ 247827 h 1023494"/>
                  <a:gd name="connsiteX2" fmla="*/ 811851 w 1137134"/>
                  <a:gd name="connsiteY2" fmla="*/ 1008404 h 1023494"/>
                  <a:gd name="connsiteX3" fmla="*/ 1136590 w 1137134"/>
                  <a:gd name="connsiteY3" fmla="*/ 760576 h 1023494"/>
                  <a:gd name="connsiteX0" fmla="*/ 0 w 1136965"/>
                  <a:gd name="connsiteY0" fmla="*/ 0 h 762997"/>
                  <a:gd name="connsiteX1" fmla="*/ 410198 w 1136965"/>
                  <a:gd name="connsiteY1" fmla="*/ 247827 h 762997"/>
                  <a:gd name="connsiteX2" fmla="*/ 709301 w 1136965"/>
                  <a:gd name="connsiteY2" fmla="*/ 461473 h 762997"/>
                  <a:gd name="connsiteX3" fmla="*/ 1136590 w 1136965"/>
                  <a:gd name="connsiteY3" fmla="*/ 760576 h 762997"/>
                  <a:gd name="connsiteX0" fmla="*/ 0 w 1136973"/>
                  <a:gd name="connsiteY0" fmla="*/ 0 h 763280"/>
                  <a:gd name="connsiteX1" fmla="*/ 367469 w 1136973"/>
                  <a:gd name="connsiteY1" fmla="*/ 76911 h 763280"/>
                  <a:gd name="connsiteX2" fmla="*/ 709301 w 1136973"/>
                  <a:gd name="connsiteY2" fmla="*/ 461473 h 763280"/>
                  <a:gd name="connsiteX3" fmla="*/ 1136590 w 1136973"/>
                  <a:gd name="connsiteY3" fmla="*/ 760576 h 763280"/>
                  <a:gd name="connsiteX0" fmla="*/ 0 w 1136973"/>
                  <a:gd name="connsiteY0" fmla="*/ 0 h 763280"/>
                  <a:gd name="connsiteX1" fmla="*/ 367469 w 1136973"/>
                  <a:gd name="connsiteY1" fmla="*/ 76911 h 763280"/>
                  <a:gd name="connsiteX2" fmla="*/ 709301 w 1136973"/>
                  <a:gd name="connsiteY2" fmla="*/ 461473 h 763280"/>
                  <a:gd name="connsiteX3" fmla="*/ 1136590 w 1136973"/>
                  <a:gd name="connsiteY3" fmla="*/ 760576 h 763280"/>
                  <a:gd name="connsiteX0" fmla="*/ 0 w 1154065"/>
                  <a:gd name="connsiteY0" fmla="*/ 0 h 720551"/>
                  <a:gd name="connsiteX1" fmla="*/ 384561 w 1154065"/>
                  <a:gd name="connsiteY1" fmla="*/ 34182 h 720551"/>
                  <a:gd name="connsiteX2" fmla="*/ 726393 w 1154065"/>
                  <a:gd name="connsiteY2" fmla="*/ 418744 h 720551"/>
                  <a:gd name="connsiteX3" fmla="*/ 1153682 w 1154065"/>
                  <a:gd name="connsiteY3" fmla="*/ 717847 h 720551"/>
                  <a:gd name="connsiteX0" fmla="*/ 0 w 1154065"/>
                  <a:gd name="connsiteY0" fmla="*/ 6389 h 726940"/>
                  <a:gd name="connsiteX1" fmla="*/ 384561 w 1154065"/>
                  <a:gd name="connsiteY1" fmla="*/ 40571 h 726940"/>
                  <a:gd name="connsiteX2" fmla="*/ 726393 w 1154065"/>
                  <a:gd name="connsiteY2" fmla="*/ 425133 h 726940"/>
                  <a:gd name="connsiteX3" fmla="*/ 1153682 w 1154065"/>
                  <a:gd name="connsiteY3" fmla="*/ 724236 h 726940"/>
                  <a:gd name="connsiteX0" fmla="*/ 0 w 1153951"/>
                  <a:gd name="connsiteY0" fmla="*/ 0 h 719454"/>
                  <a:gd name="connsiteX1" fmla="*/ 384561 w 1153951"/>
                  <a:gd name="connsiteY1" fmla="*/ 34182 h 719454"/>
                  <a:gd name="connsiteX2" fmla="*/ 589660 w 1153951"/>
                  <a:gd name="connsiteY2" fmla="*/ 256374 h 719454"/>
                  <a:gd name="connsiteX3" fmla="*/ 1153682 w 1153951"/>
                  <a:gd name="connsiteY3" fmla="*/ 717847 h 719454"/>
                  <a:gd name="connsiteX0" fmla="*/ 0 w 1153951"/>
                  <a:gd name="connsiteY0" fmla="*/ 0 h 719437"/>
                  <a:gd name="connsiteX1" fmla="*/ 376016 w 1153951"/>
                  <a:gd name="connsiteY1" fmla="*/ 59819 h 719437"/>
                  <a:gd name="connsiteX2" fmla="*/ 589660 w 1153951"/>
                  <a:gd name="connsiteY2" fmla="*/ 256374 h 719437"/>
                  <a:gd name="connsiteX3" fmla="*/ 1153682 w 1153951"/>
                  <a:gd name="connsiteY3" fmla="*/ 717847 h 719437"/>
                  <a:gd name="connsiteX0" fmla="*/ 0 w 923412"/>
                  <a:gd name="connsiteY0" fmla="*/ 0 h 333080"/>
                  <a:gd name="connsiteX1" fmla="*/ 376016 w 923412"/>
                  <a:gd name="connsiteY1" fmla="*/ 59819 h 333080"/>
                  <a:gd name="connsiteX2" fmla="*/ 589660 w 923412"/>
                  <a:gd name="connsiteY2" fmla="*/ 256374 h 333080"/>
                  <a:gd name="connsiteX3" fmla="*/ 922946 w 923412"/>
                  <a:gd name="connsiteY3" fmla="*/ 324740 h 333080"/>
                  <a:gd name="connsiteX0" fmla="*/ 0 w 923412"/>
                  <a:gd name="connsiteY0" fmla="*/ 404 h 334056"/>
                  <a:gd name="connsiteX1" fmla="*/ 376016 w 923412"/>
                  <a:gd name="connsiteY1" fmla="*/ 26040 h 334056"/>
                  <a:gd name="connsiteX2" fmla="*/ 589660 w 923412"/>
                  <a:gd name="connsiteY2" fmla="*/ 256778 h 334056"/>
                  <a:gd name="connsiteX3" fmla="*/ 922946 w 923412"/>
                  <a:gd name="connsiteY3" fmla="*/ 325144 h 334056"/>
                  <a:gd name="connsiteX0" fmla="*/ 0 w 923412"/>
                  <a:gd name="connsiteY0" fmla="*/ 0 h 333652"/>
                  <a:gd name="connsiteX1" fmla="*/ 376016 w 923412"/>
                  <a:gd name="connsiteY1" fmla="*/ 25636 h 333652"/>
                  <a:gd name="connsiteX2" fmla="*/ 589660 w 923412"/>
                  <a:gd name="connsiteY2" fmla="*/ 256374 h 333652"/>
                  <a:gd name="connsiteX3" fmla="*/ 922946 w 923412"/>
                  <a:gd name="connsiteY3" fmla="*/ 324740 h 333652"/>
                  <a:gd name="connsiteX0" fmla="*/ 0 w 923412"/>
                  <a:gd name="connsiteY0" fmla="*/ 10815 h 344467"/>
                  <a:gd name="connsiteX1" fmla="*/ 376016 w 923412"/>
                  <a:gd name="connsiteY1" fmla="*/ 36451 h 344467"/>
                  <a:gd name="connsiteX2" fmla="*/ 589660 w 923412"/>
                  <a:gd name="connsiteY2" fmla="*/ 267189 h 344467"/>
                  <a:gd name="connsiteX3" fmla="*/ 922946 w 923412"/>
                  <a:gd name="connsiteY3" fmla="*/ 335555 h 344467"/>
                  <a:gd name="connsiteX0" fmla="*/ 0 w 923412"/>
                  <a:gd name="connsiteY0" fmla="*/ 16490 h 350142"/>
                  <a:gd name="connsiteX1" fmla="*/ 376016 w 923412"/>
                  <a:gd name="connsiteY1" fmla="*/ 42126 h 350142"/>
                  <a:gd name="connsiteX2" fmla="*/ 589660 w 923412"/>
                  <a:gd name="connsiteY2" fmla="*/ 272864 h 350142"/>
                  <a:gd name="connsiteX3" fmla="*/ 922946 w 923412"/>
                  <a:gd name="connsiteY3" fmla="*/ 341230 h 350142"/>
                  <a:gd name="connsiteX0" fmla="*/ 0 w 923348"/>
                  <a:gd name="connsiteY0" fmla="*/ 2804 h 330534"/>
                  <a:gd name="connsiteX1" fmla="*/ 376016 w 923348"/>
                  <a:gd name="connsiteY1" fmla="*/ 28440 h 330534"/>
                  <a:gd name="connsiteX2" fmla="*/ 547687 w 923348"/>
                  <a:gd name="connsiteY2" fmla="*/ 113899 h 330534"/>
                  <a:gd name="connsiteX3" fmla="*/ 922946 w 923348"/>
                  <a:gd name="connsiteY3" fmla="*/ 327544 h 330534"/>
                  <a:gd name="connsiteX0" fmla="*/ 0 w 734894"/>
                  <a:gd name="connsiteY0" fmla="*/ 2804 h 130646"/>
                  <a:gd name="connsiteX1" fmla="*/ 376016 w 734894"/>
                  <a:gd name="connsiteY1" fmla="*/ 28440 h 130646"/>
                  <a:gd name="connsiteX2" fmla="*/ 547687 w 734894"/>
                  <a:gd name="connsiteY2" fmla="*/ 113899 h 130646"/>
                  <a:gd name="connsiteX3" fmla="*/ 734066 w 734894"/>
                  <a:gd name="connsiteY3" fmla="*/ 113899 h 130646"/>
                  <a:gd name="connsiteX0" fmla="*/ 0 w 734976"/>
                  <a:gd name="connsiteY0" fmla="*/ 2804 h 130646"/>
                  <a:gd name="connsiteX1" fmla="*/ 292070 w 734976"/>
                  <a:gd name="connsiteY1" fmla="*/ 28440 h 130646"/>
                  <a:gd name="connsiteX2" fmla="*/ 547687 w 734976"/>
                  <a:gd name="connsiteY2" fmla="*/ 113899 h 130646"/>
                  <a:gd name="connsiteX3" fmla="*/ 734066 w 734976"/>
                  <a:gd name="connsiteY3" fmla="*/ 113899 h 130646"/>
                  <a:gd name="connsiteX0" fmla="*/ 0 w 735023"/>
                  <a:gd name="connsiteY0" fmla="*/ 7317 h 136163"/>
                  <a:gd name="connsiteX1" fmla="*/ 251136 w 735023"/>
                  <a:gd name="connsiteY1" fmla="*/ 13903 h 136163"/>
                  <a:gd name="connsiteX2" fmla="*/ 547687 w 735023"/>
                  <a:gd name="connsiteY2" fmla="*/ 118412 h 136163"/>
                  <a:gd name="connsiteX3" fmla="*/ 734066 w 735023"/>
                  <a:gd name="connsiteY3" fmla="*/ 118412 h 136163"/>
                  <a:gd name="connsiteX0" fmla="*/ 0 w 734575"/>
                  <a:gd name="connsiteY0" fmla="*/ 6654 h 131515"/>
                  <a:gd name="connsiteX1" fmla="*/ 251136 w 734575"/>
                  <a:gd name="connsiteY1" fmla="*/ 13240 h 131515"/>
                  <a:gd name="connsiteX2" fmla="*/ 433655 w 734575"/>
                  <a:gd name="connsiteY2" fmla="*/ 105842 h 131515"/>
                  <a:gd name="connsiteX3" fmla="*/ 734066 w 734575"/>
                  <a:gd name="connsiteY3" fmla="*/ 117749 h 131515"/>
                  <a:gd name="connsiteX0" fmla="*/ 0 w 734546"/>
                  <a:gd name="connsiteY0" fmla="*/ 5569 h 126260"/>
                  <a:gd name="connsiteX1" fmla="*/ 251136 w 734546"/>
                  <a:gd name="connsiteY1" fmla="*/ 12155 h 126260"/>
                  <a:gd name="connsiteX2" fmla="*/ 419035 w 734546"/>
                  <a:gd name="connsiteY2" fmla="*/ 83325 h 126260"/>
                  <a:gd name="connsiteX3" fmla="*/ 734066 w 734546"/>
                  <a:gd name="connsiteY3" fmla="*/ 116664 h 126260"/>
                  <a:gd name="connsiteX0" fmla="*/ 0 w 734547"/>
                  <a:gd name="connsiteY0" fmla="*/ 3037 h 123483"/>
                  <a:gd name="connsiteX1" fmla="*/ 248211 w 734547"/>
                  <a:gd name="connsiteY1" fmla="*/ 21529 h 123483"/>
                  <a:gd name="connsiteX2" fmla="*/ 419035 w 734547"/>
                  <a:gd name="connsiteY2" fmla="*/ 80793 h 123483"/>
                  <a:gd name="connsiteX3" fmla="*/ 734066 w 734547"/>
                  <a:gd name="connsiteY3" fmla="*/ 114132 h 123483"/>
                  <a:gd name="connsiteX0" fmla="*/ 0 w 734465"/>
                  <a:gd name="connsiteY0" fmla="*/ 3177 h 124670"/>
                  <a:gd name="connsiteX1" fmla="*/ 248211 w 734465"/>
                  <a:gd name="connsiteY1" fmla="*/ 21669 h 124670"/>
                  <a:gd name="connsiteX2" fmla="*/ 366405 w 734465"/>
                  <a:gd name="connsiteY2" fmla="*/ 88076 h 124670"/>
                  <a:gd name="connsiteX3" fmla="*/ 734066 w 734465"/>
                  <a:gd name="connsiteY3" fmla="*/ 114272 h 124670"/>
                  <a:gd name="connsiteX0" fmla="*/ 0 w 734469"/>
                  <a:gd name="connsiteY0" fmla="*/ 3037 h 123483"/>
                  <a:gd name="connsiteX1" fmla="*/ 248211 w 734469"/>
                  <a:gd name="connsiteY1" fmla="*/ 21529 h 123483"/>
                  <a:gd name="connsiteX2" fmla="*/ 369329 w 734469"/>
                  <a:gd name="connsiteY2" fmla="*/ 80792 h 123483"/>
                  <a:gd name="connsiteX3" fmla="*/ 734066 w 734469"/>
                  <a:gd name="connsiteY3" fmla="*/ 114132 h 123483"/>
                  <a:gd name="connsiteX0" fmla="*/ 0 w 681907"/>
                  <a:gd name="connsiteY0" fmla="*/ 3037 h 115163"/>
                  <a:gd name="connsiteX1" fmla="*/ 248211 w 681907"/>
                  <a:gd name="connsiteY1" fmla="*/ 21529 h 115163"/>
                  <a:gd name="connsiteX2" fmla="*/ 369329 w 681907"/>
                  <a:gd name="connsiteY2" fmla="*/ 80792 h 115163"/>
                  <a:gd name="connsiteX3" fmla="*/ 681436 w 681907"/>
                  <a:gd name="connsiteY3" fmla="*/ 104607 h 115163"/>
                  <a:gd name="connsiteX0" fmla="*/ 0 w 681435"/>
                  <a:gd name="connsiteY0" fmla="*/ 3037 h 105044"/>
                  <a:gd name="connsiteX1" fmla="*/ 248211 w 681435"/>
                  <a:gd name="connsiteY1" fmla="*/ 21529 h 105044"/>
                  <a:gd name="connsiteX2" fmla="*/ 369329 w 681435"/>
                  <a:gd name="connsiteY2" fmla="*/ 80792 h 105044"/>
                  <a:gd name="connsiteX3" fmla="*/ 681436 w 681435"/>
                  <a:gd name="connsiteY3" fmla="*/ 104607 h 105044"/>
                  <a:gd name="connsiteX0" fmla="*/ 0 w 681436"/>
                  <a:gd name="connsiteY0" fmla="*/ 3276 h 106220"/>
                  <a:gd name="connsiteX1" fmla="*/ 248211 w 681436"/>
                  <a:gd name="connsiteY1" fmla="*/ 21768 h 106220"/>
                  <a:gd name="connsiteX2" fmla="*/ 419035 w 681436"/>
                  <a:gd name="connsiteY2" fmla="*/ 92937 h 106220"/>
                  <a:gd name="connsiteX3" fmla="*/ 681436 w 681436"/>
                  <a:gd name="connsiteY3" fmla="*/ 104846 h 106220"/>
                  <a:gd name="connsiteX0" fmla="*/ 0 w 672664"/>
                  <a:gd name="connsiteY0" fmla="*/ 3958 h 102140"/>
                  <a:gd name="connsiteX1" fmla="*/ 239439 w 672664"/>
                  <a:gd name="connsiteY1" fmla="*/ 17688 h 102140"/>
                  <a:gd name="connsiteX2" fmla="*/ 410263 w 672664"/>
                  <a:gd name="connsiteY2" fmla="*/ 88857 h 102140"/>
                  <a:gd name="connsiteX3" fmla="*/ 672664 w 672664"/>
                  <a:gd name="connsiteY3" fmla="*/ 100766 h 102140"/>
                  <a:gd name="connsiteX0" fmla="*/ 0 w 672664"/>
                  <a:gd name="connsiteY0" fmla="*/ 20 h 98202"/>
                  <a:gd name="connsiteX1" fmla="*/ 239439 w 672664"/>
                  <a:gd name="connsiteY1" fmla="*/ 13750 h 98202"/>
                  <a:gd name="connsiteX2" fmla="*/ 410263 w 672664"/>
                  <a:gd name="connsiteY2" fmla="*/ 84919 h 98202"/>
                  <a:gd name="connsiteX3" fmla="*/ 672664 w 672664"/>
                  <a:gd name="connsiteY3" fmla="*/ 96828 h 98202"/>
                  <a:gd name="connsiteX0" fmla="*/ 0 w 672664"/>
                  <a:gd name="connsiteY0" fmla="*/ 894 h 99076"/>
                  <a:gd name="connsiteX1" fmla="*/ 239439 w 672664"/>
                  <a:gd name="connsiteY1" fmla="*/ 14624 h 99076"/>
                  <a:gd name="connsiteX2" fmla="*/ 410263 w 672664"/>
                  <a:gd name="connsiteY2" fmla="*/ 85793 h 99076"/>
                  <a:gd name="connsiteX3" fmla="*/ 672664 w 672664"/>
                  <a:gd name="connsiteY3" fmla="*/ 97702 h 9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664" h="99076">
                    <a:moveTo>
                      <a:pt x="0" y="894"/>
                    </a:moveTo>
                    <a:cubicBezTo>
                      <a:pt x="92262" y="-1576"/>
                      <a:pt x="171062" y="474"/>
                      <a:pt x="239439" y="14624"/>
                    </a:cubicBezTo>
                    <a:cubicBezTo>
                      <a:pt x="307816" y="28774"/>
                      <a:pt x="338059" y="71947"/>
                      <a:pt x="410263" y="85793"/>
                    </a:cubicBezTo>
                    <a:cubicBezTo>
                      <a:pt x="482467" y="99639"/>
                      <a:pt x="591916" y="100706"/>
                      <a:pt x="672664" y="97702"/>
                    </a:cubicBezTo>
                  </a:path>
                </a:pathLst>
              </a:custGeom>
              <a:noFill/>
              <a:ln>
                <a:solidFill>
                  <a:srgbClr val="3333FF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 flipH="1">
              <a:off x="4505258" y="1672411"/>
              <a:ext cx="740854" cy="4066659"/>
            </a:xfrm>
            <a:custGeom>
              <a:avLst/>
              <a:gdLst>
                <a:gd name="connsiteX0" fmla="*/ 365784 w 781426"/>
                <a:gd name="connsiteY0" fmla="*/ 4056611 h 4056611"/>
                <a:gd name="connsiteX1" fmla="*/ 781420 w 781426"/>
                <a:gd name="connsiteY1" fmla="*/ 3034145 h 4056611"/>
                <a:gd name="connsiteX2" fmla="*/ 357471 w 781426"/>
                <a:gd name="connsiteY2" fmla="*/ 2028305 h 4056611"/>
                <a:gd name="connsiteX3" fmla="*/ 24 w 781426"/>
                <a:gd name="connsiteY3" fmla="*/ 947651 h 4056611"/>
                <a:gd name="connsiteX4" fmla="*/ 374096 w 781426"/>
                <a:gd name="connsiteY4" fmla="*/ 0 h 4056611"/>
                <a:gd name="connsiteX0" fmla="*/ 340850 w 756492"/>
                <a:gd name="connsiteY0" fmla="*/ 4056611 h 4056611"/>
                <a:gd name="connsiteX1" fmla="*/ 756486 w 756492"/>
                <a:gd name="connsiteY1" fmla="*/ 3034145 h 4056611"/>
                <a:gd name="connsiteX2" fmla="*/ 332537 w 756492"/>
                <a:gd name="connsiteY2" fmla="*/ 2028305 h 4056611"/>
                <a:gd name="connsiteX3" fmla="*/ 28 w 756492"/>
                <a:gd name="connsiteY3" fmla="*/ 980902 h 4056611"/>
                <a:gd name="connsiteX4" fmla="*/ 349162 w 756492"/>
                <a:gd name="connsiteY4" fmla="*/ 0 h 4056611"/>
                <a:gd name="connsiteX0" fmla="*/ 340850 w 756492"/>
                <a:gd name="connsiteY0" fmla="*/ 4056611 h 4056611"/>
                <a:gd name="connsiteX1" fmla="*/ 756486 w 756492"/>
                <a:gd name="connsiteY1" fmla="*/ 3034145 h 4056611"/>
                <a:gd name="connsiteX2" fmla="*/ 332537 w 756492"/>
                <a:gd name="connsiteY2" fmla="*/ 2028305 h 4056611"/>
                <a:gd name="connsiteX3" fmla="*/ 28 w 756492"/>
                <a:gd name="connsiteY3" fmla="*/ 980902 h 4056611"/>
                <a:gd name="connsiteX4" fmla="*/ 349162 w 756492"/>
                <a:gd name="connsiteY4" fmla="*/ 0 h 4056611"/>
                <a:gd name="connsiteX0" fmla="*/ 340822 w 756463"/>
                <a:gd name="connsiteY0" fmla="*/ 4056611 h 4056611"/>
                <a:gd name="connsiteX1" fmla="*/ 756458 w 756463"/>
                <a:gd name="connsiteY1" fmla="*/ 3034145 h 4056611"/>
                <a:gd name="connsiteX2" fmla="*/ 349134 w 756463"/>
                <a:gd name="connsiteY2" fmla="*/ 2028305 h 4056611"/>
                <a:gd name="connsiteX3" fmla="*/ 0 w 756463"/>
                <a:gd name="connsiteY3" fmla="*/ 980902 h 4056611"/>
                <a:gd name="connsiteX4" fmla="*/ 349134 w 756463"/>
                <a:gd name="connsiteY4" fmla="*/ 0 h 4056611"/>
                <a:gd name="connsiteX0" fmla="*/ 340872 w 756513"/>
                <a:gd name="connsiteY0" fmla="*/ 4066136 h 4066136"/>
                <a:gd name="connsiteX1" fmla="*/ 756508 w 756513"/>
                <a:gd name="connsiteY1" fmla="*/ 3043670 h 4066136"/>
                <a:gd name="connsiteX2" fmla="*/ 349184 w 756513"/>
                <a:gd name="connsiteY2" fmla="*/ 2037830 h 4066136"/>
                <a:gd name="connsiteX3" fmla="*/ 50 w 756513"/>
                <a:gd name="connsiteY3" fmla="*/ 990427 h 4066136"/>
                <a:gd name="connsiteX4" fmla="*/ 330134 w 756513"/>
                <a:gd name="connsiteY4" fmla="*/ 0 h 4066136"/>
                <a:gd name="connsiteX0" fmla="*/ 340825 w 756466"/>
                <a:gd name="connsiteY0" fmla="*/ 4051849 h 4051849"/>
                <a:gd name="connsiteX1" fmla="*/ 756461 w 756466"/>
                <a:gd name="connsiteY1" fmla="*/ 3029383 h 4051849"/>
                <a:gd name="connsiteX2" fmla="*/ 349137 w 756466"/>
                <a:gd name="connsiteY2" fmla="*/ 2023543 h 4051849"/>
                <a:gd name="connsiteX3" fmla="*/ 3 w 756466"/>
                <a:gd name="connsiteY3" fmla="*/ 976140 h 4051849"/>
                <a:gd name="connsiteX4" fmla="*/ 344375 w 756466"/>
                <a:gd name="connsiteY4" fmla="*/ 0 h 4051849"/>
                <a:gd name="connsiteX0" fmla="*/ 340872 w 756513"/>
                <a:gd name="connsiteY0" fmla="*/ 4070899 h 4070899"/>
                <a:gd name="connsiteX1" fmla="*/ 756508 w 756513"/>
                <a:gd name="connsiteY1" fmla="*/ 3048433 h 4070899"/>
                <a:gd name="connsiteX2" fmla="*/ 349184 w 756513"/>
                <a:gd name="connsiteY2" fmla="*/ 2042593 h 4070899"/>
                <a:gd name="connsiteX3" fmla="*/ 50 w 756513"/>
                <a:gd name="connsiteY3" fmla="*/ 995190 h 4070899"/>
                <a:gd name="connsiteX4" fmla="*/ 330135 w 756513"/>
                <a:gd name="connsiteY4" fmla="*/ 0 h 4070899"/>
                <a:gd name="connsiteX0" fmla="*/ 340850 w 756491"/>
                <a:gd name="connsiteY0" fmla="*/ 4056611 h 4056611"/>
                <a:gd name="connsiteX1" fmla="*/ 756486 w 756491"/>
                <a:gd name="connsiteY1" fmla="*/ 3034145 h 4056611"/>
                <a:gd name="connsiteX2" fmla="*/ 349162 w 756491"/>
                <a:gd name="connsiteY2" fmla="*/ 2028305 h 4056611"/>
                <a:gd name="connsiteX3" fmla="*/ 28 w 756491"/>
                <a:gd name="connsiteY3" fmla="*/ 980902 h 4056611"/>
                <a:gd name="connsiteX4" fmla="*/ 334875 w 756491"/>
                <a:gd name="connsiteY4" fmla="*/ 0 h 4056611"/>
                <a:gd name="connsiteX0" fmla="*/ 340850 w 756491"/>
                <a:gd name="connsiteY0" fmla="*/ 4056611 h 4056611"/>
                <a:gd name="connsiteX1" fmla="*/ 756486 w 756491"/>
                <a:gd name="connsiteY1" fmla="*/ 3034145 h 4056611"/>
                <a:gd name="connsiteX2" fmla="*/ 349162 w 756491"/>
                <a:gd name="connsiteY2" fmla="*/ 2028305 h 4056611"/>
                <a:gd name="connsiteX3" fmla="*/ 28 w 756491"/>
                <a:gd name="connsiteY3" fmla="*/ 980902 h 4056611"/>
                <a:gd name="connsiteX4" fmla="*/ 334875 w 756491"/>
                <a:gd name="connsiteY4" fmla="*/ 0 h 4056611"/>
                <a:gd name="connsiteX0" fmla="*/ 340850 w 756491"/>
                <a:gd name="connsiteY0" fmla="*/ 4056611 h 4056611"/>
                <a:gd name="connsiteX1" fmla="*/ 756486 w 756491"/>
                <a:gd name="connsiteY1" fmla="*/ 3034145 h 4056611"/>
                <a:gd name="connsiteX2" fmla="*/ 349162 w 756491"/>
                <a:gd name="connsiteY2" fmla="*/ 2028305 h 4056611"/>
                <a:gd name="connsiteX3" fmla="*/ 28 w 756491"/>
                <a:gd name="connsiteY3" fmla="*/ 980902 h 4056611"/>
                <a:gd name="connsiteX4" fmla="*/ 334875 w 756491"/>
                <a:gd name="connsiteY4" fmla="*/ 0 h 4056611"/>
                <a:gd name="connsiteX0" fmla="*/ 340850 w 742204"/>
                <a:gd name="connsiteY0" fmla="*/ 4056611 h 4056611"/>
                <a:gd name="connsiteX1" fmla="*/ 742199 w 742204"/>
                <a:gd name="connsiteY1" fmla="*/ 3029383 h 4056611"/>
                <a:gd name="connsiteX2" fmla="*/ 349162 w 742204"/>
                <a:gd name="connsiteY2" fmla="*/ 2028305 h 4056611"/>
                <a:gd name="connsiteX3" fmla="*/ 28 w 742204"/>
                <a:gd name="connsiteY3" fmla="*/ 980902 h 4056611"/>
                <a:gd name="connsiteX4" fmla="*/ 334875 w 742204"/>
                <a:gd name="connsiteY4" fmla="*/ 0 h 4056611"/>
                <a:gd name="connsiteX0" fmla="*/ 340850 w 742203"/>
                <a:gd name="connsiteY0" fmla="*/ 4056611 h 4056611"/>
                <a:gd name="connsiteX1" fmla="*/ 742199 w 742203"/>
                <a:gd name="connsiteY1" fmla="*/ 3029383 h 4056611"/>
                <a:gd name="connsiteX2" fmla="*/ 349162 w 742203"/>
                <a:gd name="connsiteY2" fmla="*/ 2028305 h 4056611"/>
                <a:gd name="connsiteX3" fmla="*/ 28 w 742203"/>
                <a:gd name="connsiteY3" fmla="*/ 980902 h 4056611"/>
                <a:gd name="connsiteX4" fmla="*/ 334875 w 742203"/>
                <a:gd name="connsiteY4" fmla="*/ 0 h 4056611"/>
                <a:gd name="connsiteX0" fmla="*/ 340850 w 742203"/>
                <a:gd name="connsiteY0" fmla="*/ 4056611 h 4056611"/>
                <a:gd name="connsiteX1" fmla="*/ 742199 w 742203"/>
                <a:gd name="connsiteY1" fmla="*/ 3029383 h 4056611"/>
                <a:gd name="connsiteX2" fmla="*/ 349162 w 742203"/>
                <a:gd name="connsiteY2" fmla="*/ 2028305 h 4056611"/>
                <a:gd name="connsiteX3" fmla="*/ 28 w 742203"/>
                <a:gd name="connsiteY3" fmla="*/ 980902 h 4056611"/>
                <a:gd name="connsiteX4" fmla="*/ 334875 w 742203"/>
                <a:gd name="connsiteY4" fmla="*/ 0 h 4056611"/>
                <a:gd name="connsiteX0" fmla="*/ 340846 w 742199"/>
                <a:gd name="connsiteY0" fmla="*/ 4056611 h 4056611"/>
                <a:gd name="connsiteX1" fmla="*/ 742195 w 742199"/>
                <a:gd name="connsiteY1" fmla="*/ 3029383 h 4056611"/>
                <a:gd name="connsiteX2" fmla="*/ 349158 w 742199"/>
                <a:gd name="connsiteY2" fmla="*/ 2028305 h 4056611"/>
                <a:gd name="connsiteX3" fmla="*/ 24 w 742199"/>
                <a:gd name="connsiteY3" fmla="*/ 980902 h 4056611"/>
                <a:gd name="connsiteX4" fmla="*/ 334871 w 742199"/>
                <a:gd name="connsiteY4" fmla="*/ 0 h 4056611"/>
                <a:gd name="connsiteX0" fmla="*/ 340846 w 722061"/>
                <a:gd name="connsiteY0" fmla="*/ 4056611 h 4056611"/>
                <a:gd name="connsiteX1" fmla="*/ 722056 w 722061"/>
                <a:gd name="connsiteY1" fmla="*/ 3044455 h 4056611"/>
                <a:gd name="connsiteX2" fmla="*/ 349158 w 722061"/>
                <a:gd name="connsiteY2" fmla="*/ 2028305 h 4056611"/>
                <a:gd name="connsiteX3" fmla="*/ 24 w 722061"/>
                <a:gd name="connsiteY3" fmla="*/ 980902 h 4056611"/>
                <a:gd name="connsiteX4" fmla="*/ 334871 w 722061"/>
                <a:gd name="connsiteY4" fmla="*/ 0 h 4056611"/>
                <a:gd name="connsiteX0" fmla="*/ 360982 w 742197"/>
                <a:gd name="connsiteY0" fmla="*/ 4056611 h 4056611"/>
                <a:gd name="connsiteX1" fmla="*/ 742192 w 742197"/>
                <a:gd name="connsiteY1" fmla="*/ 3044455 h 4056611"/>
                <a:gd name="connsiteX2" fmla="*/ 369294 w 742197"/>
                <a:gd name="connsiteY2" fmla="*/ 2028305 h 4056611"/>
                <a:gd name="connsiteX3" fmla="*/ 21 w 742197"/>
                <a:gd name="connsiteY3" fmla="*/ 980902 h 4056611"/>
                <a:gd name="connsiteX4" fmla="*/ 355007 w 742197"/>
                <a:gd name="connsiteY4" fmla="*/ 0 h 4056611"/>
                <a:gd name="connsiteX0" fmla="*/ 361115 w 742424"/>
                <a:gd name="connsiteY0" fmla="*/ 4056611 h 4056611"/>
                <a:gd name="connsiteX1" fmla="*/ 742325 w 742424"/>
                <a:gd name="connsiteY1" fmla="*/ 3044455 h 4056611"/>
                <a:gd name="connsiteX2" fmla="*/ 394600 w 742424"/>
                <a:gd name="connsiteY2" fmla="*/ 2033329 h 4056611"/>
                <a:gd name="connsiteX3" fmla="*/ 154 w 742424"/>
                <a:gd name="connsiteY3" fmla="*/ 980902 h 4056611"/>
                <a:gd name="connsiteX4" fmla="*/ 355140 w 742424"/>
                <a:gd name="connsiteY4" fmla="*/ 0 h 4056611"/>
                <a:gd name="connsiteX0" fmla="*/ 361115 w 742445"/>
                <a:gd name="connsiteY0" fmla="*/ 4056611 h 4056611"/>
                <a:gd name="connsiteX1" fmla="*/ 742325 w 742445"/>
                <a:gd name="connsiteY1" fmla="*/ 3044455 h 4056611"/>
                <a:gd name="connsiteX2" fmla="*/ 394600 w 742445"/>
                <a:gd name="connsiteY2" fmla="*/ 2033329 h 4056611"/>
                <a:gd name="connsiteX3" fmla="*/ 154 w 742445"/>
                <a:gd name="connsiteY3" fmla="*/ 980902 h 4056611"/>
                <a:gd name="connsiteX4" fmla="*/ 355140 w 742445"/>
                <a:gd name="connsiteY4" fmla="*/ 0 h 4056611"/>
                <a:gd name="connsiteX0" fmla="*/ 360970 w 742300"/>
                <a:gd name="connsiteY0" fmla="*/ 4056611 h 4056611"/>
                <a:gd name="connsiteX1" fmla="*/ 742180 w 742300"/>
                <a:gd name="connsiteY1" fmla="*/ 3044455 h 4056611"/>
                <a:gd name="connsiteX2" fmla="*/ 394455 w 742300"/>
                <a:gd name="connsiteY2" fmla="*/ 2033329 h 4056611"/>
                <a:gd name="connsiteX3" fmla="*/ 9 w 742300"/>
                <a:gd name="connsiteY3" fmla="*/ 980902 h 4056611"/>
                <a:gd name="connsiteX4" fmla="*/ 354995 w 742300"/>
                <a:gd name="connsiteY4" fmla="*/ 0 h 4056611"/>
                <a:gd name="connsiteX0" fmla="*/ 376074 w 742217"/>
                <a:gd name="connsiteY0" fmla="*/ 4066659 h 4066659"/>
                <a:gd name="connsiteX1" fmla="*/ 742180 w 742217"/>
                <a:gd name="connsiteY1" fmla="*/ 3044455 h 4066659"/>
                <a:gd name="connsiteX2" fmla="*/ 394455 w 742217"/>
                <a:gd name="connsiteY2" fmla="*/ 2033329 h 4066659"/>
                <a:gd name="connsiteX3" fmla="*/ 9 w 742217"/>
                <a:gd name="connsiteY3" fmla="*/ 980902 h 4066659"/>
                <a:gd name="connsiteX4" fmla="*/ 354995 w 742217"/>
                <a:gd name="connsiteY4" fmla="*/ 0 h 4066659"/>
                <a:gd name="connsiteX0" fmla="*/ 376083 w 742226"/>
                <a:gd name="connsiteY0" fmla="*/ 4066659 h 4066659"/>
                <a:gd name="connsiteX1" fmla="*/ 742189 w 742226"/>
                <a:gd name="connsiteY1" fmla="*/ 3044455 h 4066659"/>
                <a:gd name="connsiteX2" fmla="*/ 394464 w 742226"/>
                <a:gd name="connsiteY2" fmla="*/ 2033329 h 4066659"/>
                <a:gd name="connsiteX3" fmla="*/ 18 w 742226"/>
                <a:gd name="connsiteY3" fmla="*/ 980902 h 4066659"/>
                <a:gd name="connsiteX4" fmla="*/ 380176 w 742226"/>
                <a:gd name="connsiteY4" fmla="*/ 0 h 4066659"/>
                <a:gd name="connsiteX0" fmla="*/ 376246 w 742389"/>
                <a:gd name="connsiteY0" fmla="*/ 4066659 h 4066659"/>
                <a:gd name="connsiteX1" fmla="*/ 742352 w 742389"/>
                <a:gd name="connsiteY1" fmla="*/ 3044455 h 4066659"/>
                <a:gd name="connsiteX2" fmla="*/ 394627 w 742389"/>
                <a:gd name="connsiteY2" fmla="*/ 2033329 h 4066659"/>
                <a:gd name="connsiteX3" fmla="*/ 181 w 742389"/>
                <a:gd name="connsiteY3" fmla="*/ 980902 h 4066659"/>
                <a:gd name="connsiteX4" fmla="*/ 380339 w 742389"/>
                <a:gd name="connsiteY4" fmla="*/ 0 h 406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389" h="4066659">
                  <a:moveTo>
                    <a:pt x="376246" y="4066659"/>
                  </a:moveTo>
                  <a:cubicBezTo>
                    <a:pt x="584756" y="3724451"/>
                    <a:pt x="739289" y="3383343"/>
                    <a:pt x="742352" y="3044455"/>
                  </a:cubicBezTo>
                  <a:cubicBezTo>
                    <a:pt x="745415" y="2705567"/>
                    <a:pt x="558598" y="2332036"/>
                    <a:pt x="394627" y="2033329"/>
                  </a:cubicBezTo>
                  <a:cubicBezTo>
                    <a:pt x="230656" y="1734622"/>
                    <a:pt x="-7507" y="1370032"/>
                    <a:pt x="181" y="980902"/>
                  </a:cubicBezTo>
                  <a:cubicBezTo>
                    <a:pt x="7869" y="591772"/>
                    <a:pt x="223263" y="323850"/>
                    <a:pt x="380339" y="0"/>
                  </a:cubicBezTo>
                </a:path>
              </a:pathLst>
            </a:custGeom>
            <a:noFill/>
            <a:ln w="317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13785" y="1687484"/>
            <a:ext cx="1393521" cy="4056611"/>
            <a:chOff x="4513785" y="1687484"/>
            <a:chExt cx="1393521" cy="40566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501153" y="4575207"/>
                  <a:ext cx="4061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ν</m:t>
                            </m:r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1153" y="4575207"/>
                  <a:ext cx="406153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Freeform 3"/>
            <p:cNvSpPr/>
            <p:nvPr/>
          </p:nvSpPr>
          <p:spPr>
            <a:xfrm>
              <a:off x="4513785" y="1687484"/>
              <a:ext cx="742199" cy="4056611"/>
            </a:xfrm>
            <a:custGeom>
              <a:avLst/>
              <a:gdLst>
                <a:gd name="connsiteX0" fmla="*/ 365784 w 781426"/>
                <a:gd name="connsiteY0" fmla="*/ 4056611 h 4056611"/>
                <a:gd name="connsiteX1" fmla="*/ 781420 w 781426"/>
                <a:gd name="connsiteY1" fmla="*/ 3034145 h 4056611"/>
                <a:gd name="connsiteX2" fmla="*/ 357471 w 781426"/>
                <a:gd name="connsiteY2" fmla="*/ 2028305 h 4056611"/>
                <a:gd name="connsiteX3" fmla="*/ 24 w 781426"/>
                <a:gd name="connsiteY3" fmla="*/ 947651 h 4056611"/>
                <a:gd name="connsiteX4" fmla="*/ 374096 w 781426"/>
                <a:gd name="connsiteY4" fmla="*/ 0 h 4056611"/>
                <a:gd name="connsiteX0" fmla="*/ 340850 w 756492"/>
                <a:gd name="connsiteY0" fmla="*/ 4056611 h 4056611"/>
                <a:gd name="connsiteX1" fmla="*/ 756486 w 756492"/>
                <a:gd name="connsiteY1" fmla="*/ 3034145 h 4056611"/>
                <a:gd name="connsiteX2" fmla="*/ 332537 w 756492"/>
                <a:gd name="connsiteY2" fmla="*/ 2028305 h 4056611"/>
                <a:gd name="connsiteX3" fmla="*/ 28 w 756492"/>
                <a:gd name="connsiteY3" fmla="*/ 980902 h 4056611"/>
                <a:gd name="connsiteX4" fmla="*/ 349162 w 756492"/>
                <a:gd name="connsiteY4" fmla="*/ 0 h 4056611"/>
                <a:gd name="connsiteX0" fmla="*/ 340850 w 756492"/>
                <a:gd name="connsiteY0" fmla="*/ 4056611 h 4056611"/>
                <a:gd name="connsiteX1" fmla="*/ 756486 w 756492"/>
                <a:gd name="connsiteY1" fmla="*/ 3034145 h 4056611"/>
                <a:gd name="connsiteX2" fmla="*/ 332537 w 756492"/>
                <a:gd name="connsiteY2" fmla="*/ 2028305 h 4056611"/>
                <a:gd name="connsiteX3" fmla="*/ 28 w 756492"/>
                <a:gd name="connsiteY3" fmla="*/ 980902 h 4056611"/>
                <a:gd name="connsiteX4" fmla="*/ 349162 w 756492"/>
                <a:gd name="connsiteY4" fmla="*/ 0 h 4056611"/>
                <a:gd name="connsiteX0" fmla="*/ 340822 w 756463"/>
                <a:gd name="connsiteY0" fmla="*/ 4056611 h 4056611"/>
                <a:gd name="connsiteX1" fmla="*/ 756458 w 756463"/>
                <a:gd name="connsiteY1" fmla="*/ 3034145 h 4056611"/>
                <a:gd name="connsiteX2" fmla="*/ 349134 w 756463"/>
                <a:gd name="connsiteY2" fmla="*/ 2028305 h 4056611"/>
                <a:gd name="connsiteX3" fmla="*/ 0 w 756463"/>
                <a:gd name="connsiteY3" fmla="*/ 980902 h 4056611"/>
                <a:gd name="connsiteX4" fmla="*/ 349134 w 756463"/>
                <a:gd name="connsiteY4" fmla="*/ 0 h 4056611"/>
                <a:gd name="connsiteX0" fmla="*/ 340872 w 756513"/>
                <a:gd name="connsiteY0" fmla="*/ 4066136 h 4066136"/>
                <a:gd name="connsiteX1" fmla="*/ 756508 w 756513"/>
                <a:gd name="connsiteY1" fmla="*/ 3043670 h 4066136"/>
                <a:gd name="connsiteX2" fmla="*/ 349184 w 756513"/>
                <a:gd name="connsiteY2" fmla="*/ 2037830 h 4066136"/>
                <a:gd name="connsiteX3" fmla="*/ 50 w 756513"/>
                <a:gd name="connsiteY3" fmla="*/ 990427 h 4066136"/>
                <a:gd name="connsiteX4" fmla="*/ 330134 w 756513"/>
                <a:gd name="connsiteY4" fmla="*/ 0 h 4066136"/>
                <a:gd name="connsiteX0" fmla="*/ 340825 w 756466"/>
                <a:gd name="connsiteY0" fmla="*/ 4051849 h 4051849"/>
                <a:gd name="connsiteX1" fmla="*/ 756461 w 756466"/>
                <a:gd name="connsiteY1" fmla="*/ 3029383 h 4051849"/>
                <a:gd name="connsiteX2" fmla="*/ 349137 w 756466"/>
                <a:gd name="connsiteY2" fmla="*/ 2023543 h 4051849"/>
                <a:gd name="connsiteX3" fmla="*/ 3 w 756466"/>
                <a:gd name="connsiteY3" fmla="*/ 976140 h 4051849"/>
                <a:gd name="connsiteX4" fmla="*/ 344375 w 756466"/>
                <a:gd name="connsiteY4" fmla="*/ 0 h 4051849"/>
                <a:gd name="connsiteX0" fmla="*/ 340872 w 756513"/>
                <a:gd name="connsiteY0" fmla="*/ 4070899 h 4070899"/>
                <a:gd name="connsiteX1" fmla="*/ 756508 w 756513"/>
                <a:gd name="connsiteY1" fmla="*/ 3048433 h 4070899"/>
                <a:gd name="connsiteX2" fmla="*/ 349184 w 756513"/>
                <a:gd name="connsiteY2" fmla="*/ 2042593 h 4070899"/>
                <a:gd name="connsiteX3" fmla="*/ 50 w 756513"/>
                <a:gd name="connsiteY3" fmla="*/ 995190 h 4070899"/>
                <a:gd name="connsiteX4" fmla="*/ 330135 w 756513"/>
                <a:gd name="connsiteY4" fmla="*/ 0 h 4070899"/>
                <a:gd name="connsiteX0" fmla="*/ 340850 w 756491"/>
                <a:gd name="connsiteY0" fmla="*/ 4056611 h 4056611"/>
                <a:gd name="connsiteX1" fmla="*/ 756486 w 756491"/>
                <a:gd name="connsiteY1" fmla="*/ 3034145 h 4056611"/>
                <a:gd name="connsiteX2" fmla="*/ 349162 w 756491"/>
                <a:gd name="connsiteY2" fmla="*/ 2028305 h 4056611"/>
                <a:gd name="connsiteX3" fmla="*/ 28 w 756491"/>
                <a:gd name="connsiteY3" fmla="*/ 980902 h 4056611"/>
                <a:gd name="connsiteX4" fmla="*/ 334875 w 756491"/>
                <a:gd name="connsiteY4" fmla="*/ 0 h 4056611"/>
                <a:gd name="connsiteX0" fmla="*/ 340850 w 756491"/>
                <a:gd name="connsiteY0" fmla="*/ 4056611 h 4056611"/>
                <a:gd name="connsiteX1" fmla="*/ 756486 w 756491"/>
                <a:gd name="connsiteY1" fmla="*/ 3034145 h 4056611"/>
                <a:gd name="connsiteX2" fmla="*/ 349162 w 756491"/>
                <a:gd name="connsiteY2" fmla="*/ 2028305 h 4056611"/>
                <a:gd name="connsiteX3" fmla="*/ 28 w 756491"/>
                <a:gd name="connsiteY3" fmla="*/ 980902 h 4056611"/>
                <a:gd name="connsiteX4" fmla="*/ 334875 w 756491"/>
                <a:gd name="connsiteY4" fmla="*/ 0 h 4056611"/>
                <a:gd name="connsiteX0" fmla="*/ 340850 w 756491"/>
                <a:gd name="connsiteY0" fmla="*/ 4056611 h 4056611"/>
                <a:gd name="connsiteX1" fmla="*/ 756486 w 756491"/>
                <a:gd name="connsiteY1" fmla="*/ 3034145 h 4056611"/>
                <a:gd name="connsiteX2" fmla="*/ 349162 w 756491"/>
                <a:gd name="connsiteY2" fmla="*/ 2028305 h 4056611"/>
                <a:gd name="connsiteX3" fmla="*/ 28 w 756491"/>
                <a:gd name="connsiteY3" fmla="*/ 980902 h 4056611"/>
                <a:gd name="connsiteX4" fmla="*/ 334875 w 756491"/>
                <a:gd name="connsiteY4" fmla="*/ 0 h 4056611"/>
                <a:gd name="connsiteX0" fmla="*/ 340850 w 742204"/>
                <a:gd name="connsiteY0" fmla="*/ 4056611 h 4056611"/>
                <a:gd name="connsiteX1" fmla="*/ 742199 w 742204"/>
                <a:gd name="connsiteY1" fmla="*/ 3029383 h 4056611"/>
                <a:gd name="connsiteX2" fmla="*/ 349162 w 742204"/>
                <a:gd name="connsiteY2" fmla="*/ 2028305 h 4056611"/>
                <a:gd name="connsiteX3" fmla="*/ 28 w 742204"/>
                <a:gd name="connsiteY3" fmla="*/ 980902 h 4056611"/>
                <a:gd name="connsiteX4" fmla="*/ 334875 w 742204"/>
                <a:gd name="connsiteY4" fmla="*/ 0 h 4056611"/>
                <a:gd name="connsiteX0" fmla="*/ 340850 w 742203"/>
                <a:gd name="connsiteY0" fmla="*/ 4056611 h 4056611"/>
                <a:gd name="connsiteX1" fmla="*/ 742199 w 742203"/>
                <a:gd name="connsiteY1" fmla="*/ 3029383 h 4056611"/>
                <a:gd name="connsiteX2" fmla="*/ 349162 w 742203"/>
                <a:gd name="connsiteY2" fmla="*/ 2028305 h 4056611"/>
                <a:gd name="connsiteX3" fmla="*/ 28 w 742203"/>
                <a:gd name="connsiteY3" fmla="*/ 980902 h 4056611"/>
                <a:gd name="connsiteX4" fmla="*/ 334875 w 742203"/>
                <a:gd name="connsiteY4" fmla="*/ 0 h 4056611"/>
                <a:gd name="connsiteX0" fmla="*/ 340850 w 742203"/>
                <a:gd name="connsiteY0" fmla="*/ 4056611 h 4056611"/>
                <a:gd name="connsiteX1" fmla="*/ 742199 w 742203"/>
                <a:gd name="connsiteY1" fmla="*/ 3029383 h 4056611"/>
                <a:gd name="connsiteX2" fmla="*/ 349162 w 742203"/>
                <a:gd name="connsiteY2" fmla="*/ 2028305 h 4056611"/>
                <a:gd name="connsiteX3" fmla="*/ 28 w 742203"/>
                <a:gd name="connsiteY3" fmla="*/ 980902 h 4056611"/>
                <a:gd name="connsiteX4" fmla="*/ 334875 w 742203"/>
                <a:gd name="connsiteY4" fmla="*/ 0 h 4056611"/>
                <a:gd name="connsiteX0" fmla="*/ 340846 w 742199"/>
                <a:gd name="connsiteY0" fmla="*/ 4056611 h 4056611"/>
                <a:gd name="connsiteX1" fmla="*/ 742195 w 742199"/>
                <a:gd name="connsiteY1" fmla="*/ 3029383 h 4056611"/>
                <a:gd name="connsiteX2" fmla="*/ 349158 w 742199"/>
                <a:gd name="connsiteY2" fmla="*/ 2028305 h 4056611"/>
                <a:gd name="connsiteX3" fmla="*/ 24 w 742199"/>
                <a:gd name="connsiteY3" fmla="*/ 980902 h 4056611"/>
                <a:gd name="connsiteX4" fmla="*/ 334871 w 742199"/>
                <a:gd name="connsiteY4" fmla="*/ 0 h 405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199" h="4056611">
                  <a:moveTo>
                    <a:pt x="340846" y="4056611"/>
                  </a:moveTo>
                  <a:cubicBezTo>
                    <a:pt x="549356" y="3714403"/>
                    <a:pt x="740810" y="3367434"/>
                    <a:pt x="742195" y="3029383"/>
                  </a:cubicBezTo>
                  <a:cubicBezTo>
                    <a:pt x="743580" y="2691332"/>
                    <a:pt x="453803" y="2217318"/>
                    <a:pt x="349158" y="2028305"/>
                  </a:cubicBezTo>
                  <a:cubicBezTo>
                    <a:pt x="244513" y="1839292"/>
                    <a:pt x="2405" y="1409441"/>
                    <a:pt x="24" y="980902"/>
                  </a:cubicBezTo>
                  <a:cubicBezTo>
                    <a:pt x="-2357" y="552363"/>
                    <a:pt x="177795" y="323850"/>
                    <a:pt x="334871" y="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4310525" y="4341170"/>
            <a:ext cx="389466" cy="804333"/>
          </a:xfrm>
          <a:prstGeom prst="ellipse">
            <a:avLst/>
          </a:prstGeom>
          <a:solidFill>
            <a:srgbClr val="FFCC00">
              <a:alpha val="50000"/>
            </a:srgbClr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86512" y="4649561"/>
            <a:ext cx="835433" cy="461665"/>
            <a:chOff x="6879233" y="4441623"/>
            <a:chExt cx="835433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7308513" y="4441623"/>
                  <a:ext cx="4061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l-GR" sz="24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ν</m:t>
                            </m:r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8513" y="4441623"/>
                  <a:ext cx="406153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Freeform 20"/>
            <p:cNvSpPr/>
            <p:nvPr/>
          </p:nvSpPr>
          <p:spPr>
            <a:xfrm flipH="1" flipV="1">
              <a:off x="6879233" y="4575207"/>
              <a:ext cx="492307" cy="116295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07423" y="2440332"/>
            <a:ext cx="827966" cy="461665"/>
            <a:chOff x="3129619" y="2414694"/>
            <a:chExt cx="827966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129619" y="2414694"/>
                  <a:ext cx="4061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l-GR" sz="24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ν</m:t>
                            </m:r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9619" y="2414694"/>
                  <a:ext cx="406153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Freeform 22"/>
            <p:cNvSpPr/>
            <p:nvPr/>
          </p:nvSpPr>
          <p:spPr>
            <a:xfrm flipV="1">
              <a:off x="3468419" y="2584717"/>
              <a:ext cx="489166" cy="94308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1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-0.08021 -0.00023 " pathEditMode="relative" rAng="0" ptsTypes="AA">
                                      <p:cBhvr>
                                        <p:cTn id="6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Open Questions in Neutrino Physics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2338" y="748289"/>
            <a:ext cx="541089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00"/>
                </a:solidFill>
              </a:rPr>
              <a:t>Neutrino Oscillations</a:t>
            </a:r>
          </a:p>
          <a:p>
            <a:endParaRPr lang="en-US" sz="2800" dirty="0" smtClean="0">
              <a:solidFill>
                <a:srgbClr val="660000"/>
              </a:solidFill>
            </a:endParaRPr>
          </a:p>
          <a:p>
            <a:endParaRPr lang="en-US" sz="2800" dirty="0" smtClean="0">
              <a:solidFill>
                <a:srgbClr val="660000"/>
              </a:solidFill>
            </a:endParaRPr>
          </a:p>
          <a:p>
            <a:endParaRPr lang="en-US" sz="2800" dirty="0">
              <a:solidFill>
                <a:srgbClr val="660000"/>
              </a:solidFill>
            </a:endParaRPr>
          </a:p>
          <a:p>
            <a:r>
              <a:rPr lang="en-US" sz="2800" dirty="0" err="1" smtClean="0">
                <a:solidFill>
                  <a:srgbClr val="660000"/>
                </a:solidFill>
              </a:rPr>
              <a:t>Neutrinoless</a:t>
            </a:r>
            <a:r>
              <a:rPr lang="en-US" sz="2800" dirty="0" smtClean="0">
                <a:solidFill>
                  <a:srgbClr val="660000"/>
                </a:solidFill>
              </a:rPr>
              <a:t> Double Beta Decay</a:t>
            </a:r>
          </a:p>
          <a:p>
            <a:endParaRPr lang="en-US" sz="2800" dirty="0" smtClean="0">
              <a:solidFill>
                <a:srgbClr val="660000"/>
              </a:solidFill>
            </a:endParaRPr>
          </a:p>
          <a:p>
            <a:endParaRPr lang="en-US" sz="2800" dirty="0" smtClean="0">
              <a:solidFill>
                <a:srgbClr val="660000"/>
              </a:solidFill>
            </a:endParaRPr>
          </a:p>
          <a:p>
            <a:endParaRPr lang="en-US" sz="2800" dirty="0" smtClean="0">
              <a:solidFill>
                <a:srgbClr val="660000"/>
              </a:solidFill>
            </a:endParaRPr>
          </a:p>
          <a:p>
            <a:r>
              <a:rPr lang="en-US" sz="2800" dirty="0" smtClean="0">
                <a:solidFill>
                  <a:srgbClr val="660000"/>
                </a:solidFill>
              </a:rPr>
              <a:t>Direct Mass Measurements</a:t>
            </a:r>
          </a:p>
          <a:p>
            <a:endParaRPr lang="en-US" sz="2800" dirty="0" smtClean="0">
              <a:solidFill>
                <a:srgbClr val="660000"/>
              </a:solidFill>
            </a:endParaRPr>
          </a:p>
          <a:p>
            <a:r>
              <a:rPr lang="en-US" sz="2800" dirty="0" smtClean="0">
                <a:solidFill>
                  <a:srgbClr val="660000"/>
                </a:solidFill>
              </a:rPr>
              <a:t>Neutrino </a:t>
            </a:r>
            <a:r>
              <a:rPr lang="en-US" sz="2800" dirty="0" smtClean="0">
                <a:solidFill>
                  <a:srgbClr val="660000"/>
                </a:solidFill>
              </a:rPr>
              <a:t>Telescopes</a:t>
            </a:r>
          </a:p>
          <a:p>
            <a:endParaRPr lang="en-US" sz="2800" dirty="0">
              <a:solidFill>
                <a:srgbClr val="660000"/>
              </a:solidFill>
            </a:endParaRPr>
          </a:p>
          <a:p>
            <a:r>
              <a:rPr lang="en-US" sz="2800" dirty="0" smtClean="0">
                <a:solidFill>
                  <a:srgbClr val="660000"/>
                </a:solidFill>
              </a:rPr>
              <a:t>Cross Sections</a:t>
            </a:r>
            <a:endParaRPr lang="en-US" sz="2800" dirty="0" smtClean="0">
              <a:solidFill>
                <a:srgbClr val="66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67220" y="3358558"/>
            <a:ext cx="3603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2A3674"/>
                </a:solidFill>
              </a:rPr>
              <a:t>Absolute </a:t>
            </a:r>
            <a:r>
              <a:rPr lang="en-US" sz="2800" dirty="0">
                <a:solidFill>
                  <a:srgbClr val="2A3674"/>
                </a:solidFill>
              </a:rPr>
              <a:t>neutrino </a:t>
            </a:r>
            <a:r>
              <a:rPr lang="en-US" sz="2800" dirty="0" smtClean="0">
                <a:solidFill>
                  <a:srgbClr val="2A3674"/>
                </a:solidFill>
              </a:rPr>
              <a:t>mass</a:t>
            </a:r>
            <a:endParaRPr lang="en-US" sz="2800" dirty="0">
              <a:solidFill>
                <a:srgbClr val="2A3674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0229" y="3359956"/>
            <a:ext cx="3603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2A3674"/>
                </a:solidFill>
              </a:rPr>
              <a:t>Absolute </a:t>
            </a:r>
            <a:r>
              <a:rPr lang="en-US" sz="2800" dirty="0">
                <a:solidFill>
                  <a:srgbClr val="2A3674"/>
                </a:solidFill>
              </a:rPr>
              <a:t>neutrino </a:t>
            </a:r>
            <a:r>
              <a:rPr lang="en-US" sz="2800" dirty="0" smtClean="0">
                <a:solidFill>
                  <a:srgbClr val="2A3674"/>
                </a:solidFill>
              </a:rPr>
              <a:t>mass</a:t>
            </a:r>
            <a:endParaRPr lang="en-US" sz="2800" dirty="0">
              <a:solidFill>
                <a:srgbClr val="2A367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9543" y="4023331"/>
            <a:ext cx="3677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2A3674"/>
                </a:solidFill>
              </a:rPr>
              <a:t>Astrophysical neutrinos</a:t>
            </a:r>
            <a:endParaRPr lang="en-US" sz="2800" dirty="0">
              <a:solidFill>
                <a:srgbClr val="2A3674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941" y="745287"/>
            <a:ext cx="3719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2A3674"/>
                </a:solidFill>
              </a:rPr>
              <a:t>Neutrino mass </a:t>
            </a:r>
            <a:r>
              <a:rPr lang="en-US" sz="2800" dirty="0">
                <a:solidFill>
                  <a:srgbClr val="2A3674"/>
                </a:solidFill>
              </a:rPr>
              <a:t>hierarchy </a:t>
            </a:r>
            <a:endParaRPr lang="en-US" sz="2800" dirty="0" smtClean="0">
              <a:solidFill>
                <a:srgbClr val="2A367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9543" y="743889"/>
            <a:ext cx="3719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2A3674"/>
                </a:solidFill>
              </a:rPr>
              <a:t>Neutrino mass </a:t>
            </a:r>
            <a:r>
              <a:rPr lang="en-US" sz="2800" dirty="0">
                <a:solidFill>
                  <a:srgbClr val="2A3674"/>
                </a:solidFill>
              </a:rPr>
              <a:t>hierarchy </a:t>
            </a:r>
            <a:endParaRPr lang="en-US" sz="2800" dirty="0" smtClean="0">
              <a:solidFill>
                <a:srgbClr val="2A367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93239" y="1396280"/>
            <a:ext cx="2114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2A3674"/>
                </a:solidFill>
              </a:rPr>
              <a:t>CP violation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85606" y="2052572"/>
            <a:ext cx="303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2A3674"/>
                </a:solidFill>
              </a:rPr>
              <a:t>Dirac </a:t>
            </a:r>
            <a:r>
              <a:rPr lang="en-US" sz="2800" dirty="0">
                <a:solidFill>
                  <a:srgbClr val="2A3674"/>
                </a:solidFill>
              </a:rPr>
              <a:t>vs. </a:t>
            </a:r>
            <a:r>
              <a:rPr lang="en-US" sz="2800" dirty="0" err="1" smtClean="0">
                <a:solidFill>
                  <a:srgbClr val="2A3674"/>
                </a:solidFill>
              </a:rPr>
              <a:t>Majorana</a:t>
            </a:r>
            <a:endParaRPr lang="en-US" sz="2800" dirty="0">
              <a:solidFill>
                <a:srgbClr val="2A367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13821" y="2710015"/>
            <a:ext cx="2569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2A3674"/>
                </a:solidFill>
              </a:rPr>
              <a:t>Sterile neutrinos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2338" y="748289"/>
            <a:ext cx="8581936" cy="38318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rgbClr val="2A3674"/>
                </a:solidFill>
              </a:rPr>
              <a:t>N</a:t>
            </a:r>
            <a:r>
              <a:rPr lang="en-US" sz="2800" dirty="0" smtClean="0">
                <a:solidFill>
                  <a:srgbClr val="2A3674"/>
                </a:solidFill>
              </a:rPr>
              <a:t>eutrino mass hierarchy: normal or inverted?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2A3674"/>
                </a:solidFill>
              </a:rPr>
              <a:t>Is there CP violation in neutrino mixing?</a:t>
            </a:r>
            <a:endParaRPr lang="en-US" sz="2800" dirty="0">
              <a:solidFill>
                <a:srgbClr val="2A3674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2A3674"/>
                </a:solidFill>
              </a:rPr>
              <a:t>Are neutrinos their own antiparticle? (Dirac vs. </a:t>
            </a:r>
            <a:r>
              <a:rPr lang="en-US" sz="2800" dirty="0" err="1" smtClean="0">
                <a:solidFill>
                  <a:srgbClr val="2A3674"/>
                </a:solidFill>
              </a:rPr>
              <a:t>Majorana</a:t>
            </a:r>
            <a:r>
              <a:rPr lang="en-US" sz="2800" dirty="0" smtClean="0">
                <a:solidFill>
                  <a:srgbClr val="2A3674"/>
                </a:solidFill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2A3674"/>
                </a:solidFill>
              </a:rPr>
              <a:t>How </a:t>
            </a:r>
            <a:r>
              <a:rPr lang="en-US" sz="2800" dirty="0">
                <a:solidFill>
                  <a:srgbClr val="2A3674"/>
                </a:solidFill>
              </a:rPr>
              <a:t>m</a:t>
            </a:r>
            <a:r>
              <a:rPr lang="en-US" sz="2800" dirty="0" smtClean="0">
                <a:solidFill>
                  <a:srgbClr val="2A3674"/>
                </a:solidFill>
              </a:rPr>
              <a:t>any neutrinos are there? (Sterile neutrinos?)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2A3674"/>
                </a:solidFill>
              </a:rPr>
              <a:t>What is the absolute neutrino mass scale?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2A3674"/>
                </a:solidFill>
              </a:rPr>
              <a:t>Astrophysical neutrinos?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916" y="9788"/>
            <a:ext cx="9147313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kern="0" dirty="0" smtClean="0"/>
              <a:t>Types of Neutrino Experiments</a:t>
            </a:r>
            <a:endParaRPr lang="en-US" kern="0" dirty="0"/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200" y="6516688"/>
            <a:ext cx="3962400" cy="3048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Jonathan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89336E-7 L 0.03819 0.056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282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8.55887E-7 L -0.08715 0.0215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106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1018E-6 C 0.12917 0.00786 0.50782 0.05436 0.50539 0.18274 C 0.50174 0.36849 0.14844 0.36734 0.03646 0.36849 " pathEditMode="relative" rAng="0" ptsTypes="ftf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82" y="1841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7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51307E-6 C -0.0007 -0.05135 -0.02622 -0.09299 -0.07032 -0.11866 C -0.11441 -0.14434 -0.3915 -0.10386 -0.47136 -0.10386 " pathEditMode="relative" rAng="0" ptsTypes="tst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6" y="-721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15059E-6 L 0.03316 0.2095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1047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7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73745E-6 C 0.03646 0.00324 0.12448 0.01782 0.12535 0.0923 C 0.12622 0.16679 -0.08385 0.17673 -0.14253 0.18043 " pathEditMode="relative" rAng="0" ptsTypes="sss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902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7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31552E-6 C -0.02534 0.00046 -0.10416 0.04811 -0.14826 0.08235 C -0.19236 0.11658 -0.49236 0.11404 -0.55746 0.11774 " pathEditMode="relative" rAng="0" ptsTypes="fsf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82" y="587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3.41661E-6 L -0.14236 0.0474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235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3" grpId="0"/>
      <p:bldP spid="15" grpId="0"/>
      <p:bldP spid="11" grpId="0"/>
      <p:bldP spid="12" grpId="0"/>
      <p:bldP spid="7" grpId="0"/>
      <p:bldP spid="8" grpId="0"/>
      <p:bldP spid="9" grpId="0"/>
      <p:bldP spid="10" grpId="0"/>
      <p:bldP spid="16" grpId="1" uiExpand="1" build="allAtOnce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Impact of CP Phase on the Parameters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85" y="1570379"/>
            <a:ext cx="4636140" cy="475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4941" y="739382"/>
            <a:ext cx="880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ith a measured appearance rate in a long-baseline experiment, the value of sin</a:t>
            </a:r>
            <a:r>
              <a:rPr lang="en-US" sz="2400" baseline="300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r>
              <a:rPr lang="el-GR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400" baseline="-250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13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 is dependent on th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e CP phase, </a:t>
            </a:r>
            <a:r>
              <a:rPr lang="el-GR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δ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…</a:t>
            </a:r>
            <a:endParaRPr 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0" y="1690689"/>
            <a:ext cx="169333" cy="4023360"/>
          </a:xfrm>
          <a:prstGeom prst="rect">
            <a:avLst/>
          </a:prstGeom>
          <a:solidFill>
            <a:srgbClr val="729FC4">
              <a:alpha val="50000"/>
            </a:srgbClr>
          </a:solidFill>
          <a:ln w="19050">
            <a:solidFill>
              <a:srgbClr val="729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66007" y="2633791"/>
            <a:ext cx="3483032" cy="923330"/>
            <a:chOff x="266007" y="2633791"/>
            <a:chExt cx="3483032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266007" y="2633791"/>
              <a:ext cx="16500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660000"/>
                  </a:solidFill>
                </a:rPr>
                <a:t>Reactor Measurement of sin</a:t>
              </a:r>
              <a:r>
                <a:rPr lang="en-US" baseline="30000" dirty="0" smtClean="0">
                  <a:solidFill>
                    <a:srgbClr val="660000"/>
                  </a:solidFill>
                </a:rPr>
                <a:t>2</a:t>
              </a:r>
              <a:r>
                <a:rPr lang="en-US" dirty="0" smtClean="0">
                  <a:solidFill>
                    <a:srgbClr val="660000"/>
                  </a:solidFill>
                </a:rPr>
                <a:t>2</a:t>
              </a:r>
              <a:r>
                <a:rPr lang="el-GR" dirty="0" smtClean="0">
                  <a:solidFill>
                    <a:srgbClr val="660000"/>
                  </a:solidFill>
                </a:rPr>
                <a:t>θ</a:t>
              </a:r>
              <a:r>
                <a:rPr lang="en-US" baseline="-25000" dirty="0" smtClean="0">
                  <a:solidFill>
                    <a:srgbClr val="660000"/>
                  </a:solidFill>
                </a:rPr>
                <a:t>13</a:t>
              </a:r>
              <a:r>
                <a:rPr lang="en-US" dirty="0" smtClean="0">
                  <a:solidFill>
                    <a:srgbClr val="660000"/>
                  </a:solidFill>
                </a:rPr>
                <a:t> </a:t>
              </a:r>
              <a:endParaRPr lang="en-US" dirty="0">
                <a:solidFill>
                  <a:srgbClr val="660000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642174" y="3106801"/>
              <a:ext cx="2106865" cy="342980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66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53067" y="2473831"/>
                <a:ext cx="4061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rgbClr val="3333FF"/>
                          </a:solidFill>
                          <a:latin typeface="Cambria Math"/>
                        </a:rPr>
                        <m:t>ν</m:t>
                      </m:r>
                    </m:oMath>
                  </m:oMathPara>
                </a14:m>
                <a:endParaRPr lang="en-US" sz="24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067" y="2473831"/>
                <a:ext cx="406153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/>
          <p:cNvSpPr/>
          <p:nvPr/>
        </p:nvSpPr>
        <p:spPr>
          <a:xfrm flipH="1" flipV="1">
            <a:off x="5278681" y="2635562"/>
            <a:ext cx="479128" cy="86926"/>
          </a:xfrm>
          <a:custGeom>
            <a:avLst/>
            <a:gdLst>
              <a:gd name="connsiteX0" fmla="*/ 0 w 826652"/>
              <a:gd name="connsiteY0" fmla="*/ 0 h 1071181"/>
              <a:gd name="connsiteX1" fmla="*/ 658026 w 826652"/>
              <a:gd name="connsiteY1" fmla="*/ 487110 h 1071181"/>
              <a:gd name="connsiteX2" fmla="*/ 811851 w 826652"/>
              <a:gd name="connsiteY2" fmla="*/ 1008404 h 1071181"/>
              <a:gd name="connsiteX3" fmla="*/ 811851 w 826652"/>
              <a:gd name="connsiteY3" fmla="*/ 1042587 h 1071181"/>
              <a:gd name="connsiteX0" fmla="*/ 0 w 826652"/>
              <a:gd name="connsiteY0" fmla="*/ 0 h 1071181"/>
              <a:gd name="connsiteX1" fmla="*/ 376015 w 826652"/>
              <a:gd name="connsiteY1" fmla="*/ 222191 h 1071181"/>
              <a:gd name="connsiteX2" fmla="*/ 658026 w 826652"/>
              <a:gd name="connsiteY2" fmla="*/ 487110 h 1071181"/>
              <a:gd name="connsiteX3" fmla="*/ 811851 w 826652"/>
              <a:gd name="connsiteY3" fmla="*/ 1008404 h 1071181"/>
              <a:gd name="connsiteX4" fmla="*/ 811851 w 826652"/>
              <a:gd name="connsiteY4" fmla="*/ 1042587 h 1071181"/>
              <a:gd name="connsiteX0" fmla="*/ 0 w 826652"/>
              <a:gd name="connsiteY0" fmla="*/ 0 h 1071181"/>
              <a:gd name="connsiteX1" fmla="*/ 658026 w 826652"/>
              <a:gd name="connsiteY1" fmla="*/ 487110 h 1071181"/>
              <a:gd name="connsiteX2" fmla="*/ 811851 w 826652"/>
              <a:gd name="connsiteY2" fmla="*/ 1008404 h 1071181"/>
              <a:gd name="connsiteX3" fmla="*/ 811851 w 826652"/>
              <a:gd name="connsiteY3" fmla="*/ 1042587 h 1071181"/>
              <a:gd name="connsiteX0" fmla="*/ 0 w 844661"/>
              <a:gd name="connsiteY0" fmla="*/ 0 h 1086789"/>
              <a:gd name="connsiteX1" fmla="*/ 410198 w 844661"/>
              <a:gd name="connsiteY1" fmla="*/ 247827 h 1086789"/>
              <a:gd name="connsiteX2" fmla="*/ 811851 w 844661"/>
              <a:gd name="connsiteY2" fmla="*/ 1008404 h 1086789"/>
              <a:gd name="connsiteX3" fmla="*/ 811851 w 844661"/>
              <a:gd name="connsiteY3" fmla="*/ 1042587 h 1086789"/>
              <a:gd name="connsiteX0" fmla="*/ 0 w 814141"/>
              <a:gd name="connsiteY0" fmla="*/ 0 h 1011540"/>
              <a:gd name="connsiteX1" fmla="*/ 410198 w 814141"/>
              <a:gd name="connsiteY1" fmla="*/ 247827 h 1011540"/>
              <a:gd name="connsiteX2" fmla="*/ 811851 w 814141"/>
              <a:gd name="connsiteY2" fmla="*/ 1008404 h 1011540"/>
              <a:gd name="connsiteX3" fmla="*/ 581114 w 814141"/>
              <a:gd name="connsiteY3" fmla="*/ 529839 h 1011540"/>
              <a:gd name="connsiteX0" fmla="*/ 0 w 1137134"/>
              <a:gd name="connsiteY0" fmla="*/ 0 h 1023494"/>
              <a:gd name="connsiteX1" fmla="*/ 410198 w 1137134"/>
              <a:gd name="connsiteY1" fmla="*/ 247827 h 1023494"/>
              <a:gd name="connsiteX2" fmla="*/ 811851 w 1137134"/>
              <a:gd name="connsiteY2" fmla="*/ 1008404 h 1023494"/>
              <a:gd name="connsiteX3" fmla="*/ 1136590 w 1137134"/>
              <a:gd name="connsiteY3" fmla="*/ 760576 h 1023494"/>
              <a:gd name="connsiteX0" fmla="*/ 0 w 1136965"/>
              <a:gd name="connsiteY0" fmla="*/ 0 h 762997"/>
              <a:gd name="connsiteX1" fmla="*/ 410198 w 1136965"/>
              <a:gd name="connsiteY1" fmla="*/ 247827 h 762997"/>
              <a:gd name="connsiteX2" fmla="*/ 709301 w 1136965"/>
              <a:gd name="connsiteY2" fmla="*/ 461473 h 762997"/>
              <a:gd name="connsiteX3" fmla="*/ 1136590 w 1136965"/>
              <a:gd name="connsiteY3" fmla="*/ 760576 h 762997"/>
              <a:gd name="connsiteX0" fmla="*/ 0 w 1136973"/>
              <a:gd name="connsiteY0" fmla="*/ 0 h 763280"/>
              <a:gd name="connsiteX1" fmla="*/ 367469 w 1136973"/>
              <a:gd name="connsiteY1" fmla="*/ 76911 h 763280"/>
              <a:gd name="connsiteX2" fmla="*/ 709301 w 1136973"/>
              <a:gd name="connsiteY2" fmla="*/ 461473 h 763280"/>
              <a:gd name="connsiteX3" fmla="*/ 1136590 w 1136973"/>
              <a:gd name="connsiteY3" fmla="*/ 760576 h 763280"/>
              <a:gd name="connsiteX0" fmla="*/ 0 w 1136973"/>
              <a:gd name="connsiteY0" fmla="*/ 0 h 763280"/>
              <a:gd name="connsiteX1" fmla="*/ 367469 w 1136973"/>
              <a:gd name="connsiteY1" fmla="*/ 76911 h 763280"/>
              <a:gd name="connsiteX2" fmla="*/ 709301 w 1136973"/>
              <a:gd name="connsiteY2" fmla="*/ 461473 h 763280"/>
              <a:gd name="connsiteX3" fmla="*/ 1136590 w 1136973"/>
              <a:gd name="connsiteY3" fmla="*/ 760576 h 763280"/>
              <a:gd name="connsiteX0" fmla="*/ 0 w 1154065"/>
              <a:gd name="connsiteY0" fmla="*/ 0 h 720551"/>
              <a:gd name="connsiteX1" fmla="*/ 384561 w 1154065"/>
              <a:gd name="connsiteY1" fmla="*/ 34182 h 720551"/>
              <a:gd name="connsiteX2" fmla="*/ 726393 w 1154065"/>
              <a:gd name="connsiteY2" fmla="*/ 418744 h 720551"/>
              <a:gd name="connsiteX3" fmla="*/ 1153682 w 1154065"/>
              <a:gd name="connsiteY3" fmla="*/ 717847 h 720551"/>
              <a:gd name="connsiteX0" fmla="*/ 0 w 1154065"/>
              <a:gd name="connsiteY0" fmla="*/ 6389 h 726940"/>
              <a:gd name="connsiteX1" fmla="*/ 384561 w 1154065"/>
              <a:gd name="connsiteY1" fmla="*/ 40571 h 726940"/>
              <a:gd name="connsiteX2" fmla="*/ 726393 w 1154065"/>
              <a:gd name="connsiteY2" fmla="*/ 425133 h 726940"/>
              <a:gd name="connsiteX3" fmla="*/ 1153682 w 1154065"/>
              <a:gd name="connsiteY3" fmla="*/ 724236 h 726940"/>
              <a:gd name="connsiteX0" fmla="*/ 0 w 1153951"/>
              <a:gd name="connsiteY0" fmla="*/ 0 h 719454"/>
              <a:gd name="connsiteX1" fmla="*/ 384561 w 1153951"/>
              <a:gd name="connsiteY1" fmla="*/ 34182 h 719454"/>
              <a:gd name="connsiteX2" fmla="*/ 589660 w 1153951"/>
              <a:gd name="connsiteY2" fmla="*/ 256374 h 719454"/>
              <a:gd name="connsiteX3" fmla="*/ 1153682 w 1153951"/>
              <a:gd name="connsiteY3" fmla="*/ 717847 h 719454"/>
              <a:gd name="connsiteX0" fmla="*/ 0 w 1153951"/>
              <a:gd name="connsiteY0" fmla="*/ 0 h 719437"/>
              <a:gd name="connsiteX1" fmla="*/ 376016 w 1153951"/>
              <a:gd name="connsiteY1" fmla="*/ 59819 h 719437"/>
              <a:gd name="connsiteX2" fmla="*/ 589660 w 1153951"/>
              <a:gd name="connsiteY2" fmla="*/ 256374 h 719437"/>
              <a:gd name="connsiteX3" fmla="*/ 1153682 w 1153951"/>
              <a:gd name="connsiteY3" fmla="*/ 717847 h 719437"/>
              <a:gd name="connsiteX0" fmla="*/ 0 w 923412"/>
              <a:gd name="connsiteY0" fmla="*/ 0 h 333080"/>
              <a:gd name="connsiteX1" fmla="*/ 376016 w 923412"/>
              <a:gd name="connsiteY1" fmla="*/ 59819 h 333080"/>
              <a:gd name="connsiteX2" fmla="*/ 589660 w 923412"/>
              <a:gd name="connsiteY2" fmla="*/ 256374 h 333080"/>
              <a:gd name="connsiteX3" fmla="*/ 922946 w 923412"/>
              <a:gd name="connsiteY3" fmla="*/ 324740 h 333080"/>
              <a:gd name="connsiteX0" fmla="*/ 0 w 923412"/>
              <a:gd name="connsiteY0" fmla="*/ 404 h 334056"/>
              <a:gd name="connsiteX1" fmla="*/ 376016 w 923412"/>
              <a:gd name="connsiteY1" fmla="*/ 26040 h 334056"/>
              <a:gd name="connsiteX2" fmla="*/ 589660 w 923412"/>
              <a:gd name="connsiteY2" fmla="*/ 256778 h 334056"/>
              <a:gd name="connsiteX3" fmla="*/ 922946 w 923412"/>
              <a:gd name="connsiteY3" fmla="*/ 325144 h 334056"/>
              <a:gd name="connsiteX0" fmla="*/ 0 w 923412"/>
              <a:gd name="connsiteY0" fmla="*/ 0 h 333652"/>
              <a:gd name="connsiteX1" fmla="*/ 376016 w 923412"/>
              <a:gd name="connsiteY1" fmla="*/ 25636 h 333652"/>
              <a:gd name="connsiteX2" fmla="*/ 589660 w 923412"/>
              <a:gd name="connsiteY2" fmla="*/ 256374 h 333652"/>
              <a:gd name="connsiteX3" fmla="*/ 922946 w 923412"/>
              <a:gd name="connsiteY3" fmla="*/ 324740 h 333652"/>
              <a:gd name="connsiteX0" fmla="*/ 0 w 923412"/>
              <a:gd name="connsiteY0" fmla="*/ 10815 h 344467"/>
              <a:gd name="connsiteX1" fmla="*/ 376016 w 923412"/>
              <a:gd name="connsiteY1" fmla="*/ 36451 h 344467"/>
              <a:gd name="connsiteX2" fmla="*/ 589660 w 923412"/>
              <a:gd name="connsiteY2" fmla="*/ 267189 h 344467"/>
              <a:gd name="connsiteX3" fmla="*/ 922946 w 923412"/>
              <a:gd name="connsiteY3" fmla="*/ 335555 h 344467"/>
              <a:gd name="connsiteX0" fmla="*/ 0 w 923412"/>
              <a:gd name="connsiteY0" fmla="*/ 16490 h 350142"/>
              <a:gd name="connsiteX1" fmla="*/ 376016 w 923412"/>
              <a:gd name="connsiteY1" fmla="*/ 42126 h 350142"/>
              <a:gd name="connsiteX2" fmla="*/ 589660 w 923412"/>
              <a:gd name="connsiteY2" fmla="*/ 272864 h 350142"/>
              <a:gd name="connsiteX3" fmla="*/ 922946 w 923412"/>
              <a:gd name="connsiteY3" fmla="*/ 341230 h 350142"/>
              <a:gd name="connsiteX0" fmla="*/ 0 w 923348"/>
              <a:gd name="connsiteY0" fmla="*/ 2804 h 330534"/>
              <a:gd name="connsiteX1" fmla="*/ 376016 w 923348"/>
              <a:gd name="connsiteY1" fmla="*/ 28440 h 330534"/>
              <a:gd name="connsiteX2" fmla="*/ 547687 w 923348"/>
              <a:gd name="connsiteY2" fmla="*/ 113899 h 330534"/>
              <a:gd name="connsiteX3" fmla="*/ 922946 w 923348"/>
              <a:gd name="connsiteY3" fmla="*/ 327544 h 330534"/>
              <a:gd name="connsiteX0" fmla="*/ 0 w 734894"/>
              <a:gd name="connsiteY0" fmla="*/ 2804 h 130646"/>
              <a:gd name="connsiteX1" fmla="*/ 376016 w 734894"/>
              <a:gd name="connsiteY1" fmla="*/ 28440 h 130646"/>
              <a:gd name="connsiteX2" fmla="*/ 547687 w 734894"/>
              <a:gd name="connsiteY2" fmla="*/ 113899 h 130646"/>
              <a:gd name="connsiteX3" fmla="*/ 734066 w 734894"/>
              <a:gd name="connsiteY3" fmla="*/ 113899 h 130646"/>
              <a:gd name="connsiteX0" fmla="*/ 0 w 734976"/>
              <a:gd name="connsiteY0" fmla="*/ 2804 h 130646"/>
              <a:gd name="connsiteX1" fmla="*/ 292070 w 734976"/>
              <a:gd name="connsiteY1" fmla="*/ 28440 h 130646"/>
              <a:gd name="connsiteX2" fmla="*/ 547687 w 734976"/>
              <a:gd name="connsiteY2" fmla="*/ 113899 h 130646"/>
              <a:gd name="connsiteX3" fmla="*/ 734066 w 734976"/>
              <a:gd name="connsiteY3" fmla="*/ 113899 h 130646"/>
              <a:gd name="connsiteX0" fmla="*/ 0 w 735023"/>
              <a:gd name="connsiteY0" fmla="*/ 7317 h 136163"/>
              <a:gd name="connsiteX1" fmla="*/ 251136 w 735023"/>
              <a:gd name="connsiteY1" fmla="*/ 13903 h 136163"/>
              <a:gd name="connsiteX2" fmla="*/ 547687 w 735023"/>
              <a:gd name="connsiteY2" fmla="*/ 118412 h 136163"/>
              <a:gd name="connsiteX3" fmla="*/ 734066 w 735023"/>
              <a:gd name="connsiteY3" fmla="*/ 118412 h 136163"/>
              <a:gd name="connsiteX0" fmla="*/ 0 w 734575"/>
              <a:gd name="connsiteY0" fmla="*/ 6654 h 131515"/>
              <a:gd name="connsiteX1" fmla="*/ 251136 w 734575"/>
              <a:gd name="connsiteY1" fmla="*/ 13240 h 131515"/>
              <a:gd name="connsiteX2" fmla="*/ 433655 w 734575"/>
              <a:gd name="connsiteY2" fmla="*/ 105842 h 131515"/>
              <a:gd name="connsiteX3" fmla="*/ 734066 w 734575"/>
              <a:gd name="connsiteY3" fmla="*/ 117749 h 131515"/>
              <a:gd name="connsiteX0" fmla="*/ 0 w 734546"/>
              <a:gd name="connsiteY0" fmla="*/ 5569 h 126260"/>
              <a:gd name="connsiteX1" fmla="*/ 251136 w 734546"/>
              <a:gd name="connsiteY1" fmla="*/ 12155 h 126260"/>
              <a:gd name="connsiteX2" fmla="*/ 419035 w 734546"/>
              <a:gd name="connsiteY2" fmla="*/ 83325 h 126260"/>
              <a:gd name="connsiteX3" fmla="*/ 734066 w 734546"/>
              <a:gd name="connsiteY3" fmla="*/ 116664 h 126260"/>
              <a:gd name="connsiteX0" fmla="*/ 0 w 734547"/>
              <a:gd name="connsiteY0" fmla="*/ 3037 h 123483"/>
              <a:gd name="connsiteX1" fmla="*/ 248211 w 734547"/>
              <a:gd name="connsiteY1" fmla="*/ 21529 h 123483"/>
              <a:gd name="connsiteX2" fmla="*/ 419035 w 734547"/>
              <a:gd name="connsiteY2" fmla="*/ 80793 h 123483"/>
              <a:gd name="connsiteX3" fmla="*/ 734066 w 734547"/>
              <a:gd name="connsiteY3" fmla="*/ 114132 h 123483"/>
              <a:gd name="connsiteX0" fmla="*/ 0 w 734465"/>
              <a:gd name="connsiteY0" fmla="*/ 3177 h 124670"/>
              <a:gd name="connsiteX1" fmla="*/ 248211 w 734465"/>
              <a:gd name="connsiteY1" fmla="*/ 21669 h 124670"/>
              <a:gd name="connsiteX2" fmla="*/ 366405 w 734465"/>
              <a:gd name="connsiteY2" fmla="*/ 88076 h 124670"/>
              <a:gd name="connsiteX3" fmla="*/ 734066 w 734465"/>
              <a:gd name="connsiteY3" fmla="*/ 114272 h 124670"/>
              <a:gd name="connsiteX0" fmla="*/ 0 w 734469"/>
              <a:gd name="connsiteY0" fmla="*/ 3037 h 123483"/>
              <a:gd name="connsiteX1" fmla="*/ 248211 w 734469"/>
              <a:gd name="connsiteY1" fmla="*/ 21529 h 123483"/>
              <a:gd name="connsiteX2" fmla="*/ 369329 w 734469"/>
              <a:gd name="connsiteY2" fmla="*/ 80792 h 123483"/>
              <a:gd name="connsiteX3" fmla="*/ 734066 w 734469"/>
              <a:gd name="connsiteY3" fmla="*/ 114132 h 123483"/>
              <a:gd name="connsiteX0" fmla="*/ 0 w 681907"/>
              <a:gd name="connsiteY0" fmla="*/ 3037 h 115163"/>
              <a:gd name="connsiteX1" fmla="*/ 248211 w 681907"/>
              <a:gd name="connsiteY1" fmla="*/ 21529 h 115163"/>
              <a:gd name="connsiteX2" fmla="*/ 369329 w 681907"/>
              <a:gd name="connsiteY2" fmla="*/ 80792 h 115163"/>
              <a:gd name="connsiteX3" fmla="*/ 681436 w 681907"/>
              <a:gd name="connsiteY3" fmla="*/ 104607 h 115163"/>
              <a:gd name="connsiteX0" fmla="*/ 0 w 681435"/>
              <a:gd name="connsiteY0" fmla="*/ 3037 h 105044"/>
              <a:gd name="connsiteX1" fmla="*/ 248211 w 681435"/>
              <a:gd name="connsiteY1" fmla="*/ 21529 h 105044"/>
              <a:gd name="connsiteX2" fmla="*/ 369329 w 681435"/>
              <a:gd name="connsiteY2" fmla="*/ 80792 h 105044"/>
              <a:gd name="connsiteX3" fmla="*/ 681436 w 681435"/>
              <a:gd name="connsiteY3" fmla="*/ 104607 h 105044"/>
              <a:gd name="connsiteX0" fmla="*/ 0 w 681436"/>
              <a:gd name="connsiteY0" fmla="*/ 3276 h 106220"/>
              <a:gd name="connsiteX1" fmla="*/ 248211 w 681436"/>
              <a:gd name="connsiteY1" fmla="*/ 21768 h 106220"/>
              <a:gd name="connsiteX2" fmla="*/ 419035 w 681436"/>
              <a:gd name="connsiteY2" fmla="*/ 92937 h 106220"/>
              <a:gd name="connsiteX3" fmla="*/ 681436 w 681436"/>
              <a:gd name="connsiteY3" fmla="*/ 104846 h 106220"/>
              <a:gd name="connsiteX0" fmla="*/ 0 w 672664"/>
              <a:gd name="connsiteY0" fmla="*/ 3958 h 102140"/>
              <a:gd name="connsiteX1" fmla="*/ 239439 w 672664"/>
              <a:gd name="connsiteY1" fmla="*/ 17688 h 102140"/>
              <a:gd name="connsiteX2" fmla="*/ 410263 w 672664"/>
              <a:gd name="connsiteY2" fmla="*/ 88857 h 102140"/>
              <a:gd name="connsiteX3" fmla="*/ 672664 w 672664"/>
              <a:gd name="connsiteY3" fmla="*/ 100766 h 102140"/>
              <a:gd name="connsiteX0" fmla="*/ 0 w 672664"/>
              <a:gd name="connsiteY0" fmla="*/ 20 h 98202"/>
              <a:gd name="connsiteX1" fmla="*/ 239439 w 672664"/>
              <a:gd name="connsiteY1" fmla="*/ 13750 h 98202"/>
              <a:gd name="connsiteX2" fmla="*/ 410263 w 672664"/>
              <a:gd name="connsiteY2" fmla="*/ 84919 h 98202"/>
              <a:gd name="connsiteX3" fmla="*/ 672664 w 672664"/>
              <a:gd name="connsiteY3" fmla="*/ 96828 h 98202"/>
              <a:gd name="connsiteX0" fmla="*/ 0 w 672664"/>
              <a:gd name="connsiteY0" fmla="*/ 894 h 99076"/>
              <a:gd name="connsiteX1" fmla="*/ 239439 w 672664"/>
              <a:gd name="connsiteY1" fmla="*/ 14624 h 99076"/>
              <a:gd name="connsiteX2" fmla="*/ 410263 w 672664"/>
              <a:gd name="connsiteY2" fmla="*/ 85793 h 99076"/>
              <a:gd name="connsiteX3" fmla="*/ 672664 w 672664"/>
              <a:gd name="connsiteY3" fmla="*/ 97702 h 9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4" h="99076">
                <a:moveTo>
                  <a:pt x="0" y="894"/>
                </a:moveTo>
                <a:cubicBezTo>
                  <a:pt x="92262" y="-1576"/>
                  <a:pt x="171062" y="474"/>
                  <a:pt x="239439" y="14624"/>
                </a:cubicBezTo>
                <a:cubicBezTo>
                  <a:pt x="307816" y="28774"/>
                  <a:pt x="338059" y="71947"/>
                  <a:pt x="410263" y="85793"/>
                </a:cubicBezTo>
                <a:cubicBezTo>
                  <a:pt x="482467" y="99639"/>
                  <a:pt x="591916" y="100706"/>
                  <a:pt x="672664" y="97702"/>
                </a:cubicBezTo>
              </a:path>
            </a:pathLst>
          </a:custGeom>
          <a:noFill/>
          <a:ln>
            <a:solidFill>
              <a:srgbClr val="3333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3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Nuances of </a:t>
            </a:r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el-GR" dirty="0" smtClean="0"/>
              <a:t>→ν</a:t>
            </a:r>
            <a:r>
              <a:rPr lang="en-US" baseline="-25000" dirty="0" smtClean="0"/>
              <a:t>e</a:t>
            </a:r>
            <a:r>
              <a:rPr lang="en-US" dirty="0" smtClean="0"/>
              <a:t> 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7647" y="855799"/>
                <a:ext cx="8366333" cy="5579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Recall, the </a:t>
                </a:r>
                <a:r>
                  <a:rPr lang="el-GR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ν</a:t>
                </a:r>
                <a:r>
                  <a:rPr lang="en-US" altLang="en-US" sz="2400" baseline="-250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 Disappearance Probability: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P(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 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n-US" altLang="en-US" sz="2400" i="1" baseline="-250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e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)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13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sin</a:t>
                </a:r>
                <a:r>
                  <a:rPr lang="en-US" altLang="en-US" sz="2400" baseline="30000" dirty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𝑒𝑒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 </a:t>
                </a:r>
                <a:endParaRPr lang="en-US" altLang="en-US" sz="2400" dirty="0" smtClean="0">
                  <a:solidFill>
                    <a:schemeClr val="tx1"/>
                  </a:solidFill>
                  <a:latin typeface="Times New Roman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Appearance Probability (in vacuum):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P(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l-GR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 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n-US" altLang="en-US" sz="2400" i="1" baseline="-250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e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)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13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  <m:sup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         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cos</a:t>
                </a:r>
                <a:r>
                  <a:rPr lang="en-US" altLang="en-US" sz="2400" baseline="30000" dirty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12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21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          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∓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J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sin 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δ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sin(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𝜇𝜇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            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en-US" sz="24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>
                    <a:solidFill>
                      <a:schemeClr val="tx1"/>
                    </a:solidFill>
                    <a:latin typeface="Times New Roman" pitchFamily="18" charset="0"/>
                  </a:rPr>
                  <a:t>J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cos </a:t>
                </a:r>
                <a:r>
                  <a:rPr lang="el-GR" alt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δ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cos(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𝜇𝜇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4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4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  <a:p>
                <a:pPr lvl="1"/>
                <a:r>
                  <a:rPr lang="en-US" altLang="en-US" sz="20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with</a:t>
                </a: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J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cos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sin2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12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sin2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13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sin2</a:t>
                </a:r>
                <a:r>
                  <a:rPr lang="el-GR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θ</a:t>
                </a:r>
                <a:r>
                  <a:rPr lang="en-US" altLang="en-US" sz="2000" baseline="-25000" dirty="0">
                    <a:solidFill>
                      <a:schemeClr val="tx1"/>
                    </a:solidFill>
                    <a:latin typeface="Times New Roman" pitchFamily="18" charset="0"/>
                  </a:rPr>
                  <a:t>23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  <m:r>
                      <a:rPr lang="en-US" altLang="en-US" sz="2000" b="0" i="0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sin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𝜇𝜇</m:t>
                        </m:r>
                      </m:sub>
                      <m:sup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itchFamily="18" charset="0"/>
                  </a:rPr>
                  <a:t>) sin(</a:t>
                </a:r>
                <a14:m>
                  <m:oMath xmlns:m="http://schemas.openxmlformats.org/officeDocument/2006/math">
                    <m:r>
                      <a:rPr lang="en-US" alt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21</m:t>
                        </m:r>
                      </m:sub>
                      <m:sup>
                        <m:r>
                          <a:rPr lang="en-US" alt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L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/4</a:t>
                </a:r>
                <a:r>
                  <a:rPr lang="en-US" altLang="en-US" sz="2000" i="1" dirty="0" smtClean="0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Times New Roman" pitchFamily="18" charset="0"/>
                  </a:rPr>
                  <a:t>)</a:t>
                </a: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The </a:t>
                </a:r>
                <a:r>
                  <a:rPr lang="el-GR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ν</a:t>
                </a:r>
                <a:r>
                  <a:rPr lang="el-GR" altLang="en-US" sz="2400" baseline="-250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μ</a:t>
                </a:r>
                <a:r>
                  <a:rPr lang="en-US" altLang="en-US" sz="2400" dirty="0" smtClean="0">
                    <a:solidFill>
                      <a:srgbClr val="2A3674"/>
                    </a:solidFill>
                    <a:latin typeface="Times New Roman" pitchFamily="18" charset="0"/>
                  </a:rPr>
                  <a:t> Disappearance </a:t>
                </a:r>
                <a:r>
                  <a:rPr lang="en-US" altLang="en-US" sz="2400" dirty="0">
                    <a:solidFill>
                      <a:srgbClr val="2A3674"/>
                    </a:solidFill>
                    <a:latin typeface="Times New Roman" pitchFamily="18" charset="0"/>
                  </a:rPr>
                  <a:t>Probability: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altLang="en-US" sz="2400" dirty="0">
                    <a:latin typeface="Times New Roman" pitchFamily="18" charset="0"/>
                  </a:rPr>
                  <a:t>P(</a:t>
                </a:r>
                <a:r>
                  <a:rPr lang="el-GR" altLang="en-US" sz="2400" dirty="0" smtClean="0"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l-GR" altLang="en-US" sz="2400" baseline="-25000" dirty="0" smtClean="0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altLang="en-US" sz="2400" baseline="-250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altLang="en-US" sz="2400" dirty="0">
                    <a:latin typeface="Times New Roman" pitchFamily="18" charset="0"/>
                    <a:sym typeface="Symbol" pitchFamily="18" charset="2"/>
                  </a:rPr>
                  <a:t> </a:t>
                </a:r>
                <a:r>
                  <a:rPr lang="el-GR" altLang="en-US" sz="2400" dirty="0" smtClean="0">
                    <a:latin typeface="Times New Roman" pitchFamily="18" charset="0"/>
                    <a:cs typeface="Times New Roman" pitchFamily="18" charset="0"/>
                  </a:rPr>
                  <a:t>ν</a:t>
                </a:r>
                <a:r>
                  <a:rPr lang="el-GR" altLang="en-US" sz="2400" baseline="-25000" dirty="0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altLang="en-US" sz="2400" i="1" baseline="-25000" dirty="0" smtClean="0">
                    <a:latin typeface="Times New Roman" pitchFamily="18" charset="0"/>
                    <a:sym typeface="Symbol" pitchFamily="18" charset="2"/>
                  </a:rPr>
                  <a:t>   </a:t>
                </a:r>
                <a:r>
                  <a:rPr lang="en-US" altLang="en-US" sz="2400" dirty="0">
                    <a:latin typeface="Times New Roman" pitchFamily="18" charset="0"/>
                    <a:sym typeface="Symbol" pitchFamily="18" charset="2"/>
                  </a:rPr>
                  <a:t>)</a:t>
                </a:r>
                <a:r>
                  <a:rPr lang="en-US" altLang="en-US" sz="2400" dirty="0">
                    <a:latin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/>
                      </a:rPr>
                      <m:t>=</m:t>
                    </m:r>
                  </m:oMath>
                </a14:m>
                <a:r>
                  <a:rPr lang="en-US" altLang="en-US" sz="2400" dirty="0">
                    <a:latin typeface="Times New Roman" pitchFamily="18" charset="0"/>
                  </a:rPr>
                  <a:t> sin</a:t>
                </a:r>
                <a:r>
                  <a:rPr lang="en-US" altLang="en-US" sz="2400" baseline="30000" dirty="0">
                    <a:latin typeface="Times New Roman" pitchFamily="18" charset="0"/>
                  </a:rPr>
                  <a:t>2</a:t>
                </a:r>
                <a:r>
                  <a:rPr lang="en-US" altLang="en-US" sz="2400" dirty="0">
                    <a:latin typeface="Times New Roman" pitchFamily="18" charset="0"/>
                  </a:rPr>
                  <a:t>2</a:t>
                </a:r>
                <a:r>
                  <a:rPr lang="el-GR" altLang="en-US" sz="2400" dirty="0" smtClean="0">
                    <a:latin typeface="Times New Roman" pitchFamily="18" charset="0"/>
                  </a:rPr>
                  <a:t>θ</a:t>
                </a:r>
                <a:r>
                  <a:rPr lang="en-US" altLang="en-US" sz="2400" baseline="-25000" dirty="0" smtClean="0">
                    <a:latin typeface="Times New Roman" pitchFamily="18" charset="0"/>
                  </a:rPr>
                  <a:t>23</a:t>
                </a:r>
                <a:r>
                  <a:rPr lang="en-US" altLang="en-US" sz="2400" dirty="0" smtClean="0">
                    <a:latin typeface="Times New Roman" pitchFamily="18" charset="0"/>
                  </a:rPr>
                  <a:t> </a:t>
                </a:r>
                <a:r>
                  <a:rPr lang="en-US" altLang="en-US" sz="2400" dirty="0">
                    <a:latin typeface="Times New Roman" pitchFamily="18" charset="0"/>
                  </a:rPr>
                  <a:t>sin</a:t>
                </a:r>
                <a:r>
                  <a:rPr lang="en-US" altLang="en-US" sz="2400" baseline="30000" dirty="0">
                    <a:latin typeface="Times New Roman" pitchFamily="18" charset="0"/>
                  </a:rPr>
                  <a:t>2</a:t>
                </a:r>
                <a:r>
                  <a:rPr lang="en-US" altLang="en-US" sz="2400" dirty="0">
                    <a:latin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 smtClean="0">
                            <a:latin typeface="Cambria Math"/>
                            <a:ea typeface="Cambria Math"/>
                          </a:rPr>
                          <m:t>𝜇𝜇</m:t>
                        </m:r>
                      </m:sub>
                      <m:sup>
                        <m:r>
                          <a:rPr lang="en-US" altLang="en-US" sz="24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>
                    <a:latin typeface="Times New Roman" pitchFamily="18" charset="0"/>
                  </a:rPr>
                  <a:t> </a:t>
                </a:r>
                <a:r>
                  <a:rPr lang="en-US" altLang="en-US" sz="2400" i="1" dirty="0">
                    <a:latin typeface="Times New Roman" pitchFamily="18" charset="0"/>
                  </a:rPr>
                  <a:t>L</a:t>
                </a:r>
                <a:r>
                  <a:rPr lang="en-US" altLang="en-US" sz="2400" dirty="0">
                    <a:latin typeface="Times New Roman" pitchFamily="18" charset="0"/>
                  </a:rPr>
                  <a:t>/4</a:t>
                </a:r>
                <a:r>
                  <a:rPr lang="en-US" altLang="en-US" sz="2400" i="1" dirty="0">
                    <a:latin typeface="Times New Roman" pitchFamily="18" charset="0"/>
                  </a:rPr>
                  <a:t>E</a:t>
                </a:r>
                <a:r>
                  <a:rPr lang="en-US" altLang="en-US" sz="2400" dirty="0">
                    <a:latin typeface="Times New Roman" pitchFamily="18" charset="0"/>
                  </a:rPr>
                  <a:t>) </a:t>
                </a:r>
              </a:p>
              <a:p>
                <a:endParaRPr lang="en-US" alt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47" y="855799"/>
                <a:ext cx="8366333" cy="5579604"/>
              </a:xfrm>
              <a:prstGeom prst="rect">
                <a:avLst/>
              </a:prstGeom>
              <a:blipFill rotWithShape="1">
                <a:blip r:embed="rId3"/>
                <a:stretch>
                  <a:fillRect l="-1092" t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1574565" y="1568153"/>
            <a:ext cx="89730" cy="14527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80" y="1562361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52" y="2605574"/>
            <a:ext cx="363092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9" y="1568153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94" y="2613162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714309" y="2364208"/>
            <a:ext cx="2342600" cy="369332"/>
            <a:chOff x="6714309" y="2364208"/>
            <a:chExt cx="2342600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7176834" y="2364208"/>
              <a:ext cx="188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Atmospheric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6714309" y="2559854"/>
              <a:ext cx="488604" cy="45719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14309" y="2939144"/>
            <a:ext cx="2368679" cy="369332"/>
            <a:chOff x="6714309" y="2939144"/>
            <a:chExt cx="2368679" cy="369332"/>
          </a:xfrm>
        </p:grpSpPr>
        <p:sp>
          <p:nvSpPr>
            <p:cNvPr id="18" name="Freeform 17"/>
            <p:cNvSpPr/>
            <p:nvPr/>
          </p:nvSpPr>
          <p:spPr>
            <a:xfrm flipH="1">
              <a:off x="6714309" y="3113517"/>
              <a:ext cx="488604" cy="45719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02913" y="2939144"/>
              <a:ext cx="188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Solar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55756" y="3625665"/>
            <a:ext cx="2987650" cy="601819"/>
            <a:chOff x="5755756" y="3625665"/>
            <a:chExt cx="2987650" cy="601819"/>
          </a:xfrm>
        </p:grpSpPr>
        <p:sp>
          <p:nvSpPr>
            <p:cNvPr id="20" name="Freeform 19"/>
            <p:cNvSpPr/>
            <p:nvPr/>
          </p:nvSpPr>
          <p:spPr>
            <a:xfrm flipH="1">
              <a:off x="5755756" y="4052128"/>
              <a:ext cx="488604" cy="45719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flipH="1" flipV="1">
              <a:off x="5755756" y="3625665"/>
              <a:ext cx="488604" cy="417153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62875" y="3858152"/>
              <a:ext cx="2480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Interference Terms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55756" y="3408883"/>
            <a:ext cx="3362554" cy="369332"/>
            <a:chOff x="5755756" y="3408883"/>
            <a:chExt cx="3362554" cy="369332"/>
          </a:xfrm>
        </p:grpSpPr>
        <p:cxnSp>
          <p:nvCxnSpPr>
            <p:cNvPr id="27" name="Straight Arrow Connector 26"/>
            <p:cNvCxnSpPr>
              <a:endCxn id="21" idx="3"/>
            </p:cNvCxnSpPr>
            <p:nvPr/>
          </p:nvCxnSpPr>
          <p:spPr>
            <a:xfrm flipH="1">
              <a:off x="5755756" y="3586066"/>
              <a:ext cx="897593" cy="45384"/>
            </a:xfrm>
            <a:prstGeom prst="straightConnector1">
              <a:avLst/>
            </a:prstGeom>
            <a:ln w="25400">
              <a:solidFill>
                <a:srgbClr val="FFCC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637779" y="3408883"/>
              <a:ext cx="2480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C00"/>
                  </a:solidFill>
                </a:rPr>
                <a:t>CP Violating</a:t>
              </a:r>
              <a:endParaRPr lang="en-US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74736" y="3124401"/>
            <a:ext cx="896567" cy="461665"/>
            <a:chOff x="1474736" y="3124401"/>
            <a:chExt cx="896567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474736" y="3124401"/>
                  <a:ext cx="4061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rgbClr val="FF6600"/>
                            </a:solidFill>
                            <a:latin typeface="Cambria Math"/>
                          </a:rPr>
                          <m:t>ν</m:t>
                        </m:r>
                      </m:oMath>
                    </m:oMathPara>
                  </a14:m>
                  <a:endParaRPr lang="en-US" sz="2400" dirty="0">
                    <a:solidFill>
                      <a:srgbClr val="FF66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4736" y="3124401"/>
                  <a:ext cx="406153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Freeform 33"/>
            <p:cNvSpPr/>
            <p:nvPr/>
          </p:nvSpPr>
          <p:spPr>
            <a:xfrm>
              <a:off x="1823484" y="3378148"/>
              <a:ext cx="547819" cy="99076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79498" y="3483534"/>
            <a:ext cx="884982" cy="461665"/>
            <a:chOff x="1479498" y="3483534"/>
            <a:chExt cx="884982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479498" y="3483534"/>
                  <a:ext cx="4061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l-GR" sz="2400" i="1" smtClean="0">
                                <a:solidFill>
                                  <a:srgbClr val="FF66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rgbClr val="FF6600"/>
                                </a:solidFill>
                                <a:latin typeface="Cambria Math"/>
                              </a:rPr>
                              <m:t>ν</m:t>
                            </m:r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rgbClr val="FF66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9498" y="3483534"/>
                  <a:ext cx="406153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Freeform 36"/>
            <p:cNvSpPr/>
            <p:nvPr/>
          </p:nvSpPr>
          <p:spPr>
            <a:xfrm flipV="1">
              <a:off x="1816661" y="3617119"/>
              <a:ext cx="547819" cy="116295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2651760" y="2364208"/>
            <a:ext cx="914400" cy="57493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52" y="5602774"/>
            <a:ext cx="363092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34" y="5605642"/>
            <a:ext cx="363092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1574565" y="5601683"/>
            <a:ext cx="89730" cy="14527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28974" y="5786130"/>
            <a:ext cx="161924" cy="0"/>
          </a:xfrm>
          <a:prstGeom prst="line">
            <a:avLst/>
          </a:prstGeom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4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959270" y="2077481"/>
            <a:ext cx="6553200" cy="249782"/>
          </a:xfrm>
          <a:prstGeom prst="rect">
            <a:avLst/>
          </a:prstGeom>
          <a:solidFill>
            <a:srgbClr val="FFCC00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Jonathan </a:t>
            </a:r>
            <a:r>
              <a:rPr lang="en-US" altLang="en-US" dirty="0" smtClean="0"/>
              <a:t>Link</a:t>
            </a:r>
            <a:endParaRPr lang="en-US" altLang="en-US" dirty="0"/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152400" y="24939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The </a:t>
            </a:r>
            <a:r>
              <a:rPr lang="el-G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θ</a:t>
            </a:r>
            <a:r>
              <a:rPr lang="en-US" altLang="en-US" sz="3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23</a:t>
            </a:r>
            <a:r>
              <a:rPr lang="en-US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Octant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2107" name="Line 11"/>
          <p:cNvSpPr>
            <a:spLocks noChangeShapeType="1"/>
          </p:cNvSpPr>
          <p:nvPr/>
        </p:nvSpPr>
        <p:spPr bwMode="auto">
          <a:xfrm>
            <a:off x="959270" y="1613273"/>
            <a:ext cx="0" cy="371927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arrow" w="lg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8" name="Line 12"/>
          <p:cNvSpPr>
            <a:spLocks noChangeShapeType="1"/>
          </p:cNvSpPr>
          <p:nvPr/>
        </p:nvSpPr>
        <p:spPr bwMode="auto">
          <a:xfrm>
            <a:off x="959270" y="5332543"/>
            <a:ext cx="6553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arrow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 flipV="1">
            <a:off x="3473870" y="5191532"/>
            <a:ext cx="0" cy="13716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5" name="Line 19"/>
          <p:cNvSpPr>
            <a:spLocks noChangeShapeType="1"/>
          </p:cNvSpPr>
          <p:nvPr/>
        </p:nvSpPr>
        <p:spPr bwMode="auto">
          <a:xfrm flipV="1">
            <a:off x="5988470" y="5191532"/>
            <a:ext cx="0" cy="13716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6" name="Text Box 20"/>
          <p:cNvSpPr txBox="1">
            <a:spLocks noChangeArrowheads="1"/>
          </p:cNvSpPr>
          <p:nvPr/>
        </p:nvSpPr>
        <p:spPr bwMode="auto">
          <a:xfrm>
            <a:off x="3228644" y="5332543"/>
            <a:ext cx="492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45</a:t>
            </a:r>
            <a:r>
              <a:rPr lang="en-US" altLang="en-US" dirty="0">
                <a:cs typeface="Times New Roman" pitchFamily="18" charset="0"/>
              </a:rPr>
              <a:t>º</a:t>
            </a:r>
          </a:p>
        </p:txBody>
      </p:sp>
      <p:sp>
        <p:nvSpPr>
          <p:cNvPr id="132117" name="Text Box 21"/>
          <p:cNvSpPr txBox="1">
            <a:spLocks noChangeArrowheads="1"/>
          </p:cNvSpPr>
          <p:nvPr/>
        </p:nvSpPr>
        <p:spPr bwMode="auto">
          <a:xfrm>
            <a:off x="5727469" y="5332543"/>
            <a:ext cx="5158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90</a:t>
            </a:r>
            <a:r>
              <a:rPr lang="en-US" altLang="en-US" dirty="0">
                <a:cs typeface="Times New Roman" pitchFamily="18" charset="0"/>
              </a:rPr>
              <a:t>º</a:t>
            </a:r>
          </a:p>
        </p:txBody>
      </p:sp>
      <p:sp>
        <p:nvSpPr>
          <p:cNvPr id="132118" name="Text Box 22"/>
          <p:cNvSpPr txBox="1">
            <a:spLocks noChangeArrowheads="1"/>
          </p:cNvSpPr>
          <p:nvPr/>
        </p:nvSpPr>
        <p:spPr bwMode="auto">
          <a:xfrm>
            <a:off x="4845470" y="5332543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2A3674"/>
                </a:solidFill>
                <a:cs typeface="Times New Roman" pitchFamily="18" charset="0"/>
              </a:rPr>
              <a:t>2</a:t>
            </a:r>
            <a:r>
              <a:rPr lang="el-GR" altLang="en-US" sz="1800" dirty="0">
                <a:solidFill>
                  <a:srgbClr val="2A3674"/>
                </a:solidFill>
                <a:cs typeface="Times New Roman" pitchFamily="18" charset="0"/>
              </a:rPr>
              <a:t>θ</a:t>
            </a:r>
          </a:p>
        </p:txBody>
      </p:sp>
      <p:sp>
        <p:nvSpPr>
          <p:cNvPr id="132119" name="Text Box 23"/>
          <p:cNvSpPr txBox="1">
            <a:spLocks noChangeArrowheads="1"/>
          </p:cNvSpPr>
          <p:nvPr/>
        </p:nvSpPr>
        <p:spPr bwMode="auto">
          <a:xfrm>
            <a:off x="6674270" y="5332543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660000"/>
                </a:solidFill>
                <a:cs typeface="Times New Roman" pitchFamily="18" charset="0"/>
              </a:rPr>
              <a:t>2</a:t>
            </a:r>
            <a:r>
              <a:rPr lang="el-GR" altLang="en-US" sz="1800" dirty="0">
                <a:solidFill>
                  <a:srgbClr val="660000"/>
                </a:solidFill>
                <a:cs typeface="Times New Roman" pitchFamily="18" charset="0"/>
              </a:rPr>
              <a:t>θ</a:t>
            </a:r>
          </a:p>
        </p:txBody>
      </p:sp>
      <p:sp>
        <p:nvSpPr>
          <p:cNvPr id="132125" name="Text Box 29"/>
          <p:cNvSpPr txBox="1">
            <a:spLocks noChangeArrowheads="1"/>
          </p:cNvSpPr>
          <p:nvPr/>
        </p:nvSpPr>
        <p:spPr bwMode="auto">
          <a:xfrm>
            <a:off x="1568870" y="2002390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2A3674"/>
                </a:solidFill>
              </a:rPr>
              <a:t>sin</a:t>
            </a:r>
            <a:r>
              <a:rPr lang="en-US" altLang="en-US" sz="1800" baseline="30000" dirty="0">
                <a:solidFill>
                  <a:srgbClr val="2A3674"/>
                </a:solidFill>
              </a:rPr>
              <a:t>2</a:t>
            </a:r>
            <a:r>
              <a:rPr lang="en-US" altLang="en-US" sz="1800" dirty="0">
                <a:solidFill>
                  <a:srgbClr val="2A3674"/>
                </a:solidFill>
              </a:rPr>
              <a:t>2</a:t>
            </a:r>
            <a:r>
              <a:rPr lang="el-GR" altLang="en-US" sz="1800" dirty="0">
                <a:solidFill>
                  <a:srgbClr val="2A3674"/>
                </a:solidFill>
                <a:cs typeface="Times New Roman" pitchFamily="18" charset="0"/>
              </a:rPr>
              <a:t>θ</a:t>
            </a:r>
            <a:r>
              <a:rPr lang="en-US" altLang="en-US" sz="1800" baseline="-25000" dirty="0">
                <a:solidFill>
                  <a:srgbClr val="2A3674"/>
                </a:solidFill>
                <a:cs typeface="Times New Roman" pitchFamily="18" charset="0"/>
              </a:rPr>
              <a:t>23</a:t>
            </a:r>
            <a:endParaRPr lang="el-GR" altLang="en-US" sz="1800" dirty="0">
              <a:solidFill>
                <a:srgbClr val="2A3674"/>
              </a:solidFill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59270" y="3273556"/>
            <a:ext cx="6553200" cy="929817"/>
            <a:chOff x="959270" y="3273556"/>
            <a:chExt cx="6553200" cy="929817"/>
          </a:xfrm>
        </p:grpSpPr>
        <p:sp>
          <p:nvSpPr>
            <p:cNvPr id="132101" name="Rectangle 5"/>
            <p:cNvSpPr>
              <a:spLocks noChangeArrowheads="1"/>
            </p:cNvSpPr>
            <p:nvPr/>
          </p:nvSpPr>
          <p:spPr bwMode="auto">
            <a:xfrm>
              <a:off x="959270" y="3273556"/>
              <a:ext cx="6553200" cy="929817"/>
            </a:xfrm>
            <a:prstGeom prst="rect">
              <a:avLst/>
            </a:prstGeom>
            <a:solidFill>
              <a:srgbClr val="FFCC00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26" name="Text Box 30"/>
            <p:cNvSpPr txBox="1">
              <a:spLocks noChangeArrowheads="1"/>
            </p:cNvSpPr>
            <p:nvPr/>
          </p:nvSpPr>
          <p:spPr bwMode="auto">
            <a:xfrm>
              <a:off x="1568870" y="3589979"/>
              <a:ext cx="9144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dirty="0">
                  <a:solidFill>
                    <a:srgbClr val="2A3674"/>
                  </a:solidFill>
                </a:rPr>
                <a:t>sin</a:t>
              </a:r>
              <a:r>
                <a:rPr lang="en-US" altLang="en-US" sz="1800" baseline="30000" dirty="0">
                  <a:solidFill>
                    <a:srgbClr val="2A3674"/>
                  </a:solidFill>
                </a:rPr>
                <a:t>2</a:t>
              </a:r>
              <a:r>
                <a:rPr lang="el-GR" altLang="en-US" sz="1800" dirty="0">
                  <a:solidFill>
                    <a:srgbClr val="2A3674"/>
                  </a:solidFill>
                  <a:cs typeface="Times New Roman" pitchFamily="18" charset="0"/>
                </a:rPr>
                <a:t>θ</a:t>
              </a:r>
              <a:r>
                <a:rPr lang="en-US" altLang="en-US" sz="1800" baseline="-25000" dirty="0">
                  <a:solidFill>
                    <a:srgbClr val="2A3674"/>
                  </a:solidFill>
                  <a:cs typeface="Times New Roman" pitchFamily="18" charset="0"/>
                </a:rPr>
                <a:t>23</a:t>
              </a:r>
              <a:endParaRPr lang="el-GR" altLang="en-US" sz="1800" dirty="0">
                <a:solidFill>
                  <a:srgbClr val="2A3674"/>
                </a:solidFill>
                <a:cs typeface="Times New Roman" pitchFamily="18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4941" y="739382"/>
            <a:ext cx="880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When sin</a:t>
            </a:r>
            <a:r>
              <a:rPr lang="en-US" sz="2400" baseline="300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l-GR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400" baseline="-250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23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 is near maximal, a small uncertainty in </a:t>
            </a:r>
            <a:r>
              <a:rPr lang="en-US" sz="2400" dirty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sin</a:t>
            </a:r>
            <a:r>
              <a:rPr lang="en-US" sz="2400" baseline="30000" dirty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n-US" sz="2400" dirty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l-GR" sz="2400" dirty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400" baseline="-25000" dirty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23</a:t>
            </a:r>
            <a:r>
              <a:rPr lang="en-US" sz="2400" dirty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translate into a larger uncertainty in sin</a:t>
            </a:r>
            <a:r>
              <a:rPr lang="en-US" sz="2400" baseline="300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l-GR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400" baseline="-250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23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. </a:t>
            </a:r>
            <a:endParaRPr 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459" y="1893516"/>
            <a:ext cx="51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4" name="Line 19"/>
          <p:cNvSpPr>
            <a:spLocks noChangeShapeType="1"/>
          </p:cNvSpPr>
          <p:nvPr/>
        </p:nvSpPr>
        <p:spPr bwMode="auto">
          <a:xfrm flipV="1">
            <a:off x="959270" y="2077481"/>
            <a:ext cx="13716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597833" y="1890884"/>
            <a:ext cx="1205881" cy="569387"/>
            <a:chOff x="7597833" y="1890884"/>
            <a:chExt cx="1205881" cy="569387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7597833" y="2077481"/>
              <a:ext cx="0" cy="249782"/>
            </a:xfrm>
            <a:prstGeom prst="straightConnector1">
              <a:avLst/>
            </a:prstGeom>
            <a:ln w="25400">
              <a:solidFill>
                <a:srgbClr val="FF6600"/>
              </a:solidFill>
              <a:headEnd type="arrow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689271" y="1890884"/>
              <a:ext cx="939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 smtClean="0">
                  <a:solidFill>
                    <a:srgbClr val="FF6600"/>
                  </a:solidFill>
                </a:rPr>
                <a:t>σ</a:t>
              </a:r>
              <a:endParaRPr lang="en-US" sz="2800" dirty="0">
                <a:solidFill>
                  <a:srgbClr val="FF6600"/>
                </a:solidFill>
              </a:endParaRPr>
            </a:p>
          </p:txBody>
        </p:sp>
        <p:sp>
          <p:nvSpPr>
            <p:cNvPr id="55" name="Text Box 29"/>
            <p:cNvSpPr txBox="1">
              <a:spLocks noChangeArrowheads="1"/>
            </p:cNvSpPr>
            <p:nvPr/>
          </p:nvSpPr>
          <p:spPr bwMode="auto">
            <a:xfrm>
              <a:off x="7889314" y="2152494"/>
              <a:ext cx="9144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FF6600"/>
                  </a:solidFill>
                </a:rPr>
                <a:t>sin</a:t>
              </a:r>
              <a:r>
                <a:rPr lang="en-US" altLang="en-US" sz="1400" baseline="30000" dirty="0">
                  <a:solidFill>
                    <a:srgbClr val="FF6600"/>
                  </a:solidFill>
                </a:rPr>
                <a:t>2</a:t>
              </a:r>
              <a:r>
                <a:rPr lang="en-US" altLang="en-US" sz="1400" dirty="0">
                  <a:solidFill>
                    <a:srgbClr val="FF6600"/>
                  </a:solidFill>
                </a:rPr>
                <a:t>2</a:t>
              </a:r>
              <a:r>
                <a:rPr lang="el-GR" altLang="en-US" sz="1400" dirty="0">
                  <a:solidFill>
                    <a:srgbClr val="FF6600"/>
                  </a:solidFill>
                  <a:cs typeface="Times New Roman" pitchFamily="18" charset="0"/>
                </a:rPr>
                <a:t>θ</a:t>
              </a:r>
              <a:r>
                <a:rPr lang="en-US" altLang="en-US" sz="1400" baseline="-25000" dirty="0">
                  <a:solidFill>
                    <a:srgbClr val="FF6600"/>
                  </a:solidFill>
                  <a:cs typeface="Times New Roman" pitchFamily="18" charset="0"/>
                </a:rPr>
                <a:t>23</a:t>
              </a:r>
              <a:endParaRPr lang="el-GR" altLang="en-US" sz="1400" dirty="0">
                <a:solidFill>
                  <a:srgbClr val="FF66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74069" y="4240407"/>
            <a:ext cx="1828801" cy="523220"/>
            <a:chOff x="5074069" y="4240407"/>
            <a:chExt cx="1828801" cy="523220"/>
          </a:xfrm>
        </p:grpSpPr>
        <p:cxnSp>
          <p:nvCxnSpPr>
            <p:cNvPr id="56" name="Straight Arrow Connector 55"/>
            <p:cNvCxnSpPr/>
            <p:nvPr/>
          </p:nvCxnSpPr>
          <p:spPr>
            <a:xfrm flipH="1">
              <a:off x="5074069" y="4739821"/>
              <a:ext cx="1828801" cy="0"/>
            </a:xfrm>
            <a:prstGeom prst="straightConnector1">
              <a:avLst/>
            </a:prstGeom>
            <a:ln w="25400">
              <a:solidFill>
                <a:srgbClr val="FF6600"/>
              </a:solidFill>
              <a:headEnd type="arrow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528412" y="4240407"/>
              <a:ext cx="939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 smtClean="0">
                  <a:solidFill>
                    <a:srgbClr val="FF6600"/>
                  </a:solidFill>
                </a:rPr>
                <a:t>σ</a:t>
              </a:r>
              <a:r>
                <a:rPr lang="en-US" sz="2000" baseline="-25000" dirty="0" smtClean="0">
                  <a:solidFill>
                    <a:srgbClr val="FF6600"/>
                  </a:solidFill>
                </a:rPr>
                <a:t>2</a:t>
              </a:r>
              <a:r>
                <a:rPr lang="el-GR" sz="2000" baseline="-25000" dirty="0" smtClean="0">
                  <a:solidFill>
                    <a:srgbClr val="FF6600"/>
                  </a:solidFill>
                </a:rPr>
                <a:t>θ</a:t>
              </a:r>
              <a:endParaRPr lang="en-US" sz="20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971399" y="4455346"/>
            <a:ext cx="959672" cy="523220"/>
            <a:chOff x="5074069" y="4240407"/>
            <a:chExt cx="1828801" cy="523220"/>
          </a:xfrm>
        </p:grpSpPr>
        <p:cxnSp>
          <p:nvCxnSpPr>
            <p:cNvPr id="63" name="Straight Arrow Connector 62"/>
            <p:cNvCxnSpPr/>
            <p:nvPr/>
          </p:nvCxnSpPr>
          <p:spPr>
            <a:xfrm flipH="1">
              <a:off x="5074069" y="4739821"/>
              <a:ext cx="1828801" cy="0"/>
            </a:xfrm>
            <a:prstGeom prst="straightConnector1">
              <a:avLst/>
            </a:prstGeom>
            <a:ln w="25400">
              <a:solidFill>
                <a:srgbClr val="FF6600"/>
              </a:solidFill>
              <a:headEnd type="arrow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528412" y="4240407"/>
              <a:ext cx="939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 smtClean="0">
                  <a:solidFill>
                    <a:srgbClr val="FF6600"/>
                  </a:solidFill>
                </a:rPr>
                <a:t>σ</a:t>
              </a:r>
              <a:r>
                <a:rPr lang="el-GR" sz="2000" baseline="-25000" dirty="0" smtClean="0">
                  <a:solidFill>
                    <a:srgbClr val="FF6600"/>
                  </a:solidFill>
                </a:rPr>
                <a:t>θ</a:t>
              </a:r>
              <a:endParaRPr lang="en-US" sz="20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583441" y="3273556"/>
            <a:ext cx="1205881" cy="929817"/>
            <a:chOff x="7597833" y="1743772"/>
            <a:chExt cx="1205881" cy="929817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7597833" y="1743772"/>
              <a:ext cx="0" cy="929817"/>
            </a:xfrm>
            <a:prstGeom prst="straightConnector1">
              <a:avLst/>
            </a:prstGeom>
            <a:ln w="25400">
              <a:solidFill>
                <a:srgbClr val="FF6600"/>
              </a:solidFill>
              <a:headEnd type="arrow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689271" y="1890884"/>
              <a:ext cx="939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 smtClean="0">
                  <a:solidFill>
                    <a:srgbClr val="FF6600"/>
                  </a:solidFill>
                </a:rPr>
                <a:t>σ</a:t>
              </a:r>
              <a:endParaRPr lang="en-US" sz="2800" dirty="0">
                <a:solidFill>
                  <a:srgbClr val="FF6600"/>
                </a:solidFill>
              </a:endParaRPr>
            </a:p>
          </p:txBody>
        </p:sp>
        <p:sp>
          <p:nvSpPr>
            <p:cNvPr id="68" name="Text Box 29"/>
            <p:cNvSpPr txBox="1">
              <a:spLocks noChangeArrowheads="1"/>
            </p:cNvSpPr>
            <p:nvPr/>
          </p:nvSpPr>
          <p:spPr bwMode="auto">
            <a:xfrm>
              <a:off x="7889314" y="2152494"/>
              <a:ext cx="9144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 smtClean="0">
                  <a:solidFill>
                    <a:srgbClr val="FF6600"/>
                  </a:solidFill>
                </a:rPr>
                <a:t>sin</a:t>
              </a:r>
              <a:r>
                <a:rPr lang="en-US" altLang="en-US" sz="1400" baseline="30000" dirty="0" smtClean="0">
                  <a:solidFill>
                    <a:srgbClr val="FF6600"/>
                  </a:solidFill>
                </a:rPr>
                <a:t>2</a:t>
              </a:r>
              <a:r>
                <a:rPr lang="el-GR" altLang="en-US" sz="1400" dirty="0" smtClean="0">
                  <a:solidFill>
                    <a:srgbClr val="FF6600"/>
                  </a:solidFill>
                  <a:cs typeface="Times New Roman" pitchFamily="18" charset="0"/>
                </a:rPr>
                <a:t>θ</a:t>
              </a:r>
              <a:r>
                <a:rPr lang="en-US" altLang="en-US" sz="1400" baseline="-25000" dirty="0">
                  <a:solidFill>
                    <a:srgbClr val="FF6600"/>
                  </a:solidFill>
                  <a:cs typeface="Times New Roman" pitchFamily="18" charset="0"/>
                </a:rPr>
                <a:t>23</a:t>
              </a:r>
              <a:endParaRPr lang="el-GR" altLang="en-US" sz="1400" dirty="0">
                <a:solidFill>
                  <a:srgbClr val="FF6600"/>
                </a:solidFill>
                <a:cs typeface="Times New Roman" pitchFamily="18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619300" y="5103956"/>
            <a:ext cx="51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2122" name="Text Box 26"/>
          <p:cNvSpPr txBox="1">
            <a:spLocks noChangeArrowheads="1"/>
          </p:cNvSpPr>
          <p:nvPr/>
        </p:nvSpPr>
        <p:spPr bwMode="auto">
          <a:xfrm rot="18925779">
            <a:off x="2706721" y="3302401"/>
            <a:ext cx="16472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 smtClean="0"/>
              <a:t>sin</a:t>
            </a:r>
            <a:r>
              <a:rPr lang="en-US" altLang="en-US" sz="1600" baseline="30000" dirty="0" smtClean="0"/>
              <a:t>2  </a:t>
            </a:r>
            <a:r>
              <a:rPr lang="en-US" altLang="en-US" sz="1600" dirty="0" smtClean="0"/>
              <a:t>function</a:t>
            </a:r>
            <a:endParaRPr lang="en-US" altLang="en-US" sz="16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788070" y="3240454"/>
            <a:ext cx="4114800" cy="2467114"/>
            <a:chOff x="2788070" y="3240454"/>
            <a:chExt cx="4114800" cy="2467114"/>
          </a:xfrm>
        </p:grpSpPr>
        <p:sp>
          <p:nvSpPr>
            <p:cNvPr id="132112" name="Line 16"/>
            <p:cNvSpPr>
              <a:spLocks noChangeShapeType="1"/>
            </p:cNvSpPr>
            <p:nvPr/>
          </p:nvSpPr>
          <p:spPr bwMode="auto">
            <a:xfrm flipV="1">
              <a:off x="2983418" y="4170271"/>
              <a:ext cx="0" cy="1162272"/>
            </a:xfrm>
            <a:prstGeom prst="line">
              <a:avLst/>
            </a:prstGeom>
            <a:noFill/>
            <a:ln w="25400">
              <a:solidFill>
                <a:srgbClr val="2A367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13" name="Line 17"/>
            <p:cNvSpPr>
              <a:spLocks noChangeShapeType="1"/>
            </p:cNvSpPr>
            <p:nvPr/>
          </p:nvSpPr>
          <p:spPr bwMode="auto">
            <a:xfrm flipV="1">
              <a:off x="3931070" y="3240454"/>
              <a:ext cx="0" cy="2092089"/>
            </a:xfrm>
            <a:prstGeom prst="line">
              <a:avLst/>
            </a:prstGeom>
            <a:noFill/>
            <a:ln w="25400">
              <a:solidFill>
                <a:srgbClr val="6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20" name="Text Box 24"/>
            <p:cNvSpPr txBox="1">
              <a:spLocks noChangeArrowheads="1"/>
            </p:cNvSpPr>
            <p:nvPr/>
          </p:nvSpPr>
          <p:spPr bwMode="auto">
            <a:xfrm>
              <a:off x="3702470" y="5332543"/>
              <a:ext cx="4572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n-US" sz="1800">
                  <a:solidFill>
                    <a:srgbClr val="660000"/>
                  </a:solidFill>
                  <a:cs typeface="Times New Roman" pitchFamily="18" charset="0"/>
                </a:rPr>
                <a:t>θ</a:t>
              </a:r>
            </a:p>
          </p:txBody>
        </p:sp>
        <p:sp>
          <p:nvSpPr>
            <p:cNvPr id="132121" name="Text Box 25"/>
            <p:cNvSpPr txBox="1">
              <a:spLocks noChangeArrowheads="1"/>
            </p:cNvSpPr>
            <p:nvPr/>
          </p:nvSpPr>
          <p:spPr bwMode="auto">
            <a:xfrm>
              <a:off x="2788070" y="5332543"/>
              <a:ext cx="4572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n-US" sz="1800">
                  <a:solidFill>
                    <a:srgbClr val="2A3674"/>
                  </a:solidFill>
                  <a:cs typeface="Times New Roman" pitchFamily="18" charset="0"/>
                </a:rPr>
                <a:t>θ</a:t>
              </a:r>
            </a:p>
          </p:txBody>
        </p:sp>
        <p:cxnSp>
          <p:nvCxnSpPr>
            <p:cNvPr id="132123" name="AutoShape 27"/>
            <p:cNvCxnSpPr>
              <a:cxnSpLocks noChangeShapeType="1"/>
              <a:stCxn id="132119" idx="2"/>
              <a:endCxn id="132120" idx="2"/>
            </p:cNvCxnSpPr>
            <p:nvPr/>
          </p:nvCxnSpPr>
          <p:spPr bwMode="auto">
            <a:xfrm rot="5400000">
              <a:off x="5416176" y="4214149"/>
              <a:ext cx="1588" cy="2971800"/>
            </a:xfrm>
            <a:prstGeom prst="bentConnector3">
              <a:avLst>
                <a:gd name="adj1" fmla="val 14400000"/>
              </a:avLst>
            </a:prstGeom>
            <a:noFill/>
            <a:ln w="25400">
              <a:solidFill>
                <a:srgbClr val="660000"/>
              </a:solidFill>
              <a:miter lim="800000"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124" name="AutoShape 28"/>
            <p:cNvCxnSpPr>
              <a:cxnSpLocks noChangeShapeType="1"/>
            </p:cNvCxnSpPr>
            <p:nvPr/>
          </p:nvCxnSpPr>
          <p:spPr bwMode="auto">
            <a:xfrm rot="10800000" flipV="1">
              <a:off x="2991732" y="5645656"/>
              <a:ext cx="2064875" cy="61912"/>
            </a:xfrm>
            <a:prstGeom prst="bentConnector4">
              <a:avLst>
                <a:gd name="adj1" fmla="val -221"/>
                <a:gd name="adj2" fmla="val 643780"/>
              </a:avLst>
            </a:prstGeom>
            <a:noFill/>
            <a:ln w="25400">
              <a:solidFill>
                <a:srgbClr val="2A3674"/>
              </a:solidFill>
              <a:miter lim="800000"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2110" name="Line 14"/>
          <p:cNvSpPr>
            <a:spLocks noChangeShapeType="1"/>
          </p:cNvSpPr>
          <p:nvPr/>
        </p:nvSpPr>
        <p:spPr bwMode="auto">
          <a:xfrm flipV="1">
            <a:off x="6902870" y="2335576"/>
            <a:ext cx="0" cy="2996966"/>
          </a:xfrm>
          <a:prstGeom prst="line">
            <a:avLst/>
          </a:prstGeom>
          <a:noFill/>
          <a:ln w="25400">
            <a:solidFill>
              <a:srgbClr val="66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1" name="Line 15"/>
          <p:cNvSpPr>
            <a:spLocks noChangeShapeType="1"/>
          </p:cNvSpPr>
          <p:nvPr/>
        </p:nvSpPr>
        <p:spPr bwMode="auto">
          <a:xfrm flipV="1">
            <a:off x="5074070" y="2335575"/>
            <a:ext cx="0" cy="2996967"/>
          </a:xfrm>
          <a:prstGeom prst="line">
            <a:avLst/>
          </a:prstGeom>
          <a:noFill/>
          <a:ln w="25400">
            <a:solidFill>
              <a:srgbClr val="2A367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9" name="Freeform 13"/>
          <p:cNvSpPr>
            <a:spLocks/>
          </p:cNvSpPr>
          <p:nvPr/>
        </p:nvSpPr>
        <p:spPr bwMode="auto">
          <a:xfrm>
            <a:off x="959270" y="2078182"/>
            <a:ext cx="6553200" cy="3254361"/>
          </a:xfrm>
          <a:custGeom>
            <a:avLst/>
            <a:gdLst>
              <a:gd name="T0" fmla="*/ 0 w 2253"/>
              <a:gd name="T1" fmla="*/ 672 h 672"/>
              <a:gd name="T2" fmla="*/ 153 w 2253"/>
              <a:gd name="T3" fmla="*/ 654 h 672"/>
              <a:gd name="T4" fmla="*/ 288 w 2253"/>
              <a:gd name="T5" fmla="*/ 624 h 672"/>
              <a:gd name="T6" fmla="*/ 432 w 2253"/>
              <a:gd name="T7" fmla="*/ 576 h 672"/>
              <a:gd name="T8" fmla="*/ 576 w 2253"/>
              <a:gd name="T9" fmla="*/ 507 h 672"/>
              <a:gd name="T10" fmla="*/ 864 w 2253"/>
              <a:gd name="T11" fmla="*/ 336 h 672"/>
              <a:gd name="T12" fmla="*/ 1200 w 2253"/>
              <a:gd name="T13" fmla="*/ 144 h 672"/>
              <a:gd name="T14" fmla="*/ 1440 w 2253"/>
              <a:gd name="T15" fmla="*/ 48 h 672"/>
              <a:gd name="T16" fmla="*/ 1728 w 2253"/>
              <a:gd name="T17" fmla="*/ 0 h 672"/>
              <a:gd name="T18" fmla="*/ 2016 w 2253"/>
              <a:gd name="T19" fmla="*/ 48 h 672"/>
              <a:gd name="T20" fmla="*/ 2253 w 2253"/>
              <a:gd name="T21" fmla="*/ 147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53" h="672">
                <a:moveTo>
                  <a:pt x="0" y="672"/>
                </a:moveTo>
                <a:cubicBezTo>
                  <a:pt x="25" y="669"/>
                  <a:pt x="105" y="662"/>
                  <a:pt x="153" y="654"/>
                </a:cubicBezTo>
                <a:cubicBezTo>
                  <a:pt x="201" y="646"/>
                  <a:pt x="242" y="637"/>
                  <a:pt x="288" y="624"/>
                </a:cubicBezTo>
                <a:cubicBezTo>
                  <a:pt x="334" y="611"/>
                  <a:pt x="384" y="596"/>
                  <a:pt x="432" y="576"/>
                </a:cubicBezTo>
                <a:cubicBezTo>
                  <a:pt x="480" y="556"/>
                  <a:pt x="504" y="547"/>
                  <a:pt x="576" y="507"/>
                </a:cubicBezTo>
                <a:cubicBezTo>
                  <a:pt x="648" y="467"/>
                  <a:pt x="760" y="396"/>
                  <a:pt x="864" y="336"/>
                </a:cubicBezTo>
                <a:cubicBezTo>
                  <a:pt x="968" y="276"/>
                  <a:pt x="1104" y="192"/>
                  <a:pt x="1200" y="144"/>
                </a:cubicBezTo>
                <a:cubicBezTo>
                  <a:pt x="1296" y="96"/>
                  <a:pt x="1352" y="72"/>
                  <a:pt x="1440" y="48"/>
                </a:cubicBezTo>
                <a:cubicBezTo>
                  <a:pt x="1528" y="24"/>
                  <a:pt x="1632" y="0"/>
                  <a:pt x="1728" y="0"/>
                </a:cubicBezTo>
                <a:cubicBezTo>
                  <a:pt x="1824" y="0"/>
                  <a:pt x="1928" y="23"/>
                  <a:pt x="2016" y="48"/>
                </a:cubicBezTo>
                <a:cubicBezTo>
                  <a:pt x="2104" y="73"/>
                  <a:pt x="2204" y="127"/>
                  <a:pt x="2253" y="147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4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24" y="1593560"/>
            <a:ext cx="4682501" cy="47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04" y="1581969"/>
            <a:ext cx="4636140" cy="475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Impact of the </a:t>
            </a:r>
            <a:r>
              <a:rPr lang="el-GR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θ</a:t>
            </a:r>
            <a:r>
              <a:rPr lang="en-US" altLang="en-US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23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Octant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4941" y="739382"/>
            <a:ext cx="880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ith a measured appearance rate in a long-baseline experiment, the value of sin</a:t>
            </a:r>
            <a:r>
              <a:rPr lang="en-US" sz="2400" baseline="300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r>
              <a:rPr lang="el-GR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400" baseline="-250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13</a:t>
            </a:r>
            <a:r>
              <a:rPr lang="en-US" sz="2400" dirty="0" smtClean="0">
                <a:solidFill>
                  <a:srgbClr val="2A3674"/>
                </a:solidFill>
                <a:effectLst/>
                <a:latin typeface="Times New Roman" pitchFamily="18" charset="0"/>
                <a:cs typeface="Arial" pitchFamily="34" charset="0"/>
              </a:rPr>
              <a:t> is dependent on </a:t>
            </a:r>
            <a:r>
              <a:rPr lang="el-GR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δ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 and the octant of  </a:t>
            </a:r>
            <a:r>
              <a:rPr lang="el-GR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θ</a:t>
            </a:r>
            <a:r>
              <a:rPr lang="en-US" sz="2400" baseline="-250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23</a:t>
            </a: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…</a:t>
            </a:r>
            <a:endParaRPr lang="en-US" sz="2400" dirty="0" smtClean="0">
              <a:solidFill>
                <a:srgbClr val="2A3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0" y="1700849"/>
            <a:ext cx="169333" cy="4023360"/>
          </a:xfrm>
          <a:prstGeom prst="rect">
            <a:avLst/>
          </a:prstGeom>
          <a:solidFill>
            <a:srgbClr val="729FC4">
              <a:alpha val="50000"/>
            </a:srgbClr>
          </a:solidFill>
          <a:ln w="19050">
            <a:solidFill>
              <a:srgbClr val="729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66007" y="2633791"/>
            <a:ext cx="3483032" cy="923330"/>
            <a:chOff x="266007" y="2633791"/>
            <a:chExt cx="3483032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266007" y="2633791"/>
              <a:ext cx="16500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660000"/>
                  </a:solidFill>
                </a:rPr>
                <a:t>Reactor Measurement of sin</a:t>
              </a:r>
              <a:r>
                <a:rPr lang="en-US" baseline="30000" dirty="0" smtClean="0">
                  <a:solidFill>
                    <a:srgbClr val="660000"/>
                  </a:solidFill>
                </a:rPr>
                <a:t>2</a:t>
              </a:r>
              <a:r>
                <a:rPr lang="en-US" dirty="0" smtClean="0">
                  <a:solidFill>
                    <a:srgbClr val="660000"/>
                  </a:solidFill>
                </a:rPr>
                <a:t>2</a:t>
              </a:r>
              <a:r>
                <a:rPr lang="el-GR" dirty="0" smtClean="0">
                  <a:solidFill>
                    <a:srgbClr val="660000"/>
                  </a:solidFill>
                </a:rPr>
                <a:t>θ</a:t>
              </a:r>
              <a:r>
                <a:rPr lang="en-US" baseline="-25000" dirty="0" smtClean="0">
                  <a:solidFill>
                    <a:srgbClr val="660000"/>
                  </a:solidFill>
                </a:rPr>
                <a:t>13</a:t>
              </a:r>
              <a:r>
                <a:rPr lang="en-US" dirty="0" smtClean="0">
                  <a:solidFill>
                    <a:srgbClr val="660000"/>
                  </a:solidFill>
                </a:rPr>
                <a:t> </a:t>
              </a:r>
              <a:endParaRPr lang="en-US" dirty="0">
                <a:solidFill>
                  <a:srgbClr val="660000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642174" y="3106801"/>
              <a:ext cx="2106865" cy="342980"/>
            </a:xfrm>
            <a:custGeom>
              <a:avLst/>
              <a:gdLst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26652"/>
                <a:gd name="connsiteY0" fmla="*/ 0 h 1071181"/>
                <a:gd name="connsiteX1" fmla="*/ 376015 w 826652"/>
                <a:gd name="connsiteY1" fmla="*/ 222191 h 1071181"/>
                <a:gd name="connsiteX2" fmla="*/ 658026 w 826652"/>
                <a:gd name="connsiteY2" fmla="*/ 487110 h 1071181"/>
                <a:gd name="connsiteX3" fmla="*/ 811851 w 826652"/>
                <a:gd name="connsiteY3" fmla="*/ 1008404 h 1071181"/>
                <a:gd name="connsiteX4" fmla="*/ 811851 w 826652"/>
                <a:gd name="connsiteY4" fmla="*/ 1042587 h 1071181"/>
                <a:gd name="connsiteX0" fmla="*/ 0 w 826652"/>
                <a:gd name="connsiteY0" fmla="*/ 0 h 1071181"/>
                <a:gd name="connsiteX1" fmla="*/ 658026 w 826652"/>
                <a:gd name="connsiteY1" fmla="*/ 487110 h 1071181"/>
                <a:gd name="connsiteX2" fmla="*/ 811851 w 826652"/>
                <a:gd name="connsiteY2" fmla="*/ 1008404 h 1071181"/>
                <a:gd name="connsiteX3" fmla="*/ 811851 w 826652"/>
                <a:gd name="connsiteY3" fmla="*/ 1042587 h 1071181"/>
                <a:gd name="connsiteX0" fmla="*/ 0 w 844661"/>
                <a:gd name="connsiteY0" fmla="*/ 0 h 1086789"/>
                <a:gd name="connsiteX1" fmla="*/ 410198 w 844661"/>
                <a:gd name="connsiteY1" fmla="*/ 247827 h 1086789"/>
                <a:gd name="connsiteX2" fmla="*/ 811851 w 844661"/>
                <a:gd name="connsiteY2" fmla="*/ 1008404 h 1086789"/>
                <a:gd name="connsiteX3" fmla="*/ 811851 w 844661"/>
                <a:gd name="connsiteY3" fmla="*/ 1042587 h 1086789"/>
                <a:gd name="connsiteX0" fmla="*/ 0 w 814141"/>
                <a:gd name="connsiteY0" fmla="*/ 0 h 1011540"/>
                <a:gd name="connsiteX1" fmla="*/ 410198 w 814141"/>
                <a:gd name="connsiteY1" fmla="*/ 247827 h 1011540"/>
                <a:gd name="connsiteX2" fmla="*/ 811851 w 814141"/>
                <a:gd name="connsiteY2" fmla="*/ 1008404 h 1011540"/>
                <a:gd name="connsiteX3" fmla="*/ 581114 w 814141"/>
                <a:gd name="connsiteY3" fmla="*/ 529839 h 1011540"/>
                <a:gd name="connsiteX0" fmla="*/ 0 w 1137134"/>
                <a:gd name="connsiteY0" fmla="*/ 0 h 1023494"/>
                <a:gd name="connsiteX1" fmla="*/ 410198 w 1137134"/>
                <a:gd name="connsiteY1" fmla="*/ 247827 h 1023494"/>
                <a:gd name="connsiteX2" fmla="*/ 811851 w 1137134"/>
                <a:gd name="connsiteY2" fmla="*/ 1008404 h 1023494"/>
                <a:gd name="connsiteX3" fmla="*/ 1136590 w 1137134"/>
                <a:gd name="connsiteY3" fmla="*/ 760576 h 1023494"/>
                <a:gd name="connsiteX0" fmla="*/ 0 w 1136965"/>
                <a:gd name="connsiteY0" fmla="*/ 0 h 762997"/>
                <a:gd name="connsiteX1" fmla="*/ 410198 w 1136965"/>
                <a:gd name="connsiteY1" fmla="*/ 247827 h 762997"/>
                <a:gd name="connsiteX2" fmla="*/ 709301 w 1136965"/>
                <a:gd name="connsiteY2" fmla="*/ 461473 h 762997"/>
                <a:gd name="connsiteX3" fmla="*/ 1136590 w 1136965"/>
                <a:gd name="connsiteY3" fmla="*/ 760576 h 762997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36973"/>
                <a:gd name="connsiteY0" fmla="*/ 0 h 763280"/>
                <a:gd name="connsiteX1" fmla="*/ 367469 w 1136973"/>
                <a:gd name="connsiteY1" fmla="*/ 76911 h 763280"/>
                <a:gd name="connsiteX2" fmla="*/ 709301 w 1136973"/>
                <a:gd name="connsiteY2" fmla="*/ 461473 h 763280"/>
                <a:gd name="connsiteX3" fmla="*/ 1136590 w 1136973"/>
                <a:gd name="connsiteY3" fmla="*/ 760576 h 763280"/>
                <a:gd name="connsiteX0" fmla="*/ 0 w 1154065"/>
                <a:gd name="connsiteY0" fmla="*/ 0 h 720551"/>
                <a:gd name="connsiteX1" fmla="*/ 384561 w 1154065"/>
                <a:gd name="connsiteY1" fmla="*/ 34182 h 720551"/>
                <a:gd name="connsiteX2" fmla="*/ 726393 w 1154065"/>
                <a:gd name="connsiteY2" fmla="*/ 418744 h 720551"/>
                <a:gd name="connsiteX3" fmla="*/ 1153682 w 1154065"/>
                <a:gd name="connsiteY3" fmla="*/ 717847 h 720551"/>
                <a:gd name="connsiteX0" fmla="*/ 0 w 1154065"/>
                <a:gd name="connsiteY0" fmla="*/ 6389 h 726940"/>
                <a:gd name="connsiteX1" fmla="*/ 384561 w 1154065"/>
                <a:gd name="connsiteY1" fmla="*/ 40571 h 726940"/>
                <a:gd name="connsiteX2" fmla="*/ 726393 w 1154065"/>
                <a:gd name="connsiteY2" fmla="*/ 425133 h 726940"/>
                <a:gd name="connsiteX3" fmla="*/ 1153682 w 1154065"/>
                <a:gd name="connsiteY3" fmla="*/ 724236 h 726940"/>
                <a:gd name="connsiteX0" fmla="*/ 0 w 1153951"/>
                <a:gd name="connsiteY0" fmla="*/ 0 h 719454"/>
                <a:gd name="connsiteX1" fmla="*/ 384561 w 1153951"/>
                <a:gd name="connsiteY1" fmla="*/ 34182 h 719454"/>
                <a:gd name="connsiteX2" fmla="*/ 589660 w 1153951"/>
                <a:gd name="connsiteY2" fmla="*/ 256374 h 719454"/>
                <a:gd name="connsiteX3" fmla="*/ 1153682 w 1153951"/>
                <a:gd name="connsiteY3" fmla="*/ 717847 h 719454"/>
                <a:gd name="connsiteX0" fmla="*/ 0 w 1153951"/>
                <a:gd name="connsiteY0" fmla="*/ 0 h 719437"/>
                <a:gd name="connsiteX1" fmla="*/ 376016 w 1153951"/>
                <a:gd name="connsiteY1" fmla="*/ 59819 h 719437"/>
                <a:gd name="connsiteX2" fmla="*/ 589660 w 1153951"/>
                <a:gd name="connsiteY2" fmla="*/ 256374 h 719437"/>
                <a:gd name="connsiteX3" fmla="*/ 1153682 w 1153951"/>
                <a:gd name="connsiteY3" fmla="*/ 717847 h 719437"/>
                <a:gd name="connsiteX0" fmla="*/ 0 w 923412"/>
                <a:gd name="connsiteY0" fmla="*/ 0 h 333080"/>
                <a:gd name="connsiteX1" fmla="*/ 376016 w 923412"/>
                <a:gd name="connsiteY1" fmla="*/ 59819 h 333080"/>
                <a:gd name="connsiteX2" fmla="*/ 589660 w 923412"/>
                <a:gd name="connsiteY2" fmla="*/ 256374 h 333080"/>
                <a:gd name="connsiteX3" fmla="*/ 922946 w 923412"/>
                <a:gd name="connsiteY3" fmla="*/ 324740 h 333080"/>
                <a:gd name="connsiteX0" fmla="*/ 0 w 923412"/>
                <a:gd name="connsiteY0" fmla="*/ 404 h 334056"/>
                <a:gd name="connsiteX1" fmla="*/ 376016 w 923412"/>
                <a:gd name="connsiteY1" fmla="*/ 26040 h 334056"/>
                <a:gd name="connsiteX2" fmla="*/ 589660 w 923412"/>
                <a:gd name="connsiteY2" fmla="*/ 256778 h 334056"/>
                <a:gd name="connsiteX3" fmla="*/ 922946 w 923412"/>
                <a:gd name="connsiteY3" fmla="*/ 325144 h 334056"/>
                <a:gd name="connsiteX0" fmla="*/ 0 w 923412"/>
                <a:gd name="connsiteY0" fmla="*/ 0 h 333652"/>
                <a:gd name="connsiteX1" fmla="*/ 376016 w 923412"/>
                <a:gd name="connsiteY1" fmla="*/ 25636 h 333652"/>
                <a:gd name="connsiteX2" fmla="*/ 589660 w 923412"/>
                <a:gd name="connsiteY2" fmla="*/ 256374 h 333652"/>
                <a:gd name="connsiteX3" fmla="*/ 922946 w 923412"/>
                <a:gd name="connsiteY3" fmla="*/ 324740 h 333652"/>
                <a:gd name="connsiteX0" fmla="*/ 0 w 923412"/>
                <a:gd name="connsiteY0" fmla="*/ 10815 h 344467"/>
                <a:gd name="connsiteX1" fmla="*/ 376016 w 923412"/>
                <a:gd name="connsiteY1" fmla="*/ 36451 h 344467"/>
                <a:gd name="connsiteX2" fmla="*/ 589660 w 923412"/>
                <a:gd name="connsiteY2" fmla="*/ 267189 h 344467"/>
                <a:gd name="connsiteX3" fmla="*/ 922946 w 923412"/>
                <a:gd name="connsiteY3" fmla="*/ 335555 h 344467"/>
                <a:gd name="connsiteX0" fmla="*/ 0 w 923412"/>
                <a:gd name="connsiteY0" fmla="*/ 16490 h 350142"/>
                <a:gd name="connsiteX1" fmla="*/ 376016 w 923412"/>
                <a:gd name="connsiteY1" fmla="*/ 42126 h 350142"/>
                <a:gd name="connsiteX2" fmla="*/ 589660 w 923412"/>
                <a:gd name="connsiteY2" fmla="*/ 272864 h 350142"/>
                <a:gd name="connsiteX3" fmla="*/ 922946 w 923412"/>
                <a:gd name="connsiteY3" fmla="*/ 341230 h 350142"/>
                <a:gd name="connsiteX0" fmla="*/ 0 w 923348"/>
                <a:gd name="connsiteY0" fmla="*/ 2804 h 330534"/>
                <a:gd name="connsiteX1" fmla="*/ 376016 w 923348"/>
                <a:gd name="connsiteY1" fmla="*/ 28440 h 330534"/>
                <a:gd name="connsiteX2" fmla="*/ 547687 w 923348"/>
                <a:gd name="connsiteY2" fmla="*/ 113899 h 330534"/>
                <a:gd name="connsiteX3" fmla="*/ 922946 w 923348"/>
                <a:gd name="connsiteY3" fmla="*/ 327544 h 330534"/>
                <a:gd name="connsiteX0" fmla="*/ 0 w 734894"/>
                <a:gd name="connsiteY0" fmla="*/ 2804 h 130646"/>
                <a:gd name="connsiteX1" fmla="*/ 376016 w 734894"/>
                <a:gd name="connsiteY1" fmla="*/ 28440 h 130646"/>
                <a:gd name="connsiteX2" fmla="*/ 547687 w 734894"/>
                <a:gd name="connsiteY2" fmla="*/ 113899 h 130646"/>
                <a:gd name="connsiteX3" fmla="*/ 734066 w 734894"/>
                <a:gd name="connsiteY3" fmla="*/ 113899 h 130646"/>
                <a:gd name="connsiteX0" fmla="*/ 0 w 734976"/>
                <a:gd name="connsiteY0" fmla="*/ 2804 h 130646"/>
                <a:gd name="connsiteX1" fmla="*/ 292070 w 734976"/>
                <a:gd name="connsiteY1" fmla="*/ 28440 h 130646"/>
                <a:gd name="connsiteX2" fmla="*/ 547687 w 734976"/>
                <a:gd name="connsiteY2" fmla="*/ 113899 h 130646"/>
                <a:gd name="connsiteX3" fmla="*/ 734066 w 734976"/>
                <a:gd name="connsiteY3" fmla="*/ 113899 h 130646"/>
                <a:gd name="connsiteX0" fmla="*/ 0 w 735023"/>
                <a:gd name="connsiteY0" fmla="*/ 7317 h 136163"/>
                <a:gd name="connsiteX1" fmla="*/ 251136 w 735023"/>
                <a:gd name="connsiteY1" fmla="*/ 13903 h 136163"/>
                <a:gd name="connsiteX2" fmla="*/ 547687 w 735023"/>
                <a:gd name="connsiteY2" fmla="*/ 118412 h 136163"/>
                <a:gd name="connsiteX3" fmla="*/ 734066 w 735023"/>
                <a:gd name="connsiteY3" fmla="*/ 118412 h 136163"/>
                <a:gd name="connsiteX0" fmla="*/ 0 w 734575"/>
                <a:gd name="connsiteY0" fmla="*/ 6654 h 131515"/>
                <a:gd name="connsiteX1" fmla="*/ 251136 w 734575"/>
                <a:gd name="connsiteY1" fmla="*/ 13240 h 131515"/>
                <a:gd name="connsiteX2" fmla="*/ 433655 w 734575"/>
                <a:gd name="connsiteY2" fmla="*/ 105842 h 131515"/>
                <a:gd name="connsiteX3" fmla="*/ 734066 w 734575"/>
                <a:gd name="connsiteY3" fmla="*/ 117749 h 131515"/>
                <a:gd name="connsiteX0" fmla="*/ 0 w 734546"/>
                <a:gd name="connsiteY0" fmla="*/ 5569 h 126260"/>
                <a:gd name="connsiteX1" fmla="*/ 251136 w 734546"/>
                <a:gd name="connsiteY1" fmla="*/ 12155 h 126260"/>
                <a:gd name="connsiteX2" fmla="*/ 419035 w 734546"/>
                <a:gd name="connsiteY2" fmla="*/ 83325 h 126260"/>
                <a:gd name="connsiteX3" fmla="*/ 734066 w 734546"/>
                <a:gd name="connsiteY3" fmla="*/ 116664 h 126260"/>
                <a:gd name="connsiteX0" fmla="*/ 0 w 734547"/>
                <a:gd name="connsiteY0" fmla="*/ 3037 h 123483"/>
                <a:gd name="connsiteX1" fmla="*/ 248211 w 734547"/>
                <a:gd name="connsiteY1" fmla="*/ 21529 h 123483"/>
                <a:gd name="connsiteX2" fmla="*/ 419035 w 734547"/>
                <a:gd name="connsiteY2" fmla="*/ 80793 h 123483"/>
                <a:gd name="connsiteX3" fmla="*/ 734066 w 734547"/>
                <a:gd name="connsiteY3" fmla="*/ 114132 h 123483"/>
                <a:gd name="connsiteX0" fmla="*/ 0 w 734465"/>
                <a:gd name="connsiteY0" fmla="*/ 3177 h 124670"/>
                <a:gd name="connsiteX1" fmla="*/ 248211 w 734465"/>
                <a:gd name="connsiteY1" fmla="*/ 21669 h 124670"/>
                <a:gd name="connsiteX2" fmla="*/ 366405 w 734465"/>
                <a:gd name="connsiteY2" fmla="*/ 88076 h 124670"/>
                <a:gd name="connsiteX3" fmla="*/ 734066 w 734465"/>
                <a:gd name="connsiteY3" fmla="*/ 114272 h 124670"/>
                <a:gd name="connsiteX0" fmla="*/ 0 w 734469"/>
                <a:gd name="connsiteY0" fmla="*/ 3037 h 123483"/>
                <a:gd name="connsiteX1" fmla="*/ 248211 w 734469"/>
                <a:gd name="connsiteY1" fmla="*/ 21529 h 123483"/>
                <a:gd name="connsiteX2" fmla="*/ 369329 w 734469"/>
                <a:gd name="connsiteY2" fmla="*/ 80792 h 123483"/>
                <a:gd name="connsiteX3" fmla="*/ 734066 w 734469"/>
                <a:gd name="connsiteY3" fmla="*/ 114132 h 123483"/>
                <a:gd name="connsiteX0" fmla="*/ 0 w 681907"/>
                <a:gd name="connsiteY0" fmla="*/ 3037 h 115163"/>
                <a:gd name="connsiteX1" fmla="*/ 248211 w 681907"/>
                <a:gd name="connsiteY1" fmla="*/ 21529 h 115163"/>
                <a:gd name="connsiteX2" fmla="*/ 369329 w 681907"/>
                <a:gd name="connsiteY2" fmla="*/ 80792 h 115163"/>
                <a:gd name="connsiteX3" fmla="*/ 681436 w 681907"/>
                <a:gd name="connsiteY3" fmla="*/ 104607 h 115163"/>
                <a:gd name="connsiteX0" fmla="*/ 0 w 681435"/>
                <a:gd name="connsiteY0" fmla="*/ 3037 h 105044"/>
                <a:gd name="connsiteX1" fmla="*/ 248211 w 681435"/>
                <a:gd name="connsiteY1" fmla="*/ 21529 h 105044"/>
                <a:gd name="connsiteX2" fmla="*/ 369329 w 681435"/>
                <a:gd name="connsiteY2" fmla="*/ 80792 h 105044"/>
                <a:gd name="connsiteX3" fmla="*/ 681436 w 681435"/>
                <a:gd name="connsiteY3" fmla="*/ 104607 h 105044"/>
                <a:gd name="connsiteX0" fmla="*/ 0 w 681436"/>
                <a:gd name="connsiteY0" fmla="*/ 3276 h 106220"/>
                <a:gd name="connsiteX1" fmla="*/ 248211 w 681436"/>
                <a:gd name="connsiteY1" fmla="*/ 21768 h 106220"/>
                <a:gd name="connsiteX2" fmla="*/ 419035 w 681436"/>
                <a:gd name="connsiteY2" fmla="*/ 92937 h 106220"/>
                <a:gd name="connsiteX3" fmla="*/ 681436 w 681436"/>
                <a:gd name="connsiteY3" fmla="*/ 104846 h 106220"/>
                <a:gd name="connsiteX0" fmla="*/ 0 w 672664"/>
                <a:gd name="connsiteY0" fmla="*/ 3958 h 102140"/>
                <a:gd name="connsiteX1" fmla="*/ 239439 w 672664"/>
                <a:gd name="connsiteY1" fmla="*/ 17688 h 102140"/>
                <a:gd name="connsiteX2" fmla="*/ 410263 w 672664"/>
                <a:gd name="connsiteY2" fmla="*/ 88857 h 102140"/>
                <a:gd name="connsiteX3" fmla="*/ 672664 w 672664"/>
                <a:gd name="connsiteY3" fmla="*/ 100766 h 102140"/>
                <a:gd name="connsiteX0" fmla="*/ 0 w 672664"/>
                <a:gd name="connsiteY0" fmla="*/ 20 h 98202"/>
                <a:gd name="connsiteX1" fmla="*/ 239439 w 672664"/>
                <a:gd name="connsiteY1" fmla="*/ 13750 h 98202"/>
                <a:gd name="connsiteX2" fmla="*/ 410263 w 672664"/>
                <a:gd name="connsiteY2" fmla="*/ 84919 h 98202"/>
                <a:gd name="connsiteX3" fmla="*/ 672664 w 672664"/>
                <a:gd name="connsiteY3" fmla="*/ 96828 h 98202"/>
                <a:gd name="connsiteX0" fmla="*/ 0 w 672664"/>
                <a:gd name="connsiteY0" fmla="*/ 894 h 99076"/>
                <a:gd name="connsiteX1" fmla="*/ 239439 w 672664"/>
                <a:gd name="connsiteY1" fmla="*/ 14624 h 99076"/>
                <a:gd name="connsiteX2" fmla="*/ 410263 w 672664"/>
                <a:gd name="connsiteY2" fmla="*/ 85793 h 99076"/>
                <a:gd name="connsiteX3" fmla="*/ 672664 w 672664"/>
                <a:gd name="connsiteY3" fmla="*/ 97702 h 9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664" h="99076">
                  <a:moveTo>
                    <a:pt x="0" y="894"/>
                  </a:moveTo>
                  <a:cubicBezTo>
                    <a:pt x="92262" y="-1576"/>
                    <a:pt x="171062" y="474"/>
                    <a:pt x="239439" y="14624"/>
                  </a:cubicBezTo>
                  <a:cubicBezTo>
                    <a:pt x="307816" y="28774"/>
                    <a:pt x="338059" y="71947"/>
                    <a:pt x="410263" y="85793"/>
                  </a:cubicBezTo>
                  <a:cubicBezTo>
                    <a:pt x="482467" y="99639"/>
                    <a:pt x="591916" y="100706"/>
                    <a:pt x="672664" y="97702"/>
                  </a:cubicBezTo>
                </a:path>
              </a:pathLst>
            </a:custGeom>
            <a:noFill/>
            <a:ln>
              <a:solidFill>
                <a:srgbClr val="66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3883225" y="4341170"/>
            <a:ext cx="389466" cy="804333"/>
          </a:xfrm>
          <a:prstGeom prst="ellipse">
            <a:avLst/>
          </a:prstGeom>
          <a:solidFill>
            <a:srgbClr val="FFCC00">
              <a:alpha val="50000"/>
            </a:srgbClr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Matter Effects and Mass Hierarchy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4941" y="689504"/>
            <a:ext cx="8803466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The forward scattering of neutrinos on electrons in matter adds to the effective mass of the neutrino and therefore impacts the oscillation.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en-US" sz="2400" dirty="0">
              <a:solidFill>
                <a:srgbClr val="2A3674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en-US" sz="2400" dirty="0" smtClean="0">
              <a:solidFill>
                <a:srgbClr val="2A3674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en-US" sz="2400" dirty="0">
              <a:solidFill>
                <a:srgbClr val="2A3674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en-US" sz="2400" dirty="0" smtClean="0">
              <a:solidFill>
                <a:srgbClr val="2A3674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en-US" sz="2400" dirty="0">
              <a:solidFill>
                <a:srgbClr val="2A3674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en-US" sz="2400" dirty="0" smtClean="0">
              <a:solidFill>
                <a:srgbClr val="2A3674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en-US" sz="2400" dirty="0" smtClean="0">
              <a:solidFill>
                <a:srgbClr val="2A3674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2A3674"/>
                </a:solidFill>
                <a:latin typeface="Times New Roman" pitchFamily="18" charset="0"/>
                <a:cs typeface="Arial" pitchFamily="34" charset="0"/>
              </a:rPr>
              <a:t>With the electron densities in the Earth, these effects are larger for higher energy neutrinos over longer baselines. 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85" y="1779452"/>
            <a:ext cx="6974378" cy="361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64120" y="1549492"/>
            <a:ext cx="3805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B0BB8B"/>
                </a:solidFill>
              </a:rPr>
              <a:t>JHEP 0110, 001 (2001)</a:t>
            </a:r>
            <a:endParaRPr lang="en-US" sz="1600" dirty="0">
              <a:solidFill>
                <a:srgbClr val="B0BB8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7509" y="4069387"/>
            <a:ext cx="1138844" cy="37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Normal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4069" y="3199934"/>
            <a:ext cx="1138844" cy="37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Inverted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4941" y="689504"/>
                <a:ext cx="8803466" cy="842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ts val="1800"/>
                  </a:spcAft>
                </a:pPr>
                <a:r>
                  <a:rPr lang="en-US" sz="2400" dirty="0" smtClean="0">
                    <a:solidFill>
                      <a:srgbClr val="2A3674"/>
                    </a:solidFill>
                    <a:latin typeface="Times New Roman" pitchFamily="18" charset="0"/>
                    <a:cs typeface="Arial" pitchFamily="34" charset="0"/>
                  </a:rPr>
                  <a:t>With a precision reactor experiment, the difference between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rgbClr val="2A3674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>
                    <a:solidFill>
                      <a:srgbClr val="2A3674"/>
                    </a:solidFill>
                    <a:cs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rgbClr val="2A3674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32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latin typeface="Times New Roman" pitchFamily="18" charset="0"/>
                    <a:cs typeface="Arial" pitchFamily="34" charset="0"/>
                  </a:rPr>
                  <a:t> can be directly measured.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1" y="689504"/>
                <a:ext cx="8803466" cy="842859"/>
              </a:xfrm>
              <a:prstGeom prst="rect">
                <a:avLst/>
              </a:prstGeom>
              <a:blipFill rotWithShape="1">
                <a:blip r:embed="rId2"/>
                <a:stretch>
                  <a:fillRect l="-1039" t="-5072" r="-152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0" y="1735972"/>
            <a:ext cx="8542867" cy="408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Direct Measurements of the Mass Hierarchy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64120" y="1549492"/>
            <a:ext cx="3805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B0BB8B"/>
                </a:solidFill>
              </a:rPr>
              <a:t>Phys.Rev</a:t>
            </a:r>
            <a:r>
              <a:rPr lang="en-US" sz="1600" dirty="0" smtClean="0">
                <a:solidFill>
                  <a:srgbClr val="B0BB8B"/>
                </a:solidFill>
              </a:rPr>
              <a:t>. D 78, 071302(R) (2008)</a:t>
            </a:r>
            <a:endParaRPr lang="en-US" sz="1600" dirty="0">
              <a:solidFill>
                <a:srgbClr val="B0BB8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2979" y="3187772"/>
            <a:ext cx="1138844" cy="37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Normal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8087" y="3199934"/>
            <a:ext cx="1138844" cy="37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Inverted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2668" y="2493817"/>
            <a:ext cx="1618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00"/>
                </a:solidFill>
              </a:rPr>
              <a:t>Reactor Neutrino IBD Spectrum</a:t>
            </a:r>
            <a:endParaRPr lang="en-US" sz="1600" dirty="0">
              <a:solidFill>
                <a:srgbClr val="66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7718" y="4624650"/>
            <a:ext cx="1693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00"/>
                </a:solidFill>
              </a:rPr>
              <a:t>With </a:t>
            </a:r>
          </a:p>
          <a:p>
            <a:r>
              <a:rPr lang="en-US" sz="1600" dirty="0" smtClean="0">
                <a:solidFill>
                  <a:srgbClr val="660000"/>
                </a:solidFill>
              </a:rPr>
              <a:t>Oscillations </a:t>
            </a:r>
          </a:p>
          <a:p>
            <a:r>
              <a:rPr lang="en-US" sz="1600" dirty="0" smtClean="0">
                <a:solidFill>
                  <a:srgbClr val="660000"/>
                </a:solidFill>
              </a:rPr>
              <a:t>at 50 km baseline</a:t>
            </a:r>
            <a:endParaRPr lang="en-US" sz="1600" dirty="0">
              <a:solidFill>
                <a:srgbClr val="66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4480" y="1970113"/>
            <a:ext cx="307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A3674"/>
                </a:solidFill>
              </a:rPr>
              <a:t>Fourier Power Spectrum</a:t>
            </a:r>
            <a:endParaRPr lang="en-US" sz="1600" dirty="0">
              <a:solidFill>
                <a:srgbClr val="2A3674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7811" y="5995847"/>
            <a:ext cx="31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rgbClr val="FF6600"/>
                </a:solidFill>
              </a:rPr>
              <a:t>See </a:t>
            </a:r>
            <a:r>
              <a:rPr lang="en-US" dirty="0" smtClean="0">
                <a:solidFill>
                  <a:srgbClr val="FF6600"/>
                </a:solidFill>
              </a:rPr>
              <a:t>JUNO </a:t>
            </a:r>
            <a:r>
              <a:rPr lang="en-US" dirty="0">
                <a:solidFill>
                  <a:srgbClr val="FF6600"/>
                </a:solidFill>
              </a:rPr>
              <a:t>talk by </a:t>
            </a:r>
            <a:r>
              <a:rPr lang="en-US" dirty="0" err="1" smtClean="0">
                <a:solidFill>
                  <a:srgbClr val="FF6600"/>
                </a:solidFill>
              </a:rPr>
              <a:t>Yueken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Heng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8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ν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 smtClean="0"/>
              <a:t>Appearance &amp; </a:t>
            </a:r>
            <a:r>
              <a:rPr lang="en-US" dirty="0" err="1" smtClean="0"/>
              <a:t>Fermilab</a:t>
            </a:r>
            <a:r>
              <a:rPr lang="en-US" dirty="0" smtClean="0"/>
              <a:t> Short-Baseline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"/>
            <a:ext cx="9144000" cy="323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152308"/>
              </p:ext>
            </p:extLst>
          </p:nvPr>
        </p:nvGraphicFramePr>
        <p:xfrm>
          <a:off x="5595731" y="791966"/>
          <a:ext cx="3309731" cy="1478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20687"/>
                <a:gridCol w="1003852"/>
                <a:gridCol w="785192"/>
              </a:tblGrid>
              <a:tr h="336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Baseline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Mass</a:t>
                      </a:r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SBND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110 m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112 t</a:t>
                      </a:r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MicroBooNE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89 t</a:t>
                      </a:r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ICARUS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 m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476</a:t>
                      </a:r>
                      <a:r>
                        <a:rPr lang="en-US" baseline="0" dirty="0" smtClean="0"/>
                        <a:t> t</a:t>
                      </a:r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9011" y="3888030"/>
            <a:ext cx="834597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2A3674"/>
                </a:solidFill>
              </a:rPr>
              <a:t>The anticipated program has liquid argon TPCs at there three baselines in the Booster Neutrino Beam.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660000"/>
                </a:solidFill>
              </a:rPr>
              <a:t>The program may be able to discover or rule out </a:t>
            </a:r>
            <a:r>
              <a:rPr lang="el-GR" sz="2400" dirty="0" smtClean="0">
                <a:solidFill>
                  <a:srgbClr val="660000"/>
                </a:solidFill>
              </a:rPr>
              <a:t>ν</a:t>
            </a:r>
            <a:r>
              <a:rPr lang="el-GR" sz="2400" baseline="-25000" dirty="0" smtClean="0">
                <a:solidFill>
                  <a:srgbClr val="660000"/>
                </a:solidFill>
              </a:rPr>
              <a:t>μ</a:t>
            </a:r>
            <a:r>
              <a:rPr lang="en-US" sz="2400" baseline="-25000" dirty="0" smtClean="0">
                <a:solidFill>
                  <a:srgbClr val="660000"/>
                </a:solidFill>
              </a:rPr>
              <a:t> </a:t>
            </a:r>
            <a:r>
              <a:rPr lang="el-GR" sz="2400" dirty="0">
                <a:solidFill>
                  <a:srgbClr val="660000"/>
                </a:solidFill>
              </a:rPr>
              <a:t>→ν</a:t>
            </a:r>
            <a:r>
              <a:rPr lang="en-US" sz="2400" baseline="-25000" dirty="0">
                <a:solidFill>
                  <a:srgbClr val="660000"/>
                </a:solidFill>
              </a:rPr>
              <a:t>e  </a:t>
            </a:r>
            <a:r>
              <a:rPr lang="en-US" sz="2400" baseline="-25000" dirty="0" smtClean="0">
                <a:solidFill>
                  <a:srgbClr val="660000"/>
                </a:solidFill>
              </a:rPr>
              <a:t> </a:t>
            </a:r>
            <a:r>
              <a:rPr lang="en-US" sz="2400" dirty="0" smtClean="0">
                <a:solidFill>
                  <a:srgbClr val="660000"/>
                </a:solidFill>
              </a:rPr>
              <a:t>appearance, but it will say nothing about       disappearance</a:t>
            </a:r>
            <a:r>
              <a:rPr lang="en-US" sz="2400" dirty="0" smtClean="0">
                <a:solidFill>
                  <a:srgbClr val="660000"/>
                </a:solidFill>
              </a:rPr>
              <a:t>.</a:t>
            </a:r>
            <a:endParaRPr lang="en-US" altLang="en-US" sz="2400" dirty="0">
              <a:solidFill>
                <a:srgbClr val="660000"/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 bwMode="auto">
          <a:xfrm>
            <a:off x="7313871" y="6516688"/>
            <a:ext cx="48978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600" i="1" kern="1200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i="0" dirty="0" smtClean="0"/>
              <a:t>10</a:t>
            </a:r>
            <a:endParaRPr lang="en-US" i="0" dirty="0"/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81" y="4963123"/>
            <a:ext cx="321745" cy="25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05" y="4964834"/>
            <a:ext cx="353920" cy="26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483" y="5322333"/>
            <a:ext cx="353920" cy="26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25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93633" y="769026"/>
            <a:ext cx="1280055" cy="1621784"/>
            <a:chOff x="3088547" y="1930866"/>
            <a:chExt cx="1280055" cy="1621784"/>
          </a:xfrm>
        </p:grpSpPr>
        <p:pic>
          <p:nvPicPr>
            <p:cNvPr id="23562" name="Picture 10" descr="https://upload.wikimedia.org/wikipedia/commons/2/29/PerfectStrawberr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3398">
              <a:off x="3471436" y="2655483"/>
              <a:ext cx="852398" cy="94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088547" y="1930866"/>
              <a:ext cx="11996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800" dirty="0" smtClean="0"/>
                <a:t>ν</a:t>
              </a:r>
              <a:r>
                <a:rPr lang="el-GR" sz="8800" baseline="-25000" dirty="0" smtClean="0"/>
                <a:t>μ</a:t>
              </a:r>
              <a:endParaRPr lang="en-US" sz="8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27875" y="769470"/>
            <a:ext cx="1603460" cy="1832458"/>
            <a:chOff x="922789" y="1921079"/>
            <a:chExt cx="1603460" cy="1832458"/>
          </a:xfrm>
        </p:grpSpPr>
        <p:pic>
          <p:nvPicPr>
            <p:cNvPr id="23554" name="Picture 2" descr="https://encrypted-tbn3.gstatic.com/images?q=tbn:ANd9GcSIDeplpCLd7-rmUhyXJB-hxnSSVBLHdCaXz6yX5BTRtTTwRB9cY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789" y="2644354"/>
              <a:ext cx="1603460" cy="1109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22789" y="1921079"/>
              <a:ext cx="11996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800" dirty="0" smtClean="0"/>
                <a:t>ν</a:t>
              </a:r>
              <a:r>
                <a:rPr lang="en-US" sz="8800" baseline="-25000" dirty="0" smtClean="0">
                  <a:solidFill>
                    <a:schemeClr val="bg1"/>
                  </a:solidFill>
                </a:rPr>
                <a:t>e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90372" y="774829"/>
            <a:ext cx="1199626" cy="1662017"/>
            <a:chOff x="5278074" y="1965820"/>
            <a:chExt cx="1199626" cy="1662017"/>
          </a:xfrm>
        </p:grpSpPr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1304">
              <a:off x="5678288" y="2731894"/>
              <a:ext cx="767951" cy="895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78074" y="1965820"/>
              <a:ext cx="11996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800" dirty="0" smtClean="0"/>
                <a:t>ν</a:t>
              </a:r>
              <a:r>
                <a:rPr lang="el-GR" sz="8800" baseline="-25000" dirty="0" smtClean="0">
                  <a:solidFill>
                    <a:schemeClr val="bg1"/>
                  </a:solidFill>
                </a:rPr>
                <a:t>τ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But Let’s Start With What We Already Know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27875" y="769026"/>
            <a:ext cx="1199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dirty="0" smtClean="0"/>
              <a:t>ν</a:t>
            </a:r>
            <a:r>
              <a:rPr lang="en-US" sz="8800" baseline="-25000" dirty="0" smtClean="0"/>
              <a:t>e</a:t>
            </a:r>
            <a:endParaRPr lang="en-US" sz="8800" dirty="0"/>
          </a:p>
        </p:txBody>
      </p:sp>
      <p:sp>
        <p:nvSpPr>
          <p:cNvPr id="21" name="TextBox 20"/>
          <p:cNvSpPr txBox="1"/>
          <p:nvPr/>
        </p:nvSpPr>
        <p:spPr>
          <a:xfrm>
            <a:off x="3993633" y="769026"/>
            <a:ext cx="1199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dirty="0" smtClean="0"/>
              <a:t>ν</a:t>
            </a:r>
            <a:r>
              <a:rPr lang="el-GR" sz="8800" baseline="-25000" dirty="0" smtClean="0"/>
              <a:t>μ</a:t>
            </a:r>
            <a:endParaRPr lang="en-US" sz="8800" dirty="0"/>
          </a:p>
        </p:txBody>
      </p:sp>
      <p:sp>
        <p:nvSpPr>
          <p:cNvPr id="22" name="TextBox 21"/>
          <p:cNvSpPr txBox="1"/>
          <p:nvPr/>
        </p:nvSpPr>
        <p:spPr>
          <a:xfrm>
            <a:off x="6191706" y="772877"/>
            <a:ext cx="1199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dirty="0" smtClean="0"/>
              <a:t>ν</a:t>
            </a:r>
            <a:r>
              <a:rPr lang="el-GR" sz="8800" baseline="-25000" dirty="0" smtClean="0"/>
              <a:t>τ</a:t>
            </a:r>
            <a:endParaRPr lang="en-US" sz="8800" dirty="0"/>
          </a:p>
        </p:txBody>
      </p:sp>
      <p:sp>
        <p:nvSpPr>
          <p:cNvPr id="7" name="TextBox 6"/>
          <p:cNvSpPr txBox="1"/>
          <p:nvPr/>
        </p:nvSpPr>
        <p:spPr>
          <a:xfrm>
            <a:off x="418744" y="740873"/>
            <a:ext cx="827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3674"/>
                </a:solidFill>
              </a:rPr>
              <a:t>There are three neutrino flavors:</a:t>
            </a:r>
            <a:endParaRPr lang="en-US" sz="2400" dirty="0">
              <a:solidFill>
                <a:srgbClr val="2A3674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22254" y="3173849"/>
            <a:ext cx="3264688" cy="3291444"/>
            <a:chOff x="5422254" y="3173849"/>
            <a:chExt cx="3264688" cy="3291444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2254" y="3173849"/>
              <a:ext cx="3191703" cy="3291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6481421" y="5728645"/>
              <a:ext cx="22055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solidFill>
                    <a:srgbClr val="B0BB8B"/>
                  </a:solidFill>
                </a:rPr>
                <a:t>Phys</a:t>
              </a:r>
              <a:r>
                <a:rPr lang="en-US" altLang="en-US" sz="1400" dirty="0" smtClean="0">
                  <a:solidFill>
                    <a:srgbClr val="B0BB8B"/>
                  </a:solidFill>
                </a:rPr>
                <a:t>. Rept</a:t>
              </a:r>
              <a:r>
                <a:rPr lang="en-US" altLang="en-US" sz="1400" dirty="0">
                  <a:solidFill>
                    <a:srgbClr val="B0BB8B"/>
                  </a:solidFill>
                </a:rPr>
                <a:t>. 427, 257 (2006)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3559" y="3262856"/>
            <a:ext cx="4578720" cy="2852972"/>
            <a:chOff x="463559" y="3262856"/>
            <a:chExt cx="4578720" cy="2852972"/>
          </a:xfrm>
        </p:grpSpPr>
        <p:pic>
          <p:nvPicPr>
            <p:cNvPr id="26" name="Picture 9" descr="[CERN in Geneva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59" y="3262856"/>
              <a:ext cx="4578720" cy="2852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7033" y="3335370"/>
              <a:ext cx="18984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The LEP  Ring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23091" y="2582819"/>
            <a:ext cx="827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3674"/>
                </a:solidFill>
              </a:rPr>
              <a:t>LEP tells us that there are exactly three that couple to the Z boson</a:t>
            </a:r>
            <a:endParaRPr lang="en-US" sz="2400" dirty="0">
              <a:solidFill>
                <a:srgbClr val="2A36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5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57199" y="3797170"/>
            <a:ext cx="8242419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</a:rPr>
              <a:t>In the simplest approximation, the </a:t>
            </a:r>
            <a:r>
              <a:rPr lang="en-US" altLang="en-US" sz="2400" dirty="0">
                <a:solidFill>
                  <a:srgbClr val="2A3674"/>
                </a:solidFill>
              </a:rPr>
              <a:t>probability that a neutrino</a:t>
            </a:r>
            <a:r>
              <a:rPr lang="en-US" altLang="en-US" sz="2400" dirty="0" smtClean="0">
                <a:solidFill>
                  <a:srgbClr val="2A3674"/>
                </a:solidFill>
              </a:rPr>
              <a:t>, which </a:t>
            </a:r>
            <a:r>
              <a:rPr lang="en-US" altLang="en-US" sz="2400" dirty="0">
                <a:solidFill>
                  <a:srgbClr val="2A3674"/>
                </a:solidFill>
              </a:rPr>
              <a:t>started </a:t>
            </a:r>
            <a:r>
              <a:rPr lang="en-US" altLang="en-US" sz="2400" dirty="0" smtClean="0">
                <a:solidFill>
                  <a:srgbClr val="2A3674"/>
                </a:solidFill>
              </a:rPr>
              <a:t>out </a:t>
            </a:r>
            <a:r>
              <a:rPr lang="en-US" altLang="en-US" sz="2400" dirty="0">
                <a:solidFill>
                  <a:srgbClr val="2A3674"/>
                </a:solidFill>
              </a:rPr>
              <a:t>as </a:t>
            </a:r>
            <a:r>
              <a:rPr lang="en-US" altLang="en-US" sz="2400" dirty="0" smtClean="0">
                <a:solidFill>
                  <a:srgbClr val="2A3674"/>
                </a:solidFill>
              </a:rPr>
              <a:t>a </a:t>
            </a:r>
            <a:r>
              <a:rPr lang="el-GR" altLang="en-US" sz="2400" dirty="0" smtClean="0">
                <a:solidFill>
                  <a:srgbClr val="2A3674"/>
                </a:solidFill>
                <a:cs typeface="Times New Roman" pitchFamily="18" charset="0"/>
              </a:rPr>
              <a:t>ν</a:t>
            </a:r>
            <a:r>
              <a:rPr lang="el-GR" altLang="en-US" sz="2400" i="1" baseline="-25000" dirty="0" smtClean="0">
                <a:solidFill>
                  <a:srgbClr val="2A3674"/>
                </a:solidFill>
                <a:cs typeface="Times New Roman" pitchFamily="18" charset="0"/>
              </a:rPr>
              <a:t>α</a:t>
            </a:r>
            <a:r>
              <a:rPr lang="en-US" altLang="en-US" sz="2400" dirty="0" smtClean="0">
                <a:solidFill>
                  <a:srgbClr val="2A3674"/>
                </a:solidFill>
                <a:cs typeface="Times New Roman" pitchFamily="18" charset="0"/>
              </a:rPr>
              <a:t>, </a:t>
            </a:r>
            <a:r>
              <a:rPr lang="en-US" altLang="en-US" sz="2400" dirty="0">
                <a:solidFill>
                  <a:srgbClr val="2A3674"/>
                </a:solidFill>
                <a:cs typeface="Times New Roman" pitchFamily="18" charset="0"/>
              </a:rPr>
              <a:t>is detected as a </a:t>
            </a:r>
            <a:r>
              <a:rPr lang="el-GR" altLang="en-US" sz="2400" dirty="0" smtClean="0">
                <a:solidFill>
                  <a:srgbClr val="2A3674"/>
                </a:solidFill>
                <a:cs typeface="Times New Roman" pitchFamily="18" charset="0"/>
              </a:rPr>
              <a:t>ν</a:t>
            </a:r>
            <a:r>
              <a:rPr lang="el-GR" altLang="en-US" sz="2400" baseline="-25000" dirty="0" smtClean="0">
                <a:solidFill>
                  <a:srgbClr val="2A3674"/>
                </a:solidFill>
                <a:cs typeface="Times New Roman" pitchFamily="18" charset="0"/>
              </a:rPr>
              <a:t>β</a:t>
            </a:r>
            <a:r>
              <a:rPr lang="en-US" altLang="en-US" sz="2400" dirty="0" smtClean="0">
                <a:solidFill>
                  <a:srgbClr val="2A3674"/>
                </a:solidFill>
                <a:cs typeface="Times New Roman" pitchFamily="18" charset="0"/>
              </a:rPr>
              <a:t> is </a:t>
            </a:r>
            <a:r>
              <a:rPr lang="en-US" altLang="en-US" sz="2400" dirty="0">
                <a:solidFill>
                  <a:srgbClr val="2A3674"/>
                </a:solidFill>
                <a:cs typeface="Times New Roman" pitchFamily="18" charset="0"/>
              </a:rPr>
              <a:t>given </a:t>
            </a:r>
            <a:r>
              <a:rPr lang="en-US" altLang="en-US" sz="2400" dirty="0" smtClean="0">
                <a:solidFill>
                  <a:srgbClr val="2A3674"/>
                </a:solidFill>
                <a:cs typeface="Times New Roman" pitchFamily="18" charset="0"/>
              </a:rPr>
              <a:t>by: </a:t>
            </a:r>
          </a:p>
          <a:p>
            <a:pPr>
              <a:spcBef>
                <a:spcPct val="50000"/>
              </a:spcBef>
            </a:pPr>
            <a:r>
              <a:rPr lang="en-US" altLang="en-US" sz="2400" i="1" dirty="0" smtClean="0">
                <a:solidFill>
                  <a:srgbClr val="2A36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				</a:t>
            </a:r>
            <a:r>
              <a:rPr lang="en-US" altLang="en-US" sz="2400" i="1" dirty="0">
                <a:solidFill>
                  <a:srgbClr val="2A36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altLang="en-US" sz="2400" i="1" dirty="0" smtClean="0">
                <a:solidFill>
                  <a:srgbClr val="2A36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   </a:t>
            </a:r>
            <a:endParaRPr lang="en-US" altLang="en-US" sz="2400" i="1" baseline="30000" dirty="0" smtClean="0">
              <a:solidFill>
                <a:srgbClr val="66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i="1" baseline="30000" dirty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</a:t>
            </a:r>
            <a:r>
              <a:rPr lang="en-US" altLang="en-US" sz="2400" i="1" baseline="30000" dirty="0" smtClean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</a:t>
            </a:r>
            <a:r>
              <a:rPr lang="en-US" altLang="en-US" sz="2400" i="1" dirty="0" smtClean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	  </a:t>
            </a:r>
            <a:r>
              <a:rPr lang="en-US" altLang="en-US" sz="2400" dirty="0" smtClean="0">
                <a:solidFill>
                  <a:srgbClr val="2A3674"/>
                </a:solidFill>
                <a:cs typeface="Times New Roman" pitchFamily="18" charset="0"/>
              </a:rPr>
              <a:t>where</a:t>
            </a:r>
            <a:r>
              <a:rPr lang="en-US" altLang="en-US" sz="2400" i="1" dirty="0" smtClean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</a:t>
            </a:r>
            <a:endParaRPr lang="en-US" altLang="en-US" sz="2400" i="1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baseline="30000" dirty="0" smtClean="0">
                <a:solidFill>
                  <a:srgbClr val="660000"/>
                </a:solidFill>
                <a:cs typeface="Times New Roman" pitchFamily="18" charset="0"/>
              </a:rPr>
              <a:t>*</a:t>
            </a:r>
            <a:r>
              <a:rPr lang="en-US" altLang="en-US" dirty="0" smtClean="0">
                <a:solidFill>
                  <a:srgbClr val="660000"/>
                </a:solidFill>
                <a:cs typeface="Times New Roman" pitchFamily="18" charset="0"/>
              </a:rPr>
              <a:t> This two neutrino approximation gives a serviceable representation of the data that we have so far, but going forward it will no longer be a sufficient.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8451027" cy="685800"/>
          </a:xfrm>
        </p:spPr>
        <p:txBody>
          <a:bodyPr/>
          <a:lstStyle/>
          <a:p>
            <a:r>
              <a:rPr lang="en-US" dirty="0"/>
              <a:t>Neutrinos Have Mass and They Mix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Jonathan Link</a:t>
            </a:r>
            <a:endParaRPr lang="en-US" dirty="0"/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991842"/>
              </p:ext>
            </p:extLst>
          </p:nvPr>
        </p:nvGraphicFramePr>
        <p:xfrm>
          <a:off x="2776749" y="1673861"/>
          <a:ext cx="3686175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34" name="Equation" r:id="rId4" imgW="1739880" imgH="634680" progId="Equation.3">
                  <p:embed/>
                </p:oleObj>
              </mc:Choice>
              <mc:Fallback>
                <p:oleObj name="Equation" r:id="rId4" imgW="1739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749" y="1673861"/>
                        <a:ext cx="3686175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57200" y="781764"/>
            <a:ext cx="8458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</a:rPr>
              <a:t>Neutrino mixing </a:t>
            </a:r>
            <a:r>
              <a:rPr lang="en-US" altLang="en-US" sz="2400" dirty="0">
                <a:solidFill>
                  <a:srgbClr val="2A3674"/>
                </a:solidFill>
              </a:rPr>
              <a:t>is governed by the </a:t>
            </a:r>
            <a:r>
              <a:rPr lang="en-US" altLang="en-US" sz="2400" dirty="0" smtClean="0">
                <a:solidFill>
                  <a:srgbClr val="2A3674"/>
                </a:solidFill>
              </a:rPr>
              <a:t>PMNS mixing matrix       which </a:t>
            </a:r>
            <a:r>
              <a:rPr lang="en-US" altLang="en-US" sz="2400" dirty="0">
                <a:solidFill>
                  <a:srgbClr val="2A3674"/>
                </a:solidFill>
              </a:rPr>
              <a:t>relates the mass </a:t>
            </a:r>
            <a:r>
              <a:rPr lang="en-US" altLang="en-US" sz="2400" dirty="0" smtClean="0">
                <a:solidFill>
                  <a:srgbClr val="2A3674"/>
                </a:solidFill>
              </a:rPr>
              <a:t>eigenstates to </a:t>
            </a:r>
            <a:r>
              <a:rPr lang="en-US" altLang="en-US" sz="2400" dirty="0">
                <a:solidFill>
                  <a:srgbClr val="2A3674"/>
                </a:solidFill>
              </a:rPr>
              <a:t>the flavor </a:t>
            </a:r>
            <a:r>
              <a:rPr lang="en-US" altLang="en-US" sz="2400" dirty="0" smtClean="0">
                <a:solidFill>
                  <a:srgbClr val="2A3674"/>
                </a:solidFill>
              </a:rPr>
              <a:t>eigenstates:</a:t>
            </a:r>
            <a:endParaRPr lang="en-US" altLang="en-US" sz="2400" baseline="-25000" dirty="0">
              <a:solidFill>
                <a:srgbClr val="2A3674"/>
              </a:solidFill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72" y="1860044"/>
            <a:ext cx="399401" cy="3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18" y="2253972"/>
            <a:ext cx="363092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2" y="2668189"/>
            <a:ext cx="334044" cy="30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886567"/>
              </p:ext>
            </p:extLst>
          </p:nvPr>
        </p:nvGraphicFramePr>
        <p:xfrm>
          <a:off x="2132013" y="4694238"/>
          <a:ext cx="4772025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35" name="Equation" r:id="rId9" imgW="2374560" imgH="253800" progId="Equation.3">
                  <p:embed/>
                </p:oleObj>
              </mc:Choice>
              <mc:Fallback>
                <p:oleObj name="Equation" r:id="rId9" imgW="23745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4694238"/>
                        <a:ext cx="4772025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734882"/>
              </p:ext>
            </p:extLst>
          </p:nvPr>
        </p:nvGraphicFramePr>
        <p:xfrm>
          <a:off x="4304458" y="5259708"/>
          <a:ext cx="191452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36" name="Equation" r:id="rId11" imgW="952200" imgH="253800" progId="Equation.3">
                  <p:embed/>
                </p:oleObj>
              </mc:Choice>
              <mc:Fallback>
                <p:oleObj name="Equation" r:id="rId11" imgW="952200" imgH="2538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4458" y="5259708"/>
                        <a:ext cx="1914525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805776" y="463566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*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68224" y="1947898"/>
            <a:ext cx="1615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660000"/>
                </a:solidFill>
              </a:rPr>
              <a:t>Flavor Eigenstates</a:t>
            </a:r>
            <a:endParaRPr lang="en-US" sz="2000" dirty="0">
              <a:solidFill>
                <a:srgbClr val="66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1654" y="1947991"/>
            <a:ext cx="1615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660000"/>
                </a:solidFill>
              </a:rPr>
              <a:t>Mass Eigenstates</a:t>
            </a:r>
            <a:endParaRPr lang="en-US" sz="2000" dirty="0">
              <a:solidFill>
                <a:srgbClr val="66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0329" y="2977129"/>
            <a:ext cx="2091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660000"/>
                </a:solidFill>
              </a:rPr>
              <a:t>PMNS Mixing Matrix</a:t>
            </a:r>
            <a:endParaRPr lang="en-US" sz="2000" dirty="0">
              <a:solidFill>
                <a:srgbClr val="660000"/>
              </a:solidFill>
            </a:endParaRPr>
          </a:p>
        </p:txBody>
      </p:sp>
      <p:pic>
        <p:nvPicPr>
          <p:cNvPr id="25" name="Picture 2" descr="http://dipdstix.com/wp-content/uploads/2013/05/milk-dark-sw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3906">
            <a:off x="7458393" y="-77258"/>
            <a:ext cx="1340751" cy="13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06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101641"/>
              </p:ext>
            </p:extLst>
          </p:nvPr>
        </p:nvGraphicFramePr>
        <p:xfrm>
          <a:off x="814388" y="1881134"/>
          <a:ext cx="7516812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4" name="Equation" r:id="rId3" imgW="4635360" imgH="634680" progId="Equation.3">
                  <p:embed/>
                </p:oleObj>
              </mc:Choice>
              <mc:Fallback>
                <p:oleObj name="Equation" r:id="rId3" imgW="463536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1881134"/>
                        <a:ext cx="7516812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877068"/>
              </p:ext>
            </p:extLst>
          </p:nvPr>
        </p:nvGraphicFramePr>
        <p:xfrm>
          <a:off x="1689100" y="3928668"/>
          <a:ext cx="5765800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5" name="Equation" r:id="rId5" imgW="3555720" imgH="685800" progId="Equation.3">
                  <p:embed/>
                </p:oleObj>
              </mc:Choice>
              <mc:Fallback>
                <p:oleObj name="Equation" r:id="rId5" imgW="355572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3928668"/>
                        <a:ext cx="5765800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914400" y="25167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Neutrino Mixing Matrix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62835" name="Group 19"/>
          <p:cNvGrpSpPr>
            <a:grpSpLocks/>
          </p:cNvGrpSpPr>
          <p:nvPr/>
        </p:nvGrpSpPr>
        <p:grpSpPr bwMode="auto">
          <a:xfrm>
            <a:off x="6340342" y="2935739"/>
            <a:ext cx="1887538" cy="563563"/>
            <a:chOff x="3644" y="1747"/>
            <a:chExt cx="1189" cy="355"/>
          </a:xfrm>
        </p:grpSpPr>
        <p:sp>
          <p:nvSpPr>
            <p:cNvPr id="162826" name="AutoShape 10"/>
            <p:cNvSpPr>
              <a:spLocks/>
            </p:cNvSpPr>
            <p:nvPr/>
          </p:nvSpPr>
          <p:spPr bwMode="auto">
            <a:xfrm rot="5400000">
              <a:off x="4167" y="1224"/>
              <a:ext cx="144" cy="1189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A3674"/>
                </a:solidFill>
              </a:endParaRPr>
            </a:p>
          </p:txBody>
        </p:sp>
        <p:sp>
          <p:nvSpPr>
            <p:cNvPr id="162829" name="Text Box 13"/>
            <p:cNvSpPr txBox="1">
              <a:spLocks noChangeArrowheads="1"/>
            </p:cNvSpPr>
            <p:nvPr/>
          </p:nvSpPr>
          <p:spPr bwMode="auto">
            <a:xfrm>
              <a:off x="3696" y="1890"/>
              <a:ext cx="10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dirty="0">
                  <a:solidFill>
                    <a:srgbClr val="66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Solar</a:t>
              </a:r>
            </a:p>
          </p:txBody>
        </p:sp>
      </p:grpSp>
      <p:grpSp>
        <p:nvGrpSpPr>
          <p:cNvPr id="162834" name="Group 18"/>
          <p:cNvGrpSpPr>
            <a:grpSpLocks/>
          </p:cNvGrpSpPr>
          <p:nvPr/>
        </p:nvGrpSpPr>
        <p:grpSpPr bwMode="auto">
          <a:xfrm>
            <a:off x="3788858" y="2934149"/>
            <a:ext cx="2438400" cy="565150"/>
            <a:chOff x="2026" y="1746"/>
            <a:chExt cx="1536" cy="356"/>
          </a:xfrm>
        </p:grpSpPr>
        <p:sp>
          <p:nvSpPr>
            <p:cNvPr id="162825" name="AutoShape 9"/>
            <p:cNvSpPr>
              <a:spLocks/>
            </p:cNvSpPr>
            <p:nvPr/>
          </p:nvSpPr>
          <p:spPr bwMode="auto">
            <a:xfrm rot="5400000">
              <a:off x="2722" y="1050"/>
              <a:ext cx="144" cy="1536"/>
            </a:xfrm>
            <a:prstGeom prst="rightBrace">
              <a:avLst>
                <a:gd name="adj1" fmla="val 88889"/>
                <a:gd name="adj2" fmla="val 50000"/>
              </a:avLst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A3674"/>
                </a:solidFill>
              </a:endParaRPr>
            </a:p>
          </p:txBody>
        </p:sp>
        <p:sp>
          <p:nvSpPr>
            <p:cNvPr id="162830" name="Text Box 14"/>
            <p:cNvSpPr txBox="1">
              <a:spLocks noChangeArrowheads="1"/>
            </p:cNvSpPr>
            <p:nvPr/>
          </p:nvSpPr>
          <p:spPr bwMode="auto">
            <a:xfrm>
              <a:off x="2256" y="1890"/>
              <a:ext cx="10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dirty="0">
                  <a:solidFill>
                    <a:srgbClr val="66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Reactor</a:t>
              </a:r>
            </a:p>
          </p:txBody>
        </p:sp>
      </p:grpSp>
      <p:grpSp>
        <p:nvGrpSpPr>
          <p:cNvPr id="162833" name="Group 17"/>
          <p:cNvGrpSpPr>
            <a:grpSpLocks/>
          </p:cNvGrpSpPr>
          <p:nvPr/>
        </p:nvGrpSpPr>
        <p:grpSpPr bwMode="auto">
          <a:xfrm>
            <a:off x="1707036" y="2934149"/>
            <a:ext cx="1981200" cy="565150"/>
            <a:chOff x="720" y="1746"/>
            <a:chExt cx="1248" cy="356"/>
          </a:xfrm>
        </p:grpSpPr>
        <p:sp>
          <p:nvSpPr>
            <p:cNvPr id="162824" name="AutoShape 8"/>
            <p:cNvSpPr>
              <a:spLocks/>
            </p:cNvSpPr>
            <p:nvPr/>
          </p:nvSpPr>
          <p:spPr bwMode="auto">
            <a:xfrm rot="5400000">
              <a:off x="1272" y="1194"/>
              <a:ext cx="144" cy="1248"/>
            </a:xfrm>
            <a:prstGeom prst="rightBrace">
              <a:avLst>
                <a:gd name="adj1" fmla="val 72222"/>
                <a:gd name="adj2" fmla="val 50000"/>
              </a:avLst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A3674"/>
                </a:solidFill>
              </a:endParaRPr>
            </a:p>
          </p:txBody>
        </p:sp>
        <p:sp>
          <p:nvSpPr>
            <p:cNvPr id="162831" name="Text Box 15"/>
            <p:cNvSpPr txBox="1">
              <a:spLocks noChangeArrowheads="1"/>
            </p:cNvSpPr>
            <p:nvPr/>
          </p:nvSpPr>
          <p:spPr bwMode="auto">
            <a:xfrm>
              <a:off x="816" y="1890"/>
              <a:ext cx="10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dirty="0">
                  <a:solidFill>
                    <a:srgbClr val="66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Atmospheric</a:t>
              </a:r>
            </a:p>
          </p:txBody>
        </p:sp>
      </p:grpSp>
      <p:sp>
        <p:nvSpPr>
          <p:cNvPr id="162832" name="Text Box 16"/>
          <p:cNvSpPr txBox="1">
            <a:spLocks noChangeArrowheads="1"/>
          </p:cNvSpPr>
          <p:nvPr/>
        </p:nvSpPr>
        <p:spPr bwMode="auto">
          <a:xfrm>
            <a:off x="324740" y="745622"/>
            <a:ext cx="85030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</a:rPr>
              <a:t>The PMNS mixing matrix is constructed as the product of three independent rotations (a unitary matrix with three mixing angles and one phase)</a:t>
            </a:r>
            <a:endParaRPr lang="en-US" altLang="en-US" sz="2400" dirty="0">
              <a:solidFill>
                <a:srgbClr val="2A3674"/>
              </a:solidFill>
            </a:endParaRPr>
          </a:p>
        </p:txBody>
      </p:sp>
      <p:sp>
        <p:nvSpPr>
          <p:cNvPr id="162839" name="Text Box 23"/>
          <p:cNvSpPr txBox="1">
            <a:spLocks noChangeArrowheads="1"/>
          </p:cNvSpPr>
          <p:nvPr/>
        </p:nvSpPr>
        <p:spPr bwMode="auto">
          <a:xfrm>
            <a:off x="324740" y="5124794"/>
            <a:ext cx="84382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</a:rPr>
              <a:t>The three mixing angles have all been measured,</a:t>
            </a:r>
          </a:p>
          <a:p>
            <a:pPr algn="r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</a:rPr>
              <a:t>but the CP violating phase, </a:t>
            </a:r>
            <a:r>
              <a:rPr lang="el-GR" altLang="en-US" sz="2400" dirty="0" smtClean="0">
                <a:solidFill>
                  <a:srgbClr val="2A3674"/>
                </a:solidFill>
              </a:rPr>
              <a:t>δ</a:t>
            </a:r>
            <a:r>
              <a:rPr lang="en-US" altLang="en-US" sz="2400" dirty="0" smtClean="0">
                <a:solidFill>
                  <a:srgbClr val="2A3674"/>
                </a:solidFill>
              </a:rPr>
              <a:t>, is still unknown.  </a:t>
            </a:r>
            <a:endParaRPr lang="el-GR" altLang="en-US" sz="2400" dirty="0">
              <a:solidFill>
                <a:srgbClr val="2A3674"/>
              </a:solidFill>
              <a:cs typeface="Times New Roman" pitchFamily="18" charset="0"/>
            </a:endParaRPr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516688"/>
            <a:ext cx="3962400" cy="304800"/>
          </a:xfrm>
        </p:spPr>
        <p:txBody>
          <a:bodyPr/>
          <a:lstStyle/>
          <a:p>
            <a:r>
              <a:rPr lang="en-US" altLang="en-US" dirty="0" smtClean="0"/>
              <a:t>Jonathan Link</a:t>
            </a:r>
            <a:endParaRPr lang="en-US" altLang="en-US" dirty="0"/>
          </a:p>
        </p:txBody>
      </p:sp>
      <p:sp>
        <p:nvSpPr>
          <p:cNvPr id="56" name="Text Box 23"/>
          <p:cNvSpPr txBox="1">
            <a:spLocks noChangeArrowheads="1"/>
          </p:cNvSpPr>
          <p:nvPr/>
        </p:nvSpPr>
        <p:spPr bwMode="auto">
          <a:xfrm>
            <a:off x="321178" y="3499302"/>
            <a:ext cx="84382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</a:rPr>
              <a:t>Such that:</a:t>
            </a:r>
            <a:endParaRPr lang="el-GR" altLang="en-US" sz="2400" dirty="0">
              <a:solidFill>
                <a:srgbClr val="2A3674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3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39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0" y="25167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Neutrino Mass Scale and Hierarchies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839" name="Text Box 23"/>
              <p:cNvSpPr txBox="1">
                <a:spLocks noChangeArrowheads="1"/>
              </p:cNvSpPr>
              <p:nvPr/>
            </p:nvSpPr>
            <p:spPr bwMode="auto">
              <a:xfrm>
                <a:off x="324740" y="793551"/>
                <a:ext cx="843826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 smtClean="0">
                    <a:solidFill>
                      <a:srgbClr val="2A3674"/>
                    </a:solidFill>
                    <a:effectLst/>
                  </a:rPr>
                  <a:t>In addition to the four mixing matrix parameters, there are two independent </a:t>
                </a:r>
                <a14:m>
                  <m:oMath xmlns:m="http://schemas.openxmlformats.org/officeDocument/2006/math">
                    <m:r>
                      <a:rPr lang="en-US" altLang="en-US" sz="2400" i="1" smtClean="0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</a:rPr>
                      <m:t>∆</m:t>
                    </m:r>
                    <m:sSup>
                      <m:sSupPr>
                        <m:ctrlPr>
                          <a:rPr lang="en-US" altLang="en-US" sz="240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p>
                        <m:r>
                          <a:rPr lang="en-US" alt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400" dirty="0" smtClean="0">
                    <a:solidFill>
                      <a:srgbClr val="2A3674"/>
                    </a:solidFill>
                    <a:effectLst/>
                  </a:rPr>
                  <a:t> scales (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rgbClr val="2A3674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21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rgbClr val="2A3674"/>
                    </a:solidFill>
                    <a:effectLst/>
                    <a:cs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rgbClr val="2A3674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en-US" altLang="en-US" sz="2400" b="0" i="1" smtClean="0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rgbClr val="2A3674"/>
                    </a:solidFill>
                    <a:effectLst/>
                    <a:cs typeface="Times New Roman" pitchFamily="18" charset="0"/>
                  </a:rPr>
                  <a:t>)</a:t>
                </a:r>
                <a:endParaRPr lang="el-GR" altLang="en-US" sz="2400" dirty="0">
                  <a:solidFill>
                    <a:srgbClr val="2A3674"/>
                  </a:solidFill>
                  <a:effectLst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2839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740" y="793551"/>
                <a:ext cx="8438260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1083" t="-5882" b="-169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516688"/>
            <a:ext cx="3962400" cy="304800"/>
          </a:xfrm>
        </p:spPr>
        <p:txBody>
          <a:bodyPr/>
          <a:lstStyle/>
          <a:p>
            <a:r>
              <a:rPr lang="en-US" altLang="en-US" dirty="0" smtClean="0"/>
              <a:t>Jonathan Link</a:t>
            </a:r>
            <a:endParaRPr lang="en-US" alt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111201"/>
              </p:ext>
            </p:extLst>
          </p:nvPr>
        </p:nvGraphicFramePr>
        <p:xfrm>
          <a:off x="1120604" y="1785811"/>
          <a:ext cx="209232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0" name="Equation" r:id="rId4" imgW="1041120" imgH="241200" progId="Equation.3">
                  <p:embed/>
                </p:oleObj>
              </mc:Choice>
              <mc:Fallback>
                <p:oleObj name="Equation" r:id="rId4" imgW="1041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604" y="1785811"/>
                        <a:ext cx="2092325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740770"/>
              </p:ext>
            </p:extLst>
          </p:nvPr>
        </p:nvGraphicFramePr>
        <p:xfrm>
          <a:off x="5671975" y="1775972"/>
          <a:ext cx="2092325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1" name="Equation" r:id="rId6" imgW="1041120" imgH="241200" progId="Equation.3">
                  <p:embed/>
                </p:oleObj>
              </mc:Choice>
              <mc:Fallback>
                <p:oleObj name="Equation" r:id="rId6" imgW="1041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1975" y="1775972"/>
                        <a:ext cx="2092325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4175689" y="3010855"/>
            <a:ext cx="736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2A3674"/>
                </a:solidFill>
              </a:rPr>
              <a:t>Or</a:t>
            </a:r>
            <a:endParaRPr lang="el-GR" altLang="en-US" sz="2400" dirty="0">
              <a:solidFill>
                <a:srgbClr val="2A3674"/>
              </a:solidFill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3655" y="2367492"/>
            <a:ext cx="2239086" cy="2323213"/>
            <a:chOff x="5229574" y="4832547"/>
            <a:chExt cx="1354948" cy="1482562"/>
          </a:xfrm>
        </p:grpSpPr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5234745" y="5981215"/>
              <a:ext cx="565150" cy="3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i="1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altLang="en-US" sz="2800" baseline="-25000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1</a:t>
              </a:r>
              <a:endParaRPr lang="en-US" altLang="en-US" sz="2800" baseline="-25000" dirty="0">
                <a:solidFill>
                  <a:srgbClr val="2A3674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5229574" y="4832547"/>
              <a:ext cx="609600" cy="3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altLang="en-US" sz="2800" baseline="-25000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3</a:t>
              </a:r>
              <a:endParaRPr lang="en-US" altLang="en-US" sz="2800" baseline="-25000" dirty="0">
                <a:solidFill>
                  <a:srgbClr val="2A3674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5240688" y="5774432"/>
              <a:ext cx="565150" cy="3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i="1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altLang="en-US" sz="2800" baseline="-25000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2</a:t>
              </a:r>
              <a:endParaRPr lang="en-US" altLang="en-US" sz="2800" baseline="-25000" dirty="0">
                <a:solidFill>
                  <a:srgbClr val="2A3674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pic>
          <p:nvPicPr>
            <p:cNvPr id="35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523" y="5037113"/>
              <a:ext cx="952500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461" y="6001732"/>
              <a:ext cx="952500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461" y="6152544"/>
              <a:ext cx="952500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494406" y="5013877"/>
              <a:ext cx="90116" cy="1186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11457" y="2367492"/>
            <a:ext cx="2245091" cy="2225871"/>
            <a:chOff x="7074809" y="4807319"/>
            <a:chExt cx="1345635" cy="1435148"/>
          </a:xfrm>
        </p:grpSpPr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7074809" y="5002859"/>
              <a:ext cx="565150" cy="33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i="1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altLang="en-US" sz="2800" baseline="-25000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1</a:t>
              </a:r>
              <a:endParaRPr lang="en-US" altLang="en-US" sz="2800" baseline="-25000" dirty="0">
                <a:solidFill>
                  <a:srgbClr val="2A3674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7074809" y="5905117"/>
              <a:ext cx="609600" cy="33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i="1" dirty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altLang="en-US" sz="2800" baseline="-25000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3</a:t>
              </a:r>
              <a:endParaRPr lang="en-US" altLang="en-US" sz="2800" baseline="-25000" dirty="0">
                <a:solidFill>
                  <a:srgbClr val="2A3674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47" name="Rectangle 14"/>
            <p:cNvSpPr>
              <a:spLocks noChangeArrowheads="1"/>
            </p:cNvSpPr>
            <p:nvPr/>
          </p:nvSpPr>
          <p:spPr bwMode="auto">
            <a:xfrm>
              <a:off x="7075678" y="4807319"/>
              <a:ext cx="565150" cy="33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i="1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m</a:t>
              </a:r>
              <a:r>
                <a:rPr lang="en-US" altLang="en-US" sz="2800" baseline="-25000" dirty="0" smtClean="0">
                  <a:solidFill>
                    <a:srgbClr val="2A3674"/>
                  </a:solidFill>
                  <a:cs typeface="Times New Roman" pitchFamily="18" charset="0"/>
                  <a:sym typeface="Symbol" pitchFamily="18" charset="2"/>
                </a:rPr>
                <a:t>2</a:t>
              </a:r>
              <a:endParaRPr lang="en-US" altLang="en-US" sz="2800" baseline="-25000" dirty="0">
                <a:solidFill>
                  <a:srgbClr val="2A3674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  <p:pic>
          <p:nvPicPr>
            <p:cNvPr id="48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445" y="6115587"/>
              <a:ext cx="952500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383" y="5029166"/>
              <a:ext cx="952500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383" y="5179978"/>
              <a:ext cx="952500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50"/>
            <p:cNvSpPr/>
            <p:nvPr/>
          </p:nvSpPr>
          <p:spPr>
            <a:xfrm>
              <a:off x="8330328" y="5015555"/>
              <a:ext cx="90116" cy="1186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11871" y="4918703"/>
            <a:ext cx="253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60000"/>
                </a:solidFill>
              </a:rPr>
              <a:t>Normal Hierarchy </a:t>
            </a:r>
            <a:endParaRPr lang="en-US" sz="2400" dirty="0">
              <a:solidFill>
                <a:srgbClr val="66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84331" y="4918547"/>
            <a:ext cx="253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60000"/>
                </a:solidFill>
              </a:rPr>
              <a:t>Inverted Hierarchy </a:t>
            </a:r>
            <a:endParaRPr lang="en-US" sz="2400" dirty="0">
              <a:solidFill>
                <a:srgbClr val="66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3"/>
              <p:cNvSpPr txBox="1">
                <a:spLocks noChangeArrowheads="1"/>
              </p:cNvSpPr>
              <p:nvPr/>
            </p:nvSpPr>
            <p:spPr bwMode="auto">
              <a:xfrm>
                <a:off x="352870" y="5552138"/>
                <a:ext cx="8438260" cy="4685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 smtClean="0">
                    <a:solidFill>
                      <a:srgbClr val="2A3674"/>
                    </a:solidFill>
                  </a:rPr>
                  <a:t>In the Inverted Hierarchy both </a:t>
                </a:r>
                <a14:m>
                  <m:oMath xmlns:m="http://schemas.openxmlformats.org/officeDocument/2006/math">
                    <m:r>
                      <a:rPr lang="en-US" altLang="en-US" sz="2400" i="1" smtClean="0">
                        <a:solidFill>
                          <a:srgbClr val="2A3674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 smtClean="0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b="0" i="1" smtClean="0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31</m:t>
                        </m:r>
                      </m:sub>
                      <m:sup>
                        <m:r>
                          <a:rPr lang="en-US" altLang="en-US" sz="2400" b="0" i="1" smtClean="0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rgbClr val="2A3674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rgbClr val="2A3674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Sup>
                      <m:sSubSupPr>
                        <m:ctrlP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en-US" altLang="en-US" sz="2400" b="0" i="1" smtClean="0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  <m:sup>
                        <m:r>
                          <a:rPr lang="en-US" altLang="en-US" sz="2400" i="1">
                            <a:solidFill>
                              <a:srgbClr val="2A3674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en-US" sz="2400" dirty="0" smtClean="0">
                    <a:solidFill>
                      <a:srgbClr val="2A3674"/>
                    </a:solidFill>
                    <a:cs typeface="Times New Roman" pitchFamily="18" charset="0"/>
                  </a:rPr>
                  <a:t> are negative.</a:t>
                </a:r>
                <a:endParaRPr lang="el-GR" altLang="en-US" sz="2400" dirty="0">
                  <a:solidFill>
                    <a:srgbClr val="2A3674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870" y="5552138"/>
                <a:ext cx="8438260" cy="468526"/>
              </a:xfrm>
              <a:prstGeom prst="rect">
                <a:avLst/>
              </a:prstGeom>
              <a:blipFill rotWithShape="1">
                <a:blip r:embed="rId11"/>
                <a:stretch>
                  <a:fillRect l="-1156" t="-9091" b="-285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2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  <p:bldP spid="55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896201"/>
            <a:ext cx="46101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090315" y="1338569"/>
            <a:ext cx="86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ν</a:t>
            </a:r>
            <a:r>
              <a:rPr lang="el-GR" baseline="-25000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μ</a:t>
            </a: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→ν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41116" y="2574620"/>
            <a:ext cx="86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ν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e</a:t>
            </a: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→ν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34730" y="1622441"/>
            <a:ext cx="86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ν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e</a:t>
            </a: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→ν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x</a:t>
            </a:r>
          </a:p>
        </p:txBody>
      </p:sp>
      <p:grpSp>
        <p:nvGrpSpPr>
          <p:cNvPr id="47127" name="Group 23"/>
          <p:cNvGrpSpPr>
            <a:grpSpLocks/>
          </p:cNvGrpSpPr>
          <p:nvPr/>
        </p:nvGrpSpPr>
        <p:grpSpPr bwMode="auto">
          <a:xfrm>
            <a:off x="5112867" y="2124288"/>
            <a:ext cx="3968750" cy="1631950"/>
            <a:chOff x="3168" y="2736"/>
            <a:chExt cx="2500" cy="10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11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455" y="2736"/>
                  <a:ext cx="2213" cy="10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sz="2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First observed by Ray Davis.  Nailed down by Super-K, SNO and </a:t>
                  </a:r>
                  <a:r>
                    <a:rPr lang="en-US" altLang="en-US" sz="2000" dirty="0" err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KamLAND</a:t>
                  </a:r>
                  <a:r>
                    <a:rPr lang="en-US" altLang="en-US" sz="2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.  </a:t>
                  </a:r>
                  <a:r>
                    <a:rPr lang="en-US" altLang="en-US" sz="2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Dominated </a:t>
                  </a:r>
                  <a:r>
                    <a:rPr lang="en-US" altLang="en-US" sz="2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by mixing of mass states </a:t>
                  </a:r>
                  <a:r>
                    <a:rPr lang="en-US" altLang="en-US" sz="2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1 and </a:t>
                  </a:r>
                  <a:r>
                    <a:rPr lang="en-US" altLang="en-US" sz="2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2  (</a:t>
                  </a:r>
                  <a:r>
                    <a:rPr lang="el-GR" altLang="en-US" sz="2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Times New Roman" pitchFamily="18" charset="0"/>
                    </a:rPr>
                    <a:t>θ</a:t>
                  </a:r>
                  <a:r>
                    <a:rPr lang="en-US" altLang="en-US" sz="2000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12 </a:t>
                  </a:r>
                  <a:r>
                    <a:rPr lang="en-US" altLang="en-US" sz="2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n-US" altLang="en-US" sz="200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mbria Math"/>
                          <a:ea typeface="Cambria Math"/>
                          <a:cs typeface="Arial" pitchFamily="34" charset="0"/>
                        </a:rPr>
                        <m:t>∆</m:t>
                      </m:r>
                      <m:sSubSup>
                        <m:sSubSupPr>
                          <m:ctrlPr>
                            <a:rPr lang="en-US" altLang="en-US" sz="200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21</m:t>
                          </m:r>
                        </m:sub>
                        <m:sup>
                          <m:r>
                            <a:rPr lang="en-US" altLang="en-US" sz="20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altLang="en-US" sz="2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)</a:t>
                  </a:r>
                  <a:endParaRPr lang="en-US" alt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7111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55" y="2736"/>
                  <a:ext cx="2213" cy="102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906" t="-1866" r="-2600" b="-783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114" name="Line 10"/>
            <p:cNvSpPr>
              <a:spLocks noChangeShapeType="1"/>
            </p:cNvSpPr>
            <p:nvPr/>
          </p:nvSpPr>
          <p:spPr bwMode="auto">
            <a:xfrm flipH="1" flipV="1">
              <a:off x="3168" y="3120"/>
              <a:ext cx="288" cy="96"/>
            </a:xfrm>
            <a:prstGeom prst="line">
              <a:avLst/>
            </a:prstGeom>
            <a:noFill/>
            <a:ln w="44450">
              <a:solidFill>
                <a:srgbClr val="CC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47126" name="Group 22"/>
          <p:cNvGrpSpPr>
            <a:grpSpLocks/>
          </p:cNvGrpSpPr>
          <p:nvPr/>
        </p:nvGrpSpPr>
        <p:grpSpPr bwMode="auto">
          <a:xfrm>
            <a:off x="5105400" y="1100353"/>
            <a:ext cx="3756025" cy="1046163"/>
            <a:chOff x="3168" y="2067"/>
            <a:chExt cx="2366" cy="6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11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456" y="2067"/>
                  <a:ext cx="2078" cy="6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sz="2000" dirty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Seen by </a:t>
                  </a:r>
                  <a:r>
                    <a:rPr lang="en-US" altLang="en-US" sz="2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Super-K, </a:t>
                  </a:r>
                  <a:r>
                    <a:rPr lang="en-US" altLang="en-US" sz="2000" dirty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confirmed by </a:t>
                  </a:r>
                  <a:r>
                    <a:rPr lang="en-US" altLang="en-US" sz="2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K2K, Minos, T2K and </a:t>
                  </a:r>
                  <a:r>
                    <a:rPr lang="en-US" altLang="en-US" sz="2000" dirty="0" err="1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NOvA</a:t>
                  </a:r>
                  <a:r>
                    <a:rPr lang="en-US" altLang="en-US" sz="2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lang="en-US" altLang="en-US" sz="2000" dirty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(</a:t>
                  </a:r>
                  <a:r>
                    <a:rPr lang="el-GR" altLang="en-US" sz="2000" dirty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Times New Roman" pitchFamily="18" charset="0"/>
                    </a:rPr>
                    <a:t>θ</a:t>
                  </a:r>
                  <a:r>
                    <a:rPr lang="en-US" altLang="en-US" sz="2000" baseline="-25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23</a:t>
                  </a:r>
                  <a:r>
                    <a:rPr lang="en-US" altLang="en-US" sz="2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Arial" pitchFamily="34" charset="0"/>
                        </a:rPr>
                        <m:t>∆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rgbClr val="3333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3333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3333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𝜇𝜇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3333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altLang="en-US" sz="2000" dirty="0" smtClean="0">
                      <a:solidFill>
                        <a:srgbClr val="3333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) </a:t>
                  </a:r>
                  <a:endParaRPr lang="en-US" altLang="en-US" sz="2000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7112" name="Text 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56" y="2067"/>
                  <a:ext cx="2078" cy="65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218" t="-3509" b="-994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115" name="Line 11"/>
            <p:cNvSpPr>
              <a:spLocks noChangeShapeType="1"/>
            </p:cNvSpPr>
            <p:nvPr/>
          </p:nvSpPr>
          <p:spPr bwMode="auto">
            <a:xfrm flipH="1">
              <a:off x="3168" y="2400"/>
              <a:ext cx="288" cy="0"/>
            </a:xfrm>
            <a:prstGeom prst="line">
              <a:avLst/>
            </a:prstGeom>
            <a:noFill/>
            <a:ln w="44450">
              <a:solidFill>
                <a:srgbClr val="3333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Jonathan Link</a:t>
            </a:r>
            <a:endParaRPr lang="en-US" altLang="en-US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7" y="879725"/>
            <a:ext cx="3619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914400" y="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Neutrino Oscillation Data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1350" y="4390414"/>
            <a:ext cx="7801527" cy="2255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78152" y="4474356"/>
                <a:ext cx="8803466" cy="1767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The data for the three neutrino mixing model is nearly complete and extraordinarily self-consistent.</a:t>
                </a:r>
              </a:p>
              <a:p>
                <a:pPr fontAlgn="base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rgbClr val="2A3674"/>
                    </a:solidFill>
                    <a:effectLst/>
                    <a:ea typeface="Cambria Math"/>
                    <a:cs typeface="Arial" pitchFamily="34" charset="0"/>
                  </a:rPr>
                  <a:t>Specifically,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𝑒𝑒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𝜇𝜇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 which are different linear combinations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31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32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 agree to within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A3674"/>
                        </a:solidFill>
                        <a:effectLst/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240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21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2A3674"/>
                            </a:solidFill>
                            <a:effectLst/>
                            <a:latin typeface="Cambria Math"/>
                            <a:ea typeface="Cambria Math"/>
                            <a:cs typeface="Arial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rgbClr val="2A3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52" y="4474356"/>
                <a:ext cx="8803466" cy="1767600"/>
              </a:xfrm>
              <a:prstGeom prst="rect">
                <a:avLst/>
              </a:prstGeom>
              <a:blipFill rotWithShape="1">
                <a:blip r:embed="rId6"/>
                <a:stretch>
                  <a:fillRect l="-1108" t="-2759" r="-1108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914400" y="1807103"/>
            <a:ext cx="3295651" cy="1388751"/>
            <a:chOff x="914400" y="4064315"/>
            <a:chExt cx="3295651" cy="13887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14400" y="4437403"/>
                  <a:ext cx="329565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First observed by </a:t>
                  </a:r>
                  <a:r>
                    <a:rPr lang="en-US" sz="2000" dirty="0" err="1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Daya</a:t>
                  </a:r>
                  <a:r>
                    <a:rPr lang="en-US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 Bay, confirmed by RENO, and Double </a:t>
                  </a:r>
                  <a:r>
                    <a:rPr lang="en-US" sz="2000" dirty="0" err="1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Chooz</a:t>
                  </a:r>
                  <a:r>
                    <a:rPr lang="en-US" sz="2000" dirty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lang="en-US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(</a:t>
                  </a:r>
                  <a:r>
                    <a:rPr lang="el-GR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θ</a:t>
                  </a:r>
                  <a:r>
                    <a:rPr lang="en-US" sz="2000" baseline="-25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13</a:t>
                  </a:r>
                  <a:r>
                    <a:rPr lang="en-US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Arial" pitchFamily="34" charset="0"/>
                        </a:rPr>
                        <m:t>∆</m:t>
                      </m:r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𝑒𝑒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2000" dirty="0" smtClean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Arial" pitchFamily="34" charset="0"/>
                    </a:rPr>
                    <a:t>)</a:t>
                  </a:r>
                  <a:endParaRPr lang="en-US" sz="200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4437403"/>
                  <a:ext cx="3295651" cy="101566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2033" t="-3614" r="-1479" b="-12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V="1">
              <a:off x="2966529" y="4064315"/>
              <a:ext cx="571430" cy="387071"/>
            </a:xfrm>
            <a:prstGeom prst="line">
              <a:avLst/>
            </a:prstGeom>
            <a:noFill/>
            <a:ln w="44450">
              <a:solidFill>
                <a:srgbClr val="FFC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48908" y="910893"/>
            <a:ext cx="2708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Long-baseline </a:t>
            </a:r>
            <a:r>
              <a:rPr lang="el-G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l-GR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l-G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→ν</a:t>
            </a:r>
            <a:r>
              <a:rPr lang="en-US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(Nova and T2K) requires the full 3 </a:t>
            </a:r>
            <a:r>
              <a:rPr lang="el-G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framework.</a:t>
            </a:r>
          </a:p>
        </p:txBody>
      </p:sp>
    </p:spTree>
    <p:extLst>
      <p:ext uri="{BB962C8B-B14F-4D97-AF65-F5344CB8AC3E}">
        <p14:creationId xmlns:p14="http://schemas.microsoft.com/office/powerpoint/2010/main" val="25944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T_Them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49156</TotalTime>
  <Words>4073</Words>
  <Application>Microsoft Office PowerPoint</Application>
  <PresentationFormat>On-screen Show (4:3)</PresentationFormat>
  <Paragraphs>564</Paragraphs>
  <Slides>46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Times New Roman</vt:lpstr>
      <vt:lpstr>MS PGothic</vt:lpstr>
      <vt:lpstr>StarSymbol</vt:lpstr>
      <vt:lpstr>Cambria Math</vt:lpstr>
      <vt:lpstr>Times</vt:lpstr>
      <vt:lpstr>Symbol</vt:lpstr>
      <vt:lpstr>Calibri</vt:lpstr>
      <vt:lpstr>VT_Theme</vt:lpstr>
      <vt:lpstr>Equation</vt:lpstr>
      <vt:lpstr>PowerPoint Presentation</vt:lpstr>
      <vt:lpstr>Neutrino Talks at This Conferece</vt:lpstr>
      <vt:lpstr>PowerPoint Presentation</vt:lpstr>
      <vt:lpstr>Open Questions in Neutrino Physics</vt:lpstr>
      <vt:lpstr>But Let’s Start With What We Already Know</vt:lpstr>
      <vt:lpstr>Neutrinos Have Mass and They Mix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Evidence for Sterile Neutrinos</vt:lpstr>
      <vt:lpstr>PowerPoint Presentation</vt:lpstr>
      <vt:lpstr>Evidence Against the ~1 eV2 Sterile Neutrino</vt:lpstr>
      <vt:lpstr>PowerPoint Presentation</vt:lpstr>
      <vt:lpstr>Appearance vs. Disappearance</vt:lpstr>
      <vt:lpstr>ν_e and ν ̅_e Disappearance Experiments</vt:lpstr>
      <vt:lpstr>Requirement for Disappearance Experiments</vt:lpstr>
      <vt:lpstr>ν_e and ν ̅_e Disappearance Experiments</vt:lpstr>
      <vt:lpstr>PowerPoint Presentation</vt:lpstr>
      <vt:lpstr>PowerPoint Presentation</vt:lpstr>
      <vt:lpstr>PowerPoint Presentation</vt:lpstr>
      <vt:lpstr>Keys to a Short-Baseline Reactor Experiment </vt:lpstr>
      <vt:lpstr>PowerPoint Presentation</vt:lpstr>
      <vt:lpstr>The CHANDLER Program</vt:lpstr>
      <vt:lpstr>Neutrinoless Double Beta Decay</vt:lpstr>
      <vt:lpstr>Nuclear Matrix Elements Calculations</vt:lpstr>
      <vt:lpstr>Sensitivity as a Function of Neutrino Mass</vt:lpstr>
      <vt:lpstr>Neutrinoless Double Beta Decay Experiments</vt:lpstr>
      <vt:lpstr>Direct Mass Measurements</vt:lpstr>
      <vt:lpstr>Direct Mass Measurements</vt:lpstr>
      <vt:lpstr>PowerPoint Presentation</vt:lpstr>
      <vt:lpstr>Where’s the Next Nobel Prize Coming From?</vt:lpstr>
      <vt:lpstr>PowerPoint Presentation</vt:lpstr>
      <vt:lpstr>PowerPoint Presentation</vt:lpstr>
      <vt:lpstr>The Nuances of νμ→νe Appearance</vt:lpstr>
      <vt:lpstr>Impact of CP Phase on the Parameters</vt:lpstr>
      <vt:lpstr>The Nuances of νμ→νe Appearance</vt:lpstr>
      <vt:lpstr>Impact of CP Phase on the Parameters</vt:lpstr>
      <vt:lpstr>Impact of CP Phase on the Parameters</vt:lpstr>
      <vt:lpstr>The Nuances of νμ→νe Appearance</vt:lpstr>
      <vt:lpstr>PowerPoint Presentation</vt:lpstr>
      <vt:lpstr>Impact of the θ23 Octant </vt:lpstr>
      <vt:lpstr>Matter Effects and Mass Hierarchy</vt:lpstr>
      <vt:lpstr>Direct Measurements of the Mass Hierarchy</vt:lpstr>
      <vt:lpstr>νe Appearance &amp; Fermilab Short-Baseline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Link, Jonathan</dc:creator>
  <cp:lastModifiedBy>Link, Jonathan</cp:lastModifiedBy>
  <cp:revision>687</cp:revision>
  <cp:lastPrinted>2016-02-05T19:37:32Z</cp:lastPrinted>
  <dcterms:created xsi:type="dcterms:W3CDTF">2014-01-16T18:37:11Z</dcterms:created>
  <dcterms:modified xsi:type="dcterms:W3CDTF">2016-09-22T05:35:11Z</dcterms:modified>
</cp:coreProperties>
</file>