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5"/>
  </p:notesMasterIdLst>
  <p:sldIdLst>
    <p:sldId id="256" r:id="rId2"/>
    <p:sldId id="320" r:id="rId3"/>
    <p:sldId id="329" r:id="rId4"/>
    <p:sldId id="258" r:id="rId5"/>
    <p:sldId id="345" r:id="rId6"/>
    <p:sldId id="322" r:id="rId7"/>
    <p:sldId id="257" r:id="rId8"/>
    <p:sldId id="259" r:id="rId9"/>
    <p:sldId id="260" r:id="rId10"/>
    <p:sldId id="264" r:id="rId11"/>
    <p:sldId id="267" r:id="rId12"/>
    <p:sldId id="330" r:id="rId13"/>
    <p:sldId id="268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331" r:id="rId24"/>
    <p:sldId id="282" r:id="rId25"/>
    <p:sldId id="332" r:id="rId26"/>
    <p:sldId id="284" r:id="rId27"/>
    <p:sldId id="283" r:id="rId28"/>
    <p:sldId id="285" r:id="rId29"/>
    <p:sldId id="286" r:id="rId30"/>
    <p:sldId id="287" r:id="rId31"/>
    <p:sldId id="288" r:id="rId32"/>
    <p:sldId id="289" r:id="rId33"/>
    <p:sldId id="333" r:id="rId34"/>
    <p:sldId id="290" r:id="rId35"/>
    <p:sldId id="291" r:id="rId36"/>
    <p:sldId id="292" r:id="rId37"/>
    <p:sldId id="293" r:id="rId38"/>
    <p:sldId id="294" r:id="rId39"/>
    <p:sldId id="295" r:id="rId40"/>
    <p:sldId id="344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37" r:id="rId49"/>
    <p:sldId id="304" r:id="rId50"/>
    <p:sldId id="335" r:id="rId51"/>
    <p:sldId id="336" r:id="rId52"/>
    <p:sldId id="308" r:id="rId53"/>
    <p:sldId id="309" r:id="rId54"/>
    <p:sldId id="343" r:id="rId55"/>
    <p:sldId id="317" r:id="rId56"/>
    <p:sldId id="340" r:id="rId57"/>
    <p:sldId id="341" r:id="rId58"/>
    <p:sldId id="342" r:id="rId59"/>
    <p:sldId id="318" r:id="rId60"/>
    <p:sldId id="338" r:id="rId61"/>
    <p:sldId id="319" r:id="rId62"/>
    <p:sldId id="339" r:id="rId63"/>
    <p:sldId id="326" r:id="rId6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331" autoAdjust="0"/>
  </p:normalViewPr>
  <p:slideViewPr>
    <p:cSldViewPr snapToGrid="0">
      <p:cViewPr varScale="1">
        <p:scale>
          <a:sx n="64" d="100"/>
          <a:sy n="64" d="100"/>
        </p:scale>
        <p:origin x="168" y="66"/>
      </p:cViewPr>
      <p:guideLst/>
    </p:cSldViewPr>
  </p:slideViewPr>
  <p:outlineViewPr>
    <p:cViewPr>
      <p:scale>
        <a:sx n="33" d="100"/>
        <a:sy n="33" d="100"/>
      </p:scale>
      <p:origin x="0" y="-8131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81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09T15:49:33.031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B258C-EB5F-472D-A3E5-9657165C20C8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CN" altLang="en-US"/>
        </a:p>
      </dgm:t>
    </dgm:pt>
    <dgm:pt modelId="{65012C6A-6BAC-46D6-90F2-7B7ECCA50837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登录到登录结点</a:t>
          </a:r>
          <a:endParaRPr lang="zh-CN" altLang="en-US" sz="1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0EADCDB-6CC1-4BFD-8573-8BBFA1E92F7C}" type="parTrans" cxnId="{A7994449-47F1-401C-872D-A19BE658A88C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29F24B1-A1E9-4E4B-9C8F-9B657E1B1726}" type="sibTrans" cxnId="{A7994449-47F1-401C-872D-A19BE658A88C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AA23826-CFC1-41AD-A9FB-325FAB1E2A75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在登录结点上编辑文件，调试程序，并将程序保存在自己的文件目录中</a:t>
          </a:r>
          <a:endParaRPr lang="zh-CN" altLang="en-US" sz="1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8D6C209-B0B6-46DF-AE62-50D01D7D3FBF}" type="parTrans" cxnId="{5F7BC838-7651-4BD3-B382-F08195ACBC41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88DF42D-AECE-4ACA-9DA2-CD1C8D8AF984}" type="sibTrans" cxnId="{5F7BC838-7651-4BD3-B382-F08195ACBC41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DBDA88E-10F3-466D-BF1D-47F6AC4202D2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提交作业到指定队列</a:t>
          </a:r>
          <a:endParaRPr lang="zh-CN" altLang="en-US" sz="1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567F376-01DA-4ABC-B8A9-2469A12987B2}" type="parTrans" cxnId="{8574E9E3-4CA6-4C17-9ED0-91C8001AB54D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95189F8-E33D-446C-ACE3-28B7C735DB66}" type="sibTrans" cxnId="{8574E9E3-4CA6-4C17-9ED0-91C8001AB54D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0E1D5CA-6B72-4DF0-AD7D-9BC8E52052B7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作业被调度到计算结点上执行，执行完毕后结果将被拷贝回用户指定的输出目录</a:t>
          </a:r>
          <a:endParaRPr lang="zh-CN" altLang="en-US" sz="1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8D8F67C-6F6B-4160-B4BA-5045AF9EB24A}" type="parTrans" cxnId="{C0F71AE4-6FA8-41DA-98E1-17D6CC783DC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56D97F0-2631-4D8E-9B0E-0C82BC04B202}" type="sibTrans" cxnId="{C0F71AE4-6FA8-41DA-98E1-17D6CC783DC2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00C9F21-CE01-4527-8840-279B6F814807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用户在登录结点上检查作业执行的结果</a:t>
          </a:r>
          <a:endParaRPr lang="zh-CN" altLang="en-US" sz="1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D8D393B-C4AB-4DCB-87B2-4AB18E9541E9}" type="parTrans" cxnId="{B84D3047-3B6F-4E1C-BBEE-8E0ECAB90370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B0FE498-6E00-44EE-820D-E5469BBDE7B9}" type="sibTrans" cxnId="{B84D3047-3B6F-4E1C-BBEE-8E0ECAB90370}">
      <dgm:prSet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ED2C2BF-A269-4713-B79B-2A9AF4D7A779}" type="pres">
      <dgm:prSet presAssocID="{944B258C-EB5F-472D-A3E5-9657165C20C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D3D2CB4-92E0-49F0-B92B-CFFF0818EDC6}" type="pres">
      <dgm:prSet presAssocID="{944B258C-EB5F-472D-A3E5-9657165C20C8}" presName="arrow" presStyleLbl="bgShp" presStyleIdx="0" presStyleCnt="1" custScaleX="117647"/>
      <dgm:spPr>
        <a:solidFill>
          <a:schemeClr val="bg1">
            <a:lumMod val="75000"/>
          </a:schemeClr>
        </a:solidFill>
      </dgm:spPr>
    </dgm:pt>
    <dgm:pt modelId="{4E0CE928-9D59-434E-9615-42EDED5D99BF}" type="pres">
      <dgm:prSet presAssocID="{944B258C-EB5F-472D-A3E5-9657165C20C8}" presName="linearProcess" presStyleCnt="0"/>
      <dgm:spPr/>
    </dgm:pt>
    <dgm:pt modelId="{CA7DE9C8-F991-4201-AB79-C0634C9B1A86}" type="pres">
      <dgm:prSet presAssocID="{65012C6A-6BAC-46D6-90F2-7B7ECCA50837}" presName="textNode" presStyleLbl="node1" presStyleIdx="0" presStyleCnt="5" custLinFactNeighborX="-594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11D3DA-0AA1-4FCD-9B8C-6D1240FBAEF8}" type="pres">
      <dgm:prSet presAssocID="{D29F24B1-A1E9-4E4B-9C8F-9B657E1B1726}" presName="sibTrans" presStyleCnt="0"/>
      <dgm:spPr/>
    </dgm:pt>
    <dgm:pt modelId="{A615340F-407D-49CF-B90C-2995C57BEA06}" type="pres">
      <dgm:prSet presAssocID="{DAA23826-CFC1-41AD-A9FB-325FAB1E2A75}" presName="textNode" presStyleLbl="node1" presStyleIdx="1" presStyleCnt="5" custLinFactNeighborX="-8354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1D2BB0-51F4-4486-BA95-F6A51B12F378}" type="pres">
      <dgm:prSet presAssocID="{F88DF42D-AECE-4ACA-9DA2-CD1C8D8AF984}" presName="sibTrans" presStyleCnt="0"/>
      <dgm:spPr/>
    </dgm:pt>
    <dgm:pt modelId="{53F59C90-EFC7-4E98-B5E0-126EC5EC871E}" type="pres">
      <dgm:prSet presAssocID="{2DBDA88E-10F3-466D-BF1D-47F6AC4202D2}" presName="textNode" presStyleLbl="node1" presStyleIdx="2" presStyleCnt="5" custLinFactX="-10063" custLinFactNeighborX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DF880A-BAEC-42E7-AD9F-64C9ACE6CAF3}" type="pres">
      <dgm:prSet presAssocID="{095189F8-E33D-446C-ACE3-28B7C735DB66}" presName="sibTrans" presStyleCnt="0"/>
      <dgm:spPr/>
    </dgm:pt>
    <dgm:pt modelId="{83E633ED-A94A-4E85-BE93-8435CE3D9A25}" type="pres">
      <dgm:prSet presAssocID="{60E1D5CA-6B72-4DF0-AD7D-9BC8E52052B7}" presName="textNode" presStyleLbl="node1" presStyleIdx="3" presStyleCnt="5" custLinFactX="-22152" custLinFactNeighborX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939DFB2-6B5B-4DC9-AE1F-9E65BF8BDF49}" type="pres">
      <dgm:prSet presAssocID="{656D97F0-2631-4D8E-9B0E-0C82BC04B202}" presName="sibTrans" presStyleCnt="0"/>
      <dgm:spPr/>
    </dgm:pt>
    <dgm:pt modelId="{4E0FACB6-5B58-4D4B-9EC1-D45EE4390F6E}" type="pres">
      <dgm:prSet presAssocID="{800C9F21-CE01-4527-8840-279B6F814807}" presName="textNode" presStyleLbl="node1" presStyleIdx="4" presStyleCnt="5" custLinFactX="-34245" custLinFactNeighborX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443367A-C062-4E89-BD8F-46586B44CE24}" type="presOf" srcId="{60E1D5CA-6B72-4DF0-AD7D-9BC8E52052B7}" destId="{83E633ED-A94A-4E85-BE93-8435CE3D9A25}" srcOrd="0" destOrd="0" presId="urn:microsoft.com/office/officeart/2005/8/layout/hProcess9"/>
    <dgm:cxn modelId="{B84D3047-3B6F-4E1C-BBEE-8E0ECAB90370}" srcId="{944B258C-EB5F-472D-A3E5-9657165C20C8}" destId="{800C9F21-CE01-4527-8840-279B6F814807}" srcOrd="4" destOrd="0" parTransId="{3D8D393B-C4AB-4DCB-87B2-4AB18E9541E9}" sibTransId="{CB0FE498-6E00-44EE-820D-E5469BBDE7B9}"/>
    <dgm:cxn modelId="{C0F71AE4-6FA8-41DA-98E1-17D6CC783DC2}" srcId="{944B258C-EB5F-472D-A3E5-9657165C20C8}" destId="{60E1D5CA-6B72-4DF0-AD7D-9BC8E52052B7}" srcOrd="3" destOrd="0" parTransId="{C8D8F67C-6F6B-4160-B4BA-5045AF9EB24A}" sibTransId="{656D97F0-2631-4D8E-9B0E-0C82BC04B202}"/>
    <dgm:cxn modelId="{8574E9E3-4CA6-4C17-9ED0-91C8001AB54D}" srcId="{944B258C-EB5F-472D-A3E5-9657165C20C8}" destId="{2DBDA88E-10F3-466D-BF1D-47F6AC4202D2}" srcOrd="2" destOrd="0" parTransId="{F567F376-01DA-4ABC-B8A9-2469A12987B2}" sibTransId="{095189F8-E33D-446C-ACE3-28B7C735DB66}"/>
    <dgm:cxn modelId="{DCD8212C-5234-41AC-91F4-326B97440DE9}" type="presOf" srcId="{944B258C-EB5F-472D-A3E5-9657165C20C8}" destId="{5ED2C2BF-A269-4713-B79B-2A9AF4D7A779}" srcOrd="0" destOrd="0" presId="urn:microsoft.com/office/officeart/2005/8/layout/hProcess9"/>
    <dgm:cxn modelId="{55AED02B-31F2-4F17-8A2B-2A09091D7A42}" type="presOf" srcId="{2DBDA88E-10F3-466D-BF1D-47F6AC4202D2}" destId="{53F59C90-EFC7-4E98-B5E0-126EC5EC871E}" srcOrd="0" destOrd="0" presId="urn:microsoft.com/office/officeart/2005/8/layout/hProcess9"/>
    <dgm:cxn modelId="{A7994449-47F1-401C-872D-A19BE658A88C}" srcId="{944B258C-EB5F-472D-A3E5-9657165C20C8}" destId="{65012C6A-6BAC-46D6-90F2-7B7ECCA50837}" srcOrd="0" destOrd="0" parTransId="{A0EADCDB-6CC1-4BFD-8573-8BBFA1E92F7C}" sibTransId="{D29F24B1-A1E9-4E4B-9C8F-9B657E1B1726}"/>
    <dgm:cxn modelId="{5F7BC838-7651-4BD3-B382-F08195ACBC41}" srcId="{944B258C-EB5F-472D-A3E5-9657165C20C8}" destId="{DAA23826-CFC1-41AD-A9FB-325FAB1E2A75}" srcOrd="1" destOrd="0" parTransId="{08D6C209-B0B6-46DF-AE62-50D01D7D3FBF}" sibTransId="{F88DF42D-AECE-4ACA-9DA2-CD1C8D8AF984}"/>
    <dgm:cxn modelId="{D8DB9ED5-F5EE-40DF-90B1-2580CE4D6CF2}" type="presOf" srcId="{65012C6A-6BAC-46D6-90F2-7B7ECCA50837}" destId="{CA7DE9C8-F991-4201-AB79-C0634C9B1A86}" srcOrd="0" destOrd="0" presId="urn:microsoft.com/office/officeart/2005/8/layout/hProcess9"/>
    <dgm:cxn modelId="{61584A31-B3F4-4D18-9716-011E0E7C011A}" type="presOf" srcId="{DAA23826-CFC1-41AD-A9FB-325FAB1E2A75}" destId="{A615340F-407D-49CF-B90C-2995C57BEA06}" srcOrd="0" destOrd="0" presId="urn:microsoft.com/office/officeart/2005/8/layout/hProcess9"/>
    <dgm:cxn modelId="{9D1C5515-0AAF-426F-9E5E-737BDFD71967}" type="presOf" srcId="{800C9F21-CE01-4527-8840-279B6F814807}" destId="{4E0FACB6-5B58-4D4B-9EC1-D45EE4390F6E}" srcOrd="0" destOrd="0" presId="urn:microsoft.com/office/officeart/2005/8/layout/hProcess9"/>
    <dgm:cxn modelId="{1302C7DA-23D2-4968-B2D3-EF7AACD12993}" type="presParOf" srcId="{5ED2C2BF-A269-4713-B79B-2A9AF4D7A779}" destId="{5D3D2CB4-92E0-49F0-B92B-CFFF0818EDC6}" srcOrd="0" destOrd="0" presId="urn:microsoft.com/office/officeart/2005/8/layout/hProcess9"/>
    <dgm:cxn modelId="{BE4E219B-0F61-4A75-B6C3-EAA3EAC8FF13}" type="presParOf" srcId="{5ED2C2BF-A269-4713-B79B-2A9AF4D7A779}" destId="{4E0CE928-9D59-434E-9615-42EDED5D99BF}" srcOrd="1" destOrd="0" presId="urn:microsoft.com/office/officeart/2005/8/layout/hProcess9"/>
    <dgm:cxn modelId="{B29B4CAC-E7D4-40A8-9DA1-9EE89B53F3F3}" type="presParOf" srcId="{4E0CE928-9D59-434E-9615-42EDED5D99BF}" destId="{CA7DE9C8-F991-4201-AB79-C0634C9B1A86}" srcOrd="0" destOrd="0" presId="urn:microsoft.com/office/officeart/2005/8/layout/hProcess9"/>
    <dgm:cxn modelId="{3EABF446-822B-4EF6-8BF3-49A9403767B4}" type="presParOf" srcId="{4E0CE928-9D59-434E-9615-42EDED5D99BF}" destId="{F111D3DA-0AA1-4FCD-9B8C-6D1240FBAEF8}" srcOrd="1" destOrd="0" presId="urn:microsoft.com/office/officeart/2005/8/layout/hProcess9"/>
    <dgm:cxn modelId="{65BD28B3-99A5-4B2D-8F0B-2A4B058D4739}" type="presParOf" srcId="{4E0CE928-9D59-434E-9615-42EDED5D99BF}" destId="{A615340F-407D-49CF-B90C-2995C57BEA06}" srcOrd="2" destOrd="0" presId="urn:microsoft.com/office/officeart/2005/8/layout/hProcess9"/>
    <dgm:cxn modelId="{0A2D58D6-2D35-4652-98FD-0E9A71E271C8}" type="presParOf" srcId="{4E0CE928-9D59-434E-9615-42EDED5D99BF}" destId="{171D2BB0-51F4-4486-BA95-F6A51B12F378}" srcOrd="3" destOrd="0" presId="urn:microsoft.com/office/officeart/2005/8/layout/hProcess9"/>
    <dgm:cxn modelId="{51757CA2-8D86-4DFE-A9A5-E9D41DA4A115}" type="presParOf" srcId="{4E0CE928-9D59-434E-9615-42EDED5D99BF}" destId="{53F59C90-EFC7-4E98-B5E0-126EC5EC871E}" srcOrd="4" destOrd="0" presId="urn:microsoft.com/office/officeart/2005/8/layout/hProcess9"/>
    <dgm:cxn modelId="{14575DE6-5083-45FF-AEB6-63C1A6DA4302}" type="presParOf" srcId="{4E0CE928-9D59-434E-9615-42EDED5D99BF}" destId="{0DDF880A-BAEC-42E7-AD9F-64C9ACE6CAF3}" srcOrd="5" destOrd="0" presId="urn:microsoft.com/office/officeart/2005/8/layout/hProcess9"/>
    <dgm:cxn modelId="{05AF128E-91C0-4E88-8927-82EA70260693}" type="presParOf" srcId="{4E0CE928-9D59-434E-9615-42EDED5D99BF}" destId="{83E633ED-A94A-4E85-BE93-8435CE3D9A25}" srcOrd="6" destOrd="0" presId="urn:microsoft.com/office/officeart/2005/8/layout/hProcess9"/>
    <dgm:cxn modelId="{5854BDE4-8AB7-4ED3-A206-59CD7697793B}" type="presParOf" srcId="{4E0CE928-9D59-434E-9615-42EDED5D99BF}" destId="{5939DFB2-6B5B-4DC9-AE1F-9E65BF8BDF49}" srcOrd="7" destOrd="0" presId="urn:microsoft.com/office/officeart/2005/8/layout/hProcess9"/>
    <dgm:cxn modelId="{DD587CB6-F3DF-4943-8A28-62A3AD87DD40}" type="presParOf" srcId="{4E0CE928-9D59-434E-9615-42EDED5D99BF}" destId="{4E0FACB6-5B58-4D4B-9EC1-D45EE4390F6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D2CB4-92E0-49F0-B92B-CFFF0818EDC6}">
      <dsp:nvSpPr>
        <dsp:cNvPr id="0" name=""/>
        <dsp:cNvSpPr/>
      </dsp:nvSpPr>
      <dsp:spPr>
        <a:xfrm>
          <a:off x="2" y="0"/>
          <a:ext cx="11536998" cy="5749047"/>
        </a:xfrm>
        <a:prstGeom prst="rightArrow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DE9C8-F991-4201-AB79-C0634C9B1A86}">
      <dsp:nvSpPr>
        <dsp:cNvPr id="0" name=""/>
        <dsp:cNvSpPr/>
      </dsp:nvSpPr>
      <dsp:spPr>
        <a:xfrm>
          <a:off x="0" y="1724714"/>
          <a:ext cx="2034748" cy="2299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登录到登录结点</a:t>
          </a:r>
          <a:endParaRPr lang="zh-CN" altLang="en-US" sz="1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99328" y="1824042"/>
        <a:ext cx="1836092" cy="2100962"/>
      </dsp:txXfrm>
    </dsp:sp>
    <dsp:sp modelId="{A615340F-407D-49CF-B90C-2995C57BEA06}">
      <dsp:nvSpPr>
        <dsp:cNvPr id="0" name=""/>
        <dsp:cNvSpPr/>
      </dsp:nvSpPr>
      <dsp:spPr>
        <a:xfrm>
          <a:off x="2093928" y="1724714"/>
          <a:ext cx="2034748" cy="2299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在登录结点上编辑文件，调试程序，并将程序保存在自己的文件目录中</a:t>
          </a:r>
          <a:endParaRPr lang="zh-CN" altLang="en-US" sz="1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193256" y="1824042"/>
        <a:ext cx="1836092" cy="2100962"/>
      </dsp:txXfrm>
    </dsp:sp>
    <dsp:sp modelId="{53F59C90-EFC7-4E98-B5E0-126EC5EC871E}">
      <dsp:nvSpPr>
        <dsp:cNvPr id="0" name=""/>
        <dsp:cNvSpPr/>
      </dsp:nvSpPr>
      <dsp:spPr>
        <a:xfrm>
          <a:off x="4207245" y="1724714"/>
          <a:ext cx="2034748" cy="2299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提交作业到指定队列</a:t>
          </a:r>
          <a:endParaRPr lang="zh-CN" altLang="en-US" sz="1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306573" y="1824042"/>
        <a:ext cx="1836092" cy="2100962"/>
      </dsp:txXfrm>
    </dsp:sp>
    <dsp:sp modelId="{83E633ED-A94A-4E85-BE93-8435CE3D9A25}">
      <dsp:nvSpPr>
        <dsp:cNvPr id="0" name=""/>
        <dsp:cNvSpPr/>
      </dsp:nvSpPr>
      <dsp:spPr>
        <a:xfrm>
          <a:off x="6335138" y="1724714"/>
          <a:ext cx="2034748" cy="2299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作业被调度到计算结点上执行，执行完毕后结果将被拷贝回用户指定的输出目录</a:t>
          </a:r>
          <a:endParaRPr lang="zh-CN" altLang="en-US" sz="1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6434466" y="1824042"/>
        <a:ext cx="1836092" cy="2100962"/>
      </dsp:txXfrm>
    </dsp:sp>
    <dsp:sp modelId="{4E0FACB6-5B58-4D4B-9EC1-D45EE4390F6E}">
      <dsp:nvSpPr>
        <dsp:cNvPr id="0" name=""/>
        <dsp:cNvSpPr/>
      </dsp:nvSpPr>
      <dsp:spPr>
        <a:xfrm>
          <a:off x="8462950" y="1724714"/>
          <a:ext cx="2034748" cy="2299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用户在登录结点上检查作业执行的结果</a:t>
          </a:r>
          <a:endParaRPr lang="zh-CN" altLang="en-US" sz="1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8562278" y="1824042"/>
        <a:ext cx="1836092" cy="210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9B8E-48D6-4A46-BE45-BD9249F3D86E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709B4-A9C5-4B24-BB7F-31C10D0F87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1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173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772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834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13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291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406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081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148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095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938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48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2638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448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32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79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82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682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012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015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915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375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709B4-A9C5-4B24-BB7F-31C10D0F87D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58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67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5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33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3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540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7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64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38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71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75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21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3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495AD-AA8C-405B-B60C-43F60786F239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039B-A77F-4D95-9ADF-15F66D2D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94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it.ihep.ac.cn/yhfw/jsfw/wjbfcl/index.s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.ihep.ac.cn/images/yhfw/jsfw/wjbfcl/2011/09/06/9A8F983EE2B20786A786B49CC9BC5DB8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mailto:&#35831;&#19982;ihep_computing_service@ihep.ac.c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fsapply.ihep.ac.cn:86/ccapply/userapplyaction.ac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ihep.ac.c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hep_computing_service@ihep.ac.c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pc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高性能计算集群的使用</a:t>
            </a:r>
            <a:endParaRPr lang="zh-CN" altLang="en-US" spc="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5484" y="5057423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计算中心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2015.10.13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65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用户登录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33799"/>
            <a:ext cx="10515600" cy="5324201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CN" altLang="en-US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登录</a:t>
            </a:r>
            <a:r>
              <a:rPr lang="zh-CN" altLang="en-US" sz="20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结点</a:t>
            </a:r>
            <a:r>
              <a:rPr lang="zh-CN" altLang="en-US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是用户使用计算平台的唯一接口。用户在登录结点编辑文件、调试程序、提交作业。用户使用</a:t>
            </a:r>
            <a:r>
              <a:rPr lang="en-US" altLang="zh-CN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账号和密码连接登录结点成功后，即可使用相应的计算资源</a:t>
            </a:r>
            <a:r>
              <a:rPr lang="zh-CN" altLang="en-US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zh-CN" altLang="en-US" sz="2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altLang="zh-CN" sz="2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altLang="zh-CN" sz="2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altLang="zh-CN" sz="2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登录</a:t>
            </a:r>
            <a:r>
              <a:rPr lang="zh-CN" altLang="en-US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结点部署了</a:t>
            </a:r>
            <a:r>
              <a:rPr lang="zh-CN" altLang="en-US" sz="20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负载均衡策略</a:t>
            </a:r>
            <a:r>
              <a:rPr lang="zh-CN" altLang="en-US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，用户只需指定连接的机器域名，计算平台会</a:t>
            </a:r>
            <a:r>
              <a:rPr lang="zh-CN" altLang="en-US" sz="2000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自动分配</a:t>
            </a:r>
            <a:r>
              <a:rPr lang="zh-CN" altLang="en-US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登录到当前</a:t>
            </a:r>
            <a:r>
              <a:rPr lang="zh-CN" altLang="en-US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负载最轻的登录结点。</a:t>
            </a:r>
            <a:endParaRPr lang="en-US" altLang="zh-CN" sz="2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241232"/>
              </p:ext>
            </p:extLst>
          </p:nvPr>
        </p:nvGraphicFramePr>
        <p:xfrm>
          <a:off x="2360578" y="3054482"/>
          <a:ext cx="7470843" cy="2451369"/>
        </p:xfrm>
        <a:graphic>
          <a:graphicData uri="http://schemas.openxmlformats.org/drawingml/2006/table">
            <a:tbl>
              <a:tblPr firstRow="1" firstCol="1" bandRow="1"/>
              <a:tblGrid>
                <a:gridCol w="884597"/>
                <a:gridCol w="2831863"/>
                <a:gridCol w="1373475"/>
                <a:gridCol w="2380908"/>
              </a:tblGrid>
              <a:tr h="817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序号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登陆结点操作系统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数量（台）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机器域名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zh-CN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位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Scientific Linux 5.5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lxslc5.ihep.ac.cn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zh-CN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位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Scientific Linux 6.5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lxslc6.ihep.ac.cn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1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登录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1059448" y="963362"/>
            <a:ext cx="5157787" cy="823912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Windows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1051444" y="1822576"/>
            <a:ext cx="5157787" cy="50609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操作系先安装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ssh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登录软件如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SSH Secure Shell Client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PuTTY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Xmanager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>
          <a:xfrm>
            <a:off x="6063405" y="904997"/>
            <a:ext cx="5183188" cy="823912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Linux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4"/>
          </p:nvPr>
        </p:nvSpPr>
        <p:spPr>
          <a:xfrm>
            <a:off x="6132784" y="1782050"/>
            <a:ext cx="5183188" cy="36845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ssh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命令直接从字符终端登录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734" y="3205071"/>
            <a:ext cx="4590760" cy="35574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983" y="3191509"/>
            <a:ext cx="4833959" cy="356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提纲</a:t>
            </a:r>
            <a:endParaRPr lang="zh-CN" altLang="en-US" sz="54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本地计算集群使用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本地集群计算服务</a:t>
            </a:r>
            <a:endParaRPr lang="en-US" altLang="zh-CN" sz="3600" spc="3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实验文件存储服务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各实验使用的方法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zh-CN" altLang="en-US" sz="36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40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本地集群作业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838200" y="163107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针对不同的实验计算需求，计算平台提供两类作业的运行方式。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Torque Maui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HTCondor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Torque Maui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是一款开源的批作业管理以及作业调度软件。目前管理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实验，羊八井天体实验，大亚湾中微子实验，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MPI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等计算资源。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HTCondor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是新近提供用户使用的另一个开源批作业处理系统，具有调度效率高且运行稳定的优点。目前支持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实验计算，预计今后将会有更多资源归属于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HTCondor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管理。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23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0164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Torque Maui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编写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进入相应的工作目录，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vim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或者</a:t>
            </a:r>
            <a:r>
              <a:rPr lang="en-US" altLang="zh-CN" sz="27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emacs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等编辑器，编辑作业脚本文件。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Torque Maui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支持单核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的串行作业，多</a:t>
            </a:r>
            <a:r>
              <a:rPr lang="en-US" altLang="zh-CN" sz="27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核的并行作业。提供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BIO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实验的用户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GPU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作业计算服务。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839788" y="2568101"/>
            <a:ext cx="5157787" cy="500644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</a:t>
            </a:r>
            <a:r>
              <a:rPr lang="en-US" altLang="zh-CN" dirty="0"/>
              <a:t>CPU</a:t>
            </a:r>
            <a:r>
              <a:rPr lang="zh-CN" altLang="en-US" dirty="0"/>
              <a:t>核串行计算作业编写示例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839788" y="3068744"/>
            <a:ext cx="5157787" cy="3789255"/>
          </a:xfrm>
          <a:ln>
            <a:solidFill>
              <a:schemeClr val="tx1"/>
            </a:solidFill>
            <a:prstDash val="solid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$ more PBSExample1.sh</a:t>
            </a:r>
            <a:endParaRPr lang="zh-CN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#!/bin/</a:t>
            </a:r>
            <a:r>
              <a:rPr lang="en-US" altLang="zh-CN" dirty="0" err="1"/>
              <a:t>sh</a:t>
            </a:r>
            <a:r>
              <a:rPr lang="en-US" altLang="zh-CN" dirty="0"/>
              <a:t>  ### </a:t>
            </a:r>
            <a:r>
              <a:rPr lang="zh-CN" altLang="zh-CN" dirty="0"/>
              <a:t>指定脚本执行时的命令解释器</a:t>
            </a:r>
          </a:p>
          <a:p>
            <a:pPr marL="0" indent="0">
              <a:buNone/>
            </a:pPr>
            <a:r>
              <a:rPr lang="en-US" altLang="zh-CN" dirty="0"/>
              <a:t>#PBS –N </a:t>
            </a:r>
            <a:r>
              <a:rPr lang="en-US" altLang="zh-CN" dirty="0" err="1"/>
              <a:t>ExampleJob</a:t>
            </a:r>
            <a:r>
              <a:rPr lang="en-US" altLang="zh-CN" dirty="0"/>
              <a:t>     ###</a:t>
            </a:r>
            <a:r>
              <a:rPr lang="zh-CN" altLang="zh-CN" dirty="0"/>
              <a:t>指定作业名称</a:t>
            </a:r>
          </a:p>
          <a:p>
            <a:pPr marL="0" indent="0">
              <a:buNone/>
            </a:pPr>
            <a:r>
              <a:rPr lang="en-US" altLang="zh-CN" dirty="0" smtClean="0"/>
              <a:t>#</a:t>
            </a:r>
            <a:r>
              <a:rPr lang="en-US" altLang="zh-CN" dirty="0"/>
              <a:t>PBS –q </a:t>
            </a:r>
            <a:r>
              <a:rPr lang="en-US" altLang="zh-CN" dirty="0" err="1"/>
              <a:t>besq</a:t>
            </a:r>
            <a:r>
              <a:rPr lang="en-US" altLang="zh-CN" dirty="0"/>
              <a:t>     ###</a:t>
            </a:r>
            <a:r>
              <a:rPr lang="zh-CN" altLang="zh-CN" dirty="0"/>
              <a:t>指定作业提交队列。如不指定，则作业被提交到缺省队列运行</a:t>
            </a:r>
          </a:p>
          <a:p>
            <a:pPr marL="0" indent="0">
              <a:buNone/>
            </a:pPr>
            <a:r>
              <a:rPr lang="en-US" altLang="zh-CN" dirty="0" smtClean="0"/>
              <a:t>Date  </a:t>
            </a:r>
            <a:r>
              <a:rPr lang="en-US" altLang="zh-CN" dirty="0"/>
              <a:t>#</a:t>
            </a:r>
            <a:r>
              <a:rPr lang="zh-CN" altLang="zh-CN" dirty="0"/>
              <a:t>打印当前的时间和日期</a:t>
            </a:r>
          </a:p>
          <a:p>
            <a:pPr marL="0" indent="0">
              <a:buNone/>
            </a:pPr>
            <a:r>
              <a:rPr lang="en-US" altLang="zh-CN" dirty="0"/>
              <a:t>sleep 10   #</a:t>
            </a:r>
            <a:r>
              <a:rPr lang="zh-CN" altLang="zh-CN" dirty="0"/>
              <a:t>休眼</a:t>
            </a:r>
            <a:r>
              <a:rPr lang="en-US" altLang="zh-CN" dirty="0"/>
              <a:t>10</a:t>
            </a:r>
            <a:r>
              <a:rPr lang="zh-CN" altLang="zh-CN" dirty="0"/>
              <a:t>秒钟</a:t>
            </a:r>
          </a:p>
          <a:p>
            <a:pPr marL="0" indent="0">
              <a:buNone/>
            </a:pPr>
            <a:r>
              <a:rPr lang="en-US" altLang="zh-CN" dirty="0"/>
              <a:t>date  #</a:t>
            </a:r>
            <a:r>
              <a:rPr lang="zh-CN" altLang="zh-CN" dirty="0"/>
              <a:t>再次打印当前的时间和日期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2568101"/>
            <a:ext cx="5183188" cy="50064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zh-CN" altLang="en-US" dirty="0" smtClean="0"/>
              <a:t>多</a:t>
            </a:r>
            <a:r>
              <a:rPr lang="en-US" altLang="zh-CN" dirty="0" err="1" smtClean="0"/>
              <a:t>cpu</a:t>
            </a:r>
            <a:r>
              <a:rPr lang="zh-CN" altLang="en-US" dirty="0" smtClean="0"/>
              <a:t>核并行计算作业编写示例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3068745"/>
            <a:ext cx="5183188" cy="3789254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70C0"/>
                </a:solidFill>
              </a:rPr>
              <a:t>$ more PBSExample2.sh</a:t>
            </a:r>
            <a:r>
              <a:rPr lang="en-US" altLang="zh-CN" sz="2000" dirty="0"/>
              <a:t>	</a:t>
            </a:r>
            <a:endParaRPr lang="zh-CN" altLang="zh-CN" sz="2000" dirty="0"/>
          </a:p>
          <a:p>
            <a:pPr marL="0" indent="0">
              <a:buNone/>
            </a:pPr>
            <a:r>
              <a:rPr lang="en-US" altLang="zh-CN" sz="2000" dirty="0"/>
              <a:t>#!/bin/bash ### </a:t>
            </a:r>
            <a:r>
              <a:rPr lang="zh-CN" altLang="zh-CN" sz="2000" dirty="0"/>
              <a:t>指定脚本执行时的命令解释器</a:t>
            </a:r>
          </a:p>
          <a:p>
            <a:pPr marL="0" indent="0">
              <a:buNone/>
            </a:pPr>
            <a:r>
              <a:rPr lang="en-US" altLang="zh-CN" sz="2000" dirty="0"/>
              <a:t>#PBS -o </a:t>
            </a:r>
            <a:r>
              <a:rPr lang="en-US" altLang="zh-CN" sz="2000" dirty="0" smtClean="0"/>
              <a:t> /home/cc/</a:t>
            </a:r>
            <a:r>
              <a:rPr lang="en-US" altLang="zh-CN" sz="2000" dirty="0" err="1" smtClean="0"/>
              <a:t>publicUser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JobResults</a:t>
            </a:r>
            <a:r>
              <a:rPr lang="en-US" altLang="zh-CN" sz="2000" dirty="0"/>
              <a:t>/$</a:t>
            </a:r>
            <a:r>
              <a:rPr lang="en-US" altLang="zh-CN" sz="2000" dirty="0" err="1"/>
              <a:t>PBS_JOBID.output</a:t>
            </a:r>
            <a:r>
              <a:rPr lang="en-US" altLang="zh-CN" sz="2000" dirty="0"/>
              <a:t>  ### </a:t>
            </a:r>
            <a:r>
              <a:rPr lang="zh-CN" altLang="zh-CN" sz="2000" dirty="0"/>
              <a:t>指定输出作业结果的文件名</a:t>
            </a:r>
          </a:p>
          <a:p>
            <a:pPr marL="0" indent="0">
              <a:buNone/>
            </a:pPr>
            <a:r>
              <a:rPr lang="en-US" altLang="zh-CN" sz="2000" dirty="0"/>
              <a:t>#PBS -l nodes=2:ppn=3 ### </a:t>
            </a:r>
            <a:r>
              <a:rPr lang="zh-CN" altLang="zh-CN" sz="2000" dirty="0"/>
              <a:t>指定本作业所需的计算资源</a:t>
            </a:r>
            <a:r>
              <a:rPr lang="en-US" altLang="zh-CN" sz="2000" dirty="0"/>
              <a:t>: 2</a:t>
            </a:r>
            <a:r>
              <a:rPr lang="zh-CN" altLang="zh-CN" sz="2000" dirty="0"/>
              <a:t>个结点，每个结点</a:t>
            </a:r>
            <a:r>
              <a:rPr lang="en-US" altLang="zh-CN" sz="2000" dirty="0"/>
              <a:t>3</a:t>
            </a:r>
            <a:r>
              <a:rPr lang="zh-CN" altLang="zh-CN" sz="2000" dirty="0"/>
              <a:t>个</a:t>
            </a:r>
            <a:r>
              <a:rPr lang="en-US" altLang="zh-CN" sz="2000" dirty="0" err="1"/>
              <a:t>cpu</a:t>
            </a:r>
            <a:r>
              <a:rPr lang="zh-CN" altLang="zh-CN" sz="2000" dirty="0"/>
              <a:t>核</a:t>
            </a:r>
          </a:p>
          <a:p>
            <a:pPr marL="0" indent="0">
              <a:buNone/>
            </a:pPr>
            <a:r>
              <a:rPr lang="en-US" altLang="zh-CN" sz="2000" dirty="0"/>
              <a:t>echo "Hello World"</a:t>
            </a:r>
            <a:endParaRPr lang="zh-CN" altLang="zh-CN" sz="2000" dirty="0"/>
          </a:p>
          <a:p>
            <a:pPr marL="0" indent="0">
              <a:buNone/>
            </a:pPr>
            <a:r>
              <a:rPr lang="en-US" altLang="zh-CN" sz="2000" dirty="0"/>
              <a:t>sleep 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95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Torque Maui</a:t>
            </a:r>
            <a:r>
              <a:rPr lang="zh-CN" altLang="en-US" dirty="0" smtClean="0"/>
              <a:t>作业</a:t>
            </a:r>
            <a:r>
              <a:rPr lang="en-US" altLang="zh-CN" dirty="0" smtClean="0"/>
              <a:t>-</a:t>
            </a:r>
            <a:r>
              <a:rPr lang="zh-CN" altLang="en-US" dirty="0"/>
              <a:t>提交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269822" y="1345938"/>
            <a:ext cx="11218889" cy="51897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作业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脚本编写好后，就可以进行作业提交了。如果没有指定提交的作业队列，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默认情况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下作业会被提交到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publicq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队列。这是一个作业时长为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小时的公用队列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qsub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test.sh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用户在提交作业前，应该明确自己可以提交的作业队列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[lxslc501 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~]$ 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qsub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–q 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besq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test.sh</a:t>
            </a:r>
            <a:endParaRPr lang="zh-CN" altLang="zh-CN" sz="2400" i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86222.schedsrv.ihep.ac.cn</a:t>
            </a:r>
            <a:endParaRPr lang="zh-CN" altLang="en-US" sz="2400" i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提交成功后，将返回作业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[lxslc501 </a:t>
            </a: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~]$ 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qsub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–q 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besq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–o /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scratchfs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/username –e /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scratchfs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en-US" altLang="zh-CN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/username test</a:t>
            </a: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.sh</a:t>
            </a:r>
            <a:endParaRPr lang="en-US" altLang="zh-CN" sz="2400" i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指定输出文件位置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46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Torque Maui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qstat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86222</a:t>
            </a:r>
            <a:endParaRPr lang="en-US" altLang="zh-CN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Job id Name User Time Use S Queue</a:t>
            </a:r>
          </a:p>
          <a:p>
            <a:pPr marL="457200" lvl="1" indent="0"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---------------- ---------------- ---------------- -------- - -----</a:t>
            </a:r>
          </a:p>
          <a:p>
            <a:pPr marL="457200" lvl="1" indent="0"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86222.torqsrv test.sh </a:t>
            </a:r>
            <a:r>
              <a:rPr lang="en-US" altLang="zh-CN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pemxz</a:t>
            </a: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0 R </a:t>
            </a:r>
            <a:r>
              <a:rPr lang="en-US" altLang="zh-CN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workq</a:t>
            </a:r>
            <a:endParaRPr lang="en-US" altLang="zh-CN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Runing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运行状态</a:t>
            </a:r>
          </a:p>
          <a:p>
            <a:pPr marL="457200" lvl="1" indent="0"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Queue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排队状态</a:t>
            </a:r>
          </a:p>
          <a:p>
            <a:pPr marL="457200" lvl="1" indent="0"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Exit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作业结束，退出状态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队列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buNone/>
            </a:pP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qstat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–Q</a:t>
            </a:r>
          </a:p>
          <a:p>
            <a:pPr marL="457200" lvl="1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qstat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Qf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workq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其他命令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查看所有作业情况命令：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qstat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–an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查看详细作业情况命令：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$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qstat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–f JOBID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查看某个用户的全部作业命令：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qstat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–u USERNAME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查看某个队列的情况命令：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qstat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–q QUEUENAME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删除作业命令：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	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qdel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JOBID </a:t>
            </a:r>
          </a:p>
          <a:p>
            <a:pPr>
              <a:lnSpc>
                <a:spcPct val="11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25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Torque Maui</a:t>
            </a:r>
            <a:r>
              <a:rPr lang="zh-CN" altLang="en-US" dirty="0" smtClean="0"/>
              <a:t>作业</a:t>
            </a:r>
            <a:r>
              <a:rPr lang="en-US" altLang="zh-CN" dirty="0" smtClean="0"/>
              <a:t>-</a:t>
            </a:r>
            <a:r>
              <a:rPr lang="zh-CN" altLang="en-US" dirty="0"/>
              <a:t>结束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默认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情况下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，作业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运算结束后，会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HOME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目录或者运行的目录下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产生两个文件，一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作业运行日志文件，文件名构成为：作业脚本名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+ “ .o ” +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 业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test.sh.o86222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；另一个是作业出错信息记录文件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文件名构成为：作业脚本名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+“.e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”+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ID,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test.sh.e86222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[lxslc501 ~]$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qsub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–q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besq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test.sh –j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–o /dev/null test.sh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-j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.o .e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文件输出到一个文件，而不再是两个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-o /dev/null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没有任何输出 </a:t>
            </a:r>
          </a:p>
        </p:txBody>
      </p:sp>
    </p:spTree>
    <p:extLst>
      <p:ext uri="{BB962C8B-B14F-4D97-AF65-F5344CB8AC3E}">
        <p14:creationId xmlns:p14="http://schemas.microsoft.com/office/powerpoint/2010/main" val="18500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HTCondor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编写说明文件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9587" y="1825625"/>
            <a:ext cx="5390213" cy="469509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用户提交作业时，需在提交作业的目录下编写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submit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描述文件，格式如下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Universe 	= vanilla</a:t>
            </a:r>
          </a:p>
          <a:p>
            <a:pPr marL="0" indent="0">
              <a:buNone/>
            </a:pP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Executable 	= </a:t>
            </a:r>
            <a:r>
              <a:rPr lang="en-US" altLang="zh-CN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myexe</a:t>
            </a: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#</a:t>
            </a:r>
            <a:r>
              <a:rPr lang="zh-CN" alt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与作业名一致</a:t>
            </a:r>
            <a:endParaRPr lang="en-US" altLang="zh-CN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Arguments 	= arg1 arg2</a:t>
            </a:r>
          </a:p>
          <a:p>
            <a:pPr marL="0" indent="0">
              <a:buNone/>
            </a:pP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Output 		= </a:t>
            </a:r>
            <a:r>
              <a:rPr lang="en-US" altLang="zh-CN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myexe.out</a:t>
            </a:r>
            <a:endParaRPr lang="en-US" altLang="zh-CN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Error 		= </a:t>
            </a:r>
            <a:r>
              <a:rPr lang="en-US" altLang="zh-CN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myexe.err</a:t>
            </a:r>
            <a:endParaRPr lang="en-US" altLang="zh-CN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Queue</a:t>
            </a:r>
          </a:p>
          <a:p>
            <a:pPr marL="0" indent="0">
              <a:buNone/>
            </a:pPr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19800" y="1825624"/>
            <a:ext cx="5334000" cy="49199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Universe 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不需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改动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Executable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为提交作业的可执行文件，需用户设定具体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Arguments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为作业可执行文件的输入参数，需用户指定，参数形式可自行设定。如不需要输入参数，删除该行或以“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#”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注释即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Output   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表示将作业标准化屏幕输出保存在该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Error  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将标准错误输出保存在该文件；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Queue	   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不需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改动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：请严格按照示例格式编写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submit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文件。其中涉及的文件名称可以为相对路径或绝对路径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35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HTCondor</a:t>
            </a:r>
            <a:r>
              <a:rPr lang="zh-CN" altLang="en-US" dirty="0" smtClean="0"/>
              <a:t>作业</a:t>
            </a:r>
            <a:r>
              <a:rPr lang="en-US" altLang="zh-CN" dirty="0" smtClean="0"/>
              <a:t>-</a:t>
            </a:r>
            <a:r>
              <a:rPr lang="zh-CN" altLang="en-US" dirty="0" smtClean="0"/>
              <a:t>提交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准备好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submit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文件后，在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submit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所在目录下执行如下命令：</a:t>
            </a:r>
          </a:p>
          <a:p>
            <a:pPr marL="0" indent="0">
              <a:buNone/>
            </a:pP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condor_submit</a:t>
            </a: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 –group </a:t>
            </a:r>
            <a:r>
              <a:rPr lang="en-US" altLang="zh-CN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group_name</a:t>
            </a:r>
            <a:endParaRPr lang="en-US" altLang="zh-CN" i="1" dirty="0" smtClean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说明：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group_name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是用户所属的用户组名（例如，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）。设定的组名表明用户要求使用某个实验的计算资源。所有组信息保存在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etc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/condor/group/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accounting_group_list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97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提纲</a:t>
            </a:r>
            <a:endParaRPr lang="zh-CN" altLang="en-US" sz="54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本地计算集群使用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本地集群计算服务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实验文件存储服务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各实验使用的方法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zh-CN" altLang="en-US" sz="36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25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HTCondor</a:t>
            </a:r>
            <a:r>
              <a:rPr lang="zh-CN" altLang="en-US" dirty="0" smtClean="0"/>
              <a:t>作业查看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查询用户</a:t>
            </a: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user1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的作业状态，执行如下命令：</a:t>
            </a:r>
          </a:p>
          <a:p>
            <a:pPr marL="0" indent="0">
              <a:buNone/>
            </a:pP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</a:t>
            </a:r>
            <a:r>
              <a:rPr lang="en-US" altLang="zh-CN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condor_q</a:t>
            </a: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user1 –name job@schedd01.ihep.ac.cn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输出（其中，</a:t>
            </a:r>
            <a:r>
              <a:rPr lang="en-US" altLang="zh-CN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为作业号、</a:t>
            </a:r>
            <a:r>
              <a:rPr lang="en-US" altLang="zh-CN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OWNER</a:t>
            </a: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为用户名、</a:t>
            </a:r>
            <a:r>
              <a:rPr lang="en-US" altLang="zh-CN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为作业状态）：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-- submitter: job@schedd01.ihep.ac.cn : &lt;192.168.51.33:36302&gt; : schedd01.ihep.ac.cn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ID    OWNER 	SUBMITTED  RUN_	TIME 	ST 	PRI 	SIZE 	CMD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348.0   user1     2/10 	21:35   0+00:00:00 R  0   0.0  simple 4 10    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349.0   user1     2/10 	21:35   0+00:00:00 R  0   0.0  simple 4 10    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350.0   user1     2/10	21:35   0+00:00:00 R  0   0.0  simple 4 10    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351.0   user1     2/10	21:35   0+00:00:00 R  0   0.0  simple 4 10    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jobs; 0 completed, 0 removed, 0 idle, 4 running, 0 held, 0 suspended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5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HTCondor</a:t>
            </a:r>
            <a:r>
              <a:rPr lang="zh-CN" altLang="en-US" dirty="0" smtClean="0"/>
              <a:t>作业删除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）依据作业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删除作业，命令如下：</a:t>
            </a:r>
          </a:p>
          <a:p>
            <a:pPr marL="0" indent="0"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$ </a:t>
            </a:r>
            <a:r>
              <a:rPr lang="en-US" altLang="zh-CN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condor_rm</a:t>
            </a: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348.0 -name job@schedd01.ihep.ac.cn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user1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的作业，命令如下：</a:t>
            </a:r>
          </a:p>
          <a:p>
            <a:pPr marL="0" indent="0">
              <a:buNone/>
            </a:pP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$ </a:t>
            </a:r>
            <a:r>
              <a:rPr lang="en-US" altLang="zh-CN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condor_rm</a:t>
            </a:r>
            <a:r>
              <a:rPr lang="en-US" altLang="zh-CN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user1 -name job@schedd01.ihep.ac.cn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71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34478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作业记账统计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0041"/>
            <a:ext cx="10515600" cy="4351338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用户通过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账号，可访问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http://cuc.ihep.ac.cn/PBS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，查看所有已经完成作业的运行以及资源（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、内存等）使用情况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133" y="2620019"/>
            <a:ext cx="8144006" cy="423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提纲</a:t>
            </a:r>
            <a:endParaRPr lang="zh-CN" altLang="en-US" sz="54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本地计算集群使用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本地集群计算服务</a:t>
            </a:r>
            <a:endParaRPr lang="en-US" altLang="zh-CN" sz="36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实验文件存储服务</a:t>
            </a:r>
            <a:endParaRPr lang="en-US" altLang="zh-CN" sz="3600" spc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各实验使用的方法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zh-CN" altLang="en-US" sz="36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12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文件存储服务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13058"/>
          </a:xfrm>
        </p:spPr>
        <p:txBody>
          <a:bodyPr>
            <a:noAutofit/>
          </a:bodyPr>
          <a:lstStyle/>
          <a:p>
            <a:pPr>
              <a:lnSpc>
                <a:spcPts val="386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：可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通过广域网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和局域网访问的分布式文件系统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安全性高、速读慢、小文件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86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NFS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：网络文件系统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主要作为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HOME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目录，用于保存软件、脚本和一些实验数据。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NFS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适合于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小文件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可扩展性差、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访问速度慢、维护复杂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，将在以后被逐步淘汰。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86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GLUSTER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：数据安全可靠，安装和管理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简单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，主要用于存储海量实验数据。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Gluster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只支持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本地认证，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适合大文件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，不太适合保密性较强的个人数据存储。 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8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文件存储服务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5113058"/>
          </a:xfrm>
        </p:spPr>
        <p:txBody>
          <a:bodyPr>
            <a:noAutofit/>
          </a:bodyPr>
          <a:lstStyle/>
          <a:p>
            <a:pPr>
              <a:lnSpc>
                <a:spcPts val="3860"/>
              </a:lnSpc>
              <a:buFont typeface="Wingdings" panose="05000000000000000000" pitchFamily="2" charset="2"/>
              <a:buChar char="n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LUSTER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：计算中心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最主要的磁盘文件系统，面向对象的并行文件系统，管理数十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存储空间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聚合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带宽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达每秒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几十甚至上百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，在全球的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超算超过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使用。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由于元数据服务器的限制，在管理海量小文件时不具有优势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，不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支持纠删码、副本等功能，因此主要用于海量的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大文件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实验数据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860"/>
              </a:lnSpc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磁带库存储：通过部署分级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将磁带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虚拟成可随机访问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命令或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API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实现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数据的导入（上传）或者拷出（下载）。优点是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容量大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、价格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便宜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、保存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时间长、绿色节能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优势。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但是磁带库是机械设备，访问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速度慢，故障率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。因此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目前主要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用于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原始数据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 在线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存储，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备份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68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AFS</a:t>
            </a:r>
            <a:r>
              <a:rPr lang="zh-CN" altLang="en-US" dirty="0" smtClean="0"/>
              <a:t>文件存储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计算平台为每位用户提供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个人用户空间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，供用户编写文件，读写数据，此外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还提供较大空间的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公共盘和软件盘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，供用户作业读取软件，保证集群作业的正常运行。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个人存储卷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软件存储卷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公共存储卷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83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60167"/>
              </p:ext>
            </p:extLst>
          </p:nvPr>
        </p:nvGraphicFramePr>
        <p:xfrm>
          <a:off x="1633928" y="5758586"/>
          <a:ext cx="8994098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2606021"/>
                <a:gridCol w="2143467"/>
                <a:gridCol w="1708123"/>
                <a:gridCol w="253648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路径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空间（</a:t>
                      </a:r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KB</a:t>
                      </a:r>
                      <a:r>
                        <a:rPr lang="zh-CN" sz="2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afs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/ihep.ac.cn/soft/common</a:t>
                      </a:r>
                      <a:endParaRPr lang="zh-CN" sz="200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soft.common</a:t>
                      </a:r>
                      <a:endParaRPr lang="zh-CN" sz="200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200,000,000</a:t>
                      </a:r>
                      <a:endParaRPr lang="zh-CN" sz="200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存储公共</a:t>
                      </a:r>
                      <a:r>
                        <a:rPr lang="zh-CN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脚本和软件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67485"/>
              </p:ext>
            </p:extLst>
          </p:nvPr>
        </p:nvGraphicFramePr>
        <p:xfrm>
          <a:off x="1633928" y="2149247"/>
          <a:ext cx="8994098" cy="3082460"/>
        </p:xfrm>
        <a:graphic>
          <a:graphicData uri="http://schemas.openxmlformats.org/drawingml/2006/table">
            <a:tbl>
              <a:tblPr firstRow="1" firstCol="1" bandRow="1"/>
              <a:tblGrid>
                <a:gridCol w="2606021"/>
                <a:gridCol w="2143469"/>
                <a:gridCol w="1708122"/>
                <a:gridCol w="2536486"/>
              </a:tblGrid>
              <a:tr h="311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路径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卷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空间（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KB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用途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/afs/ihep.ac.cn/bes3/gpupwa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bes3.gpupwa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2,048,000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提供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所需的软件库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/afs/ihep.ac.cn/bes3/offline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offline.bes3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150,000,000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提供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bes3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实验所需的离线数据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/ihep.ac.cn/bes3/offline/Boss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offline.boss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150,000,000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提供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boss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实验所需的离线数据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718622"/>
              </p:ext>
            </p:extLst>
          </p:nvPr>
        </p:nvGraphicFramePr>
        <p:xfrm>
          <a:off x="1633928" y="578899"/>
          <a:ext cx="8994098" cy="978408"/>
        </p:xfrm>
        <a:graphic>
          <a:graphicData uri="http://schemas.openxmlformats.org/drawingml/2006/table">
            <a:tbl>
              <a:tblPr firstRow="1" firstCol="1" bandRow="1"/>
              <a:tblGrid>
                <a:gridCol w="2606021"/>
                <a:gridCol w="2143467"/>
                <a:gridCol w="1708123"/>
                <a:gridCol w="253648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路径</a:t>
                      </a:r>
                      <a:endParaRPr lang="zh-CN" sz="2000" strike="noStrik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卷</a:t>
                      </a:r>
                      <a:endParaRPr lang="zh-CN" sz="2000" strike="noStrik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空间（</a:t>
                      </a:r>
                      <a:r>
                        <a:rPr lang="en-US" sz="2000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KB</a:t>
                      </a:r>
                      <a:r>
                        <a:rPr lang="zh-CN" sz="2000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sz="2000" strike="noStrik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用途</a:t>
                      </a:r>
                      <a:endParaRPr lang="zh-CN" sz="2000" strike="noStrik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afs</a:t>
                      </a:r>
                      <a:r>
                        <a:rPr lang="en-US" sz="2000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/ihep.ac.cn/users/a-z/username</a:t>
                      </a:r>
                      <a:endParaRPr lang="zh-CN" sz="2000" strike="noStrik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2000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user</a:t>
                      </a:r>
                      <a:r>
                        <a:rPr lang="en-US" sz="2000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.common</a:t>
                      </a:r>
                      <a:endParaRPr lang="zh-CN" sz="2000" strike="noStrik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500,000</a:t>
                      </a:r>
                      <a:endParaRPr lang="zh-CN" sz="2000" strike="noStrik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存储</a:t>
                      </a:r>
                      <a:r>
                        <a:rPr lang="zh-CN" altLang="en-US" sz="2000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用户个人数据</a:t>
                      </a:r>
                      <a:r>
                        <a:rPr lang="zh-CN" sz="2000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zh-CN" sz="2000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软件</a:t>
                      </a:r>
                      <a:endParaRPr lang="zh-CN" sz="2000" strike="noStrik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5645045" y="31303"/>
            <a:ext cx="241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个人存储卷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45044" y="1601651"/>
            <a:ext cx="241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存储卷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45043" y="5271015"/>
            <a:ext cx="241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公共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存储卷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11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AFS</a:t>
            </a:r>
            <a:r>
              <a:rPr lang="zh-CN" altLang="en-US" dirty="0" smtClean="0"/>
              <a:t>常用命令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81856"/>
            <a:ext cx="105156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设置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目录的访问权限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命令格式：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fs 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setacl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-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dir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directory –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acl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user/group 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rl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/all/none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示例如下：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fs </a:t>
            </a:r>
            <a:r>
              <a:rPr lang="en-US" altLang="zh-CN" sz="21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setacl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dir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/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/ihep.ac.cn/users/h/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huangql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mydir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acl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huqb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all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目录的访问权限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命令格式：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fs </a:t>
            </a:r>
            <a:r>
              <a:rPr lang="en-US" altLang="zh-CN" sz="2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listacl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-</a:t>
            </a:r>
            <a:r>
              <a:rPr lang="en-US" altLang="zh-CN" sz="2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dir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directory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示例如下：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fs </a:t>
            </a:r>
            <a:r>
              <a:rPr lang="en-US" altLang="zh-CN" sz="21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listacl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dir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/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/ihep.ac.cn/users/h/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huangql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mydir</a:t>
            </a:r>
            <a:endParaRPr lang="en-US" altLang="zh-CN" sz="2100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）查看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命令格式：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fs </a:t>
            </a:r>
            <a:r>
              <a:rPr lang="en-US" altLang="zh-CN" sz="2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listquota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如下：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fs </a:t>
            </a:r>
            <a:r>
              <a:rPr lang="en-US" altLang="zh-CN" sz="2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listquota</a:t>
            </a: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/</a:t>
            </a:r>
            <a:r>
              <a:rPr lang="en-US" altLang="zh-CN" sz="21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en-US" altLang="zh-CN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/ihep.ac.cn/users/z/</a:t>
            </a:r>
            <a:r>
              <a:rPr lang="en-US" altLang="zh-CN" sz="21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zhengw</a:t>
            </a:r>
            <a:endParaRPr lang="en-US" altLang="zh-CN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权限</a:t>
            </a:r>
            <a:r>
              <a:rPr lang="zh-CN" altLang="en-US" sz="2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获取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1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Tockens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小时失效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，当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用户目录下文件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无操作权限时，需要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sz="2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klog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命令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获取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权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sz="21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klog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zhengw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21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49" y="4936575"/>
            <a:ext cx="8697118" cy="5525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716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NFS</a:t>
            </a:r>
            <a:r>
              <a:rPr lang="zh-CN" altLang="en-US" dirty="0" smtClean="0"/>
              <a:t>存储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04265"/>
              </p:ext>
            </p:extLst>
          </p:nvPr>
        </p:nvGraphicFramePr>
        <p:xfrm>
          <a:off x="765110" y="1419075"/>
          <a:ext cx="11200787" cy="4848337"/>
        </p:xfrm>
        <a:graphic>
          <a:graphicData uri="http://schemas.openxmlformats.org/drawingml/2006/table">
            <a:tbl>
              <a:tblPr firstRow="1" firstCol="1" bandRow="1"/>
              <a:tblGrid>
                <a:gridCol w="2420938"/>
                <a:gridCol w="2597925"/>
                <a:gridCol w="2597925"/>
                <a:gridCol w="2142815"/>
                <a:gridCol w="1441184"/>
              </a:tblGrid>
              <a:tr h="7247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用途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目录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访问入口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客户端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空间大小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6955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用户根目录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/ihepbatch/bes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or /home/bes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所有登录结点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1.9T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15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数据存储目录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ihepbatch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besd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*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登录结点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1.8T(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每个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6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CC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用户公共盘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ihepbatch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/cc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or /home/cc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所有登录结点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184G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6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CMS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CMS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用户的网格存储空间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/pnfs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所有登录结点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540T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网格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网格软件的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NFS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盘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/ihepbatch/exp_soft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</a:t>
                      </a:r>
                      <a:r>
                        <a:rPr lang="zh-CN" sz="20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登录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结点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1.4T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257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YBJ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YBJ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用户根目录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/ihepbatch/home-ybj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or /home/home-ybj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</a:t>
                      </a:r>
                      <a:r>
                        <a:rPr lang="zh-CN" sz="20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登录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结点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673G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4901" marR="74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7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提纲</a:t>
            </a:r>
            <a:endParaRPr lang="zh-CN" altLang="en-US" sz="54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本地计算集群使用</a:t>
            </a:r>
            <a:endParaRPr lang="en-US" altLang="zh-CN" sz="3600" spc="3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本地集群计算服务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实验文件存储服务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各实验使用的方法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zh-CN" altLang="en-US" sz="36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19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GLUSTER</a:t>
            </a:r>
            <a:r>
              <a:rPr lang="zh-CN" altLang="en-US" dirty="0" smtClean="0"/>
              <a:t>文件存储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Gluster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文件系统是一个开源的分布式文件系统，可以支持数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级存储容量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和上千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客户端，支持副本功能，具有高扩展性、高可用性、可横向弹性扩展等特点，提供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实验、羊八井天体物理实验的存储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80643"/>
              </p:ext>
            </p:extLst>
          </p:nvPr>
        </p:nvGraphicFramePr>
        <p:xfrm>
          <a:off x="1194316" y="4162921"/>
          <a:ext cx="9983756" cy="2430710"/>
        </p:xfrm>
        <a:graphic>
          <a:graphicData uri="http://schemas.openxmlformats.org/drawingml/2006/table">
            <a:tbl>
              <a:tblPr firstRow="1" firstCol="1" bandRow="1"/>
              <a:tblGrid>
                <a:gridCol w="1880672"/>
                <a:gridCol w="1179705"/>
                <a:gridCol w="2624193"/>
                <a:gridCol w="4299186"/>
              </a:tblGrid>
              <a:tr h="792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总空间（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TB</a:t>
                      </a: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备份情况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ybjgfs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347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</a:t>
                      </a: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实验数据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asgamma</a:t>
                      </a: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实验数据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lhaaso</a:t>
                      </a: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/besfs2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387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冷数据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有备份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7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GLUSTER</a:t>
            </a:r>
            <a:r>
              <a:rPr lang="zh-CN" altLang="en-US" dirty="0" smtClean="0"/>
              <a:t>文件专用命令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命令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格式：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grmdir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…DIRECTORY…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示例如下：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grmdir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/</a:t>
            </a:r>
            <a:r>
              <a:rPr lang="en-US" altLang="zh-CN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ybjgfs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shijy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huangql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由于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软件自身原因， 在删除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ybjgfs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目录时，有时无法正常进行，提示错误信息：“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 empty directory”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，此时可改用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grmdir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命令，这是计算中心针对此类错误开发的新命令，建议在作业脚本中删除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ybjgfs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命令替换成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grmdir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命令，避免出现目录删不干净的问题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16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LUSTRE</a:t>
            </a:r>
            <a:r>
              <a:rPr lang="zh-CN" altLang="en-US" dirty="0" smtClean="0"/>
              <a:t>文件存储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224541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LUSTRE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是高性能计算平台中使用规模最大的文件系统。提供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DYB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等多个实验海量存储服务。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Lustre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文件系统完全支持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Linux POSIX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语义，用户可以使用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Linux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文件系统访问命令及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访问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Lustre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如果需要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ACL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和扩展属性功能，请提交请求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ics@ihep.ac.cn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101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2793"/>
              </p:ext>
            </p:extLst>
          </p:nvPr>
        </p:nvGraphicFramePr>
        <p:xfrm>
          <a:off x="783772" y="249982"/>
          <a:ext cx="10860832" cy="6458727"/>
        </p:xfrm>
        <a:graphic>
          <a:graphicData uri="http://schemas.openxmlformats.org/drawingml/2006/table">
            <a:tbl>
              <a:tblPr firstRow="1" firstCol="1" bandRow="1"/>
              <a:tblGrid>
                <a:gridCol w="2045890"/>
                <a:gridCol w="1283342"/>
                <a:gridCol w="2854729"/>
                <a:gridCol w="4676871"/>
              </a:tblGrid>
              <a:tr h="710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总空间（</a:t>
                      </a: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TB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备份情况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/besfs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740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BESIII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生产数据，</a:t>
                      </a: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BESIII group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原始数据有磁带备份，其它无备份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/bes3fs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1100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BESIII 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生产数据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原始数据有磁带备份，其它无备份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/besfs2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387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BESIII 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生产数据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有备份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565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ATLAS,CMS,DYB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分池共享数据盘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各组资源完全隔离使用，无备份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/scratchfs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用户临时文件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两周以上不被访问的文件将被自动删除，无备份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workfs</a:t>
                      </a:r>
                      <a:endParaRPr lang="zh-CN" sz="20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zh-CN" sz="20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用户个人文件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全备份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CN" sz="20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增量备份，只在登陆结点可写，计算结点只读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/cefs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CEPC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/junofs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502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JUNO 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/dybfs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782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原始数据有带库备份，其它无备份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Lustre</a:t>
            </a:r>
            <a:r>
              <a:rPr lang="en-US" altLang="zh-CN" dirty="0"/>
              <a:t> </a:t>
            </a:r>
            <a:r>
              <a:rPr lang="zh-CN" altLang="zh-CN" dirty="0"/>
              <a:t>专用命令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）查看用户的资源配额使用命令：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命令格式：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lfs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quota -u username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dirname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）查看磁盘池的空间使用情况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命令格式：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lfs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–h –p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poolname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dirname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99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磁带库存储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3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高能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所计算中心对带库管理</a:t>
            </a:r>
            <a:r>
              <a:rPr lang="zh-CN" altLang="en-US" sz="3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软件</a:t>
            </a:r>
            <a:r>
              <a:rPr lang="en-US" altLang="zh-CN" sz="3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CASTOR1.7.1.5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做了二次开发优化，</a:t>
            </a:r>
            <a:r>
              <a:rPr lang="zh-CN" altLang="en-US" sz="3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用于带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库管理。当前高性能计算平台中计算结点和登录结点均已安装部署了</a:t>
            </a:r>
            <a:r>
              <a:rPr lang="en-US" altLang="zh-CN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环境。目前提供</a:t>
            </a:r>
            <a:r>
              <a:rPr lang="en-US" altLang="zh-CN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DYB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JUNO,YBJ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等实验磁带存储服务。</a:t>
            </a:r>
            <a:endParaRPr lang="en-US" altLang="zh-CN" sz="3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用户如果希望使用磁带存储，首先要向相关实验应用负责人提出申请，由负责人联系计算中心为用户开放使用权限</a:t>
            </a:r>
            <a:r>
              <a:rPr lang="zh-CN" altLang="en-US" sz="3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负责人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：文硕频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wensp@ihep.ac.cn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88236067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DYB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负责人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：何苗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hem@ihep.ac.cn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88233823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负责人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：邓子艳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dengzy@ihep.ac.cn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88236067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YBJ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负责人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：吴超勇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wucy@ihep.ac.cn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88236106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74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磁带库存储专用命令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	检查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/>
              <a:t>命令格式：</a:t>
            </a:r>
            <a:r>
              <a:rPr lang="en-US" altLang="zh-CN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nsls</a:t>
            </a:r>
            <a:r>
              <a:rPr lang="en-US" altLang="zh-C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dirname</a:t>
            </a:r>
            <a:endParaRPr lang="en-US" altLang="zh-C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	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文件查看命令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/>
              <a:t>命令格式：</a:t>
            </a:r>
            <a:r>
              <a:rPr lang="en-US" altLang="zh-CN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nsls</a:t>
            </a:r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–l filename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	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文件拷贝命令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/>
              <a:t>命令格式 ：</a:t>
            </a:r>
            <a:r>
              <a:rPr lang="en-US" altLang="zh-CN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rfcpx</a:t>
            </a:r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[-M [-NUM] [-v] [-V] [-h] [-T] [-U] [-</a:t>
            </a:r>
            <a:r>
              <a:rPr lang="en-US" altLang="zh-CN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nocopy</a:t>
            </a:r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 [-L </a:t>
            </a:r>
            <a:r>
              <a:rPr lang="en-US" altLang="zh-CN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filelist</a:t>
            </a:r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] file1 [files2 file3 ...] [target]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rfcpx</a:t>
            </a:r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/castor/ihep.ac.cn/data/</a:t>
            </a:r>
            <a:r>
              <a:rPr lang="en-US" altLang="zh-CN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ntpl</a:t>
            </a:r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/h/tar/h012*.tar /</a:t>
            </a:r>
            <a:r>
              <a:rPr lang="en-US" altLang="zh-CN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tmp</a:t>
            </a:r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	其他命令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用户手册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(http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://twiki.ihep.ac.cn/twiki/bin/view/Castor/UserGuide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None/>
            </a:pPr>
            <a:endParaRPr lang="zh-CN" altLang="en-US" sz="2400" dirty="0" smtClean="0"/>
          </a:p>
          <a:p>
            <a:pPr marL="0" indent="0">
              <a:lnSpc>
                <a:spcPct val="100000"/>
              </a:lnSpc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938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磁带库存储使用注意事项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只能保存大文件（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&gt;80MB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小文件会导致磁带空间的浪费。如果有小文件需要保存，建议先打包成为一个大文件后，再写入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不是文件备份系统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是分级存储系统，不具有自动备份文件的能力，某个文件的重复删除和写入会导致空间的浪费。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命令时，建议使用全路径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usr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/local/bin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37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备份服务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CN" altLang="en-US" dirty="0" smtClean="0"/>
              <a:t>  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数据备份是对重要数据提供保护的技术，可在发生问题之前采取预防措施。高能所采用开源的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Amanda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备份软件进行备份。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Amanda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是由马里兰大学开发的一个网络备份系统，它提供全备份和增量备份的两种方式，把需要备份的数据文件通过网络传输到服务器进行备份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Amanda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技术支持网页：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http://twiki.ihep.ac.cn/twiki/bin/view/Amanda/WebHome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57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83793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备份</a:t>
            </a:r>
            <a:r>
              <a:rPr lang="zh-CN" altLang="en-US" dirty="0"/>
              <a:t>目录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489829"/>
              </p:ext>
            </p:extLst>
          </p:nvPr>
        </p:nvGraphicFramePr>
        <p:xfrm>
          <a:off x="459241" y="858415"/>
          <a:ext cx="11278670" cy="5122097"/>
        </p:xfrm>
        <a:graphic>
          <a:graphicData uri="http://schemas.openxmlformats.org/drawingml/2006/table">
            <a:tbl>
              <a:tblPr/>
              <a:tblGrid>
                <a:gridCol w="2358604"/>
                <a:gridCol w="3769567"/>
                <a:gridCol w="5150499"/>
              </a:tblGrid>
              <a:tr h="253686"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应用</a:t>
                      </a:r>
                      <a:endParaRPr lang="zh-CN" alt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目录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备份策略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rowSpan="2"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BES</a:t>
                      </a:r>
                      <a:endParaRPr 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/ihepbatch/bes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每周一次全备份，每天一次增量备份</a:t>
                      </a:r>
                      <a:endParaRPr lang="zh-CN" alt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/afs/ihep.ac.cn/bes3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rowSpan="3"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YBJ</a:t>
                      </a:r>
                      <a:endParaRPr 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/ihepbatch/home-ybj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每周一次全备份，每天一次增量备份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ihepbatch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/work</a:t>
                      </a:r>
                      <a:endParaRPr 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每月一次全备份，每周一次增量备份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/afs/ihep.ac.cn/soft/YBJ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每月一次全备份，每周一次增量备份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BSRF</a:t>
                      </a:r>
                      <a:endParaRPr 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/home/bsrf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每周一次全备份，每天一次增量备份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CMS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/afs/ihep.ac.cn/soft/CMS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每月一次全备份，每周一次增量备份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rowSpan="2"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CC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/home/cc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每周一次全备份，每天一次增量备份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/afs/ihep.ac.cn/soft/common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每月一次全备份，每周一次增量备份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ATLAS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/afs/ihep.ac.cn/soft/atlas</a:t>
                      </a:r>
                      <a:endParaRPr 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每周一次全备份，每天一次增量备份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rowSpan="2">
                  <a:txBody>
                    <a:bodyPr/>
                    <a:lstStyle/>
                    <a:p>
                      <a:pPr algn="l"/>
                      <a:r>
                        <a:rPr lang="zh-CN" alt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公共目录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afs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/ihep.ac.cn/users</a:t>
                      </a:r>
                      <a:endParaRPr 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每周一次全备份，每天一次增量备份</a:t>
                      </a:r>
                      <a:endParaRPr lang="zh-CN" altLang="en-US" sz="32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workfs</a:t>
                      </a:r>
                      <a:endParaRPr 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每周一次全备份，每天一次增量备份</a:t>
                      </a:r>
                      <a:endParaRPr lang="zh-CN" altLang="en-US" sz="3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7990" marR="679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9241" y="6009220"/>
            <a:ext cx="1090544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各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应用的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最新备份目录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http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://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it.ihep.ac.cn/yhfw/jsfw/wjbfcl/index.shtml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用户如需数据文件备份，请先下载</a:t>
            </a:r>
            <a:r>
              <a:rPr kumimoji="0" lang="zh-CN" altLang="zh-CN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备份申请表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，填写表单内容后提交管理员。</a:t>
            </a:r>
            <a:endParaRPr kumimoji="0" lang="zh-CN" altLang="zh-CN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69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本地集群介绍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计算中心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成立于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1974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年，经过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多年的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现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拥有国内领先的高性能计算平台、世界一流的网格站点、技术先进的海量存储系统。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目前高性能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计算平台包括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12,000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多个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CPU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4PB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的磁盘空间和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5PB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的磁带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存储系统，网络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带宽达到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20GB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目前支持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BESIII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实验、大亚湾中微子、江门中微子实验、加速器物理以及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LHC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实验的计算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任务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本地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集群提供的服务主要包含三个部分，用户管理、计算服务、存储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96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提纲</a:t>
            </a:r>
            <a:endParaRPr lang="zh-CN" altLang="en-US" sz="54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本地计算集群使用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本地集群计算服务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实验文件存储服务</a:t>
            </a:r>
            <a:endParaRPr lang="en-US" altLang="zh-CN" sz="36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3600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各实验使用的方法</a:t>
            </a:r>
            <a:endParaRPr lang="en-US" altLang="zh-CN" sz="3600" spc="3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zh-CN" altLang="en-US" sz="36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68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BES </a:t>
            </a:r>
            <a:r>
              <a:rPr lang="zh-CN" altLang="en-US" dirty="0" smtClean="0"/>
              <a:t>实验计算服务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BES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实验是高性能计算平台提供计算服务的最大一个实验，平台为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实验提供了最大的集群队列和最大的存储空间。在本地的计算集群中，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实验作业可使用的计算资源约五千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核，存储空间约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2.4PB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BES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实验的软件存储于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/ihep.ac.cn/offline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目录下，且提供多个副本以支持大批量作业的并发访问。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76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BES</a:t>
            </a:r>
            <a:r>
              <a:rPr lang="zh-CN" altLang="en-US" dirty="0" smtClean="0"/>
              <a:t>实验计算作业队列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25266"/>
              </p:ext>
            </p:extLst>
          </p:nvPr>
        </p:nvGraphicFramePr>
        <p:xfrm>
          <a:off x="990184" y="1459271"/>
          <a:ext cx="10363616" cy="5292750"/>
        </p:xfrm>
        <a:graphic>
          <a:graphicData uri="http://schemas.openxmlformats.org/drawingml/2006/table">
            <a:tbl>
              <a:tblPr firstRow="1" firstCol="1" bandRow="1"/>
              <a:tblGrid>
                <a:gridCol w="1449547"/>
                <a:gridCol w="1875271"/>
                <a:gridCol w="1653268"/>
                <a:gridCol w="2351926"/>
                <a:gridCol w="1244522"/>
                <a:gridCol w="1789082"/>
              </a:tblGrid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队列名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用途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0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可使用组名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用户名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优先级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操作系统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Dp2q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模拟、重建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共享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3992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offline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高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Scientifc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Linux(SL) 6.5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分析计算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physics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Midq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中等时间作业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physics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低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Longq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长时间作业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physics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低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Pwaq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Pwa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pwarun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低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Dqaq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DQA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daqgroup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Hsimq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Higgs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作业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higgs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非常低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offlineq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刻度作业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快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simrun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shortq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短作业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最快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offlinern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Simq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模拟作业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慢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physics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besslowq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慢作业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768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慢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physics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publicq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公共队列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慢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所有用户共享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 gpu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卡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gpupwa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SL 6.5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gpu2q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作业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184 gpu</a:t>
                      </a: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卡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gpupwa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SL 6.5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3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BES</a:t>
            </a:r>
            <a:r>
              <a:rPr lang="zh-CN" altLang="en-US" dirty="0" smtClean="0"/>
              <a:t>实验存储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1411" y="1637396"/>
            <a:ext cx="10515600" cy="4351338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提供每位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用户多个个人专用存储目录。不同目录对用户空间份额和文件数目份额限制各不相同。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26088"/>
              </p:ext>
            </p:extLst>
          </p:nvPr>
        </p:nvGraphicFramePr>
        <p:xfrm>
          <a:off x="491411" y="2619833"/>
          <a:ext cx="11700589" cy="4015232"/>
        </p:xfrm>
        <a:graphic>
          <a:graphicData uri="http://schemas.openxmlformats.org/drawingml/2006/table">
            <a:tbl>
              <a:tblPr/>
              <a:tblGrid>
                <a:gridCol w="3841891"/>
                <a:gridCol w="2437675"/>
                <a:gridCol w="4016804"/>
                <a:gridCol w="1404219"/>
              </a:tblGrid>
              <a:tr h="4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目录名称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空间限额</a:t>
                      </a: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文件数限额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查看使用份额的命令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存放用途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/afs/ihep.ac.cn/users/username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500MB/none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fs listquota /afs/ihep.ac.cn/users/username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个人文件，程序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/workfs/bes/username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5GB/5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-u username /workfs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个人文件，程序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/scratchfs/bes/username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500GB/none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（数据只保存两周）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-u username /scratchfs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个人临时文件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/besfs/users/username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500GB/30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个人数据文件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/home/bes/userdata/username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总共</a:t>
                      </a: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200M/node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quota -u username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个人文件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6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BES</a:t>
            </a:r>
            <a:r>
              <a:rPr lang="zh-CN" altLang="en-US" dirty="0" smtClean="0"/>
              <a:t>实验存储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754" y="1255998"/>
            <a:ext cx="11817246" cy="5204763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	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/home/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NFS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文件系统，仅用于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存储个人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程序。不要将物理数据存放于此，更不要通过大量作业访问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NFS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数据文件，这会引起其他用户无法正常读写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NFS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文件。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	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workfs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是计算平台提供个人用户保存重要文件的存储空间，主要提供用户程序编码，调试等交互操作，因此登录结点可以不受限制访问上述两个目录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。计算节点不可写，作业输出不要指向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这两个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目录。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如果在上述两个目录下提交作业，用户需要特别设定作业结果输出目录，否则将无法正常得到作业日志结果。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指定作业输出结果目录命令：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qsub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–q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besq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–o 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scratchfs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/username –e 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scratchfs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/username job.sh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实验专用存储目录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计算环境设置、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BES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软件使用等可参见网页：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http://boss.ihep.ac.cn http://docbes3db.ihep.ac.cn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61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羊八井宇宙线实验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410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 smtClean="0"/>
              <a:t>  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羊八井天体物理实验包括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argo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asgamma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lhaaso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三个实验。目前羊八井的实验数据存储采用基于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Gluster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文件系统实现的分布式元数据管理集群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ZeFS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。在本地的计算集群中，羊八井宇宙线实验的作业可使用计算资源有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核，存储容量达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347TB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为了系统兼容，提供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个专用登录节点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ybjlslc01.ihep.ac.cn  SL55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ybjslc02.ihep.ac.cn   SL55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9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羊八井作业</a:t>
            </a:r>
            <a:r>
              <a:rPr lang="zh-CN" altLang="en-US" dirty="0" smtClean="0"/>
              <a:t>队列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7867" y="14150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YBJ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计算的本地计算集群队列以及相关用途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07970"/>
              </p:ext>
            </p:extLst>
          </p:nvPr>
        </p:nvGraphicFramePr>
        <p:xfrm>
          <a:off x="634479" y="2147998"/>
          <a:ext cx="11290042" cy="4598499"/>
        </p:xfrm>
        <a:graphic>
          <a:graphicData uri="http://schemas.openxmlformats.org/drawingml/2006/table">
            <a:tbl>
              <a:tblPr firstRow="1" firstCol="1" bandRow="1"/>
              <a:tblGrid>
                <a:gridCol w="1953896"/>
                <a:gridCol w="2786058"/>
                <a:gridCol w="915447"/>
                <a:gridCol w="2463777"/>
                <a:gridCol w="1323356"/>
                <a:gridCol w="1847508"/>
              </a:tblGrid>
              <a:tr h="16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队列名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用途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可使用组名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用户名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优先级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操作系统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Argorecq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数据模拟重建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共享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328</a:t>
                      </a:r>
                      <a:r>
                        <a:rPr lang="zh-CN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高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Scientifc Linux(SL) 5.5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Argolq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长作业队列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ybj, argo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低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64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Argofq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快作业队列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Zham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低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64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Asgq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Asgamma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数据分析队列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Asgrun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32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Ybjshortq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短作业队列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ybj, asgrun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很低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32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Argosq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Argo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短作业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ybj, argo,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64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Lhaasoq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Lhaaso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数据模拟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Lhaasorun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中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32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Pulibcq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公共队列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所有用户共享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低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1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羊八井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实验存储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10302551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zh-CN" altLang="en-US" sz="1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羊八井文件存储目录结构按实验划分，包含三个主目录：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1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12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ybjgfs</a:t>
            </a:r>
            <a:endParaRPr lang="en-US" altLang="zh-CN" sz="11200" i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1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|-- </a:t>
            </a:r>
            <a:r>
              <a:rPr lang="en-US" altLang="zh-CN" sz="112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argo</a:t>
            </a:r>
            <a:endParaRPr lang="en-US" altLang="zh-CN" sz="11200" i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1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|-- </a:t>
            </a:r>
            <a:r>
              <a:rPr lang="en-US" altLang="zh-CN" sz="112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asgamma</a:t>
            </a:r>
            <a:endParaRPr lang="en-US" altLang="zh-CN" sz="11200" i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1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|-- </a:t>
            </a:r>
            <a:r>
              <a:rPr lang="en-US" altLang="zh-CN" sz="112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lhaaso</a:t>
            </a:r>
            <a:endParaRPr lang="en-US" altLang="zh-CN" sz="11200" i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1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argo</a:t>
            </a:r>
            <a:r>
              <a:rPr lang="zh-CN" altLang="en-US" sz="1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zh-CN" altLang="en-US" sz="1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配额</a:t>
            </a:r>
            <a:r>
              <a:rPr lang="en-US" altLang="zh-CN" sz="1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171.4TB</a:t>
            </a:r>
            <a:r>
              <a:rPr lang="zh-CN" altLang="en-US" sz="1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asgamma</a:t>
            </a:r>
            <a:r>
              <a:rPr lang="zh-CN" altLang="en-US" sz="1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zh-CN" altLang="en-US" sz="1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配额</a:t>
            </a:r>
            <a:r>
              <a:rPr lang="en-US" altLang="zh-CN" sz="1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38.3TB</a:t>
            </a:r>
            <a:endParaRPr lang="en-US" altLang="zh-CN" sz="1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1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如果已用空间超过</a:t>
            </a:r>
            <a:r>
              <a:rPr lang="en-US" altLang="zh-CN" sz="1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</a:t>
            </a:r>
            <a:r>
              <a:rPr lang="zh-CN" altLang="en-US" sz="1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，将封锁目录，并邮件通知负责人和管理员。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1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71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073" y="178515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羊八井实验存储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7162" y="1074873"/>
            <a:ext cx="11277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argo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下的目录划分为：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ybjgfs</a:t>
            </a: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argo</a:t>
            </a:r>
            <a:endParaRPr lang="en-US" altLang="zh-CN" i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|-- public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   |-- experiment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   `-- simulation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|-- temp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`-- user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|-- user1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`-- user2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user1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正式的职工用户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,user2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主要为学生和客座，用户空间份额为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500GB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，文件数限制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万个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temp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空间为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10TB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每用户空间大小为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5GB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，数据两个月后自动删除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76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大亚湾中微子实验</a:t>
            </a:r>
            <a:r>
              <a:rPr lang="en-US" altLang="zh-CN" dirty="0" smtClean="0"/>
              <a:t>-</a:t>
            </a:r>
            <a:r>
              <a:rPr lang="zh-CN" altLang="en-US" dirty="0" smtClean="0"/>
              <a:t>计算队列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916388"/>
              </p:ext>
            </p:extLst>
          </p:nvPr>
        </p:nvGraphicFramePr>
        <p:xfrm>
          <a:off x="838200" y="1981784"/>
          <a:ext cx="11202953" cy="3898470"/>
        </p:xfrm>
        <a:graphic>
          <a:graphicData uri="http://schemas.openxmlformats.org/drawingml/2006/table">
            <a:tbl>
              <a:tblPr firstRow="1" firstCol="1" bandRow="1"/>
              <a:tblGrid>
                <a:gridCol w="1592514"/>
                <a:gridCol w="2050828"/>
                <a:gridCol w="1786911"/>
                <a:gridCol w="2542615"/>
                <a:gridCol w="1364643"/>
                <a:gridCol w="1865442"/>
              </a:tblGrid>
              <a:tr h="402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队列名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用途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可使用组名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用户名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优先级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操作系统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dyb64q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数据分析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共享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1148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cpu</a:t>
                      </a: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Dybrun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较低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Scientifc Linux(SL) 5.8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dybdpq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数据重建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Dyboffline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jetter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较高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00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dybkupq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Dyboffline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低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00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dybcalibq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数据刻度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Dybcalibqrun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高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00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publicq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所有用户共享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SL 5.5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6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r>
              <a:rPr lang="en-US" altLang="zh-CN"/>
              <a:t>Architecture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878513" y="2924176"/>
            <a:ext cx="2520950" cy="936625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chemeClr val="bg1"/>
                </a:solidFill>
              </a:rPr>
              <a:t>10Gb Ethernet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</a:rPr>
              <a:t>(computing. &amp; Storage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</a:rPr>
              <a:t>Network)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943476" y="4508500"/>
            <a:ext cx="1152525" cy="503238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chemeClr val="bg1"/>
                </a:solidFill>
              </a:rPr>
              <a:t>10GE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5519739" y="3860800"/>
            <a:ext cx="9350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311901" y="4508500"/>
            <a:ext cx="1152525" cy="503238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chemeClr val="bg1"/>
                </a:solidFill>
              </a:rPr>
              <a:t>10GE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7967664" y="4508500"/>
            <a:ext cx="1152525" cy="503238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chemeClr val="bg1"/>
                </a:solidFill>
              </a:rPr>
              <a:t>10GE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7462839" y="4797425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959600" y="3860800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678739" y="3860800"/>
            <a:ext cx="9366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5014914" y="5372100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230814" y="5516564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446714" y="5661025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446713" y="50133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8328026" y="5443539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8543926" y="5588000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8759826" y="5732464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6599238" y="5372101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815138" y="5516564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7031038" y="5661026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230813" y="1484314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446713" y="1628776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5662613" y="1773239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7031038" y="1411289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7246938" y="1555751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7462838" y="1700214"/>
            <a:ext cx="360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5591176" y="2205039"/>
            <a:ext cx="792163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6959600" y="2132013"/>
            <a:ext cx="4318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6886575" y="50133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8615363" y="50133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1846263" y="3068639"/>
            <a:ext cx="1871662" cy="1081087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chemeClr val="bg1"/>
                </a:solidFill>
              </a:rPr>
              <a:t>IHEP</a:t>
            </a:r>
          </a:p>
          <a:p>
            <a:pPr algn="ctr"/>
            <a:r>
              <a:rPr lang="en-US" altLang="zh-CN" b="1">
                <a:solidFill>
                  <a:schemeClr val="bg1"/>
                </a:solidFill>
              </a:rPr>
              <a:t>Campus Network</a:t>
            </a: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V="1">
            <a:off x="3719513" y="3355975"/>
            <a:ext cx="215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H="1" flipV="1">
            <a:off x="2566988" y="1700214"/>
            <a:ext cx="43180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1847851" y="1125539"/>
            <a:ext cx="1439863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dirty="0"/>
              <a:t>CNIC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855914" y="2060575"/>
            <a:ext cx="9032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1"/>
                </a:solidFill>
              </a:rPr>
              <a:t>10Gbps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4222751" y="2924175"/>
            <a:ext cx="9032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10Gbps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743701" y="2420938"/>
            <a:ext cx="9032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1"/>
                </a:solidFill>
              </a:rPr>
              <a:t>10Gbps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599239" y="4005263"/>
            <a:ext cx="9032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1"/>
                </a:solidFill>
              </a:rPr>
              <a:t>10Gbps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527801" y="5013325"/>
            <a:ext cx="7862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1"/>
                </a:solidFill>
              </a:rPr>
              <a:t>1Gbps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519739" y="1052513"/>
            <a:ext cx="1342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Disk Servers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454776" y="6164263"/>
            <a:ext cx="13167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CPU servers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8975726" y="1339850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9191626" y="1484314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9407526" y="1628775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 flipH="1">
            <a:off x="7823200" y="1989139"/>
            <a:ext cx="1512888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 flipH="1">
            <a:off x="7391400" y="1844675"/>
            <a:ext cx="1728788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8378826" y="928688"/>
            <a:ext cx="1420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ON-line farm</a:t>
            </a:r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6094414" y="1916113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9191626" y="4724400"/>
            <a:ext cx="1152525" cy="10795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8399463" y="3429000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9263064" y="3213100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9407526" y="3355975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9623426" y="3500439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9551988" y="3860800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9551989" y="4148138"/>
            <a:ext cx="410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990000"/>
                </a:solidFill>
              </a:rPr>
              <a:t>FC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8955088" y="2728913"/>
            <a:ext cx="1102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TPservers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8328026" y="3500438"/>
            <a:ext cx="9032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1"/>
                </a:solidFill>
              </a:rPr>
              <a:t>10Gbps</a:t>
            </a: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4006851" y="1411289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4222751" y="1555750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4438651" y="1700214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4583113" y="2205038"/>
            <a:ext cx="12954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3627439" y="1071563"/>
            <a:ext cx="14481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Login Servers</a:t>
            </a:r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>
            <a:off x="9767888" y="4005264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3430589" y="4435475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3646489" y="4579939"/>
            <a:ext cx="3587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3862389" y="4724400"/>
            <a:ext cx="35877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 flipH="1">
            <a:off x="4006851" y="3644901"/>
            <a:ext cx="1871663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2762251" y="5176838"/>
            <a:ext cx="167763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Home Dirs(AFS)</a:t>
            </a:r>
          </a:p>
          <a:p>
            <a:r>
              <a:rPr lang="en-US" altLang="zh-CN" b="1"/>
              <a:t>+Monitoring</a:t>
            </a:r>
          </a:p>
          <a:p>
            <a:r>
              <a:rPr lang="en-US" altLang="zh-CN" b="1"/>
              <a:t>+Scheduler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9531350" y="6092825"/>
            <a:ext cx="10248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Tape Lib.</a:t>
            </a:r>
          </a:p>
        </p:txBody>
      </p:sp>
    </p:spTree>
    <p:extLst>
      <p:ext uri="{BB962C8B-B14F-4D97-AF65-F5344CB8AC3E}">
        <p14:creationId xmlns:p14="http://schemas.microsoft.com/office/powerpoint/2010/main" val="31522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大亚湾中微子实验</a:t>
            </a:r>
            <a:r>
              <a:rPr lang="en-US" altLang="zh-CN" dirty="0" smtClean="0"/>
              <a:t>-</a:t>
            </a:r>
            <a:r>
              <a:rPr lang="zh-CN" altLang="en-US" dirty="0" smtClean="0"/>
              <a:t>存储</a:t>
            </a:r>
            <a:r>
              <a:rPr lang="en-US" altLang="zh-CN" sz="2800" dirty="0" smtClean="0"/>
              <a:t>-1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目录：提供用户存放个人数据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</a:t>
            </a:r>
            <a:endParaRPr lang="en-US" altLang="zh-CN" sz="24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727243"/>
              </p:ext>
            </p:extLst>
          </p:nvPr>
        </p:nvGraphicFramePr>
        <p:xfrm>
          <a:off x="1045030" y="2487875"/>
          <a:ext cx="10711539" cy="4304856"/>
        </p:xfrm>
        <a:graphic>
          <a:graphicData uri="http://schemas.openxmlformats.org/drawingml/2006/table">
            <a:tbl>
              <a:tblPr/>
              <a:tblGrid>
                <a:gridCol w="3224596"/>
                <a:gridCol w="2779005"/>
                <a:gridCol w="4707938"/>
              </a:tblGrid>
              <a:tr h="73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磁盘</a:t>
                      </a: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空间限额</a:t>
                      </a: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文件数限额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查看使用份额的命令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afs</a:t>
                      </a: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/ihep.ac.cn/users/username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500MB/none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Fs listquota /afs/ihep.ac.cn/users/username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/workfs/dyw/username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5GB/5</a:t>
                      </a: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-u username /workfs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/publicfs/dyb/data/userdata/username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总共</a:t>
                      </a: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10TB/30</a:t>
                      </a: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-u username /publicfs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scratchfs</a:t>
                      </a: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dyw</a:t>
                      </a: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/username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500GB/none</a:t>
                      </a:r>
                      <a:r>
                        <a:rPr lang="zh-CN" sz="24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数据只保存两周）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</a:t>
                      </a: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quota -u username /</a:t>
                      </a:r>
                      <a:r>
                        <a:rPr lang="en-US" sz="24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scratchfs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7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大亚湾中微子实验</a:t>
            </a:r>
            <a:r>
              <a:rPr lang="en-US" altLang="zh-CN" dirty="0" smtClean="0"/>
              <a:t>-</a:t>
            </a:r>
            <a:r>
              <a:rPr lang="zh-CN" altLang="en-US" dirty="0" smtClean="0"/>
              <a:t>存储</a:t>
            </a:r>
            <a:r>
              <a:rPr lang="en-US" altLang="zh-CN" sz="2800" dirty="0" smtClean="0"/>
              <a:t>-2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1223171" cy="51673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数据目录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pPr marL="0" indent="0">
              <a:lnSpc>
                <a:spcPct val="140000"/>
              </a:lnSpc>
              <a:buNone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磁带目录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:/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castor/ihep.ac.cn/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dyb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49189"/>
              </p:ext>
            </p:extLst>
          </p:nvPr>
        </p:nvGraphicFramePr>
        <p:xfrm>
          <a:off x="933060" y="2401765"/>
          <a:ext cx="11258940" cy="3913632"/>
        </p:xfrm>
        <a:graphic>
          <a:graphicData uri="http://schemas.openxmlformats.org/drawingml/2006/table">
            <a:tbl>
              <a:tblPr/>
              <a:tblGrid>
                <a:gridCol w="3594702"/>
                <a:gridCol w="1757588"/>
                <a:gridCol w="2610452"/>
                <a:gridCol w="3296198"/>
              </a:tblGrid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磁盘名称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数据类型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空间限额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文件数限额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查看使用份额的命令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dybfs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rawdata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ingest_data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none/30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-u username /dybfs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/dybfs/rec/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重建数据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none/30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/publicfs/dyb/ingest_data/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实验数据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none/30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quota -u username 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publicfs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/publicfs/dyb/data/mc/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模拟数据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20TB/30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publicfs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/data/prototype/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AD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原型数据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none/30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/publicfs/dyb/data/rpctest/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RPC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测试数据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none/30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/publicfs/dyb/data/pmttest/</a:t>
                      </a:r>
                      <a:endParaRPr lang="zh-CN" sz="20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PMT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测试数据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none/30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publicfs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dyb</a:t>
                      </a: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/data/rec/KUP11A/</a:t>
                      </a:r>
                      <a:endParaRPr lang="zh-CN" sz="20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KUP</a:t>
                      </a:r>
                      <a:r>
                        <a:rPr lang="zh-CN" sz="20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none/30</a:t>
                      </a:r>
                      <a:r>
                        <a:rPr lang="zh-CN" sz="2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4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JUNO</a:t>
            </a:r>
            <a:r>
              <a:rPr lang="zh-CN" altLang="en-US" dirty="0" smtClean="0"/>
              <a:t>实验计算服务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实验使用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HTCondo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作业管理系统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计算资源仅允许实验成员使用，所以使用前请确认自己属于“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用户组，必要时请申请组权限：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$ groups  </a:t>
            </a:r>
            <a:r>
              <a:rPr lang="en-US" altLang="zh-CN" sz="2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zoujh</a:t>
            </a:r>
            <a:endParaRPr lang="en-US" altLang="zh-CN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2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zoujh</a:t>
            </a:r>
            <a:r>
              <a:rPr lang="en-US" altLang="zh-CN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: physics </a:t>
            </a:r>
            <a:r>
              <a:rPr lang="en-US" altLang="zh-CN" sz="22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bespub</a:t>
            </a:r>
            <a:r>
              <a:rPr lang="en-US" altLang="zh-CN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200" i="1" dirty="0" err="1">
                <a:solidFill>
                  <a:srgbClr val="FF0000"/>
                </a:solidFill>
              </a:rPr>
              <a:t>juno</a:t>
            </a:r>
            <a:r>
              <a:rPr lang="en-US" altLang="zh-CN" sz="2200" i="1" dirty="0">
                <a:solidFill>
                  <a:srgbClr val="FF0000"/>
                </a:solidFill>
              </a:rPr>
              <a:t> </a:t>
            </a:r>
            <a:r>
              <a:rPr lang="en-US" altLang="zh-CN" sz="22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dybrun</a:t>
            </a:r>
            <a:r>
              <a:rPr lang="en-US" altLang="zh-CN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2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dyw</a:t>
            </a:r>
            <a:endParaRPr lang="en-US" altLang="zh-CN" sz="2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）只有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队列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，在提交作业时使用“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-group”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参数指定使用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计算资源：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$ </a:t>
            </a:r>
            <a:r>
              <a:rPr lang="en-US" altLang="zh-CN" sz="2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condor_submit</a:t>
            </a:r>
            <a:r>
              <a:rPr lang="en-US" altLang="zh-CN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-group </a:t>
            </a:r>
            <a:r>
              <a:rPr lang="en-US" altLang="zh-CN" sz="2200" dirty="0" err="1">
                <a:solidFill>
                  <a:srgbClr val="FF0000"/>
                </a:solidFill>
              </a:rPr>
              <a:t>juno</a:t>
            </a:r>
            <a:r>
              <a:rPr lang="en-US" altLang="zh-CN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zh-CN" sz="2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submit.job</a:t>
            </a:r>
            <a:endParaRPr lang="en-US" altLang="zh-CN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67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JUNO</a:t>
            </a:r>
            <a:r>
              <a:rPr lang="zh-CN" altLang="en-US" dirty="0" smtClean="0"/>
              <a:t>实验存储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530192"/>
              </p:ext>
            </p:extLst>
          </p:nvPr>
        </p:nvGraphicFramePr>
        <p:xfrm>
          <a:off x="838200" y="1525798"/>
          <a:ext cx="11152681" cy="5189158"/>
        </p:xfrm>
        <a:graphic>
          <a:graphicData uri="http://schemas.openxmlformats.org/drawingml/2006/table">
            <a:tbl>
              <a:tblPr/>
              <a:tblGrid>
                <a:gridCol w="3661987"/>
                <a:gridCol w="2323524"/>
                <a:gridCol w="3828708"/>
                <a:gridCol w="1338462"/>
              </a:tblGrid>
              <a:tr h="729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目录名称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空间限额</a:t>
                      </a: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文件数限额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查看使用份额的命令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存放用途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/afs/ihep.ac.cn/users/username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500MB/none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fs listquota /afs/ihep.ac.cn/users/username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个人文件，程序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/workfs/juno/username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5GB/5</a:t>
                      </a: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-u username /workfs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个人文件，程序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/scratchfs/juno/username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500GB/none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（数据只保存两周）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-u username /scratchfs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个人临时文件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junofs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/user/username</a:t>
                      </a:r>
                      <a:endParaRPr lang="zh-CN" sz="24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500GB/30</a:t>
                      </a:r>
                      <a:r>
                        <a:rPr lang="zh-CN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Lfs quota –u username /junofs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个人数据文件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3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JUNO</a:t>
            </a:r>
            <a:r>
              <a:rPr lang="zh-CN" altLang="en-US" dirty="0" smtClean="0"/>
              <a:t>实验资源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实验受保护的网络资源（如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DocDB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等）即将与所内统一认证系统进行整合，将来用户必须使用统一认证（单点登录）账号才能获取这些资源的访问权限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SVN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账号申请：发送申请邮件到马秋梅（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maqm@ihep.ac.cn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JUNO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项目主页：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http://english.ihep.cas.cn/rs/fs/juno0815/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74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其他实验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83276"/>
              </p:ext>
            </p:extLst>
          </p:nvPr>
        </p:nvGraphicFramePr>
        <p:xfrm>
          <a:off x="1133436" y="1690684"/>
          <a:ext cx="9610763" cy="4645196"/>
        </p:xfrm>
        <a:graphic>
          <a:graphicData uri="http://schemas.openxmlformats.org/drawingml/2006/table">
            <a:tbl>
              <a:tblPr firstRow="1" firstCol="1" bandRow="1"/>
              <a:tblGrid>
                <a:gridCol w="2296817"/>
                <a:gridCol w="3969193"/>
                <a:gridCol w="3344753"/>
              </a:tblGrid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应用名称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队列名称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数据存储位置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CAC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cactestq, cacq, cac24q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/publicfs/bsrfpx/cac/data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BIO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bio2q, bioq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/publicfs/bio/data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CEPC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Cepcq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MBH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Mbhq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/ihepbatch/mbhd01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HXMT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Hxmtq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/hxmt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gpu2q, gpuq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HADOOP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Hadoopq</a:t>
                      </a:r>
                      <a:endParaRPr lang="zh-CN" sz="24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设备管理</a:t>
            </a:r>
            <a:r>
              <a:rPr lang="en-US" altLang="zh-CN" dirty="0" smtClean="0"/>
              <a:t>-</a:t>
            </a:r>
            <a:r>
              <a:rPr lang="zh-CN" altLang="en-US" dirty="0" smtClean="0"/>
              <a:t>设备上架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设备上架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所有计算机设备在机房上架运行前，用户均需在线提交“计算中心机房设备上架申请”，否则不予上架。当前用户可以选择三类计算服务：加入计算环境，外网托管，内网托管。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架申请在线地址：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https://ccs.ihep.ac.cn:8443/deviceapplyaction.action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73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0%KBM2W4AQY%([NMQDX2)[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2" y="653143"/>
            <a:ext cx="8660363" cy="52438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90857" y="1231641"/>
            <a:ext cx="4162230" cy="495332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zh-CN" dirty="0"/>
              <a:t>带</a:t>
            </a:r>
            <a:r>
              <a:rPr lang="en-US" altLang="zh-CN" dirty="0"/>
              <a:t>*</a:t>
            </a:r>
            <a:r>
              <a:rPr lang="zh-CN" altLang="zh-CN" dirty="0"/>
              <a:t>项为必填项；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zh-CN" dirty="0"/>
              <a:t>用户请根据申请上架设备的实际情况在“设备品牌”栏的下拉菜单中选择相</a:t>
            </a:r>
            <a:r>
              <a:rPr lang="en-US" altLang="zh-CN" dirty="0"/>
              <a:t>  </a:t>
            </a:r>
            <a:r>
              <a:rPr lang="zh-CN" altLang="zh-CN" dirty="0"/>
              <a:t>应的设备品牌型号。如果用户申请上架的设备是新品牌或者新型号的机器，则需在“设备品牌”栏下拉菜单中选择空白，同时在“其他品牌”栏中填写申请上架设备的具体品牌型号；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zh-CN" dirty="0"/>
              <a:t>填写过程中如有疑问，</a:t>
            </a:r>
            <a:r>
              <a:rPr lang="en-US" altLang="zh-CN" u="sng" dirty="0">
                <a:hlinkClick r:id="rId3"/>
              </a:rPr>
              <a:t>请与ihep_computing_service@ihep.ac.cn</a:t>
            </a:r>
            <a:r>
              <a:rPr lang="zh-CN" altLang="zh-CN" dirty="0"/>
              <a:t>联系。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47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设备管理</a:t>
            </a:r>
            <a:r>
              <a:rPr lang="en-US" altLang="zh-CN" dirty="0" smtClean="0"/>
              <a:t>-</a:t>
            </a:r>
            <a:r>
              <a:rPr lang="zh-CN" altLang="en-US" dirty="0" smtClean="0"/>
              <a:t>托管服务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托管服务是指用户将计算存储设备安放于计算中心机房，计算中心提供电力制冷等基础设施，用户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自己拥有设备的管理权限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内网托管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是指设备将被分配内网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地址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网托管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指设备将被分配外网地址。</a:t>
            </a:r>
          </a:p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如果需要设备托管服务，请联系：</a:t>
            </a:r>
          </a:p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88236855</a:t>
            </a:r>
          </a:p>
          <a:p>
            <a:pPr marL="0" indent="0"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ihep_computing_service@ihep.ac.cn</a:t>
            </a: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21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FAQ</a:t>
            </a:r>
            <a:r>
              <a:rPr lang="en-US" altLang="zh-CN" sz="3600" dirty="0" smtClean="0"/>
              <a:t>-</a:t>
            </a:r>
            <a:r>
              <a:rPr lang="en-US" altLang="zh-CN" sz="3200" dirty="0" smtClean="0"/>
              <a:t>1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6343"/>
            <a:ext cx="10515600" cy="520718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）我如何更新我的计算平台联系邮箱？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可用注册邮箱发送更改邮箱请求到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ihep_computing_service@ihep.ac.cn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）我突然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无法正常登录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计算平台，该如何处理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最可能的原因是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用户口令过期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。在密码到期前的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天，用户将会分别收到三次邮件提醒用户尽快修改密码。如果用户没有注意到邮件，未能及时修改密码，可发送邮件至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ihep_computing_service@ihep.ac.cn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寻求帮助。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）为什么我在登录结点上运行的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程序会突然死掉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登录结点是所有用户共享的机器。如果一个用户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占用资源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和内存）过多，其进程将被杀掉。请检查程序是否过多占用资源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17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本地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集群使用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14267"/>
              </p:ext>
            </p:extLst>
          </p:nvPr>
        </p:nvGraphicFramePr>
        <p:xfrm>
          <a:off x="466928" y="1108953"/>
          <a:ext cx="11537004" cy="5749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86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FAQ</a:t>
            </a:r>
            <a:r>
              <a:rPr lang="en-US" altLang="zh-CN" sz="3600" dirty="0" smtClean="0"/>
              <a:t>-</a:t>
            </a:r>
            <a:r>
              <a:rPr lang="en-US" altLang="zh-CN" sz="3200" dirty="0"/>
              <a:t>2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56507"/>
            <a:ext cx="10515600" cy="520718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）为什么我突然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无法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目录下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文件了？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账号成功登录计算平台后，系统会为用户生成一个 具有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小时时效的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tokens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超过时效时间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，则用户无法向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目录写入或修改文件。此时可运行命令：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$ tokens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查看当前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tokens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的有效时间，如果已经过期，可运行命令：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klog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username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正确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口令后，可以重新生成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tokens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）为什么我的作业可以在登录结点上正常运行，提交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作业运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行就很快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退出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 不到任何作业输出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文件？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用户如果在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目录或是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workfs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目录下提交作业，又没有指定其它作业输出目录，则作业运行完成后不会返回结果。如果作业在运行中试图写入或修改上述两个目录中的文件，则作业会失败。请确认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改变作业提交</a:t>
            </a:r>
            <a:r>
              <a:rPr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目录，指定文件输出路径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重新提交作业运行。</a:t>
            </a:r>
          </a:p>
        </p:txBody>
      </p:sp>
    </p:spTree>
    <p:extLst>
      <p:ext uri="{BB962C8B-B14F-4D97-AF65-F5344CB8AC3E}">
        <p14:creationId xmlns:p14="http://schemas.microsoft.com/office/powerpoint/2010/main" val="32711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FAQ</a:t>
            </a:r>
            <a:r>
              <a:rPr lang="en-US" altLang="zh-CN" sz="3200" dirty="0" smtClean="0"/>
              <a:t>-3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74294"/>
            <a:ext cx="10515600" cy="520718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）为什么自己的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besfs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等）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突然无法访问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用户个人目录或是用户组的公共目录都被设置了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最大可用份额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。当使用空间超过最大可用份额时，相关人员会收到邮件提醒，需要尽快清理目录下文件。如果超过此份额，目录将被封掉。只能联系计算中心工作人员解封后再进行文件清理工作。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）为什么我的有些目录可以访问，可是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不能写入新的文件？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请检查此目录份额是否已经超过规定。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）我申请了网格证书，已经收到证书批准邮件，为什么无法正常下载？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请检查并确认使用申请证书时所有用计算机及浏览器下载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证书</a:t>
            </a:r>
          </a:p>
        </p:txBody>
      </p:sp>
    </p:spTree>
    <p:extLst>
      <p:ext uri="{BB962C8B-B14F-4D97-AF65-F5344CB8AC3E}">
        <p14:creationId xmlns:p14="http://schemas.microsoft.com/office/powerpoint/2010/main" val="25266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174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FAQ</a:t>
            </a:r>
            <a:r>
              <a:rPr lang="en-US" altLang="zh-CN" sz="3200" dirty="0" smtClean="0"/>
              <a:t>-4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25004"/>
            <a:ext cx="10515600" cy="520718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）我是</a:t>
            </a:r>
            <a:r>
              <a:rPr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羊八井用户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，为什么我</a:t>
            </a:r>
            <a:r>
              <a:rPr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不能正常删除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自己的目录？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由于软件自身原因， 在删除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ybjgfs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目录时，有时无法正常进行，提示错误信息：“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 empty directory”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，此时可</a:t>
            </a:r>
            <a:r>
              <a:rPr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改用</a:t>
            </a:r>
            <a:r>
              <a:rPr lang="en-US" altLang="zh-CN" sz="22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grmdir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命令，这是计算中心针对此类错误开发的新命令。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）运行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startx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命令时，报错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authentication failed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，该如何解决？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$ 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startx</a:t>
            </a:r>
            <a:endParaRPr lang="en-US" altLang="zh-CN" sz="2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xauth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 error in locking authority file /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/ihep.ac.cn/users/z/username/.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Xauthority</a:t>
            </a:r>
            <a:endParaRPr lang="en-US" altLang="zh-CN" sz="2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Fatal server error: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PAM authentication failed , cannot start X server.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原因是由于长时间登录，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tokens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过期。需要删除用户个人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home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目录下的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en-US" altLang="zh-CN" sz="2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Xauthority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文件后，重新登录。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96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943" y="94577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11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zh-CN" sz="1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Q&amp;A</a:t>
            </a:r>
            <a:endParaRPr lang="zh-CN" altLang="en-US" sz="1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38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AFS</a:t>
            </a:r>
            <a:r>
              <a:rPr lang="zh-CN" altLang="zh-CN" dirty="0" smtClean="0"/>
              <a:t>账号申请</a:t>
            </a:r>
            <a:r>
              <a:rPr lang="en-US" altLang="zh-CN" dirty="0" smtClean="0"/>
              <a:t>-1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用户想要使用集群中的资源，必须拥有计算平台的个人账号</a:t>
            </a:r>
            <a:r>
              <a:rPr lang="en-US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账号，才能登录到登陆节点</a:t>
            </a:r>
          </a:p>
        </p:txBody>
      </p:sp>
      <p:pic>
        <p:nvPicPr>
          <p:cNvPr id="4" name="图片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3336" y="3158181"/>
            <a:ext cx="7752946" cy="240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4430486" y="5678187"/>
            <a:ext cx="3331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AFS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用户申请流程示意图</a:t>
            </a:r>
          </a:p>
        </p:txBody>
      </p:sp>
    </p:spTree>
    <p:extLst>
      <p:ext uri="{BB962C8B-B14F-4D97-AF65-F5344CB8AC3E}">
        <p14:creationId xmlns:p14="http://schemas.microsoft.com/office/powerpoint/2010/main" val="22505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AFS</a:t>
            </a:r>
            <a:r>
              <a:rPr lang="zh-CN" altLang="en-US" dirty="0" smtClean="0"/>
              <a:t>账号申请</a:t>
            </a:r>
            <a:r>
              <a:rPr lang="en-US" altLang="zh-CN" dirty="0" smtClean="0"/>
              <a:t>-2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用户账号申请在线地址</a:t>
            </a:r>
            <a:r>
              <a:rPr lang="zh-CN" altLang="zh-CN" dirty="0"/>
              <a:t>：</a:t>
            </a:r>
          </a:p>
          <a:p>
            <a:r>
              <a:rPr lang="fr-FR" altLang="zh-CN" u="sng" dirty="0">
                <a:hlinkClick r:id="rId3"/>
              </a:rPr>
              <a:t>http://afsapply.ihep.ac.cn:86/ccapply/userapplyaction.action</a:t>
            </a:r>
            <a:endParaRPr lang="zh-CN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943" y="3080384"/>
            <a:ext cx="9023033" cy="32315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线形标注 1(带强调线) 5"/>
          <p:cNvSpPr/>
          <p:nvPr/>
        </p:nvSpPr>
        <p:spPr>
          <a:xfrm>
            <a:off x="10654768" y="2648864"/>
            <a:ext cx="1598023" cy="1168584"/>
          </a:xfrm>
          <a:prstGeom prst="accent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按实际情况填写，类别的有效期不同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线形标注 1(带强调线) 7"/>
          <p:cNvSpPr/>
          <p:nvPr/>
        </p:nvSpPr>
        <p:spPr>
          <a:xfrm>
            <a:off x="-74083" y="4991844"/>
            <a:ext cx="1598023" cy="1168584"/>
          </a:xfrm>
          <a:prstGeom prst="accentCallout1">
            <a:avLst>
              <a:gd name="adj1" fmla="val 20255"/>
              <a:gd name="adj2" fmla="val 106108"/>
              <a:gd name="adj3" fmla="val -39483"/>
              <a:gd name="adj4" fmla="val 218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正确的</a:t>
            </a:r>
            <a:r>
              <a:rPr lang="en-US" altLang="zh-CN" dirty="0" smtClean="0">
                <a:solidFill>
                  <a:srgbClr val="FF0000"/>
                </a:solidFill>
              </a:rPr>
              <a:t>email</a:t>
            </a:r>
            <a:r>
              <a:rPr lang="zh-CN" altLang="en-US" dirty="0" smtClean="0">
                <a:solidFill>
                  <a:srgbClr val="FF0000"/>
                </a:solidFill>
              </a:rPr>
              <a:t>，才能收到用户名密码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线形标注 1(带强调线) 6"/>
          <p:cNvSpPr/>
          <p:nvPr/>
        </p:nvSpPr>
        <p:spPr>
          <a:xfrm>
            <a:off x="-77542" y="3233156"/>
            <a:ext cx="1598023" cy="1168584"/>
          </a:xfrm>
          <a:prstGeom prst="accentCallout1">
            <a:avLst>
              <a:gd name="adj1" fmla="val 20255"/>
              <a:gd name="adj2" fmla="val 106108"/>
              <a:gd name="adj3" fmla="val 87047"/>
              <a:gd name="adj4" fmla="val 221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自己所在部门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AFS</a:t>
            </a:r>
            <a:r>
              <a:rPr lang="zh-CN" altLang="en-US" dirty="0" smtClean="0"/>
              <a:t>账号安全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6382" y="1650530"/>
            <a:ext cx="11705617" cy="435133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用户首次登录</a:t>
            </a:r>
            <a:r>
              <a: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到登录节点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后，请立刻用</a:t>
            </a:r>
            <a:r>
              <a:rPr lang="en-US" altLang="zh-CN" sz="2400" spc="3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kpasswd</a:t>
            </a:r>
            <a:r>
              <a:rPr lang="zh-CN" altLang="zh-CN" sz="24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命令修改密码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。密码长度</a:t>
            </a:r>
            <a:r>
              <a:rPr lang="zh-CN" altLang="zh-CN" sz="24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不少于</a:t>
            </a:r>
            <a:r>
              <a:rPr lang="en-US" altLang="zh-CN" sz="24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4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，且必须包含字母、数字或特殊字符中的任意</a:t>
            </a:r>
            <a:r>
              <a:rPr lang="zh-CN" altLang="zh-CN" sz="24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两种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。不符合要求的密码将不被系统接受</a:t>
            </a:r>
          </a:p>
          <a:p>
            <a:pPr lvl="0">
              <a:lnSpc>
                <a:spcPct val="150000"/>
              </a:lnSpc>
            </a:pP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密码</a:t>
            </a:r>
            <a:r>
              <a:rPr lang="zh-CN" altLang="zh-CN" sz="24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有效期为</a:t>
            </a:r>
            <a:r>
              <a:rPr lang="en-US" altLang="zh-CN" sz="2400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254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天。密码到期前</a:t>
            </a:r>
            <a:r>
              <a:rPr lang="en-US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天、</a:t>
            </a:r>
            <a:r>
              <a:rPr lang="en-US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天和</a:t>
            </a:r>
            <a:r>
              <a:rPr lang="en-US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天，将会收到三次邮件提醒。</a:t>
            </a:r>
            <a:r>
              <a: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收到密码到期邮件尽快修改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，否则</a:t>
            </a:r>
            <a:r>
              <a: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到期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用户账号将自动被封锁，无法使用</a:t>
            </a:r>
          </a:p>
          <a:p>
            <a:pPr lvl="0">
              <a:lnSpc>
                <a:spcPct val="150000"/>
              </a:lnSpc>
            </a:pP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zh-CN" altLang="zh-CN" sz="24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邮箱如果</a:t>
            </a:r>
            <a:r>
              <a:rPr lang="zh-CN" altLang="zh-CN" sz="24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发生改变，请及时与计算中心联系</a:t>
            </a:r>
            <a:r>
              <a:rPr lang="zh-CN" altLang="zh-CN" sz="24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更新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电话</a:t>
            </a:r>
            <a:r>
              <a:rPr lang="zh-CN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88236855 (</a:t>
            </a:r>
            <a:r>
              <a:rPr lang="zh-CN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工作时间</a:t>
            </a:r>
            <a:r>
              <a:rPr lang="en-US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</a:t>
            </a:r>
            <a:endParaRPr lang="zh-CN" altLang="zh-CN" sz="20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邮箱</a:t>
            </a:r>
            <a:r>
              <a:rPr lang="zh-CN" altLang="zh-CN" sz="2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 </a:t>
            </a:r>
            <a:r>
              <a:rPr lang="en-US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helpdesk@ihep.ac.cn</a:t>
            </a:r>
            <a:r>
              <a:rPr lang="en-US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000" spc="3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ihep_computing_service@ihep.ac.cn</a:t>
            </a:r>
            <a:endParaRPr lang="zh-CN" altLang="zh-CN" sz="2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5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5182</TotalTime>
  <Words>4948</Words>
  <Application>Microsoft Office PowerPoint</Application>
  <PresentationFormat>宽屏</PresentationFormat>
  <Paragraphs>844</Paragraphs>
  <Slides>63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63</vt:i4>
      </vt:variant>
    </vt:vector>
  </HeadingPairs>
  <TitlesOfParts>
    <vt:vector size="71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高性能计算集群的使用</vt:lpstr>
      <vt:lpstr>提纲</vt:lpstr>
      <vt:lpstr>提纲</vt:lpstr>
      <vt:lpstr>本地集群介绍</vt:lpstr>
      <vt:lpstr>Architecture</vt:lpstr>
      <vt:lpstr>本地集群使用</vt:lpstr>
      <vt:lpstr>AFS账号申请-1</vt:lpstr>
      <vt:lpstr>AFS账号申请-2</vt:lpstr>
      <vt:lpstr>AFS账号安全</vt:lpstr>
      <vt:lpstr>用户登录</vt:lpstr>
      <vt:lpstr>登录方法</vt:lpstr>
      <vt:lpstr>提纲</vt:lpstr>
      <vt:lpstr>本地集群作业</vt:lpstr>
      <vt:lpstr>Torque Maui作业-编写  进入相应的工作目录，使用vim或者emacs等编辑器，编辑作业脚本文件。Torque Maui支持单核CPU的串行作业，多cpu核的并行作业。提供BES，BIO实验的用户GPU作业计算服务。 </vt:lpstr>
      <vt:lpstr>Torque Maui作业-提交</vt:lpstr>
      <vt:lpstr>Torque Maui作业-查看</vt:lpstr>
      <vt:lpstr>Torque Maui作业-结束</vt:lpstr>
      <vt:lpstr>HTCondor作业-编写说明文件</vt:lpstr>
      <vt:lpstr>HTCondor作业-提交</vt:lpstr>
      <vt:lpstr>HTCondor作业查看</vt:lpstr>
      <vt:lpstr>HTCondor作业删除</vt:lpstr>
      <vt:lpstr>作业记账统计</vt:lpstr>
      <vt:lpstr>提纲</vt:lpstr>
      <vt:lpstr>文件存储服务</vt:lpstr>
      <vt:lpstr>文件存储服务</vt:lpstr>
      <vt:lpstr>AFS文件存储</vt:lpstr>
      <vt:lpstr>PowerPoint 演示文稿</vt:lpstr>
      <vt:lpstr>AFS常用命令</vt:lpstr>
      <vt:lpstr>NFS存储</vt:lpstr>
      <vt:lpstr>GLUSTER文件存储 </vt:lpstr>
      <vt:lpstr>GLUSTER文件专用命令</vt:lpstr>
      <vt:lpstr>LUSTRE文件存储 </vt:lpstr>
      <vt:lpstr>PowerPoint 演示文稿</vt:lpstr>
      <vt:lpstr>Lustre 专用命令</vt:lpstr>
      <vt:lpstr>磁带库存储</vt:lpstr>
      <vt:lpstr>磁带库存储专用命令</vt:lpstr>
      <vt:lpstr>磁带库存储使用注意事项</vt:lpstr>
      <vt:lpstr>备份服务</vt:lpstr>
      <vt:lpstr>备份目录</vt:lpstr>
      <vt:lpstr>提纲</vt:lpstr>
      <vt:lpstr>BES 实验计算服务 </vt:lpstr>
      <vt:lpstr>BES实验计算作业队列</vt:lpstr>
      <vt:lpstr>BES实验存储</vt:lpstr>
      <vt:lpstr>BES实验存储</vt:lpstr>
      <vt:lpstr>羊八井宇宙线实验 </vt:lpstr>
      <vt:lpstr>羊八井作业队列</vt:lpstr>
      <vt:lpstr>羊八井实验存储</vt:lpstr>
      <vt:lpstr>羊八井实验存储</vt:lpstr>
      <vt:lpstr>大亚湾中微子实验-计算队列</vt:lpstr>
      <vt:lpstr>大亚湾中微子实验-存储-1</vt:lpstr>
      <vt:lpstr>大亚湾中微子实验-存储-2</vt:lpstr>
      <vt:lpstr>JUNO实验计算服务</vt:lpstr>
      <vt:lpstr>JUNO实验存储</vt:lpstr>
      <vt:lpstr>JUNO实验资源</vt:lpstr>
      <vt:lpstr>其他实验</vt:lpstr>
      <vt:lpstr>设备管理-设备上架</vt:lpstr>
      <vt:lpstr>PowerPoint 演示文稿</vt:lpstr>
      <vt:lpstr>设备管理-托管服务</vt:lpstr>
      <vt:lpstr>FAQ-1</vt:lpstr>
      <vt:lpstr>FAQ-2</vt:lpstr>
      <vt:lpstr>FAQ-3</vt:lpstr>
      <vt:lpstr>FAQ-4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高性能计算集群的使用</dc:title>
  <dc:creator>dell</dc:creator>
  <cp:lastModifiedBy>dell</cp:lastModifiedBy>
  <cp:revision>120</cp:revision>
  <dcterms:created xsi:type="dcterms:W3CDTF">2015-10-09T07:42:54Z</dcterms:created>
  <dcterms:modified xsi:type="dcterms:W3CDTF">2015-10-13T05:15:46Z</dcterms:modified>
</cp:coreProperties>
</file>