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3" r:id="rId2"/>
    <p:sldMasterId id="2147483735" r:id="rId3"/>
  </p:sldMasterIdLst>
  <p:notesMasterIdLst>
    <p:notesMasterId r:id="rId52"/>
  </p:notesMasterIdLst>
  <p:handoutMasterIdLst>
    <p:handoutMasterId r:id="rId53"/>
  </p:handoutMasterIdLst>
  <p:sldIdLst>
    <p:sldId id="256" r:id="rId4"/>
    <p:sldId id="534" r:id="rId5"/>
    <p:sldId id="653" r:id="rId6"/>
    <p:sldId id="677" r:id="rId7"/>
    <p:sldId id="679" r:id="rId8"/>
    <p:sldId id="678" r:id="rId9"/>
    <p:sldId id="703" r:id="rId10"/>
    <p:sldId id="704" r:id="rId11"/>
    <p:sldId id="705" r:id="rId12"/>
    <p:sldId id="716" r:id="rId13"/>
    <p:sldId id="721" r:id="rId14"/>
    <p:sldId id="710" r:id="rId15"/>
    <p:sldId id="722" r:id="rId16"/>
    <p:sldId id="711" r:id="rId17"/>
    <p:sldId id="712" r:id="rId18"/>
    <p:sldId id="713" r:id="rId19"/>
    <p:sldId id="697" r:id="rId20"/>
    <p:sldId id="696" r:id="rId21"/>
    <p:sldId id="709" r:id="rId22"/>
    <p:sldId id="714" r:id="rId23"/>
    <p:sldId id="690" r:id="rId24"/>
    <p:sldId id="691" r:id="rId25"/>
    <p:sldId id="694" r:id="rId26"/>
    <p:sldId id="718" r:id="rId27"/>
    <p:sldId id="673" r:id="rId28"/>
    <p:sldId id="654" r:id="rId29"/>
    <p:sldId id="655" r:id="rId30"/>
    <p:sldId id="672" r:id="rId31"/>
    <p:sldId id="674" r:id="rId32"/>
    <p:sldId id="656" r:id="rId33"/>
    <p:sldId id="657" r:id="rId34"/>
    <p:sldId id="658" r:id="rId35"/>
    <p:sldId id="659" r:id="rId36"/>
    <p:sldId id="660" r:id="rId37"/>
    <p:sldId id="661" r:id="rId38"/>
    <p:sldId id="719" r:id="rId39"/>
    <p:sldId id="662" r:id="rId40"/>
    <p:sldId id="663" r:id="rId41"/>
    <p:sldId id="664" r:id="rId42"/>
    <p:sldId id="665" r:id="rId43"/>
    <p:sldId id="666" r:id="rId44"/>
    <p:sldId id="667" r:id="rId45"/>
    <p:sldId id="668" r:id="rId46"/>
    <p:sldId id="669" r:id="rId47"/>
    <p:sldId id="670" r:id="rId48"/>
    <p:sldId id="671" r:id="rId49"/>
    <p:sldId id="720" r:id="rId50"/>
    <p:sldId id="276" r:id="rId51"/>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FF"/>
    <a:srgbClr val="FFFFFF"/>
    <a:srgbClr val="692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42" autoAdjust="0"/>
    <p:restoredTop sz="83131" autoAdjust="0"/>
  </p:normalViewPr>
  <p:slideViewPr>
    <p:cSldViewPr>
      <p:cViewPr>
        <p:scale>
          <a:sx n="75" d="100"/>
          <a:sy n="75" d="100"/>
        </p:scale>
        <p:origin x="-1932" y="-4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837523330204101E-2"/>
          <c:y val="0.14518526446561231"/>
          <c:w val="0.85704964519141369"/>
          <c:h val="0.72515411614901182"/>
        </c:manualLayout>
      </c:layout>
      <c:scatterChart>
        <c:scatterStyle val="smoothMarker"/>
        <c:varyColors val="0"/>
        <c:ser>
          <c:idx val="0"/>
          <c:order val="0"/>
          <c:tx>
            <c:strRef>
              <c:f>Septum!$P$1</c:f>
              <c:strCache>
                <c:ptCount val="1"/>
                <c:pt idx="0">
                  <c:v>x</c:v>
                </c:pt>
              </c:strCache>
            </c:strRef>
          </c:tx>
          <c:xVal>
            <c:numRef>
              <c:f>Septum!$O$2:$O$14</c:f>
              <c:numCache>
                <c:formatCode>General</c:formatCode>
                <c:ptCount val="13"/>
                <c:pt idx="0">
                  <c:v>1</c:v>
                </c:pt>
                <c:pt idx="1">
                  <c:v>5.5</c:v>
                </c:pt>
                <c:pt idx="2">
                  <c:v>10</c:v>
                </c:pt>
                <c:pt idx="3">
                  <c:v>14.5</c:v>
                </c:pt>
                <c:pt idx="4">
                  <c:v>19</c:v>
                </c:pt>
                <c:pt idx="5">
                  <c:v>23.5</c:v>
                </c:pt>
                <c:pt idx="6">
                  <c:v>27.999998999999999</c:v>
                </c:pt>
                <c:pt idx="7">
                  <c:v>32.499999000000003</c:v>
                </c:pt>
                <c:pt idx="8">
                  <c:v>36.999999000000003</c:v>
                </c:pt>
                <c:pt idx="9">
                  <c:v>41.499997999999998</c:v>
                </c:pt>
                <c:pt idx="10">
                  <c:v>45.999997</c:v>
                </c:pt>
                <c:pt idx="11">
                  <c:v>50.499996000000003</c:v>
                </c:pt>
                <c:pt idx="12">
                  <c:v>54.999994999999998</c:v>
                </c:pt>
              </c:numCache>
            </c:numRef>
          </c:xVal>
          <c:yVal>
            <c:numRef>
              <c:f>Septum!$P$2:$P$14</c:f>
              <c:numCache>
                <c:formatCode>General</c:formatCode>
                <c:ptCount val="13"/>
                <c:pt idx="0">
                  <c:v>0</c:v>
                </c:pt>
                <c:pt idx="1">
                  <c:v>1.4100000000000001E-4</c:v>
                </c:pt>
                <c:pt idx="2">
                  <c:v>5.62E-4</c:v>
                </c:pt>
                <c:pt idx="3">
                  <c:v>1.266E-3</c:v>
                </c:pt>
                <c:pt idx="4">
                  <c:v>2.2499999999999998E-3</c:v>
                </c:pt>
                <c:pt idx="5">
                  <c:v>3.516E-3</c:v>
                </c:pt>
                <c:pt idx="6">
                  <c:v>5.0619999999999997E-3</c:v>
                </c:pt>
                <c:pt idx="7">
                  <c:v>6.8910000000000004E-3</c:v>
                </c:pt>
                <c:pt idx="8">
                  <c:v>8.9999999999999993E-3</c:v>
                </c:pt>
                <c:pt idx="9">
                  <c:v>1.1391E-2</c:v>
                </c:pt>
                <c:pt idx="10">
                  <c:v>1.4062E-2</c:v>
                </c:pt>
                <c:pt idx="11">
                  <c:v>1.7016E-2</c:v>
                </c:pt>
                <c:pt idx="12">
                  <c:v>2.0250000000000001E-2</c:v>
                </c:pt>
              </c:numCache>
            </c:numRef>
          </c:yVal>
          <c:smooth val="1"/>
        </c:ser>
        <c:dLbls>
          <c:showLegendKey val="0"/>
          <c:showVal val="0"/>
          <c:showCatName val="0"/>
          <c:showSerName val="0"/>
          <c:showPercent val="0"/>
          <c:showBubbleSize val="0"/>
        </c:dLbls>
        <c:axId val="125940864"/>
        <c:axId val="125989248"/>
      </c:scatterChart>
      <c:valAx>
        <c:axId val="125940864"/>
        <c:scaling>
          <c:orientation val="minMax"/>
        </c:scaling>
        <c:delete val="0"/>
        <c:axPos val="b"/>
        <c:numFmt formatCode="General" sourceLinked="1"/>
        <c:majorTickMark val="out"/>
        <c:minorTickMark val="none"/>
        <c:tickLblPos val="nextTo"/>
        <c:crossAx val="125989248"/>
        <c:crosses val="autoZero"/>
        <c:crossBetween val="midCat"/>
      </c:valAx>
      <c:valAx>
        <c:axId val="125989248"/>
        <c:scaling>
          <c:orientation val="minMax"/>
        </c:scaling>
        <c:delete val="0"/>
        <c:axPos val="l"/>
        <c:majorGridlines/>
        <c:numFmt formatCode="General" sourceLinked="1"/>
        <c:majorTickMark val="out"/>
        <c:minorTickMark val="none"/>
        <c:tickLblPos val="nextTo"/>
        <c:crossAx val="125940864"/>
        <c:crosses val="autoZero"/>
        <c:crossBetween val="midCat"/>
      </c:valAx>
    </c:plotArea>
    <c:plotVisOnly val="1"/>
    <c:dispBlanksAs val="gap"/>
    <c:showDLblsOverMax val="0"/>
  </c:chart>
  <c:spPr>
    <a:solidFill>
      <a:schemeClr val="accent3">
        <a:lumMod val="60000"/>
        <a:lumOff val="40000"/>
      </a:schemeClr>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dx!$B$1</c:f>
              <c:strCache>
                <c:ptCount val="1"/>
                <c:pt idx="0">
                  <c:v>dipole</c:v>
                </c:pt>
              </c:strCache>
            </c:strRef>
          </c:tx>
          <c:xVal>
            <c:numRef>
              <c:f>dx!$A$2:$A$16</c:f>
              <c:numCache>
                <c:formatCode>General</c:formatCode>
                <c:ptCount val="15"/>
                <c:pt idx="1">
                  <c:v>1</c:v>
                </c:pt>
                <c:pt idx="2">
                  <c:v>5.5</c:v>
                </c:pt>
                <c:pt idx="3">
                  <c:v>10</c:v>
                </c:pt>
                <c:pt idx="4">
                  <c:v>14.5</c:v>
                </c:pt>
                <c:pt idx="5">
                  <c:v>19</c:v>
                </c:pt>
                <c:pt idx="6">
                  <c:v>23.5</c:v>
                </c:pt>
                <c:pt idx="7">
                  <c:v>28</c:v>
                </c:pt>
                <c:pt idx="8">
                  <c:v>32.5</c:v>
                </c:pt>
                <c:pt idx="9">
                  <c:v>37</c:v>
                </c:pt>
                <c:pt idx="10">
                  <c:v>41.5</c:v>
                </c:pt>
                <c:pt idx="11">
                  <c:v>46</c:v>
                </c:pt>
                <c:pt idx="12">
                  <c:v>50.5</c:v>
                </c:pt>
                <c:pt idx="13">
                  <c:v>55</c:v>
                </c:pt>
                <c:pt idx="14">
                  <c:v>55</c:v>
                </c:pt>
              </c:numCache>
            </c:numRef>
          </c:xVal>
          <c:yVal>
            <c:numRef>
              <c:f>dx!$B$2:$B$16</c:f>
              <c:numCache>
                <c:formatCode>General</c:formatCode>
                <c:ptCount val="15"/>
                <c:pt idx="0">
                  <c:v>0</c:v>
                </c:pt>
                <c:pt idx="1">
                  <c:v>0</c:v>
                </c:pt>
                <c:pt idx="2">
                  <c:v>-1.4062499999999999E-4</c:v>
                </c:pt>
                <c:pt idx="3">
                  <c:v>-5.624999993E-4</c:v>
                </c:pt>
                <c:pt idx="4">
                  <c:v>-1.2656249960000001E-3</c:v>
                </c:pt>
                <c:pt idx="5">
                  <c:v>-2.2499999879999999E-3</c:v>
                </c:pt>
                <c:pt idx="6">
                  <c:v>-3.5156249710000002E-3</c:v>
                </c:pt>
                <c:pt idx="7">
                  <c:v>-5.062499941E-3</c:v>
                </c:pt>
                <c:pt idx="8">
                  <c:v>-6.8906248899999996E-3</c:v>
                </c:pt>
                <c:pt idx="9">
                  <c:v>-8.9999998130000005E-3</c:v>
                </c:pt>
                <c:pt idx="10">
                  <c:v>-1.1390624699999999E-2</c:v>
                </c:pt>
                <c:pt idx="11">
                  <c:v>-1.406249954E-2</c:v>
                </c:pt>
                <c:pt idx="12">
                  <c:v>-1.701562433E-2</c:v>
                </c:pt>
                <c:pt idx="13">
                  <c:v>-2.0249999049999998E-2</c:v>
                </c:pt>
                <c:pt idx="14">
                  <c:v>-2.0249999049999998E-2</c:v>
                </c:pt>
              </c:numCache>
            </c:numRef>
          </c:yVal>
          <c:smooth val="1"/>
        </c:ser>
        <c:ser>
          <c:idx val="1"/>
          <c:order val="1"/>
          <c:tx>
            <c:strRef>
              <c:f>dx!$C$1</c:f>
              <c:strCache>
                <c:ptCount val="1"/>
                <c:pt idx="0">
                  <c:v>separator</c:v>
                </c:pt>
              </c:strCache>
            </c:strRef>
          </c:tx>
          <c:xVal>
            <c:numRef>
              <c:f>dx!$A$2:$A$16</c:f>
              <c:numCache>
                <c:formatCode>General</c:formatCode>
                <c:ptCount val="15"/>
                <c:pt idx="1">
                  <c:v>1</c:v>
                </c:pt>
                <c:pt idx="2">
                  <c:v>5.5</c:v>
                </c:pt>
                <c:pt idx="3">
                  <c:v>10</c:v>
                </c:pt>
                <c:pt idx="4">
                  <c:v>14.5</c:v>
                </c:pt>
                <c:pt idx="5">
                  <c:v>19</c:v>
                </c:pt>
                <c:pt idx="6">
                  <c:v>23.5</c:v>
                </c:pt>
                <c:pt idx="7">
                  <c:v>28</c:v>
                </c:pt>
                <c:pt idx="8">
                  <c:v>32.5</c:v>
                </c:pt>
                <c:pt idx="9">
                  <c:v>37</c:v>
                </c:pt>
                <c:pt idx="10">
                  <c:v>41.5</c:v>
                </c:pt>
                <c:pt idx="11">
                  <c:v>46</c:v>
                </c:pt>
                <c:pt idx="12">
                  <c:v>50.5</c:v>
                </c:pt>
                <c:pt idx="13">
                  <c:v>55</c:v>
                </c:pt>
                <c:pt idx="14">
                  <c:v>55</c:v>
                </c:pt>
              </c:numCache>
            </c:numRef>
          </c:xVal>
          <c:yVal>
            <c:numRef>
              <c:f>dx!$C$2:$C$16</c:f>
              <c:numCache>
                <c:formatCode>General</c:formatCode>
                <c:ptCount val="15"/>
                <c:pt idx="0">
                  <c:v>0</c:v>
                </c:pt>
                <c:pt idx="1">
                  <c:v>0</c:v>
                </c:pt>
                <c:pt idx="2">
                  <c:v>-1.4065312509999999E-4</c:v>
                </c:pt>
                <c:pt idx="3">
                  <c:v>-5.6261249950000005E-4</c:v>
                </c:pt>
                <c:pt idx="4">
                  <c:v>-1.265878119E-3</c:v>
                </c:pt>
                <c:pt idx="5">
                  <c:v>-2.2504499779999998E-3</c:v>
                </c:pt>
                <c:pt idx="6">
                  <c:v>-3.5163280680000002E-3</c:v>
                </c:pt>
                <c:pt idx="7">
                  <c:v>-5.0635123789999998E-3</c:v>
                </c:pt>
                <c:pt idx="8">
                  <c:v>-6.8920028969999998E-3</c:v>
                </c:pt>
                <c:pt idx="9">
                  <c:v>-9.0017996089999993E-3</c:v>
                </c:pt>
                <c:pt idx="10">
                  <c:v>-1.13929025E-2</c:v>
                </c:pt>
                <c:pt idx="11">
                  <c:v>-1.406531154E-2</c:v>
                </c:pt>
                <c:pt idx="12">
                  <c:v>-1.701902672E-2</c:v>
                </c:pt>
                <c:pt idx="13">
                  <c:v>-2.0254048010000001E-2</c:v>
                </c:pt>
                <c:pt idx="14">
                  <c:v>-2.0254048010000001E-2</c:v>
                </c:pt>
              </c:numCache>
            </c:numRef>
          </c:yVal>
          <c:smooth val="1"/>
        </c:ser>
        <c:ser>
          <c:idx val="2"/>
          <c:order val="2"/>
          <c:tx>
            <c:strRef>
              <c:f>dx!$D$1</c:f>
              <c:strCache>
                <c:ptCount val="1"/>
                <c:pt idx="0">
                  <c:v>kicker</c:v>
                </c:pt>
              </c:strCache>
            </c:strRef>
          </c:tx>
          <c:xVal>
            <c:numRef>
              <c:f>dx!$A$2:$A$16</c:f>
              <c:numCache>
                <c:formatCode>General</c:formatCode>
                <c:ptCount val="15"/>
                <c:pt idx="1">
                  <c:v>1</c:v>
                </c:pt>
                <c:pt idx="2">
                  <c:v>5.5</c:v>
                </c:pt>
                <c:pt idx="3">
                  <c:v>10</c:v>
                </c:pt>
                <c:pt idx="4">
                  <c:v>14.5</c:v>
                </c:pt>
                <c:pt idx="5">
                  <c:v>19</c:v>
                </c:pt>
                <c:pt idx="6">
                  <c:v>23.5</c:v>
                </c:pt>
                <c:pt idx="7">
                  <c:v>28</c:v>
                </c:pt>
                <c:pt idx="8">
                  <c:v>32.5</c:v>
                </c:pt>
                <c:pt idx="9">
                  <c:v>37</c:v>
                </c:pt>
                <c:pt idx="10">
                  <c:v>41.5</c:v>
                </c:pt>
                <c:pt idx="11">
                  <c:v>46</c:v>
                </c:pt>
                <c:pt idx="12">
                  <c:v>50.5</c:v>
                </c:pt>
                <c:pt idx="13">
                  <c:v>55</c:v>
                </c:pt>
                <c:pt idx="14">
                  <c:v>55</c:v>
                </c:pt>
              </c:numCache>
            </c:numRef>
          </c:xVal>
          <c:yVal>
            <c:numRef>
              <c:f>dx!$D$2:$D$16</c:f>
              <c:numCache>
                <c:formatCode>General</c:formatCode>
                <c:ptCount val="15"/>
                <c:pt idx="0">
                  <c:v>0</c:v>
                </c:pt>
                <c:pt idx="1">
                  <c:v>0</c:v>
                </c:pt>
                <c:pt idx="2">
                  <c:v>-1.4062499999999999E-4</c:v>
                </c:pt>
                <c:pt idx="3">
                  <c:v>-5.624999993E-4</c:v>
                </c:pt>
                <c:pt idx="4">
                  <c:v>-1.2656249960000001E-3</c:v>
                </c:pt>
                <c:pt idx="5">
                  <c:v>-2.2499999879999999E-3</c:v>
                </c:pt>
                <c:pt idx="6">
                  <c:v>-3.5156249710000002E-3</c:v>
                </c:pt>
                <c:pt idx="7">
                  <c:v>-5.062499941E-3</c:v>
                </c:pt>
                <c:pt idx="8">
                  <c:v>-6.8906248899999996E-3</c:v>
                </c:pt>
                <c:pt idx="9">
                  <c:v>-8.9999998130000005E-3</c:v>
                </c:pt>
                <c:pt idx="10">
                  <c:v>-1.1390624699999999E-2</c:v>
                </c:pt>
                <c:pt idx="11">
                  <c:v>-1.406249954E-2</c:v>
                </c:pt>
                <c:pt idx="12">
                  <c:v>-1.701562433E-2</c:v>
                </c:pt>
                <c:pt idx="13">
                  <c:v>-2.0249999049999998E-2</c:v>
                </c:pt>
                <c:pt idx="14">
                  <c:v>-2.0249999049999998E-2</c:v>
                </c:pt>
              </c:numCache>
            </c:numRef>
          </c:yVal>
          <c:smooth val="1"/>
        </c:ser>
        <c:dLbls>
          <c:showLegendKey val="0"/>
          <c:showVal val="0"/>
          <c:showCatName val="0"/>
          <c:showSerName val="0"/>
          <c:showPercent val="0"/>
          <c:showBubbleSize val="0"/>
        </c:dLbls>
        <c:axId val="151325312"/>
        <c:axId val="151335680"/>
      </c:scatterChart>
      <c:valAx>
        <c:axId val="151325312"/>
        <c:scaling>
          <c:orientation val="minMax"/>
        </c:scaling>
        <c:delete val="0"/>
        <c:axPos val="b"/>
        <c:title>
          <c:tx>
            <c:rich>
              <a:bodyPr/>
              <a:lstStyle/>
              <a:p>
                <a:pPr>
                  <a:defRPr/>
                </a:pPr>
                <a:r>
                  <a:rPr lang="en-US" altLang="zh-CN"/>
                  <a:t>s</a:t>
                </a:r>
                <a:r>
                  <a:rPr lang="zh-CN" altLang="en-US"/>
                  <a:t>（</a:t>
                </a:r>
                <a:r>
                  <a:rPr lang="en-US" altLang="zh-CN"/>
                  <a:t>m</a:t>
                </a:r>
                <a:r>
                  <a:rPr lang="zh-CN" altLang="en-US"/>
                  <a:t>）</a:t>
                </a:r>
              </a:p>
            </c:rich>
          </c:tx>
          <c:layout>
            <c:manualLayout>
              <c:xMode val="edge"/>
              <c:yMode val="edge"/>
              <c:x val="0.83824657197134622"/>
              <c:y val="4.1666666666666664E-2"/>
            </c:manualLayout>
          </c:layout>
          <c:overlay val="0"/>
        </c:title>
        <c:numFmt formatCode="General" sourceLinked="1"/>
        <c:majorTickMark val="out"/>
        <c:minorTickMark val="none"/>
        <c:tickLblPos val="nextTo"/>
        <c:crossAx val="151335680"/>
        <c:crosses val="autoZero"/>
        <c:crossBetween val="midCat"/>
      </c:valAx>
      <c:valAx>
        <c:axId val="151335680"/>
        <c:scaling>
          <c:orientation val="minMax"/>
        </c:scaling>
        <c:delete val="0"/>
        <c:axPos val="l"/>
        <c:majorGridlines/>
        <c:title>
          <c:tx>
            <c:rich>
              <a:bodyPr rot="-5400000" vert="horz"/>
              <a:lstStyle/>
              <a:p>
                <a:pPr>
                  <a:defRPr/>
                </a:pPr>
                <a:r>
                  <a:rPr lang="en-US" altLang="zh-CN"/>
                  <a:t>DX</a:t>
                </a:r>
                <a:endParaRPr lang="zh-CN" altLang="en-US"/>
              </a:p>
            </c:rich>
          </c:tx>
          <c:layout/>
          <c:overlay val="0"/>
        </c:title>
        <c:numFmt formatCode="General" sourceLinked="1"/>
        <c:majorTickMark val="out"/>
        <c:minorTickMark val="none"/>
        <c:tickLblPos val="nextTo"/>
        <c:crossAx val="151325312"/>
        <c:crosses val="autoZero"/>
        <c:crossBetween val="midCat"/>
      </c:valAx>
    </c:plotArea>
    <c:legend>
      <c:legendPos val="r"/>
      <c:layout/>
      <c:overlay val="0"/>
    </c:legend>
    <c:plotVisOnly val="1"/>
    <c:dispBlanksAs val="gap"/>
    <c:showDLblsOverMax val="0"/>
  </c:chart>
  <c:spPr>
    <a:solidFill>
      <a:schemeClr val="accent5">
        <a:lumMod val="40000"/>
        <a:lumOff val="60000"/>
      </a:schemeClr>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x!$B$1</c:f>
              <c:strCache>
                <c:ptCount val="1"/>
                <c:pt idx="0">
                  <c:v>dipole</c:v>
                </c:pt>
              </c:strCache>
            </c:strRef>
          </c:tx>
          <c:xVal>
            <c:numRef>
              <c:f>x!$A$2:$A$26</c:f>
              <c:numCache>
                <c:formatCode>General</c:formatCode>
                <c:ptCount val="25"/>
                <c:pt idx="1">
                  <c:v>1</c:v>
                </c:pt>
                <c:pt idx="2">
                  <c:v>5.5</c:v>
                </c:pt>
                <c:pt idx="3">
                  <c:v>10</c:v>
                </c:pt>
                <c:pt idx="4">
                  <c:v>14.5</c:v>
                </c:pt>
                <c:pt idx="5">
                  <c:v>19</c:v>
                </c:pt>
                <c:pt idx="6">
                  <c:v>23.5</c:v>
                </c:pt>
                <c:pt idx="7">
                  <c:v>28</c:v>
                </c:pt>
                <c:pt idx="8">
                  <c:v>32.5</c:v>
                </c:pt>
                <c:pt idx="9">
                  <c:v>37</c:v>
                </c:pt>
                <c:pt idx="10">
                  <c:v>41.5</c:v>
                </c:pt>
                <c:pt idx="11">
                  <c:v>46</c:v>
                </c:pt>
                <c:pt idx="12">
                  <c:v>50.5</c:v>
                </c:pt>
                <c:pt idx="13">
                  <c:v>55</c:v>
                </c:pt>
                <c:pt idx="14">
                  <c:v>55</c:v>
                </c:pt>
              </c:numCache>
            </c:numRef>
          </c:xVal>
          <c:yVal>
            <c:numRef>
              <c:f>x!$B$2:$B$26</c:f>
              <c:numCache>
                <c:formatCode>General</c:formatCode>
                <c:ptCount val="25"/>
                <c:pt idx="0">
                  <c:v>0</c:v>
                </c:pt>
                <c:pt idx="1">
                  <c:v>0</c:v>
                </c:pt>
                <c:pt idx="2">
                  <c:v>1.4100000000000001E-4</c:v>
                </c:pt>
                <c:pt idx="3">
                  <c:v>5.62E-4</c:v>
                </c:pt>
                <c:pt idx="4">
                  <c:v>1.266E-3</c:v>
                </c:pt>
                <c:pt idx="5">
                  <c:v>2.2499999999999998E-3</c:v>
                </c:pt>
                <c:pt idx="6">
                  <c:v>3.516E-3</c:v>
                </c:pt>
                <c:pt idx="7">
                  <c:v>5.0619999999999997E-3</c:v>
                </c:pt>
                <c:pt idx="8">
                  <c:v>6.8910000000000004E-3</c:v>
                </c:pt>
                <c:pt idx="9">
                  <c:v>8.9999999999999993E-3</c:v>
                </c:pt>
                <c:pt idx="10">
                  <c:v>1.1391E-2</c:v>
                </c:pt>
                <c:pt idx="11">
                  <c:v>1.4062E-2</c:v>
                </c:pt>
                <c:pt idx="12">
                  <c:v>1.7016E-2</c:v>
                </c:pt>
                <c:pt idx="13">
                  <c:v>2.0250000000000001E-2</c:v>
                </c:pt>
                <c:pt idx="14">
                  <c:v>2.0250000000000001E-2</c:v>
                </c:pt>
              </c:numCache>
            </c:numRef>
          </c:yVal>
          <c:smooth val="1"/>
        </c:ser>
        <c:ser>
          <c:idx val="1"/>
          <c:order val="1"/>
          <c:tx>
            <c:strRef>
              <c:f>x!$C$1</c:f>
              <c:strCache>
                <c:ptCount val="1"/>
                <c:pt idx="0">
                  <c:v>seperator</c:v>
                </c:pt>
              </c:strCache>
            </c:strRef>
          </c:tx>
          <c:xVal>
            <c:numRef>
              <c:f>x!$A$2:$A$26</c:f>
              <c:numCache>
                <c:formatCode>General</c:formatCode>
                <c:ptCount val="25"/>
                <c:pt idx="1">
                  <c:v>1</c:v>
                </c:pt>
                <c:pt idx="2">
                  <c:v>5.5</c:v>
                </c:pt>
                <c:pt idx="3">
                  <c:v>10</c:v>
                </c:pt>
                <c:pt idx="4">
                  <c:v>14.5</c:v>
                </c:pt>
                <c:pt idx="5">
                  <c:v>19</c:v>
                </c:pt>
                <c:pt idx="6">
                  <c:v>23.5</c:v>
                </c:pt>
                <c:pt idx="7">
                  <c:v>28</c:v>
                </c:pt>
                <c:pt idx="8">
                  <c:v>32.5</c:v>
                </c:pt>
                <c:pt idx="9">
                  <c:v>37</c:v>
                </c:pt>
                <c:pt idx="10">
                  <c:v>41.5</c:v>
                </c:pt>
                <c:pt idx="11">
                  <c:v>46</c:v>
                </c:pt>
                <c:pt idx="12">
                  <c:v>50.5</c:v>
                </c:pt>
                <c:pt idx="13">
                  <c:v>55</c:v>
                </c:pt>
                <c:pt idx="14">
                  <c:v>55</c:v>
                </c:pt>
              </c:numCache>
            </c:numRef>
          </c:xVal>
          <c:yVal>
            <c:numRef>
              <c:f>x!$C$2:$C$26</c:f>
              <c:numCache>
                <c:formatCode>General</c:formatCode>
                <c:ptCount val="25"/>
                <c:pt idx="0">
                  <c:v>0</c:v>
                </c:pt>
                <c:pt idx="1">
                  <c:v>0</c:v>
                </c:pt>
                <c:pt idx="2">
                  <c:v>1.4065312500000001E-4</c:v>
                </c:pt>
                <c:pt idx="3">
                  <c:v>5.626125002E-4</c:v>
                </c:pt>
                <c:pt idx="4">
                  <c:v>1.265878124E-3</c:v>
                </c:pt>
                <c:pt idx="5">
                  <c:v>2.2504499919999998E-3</c:v>
                </c:pt>
                <c:pt idx="6">
                  <c:v>3.516328099E-3</c:v>
                </c:pt>
                <c:pt idx="7">
                  <c:v>5.063512436E-3</c:v>
                </c:pt>
                <c:pt idx="8">
                  <c:v>6.8920029930000003E-3</c:v>
                </c:pt>
                <c:pt idx="9">
                  <c:v>9.0017997570000004E-3</c:v>
                </c:pt>
                <c:pt idx="10">
                  <c:v>1.139290271E-2</c:v>
                </c:pt>
                <c:pt idx="11">
                  <c:v>1.406531185E-2</c:v>
                </c:pt>
                <c:pt idx="12">
                  <c:v>1.7019027129999999E-2</c:v>
                </c:pt>
                <c:pt idx="13">
                  <c:v>2.0254048560000001E-2</c:v>
                </c:pt>
                <c:pt idx="14">
                  <c:v>2.0254048560000001E-2</c:v>
                </c:pt>
              </c:numCache>
            </c:numRef>
          </c:yVal>
          <c:smooth val="1"/>
        </c:ser>
        <c:ser>
          <c:idx val="2"/>
          <c:order val="2"/>
          <c:tx>
            <c:strRef>
              <c:f>x!$D$1</c:f>
              <c:strCache>
                <c:ptCount val="1"/>
                <c:pt idx="0">
                  <c:v>kicker</c:v>
                </c:pt>
              </c:strCache>
            </c:strRef>
          </c:tx>
          <c:xVal>
            <c:numRef>
              <c:f>x!$A$2:$A$26</c:f>
              <c:numCache>
                <c:formatCode>General</c:formatCode>
                <c:ptCount val="25"/>
                <c:pt idx="1">
                  <c:v>1</c:v>
                </c:pt>
                <c:pt idx="2">
                  <c:v>5.5</c:v>
                </c:pt>
                <c:pt idx="3">
                  <c:v>10</c:v>
                </c:pt>
                <c:pt idx="4">
                  <c:v>14.5</c:v>
                </c:pt>
                <c:pt idx="5">
                  <c:v>19</c:v>
                </c:pt>
                <c:pt idx="6">
                  <c:v>23.5</c:v>
                </c:pt>
                <c:pt idx="7">
                  <c:v>28</c:v>
                </c:pt>
                <c:pt idx="8">
                  <c:v>32.5</c:v>
                </c:pt>
                <c:pt idx="9">
                  <c:v>37</c:v>
                </c:pt>
                <c:pt idx="10">
                  <c:v>41.5</c:v>
                </c:pt>
                <c:pt idx="11">
                  <c:v>46</c:v>
                </c:pt>
                <c:pt idx="12">
                  <c:v>50.5</c:v>
                </c:pt>
                <c:pt idx="13">
                  <c:v>55</c:v>
                </c:pt>
                <c:pt idx="14">
                  <c:v>55</c:v>
                </c:pt>
              </c:numCache>
            </c:numRef>
          </c:xVal>
          <c:yVal>
            <c:numRef>
              <c:f>x!$D$2:$D$26</c:f>
              <c:numCache>
                <c:formatCode>General</c:formatCode>
                <c:ptCount val="25"/>
                <c:pt idx="0">
                  <c:v>0</c:v>
                </c:pt>
                <c:pt idx="1">
                  <c:v>0</c:v>
                </c:pt>
                <c:pt idx="2">
                  <c:v>1.4100000000000001E-4</c:v>
                </c:pt>
                <c:pt idx="3">
                  <c:v>5.62E-4</c:v>
                </c:pt>
                <c:pt idx="4">
                  <c:v>1.266E-3</c:v>
                </c:pt>
                <c:pt idx="5">
                  <c:v>2.2499999999999998E-3</c:v>
                </c:pt>
                <c:pt idx="6">
                  <c:v>3.516E-3</c:v>
                </c:pt>
                <c:pt idx="7">
                  <c:v>5.0619999999999997E-3</c:v>
                </c:pt>
                <c:pt idx="8">
                  <c:v>6.8910000000000004E-3</c:v>
                </c:pt>
                <c:pt idx="9">
                  <c:v>8.9999999999999993E-3</c:v>
                </c:pt>
                <c:pt idx="10">
                  <c:v>1.1391E-2</c:v>
                </c:pt>
                <c:pt idx="11">
                  <c:v>1.4062E-2</c:v>
                </c:pt>
                <c:pt idx="12">
                  <c:v>1.7016E-2</c:v>
                </c:pt>
                <c:pt idx="13">
                  <c:v>2.0250000000000001E-2</c:v>
                </c:pt>
                <c:pt idx="14">
                  <c:v>2.0250000000000001E-2</c:v>
                </c:pt>
              </c:numCache>
            </c:numRef>
          </c:yVal>
          <c:smooth val="1"/>
        </c:ser>
        <c:dLbls>
          <c:showLegendKey val="0"/>
          <c:showVal val="0"/>
          <c:showCatName val="0"/>
          <c:showSerName val="0"/>
          <c:showPercent val="0"/>
          <c:showBubbleSize val="0"/>
        </c:dLbls>
        <c:axId val="152207744"/>
        <c:axId val="152210048"/>
      </c:scatterChart>
      <c:valAx>
        <c:axId val="152207744"/>
        <c:scaling>
          <c:orientation val="minMax"/>
        </c:scaling>
        <c:delete val="0"/>
        <c:axPos val="b"/>
        <c:title>
          <c:tx>
            <c:rich>
              <a:bodyPr/>
              <a:lstStyle/>
              <a:p>
                <a:pPr>
                  <a:defRPr/>
                </a:pPr>
                <a:r>
                  <a:rPr lang="en-US" altLang="zh-CN"/>
                  <a:t>S</a:t>
                </a:r>
                <a:r>
                  <a:rPr lang="zh-CN" altLang="en-US"/>
                  <a:t>（</a:t>
                </a:r>
                <a:r>
                  <a:rPr lang="en-US" altLang="zh-CN"/>
                  <a:t>m</a:t>
                </a:r>
                <a:r>
                  <a:rPr lang="zh-CN" altLang="en-US"/>
                  <a:t>）</a:t>
                </a:r>
              </a:p>
            </c:rich>
          </c:tx>
          <c:layout>
            <c:manualLayout>
              <c:xMode val="edge"/>
              <c:yMode val="edge"/>
              <c:x val="0.82025279734769996"/>
              <c:y val="0.77777777777777779"/>
            </c:manualLayout>
          </c:layout>
          <c:overlay val="0"/>
        </c:title>
        <c:numFmt formatCode="General" sourceLinked="1"/>
        <c:majorTickMark val="out"/>
        <c:minorTickMark val="none"/>
        <c:tickLblPos val="nextTo"/>
        <c:crossAx val="152210048"/>
        <c:crosses val="autoZero"/>
        <c:crossBetween val="midCat"/>
      </c:valAx>
      <c:valAx>
        <c:axId val="152210048"/>
        <c:scaling>
          <c:orientation val="minMax"/>
        </c:scaling>
        <c:delete val="0"/>
        <c:axPos val="l"/>
        <c:majorGridlines/>
        <c:title>
          <c:tx>
            <c:rich>
              <a:bodyPr rot="-5400000" vert="horz"/>
              <a:lstStyle/>
              <a:p>
                <a:pPr>
                  <a:defRPr/>
                </a:pPr>
                <a:r>
                  <a:rPr lang="en-US" altLang="zh-CN"/>
                  <a:t>X</a:t>
                </a:r>
                <a:r>
                  <a:rPr lang="zh-CN" altLang="en-US"/>
                  <a:t>（</a:t>
                </a:r>
                <a:r>
                  <a:rPr lang="en-US" altLang="zh-CN"/>
                  <a:t>m</a:t>
                </a:r>
                <a:r>
                  <a:rPr lang="zh-CN" altLang="en-US"/>
                  <a:t>）</a:t>
                </a:r>
              </a:p>
            </c:rich>
          </c:tx>
          <c:layout/>
          <c:overlay val="0"/>
        </c:title>
        <c:numFmt formatCode="General" sourceLinked="1"/>
        <c:majorTickMark val="out"/>
        <c:minorTickMark val="none"/>
        <c:tickLblPos val="nextTo"/>
        <c:crossAx val="152207744"/>
        <c:crosses val="autoZero"/>
        <c:crossBetween val="midCat"/>
      </c:valAx>
    </c:plotArea>
    <c:legend>
      <c:legendPos val="r"/>
      <c:layout/>
      <c:overlay val="0"/>
    </c:legend>
    <c:plotVisOnly val="1"/>
    <c:dispBlanksAs val="gap"/>
    <c:showDLblsOverMax val="0"/>
  </c:chart>
  <c:spPr>
    <a:solidFill>
      <a:schemeClr val="accent5">
        <a:lumMod val="40000"/>
        <a:lumOff val="60000"/>
      </a:schemeClr>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'V1.0-ffs20151126'!$O$1</c:f>
              <c:strCache>
                <c:ptCount val="1"/>
                <c:pt idx="0">
                  <c:v>x</c:v>
                </c:pt>
              </c:strCache>
            </c:strRef>
          </c:tx>
          <c:spPr>
            <a:ln w="9525"/>
          </c:spPr>
          <c:marker>
            <c:spPr>
              <a:ln w="9525"/>
            </c:spPr>
          </c:marker>
          <c:xVal>
            <c:numRef>
              <c:f>'V1.0-ffs20151126'!$N$2:$N$796</c:f>
              <c:numCache>
                <c:formatCode>General</c:formatCode>
                <c:ptCount val="795"/>
                <c:pt idx="0">
                  <c:v>0</c:v>
                </c:pt>
                <c:pt idx="1">
                  <c:v>0</c:v>
                </c:pt>
                <c:pt idx="2">
                  <c:v>1</c:v>
                </c:pt>
                <c:pt idx="3">
                  <c:v>5.5</c:v>
                </c:pt>
                <c:pt idx="4">
                  <c:v>10</c:v>
                </c:pt>
                <c:pt idx="5">
                  <c:v>14.5</c:v>
                </c:pt>
                <c:pt idx="6">
                  <c:v>19</c:v>
                </c:pt>
                <c:pt idx="7">
                  <c:v>23.5</c:v>
                </c:pt>
                <c:pt idx="8">
                  <c:v>27.999998999999999</c:v>
                </c:pt>
                <c:pt idx="9">
                  <c:v>32.499999000000003</c:v>
                </c:pt>
                <c:pt idx="10">
                  <c:v>36.999999000000003</c:v>
                </c:pt>
                <c:pt idx="11">
                  <c:v>41.499997999999998</c:v>
                </c:pt>
                <c:pt idx="12">
                  <c:v>45.999997</c:v>
                </c:pt>
                <c:pt idx="13">
                  <c:v>50.499996000000003</c:v>
                </c:pt>
                <c:pt idx="14">
                  <c:v>54.999994999999998</c:v>
                </c:pt>
                <c:pt idx="15">
                  <c:v>56.999985000000002</c:v>
                </c:pt>
                <c:pt idx="16">
                  <c:v>58.999960000000002</c:v>
                </c:pt>
                <c:pt idx="17">
                  <c:v>60.999935000000001</c:v>
                </c:pt>
                <c:pt idx="18">
                  <c:v>80.599677999999997</c:v>
                </c:pt>
                <c:pt idx="19">
                  <c:v>82.599649999999997</c:v>
                </c:pt>
                <c:pt idx="20">
                  <c:v>84.599622999999994</c:v>
                </c:pt>
                <c:pt idx="21">
                  <c:v>108.199298</c:v>
                </c:pt>
                <c:pt idx="22">
                  <c:v>110.199271</c:v>
                </c:pt>
                <c:pt idx="23">
                  <c:v>112.199243</c:v>
                </c:pt>
                <c:pt idx="24">
                  <c:v>131.798587</c:v>
                </c:pt>
                <c:pt idx="25">
                  <c:v>133.79847100000001</c:v>
                </c:pt>
                <c:pt idx="26">
                  <c:v>135.79835399999999</c:v>
                </c:pt>
                <c:pt idx="27">
                  <c:v>159.39697699999999</c:v>
                </c:pt>
                <c:pt idx="28">
                  <c:v>160.396919</c:v>
                </c:pt>
                <c:pt idx="29">
                  <c:v>161.396861</c:v>
                </c:pt>
                <c:pt idx="30">
                  <c:v>163.39674400000001</c:v>
                </c:pt>
                <c:pt idx="31">
                  <c:v>182.995352</c:v>
                </c:pt>
                <c:pt idx="32">
                  <c:v>184.995183</c:v>
                </c:pt>
                <c:pt idx="33">
                  <c:v>185.99509900000001</c:v>
                </c:pt>
                <c:pt idx="34">
                  <c:v>186.995014</c:v>
                </c:pt>
                <c:pt idx="35">
                  <c:v>210.59302</c:v>
                </c:pt>
                <c:pt idx="36">
                  <c:v>211.59293600000001</c:v>
                </c:pt>
                <c:pt idx="37">
                  <c:v>212.592851</c:v>
                </c:pt>
                <c:pt idx="38">
                  <c:v>236.19085699999999</c:v>
                </c:pt>
                <c:pt idx="39">
                  <c:v>237.19077200000001</c:v>
                </c:pt>
                <c:pt idx="40">
                  <c:v>238.19068799999999</c:v>
                </c:pt>
                <c:pt idx="41">
                  <c:v>262.11233299999998</c:v>
                </c:pt>
                <c:pt idx="42">
                  <c:v>264.11216400000001</c:v>
                </c:pt>
                <c:pt idx="43">
                  <c:v>288.03380900000002</c:v>
                </c:pt>
                <c:pt idx="44">
                  <c:v>290.03363999999999</c:v>
                </c:pt>
                <c:pt idx="45">
                  <c:v>313.955285</c:v>
                </c:pt>
                <c:pt idx="46">
                  <c:v>315.95511599999998</c:v>
                </c:pt>
                <c:pt idx="47">
                  <c:v>339.87676099999999</c:v>
                </c:pt>
                <c:pt idx="48">
                  <c:v>341.87659200000002</c:v>
                </c:pt>
                <c:pt idx="49">
                  <c:v>365.79823699999997</c:v>
                </c:pt>
                <c:pt idx="50">
                  <c:v>367.798068</c:v>
                </c:pt>
                <c:pt idx="51">
                  <c:v>391.71971300000001</c:v>
                </c:pt>
                <c:pt idx="52">
                  <c:v>393.71954399999998</c:v>
                </c:pt>
                <c:pt idx="53">
                  <c:v>417.641189</c:v>
                </c:pt>
                <c:pt idx="54">
                  <c:v>419.64102000000003</c:v>
                </c:pt>
                <c:pt idx="55">
                  <c:v>443.56266499999998</c:v>
                </c:pt>
                <c:pt idx="56">
                  <c:v>445.56249600000001</c:v>
                </c:pt>
                <c:pt idx="57">
                  <c:v>469.48414100000002</c:v>
                </c:pt>
                <c:pt idx="58">
                  <c:v>471.48397199999999</c:v>
                </c:pt>
                <c:pt idx="59">
                  <c:v>495.40561700000001</c:v>
                </c:pt>
                <c:pt idx="60">
                  <c:v>497.40544799999998</c:v>
                </c:pt>
                <c:pt idx="61">
                  <c:v>521.32709299999999</c:v>
                </c:pt>
                <c:pt idx="62">
                  <c:v>523.32692399999996</c:v>
                </c:pt>
                <c:pt idx="63">
                  <c:v>547.24856899999997</c:v>
                </c:pt>
                <c:pt idx="64">
                  <c:v>548.24848499999996</c:v>
                </c:pt>
                <c:pt idx="65">
                  <c:v>549.24839999999995</c:v>
                </c:pt>
                <c:pt idx="66">
                  <c:v>550.04833299999996</c:v>
                </c:pt>
                <c:pt idx="67">
                  <c:v>550.44829900000002</c:v>
                </c:pt>
                <c:pt idx="68">
                  <c:v>551.24823100000003</c:v>
                </c:pt>
                <c:pt idx="69">
                  <c:v>570.84683600000005</c:v>
                </c:pt>
                <c:pt idx="70">
                  <c:v>572.84671800000001</c:v>
                </c:pt>
                <c:pt idx="71">
                  <c:v>573.84666000000004</c:v>
                </c:pt>
                <c:pt idx="72">
                  <c:v>574.84660099999996</c:v>
                </c:pt>
                <c:pt idx="73">
                  <c:v>575.64655400000004</c:v>
                </c:pt>
                <c:pt idx="74">
                  <c:v>576.04653099999996</c:v>
                </c:pt>
                <c:pt idx="75">
                  <c:v>576.84648400000003</c:v>
                </c:pt>
                <c:pt idx="76">
                  <c:v>596.44554800000003</c:v>
                </c:pt>
                <c:pt idx="77">
                  <c:v>598.44547299999999</c:v>
                </c:pt>
                <c:pt idx="78">
                  <c:v>599.44543599999997</c:v>
                </c:pt>
                <c:pt idx="79">
                  <c:v>600.44539799999995</c:v>
                </c:pt>
                <c:pt idx="80">
                  <c:v>624.04451200000005</c:v>
                </c:pt>
                <c:pt idx="81">
                  <c:v>625.04447400000004</c:v>
                </c:pt>
                <c:pt idx="82">
                  <c:v>626.04443700000002</c:v>
                </c:pt>
                <c:pt idx="83">
                  <c:v>649.64355</c:v>
                </c:pt>
                <c:pt idx="84">
                  <c:v>650.64351299999998</c:v>
                </c:pt>
                <c:pt idx="85">
                  <c:v>651.64347499999997</c:v>
                </c:pt>
                <c:pt idx="86">
                  <c:v>652.443445</c:v>
                </c:pt>
                <c:pt idx="87">
                  <c:v>652.84343000000001</c:v>
                </c:pt>
                <c:pt idx="88">
                  <c:v>653.64340000000004</c:v>
                </c:pt>
                <c:pt idx="89">
                  <c:v>673.24283300000002</c:v>
                </c:pt>
                <c:pt idx="90">
                  <c:v>675.24279000000001</c:v>
                </c:pt>
                <c:pt idx="91">
                  <c:v>676.24276899999995</c:v>
                </c:pt>
                <c:pt idx="92">
                  <c:v>677.24274800000001</c:v>
                </c:pt>
                <c:pt idx="93">
                  <c:v>678.042731</c:v>
                </c:pt>
                <c:pt idx="94">
                  <c:v>678.442723</c:v>
                </c:pt>
                <c:pt idx="95">
                  <c:v>679.242706</c:v>
                </c:pt>
                <c:pt idx="96">
                  <c:v>698.84241499999996</c:v>
                </c:pt>
                <c:pt idx="97">
                  <c:v>700.84239600000001</c:v>
                </c:pt>
                <c:pt idx="98">
                  <c:v>701.84238600000003</c:v>
                </c:pt>
                <c:pt idx="99">
                  <c:v>702.84237700000006</c:v>
                </c:pt>
                <c:pt idx="100">
                  <c:v>726.44215499999996</c:v>
                </c:pt>
                <c:pt idx="101">
                  <c:v>727.44214599999998</c:v>
                </c:pt>
                <c:pt idx="102">
                  <c:v>728.442137</c:v>
                </c:pt>
                <c:pt idx="103">
                  <c:v>752.04191500000002</c:v>
                </c:pt>
                <c:pt idx="104">
                  <c:v>753.04190600000004</c:v>
                </c:pt>
                <c:pt idx="105">
                  <c:v>754.04189599999995</c:v>
                </c:pt>
                <c:pt idx="106">
                  <c:v>754.84188900000004</c:v>
                </c:pt>
                <c:pt idx="107">
                  <c:v>755.24188500000002</c:v>
                </c:pt>
                <c:pt idx="108">
                  <c:v>756.041877</c:v>
                </c:pt>
                <c:pt idx="109">
                  <c:v>775.64176999999995</c:v>
                </c:pt>
                <c:pt idx="110">
                  <c:v>777.64176499999996</c:v>
                </c:pt>
                <c:pt idx="111">
                  <c:v>778.64176299999997</c:v>
                </c:pt>
                <c:pt idx="112">
                  <c:v>779.64176099999997</c:v>
                </c:pt>
                <c:pt idx="113">
                  <c:v>780.44175900000005</c:v>
                </c:pt>
                <c:pt idx="114">
                  <c:v>780.84175800000003</c:v>
                </c:pt>
                <c:pt idx="115">
                  <c:v>781.64175599999999</c:v>
                </c:pt>
                <c:pt idx="116">
                  <c:v>801.24174100000005</c:v>
                </c:pt>
                <c:pt idx="117">
                  <c:v>803.24174100000005</c:v>
                </c:pt>
                <c:pt idx="118">
                  <c:v>804.24174100000005</c:v>
                </c:pt>
                <c:pt idx="119">
                  <c:v>805.24174100000005</c:v>
                </c:pt>
                <c:pt idx="120">
                  <c:v>828.84174099999996</c:v>
                </c:pt>
                <c:pt idx="121">
                  <c:v>829.84174099999996</c:v>
                </c:pt>
                <c:pt idx="122">
                  <c:v>830.84174099999996</c:v>
                </c:pt>
                <c:pt idx="123">
                  <c:v>854.44174099999998</c:v>
                </c:pt>
                <c:pt idx="124">
                  <c:v>855.44174099999998</c:v>
                </c:pt>
                <c:pt idx="125">
                  <c:v>856.44174099999998</c:v>
                </c:pt>
                <c:pt idx="126">
                  <c:v>880.041741</c:v>
                </c:pt>
                <c:pt idx="127">
                  <c:v>881.041741</c:v>
                </c:pt>
                <c:pt idx="128">
                  <c:v>882.041741</c:v>
                </c:pt>
                <c:pt idx="129">
                  <c:v>905.64174100000002</c:v>
                </c:pt>
                <c:pt idx="130">
                  <c:v>906.64174100000002</c:v>
                </c:pt>
                <c:pt idx="131">
                  <c:v>907.64174100000002</c:v>
                </c:pt>
                <c:pt idx="132">
                  <c:v>908.44174099999998</c:v>
                </c:pt>
                <c:pt idx="133">
                  <c:v>908.84174099999996</c:v>
                </c:pt>
                <c:pt idx="134">
                  <c:v>909.64174100000002</c:v>
                </c:pt>
                <c:pt idx="135">
                  <c:v>929.24172499999997</c:v>
                </c:pt>
                <c:pt idx="136">
                  <c:v>931.24172099999998</c:v>
                </c:pt>
                <c:pt idx="137">
                  <c:v>932.24171799999999</c:v>
                </c:pt>
                <c:pt idx="138">
                  <c:v>933.241716</c:v>
                </c:pt>
                <c:pt idx="139">
                  <c:v>934.04171399999996</c:v>
                </c:pt>
                <c:pt idx="140">
                  <c:v>934.44171300000005</c:v>
                </c:pt>
                <c:pt idx="141">
                  <c:v>935.24171100000001</c:v>
                </c:pt>
                <c:pt idx="142">
                  <c:v>954.84160399999996</c:v>
                </c:pt>
                <c:pt idx="143">
                  <c:v>956.84158500000001</c:v>
                </c:pt>
                <c:pt idx="144">
                  <c:v>957.84157600000003</c:v>
                </c:pt>
                <c:pt idx="145">
                  <c:v>958.84156599999994</c:v>
                </c:pt>
                <c:pt idx="146">
                  <c:v>982.44134499999996</c:v>
                </c:pt>
                <c:pt idx="147">
                  <c:v>983.44133499999998</c:v>
                </c:pt>
                <c:pt idx="148">
                  <c:v>984.441326</c:v>
                </c:pt>
                <c:pt idx="149">
                  <c:v>1008.041104</c:v>
                </c:pt>
                <c:pt idx="150">
                  <c:v>1009.041095</c:v>
                </c:pt>
                <c:pt idx="151">
                  <c:v>1010.041086</c:v>
                </c:pt>
                <c:pt idx="152">
                  <c:v>1010.841078</c:v>
                </c:pt>
                <c:pt idx="153">
                  <c:v>1011.241074</c:v>
                </c:pt>
                <c:pt idx="154">
                  <c:v>1012.041067</c:v>
                </c:pt>
                <c:pt idx="155">
                  <c:v>1031.640776</c:v>
                </c:pt>
                <c:pt idx="156">
                  <c:v>1033.640733</c:v>
                </c:pt>
                <c:pt idx="157">
                  <c:v>1034.6407119999999</c:v>
                </c:pt>
                <c:pt idx="158">
                  <c:v>1035.6406910000001</c:v>
                </c:pt>
                <c:pt idx="159">
                  <c:v>1036.4406739999999</c:v>
                </c:pt>
                <c:pt idx="160">
                  <c:v>1036.8406660000001</c:v>
                </c:pt>
                <c:pt idx="161">
                  <c:v>1037.6406489999999</c:v>
                </c:pt>
                <c:pt idx="162">
                  <c:v>1057.2400809999999</c:v>
                </c:pt>
                <c:pt idx="163">
                  <c:v>1059.240006</c:v>
                </c:pt>
                <c:pt idx="164">
                  <c:v>1060.239969</c:v>
                </c:pt>
                <c:pt idx="165">
                  <c:v>1061.2399310000001</c:v>
                </c:pt>
                <c:pt idx="166">
                  <c:v>1084.8390449999999</c:v>
                </c:pt>
                <c:pt idx="167">
                  <c:v>1085.839007</c:v>
                </c:pt>
                <c:pt idx="168">
                  <c:v>1086.83897</c:v>
                </c:pt>
                <c:pt idx="169">
                  <c:v>1110.438083</c:v>
                </c:pt>
                <c:pt idx="170">
                  <c:v>1111.438046</c:v>
                </c:pt>
                <c:pt idx="171">
                  <c:v>1112.4380080000001</c:v>
                </c:pt>
                <c:pt idx="172">
                  <c:v>1113.2379780000001</c:v>
                </c:pt>
                <c:pt idx="173">
                  <c:v>1113.6379629999999</c:v>
                </c:pt>
                <c:pt idx="174">
                  <c:v>1114.4379329999999</c:v>
                </c:pt>
                <c:pt idx="175">
                  <c:v>1134.036998</c:v>
                </c:pt>
                <c:pt idx="176">
                  <c:v>1136.0368800000001</c:v>
                </c:pt>
                <c:pt idx="177">
                  <c:v>1137.036822</c:v>
                </c:pt>
                <c:pt idx="178">
                  <c:v>1138.0367630000001</c:v>
                </c:pt>
                <c:pt idx="179">
                  <c:v>1138.836716</c:v>
                </c:pt>
                <c:pt idx="180">
                  <c:v>1139.2366930000001</c:v>
                </c:pt>
                <c:pt idx="181">
                  <c:v>1140.036646</c:v>
                </c:pt>
                <c:pt idx="182">
                  <c:v>1159.63525</c:v>
                </c:pt>
                <c:pt idx="183">
                  <c:v>1161.6350809999999</c:v>
                </c:pt>
                <c:pt idx="184">
                  <c:v>1162.6349970000001</c:v>
                </c:pt>
                <c:pt idx="185">
                  <c:v>1163.634912</c:v>
                </c:pt>
                <c:pt idx="186">
                  <c:v>1164.239593</c:v>
                </c:pt>
                <c:pt idx="187">
                  <c:v>1165.4394910000001</c:v>
                </c:pt>
                <c:pt idx="188">
                  <c:v>1179.4293379999999</c:v>
                </c:pt>
                <c:pt idx="189">
                  <c:v>1180.6292370000001</c:v>
                </c:pt>
                <c:pt idx="190">
                  <c:v>1197.5927139999999</c:v>
                </c:pt>
                <c:pt idx="191">
                  <c:v>1197.9840019999999</c:v>
                </c:pt>
                <c:pt idx="192">
                  <c:v>1199.284979</c:v>
                </c:pt>
                <c:pt idx="193">
                  <c:v>1200.18309</c:v>
                </c:pt>
                <c:pt idx="194">
                  <c:v>1204.0761319999999</c:v>
                </c:pt>
                <c:pt idx="195">
                  <c:v>1204.6760810000001</c:v>
                </c:pt>
                <c:pt idx="196">
                  <c:v>1227.674223</c:v>
                </c:pt>
                <c:pt idx="197">
                  <c:v>1228.6741460000001</c:v>
                </c:pt>
                <c:pt idx="198">
                  <c:v>1250.4724650000001</c:v>
                </c:pt>
                <c:pt idx="199">
                  <c:v>1250.772442</c:v>
                </c:pt>
                <c:pt idx="200">
                  <c:v>1251.072418</c:v>
                </c:pt>
                <c:pt idx="201">
                  <c:v>1251.3723950000001</c:v>
                </c:pt>
                <c:pt idx="202">
                  <c:v>1251.672372</c:v>
                </c:pt>
                <c:pt idx="203">
                  <c:v>1252.6722950000001</c:v>
                </c:pt>
                <c:pt idx="204">
                  <c:v>1252.972272</c:v>
                </c:pt>
                <c:pt idx="205">
                  <c:v>1253.2722490000001</c:v>
                </c:pt>
                <c:pt idx="206">
                  <c:v>1253.572226</c:v>
                </c:pt>
                <c:pt idx="207">
                  <c:v>1253.8722029999999</c:v>
                </c:pt>
                <c:pt idx="208">
                  <c:v>1275.670521</c:v>
                </c:pt>
                <c:pt idx="209">
                  <c:v>1276.6704440000001</c:v>
                </c:pt>
                <c:pt idx="210">
                  <c:v>1299.668752</c:v>
                </c:pt>
                <c:pt idx="211">
                  <c:v>1300.668682</c:v>
                </c:pt>
                <c:pt idx="212">
                  <c:v>1323.6671470000001</c:v>
                </c:pt>
                <c:pt idx="213">
                  <c:v>1324.6670839999999</c:v>
                </c:pt>
                <c:pt idx="214">
                  <c:v>1346.465702</c:v>
                </c:pt>
                <c:pt idx="215">
                  <c:v>1346.7656830000001</c:v>
                </c:pt>
                <c:pt idx="216">
                  <c:v>1347.065664</c:v>
                </c:pt>
                <c:pt idx="217">
                  <c:v>1347.3656450000001</c:v>
                </c:pt>
                <c:pt idx="218">
                  <c:v>1347.665626</c:v>
                </c:pt>
                <c:pt idx="219">
                  <c:v>1348.6655619999999</c:v>
                </c:pt>
                <c:pt idx="220">
                  <c:v>1348.965543</c:v>
                </c:pt>
                <c:pt idx="221">
                  <c:v>1349.2655239999999</c:v>
                </c:pt>
                <c:pt idx="222">
                  <c:v>1349.565505</c:v>
                </c:pt>
                <c:pt idx="223">
                  <c:v>1349.8654859999999</c:v>
                </c:pt>
                <c:pt idx="224">
                  <c:v>1371.664104</c:v>
                </c:pt>
                <c:pt idx="225">
                  <c:v>1372.664041</c:v>
                </c:pt>
                <c:pt idx="226">
                  <c:v>1395.6626570000001</c:v>
                </c:pt>
                <c:pt idx="227">
                  <c:v>1396.0626339999999</c:v>
                </c:pt>
                <c:pt idx="228">
                  <c:v>1396.5626050000001</c:v>
                </c:pt>
                <c:pt idx="229">
                  <c:v>1419.5612209999999</c:v>
                </c:pt>
                <c:pt idx="230">
                  <c:v>1420.561158</c:v>
                </c:pt>
                <c:pt idx="231">
                  <c:v>1442.359776</c:v>
                </c:pt>
                <c:pt idx="232">
                  <c:v>1442.6597569999999</c:v>
                </c:pt>
                <c:pt idx="233">
                  <c:v>1442.959738</c:v>
                </c:pt>
                <c:pt idx="234">
                  <c:v>1443.2597189999999</c:v>
                </c:pt>
                <c:pt idx="235">
                  <c:v>1443.5597</c:v>
                </c:pt>
                <c:pt idx="236">
                  <c:v>1444.559636</c:v>
                </c:pt>
                <c:pt idx="237">
                  <c:v>1444.8596170000001</c:v>
                </c:pt>
                <c:pt idx="238">
                  <c:v>1445.159598</c:v>
                </c:pt>
                <c:pt idx="239">
                  <c:v>1445.4595790000001</c:v>
                </c:pt>
                <c:pt idx="240">
                  <c:v>1445.75956</c:v>
                </c:pt>
                <c:pt idx="241">
                  <c:v>1467.558178</c:v>
                </c:pt>
                <c:pt idx="242">
                  <c:v>1468.558115</c:v>
                </c:pt>
                <c:pt idx="243">
                  <c:v>1491.5565799999999</c:v>
                </c:pt>
                <c:pt idx="244">
                  <c:v>1492.5565099999999</c:v>
                </c:pt>
                <c:pt idx="245">
                  <c:v>1515.5548180000001</c:v>
                </c:pt>
                <c:pt idx="246">
                  <c:v>1516.5547409999999</c:v>
                </c:pt>
                <c:pt idx="247">
                  <c:v>1538.353059</c:v>
                </c:pt>
                <c:pt idx="248">
                  <c:v>1538.6530359999999</c:v>
                </c:pt>
                <c:pt idx="249">
                  <c:v>1538.9530130000001</c:v>
                </c:pt>
                <c:pt idx="250">
                  <c:v>1539.25299</c:v>
                </c:pt>
                <c:pt idx="251">
                  <c:v>1539.5529670000001</c:v>
                </c:pt>
                <c:pt idx="252">
                  <c:v>1540.5528899999999</c:v>
                </c:pt>
                <c:pt idx="253">
                  <c:v>1540.8528670000001</c:v>
                </c:pt>
                <c:pt idx="254">
                  <c:v>1541.1528430000001</c:v>
                </c:pt>
                <c:pt idx="255">
                  <c:v>1541.45282</c:v>
                </c:pt>
                <c:pt idx="256">
                  <c:v>1541.7527970000001</c:v>
                </c:pt>
                <c:pt idx="257">
                  <c:v>1563.5511160000001</c:v>
                </c:pt>
                <c:pt idx="258">
                  <c:v>1564.5510389999999</c:v>
                </c:pt>
                <c:pt idx="259">
                  <c:v>1587.5491810000001</c:v>
                </c:pt>
                <c:pt idx="260">
                  <c:v>1588.0491380000001</c:v>
                </c:pt>
                <c:pt idx="261">
                  <c:v>1588.0491380000001</c:v>
                </c:pt>
                <c:pt idx="262">
                  <c:v>1590.12139</c:v>
                </c:pt>
                <c:pt idx="263">
                  <c:v>1590.4020149999999</c:v>
                </c:pt>
                <c:pt idx="264">
                  <c:v>1616.051696</c:v>
                </c:pt>
                <c:pt idx="265">
                  <c:v>1617.6443429999999</c:v>
                </c:pt>
                <c:pt idx="266">
                  <c:v>1635.29288</c:v>
                </c:pt>
                <c:pt idx="267">
                  <c:v>1635.29288</c:v>
                </c:pt>
                <c:pt idx="268">
                  <c:v>1636.0358819999999</c:v>
                </c:pt>
                <c:pt idx="269">
                  <c:v>1640.0261929999999</c:v>
                </c:pt>
                <c:pt idx="270">
                  <c:v>1640.9332509999999</c:v>
                </c:pt>
                <c:pt idx="271">
                  <c:v>1642.4331239999999</c:v>
                </c:pt>
                <c:pt idx="272">
                  <c:v>1642.4331239999999</c:v>
                </c:pt>
                <c:pt idx="273">
                  <c:v>1642.4331239999999</c:v>
                </c:pt>
                <c:pt idx="274">
                  <c:v>1642.4331239999999</c:v>
                </c:pt>
                <c:pt idx="275">
                  <c:v>1643.9329969999999</c:v>
                </c:pt>
                <c:pt idx="276">
                  <c:v>1644.8400549999999</c:v>
                </c:pt>
                <c:pt idx="277">
                  <c:v>1648.8303659999999</c:v>
                </c:pt>
                <c:pt idx="278">
                  <c:v>1649.5733680000001</c:v>
                </c:pt>
                <c:pt idx="279">
                  <c:v>1649.5733680000001</c:v>
                </c:pt>
                <c:pt idx="280">
                  <c:v>1667.221906</c:v>
                </c:pt>
                <c:pt idx="281">
                  <c:v>1668.814552</c:v>
                </c:pt>
                <c:pt idx="282">
                  <c:v>1694.4642329999999</c:v>
                </c:pt>
                <c:pt idx="283">
                  <c:v>1694.744858</c:v>
                </c:pt>
                <c:pt idx="284">
                  <c:v>1696.81711</c:v>
                </c:pt>
                <c:pt idx="285">
                  <c:v>1696.81711</c:v>
                </c:pt>
                <c:pt idx="286">
                  <c:v>1697.3170680000001</c:v>
                </c:pt>
                <c:pt idx="287">
                  <c:v>1720.31521</c:v>
                </c:pt>
                <c:pt idx="288">
                  <c:v>1721.3151319999999</c:v>
                </c:pt>
                <c:pt idx="289">
                  <c:v>1743.1134509999999</c:v>
                </c:pt>
                <c:pt idx="290">
                  <c:v>1743.4134280000001</c:v>
                </c:pt>
                <c:pt idx="291">
                  <c:v>1743.713405</c:v>
                </c:pt>
                <c:pt idx="292">
                  <c:v>1744.0133820000001</c:v>
                </c:pt>
                <c:pt idx="293">
                  <c:v>1744.313359</c:v>
                </c:pt>
                <c:pt idx="294">
                  <c:v>1745.313281</c:v>
                </c:pt>
                <c:pt idx="295">
                  <c:v>1745.6132580000001</c:v>
                </c:pt>
                <c:pt idx="296">
                  <c:v>1745.913235</c:v>
                </c:pt>
                <c:pt idx="297">
                  <c:v>1746.2132120000001</c:v>
                </c:pt>
                <c:pt idx="298">
                  <c:v>1746.513189</c:v>
                </c:pt>
                <c:pt idx="299">
                  <c:v>1768.311508</c:v>
                </c:pt>
                <c:pt idx="300">
                  <c:v>1769.31143</c:v>
                </c:pt>
                <c:pt idx="301">
                  <c:v>1792.3097379999999</c:v>
                </c:pt>
                <c:pt idx="302">
                  <c:v>1793.3096680000001</c:v>
                </c:pt>
                <c:pt idx="303">
                  <c:v>1816.308133</c:v>
                </c:pt>
                <c:pt idx="304">
                  <c:v>1817.30807</c:v>
                </c:pt>
                <c:pt idx="305">
                  <c:v>1839.1066880000001</c:v>
                </c:pt>
                <c:pt idx="306">
                  <c:v>1839.406669</c:v>
                </c:pt>
                <c:pt idx="307">
                  <c:v>1839.7066500000001</c:v>
                </c:pt>
                <c:pt idx="308">
                  <c:v>1840.006631</c:v>
                </c:pt>
                <c:pt idx="309">
                  <c:v>1840.3066120000001</c:v>
                </c:pt>
                <c:pt idx="310">
                  <c:v>1841.3065489999999</c:v>
                </c:pt>
                <c:pt idx="311">
                  <c:v>1841.60653</c:v>
                </c:pt>
                <c:pt idx="312">
                  <c:v>1841.9065109999999</c:v>
                </c:pt>
                <c:pt idx="313">
                  <c:v>1842.206492</c:v>
                </c:pt>
                <c:pt idx="314">
                  <c:v>1842.5064729999999</c:v>
                </c:pt>
                <c:pt idx="315">
                  <c:v>1864.3050909999999</c:v>
                </c:pt>
                <c:pt idx="316">
                  <c:v>1865.3050270000001</c:v>
                </c:pt>
                <c:pt idx="317">
                  <c:v>1888.303643</c:v>
                </c:pt>
                <c:pt idx="318">
                  <c:v>1888.8036139999999</c:v>
                </c:pt>
                <c:pt idx="319">
                  <c:v>1889.2035920000001</c:v>
                </c:pt>
                <c:pt idx="320">
                  <c:v>1912.202207</c:v>
                </c:pt>
                <c:pt idx="321">
                  <c:v>1913.2021440000001</c:v>
                </c:pt>
                <c:pt idx="322">
                  <c:v>1935.0007619999999</c:v>
                </c:pt>
                <c:pt idx="323">
                  <c:v>1935.300743</c:v>
                </c:pt>
                <c:pt idx="324">
                  <c:v>1935.6007239999999</c:v>
                </c:pt>
                <c:pt idx="325">
                  <c:v>1935.900705</c:v>
                </c:pt>
                <c:pt idx="326">
                  <c:v>1936.2006859999999</c:v>
                </c:pt>
                <c:pt idx="327">
                  <c:v>1937.200623</c:v>
                </c:pt>
                <c:pt idx="328">
                  <c:v>1937.5006040000001</c:v>
                </c:pt>
                <c:pt idx="329">
                  <c:v>1937.800585</c:v>
                </c:pt>
                <c:pt idx="330">
                  <c:v>1938.1005660000001</c:v>
                </c:pt>
                <c:pt idx="331">
                  <c:v>1938.400547</c:v>
                </c:pt>
                <c:pt idx="332">
                  <c:v>1960.199165</c:v>
                </c:pt>
                <c:pt idx="333">
                  <c:v>1961.1991009999999</c:v>
                </c:pt>
                <c:pt idx="334">
                  <c:v>1984.1975669999999</c:v>
                </c:pt>
                <c:pt idx="335">
                  <c:v>1985.1974970000001</c:v>
                </c:pt>
                <c:pt idx="336">
                  <c:v>2008.195804</c:v>
                </c:pt>
                <c:pt idx="337">
                  <c:v>2009.195727</c:v>
                </c:pt>
                <c:pt idx="338">
                  <c:v>2030.994046</c:v>
                </c:pt>
                <c:pt idx="339">
                  <c:v>2031.2940229999999</c:v>
                </c:pt>
                <c:pt idx="340">
                  <c:v>2031.5939989999999</c:v>
                </c:pt>
                <c:pt idx="341">
                  <c:v>2031.8939760000001</c:v>
                </c:pt>
                <c:pt idx="342">
                  <c:v>2032.193953</c:v>
                </c:pt>
                <c:pt idx="343">
                  <c:v>2033.193876</c:v>
                </c:pt>
                <c:pt idx="344">
                  <c:v>2033.4938529999999</c:v>
                </c:pt>
                <c:pt idx="345">
                  <c:v>2033.7938300000001</c:v>
                </c:pt>
                <c:pt idx="346">
                  <c:v>2034.093807</c:v>
                </c:pt>
                <c:pt idx="347">
                  <c:v>2034.3937840000001</c:v>
                </c:pt>
                <c:pt idx="348">
                  <c:v>2056.192102</c:v>
                </c:pt>
                <c:pt idx="349">
                  <c:v>2057.1920249999998</c:v>
                </c:pt>
                <c:pt idx="350">
                  <c:v>2080.1901670000002</c:v>
                </c:pt>
                <c:pt idx="351">
                  <c:v>2080.7901160000001</c:v>
                </c:pt>
                <c:pt idx="352">
                  <c:v>2084.6831579999998</c:v>
                </c:pt>
                <c:pt idx="353">
                  <c:v>2085.5812689999998</c:v>
                </c:pt>
                <c:pt idx="354">
                  <c:v>2086.882247</c:v>
                </c:pt>
                <c:pt idx="355">
                  <c:v>2087.2735349999998</c:v>
                </c:pt>
                <c:pt idx="356">
                  <c:v>2104.2370110000002</c:v>
                </c:pt>
                <c:pt idx="357">
                  <c:v>2105.4369099999999</c:v>
                </c:pt>
                <c:pt idx="358">
                  <c:v>2119.4267570000002</c:v>
                </c:pt>
                <c:pt idx="359">
                  <c:v>2120.6266559999999</c:v>
                </c:pt>
                <c:pt idx="360">
                  <c:v>2121.2313359999998</c:v>
                </c:pt>
                <c:pt idx="361">
                  <c:v>2122.231252</c:v>
                </c:pt>
                <c:pt idx="362">
                  <c:v>2123.2311669999999</c:v>
                </c:pt>
                <c:pt idx="363">
                  <c:v>2124.0310989999998</c:v>
                </c:pt>
                <c:pt idx="364">
                  <c:v>2124.4310660000001</c:v>
                </c:pt>
                <c:pt idx="365">
                  <c:v>2125.230998</c:v>
                </c:pt>
                <c:pt idx="366">
                  <c:v>2144.8296030000001</c:v>
                </c:pt>
                <c:pt idx="367">
                  <c:v>2146.8294850000002</c:v>
                </c:pt>
                <c:pt idx="368">
                  <c:v>2147.8294270000001</c:v>
                </c:pt>
                <c:pt idx="369">
                  <c:v>2148.8293680000002</c:v>
                </c:pt>
                <c:pt idx="370">
                  <c:v>2149.6293209999999</c:v>
                </c:pt>
                <c:pt idx="371">
                  <c:v>2150.029297</c:v>
                </c:pt>
                <c:pt idx="372">
                  <c:v>2150.8292510000001</c:v>
                </c:pt>
                <c:pt idx="373">
                  <c:v>2170.4283150000001</c:v>
                </c:pt>
                <c:pt idx="374">
                  <c:v>2172.4282400000002</c:v>
                </c:pt>
                <c:pt idx="375">
                  <c:v>2173.4282020000001</c:v>
                </c:pt>
                <c:pt idx="376">
                  <c:v>2174.4281649999998</c:v>
                </c:pt>
                <c:pt idx="377">
                  <c:v>2198.0272789999999</c:v>
                </c:pt>
                <c:pt idx="378">
                  <c:v>2199.0272409999998</c:v>
                </c:pt>
                <c:pt idx="379">
                  <c:v>2200.0272030000001</c:v>
                </c:pt>
                <c:pt idx="380">
                  <c:v>2223.6263170000002</c:v>
                </c:pt>
                <c:pt idx="381">
                  <c:v>2224.62628</c:v>
                </c:pt>
                <c:pt idx="382">
                  <c:v>2225.6262419999998</c:v>
                </c:pt>
                <c:pt idx="383">
                  <c:v>2226.4262119999999</c:v>
                </c:pt>
                <c:pt idx="384">
                  <c:v>2226.8261969999999</c:v>
                </c:pt>
                <c:pt idx="385">
                  <c:v>2227.6261669999999</c:v>
                </c:pt>
                <c:pt idx="386">
                  <c:v>2247.2256000000002</c:v>
                </c:pt>
                <c:pt idx="387">
                  <c:v>2249.2255570000002</c:v>
                </c:pt>
                <c:pt idx="388">
                  <c:v>2250.2255359999999</c:v>
                </c:pt>
                <c:pt idx="389">
                  <c:v>2251.2255150000001</c:v>
                </c:pt>
                <c:pt idx="390">
                  <c:v>2252.025498</c:v>
                </c:pt>
                <c:pt idx="391">
                  <c:v>2252.4254900000001</c:v>
                </c:pt>
                <c:pt idx="392">
                  <c:v>2253.225473</c:v>
                </c:pt>
                <c:pt idx="393">
                  <c:v>2272.8251810000002</c:v>
                </c:pt>
                <c:pt idx="394">
                  <c:v>2274.825163</c:v>
                </c:pt>
                <c:pt idx="395">
                  <c:v>2275.8251529999998</c:v>
                </c:pt>
                <c:pt idx="396">
                  <c:v>2276.8251439999999</c:v>
                </c:pt>
                <c:pt idx="397">
                  <c:v>2300.4249220000002</c:v>
                </c:pt>
                <c:pt idx="398">
                  <c:v>2301.4249129999998</c:v>
                </c:pt>
                <c:pt idx="399">
                  <c:v>2302.424904</c:v>
                </c:pt>
                <c:pt idx="400">
                  <c:v>2326.0246820000002</c:v>
                </c:pt>
                <c:pt idx="401">
                  <c:v>2327.0246729999999</c:v>
                </c:pt>
                <c:pt idx="402">
                  <c:v>2328.0246630000001</c:v>
                </c:pt>
                <c:pt idx="403">
                  <c:v>2328.8246559999998</c:v>
                </c:pt>
                <c:pt idx="404">
                  <c:v>2329.2246519999999</c:v>
                </c:pt>
                <c:pt idx="405">
                  <c:v>2330.0246440000001</c:v>
                </c:pt>
                <c:pt idx="406">
                  <c:v>2349.6245370000001</c:v>
                </c:pt>
                <c:pt idx="407">
                  <c:v>2351.6245319999998</c:v>
                </c:pt>
                <c:pt idx="408">
                  <c:v>2352.62453</c:v>
                </c:pt>
                <c:pt idx="409">
                  <c:v>2353.6245279999998</c:v>
                </c:pt>
                <c:pt idx="410">
                  <c:v>2354.4245259999998</c:v>
                </c:pt>
                <c:pt idx="411">
                  <c:v>2354.824525</c:v>
                </c:pt>
                <c:pt idx="412">
                  <c:v>2355.624523</c:v>
                </c:pt>
                <c:pt idx="413">
                  <c:v>2375.2245079999998</c:v>
                </c:pt>
                <c:pt idx="414">
                  <c:v>2377.2245079999998</c:v>
                </c:pt>
                <c:pt idx="415">
                  <c:v>2378.2245079999998</c:v>
                </c:pt>
                <c:pt idx="416">
                  <c:v>2379.2245079999998</c:v>
                </c:pt>
                <c:pt idx="417">
                  <c:v>2402.8245080000002</c:v>
                </c:pt>
                <c:pt idx="418">
                  <c:v>2403.8245080000002</c:v>
                </c:pt>
                <c:pt idx="419">
                  <c:v>2404.8245080000002</c:v>
                </c:pt>
                <c:pt idx="420">
                  <c:v>2428.4245080000001</c:v>
                </c:pt>
                <c:pt idx="421">
                  <c:v>2429.4245080000001</c:v>
                </c:pt>
                <c:pt idx="422">
                  <c:v>2430.4245080000001</c:v>
                </c:pt>
                <c:pt idx="423">
                  <c:v>2454.024508</c:v>
                </c:pt>
                <c:pt idx="424">
                  <c:v>2455.024508</c:v>
                </c:pt>
                <c:pt idx="425">
                  <c:v>2456.024508</c:v>
                </c:pt>
                <c:pt idx="426">
                  <c:v>2479.6245079999999</c:v>
                </c:pt>
                <c:pt idx="427">
                  <c:v>2480.6245079999999</c:v>
                </c:pt>
                <c:pt idx="428">
                  <c:v>2481.6245079999999</c:v>
                </c:pt>
                <c:pt idx="429">
                  <c:v>2482.4245080000001</c:v>
                </c:pt>
                <c:pt idx="430">
                  <c:v>2482.8245080000002</c:v>
                </c:pt>
                <c:pt idx="431">
                  <c:v>2483.6245079999999</c:v>
                </c:pt>
                <c:pt idx="432">
                  <c:v>2503.2244919999998</c:v>
                </c:pt>
                <c:pt idx="433">
                  <c:v>2505.2244879999998</c:v>
                </c:pt>
                <c:pt idx="434">
                  <c:v>2506.2244850000002</c:v>
                </c:pt>
                <c:pt idx="435">
                  <c:v>2507.224483</c:v>
                </c:pt>
                <c:pt idx="436">
                  <c:v>2508.0244809999999</c:v>
                </c:pt>
                <c:pt idx="437">
                  <c:v>2508.4244800000001</c:v>
                </c:pt>
                <c:pt idx="438">
                  <c:v>2509.2244780000001</c:v>
                </c:pt>
                <c:pt idx="439">
                  <c:v>2528.8243710000002</c:v>
                </c:pt>
                <c:pt idx="440">
                  <c:v>2530.8243520000001</c:v>
                </c:pt>
                <c:pt idx="441">
                  <c:v>2531.8243430000002</c:v>
                </c:pt>
                <c:pt idx="442">
                  <c:v>2532.824333</c:v>
                </c:pt>
                <c:pt idx="443">
                  <c:v>2556.4241120000002</c:v>
                </c:pt>
                <c:pt idx="444">
                  <c:v>2557.4241019999999</c:v>
                </c:pt>
                <c:pt idx="445">
                  <c:v>2558.4240930000001</c:v>
                </c:pt>
                <c:pt idx="446">
                  <c:v>2582.0238709999999</c:v>
                </c:pt>
                <c:pt idx="447">
                  <c:v>2583.023862</c:v>
                </c:pt>
                <c:pt idx="448">
                  <c:v>2584.0238530000001</c:v>
                </c:pt>
                <c:pt idx="449">
                  <c:v>2584.8238449999999</c:v>
                </c:pt>
                <c:pt idx="450">
                  <c:v>2585.223841</c:v>
                </c:pt>
                <c:pt idx="451">
                  <c:v>2586.0238340000001</c:v>
                </c:pt>
                <c:pt idx="452">
                  <c:v>2605.6235419999998</c:v>
                </c:pt>
                <c:pt idx="453">
                  <c:v>2607.6235000000001</c:v>
                </c:pt>
                <c:pt idx="454">
                  <c:v>2608.6234789999999</c:v>
                </c:pt>
                <c:pt idx="455">
                  <c:v>2609.623458</c:v>
                </c:pt>
                <c:pt idx="456">
                  <c:v>2610.4234409999999</c:v>
                </c:pt>
                <c:pt idx="457">
                  <c:v>2610.823433</c:v>
                </c:pt>
                <c:pt idx="458">
                  <c:v>2611.6234159999999</c:v>
                </c:pt>
                <c:pt idx="459">
                  <c:v>2631.2228479999999</c:v>
                </c:pt>
                <c:pt idx="460">
                  <c:v>2633.222773</c:v>
                </c:pt>
                <c:pt idx="461">
                  <c:v>2634.2227360000002</c:v>
                </c:pt>
                <c:pt idx="462">
                  <c:v>2635.222698</c:v>
                </c:pt>
                <c:pt idx="463">
                  <c:v>2658.8218120000001</c:v>
                </c:pt>
                <c:pt idx="464">
                  <c:v>2659.821774</c:v>
                </c:pt>
                <c:pt idx="465">
                  <c:v>2660.8217370000002</c:v>
                </c:pt>
                <c:pt idx="466">
                  <c:v>2684.42085</c:v>
                </c:pt>
                <c:pt idx="467">
                  <c:v>2685.4208130000002</c:v>
                </c:pt>
                <c:pt idx="468">
                  <c:v>2686.420775</c:v>
                </c:pt>
                <c:pt idx="469">
                  <c:v>2687.2207450000001</c:v>
                </c:pt>
                <c:pt idx="470">
                  <c:v>2687.6207300000001</c:v>
                </c:pt>
                <c:pt idx="471">
                  <c:v>2688.4207000000001</c:v>
                </c:pt>
                <c:pt idx="472">
                  <c:v>2708.019765</c:v>
                </c:pt>
                <c:pt idx="473">
                  <c:v>2710.0196470000001</c:v>
                </c:pt>
                <c:pt idx="474">
                  <c:v>2711.019589</c:v>
                </c:pt>
                <c:pt idx="475">
                  <c:v>2712.01953</c:v>
                </c:pt>
                <c:pt idx="476">
                  <c:v>2712.8194830000002</c:v>
                </c:pt>
                <c:pt idx="477">
                  <c:v>2713.2194599999998</c:v>
                </c:pt>
                <c:pt idx="478">
                  <c:v>2714.019413</c:v>
                </c:pt>
                <c:pt idx="479">
                  <c:v>2733.6180169999998</c:v>
                </c:pt>
                <c:pt idx="480">
                  <c:v>2735.6178479999999</c:v>
                </c:pt>
                <c:pt idx="481">
                  <c:v>2736.6177640000001</c:v>
                </c:pt>
                <c:pt idx="482">
                  <c:v>2737.617679</c:v>
                </c:pt>
                <c:pt idx="483">
                  <c:v>2761.5393239999999</c:v>
                </c:pt>
                <c:pt idx="484">
                  <c:v>2763.5391549999999</c:v>
                </c:pt>
                <c:pt idx="485">
                  <c:v>2787.4607999999998</c:v>
                </c:pt>
                <c:pt idx="486">
                  <c:v>2789.4606309999999</c:v>
                </c:pt>
                <c:pt idx="487">
                  <c:v>2813.3822759999998</c:v>
                </c:pt>
                <c:pt idx="488">
                  <c:v>2815.3821069999999</c:v>
                </c:pt>
                <c:pt idx="489">
                  <c:v>2839.3037519999998</c:v>
                </c:pt>
                <c:pt idx="490">
                  <c:v>2841.3035829999999</c:v>
                </c:pt>
                <c:pt idx="491">
                  <c:v>2865.2252279999998</c:v>
                </c:pt>
                <c:pt idx="492">
                  <c:v>2867.2250589999999</c:v>
                </c:pt>
                <c:pt idx="493">
                  <c:v>2891.1467040000002</c:v>
                </c:pt>
                <c:pt idx="494">
                  <c:v>2893.1465349999999</c:v>
                </c:pt>
                <c:pt idx="495">
                  <c:v>2917.0681800000002</c:v>
                </c:pt>
                <c:pt idx="496">
                  <c:v>2919.0680109999998</c:v>
                </c:pt>
                <c:pt idx="497">
                  <c:v>2942.9896560000002</c:v>
                </c:pt>
                <c:pt idx="498">
                  <c:v>2944.9894869999998</c:v>
                </c:pt>
                <c:pt idx="499">
                  <c:v>2968.9111320000002</c:v>
                </c:pt>
                <c:pt idx="500">
                  <c:v>2970.9109629999998</c:v>
                </c:pt>
                <c:pt idx="501">
                  <c:v>2994.8326080000002</c:v>
                </c:pt>
                <c:pt idx="502">
                  <c:v>2996.8324389999998</c:v>
                </c:pt>
                <c:pt idx="503">
                  <c:v>3020.7540840000001</c:v>
                </c:pt>
                <c:pt idx="504">
                  <c:v>3022.7539149999998</c:v>
                </c:pt>
                <c:pt idx="505">
                  <c:v>3046.6755600000001</c:v>
                </c:pt>
                <c:pt idx="506">
                  <c:v>3047.6754759999999</c:v>
                </c:pt>
                <c:pt idx="507">
                  <c:v>3048.6753910000002</c:v>
                </c:pt>
                <c:pt idx="508">
                  <c:v>3072.2733969999999</c:v>
                </c:pt>
                <c:pt idx="509">
                  <c:v>3073.2733130000001</c:v>
                </c:pt>
                <c:pt idx="510">
                  <c:v>3074.273228</c:v>
                </c:pt>
                <c:pt idx="511">
                  <c:v>3097.8712340000002</c:v>
                </c:pt>
                <c:pt idx="512">
                  <c:v>3098.8711499999999</c:v>
                </c:pt>
                <c:pt idx="513">
                  <c:v>3099.8710649999998</c:v>
                </c:pt>
                <c:pt idx="514">
                  <c:v>3101.8708959999999</c:v>
                </c:pt>
                <c:pt idx="515">
                  <c:v>3121.4695040000001</c:v>
                </c:pt>
                <c:pt idx="516">
                  <c:v>3123.469388</c:v>
                </c:pt>
                <c:pt idx="517">
                  <c:v>3124.469329</c:v>
                </c:pt>
                <c:pt idx="518">
                  <c:v>3125.4692709999999</c:v>
                </c:pt>
                <c:pt idx="519">
                  <c:v>3149.0678939999998</c:v>
                </c:pt>
                <c:pt idx="520">
                  <c:v>3151.0677780000001</c:v>
                </c:pt>
                <c:pt idx="521">
                  <c:v>3153.067661</c:v>
                </c:pt>
                <c:pt idx="522">
                  <c:v>3172.6670049999998</c:v>
                </c:pt>
                <c:pt idx="523">
                  <c:v>3174.6669769999999</c:v>
                </c:pt>
                <c:pt idx="524">
                  <c:v>3176.6669499999998</c:v>
                </c:pt>
                <c:pt idx="525">
                  <c:v>3200.2666250000002</c:v>
                </c:pt>
                <c:pt idx="526">
                  <c:v>3202.2665980000002</c:v>
                </c:pt>
                <c:pt idx="527">
                  <c:v>3204.2665699999998</c:v>
                </c:pt>
                <c:pt idx="528">
                  <c:v>3223.866313</c:v>
                </c:pt>
                <c:pt idx="529">
                  <c:v>3225.8662880000002</c:v>
                </c:pt>
                <c:pt idx="530">
                  <c:v>3227.8662629999999</c:v>
                </c:pt>
                <c:pt idx="531">
                  <c:v>3229.8662530000001</c:v>
                </c:pt>
                <c:pt idx="532">
                  <c:v>3234.3662519999998</c:v>
                </c:pt>
                <c:pt idx="533">
                  <c:v>3238.8662509999999</c:v>
                </c:pt>
                <c:pt idx="534">
                  <c:v>3243.36625</c:v>
                </c:pt>
                <c:pt idx="535">
                  <c:v>3247.86625</c:v>
                </c:pt>
                <c:pt idx="536">
                  <c:v>3252.3662490000002</c:v>
                </c:pt>
                <c:pt idx="537">
                  <c:v>3256.8662490000002</c:v>
                </c:pt>
                <c:pt idx="538">
                  <c:v>3261.3662490000002</c:v>
                </c:pt>
                <c:pt idx="539">
                  <c:v>3265.8662479999998</c:v>
                </c:pt>
                <c:pt idx="540">
                  <c:v>3270.3662479999998</c:v>
                </c:pt>
                <c:pt idx="541">
                  <c:v>3274.8662479999998</c:v>
                </c:pt>
                <c:pt idx="542">
                  <c:v>3279.3662479999998</c:v>
                </c:pt>
                <c:pt idx="543">
                  <c:v>3283.8662479999998</c:v>
                </c:pt>
                <c:pt idx="544">
                  <c:v>3284.8662479999998</c:v>
                </c:pt>
              </c:numCache>
            </c:numRef>
          </c:xVal>
          <c:yVal>
            <c:numRef>
              <c:f>'V1.0-ffs20151126'!$O$2:$O$796</c:f>
              <c:numCache>
                <c:formatCode>General</c:formatCode>
                <c:ptCount val="795"/>
                <c:pt idx="0">
                  <c:v>0</c:v>
                </c:pt>
                <c:pt idx="1">
                  <c:v>0</c:v>
                </c:pt>
                <c:pt idx="2">
                  <c:v>0</c:v>
                </c:pt>
                <c:pt idx="3">
                  <c:v>1.4100000000000001E-4</c:v>
                </c:pt>
                <c:pt idx="4">
                  <c:v>5.62E-4</c:v>
                </c:pt>
                <c:pt idx="5">
                  <c:v>1.266E-3</c:v>
                </c:pt>
                <c:pt idx="6">
                  <c:v>2.2499999999999998E-3</c:v>
                </c:pt>
                <c:pt idx="7">
                  <c:v>3.516E-3</c:v>
                </c:pt>
                <c:pt idx="8">
                  <c:v>5.0619999999999997E-3</c:v>
                </c:pt>
                <c:pt idx="9">
                  <c:v>6.8910000000000004E-3</c:v>
                </c:pt>
                <c:pt idx="10">
                  <c:v>8.9999999999999993E-3</c:v>
                </c:pt>
                <c:pt idx="11">
                  <c:v>1.1391E-2</c:v>
                </c:pt>
                <c:pt idx="12">
                  <c:v>1.4062E-2</c:v>
                </c:pt>
                <c:pt idx="13">
                  <c:v>1.7016E-2</c:v>
                </c:pt>
                <c:pt idx="14">
                  <c:v>2.0250000000000001E-2</c:v>
                </c:pt>
                <c:pt idx="15">
                  <c:v>2.5999999999999999E-2</c:v>
                </c:pt>
                <c:pt idx="16">
                  <c:v>3.5999999999999997E-2</c:v>
                </c:pt>
                <c:pt idx="17">
                  <c:v>4.5999999999999999E-2</c:v>
                </c:pt>
                <c:pt idx="18">
                  <c:v>0.146395</c:v>
                </c:pt>
                <c:pt idx="19">
                  <c:v>0.156884</c:v>
                </c:pt>
                <c:pt idx="20">
                  <c:v>0.16737299999999999</c:v>
                </c:pt>
                <c:pt idx="21">
                  <c:v>0.29114200000000001</c:v>
                </c:pt>
                <c:pt idx="22">
                  <c:v>0.30163099999999998</c:v>
                </c:pt>
                <c:pt idx="23">
                  <c:v>0.31212000000000001</c:v>
                </c:pt>
                <c:pt idx="24">
                  <c:v>0.46936600000000001</c:v>
                </c:pt>
                <c:pt idx="25">
                  <c:v>0.49096800000000002</c:v>
                </c:pt>
                <c:pt idx="26">
                  <c:v>0.51256999999999997</c:v>
                </c:pt>
                <c:pt idx="27">
                  <c:v>0.76747299999999996</c:v>
                </c:pt>
                <c:pt idx="28">
                  <c:v>0.77827400000000002</c:v>
                </c:pt>
                <c:pt idx="29">
                  <c:v>0.78907499999999997</c:v>
                </c:pt>
                <c:pt idx="30">
                  <c:v>0.81067699999999998</c:v>
                </c:pt>
                <c:pt idx="31">
                  <c:v>1.0439229999999999</c:v>
                </c:pt>
                <c:pt idx="32">
                  <c:v>1.069923</c:v>
                </c:pt>
                <c:pt idx="33">
                  <c:v>1.0829219999999999</c:v>
                </c:pt>
                <c:pt idx="34">
                  <c:v>1.0959220000000001</c:v>
                </c:pt>
                <c:pt idx="35">
                  <c:v>1.4027130000000001</c:v>
                </c:pt>
                <c:pt idx="36">
                  <c:v>1.415713</c:v>
                </c:pt>
                <c:pt idx="37">
                  <c:v>1.4287129999999999</c:v>
                </c:pt>
                <c:pt idx="38">
                  <c:v>1.7355039999999999</c:v>
                </c:pt>
                <c:pt idx="39">
                  <c:v>1.7485040000000001</c:v>
                </c:pt>
                <c:pt idx="40">
                  <c:v>1.761503</c:v>
                </c:pt>
                <c:pt idx="41">
                  <c:v>2.0725020000000001</c:v>
                </c:pt>
                <c:pt idx="42">
                  <c:v>2.0985010000000002</c:v>
                </c:pt>
                <c:pt idx="43">
                  <c:v>2.4095</c:v>
                </c:pt>
                <c:pt idx="44">
                  <c:v>2.4355000000000002</c:v>
                </c:pt>
                <c:pt idx="45">
                  <c:v>2.7464979999999999</c:v>
                </c:pt>
                <c:pt idx="46">
                  <c:v>2.7724980000000001</c:v>
                </c:pt>
                <c:pt idx="47">
                  <c:v>3.0834969999999999</c:v>
                </c:pt>
                <c:pt idx="48">
                  <c:v>3.109496</c:v>
                </c:pt>
                <c:pt idx="49">
                  <c:v>3.4204949999999998</c:v>
                </c:pt>
                <c:pt idx="50">
                  <c:v>3.4464939999999999</c:v>
                </c:pt>
                <c:pt idx="51">
                  <c:v>3.7574930000000002</c:v>
                </c:pt>
                <c:pt idx="52">
                  <c:v>3.7834919999999999</c:v>
                </c:pt>
                <c:pt idx="53">
                  <c:v>4.0944909999999997</c:v>
                </c:pt>
                <c:pt idx="54">
                  <c:v>4.1204900000000002</c:v>
                </c:pt>
                <c:pt idx="55">
                  <c:v>4.431489</c:v>
                </c:pt>
                <c:pt idx="56">
                  <c:v>4.4574889999999998</c:v>
                </c:pt>
                <c:pt idx="57">
                  <c:v>4.7684870000000004</c:v>
                </c:pt>
                <c:pt idx="58">
                  <c:v>4.7944870000000002</c:v>
                </c:pt>
                <c:pt idx="59">
                  <c:v>5.105486</c:v>
                </c:pt>
                <c:pt idx="60">
                  <c:v>5.1314849999999996</c:v>
                </c:pt>
                <c:pt idx="61">
                  <c:v>5.4424840000000003</c:v>
                </c:pt>
                <c:pt idx="62">
                  <c:v>5.468483</c:v>
                </c:pt>
                <c:pt idx="63">
                  <c:v>5.7794819999999998</c:v>
                </c:pt>
                <c:pt idx="64">
                  <c:v>5.7924819999999997</c:v>
                </c:pt>
                <c:pt idx="65">
                  <c:v>5.8054810000000003</c:v>
                </c:pt>
                <c:pt idx="66">
                  <c:v>5.8158810000000001</c:v>
                </c:pt>
                <c:pt idx="67">
                  <c:v>5.8210810000000004</c:v>
                </c:pt>
                <c:pt idx="68">
                  <c:v>5.8314810000000001</c:v>
                </c:pt>
                <c:pt idx="69">
                  <c:v>6.065042</c:v>
                </c:pt>
                <c:pt idx="70">
                  <c:v>6.0867079999999998</c:v>
                </c:pt>
                <c:pt idx="71">
                  <c:v>6.0975409999999997</c:v>
                </c:pt>
                <c:pt idx="72">
                  <c:v>6.1083740000000004</c:v>
                </c:pt>
                <c:pt idx="73">
                  <c:v>6.1170410000000004</c:v>
                </c:pt>
                <c:pt idx="74">
                  <c:v>6.1213740000000003</c:v>
                </c:pt>
                <c:pt idx="75">
                  <c:v>6.1300400000000002</c:v>
                </c:pt>
                <c:pt idx="76">
                  <c:v>6.3211370000000002</c:v>
                </c:pt>
                <c:pt idx="77">
                  <c:v>6.33847</c:v>
                </c:pt>
                <c:pt idx="78">
                  <c:v>6.347137</c:v>
                </c:pt>
                <c:pt idx="79">
                  <c:v>6.355804</c:v>
                </c:pt>
                <c:pt idx="80">
                  <c:v>6.5603340000000001</c:v>
                </c:pt>
                <c:pt idx="81">
                  <c:v>6.5690010000000001</c:v>
                </c:pt>
                <c:pt idx="82">
                  <c:v>6.5776669999999999</c:v>
                </c:pt>
                <c:pt idx="83">
                  <c:v>6.7821980000000002</c:v>
                </c:pt>
                <c:pt idx="84">
                  <c:v>6.7908650000000002</c:v>
                </c:pt>
                <c:pt idx="85">
                  <c:v>6.799531</c:v>
                </c:pt>
                <c:pt idx="86">
                  <c:v>6.8064650000000002</c:v>
                </c:pt>
                <c:pt idx="87">
                  <c:v>6.8099309999999997</c:v>
                </c:pt>
                <c:pt idx="88">
                  <c:v>6.8168639999999998</c:v>
                </c:pt>
                <c:pt idx="89">
                  <c:v>6.9654959999999999</c:v>
                </c:pt>
                <c:pt idx="90">
                  <c:v>6.9784959999999998</c:v>
                </c:pt>
                <c:pt idx="91">
                  <c:v>6.9849959999999998</c:v>
                </c:pt>
                <c:pt idx="92">
                  <c:v>6.9914959999999997</c:v>
                </c:pt>
                <c:pt idx="93">
                  <c:v>6.996696</c:v>
                </c:pt>
                <c:pt idx="94">
                  <c:v>6.9992960000000002</c:v>
                </c:pt>
                <c:pt idx="95">
                  <c:v>7.0044959999999996</c:v>
                </c:pt>
                <c:pt idx="96">
                  <c:v>7.1106619999999996</c:v>
                </c:pt>
                <c:pt idx="97">
                  <c:v>7.1193289999999996</c:v>
                </c:pt>
                <c:pt idx="98">
                  <c:v>7.1236620000000004</c:v>
                </c:pt>
                <c:pt idx="99">
                  <c:v>7.1279950000000003</c:v>
                </c:pt>
                <c:pt idx="100">
                  <c:v>7.2302619999999997</c:v>
                </c:pt>
                <c:pt idx="101">
                  <c:v>7.2345949999999997</c:v>
                </c:pt>
                <c:pt idx="102">
                  <c:v>7.2389279999999996</c:v>
                </c:pt>
                <c:pt idx="103">
                  <c:v>7.3411949999999999</c:v>
                </c:pt>
                <c:pt idx="104">
                  <c:v>7.3455279999999998</c:v>
                </c:pt>
                <c:pt idx="105">
                  <c:v>7.3498609999999998</c:v>
                </c:pt>
                <c:pt idx="106">
                  <c:v>7.3533280000000003</c:v>
                </c:pt>
                <c:pt idx="107">
                  <c:v>7.3550610000000001</c:v>
                </c:pt>
                <c:pt idx="108">
                  <c:v>7.3585279999999997</c:v>
                </c:pt>
                <c:pt idx="109">
                  <c:v>7.4222279999999996</c:v>
                </c:pt>
                <c:pt idx="110">
                  <c:v>7.4265610000000004</c:v>
                </c:pt>
                <c:pt idx="111">
                  <c:v>7.4287280000000004</c:v>
                </c:pt>
                <c:pt idx="112">
                  <c:v>7.4308949999999996</c:v>
                </c:pt>
                <c:pt idx="113">
                  <c:v>7.4326280000000002</c:v>
                </c:pt>
                <c:pt idx="114">
                  <c:v>7.4334949999999997</c:v>
                </c:pt>
                <c:pt idx="115">
                  <c:v>7.4352280000000004</c:v>
                </c:pt>
                <c:pt idx="116">
                  <c:v>7.456461</c:v>
                </c:pt>
                <c:pt idx="117">
                  <c:v>7.456461</c:v>
                </c:pt>
                <c:pt idx="118">
                  <c:v>7.456461</c:v>
                </c:pt>
                <c:pt idx="119">
                  <c:v>7.456461</c:v>
                </c:pt>
                <c:pt idx="120">
                  <c:v>7.456461</c:v>
                </c:pt>
                <c:pt idx="121">
                  <c:v>7.456461</c:v>
                </c:pt>
                <c:pt idx="122">
                  <c:v>7.456461</c:v>
                </c:pt>
                <c:pt idx="123">
                  <c:v>7.456461</c:v>
                </c:pt>
                <c:pt idx="124">
                  <c:v>7.456461</c:v>
                </c:pt>
                <c:pt idx="125">
                  <c:v>7.456461</c:v>
                </c:pt>
                <c:pt idx="126">
                  <c:v>7.456461</c:v>
                </c:pt>
                <c:pt idx="127">
                  <c:v>7.456461</c:v>
                </c:pt>
                <c:pt idx="128">
                  <c:v>7.456461</c:v>
                </c:pt>
                <c:pt idx="129">
                  <c:v>7.456461</c:v>
                </c:pt>
                <c:pt idx="130">
                  <c:v>7.456461</c:v>
                </c:pt>
                <c:pt idx="131">
                  <c:v>7.456461</c:v>
                </c:pt>
                <c:pt idx="132">
                  <c:v>7.456461</c:v>
                </c:pt>
                <c:pt idx="133">
                  <c:v>7.456461</c:v>
                </c:pt>
                <c:pt idx="134">
                  <c:v>7.456461</c:v>
                </c:pt>
                <c:pt idx="135">
                  <c:v>7.4352280000000004</c:v>
                </c:pt>
                <c:pt idx="136">
                  <c:v>7.4308949999999996</c:v>
                </c:pt>
                <c:pt idx="137">
                  <c:v>7.4287280000000004</c:v>
                </c:pt>
                <c:pt idx="138">
                  <c:v>7.4265610000000004</c:v>
                </c:pt>
                <c:pt idx="139">
                  <c:v>7.4248279999999998</c:v>
                </c:pt>
                <c:pt idx="140">
                  <c:v>7.4239610000000003</c:v>
                </c:pt>
                <c:pt idx="141">
                  <c:v>7.4222279999999996</c:v>
                </c:pt>
                <c:pt idx="142">
                  <c:v>7.3585279999999997</c:v>
                </c:pt>
                <c:pt idx="143">
                  <c:v>7.3498609999999998</c:v>
                </c:pt>
                <c:pt idx="144">
                  <c:v>7.3455279999999998</c:v>
                </c:pt>
                <c:pt idx="145">
                  <c:v>7.3411949999999999</c:v>
                </c:pt>
                <c:pt idx="146">
                  <c:v>7.2389279999999996</c:v>
                </c:pt>
                <c:pt idx="147">
                  <c:v>7.2345949999999997</c:v>
                </c:pt>
                <c:pt idx="148">
                  <c:v>7.2302619999999997</c:v>
                </c:pt>
                <c:pt idx="149">
                  <c:v>7.1279950000000003</c:v>
                </c:pt>
                <c:pt idx="150">
                  <c:v>7.1236620000000004</c:v>
                </c:pt>
                <c:pt idx="151">
                  <c:v>7.1193289999999996</c:v>
                </c:pt>
                <c:pt idx="152">
                  <c:v>7.1158619999999999</c:v>
                </c:pt>
                <c:pt idx="153">
                  <c:v>7.1141290000000001</c:v>
                </c:pt>
                <c:pt idx="154">
                  <c:v>7.1106619999999996</c:v>
                </c:pt>
                <c:pt idx="155">
                  <c:v>7.0044959999999996</c:v>
                </c:pt>
                <c:pt idx="156">
                  <c:v>6.9914959999999997</c:v>
                </c:pt>
                <c:pt idx="157">
                  <c:v>6.9849959999999998</c:v>
                </c:pt>
                <c:pt idx="158">
                  <c:v>6.9784959999999998</c:v>
                </c:pt>
                <c:pt idx="159">
                  <c:v>6.9732960000000004</c:v>
                </c:pt>
                <c:pt idx="160">
                  <c:v>6.9706960000000002</c:v>
                </c:pt>
                <c:pt idx="161">
                  <c:v>6.9654959999999999</c:v>
                </c:pt>
                <c:pt idx="162">
                  <c:v>6.8168639999999998</c:v>
                </c:pt>
                <c:pt idx="163">
                  <c:v>6.799531</c:v>
                </c:pt>
                <c:pt idx="164">
                  <c:v>6.7908650000000002</c:v>
                </c:pt>
                <c:pt idx="165">
                  <c:v>6.7821980000000002</c:v>
                </c:pt>
                <c:pt idx="166">
                  <c:v>6.5776669999999999</c:v>
                </c:pt>
                <c:pt idx="167">
                  <c:v>6.5690010000000001</c:v>
                </c:pt>
                <c:pt idx="168">
                  <c:v>6.5603340000000001</c:v>
                </c:pt>
                <c:pt idx="169">
                  <c:v>6.355804</c:v>
                </c:pt>
                <c:pt idx="170">
                  <c:v>6.347137</c:v>
                </c:pt>
                <c:pt idx="171">
                  <c:v>6.33847</c:v>
                </c:pt>
                <c:pt idx="172">
                  <c:v>6.331537</c:v>
                </c:pt>
                <c:pt idx="173">
                  <c:v>6.3280709999999996</c:v>
                </c:pt>
                <c:pt idx="174">
                  <c:v>6.3211370000000002</c:v>
                </c:pt>
                <c:pt idx="175">
                  <c:v>6.1300400000000002</c:v>
                </c:pt>
                <c:pt idx="176">
                  <c:v>6.1083740000000004</c:v>
                </c:pt>
                <c:pt idx="177">
                  <c:v>6.0975409999999997</c:v>
                </c:pt>
                <c:pt idx="178">
                  <c:v>6.0867079999999998</c:v>
                </c:pt>
                <c:pt idx="179">
                  <c:v>6.0780409999999998</c:v>
                </c:pt>
                <c:pt idx="180">
                  <c:v>6.0737079999999999</c:v>
                </c:pt>
                <c:pt idx="181">
                  <c:v>6.065042</c:v>
                </c:pt>
                <c:pt idx="182">
                  <c:v>5.8314810000000001</c:v>
                </c:pt>
                <c:pt idx="183">
                  <c:v>5.8054810000000003</c:v>
                </c:pt>
                <c:pt idx="184">
                  <c:v>5.7924819999999997</c:v>
                </c:pt>
                <c:pt idx="185">
                  <c:v>5.7794819999999998</c:v>
                </c:pt>
                <c:pt idx="186">
                  <c:v>5.7716209999999997</c:v>
                </c:pt>
                <c:pt idx="187">
                  <c:v>5.7560209999999996</c:v>
                </c:pt>
                <c:pt idx="188">
                  <c:v>5.5741430000000003</c:v>
                </c:pt>
                <c:pt idx="189">
                  <c:v>5.5585430000000002</c:v>
                </c:pt>
                <c:pt idx="190">
                  <c:v>5.338006</c:v>
                </c:pt>
                <c:pt idx="191">
                  <c:v>5.3329190000000004</c:v>
                </c:pt>
                <c:pt idx="192">
                  <c:v>5.3160049999999996</c:v>
                </c:pt>
                <c:pt idx="193">
                  <c:v>5.3043290000000001</c:v>
                </c:pt>
                <c:pt idx="194">
                  <c:v>5.253717</c:v>
                </c:pt>
                <c:pt idx="195">
                  <c:v>5.2459170000000004</c:v>
                </c:pt>
                <c:pt idx="196">
                  <c:v>4.953595</c:v>
                </c:pt>
                <c:pt idx="197">
                  <c:v>4.9411750000000003</c:v>
                </c:pt>
                <c:pt idx="198">
                  <c:v>4.670426</c:v>
                </c:pt>
                <c:pt idx="199">
                  <c:v>4.6666999999999996</c:v>
                </c:pt>
                <c:pt idx="200">
                  <c:v>4.6629740000000002</c:v>
                </c:pt>
                <c:pt idx="201">
                  <c:v>4.6592479999999998</c:v>
                </c:pt>
                <c:pt idx="202">
                  <c:v>4.6555220000000004</c:v>
                </c:pt>
                <c:pt idx="203">
                  <c:v>4.643103</c:v>
                </c:pt>
                <c:pt idx="204">
                  <c:v>4.6393769999999996</c:v>
                </c:pt>
                <c:pt idx="205">
                  <c:v>4.6356510000000002</c:v>
                </c:pt>
                <c:pt idx="206">
                  <c:v>4.6319249999999998</c:v>
                </c:pt>
                <c:pt idx="207">
                  <c:v>4.6281990000000004</c:v>
                </c:pt>
                <c:pt idx="208">
                  <c:v>4.35745</c:v>
                </c:pt>
                <c:pt idx="209">
                  <c:v>4.3450300000000004</c:v>
                </c:pt>
                <c:pt idx="210">
                  <c:v>4.0660470000000002</c:v>
                </c:pt>
                <c:pt idx="211">
                  <c:v>4.0542069999999999</c:v>
                </c:pt>
                <c:pt idx="212">
                  <c:v>3.7885629999999999</c:v>
                </c:pt>
                <c:pt idx="213">
                  <c:v>3.777304</c:v>
                </c:pt>
                <c:pt idx="214">
                  <c:v>3.531841</c:v>
                </c:pt>
                <c:pt idx="215">
                  <c:v>3.5284629999999999</c:v>
                </c:pt>
                <c:pt idx="216">
                  <c:v>3.5250849999999998</c:v>
                </c:pt>
                <c:pt idx="217">
                  <c:v>3.5217070000000001</c:v>
                </c:pt>
                <c:pt idx="218">
                  <c:v>3.518329</c:v>
                </c:pt>
                <c:pt idx="219">
                  <c:v>3.507069</c:v>
                </c:pt>
                <c:pt idx="220">
                  <c:v>3.5036909999999999</c:v>
                </c:pt>
                <c:pt idx="221">
                  <c:v>3.5003129999999998</c:v>
                </c:pt>
                <c:pt idx="222">
                  <c:v>3.4969350000000001</c:v>
                </c:pt>
                <c:pt idx="223">
                  <c:v>3.4935580000000002</c:v>
                </c:pt>
                <c:pt idx="224">
                  <c:v>3.2480950000000002</c:v>
                </c:pt>
                <c:pt idx="225">
                  <c:v>3.2368350000000001</c:v>
                </c:pt>
                <c:pt idx="226">
                  <c:v>2.9845299999999999</c:v>
                </c:pt>
                <c:pt idx="227">
                  <c:v>2.9802580000000001</c:v>
                </c:pt>
                <c:pt idx="228">
                  <c:v>2.9749180000000002</c:v>
                </c:pt>
                <c:pt idx="229">
                  <c:v>2.7226129999999999</c:v>
                </c:pt>
                <c:pt idx="230">
                  <c:v>2.7113529999999999</c:v>
                </c:pt>
                <c:pt idx="231">
                  <c:v>2.4658910000000001</c:v>
                </c:pt>
                <c:pt idx="232">
                  <c:v>2.462513</c:v>
                </c:pt>
                <c:pt idx="233">
                  <c:v>2.4591349999999998</c:v>
                </c:pt>
                <c:pt idx="234">
                  <c:v>2.4557570000000002</c:v>
                </c:pt>
                <c:pt idx="235">
                  <c:v>2.4523790000000001</c:v>
                </c:pt>
                <c:pt idx="236">
                  <c:v>2.441119</c:v>
                </c:pt>
                <c:pt idx="237">
                  <c:v>2.4377409999999999</c:v>
                </c:pt>
                <c:pt idx="238">
                  <c:v>2.4343629999999998</c:v>
                </c:pt>
                <c:pt idx="239">
                  <c:v>2.4309850000000002</c:v>
                </c:pt>
                <c:pt idx="240">
                  <c:v>2.4276070000000001</c:v>
                </c:pt>
                <c:pt idx="241">
                  <c:v>2.1821449999999998</c:v>
                </c:pt>
                <c:pt idx="242">
                  <c:v>2.1708850000000002</c:v>
                </c:pt>
                <c:pt idx="243">
                  <c:v>1.905241</c:v>
                </c:pt>
                <c:pt idx="244">
                  <c:v>1.8934009999999999</c:v>
                </c:pt>
                <c:pt idx="245">
                  <c:v>1.6144179999999999</c:v>
                </c:pt>
                <c:pt idx="246">
                  <c:v>1.601998</c:v>
                </c:pt>
                <c:pt idx="247">
                  <c:v>1.3312489999999999</c:v>
                </c:pt>
                <c:pt idx="248">
                  <c:v>1.327523</c:v>
                </c:pt>
                <c:pt idx="249">
                  <c:v>1.3237969999999999</c:v>
                </c:pt>
                <c:pt idx="250">
                  <c:v>1.3200719999999999</c:v>
                </c:pt>
                <c:pt idx="251">
                  <c:v>1.316346</c:v>
                </c:pt>
                <c:pt idx="252">
                  <c:v>1.3039259999999999</c:v>
                </c:pt>
                <c:pt idx="253">
                  <c:v>1.3002</c:v>
                </c:pt>
                <c:pt idx="254">
                  <c:v>1.2964739999999999</c:v>
                </c:pt>
                <c:pt idx="255">
                  <c:v>1.292748</c:v>
                </c:pt>
                <c:pt idx="256">
                  <c:v>1.2890219999999999</c:v>
                </c:pt>
                <c:pt idx="257">
                  <c:v>1.018273</c:v>
                </c:pt>
                <c:pt idx="258">
                  <c:v>1.005854</c:v>
                </c:pt>
                <c:pt idx="259">
                  <c:v>0.71353100000000003</c:v>
                </c:pt>
                <c:pt idx="260">
                  <c:v>0.70703199999999999</c:v>
                </c:pt>
                <c:pt idx="261">
                  <c:v>0.70703199999999999</c:v>
                </c:pt>
                <c:pt idx="262">
                  <c:v>0.680091</c:v>
                </c:pt>
                <c:pt idx="263">
                  <c:v>0.67644300000000002</c:v>
                </c:pt>
                <c:pt idx="264">
                  <c:v>0.34297800000000001</c:v>
                </c:pt>
                <c:pt idx="265">
                  <c:v>0.322272</c:v>
                </c:pt>
                <c:pt idx="266">
                  <c:v>9.2827999999999994E-2</c:v>
                </c:pt>
                <c:pt idx="267">
                  <c:v>9.2827999999999994E-2</c:v>
                </c:pt>
                <c:pt idx="268">
                  <c:v>8.3169000000000007E-2</c:v>
                </c:pt>
                <c:pt idx="269">
                  <c:v>3.1292E-2</c:v>
                </c:pt>
                <c:pt idx="270">
                  <c:v>1.9498999999999999E-2</c:v>
                </c:pt>
                <c:pt idx="271">
                  <c:v>0</c:v>
                </c:pt>
                <c:pt idx="272">
                  <c:v>0</c:v>
                </c:pt>
                <c:pt idx="273">
                  <c:v>0</c:v>
                </c:pt>
                <c:pt idx="274">
                  <c:v>0</c:v>
                </c:pt>
                <c:pt idx="275">
                  <c:v>-1.9498999999999999E-2</c:v>
                </c:pt>
                <c:pt idx="276">
                  <c:v>-3.1292E-2</c:v>
                </c:pt>
                <c:pt idx="277">
                  <c:v>-8.3169000000000007E-2</c:v>
                </c:pt>
                <c:pt idx="278">
                  <c:v>-9.2827999999999994E-2</c:v>
                </c:pt>
                <c:pt idx="279">
                  <c:v>-9.2827999999999994E-2</c:v>
                </c:pt>
                <c:pt idx="280">
                  <c:v>-0.322272</c:v>
                </c:pt>
                <c:pt idx="281">
                  <c:v>-0.34297800000000001</c:v>
                </c:pt>
                <c:pt idx="282">
                  <c:v>-0.67644300000000002</c:v>
                </c:pt>
                <c:pt idx="283">
                  <c:v>-0.680091</c:v>
                </c:pt>
                <c:pt idx="284">
                  <c:v>-0.70703199999999999</c:v>
                </c:pt>
                <c:pt idx="285">
                  <c:v>-0.70703199999999999</c:v>
                </c:pt>
                <c:pt idx="286">
                  <c:v>-0.71353100000000003</c:v>
                </c:pt>
                <c:pt idx="287">
                  <c:v>-1.005854</c:v>
                </c:pt>
                <c:pt idx="288">
                  <c:v>-1.018273</c:v>
                </c:pt>
                <c:pt idx="289">
                  <c:v>-1.2890219999999999</c:v>
                </c:pt>
                <c:pt idx="290">
                  <c:v>-1.292748</c:v>
                </c:pt>
                <c:pt idx="291">
                  <c:v>-1.2964739999999999</c:v>
                </c:pt>
                <c:pt idx="292">
                  <c:v>-1.3002</c:v>
                </c:pt>
                <c:pt idx="293">
                  <c:v>-1.3039259999999999</c:v>
                </c:pt>
                <c:pt idx="294">
                  <c:v>-1.316346</c:v>
                </c:pt>
                <c:pt idx="295">
                  <c:v>-1.3200719999999999</c:v>
                </c:pt>
                <c:pt idx="296">
                  <c:v>-1.3237969999999999</c:v>
                </c:pt>
                <c:pt idx="297">
                  <c:v>-1.327523</c:v>
                </c:pt>
                <c:pt idx="298">
                  <c:v>-1.3312489999999999</c:v>
                </c:pt>
                <c:pt idx="299">
                  <c:v>-1.601998</c:v>
                </c:pt>
                <c:pt idx="300">
                  <c:v>-1.6144179999999999</c:v>
                </c:pt>
                <c:pt idx="301">
                  <c:v>-1.8934009999999999</c:v>
                </c:pt>
                <c:pt idx="302">
                  <c:v>-1.905241</c:v>
                </c:pt>
                <c:pt idx="303">
                  <c:v>-2.1708850000000002</c:v>
                </c:pt>
                <c:pt idx="304">
                  <c:v>-2.1821449999999998</c:v>
                </c:pt>
                <c:pt idx="305">
                  <c:v>-2.4276070000000001</c:v>
                </c:pt>
                <c:pt idx="306">
                  <c:v>-2.4309850000000002</c:v>
                </c:pt>
                <c:pt idx="307">
                  <c:v>-2.4343629999999998</c:v>
                </c:pt>
                <c:pt idx="308">
                  <c:v>-2.4377409999999999</c:v>
                </c:pt>
                <c:pt idx="309">
                  <c:v>-2.441119</c:v>
                </c:pt>
                <c:pt idx="310">
                  <c:v>-2.4523790000000001</c:v>
                </c:pt>
                <c:pt idx="311">
                  <c:v>-2.4557570000000002</c:v>
                </c:pt>
                <c:pt idx="312">
                  <c:v>-2.4591349999999998</c:v>
                </c:pt>
                <c:pt idx="313">
                  <c:v>-2.462513</c:v>
                </c:pt>
                <c:pt idx="314">
                  <c:v>-2.4658910000000001</c:v>
                </c:pt>
                <c:pt idx="315">
                  <c:v>-2.7113529999999999</c:v>
                </c:pt>
                <c:pt idx="316">
                  <c:v>-2.7226129999999999</c:v>
                </c:pt>
                <c:pt idx="317">
                  <c:v>-2.9749180000000002</c:v>
                </c:pt>
                <c:pt idx="318">
                  <c:v>-2.9802580000000001</c:v>
                </c:pt>
                <c:pt idx="319">
                  <c:v>-2.9845299999999999</c:v>
                </c:pt>
                <c:pt idx="320">
                  <c:v>-3.2368350000000001</c:v>
                </c:pt>
                <c:pt idx="321">
                  <c:v>-3.2480950000000002</c:v>
                </c:pt>
                <c:pt idx="322">
                  <c:v>-3.4935580000000002</c:v>
                </c:pt>
                <c:pt idx="323">
                  <c:v>-3.4969350000000001</c:v>
                </c:pt>
                <c:pt idx="324">
                  <c:v>-3.5003129999999998</c:v>
                </c:pt>
                <c:pt idx="325">
                  <c:v>-3.5036909999999999</c:v>
                </c:pt>
                <c:pt idx="326">
                  <c:v>-3.507069</c:v>
                </c:pt>
                <c:pt idx="327">
                  <c:v>-3.518329</c:v>
                </c:pt>
                <c:pt idx="328">
                  <c:v>-3.5217070000000001</c:v>
                </c:pt>
                <c:pt idx="329">
                  <c:v>-3.5250849999999998</c:v>
                </c:pt>
                <c:pt idx="330">
                  <c:v>-3.5284629999999999</c:v>
                </c:pt>
                <c:pt idx="331">
                  <c:v>-3.531841</c:v>
                </c:pt>
                <c:pt idx="332">
                  <c:v>-3.777304</c:v>
                </c:pt>
                <c:pt idx="333">
                  <c:v>-3.7885629999999999</c:v>
                </c:pt>
                <c:pt idx="334">
                  <c:v>-4.0542069999999999</c:v>
                </c:pt>
                <c:pt idx="335">
                  <c:v>-4.0660470000000002</c:v>
                </c:pt>
                <c:pt idx="336">
                  <c:v>-4.3450300000000004</c:v>
                </c:pt>
                <c:pt idx="337">
                  <c:v>-4.35745</c:v>
                </c:pt>
                <c:pt idx="338">
                  <c:v>-4.6281990000000004</c:v>
                </c:pt>
                <c:pt idx="339">
                  <c:v>-4.6319249999999998</c:v>
                </c:pt>
                <c:pt idx="340">
                  <c:v>-4.6356510000000002</c:v>
                </c:pt>
                <c:pt idx="341">
                  <c:v>-4.6393769999999996</c:v>
                </c:pt>
                <c:pt idx="342">
                  <c:v>-4.643103</c:v>
                </c:pt>
                <c:pt idx="343">
                  <c:v>-4.6555220000000004</c:v>
                </c:pt>
                <c:pt idx="344">
                  <c:v>-4.6592479999999998</c:v>
                </c:pt>
                <c:pt idx="345">
                  <c:v>-4.6629740000000002</c:v>
                </c:pt>
                <c:pt idx="346">
                  <c:v>-4.6666999999999996</c:v>
                </c:pt>
                <c:pt idx="347">
                  <c:v>-4.670426</c:v>
                </c:pt>
                <c:pt idx="348">
                  <c:v>-4.9411750000000003</c:v>
                </c:pt>
                <c:pt idx="349">
                  <c:v>-4.953595</c:v>
                </c:pt>
                <c:pt idx="350">
                  <c:v>-5.2459170000000004</c:v>
                </c:pt>
                <c:pt idx="351">
                  <c:v>-5.253717</c:v>
                </c:pt>
                <c:pt idx="352">
                  <c:v>-5.3043290000000001</c:v>
                </c:pt>
                <c:pt idx="353">
                  <c:v>-5.3160049999999996</c:v>
                </c:pt>
                <c:pt idx="354">
                  <c:v>-5.3329190000000004</c:v>
                </c:pt>
                <c:pt idx="355">
                  <c:v>-5.338006</c:v>
                </c:pt>
                <c:pt idx="356">
                  <c:v>-5.5585430000000002</c:v>
                </c:pt>
                <c:pt idx="357">
                  <c:v>-5.5741430000000003</c:v>
                </c:pt>
                <c:pt idx="358">
                  <c:v>-5.7560209999999996</c:v>
                </c:pt>
                <c:pt idx="359">
                  <c:v>-5.7716209999999997</c:v>
                </c:pt>
                <c:pt idx="360">
                  <c:v>-5.7794819999999998</c:v>
                </c:pt>
                <c:pt idx="361">
                  <c:v>-5.7924819999999997</c:v>
                </c:pt>
                <c:pt idx="362">
                  <c:v>-5.8054810000000003</c:v>
                </c:pt>
                <c:pt idx="363">
                  <c:v>-5.8158810000000001</c:v>
                </c:pt>
                <c:pt idx="364">
                  <c:v>-5.8210810000000004</c:v>
                </c:pt>
                <c:pt idx="365">
                  <c:v>-5.8314810000000001</c:v>
                </c:pt>
                <c:pt idx="366">
                  <c:v>-6.065042</c:v>
                </c:pt>
                <c:pt idx="367">
                  <c:v>-6.0867079999999998</c:v>
                </c:pt>
                <c:pt idx="368">
                  <c:v>-6.0975409999999997</c:v>
                </c:pt>
                <c:pt idx="369">
                  <c:v>-6.1083740000000004</c:v>
                </c:pt>
                <c:pt idx="370">
                  <c:v>-6.1170410000000004</c:v>
                </c:pt>
                <c:pt idx="371">
                  <c:v>-6.1213740000000003</c:v>
                </c:pt>
                <c:pt idx="372">
                  <c:v>-6.1300400000000002</c:v>
                </c:pt>
                <c:pt idx="373">
                  <c:v>-6.3211370000000002</c:v>
                </c:pt>
                <c:pt idx="374">
                  <c:v>-6.33847</c:v>
                </c:pt>
                <c:pt idx="375">
                  <c:v>-6.347137</c:v>
                </c:pt>
                <c:pt idx="376">
                  <c:v>-6.355804</c:v>
                </c:pt>
                <c:pt idx="377">
                  <c:v>-6.5603340000000001</c:v>
                </c:pt>
                <c:pt idx="378">
                  <c:v>-6.5690010000000001</c:v>
                </c:pt>
                <c:pt idx="379">
                  <c:v>-6.5776669999999999</c:v>
                </c:pt>
                <c:pt idx="380">
                  <c:v>-6.7821980000000002</c:v>
                </c:pt>
                <c:pt idx="381">
                  <c:v>-6.7908650000000002</c:v>
                </c:pt>
                <c:pt idx="382">
                  <c:v>-6.799531</c:v>
                </c:pt>
                <c:pt idx="383">
                  <c:v>-6.8064650000000002</c:v>
                </c:pt>
                <c:pt idx="384">
                  <c:v>-6.8099309999999997</c:v>
                </c:pt>
                <c:pt idx="385">
                  <c:v>-6.8168639999999998</c:v>
                </c:pt>
                <c:pt idx="386">
                  <c:v>-6.9654959999999999</c:v>
                </c:pt>
                <c:pt idx="387">
                  <c:v>-6.9784959999999998</c:v>
                </c:pt>
                <c:pt idx="388">
                  <c:v>-6.9849959999999998</c:v>
                </c:pt>
                <c:pt idx="389">
                  <c:v>-6.9914959999999997</c:v>
                </c:pt>
                <c:pt idx="390">
                  <c:v>-6.996696</c:v>
                </c:pt>
                <c:pt idx="391">
                  <c:v>-6.9992960000000002</c:v>
                </c:pt>
                <c:pt idx="392">
                  <c:v>-7.0044959999999996</c:v>
                </c:pt>
                <c:pt idx="393">
                  <c:v>-7.1106619999999996</c:v>
                </c:pt>
                <c:pt idx="394">
                  <c:v>-7.1193289999999996</c:v>
                </c:pt>
                <c:pt idx="395">
                  <c:v>-7.1236620000000004</c:v>
                </c:pt>
                <c:pt idx="396">
                  <c:v>-7.1279950000000003</c:v>
                </c:pt>
                <c:pt idx="397">
                  <c:v>-7.2302619999999997</c:v>
                </c:pt>
                <c:pt idx="398">
                  <c:v>-7.2345949999999997</c:v>
                </c:pt>
                <c:pt idx="399">
                  <c:v>-7.2389279999999996</c:v>
                </c:pt>
                <c:pt idx="400">
                  <c:v>-7.3411949999999999</c:v>
                </c:pt>
                <c:pt idx="401">
                  <c:v>-7.3455279999999998</c:v>
                </c:pt>
                <c:pt idx="402">
                  <c:v>-7.3498609999999998</c:v>
                </c:pt>
                <c:pt idx="403">
                  <c:v>-7.3533280000000003</c:v>
                </c:pt>
                <c:pt idx="404">
                  <c:v>-7.3550610000000001</c:v>
                </c:pt>
                <c:pt idx="405">
                  <c:v>-7.3585279999999997</c:v>
                </c:pt>
                <c:pt idx="406">
                  <c:v>-7.4222279999999996</c:v>
                </c:pt>
                <c:pt idx="407">
                  <c:v>-7.4265610000000004</c:v>
                </c:pt>
                <c:pt idx="408">
                  <c:v>-7.4287280000000004</c:v>
                </c:pt>
                <c:pt idx="409">
                  <c:v>-7.4308949999999996</c:v>
                </c:pt>
                <c:pt idx="410">
                  <c:v>-7.4326280000000002</c:v>
                </c:pt>
                <c:pt idx="411">
                  <c:v>-7.4334949999999997</c:v>
                </c:pt>
                <c:pt idx="412">
                  <c:v>-7.4352280000000004</c:v>
                </c:pt>
                <c:pt idx="413">
                  <c:v>-7.456461</c:v>
                </c:pt>
                <c:pt idx="414">
                  <c:v>-7.456461</c:v>
                </c:pt>
                <c:pt idx="415">
                  <c:v>-7.456461</c:v>
                </c:pt>
                <c:pt idx="416">
                  <c:v>-7.456461</c:v>
                </c:pt>
                <c:pt idx="417">
                  <c:v>-7.456461</c:v>
                </c:pt>
                <c:pt idx="418">
                  <c:v>-7.456461</c:v>
                </c:pt>
                <c:pt idx="419">
                  <c:v>-7.456461</c:v>
                </c:pt>
                <c:pt idx="420">
                  <c:v>-7.456461</c:v>
                </c:pt>
                <c:pt idx="421">
                  <c:v>-7.456461</c:v>
                </c:pt>
                <c:pt idx="422">
                  <c:v>-7.456461</c:v>
                </c:pt>
                <c:pt idx="423">
                  <c:v>-7.456461</c:v>
                </c:pt>
                <c:pt idx="424">
                  <c:v>-7.456461</c:v>
                </c:pt>
                <c:pt idx="425">
                  <c:v>-7.456461</c:v>
                </c:pt>
                <c:pt idx="426">
                  <c:v>-7.456461</c:v>
                </c:pt>
                <c:pt idx="427">
                  <c:v>-7.456461</c:v>
                </c:pt>
                <c:pt idx="428">
                  <c:v>-7.456461</c:v>
                </c:pt>
                <c:pt idx="429">
                  <c:v>-7.456461</c:v>
                </c:pt>
                <c:pt idx="430">
                  <c:v>-7.456461</c:v>
                </c:pt>
                <c:pt idx="431">
                  <c:v>-7.456461</c:v>
                </c:pt>
                <c:pt idx="432">
                  <c:v>-7.4352280000000004</c:v>
                </c:pt>
                <c:pt idx="433">
                  <c:v>-7.4308949999999996</c:v>
                </c:pt>
                <c:pt idx="434">
                  <c:v>-7.4287280000000004</c:v>
                </c:pt>
                <c:pt idx="435">
                  <c:v>-7.4265610000000004</c:v>
                </c:pt>
                <c:pt idx="436">
                  <c:v>-7.4248279999999998</c:v>
                </c:pt>
                <c:pt idx="437">
                  <c:v>-7.4239610000000003</c:v>
                </c:pt>
                <c:pt idx="438">
                  <c:v>-7.4222279999999996</c:v>
                </c:pt>
                <c:pt idx="439">
                  <c:v>-7.3585279999999997</c:v>
                </c:pt>
                <c:pt idx="440">
                  <c:v>-7.3498609999999998</c:v>
                </c:pt>
                <c:pt idx="441">
                  <c:v>-7.3455279999999998</c:v>
                </c:pt>
                <c:pt idx="442">
                  <c:v>-7.3411949999999999</c:v>
                </c:pt>
                <c:pt idx="443">
                  <c:v>-7.2389279999999996</c:v>
                </c:pt>
                <c:pt idx="444">
                  <c:v>-7.2345949999999997</c:v>
                </c:pt>
                <c:pt idx="445">
                  <c:v>-7.2302619999999997</c:v>
                </c:pt>
                <c:pt idx="446">
                  <c:v>-7.1279950000000003</c:v>
                </c:pt>
                <c:pt idx="447">
                  <c:v>-7.1236620000000004</c:v>
                </c:pt>
                <c:pt idx="448">
                  <c:v>-7.1193289999999996</c:v>
                </c:pt>
                <c:pt idx="449">
                  <c:v>-7.1158619999999999</c:v>
                </c:pt>
                <c:pt idx="450">
                  <c:v>-7.1141290000000001</c:v>
                </c:pt>
                <c:pt idx="451">
                  <c:v>-7.1106619999999996</c:v>
                </c:pt>
                <c:pt idx="452">
                  <c:v>-7.0044959999999996</c:v>
                </c:pt>
                <c:pt idx="453">
                  <c:v>-6.9914959999999997</c:v>
                </c:pt>
                <c:pt idx="454">
                  <c:v>-6.9849959999999998</c:v>
                </c:pt>
                <c:pt idx="455">
                  <c:v>-6.9784959999999998</c:v>
                </c:pt>
                <c:pt idx="456">
                  <c:v>-6.9732960000000004</c:v>
                </c:pt>
                <c:pt idx="457">
                  <c:v>-6.9706960000000002</c:v>
                </c:pt>
                <c:pt idx="458">
                  <c:v>-6.9654959999999999</c:v>
                </c:pt>
                <c:pt idx="459">
                  <c:v>-6.8168639999999998</c:v>
                </c:pt>
                <c:pt idx="460">
                  <c:v>-6.799531</c:v>
                </c:pt>
                <c:pt idx="461">
                  <c:v>-6.7908650000000002</c:v>
                </c:pt>
                <c:pt idx="462">
                  <c:v>-6.7821980000000002</c:v>
                </c:pt>
                <c:pt idx="463">
                  <c:v>-6.5776669999999999</c:v>
                </c:pt>
                <c:pt idx="464">
                  <c:v>-6.5690010000000001</c:v>
                </c:pt>
                <c:pt idx="465">
                  <c:v>-6.5603340000000001</c:v>
                </c:pt>
                <c:pt idx="466">
                  <c:v>-6.355804</c:v>
                </c:pt>
                <c:pt idx="467">
                  <c:v>-6.347137</c:v>
                </c:pt>
                <c:pt idx="468">
                  <c:v>-6.33847</c:v>
                </c:pt>
                <c:pt idx="469">
                  <c:v>-6.331537</c:v>
                </c:pt>
                <c:pt idx="470">
                  <c:v>-6.3280709999999996</c:v>
                </c:pt>
                <c:pt idx="471">
                  <c:v>-6.3211370000000002</c:v>
                </c:pt>
                <c:pt idx="472">
                  <c:v>-6.1300400000000002</c:v>
                </c:pt>
                <c:pt idx="473">
                  <c:v>-6.1083740000000004</c:v>
                </c:pt>
                <c:pt idx="474">
                  <c:v>-6.0975409999999997</c:v>
                </c:pt>
                <c:pt idx="475">
                  <c:v>-6.0867079999999998</c:v>
                </c:pt>
                <c:pt idx="476">
                  <c:v>-6.0780409999999998</c:v>
                </c:pt>
                <c:pt idx="477">
                  <c:v>-6.0737079999999999</c:v>
                </c:pt>
                <c:pt idx="478">
                  <c:v>-6.065042</c:v>
                </c:pt>
                <c:pt idx="479">
                  <c:v>-5.8314810000000001</c:v>
                </c:pt>
                <c:pt idx="480">
                  <c:v>-5.8054810000000003</c:v>
                </c:pt>
                <c:pt idx="481">
                  <c:v>-5.7924819999999997</c:v>
                </c:pt>
                <c:pt idx="482">
                  <c:v>-5.7794819999999998</c:v>
                </c:pt>
                <c:pt idx="483">
                  <c:v>-5.468483</c:v>
                </c:pt>
                <c:pt idx="484">
                  <c:v>-5.4424840000000003</c:v>
                </c:pt>
                <c:pt idx="485">
                  <c:v>-5.1314849999999996</c:v>
                </c:pt>
                <c:pt idx="486">
                  <c:v>-5.105486</c:v>
                </c:pt>
                <c:pt idx="487">
                  <c:v>-4.7944870000000002</c:v>
                </c:pt>
                <c:pt idx="488">
                  <c:v>-4.7684870000000004</c:v>
                </c:pt>
                <c:pt idx="489">
                  <c:v>-4.4574889999999998</c:v>
                </c:pt>
                <c:pt idx="490">
                  <c:v>-4.431489</c:v>
                </c:pt>
                <c:pt idx="491">
                  <c:v>-4.1204900000000002</c:v>
                </c:pt>
                <c:pt idx="492">
                  <c:v>-4.0944909999999997</c:v>
                </c:pt>
                <c:pt idx="493">
                  <c:v>-3.7834919999999999</c:v>
                </c:pt>
                <c:pt idx="494">
                  <c:v>-3.7574930000000002</c:v>
                </c:pt>
                <c:pt idx="495">
                  <c:v>-3.4464939999999999</c:v>
                </c:pt>
                <c:pt idx="496">
                  <c:v>-3.4204949999999998</c:v>
                </c:pt>
                <c:pt idx="497">
                  <c:v>-3.109496</c:v>
                </c:pt>
                <c:pt idx="498">
                  <c:v>-3.0834969999999999</c:v>
                </c:pt>
                <c:pt idx="499">
                  <c:v>-2.7724980000000001</c:v>
                </c:pt>
                <c:pt idx="500">
                  <c:v>-2.7464979999999999</c:v>
                </c:pt>
                <c:pt idx="501">
                  <c:v>-2.4355000000000002</c:v>
                </c:pt>
                <c:pt idx="502">
                  <c:v>-2.4095</c:v>
                </c:pt>
                <c:pt idx="503">
                  <c:v>-2.0985010000000002</c:v>
                </c:pt>
                <c:pt idx="504">
                  <c:v>-2.0725020000000001</c:v>
                </c:pt>
                <c:pt idx="505">
                  <c:v>-1.761503</c:v>
                </c:pt>
                <c:pt idx="506">
                  <c:v>-1.7485040000000001</c:v>
                </c:pt>
                <c:pt idx="507">
                  <c:v>-1.7355039999999999</c:v>
                </c:pt>
                <c:pt idx="508">
                  <c:v>-1.4287129999999999</c:v>
                </c:pt>
                <c:pt idx="509">
                  <c:v>-1.415713</c:v>
                </c:pt>
                <c:pt idx="510">
                  <c:v>-1.4027130000000001</c:v>
                </c:pt>
                <c:pt idx="511">
                  <c:v>-1.0959220000000001</c:v>
                </c:pt>
                <c:pt idx="512">
                  <c:v>-1.0829219999999999</c:v>
                </c:pt>
                <c:pt idx="513">
                  <c:v>-1.069923</c:v>
                </c:pt>
                <c:pt idx="514">
                  <c:v>-1.0439229999999999</c:v>
                </c:pt>
                <c:pt idx="515">
                  <c:v>-0.81067699999999998</c:v>
                </c:pt>
                <c:pt idx="516">
                  <c:v>-0.78907499999999997</c:v>
                </c:pt>
                <c:pt idx="517">
                  <c:v>-0.77827400000000002</c:v>
                </c:pt>
                <c:pt idx="518">
                  <c:v>-0.76747299999999996</c:v>
                </c:pt>
                <c:pt idx="519">
                  <c:v>-0.51256999999999997</c:v>
                </c:pt>
                <c:pt idx="520">
                  <c:v>-0.49096800000000002</c:v>
                </c:pt>
                <c:pt idx="521">
                  <c:v>-0.46936600000000001</c:v>
                </c:pt>
                <c:pt idx="522">
                  <c:v>-0.31212000000000001</c:v>
                </c:pt>
                <c:pt idx="523">
                  <c:v>-0.30163099999999998</c:v>
                </c:pt>
                <c:pt idx="524">
                  <c:v>-0.29114200000000001</c:v>
                </c:pt>
                <c:pt idx="525">
                  <c:v>-0.16737299999999999</c:v>
                </c:pt>
                <c:pt idx="526">
                  <c:v>-0.156884</c:v>
                </c:pt>
                <c:pt idx="527">
                  <c:v>-0.146395</c:v>
                </c:pt>
                <c:pt idx="528">
                  <c:v>-4.5999999999999999E-2</c:v>
                </c:pt>
                <c:pt idx="529">
                  <c:v>-3.5999999999999997E-2</c:v>
                </c:pt>
                <c:pt idx="530">
                  <c:v>-2.5999999999999999E-2</c:v>
                </c:pt>
                <c:pt idx="531">
                  <c:v>-2.0250000000000001E-2</c:v>
                </c:pt>
                <c:pt idx="532">
                  <c:v>-1.7016E-2</c:v>
                </c:pt>
                <c:pt idx="533">
                  <c:v>-1.4062E-2</c:v>
                </c:pt>
                <c:pt idx="534">
                  <c:v>-1.1391E-2</c:v>
                </c:pt>
                <c:pt idx="535">
                  <c:v>-8.9999999999999993E-3</c:v>
                </c:pt>
                <c:pt idx="536">
                  <c:v>-6.8910000000000004E-3</c:v>
                </c:pt>
                <c:pt idx="537">
                  <c:v>-5.0619999999999997E-3</c:v>
                </c:pt>
                <c:pt idx="538">
                  <c:v>-3.516E-3</c:v>
                </c:pt>
                <c:pt idx="539">
                  <c:v>-2.2499999999999998E-3</c:v>
                </c:pt>
                <c:pt idx="540">
                  <c:v>-1.266E-3</c:v>
                </c:pt>
                <c:pt idx="541">
                  <c:v>-5.62E-4</c:v>
                </c:pt>
                <c:pt idx="542">
                  <c:v>-1.4100000000000001E-4</c:v>
                </c:pt>
                <c:pt idx="543">
                  <c:v>0</c:v>
                </c:pt>
                <c:pt idx="544">
                  <c:v>0</c:v>
                </c:pt>
              </c:numCache>
            </c:numRef>
          </c:yVal>
          <c:smooth val="1"/>
        </c:ser>
        <c:dLbls>
          <c:showLegendKey val="0"/>
          <c:showVal val="0"/>
          <c:showCatName val="0"/>
          <c:showSerName val="0"/>
          <c:showPercent val="0"/>
          <c:showBubbleSize val="0"/>
        </c:dLbls>
        <c:axId val="151426944"/>
        <c:axId val="151437312"/>
      </c:scatterChart>
      <c:valAx>
        <c:axId val="151426944"/>
        <c:scaling>
          <c:orientation val="minMax"/>
          <c:max val="3400"/>
          <c:min val="0"/>
        </c:scaling>
        <c:delete val="0"/>
        <c:axPos val="b"/>
        <c:minorGridlines/>
        <c:numFmt formatCode="General" sourceLinked="1"/>
        <c:majorTickMark val="out"/>
        <c:minorTickMark val="none"/>
        <c:tickLblPos val="nextTo"/>
        <c:crossAx val="151437312"/>
        <c:crosses val="autoZero"/>
        <c:crossBetween val="midCat"/>
        <c:majorUnit val="200"/>
      </c:valAx>
      <c:valAx>
        <c:axId val="151437312"/>
        <c:scaling>
          <c:orientation val="minMax"/>
        </c:scaling>
        <c:delete val="0"/>
        <c:axPos val="l"/>
        <c:majorGridlines/>
        <c:numFmt formatCode="General" sourceLinked="1"/>
        <c:majorTickMark val="out"/>
        <c:minorTickMark val="none"/>
        <c:tickLblPos val="nextTo"/>
        <c:crossAx val="151426944"/>
        <c:crosses val="autoZero"/>
        <c:crossBetween val="midCat"/>
      </c:valAx>
    </c:plotArea>
    <c:plotVisOnly val="1"/>
    <c:dispBlanksAs val="gap"/>
    <c:showDLblsOverMax val="0"/>
  </c:chart>
  <c:spPr>
    <a:solidFill>
      <a:schemeClr val="accent5">
        <a:lumMod val="40000"/>
        <a:lumOff val="60000"/>
      </a:schemeClr>
    </a:solid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'V1.0-ffs20151126'!$O$1</c:f>
              <c:strCache>
                <c:ptCount val="1"/>
                <c:pt idx="0">
                  <c:v>x</c:v>
                </c:pt>
              </c:strCache>
            </c:strRef>
          </c:tx>
          <c:spPr>
            <a:ln w="9525"/>
          </c:spPr>
          <c:marker>
            <c:spPr>
              <a:ln w="9525"/>
            </c:spPr>
          </c:marker>
          <c:xVal>
            <c:numRef>
              <c:f>'V1.0-ffs20151126'!$N$2:$N$796</c:f>
              <c:numCache>
                <c:formatCode>General</c:formatCode>
                <c:ptCount val="795"/>
                <c:pt idx="0">
                  <c:v>0</c:v>
                </c:pt>
                <c:pt idx="1">
                  <c:v>0</c:v>
                </c:pt>
                <c:pt idx="2">
                  <c:v>1</c:v>
                </c:pt>
                <c:pt idx="3">
                  <c:v>5.5</c:v>
                </c:pt>
                <c:pt idx="4">
                  <c:v>10</c:v>
                </c:pt>
                <c:pt idx="5">
                  <c:v>14.5</c:v>
                </c:pt>
                <c:pt idx="6">
                  <c:v>19</c:v>
                </c:pt>
                <c:pt idx="7">
                  <c:v>23.5</c:v>
                </c:pt>
                <c:pt idx="8">
                  <c:v>27.999998999999999</c:v>
                </c:pt>
                <c:pt idx="9">
                  <c:v>32.499999000000003</c:v>
                </c:pt>
                <c:pt idx="10">
                  <c:v>36.999999000000003</c:v>
                </c:pt>
                <c:pt idx="11">
                  <c:v>41.499997999999998</c:v>
                </c:pt>
                <c:pt idx="12">
                  <c:v>45.999997</c:v>
                </c:pt>
                <c:pt idx="13">
                  <c:v>50.499996000000003</c:v>
                </c:pt>
                <c:pt idx="14">
                  <c:v>54.999994999999998</c:v>
                </c:pt>
                <c:pt idx="15">
                  <c:v>56.999985000000002</c:v>
                </c:pt>
                <c:pt idx="16">
                  <c:v>58.999960000000002</c:v>
                </c:pt>
                <c:pt idx="17">
                  <c:v>60.999935000000001</c:v>
                </c:pt>
                <c:pt idx="18">
                  <c:v>80.599677999999997</c:v>
                </c:pt>
                <c:pt idx="19">
                  <c:v>82.599649999999997</c:v>
                </c:pt>
                <c:pt idx="20">
                  <c:v>84.599622999999994</c:v>
                </c:pt>
                <c:pt idx="21">
                  <c:v>108.199298</c:v>
                </c:pt>
                <c:pt idx="22">
                  <c:v>110.199271</c:v>
                </c:pt>
                <c:pt idx="23">
                  <c:v>112.199243</c:v>
                </c:pt>
                <c:pt idx="24">
                  <c:v>131.798587</c:v>
                </c:pt>
                <c:pt idx="25">
                  <c:v>133.79847100000001</c:v>
                </c:pt>
                <c:pt idx="26">
                  <c:v>135.79835399999999</c:v>
                </c:pt>
                <c:pt idx="27">
                  <c:v>159.39697699999999</c:v>
                </c:pt>
                <c:pt idx="28">
                  <c:v>160.396919</c:v>
                </c:pt>
                <c:pt idx="29">
                  <c:v>161.396861</c:v>
                </c:pt>
                <c:pt idx="30">
                  <c:v>163.39674400000001</c:v>
                </c:pt>
                <c:pt idx="31">
                  <c:v>182.995352</c:v>
                </c:pt>
                <c:pt idx="32">
                  <c:v>184.995183</c:v>
                </c:pt>
                <c:pt idx="33">
                  <c:v>185.99509900000001</c:v>
                </c:pt>
                <c:pt idx="34">
                  <c:v>186.995014</c:v>
                </c:pt>
                <c:pt idx="35">
                  <c:v>210.59302</c:v>
                </c:pt>
                <c:pt idx="36">
                  <c:v>211.59293600000001</c:v>
                </c:pt>
                <c:pt idx="37">
                  <c:v>212.592851</c:v>
                </c:pt>
                <c:pt idx="38">
                  <c:v>236.19085699999999</c:v>
                </c:pt>
                <c:pt idx="39">
                  <c:v>237.19077200000001</c:v>
                </c:pt>
                <c:pt idx="40">
                  <c:v>238.19068799999999</c:v>
                </c:pt>
                <c:pt idx="41">
                  <c:v>262.11233299999998</c:v>
                </c:pt>
                <c:pt idx="42">
                  <c:v>264.11216400000001</c:v>
                </c:pt>
                <c:pt idx="43">
                  <c:v>288.03380900000002</c:v>
                </c:pt>
                <c:pt idx="44">
                  <c:v>290.03363999999999</c:v>
                </c:pt>
                <c:pt idx="45">
                  <c:v>313.955285</c:v>
                </c:pt>
                <c:pt idx="46">
                  <c:v>315.95511599999998</c:v>
                </c:pt>
                <c:pt idx="47">
                  <c:v>339.87676099999999</c:v>
                </c:pt>
                <c:pt idx="48">
                  <c:v>341.87659200000002</c:v>
                </c:pt>
                <c:pt idx="49">
                  <c:v>365.79823699999997</c:v>
                </c:pt>
                <c:pt idx="50">
                  <c:v>367.798068</c:v>
                </c:pt>
                <c:pt idx="51">
                  <c:v>391.71971300000001</c:v>
                </c:pt>
                <c:pt idx="52">
                  <c:v>393.71954399999998</c:v>
                </c:pt>
                <c:pt idx="53">
                  <c:v>417.641189</c:v>
                </c:pt>
                <c:pt idx="54">
                  <c:v>419.64102000000003</c:v>
                </c:pt>
                <c:pt idx="55">
                  <c:v>443.56266499999998</c:v>
                </c:pt>
                <c:pt idx="56">
                  <c:v>445.56249600000001</c:v>
                </c:pt>
                <c:pt idx="57">
                  <c:v>469.48414100000002</c:v>
                </c:pt>
                <c:pt idx="58">
                  <c:v>471.48397199999999</c:v>
                </c:pt>
                <c:pt idx="59">
                  <c:v>495.40561700000001</c:v>
                </c:pt>
                <c:pt idx="60">
                  <c:v>497.40544799999998</c:v>
                </c:pt>
                <c:pt idx="61">
                  <c:v>521.32709299999999</c:v>
                </c:pt>
                <c:pt idx="62">
                  <c:v>523.32692399999996</c:v>
                </c:pt>
                <c:pt idx="63">
                  <c:v>547.24856899999997</c:v>
                </c:pt>
                <c:pt idx="64">
                  <c:v>548.24848499999996</c:v>
                </c:pt>
                <c:pt idx="65">
                  <c:v>549.24839999999995</c:v>
                </c:pt>
                <c:pt idx="66">
                  <c:v>550.04833299999996</c:v>
                </c:pt>
                <c:pt idx="67">
                  <c:v>550.44829900000002</c:v>
                </c:pt>
                <c:pt idx="68">
                  <c:v>551.24823100000003</c:v>
                </c:pt>
                <c:pt idx="69">
                  <c:v>570.84683600000005</c:v>
                </c:pt>
                <c:pt idx="70">
                  <c:v>572.84671800000001</c:v>
                </c:pt>
                <c:pt idx="71">
                  <c:v>573.84666000000004</c:v>
                </c:pt>
                <c:pt idx="72">
                  <c:v>574.84660099999996</c:v>
                </c:pt>
                <c:pt idx="73">
                  <c:v>575.64655400000004</c:v>
                </c:pt>
                <c:pt idx="74">
                  <c:v>576.04653099999996</c:v>
                </c:pt>
                <c:pt idx="75">
                  <c:v>576.84648400000003</c:v>
                </c:pt>
                <c:pt idx="76">
                  <c:v>596.44554800000003</c:v>
                </c:pt>
                <c:pt idx="77">
                  <c:v>598.44547299999999</c:v>
                </c:pt>
                <c:pt idx="78">
                  <c:v>599.44543599999997</c:v>
                </c:pt>
                <c:pt idx="79">
                  <c:v>600.44539799999995</c:v>
                </c:pt>
                <c:pt idx="80">
                  <c:v>624.04451200000005</c:v>
                </c:pt>
                <c:pt idx="81">
                  <c:v>625.04447400000004</c:v>
                </c:pt>
                <c:pt idx="82">
                  <c:v>626.04443700000002</c:v>
                </c:pt>
                <c:pt idx="83">
                  <c:v>649.64355</c:v>
                </c:pt>
                <c:pt idx="84">
                  <c:v>650.64351299999998</c:v>
                </c:pt>
                <c:pt idx="85">
                  <c:v>651.64347499999997</c:v>
                </c:pt>
                <c:pt idx="86">
                  <c:v>652.443445</c:v>
                </c:pt>
                <c:pt idx="87">
                  <c:v>652.84343000000001</c:v>
                </c:pt>
                <c:pt idx="88">
                  <c:v>653.64340000000004</c:v>
                </c:pt>
                <c:pt idx="89">
                  <c:v>673.24283300000002</c:v>
                </c:pt>
                <c:pt idx="90">
                  <c:v>675.24279000000001</c:v>
                </c:pt>
                <c:pt idx="91">
                  <c:v>676.24276899999995</c:v>
                </c:pt>
                <c:pt idx="92">
                  <c:v>677.24274800000001</c:v>
                </c:pt>
                <c:pt idx="93">
                  <c:v>678.042731</c:v>
                </c:pt>
                <c:pt idx="94">
                  <c:v>678.442723</c:v>
                </c:pt>
                <c:pt idx="95">
                  <c:v>679.242706</c:v>
                </c:pt>
                <c:pt idx="96">
                  <c:v>698.84241499999996</c:v>
                </c:pt>
                <c:pt idx="97">
                  <c:v>700.84239600000001</c:v>
                </c:pt>
                <c:pt idx="98">
                  <c:v>701.84238600000003</c:v>
                </c:pt>
                <c:pt idx="99">
                  <c:v>702.84237700000006</c:v>
                </c:pt>
                <c:pt idx="100">
                  <c:v>726.44215499999996</c:v>
                </c:pt>
                <c:pt idx="101">
                  <c:v>727.44214599999998</c:v>
                </c:pt>
                <c:pt idx="102">
                  <c:v>728.442137</c:v>
                </c:pt>
                <c:pt idx="103">
                  <c:v>752.04191500000002</c:v>
                </c:pt>
                <c:pt idx="104">
                  <c:v>753.04190600000004</c:v>
                </c:pt>
                <c:pt idx="105">
                  <c:v>754.04189599999995</c:v>
                </c:pt>
                <c:pt idx="106">
                  <c:v>754.84188900000004</c:v>
                </c:pt>
                <c:pt idx="107">
                  <c:v>755.24188500000002</c:v>
                </c:pt>
                <c:pt idx="108">
                  <c:v>756.041877</c:v>
                </c:pt>
                <c:pt idx="109">
                  <c:v>775.64176999999995</c:v>
                </c:pt>
                <c:pt idx="110">
                  <c:v>777.64176499999996</c:v>
                </c:pt>
                <c:pt idx="111">
                  <c:v>778.64176299999997</c:v>
                </c:pt>
                <c:pt idx="112">
                  <c:v>779.64176099999997</c:v>
                </c:pt>
                <c:pt idx="113">
                  <c:v>780.44175900000005</c:v>
                </c:pt>
                <c:pt idx="114">
                  <c:v>780.84175800000003</c:v>
                </c:pt>
                <c:pt idx="115">
                  <c:v>781.64175599999999</c:v>
                </c:pt>
                <c:pt idx="116">
                  <c:v>801.24174100000005</c:v>
                </c:pt>
                <c:pt idx="117">
                  <c:v>803.24174100000005</c:v>
                </c:pt>
                <c:pt idx="118">
                  <c:v>804.24174100000005</c:v>
                </c:pt>
                <c:pt idx="119">
                  <c:v>805.24174100000005</c:v>
                </c:pt>
                <c:pt idx="120">
                  <c:v>828.84174099999996</c:v>
                </c:pt>
                <c:pt idx="121">
                  <c:v>829.84174099999996</c:v>
                </c:pt>
                <c:pt idx="122">
                  <c:v>830.84174099999996</c:v>
                </c:pt>
                <c:pt idx="123">
                  <c:v>854.44174099999998</c:v>
                </c:pt>
                <c:pt idx="124">
                  <c:v>855.44174099999998</c:v>
                </c:pt>
                <c:pt idx="125">
                  <c:v>856.44174099999998</c:v>
                </c:pt>
                <c:pt idx="126">
                  <c:v>880.041741</c:v>
                </c:pt>
                <c:pt idx="127">
                  <c:v>881.041741</c:v>
                </c:pt>
                <c:pt idx="128">
                  <c:v>882.041741</c:v>
                </c:pt>
                <c:pt idx="129">
                  <c:v>905.64174100000002</c:v>
                </c:pt>
                <c:pt idx="130">
                  <c:v>906.64174100000002</c:v>
                </c:pt>
                <c:pt idx="131">
                  <c:v>907.64174100000002</c:v>
                </c:pt>
                <c:pt idx="132">
                  <c:v>908.44174099999998</c:v>
                </c:pt>
                <c:pt idx="133">
                  <c:v>908.84174099999996</c:v>
                </c:pt>
                <c:pt idx="134">
                  <c:v>909.64174100000002</c:v>
                </c:pt>
                <c:pt idx="135">
                  <c:v>929.24172499999997</c:v>
                </c:pt>
                <c:pt idx="136">
                  <c:v>931.24172099999998</c:v>
                </c:pt>
                <c:pt idx="137">
                  <c:v>932.24171799999999</c:v>
                </c:pt>
                <c:pt idx="138">
                  <c:v>933.241716</c:v>
                </c:pt>
                <c:pt idx="139">
                  <c:v>934.04171399999996</c:v>
                </c:pt>
                <c:pt idx="140">
                  <c:v>934.44171300000005</c:v>
                </c:pt>
                <c:pt idx="141">
                  <c:v>935.24171100000001</c:v>
                </c:pt>
                <c:pt idx="142">
                  <c:v>954.84160399999996</c:v>
                </c:pt>
                <c:pt idx="143">
                  <c:v>956.84158500000001</c:v>
                </c:pt>
                <c:pt idx="144">
                  <c:v>957.84157600000003</c:v>
                </c:pt>
                <c:pt idx="145">
                  <c:v>958.84156599999994</c:v>
                </c:pt>
                <c:pt idx="146">
                  <c:v>982.44134499999996</c:v>
                </c:pt>
                <c:pt idx="147">
                  <c:v>983.44133499999998</c:v>
                </c:pt>
                <c:pt idx="148">
                  <c:v>984.441326</c:v>
                </c:pt>
                <c:pt idx="149">
                  <c:v>1008.041104</c:v>
                </c:pt>
                <c:pt idx="150">
                  <c:v>1009.041095</c:v>
                </c:pt>
                <c:pt idx="151">
                  <c:v>1010.041086</c:v>
                </c:pt>
                <c:pt idx="152">
                  <c:v>1010.841078</c:v>
                </c:pt>
                <c:pt idx="153">
                  <c:v>1011.241074</c:v>
                </c:pt>
                <c:pt idx="154">
                  <c:v>1012.041067</c:v>
                </c:pt>
                <c:pt idx="155">
                  <c:v>1031.640776</c:v>
                </c:pt>
                <c:pt idx="156">
                  <c:v>1033.640733</c:v>
                </c:pt>
                <c:pt idx="157">
                  <c:v>1034.6407119999999</c:v>
                </c:pt>
                <c:pt idx="158">
                  <c:v>1035.6406910000001</c:v>
                </c:pt>
                <c:pt idx="159">
                  <c:v>1036.4406739999999</c:v>
                </c:pt>
                <c:pt idx="160">
                  <c:v>1036.8406660000001</c:v>
                </c:pt>
                <c:pt idx="161">
                  <c:v>1037.6406489999999</c:v>
                </c:pt>
                <c:pt idx="162">
                  <c:v>1057.2400809999999</c:v>
                </c:pt>
                <c:pt idx="163">
                  <c:v>1059.240006</c:v>
                </c:pt>
                <c:pt idx="164">
                  <c:v>1060.239969</c:v>
                </c:pt>
                <c:pt idx="165">
                  <c:v>1061.2399310000001</c:v>
                </c:pt>
                <c:pt idx="166">
                  <c:v>1084.8390449999999</c:v>
                </c:pt>
                <c:pt idx="167">
                  <c:v>1085.839007</c:v>
                </c:pt>
                <c:pt idx="168">
                  <c:v>1086.83897</c:v>
                </c:pt>
                <c:pt idx="169">
                  <c:v>1110.438083</c:v>
                </c:pt>
                <c:pt idx="170">
                  <c:v>1111.438046</c:v>
                </c:pt>
                <c:pt idx="171">
                  <c:v>1112.4380080000001</c:v>
                </c:pt>
                <c:pt idx="172">
                  <c:v>1113.2379780000001</c:v>
                </c:pt>
                <c:pt idx="173">
                  <c:v>1113.6379629999999</c:v>
                </c:pt>
                <c:pt idx="174">
                  <c:v>1114.4379329999999</c:v>
                </c:pt>
                <c:pt idx="175">
                  <c:v>1134.036998</c:v>
                </c:pt>
                <c:pt idx="176">
                  <c:v>1136.0368800000001</c:v>
                </c:pt>
                <c:pt idx="177">
                  <c:v>1137.036822</c:v>
                </c:pt>
                <c:pt idx="178">
                  <c:v>1138.0367630000001</c:v>
                </c:pt>
                <c:pt idx="179">
                  <c:v>1138.836716</c:v>
                </c:pt>
                <c:pt idx="180">
                  <c:v>1139.2366930000001</c:v>
                </c:pt>
                <c:pt idx="181">
                  <c:v>1140.036646</c:v>
                </c:pt>
                <c:pt idx="182">
                  <c:v>1159.63525</c:v>
                </c:pt>
                <c:pt idx="183">
                  <c:v>1161.6350809999999</c:v>
                </c:pt>
                <c:pt idx="184">
                  <c:v>1162.6349970000001</c:v>
                </c:pt>
                <c:pt idx="185">
                  <c:v>1163.634912</c:v>
                </c:pt>
                <c:pt idx="186">
                  <c:v>1164.239593</c:v>
                </c:pt>
                <c:pt idx="187">
                  <c:v>1165.4394910000001</c:v>
                </c:pt>
                <c:pt idx="188">
                  <c:v>1179.4293379999999</c:v>
                </c:pt>
                <c:pt idx="189">
                  <c:v>1180.6292370000001</c:v>
                </c:pt>
                <c:pt idx="190">
                  <c:v>1197.5927139999999</c:v>
                </c:pt>
                <c:pt idx="191">
                  <c:v>1197.9840019999999</c:v>
                </c:pt>
                <c:pt idx="192">
                  <c:v>1199.284979</c:v>
                </c:pt>
                <c:pt idx="193">
                  <c:v>1200.18309</c:v>
                </c:pt>
                <c:pt idx="194">
                  <c:v>1204.0761319999999</c:v>
                </c:pt>
                <c:pt idx="195">
                  <c:v>1204.6760810000001</c:v>
                </c:pt>
                <c:pt idx="196">
                  <c:v>1227.674223</c:v>
                </c:pt>
                <c:pt idx="197">
                  <c:v>1228.6741460000001</c:v>
                </c:pt>
                <c:pt idx="198">
                  <c:v>1250.4724650000001</c:v>
                </c:pt>
                <c:pt idx="199">
                  <c:v>1250.772442</c:v>
                </c:pt>
                <c:pt idx="200">
                  <c:v>1251.072418</c:v>
                </c:pt>
                <c:pt idx="201">
                  <c:v>1251.3723950000001</c:v>
                </c:pt>
                <c:pt idx="202">
                  <c:v>1251.672372</c:v>
                </c:pt>
                <c:pt idx="203">
                  <c:v>1252.6722950000001</c:v>
                </c:pt>
                <c:pt idx="204">
                  <c:v>1252.972272</c:v>
                </c:pt>
                <c:pt idx="205">
                  <c:v>1253.2722490000001</c:v>
                </c:pt>
                <c:pt idx="206">
                  <c:v>1253.572226</c:v>
                </c:pt>
                <c:pt idx="207">
                  <c:v>1253.8722029999999</c:v>
                </c:pt>
                <c:pt idx="208">
                  <c:v>1275.670521</c:v>
                </c:pt>
                <c:pt idx="209">
                  <c:v>1276.6704440000001</c:v>
                </c:pt>
                <c:pt idx="210">
                  <c:v>1299.668752</c:v>
                </c:pt>
                <c:pt idx="211">
                  <c:v>1300.668682</c:v>
                </c:pt>
                <c:pt idx="212">
                  <c:v>1323.6671470000001</c:v>
                </c:pt>
                <c:pt idx="213">
                  <c:v>1324.6670839999999</c:v>
                </c:pt>
                <c:pt idx="214">
                  <c:v>1346.465702</c:v>
                </c:pt>
                <c:pt idx="215">
                  <c:v>1346.7656830000001</c:v>
                </c:pt>
                <c:pt idx="216">
                  <c:v>1347.065664</c:v>
                </c:pt>
                <c:pt idx="217">
                  <c:v>1347.3656450000001</c:v>
                </c:pt>
                <c:pt idx="218">
                  <c:v>1347.665626</c:v>
                </c:pt>
                <c:pt idx="219">
                  <c:v>1348.6655619999999</c:v>
                </c:pt>
                <c:pt idx="220">
                  <c:v>1348.965543</c:v>
                </c:pt>
                <c:pt idx="221">
                  <c:v>1349.2655239999999</c:v>
                </c:pt>
                <c:pt idx="222">
                  <c:v>1349.565505</c:v>
                </c:pt>
                <c:pt idx="223">
                  <c:v>1349.8654859999999</c:v>
                </c:pt>
                <c:pt idx="224">
                  <c:v>1371.664104</c:v>
                </c:pt>
                <c:pt idx="225">
                  <c:v>1372.664041</c:v>
                </c:pt>
                <c:pt idx="226">
                  <c:v>1395.6626570000001</c:v>
                </c:pt>
                <c:pt idx="227">
                  <c:v>1396.0626339999999</c:v>
                </c:pt>
                <c:pt idx="228">
                  <c:v>1396.5626050000001</c:v>
                </c:pt>
                <c:pt idx="229">
                  <c:v>1419.5612209999999</c:v>
                </c:pt>
                <c:pt idx="230">
                  <c:v>1420.561158</c:v>
                </c:pt>
                <c:pt idx="231">
                  <c:v>1442.359776</c:v>
                </c:pt>
                <c:pt idx="232">
                  <c:v>1442.6597569999999</c:v>
                </c:pt>
                <c:pt idx="233">
                  <c:v>1442.959738</c:v>
                </c:pt>
                <c:pt idx="234">
                  <c:v>1443.2597189999999</c:v>
                </c:pt>
                <c:pt idx="235">
                  <c:v>1443.5597</c:v>
                </c:pt>
                <c:pt idx="236">
                  <c:v>1444.559636</c:v>
                </c:pt>
                <c:pt idx="237">
                  <c:v>1444.8596170000001</c:v>
                </c:pt>
                <c:pt idx="238">
                  <c:v>1445.159598</c:v>
                </c:pt>
                <c:pt idx="239">
                  <c:v>1445.4595790000001</c:v>
                </c:pt>
                <c:pt idx="240">
                  <c:v>1445.75956</c:v>
                </c:pt>
                <c:pt idx="241">
                  <c:v>1467.558178</c:v>
                </c:pt>
                <c:pt idx="242">
                  <c:v>1468.558115</c:v>
                </c:pt>
                <c:pt idx="243">
                  <c:v>1491.5565799999999</c:v>
                </c:pt>
                <c:pt idx="244">
                  <c:v>1492.5565099999999</c:v>
                </c:pt>
                <c:pt idx="245">
                  <c:v>1515.5548180000001</c:v>
                </c:pt>
                <c:pt idx="246">
                  <c:v>1516.5547409999999</c:v>
                </c:pt>
                <c:pt idx="247">
                  <c:v>1538.353059</c:v>
                </c:pt>
                <c:pt idx="248">
                  <c:v>1538.6530359999999</c:v>
                </c:pt>
                <c:pt idx="249">
                  <c:v>1538.9530130000001</c:v>
                </c:pt>
                <c:pt idx="250">
                  <c:v>1539.25299</c:v>
                </c:pt>
                <c:pt idx="251">
                  <c:v>1539.5529670000001</c:v>
                </c:pt>
                <c:pt idx="252">
                  <c:v>1540.5528899999999</c:v>
                </c:pt>
                <c:pt idx="253">
                  <c:v>1540.8528670000001</c:v>
                </c:pt>
                <c:pt idx="254">
                  <c:v>1541.1528430000001</c:v>
                </c:pt>
                <c:pt idx="255">
                  <c:v>1541.45282</c:v>
                </c:pt>
                <c:pt idx="256">
                  <c:v>1541.7527970000001</c:v>
                </c:pt>
                <c:pt idx="257">
                  <c:v>1563.5511160000001</c:v>
                </c:pt>
                <c:pt idx="258">
                  <c:v>1564.5510389999999</c:v>
                </c:pt>
                <c:pt idx="259">
                  <c:v>1587.5491810000001</c:v>
                </c:pt>
                <c:pt idx="260">
                  <c:v>1588.0491380000001</c:v>
                </c:pt>
                <c:pt idx="261">
                  <c:v>1588.0491380000001</c:v>
                </c:pt>
                <c:pt idx="262">
                  <c:v>1590.12139</c:v>
                </c:pt>
                <c:pt idx="263">
                  <c:v>1590.4020149999999</c:v>
                </c:pt>
                <c:pt idx="264">
                  <c:v>1616.051696</c:v>
                </c:pt>
                <c:pt idx="265">
                  <c:v>1617.6443429999999</c:v>
                </c:pt>
                <c:pt idx="266">
                  <c:v>1635.29288</c:v>
                </c:pt>
                <c:pt idx="267">
                  <c:v>1635.29288</c:v>
                </c:pt>
                <c:pt idx="268">
                  <c:v>1636.0358819999999</c:v>
                </c:pt>
                <c:pt idx="269">
                  <c:v>1640.0261929999999</c:v>
                </c:pt>
                <c:pt idx="270">
                  <c:v>1640.9332509999999</c:v>
                </c:pt>
                <c:pt idx="271">
                  <c:v>1642.4331239999999</c:v>
                </c:pt>
                <c:pt idx="272">
                  <c:v>1642.4331239999999</c:v>
                </c:pt>
                <c:pt idx="273">
                  <c:v>1642.4331239999999</c:v>
                </c:pt>
                <c:pt idx="274">
                  <c:v>1642.4331239999999</c:v>
                </c:pt>
                <c:pt idx="275">
                  <c:v>1643.9329969999999</c:v>
                </c:pt>
                <c:pt idx="276">
                  <c:v>1644.8400549999999</c:v>
                </c:pt>
                <c:pt idx="277">
                  <c:v>1648.8303659999999</c:v>
                </c:pt>
                <c:pt idx="278">
                  <c:v>1649.5733680000001</c:v>
                </c:pt>
                <c:pt idx="279">
                  <c:v>1649.5733680000001</c:v>
                </c:pt>
                <c:pt idx="280">
                  <c:v>1667.221906</c:v>
                </c:pt>
                <c:pt idx="281">
                  <c:v>1668.814552</c:v>
                </c:pt>
                <c:pt idx="282">
                  <c:v>1694.4642329999999</c:v>
                </c:pt>
                <c:pt idx="283">
                  <c:v>1694.744858</c:v>
                </c:pt>
                <c:pt idx="284">
                  <c:v>1696.81711</c:v>
                </c:pt>
                <c:pt idx="285">
                  <c:v>1696.81711</c:v>
                </c:pt>
                <c:pt idx="286">
                  <c:v>1697.3170680000001</c:v>
                </c:pt>
                <c:pt idx="287">
                  <c:v>1720.31521</c:v>
                </c:pt>
                <c:pt idx="288">
                  <c:v>1721.3151319999999</c:v>
                </c:pt>
                <c:pt idx="289">
                  <c:v>1743.1134509999999</c:v>
                </c:pt>
                <c:pt idx="290">
                  <c:v>1743.4134280000001</c:v>
                </c:pt>
                <c:pt idx="291">
                  <c:v>1743.713405</c:v>
                </c:pt>
                <c:pt idx="292">
                  <c:v>1744.0133820000001</c:v>
                </c:pt>
                <c:pt idx="293">
                  <c:v>1744.313359</c:v>
                </c:pt>
                <c:pt idx="294">
                  <c:v>1745.313281</c:v>
                </c:pt>
                <c:pt idx="295">
                  <c:v>1745.6132580000001</c:v>
                </c:pt>
                <c:pt idx="296">
                  <c:v>1745.913235</c:v>
                </c:pt>
                <c:pt idx="297">
                  <c:v>1746.2132120000001</c:v>
                </c:pt>
                <c:pt idx="298">
                  <c:v>1746.513189</c:v>
                </c:pt>
                <c:pt idx="299">
                  <c:v>1768.311508</c:v>
                </c:pt>
                <c:pt idx="300">
                  <c:v>1769.31143</c:v>
                </c:pt>
                <c:pt idx="301">
                  <c:v>1792.3097379999999</c:v>
                </c:pt>
                <c:pt idx="302">
                  <c:v>1793.3096680000001</c:v>
                </c:pt>
                <c:pt idx="303">
                  <c:v>1816.308133</c:v>
                </c:pt>
                <c:pt idx="304">
                  <c:v>1817.30807</c:v>
                </c:pt>
                <c:pt idx="305">
                  <c:v>1839.1066880000001</c:v>
                </c:pt>
                <c:pt idx="306">
                  <c:v>1839.406669</c:v>
                </c:pt>
                <c:pt idx="307">
                  <c:v>1839.7066500000001</c:v>
                </c:pt>
                <c:pt idx="308">
                  <c:v>1840.006631</c:v>
                </c:pt>
                <c:pt idx="309">
                  <c:v>1840.3066120000001</c:v>
                </c:pt>
                <c:pt idx="310">
                  <c:v>1841.3065489999999</c:v>
                </c:pt>
                <c:pt idx="311">
                  <c:v>1841.60653</c:v>
                </c:pt>
                <c:pt idx="312">
                  <c:v>1841.9065109999999</c:v>
                </c:pt>
                <c:pt idx="313">
                  <c:v>1842.206492</c:v>
                </c:pt>
                <c:pt idx="314">
                  <c:v>1842.5064729999999</c:v>
                </c:pt>
                <c:pt idx="315">
                  <c:v>1864.3050909999999</c:v>
                </c:pt>
                <c:pt idx="316">
                  <c:v>1865.3050270000001</c:v>
                </c:pt>
                <c:pt idx="317">
                  <c:v>1888.303643</c:v>
                </c:pt>
                <c:pt idx="318">
                  <c:v>1888.8036139999999</c:v>
                </c:pt>
                <c:pt idx="319">
                  <c:v>1889.2035920000001</c:v>
                </c:pt>
                <c:pt idx="320">
                  <c:v>1912.202207</c:v>
                </c:pt>
                <c:pt idx="321">
                  <c:v>1913.2021440000001</c:v>
                </c:pt>
                <c:pt idx="322">
                  <c:v>1935.0007619999999</c:v>
                </c:pt>
                <c:pt idx="323">
                  <c:v>1935.300743</c:v>
                </c:pt>
                <c:pt idx="324">
                  <c:v>1935.6007239999999</c:v>
                </c:pt>
                <c:pt idx="325">
                  <c:v>1935.900705</c:v>
                </c:pt>
                <c:pt idx="326">
                  <c:v>1936.2006859999999</c:v>
                </c:pt>
                <c:pt idx="327">
                  <c:v>1937.200623</c:v>
                </c:pt>
                <c:pt idx="328">
                  <c:v>1937.5006040000001</c:v>
                </c:pt>
                <c:pt idx="329">
                  <c:v>1937.800585</c:v>
                </c:pt>
                <c:pt idx="330">
                  <c:v>1938.1005660000001</c:v>
                </c:pt>
                <c:pt idx="331">
                  <c:v>1938.400547</c:v>
                </c:pt>
                <c:pt idx="332">
                  <c:v>1960.199165</c:v>
                </c:pt>
                <c:pt idx="333">
                  <c:v>1961.1991009999999</c:v>
                </c:pt>
                <c:pt idx="334">
                  <c:v>1984.1975669999999</c:v>
                </c:pt>
                <c:pt idx="335">
                  <c:v>1985.1974970000001</c:v>
                </c:pt>
                <c:pt idx="336">
                  <c:v>2008.195804</c:v>
                </c:pt>
                <c:pt idx="337">
                  <c:v>2009.195727</c:v>
                </c:pt>
                <c:pt idx="338">
                  <c:v>2030.994046</c:v>
                </c:pt>
                <c:pt idx="339">
                  <c:v>2031.2940229999999</c:v>
                </c:pt>
                <c:pt idx="340">
                  <c:v>2031.5939989999999</c:v>
                </c:pt>
                <c:pt idx="341">
                  <c:v>2031.8939760000001</c:v>
                </c:pt>
                <c:pt idx="342">
                  <c:v>2032.193953</c:v>
                </c:pt>
                <c:pt idx="343">
                  <c:v>2033.193876</c:v>
                </c:pt>
                <c:pt idx="344">
                  <c:v>2033.4938529999999</c:v>
                </c:pt>
                <c:pt idx="345">
                  <c:v>2033.7938300000001</c:v>
                </c:pt>
                <c:pt idx="346">
                  <c:v>2034.093807</c:v>
                </c:pt>
                <c:pt idx="347">
                  <c:v>2034.3937840000001</c:v>
                </c:pt>
                <c:pt idx="348">
                  <c:v>2056.192102</c:v>
                </c:pt>
                <c:pt idx="349">
                  <c:v>2057.1920249999998</c:v>
                </c:pt>
                <c:pt idx="350">
                  <c:v>2080.1901670000002</c:v>
                </c:pt>
                <c:pt idx="351">
                  <c:v>2080.7901160000001</c:v>
                </c:pt>
                <c:pt idx="352">
                  <c:v>2084.6831579999998</c:v>
                </c:pt>
                <c:pt idx="353">
                  <c:v>2085.5812689999998</c:v>
                </c:pt>
                <c:pt idx="354">
                  <c:v>2086.882247</c:v>
                </c:pt>
                <c:pt idx="355">
                  <c:v>2087.2735349999998</c:v>
                </c:pt>
                <c:pt idx="356">
                  <c:v>2104.2370110000002</c:v>
                </c:pt>
                <c:pt idx="357">
                  <c:v>2105.4369099999999</c:v>
                </c:pt>
                <c:pt idx="358">
                  <c:v>2119.4267570000002</c:v>
                </c:pt>
                <c:pt idx="359">
                  <c:v>2120.6266559999999</c:v>
                </c:pt>
                <c:pt idx="360">
                  <c:v>2121.2313359999998</c:v>
                </c:pt>
                <c:pt idx="361">
                  <c:v>2122.231252</c:v>
                </c:pt>
                <c:pt idx="362">
                  <c:v>2123.2311669999999</c:v>
                </c:pt>
                <c:pt idx="363">
                  <c:v>2124.0310989999998</c:v>
                </c:pt>
                <c:pt idx="364">
                  <c:v>2124.4310660000001</c:v>
                </c:pt>
                <c:pt idx="365">
                  <c:v>2125.230998</c:v>
                </c:pt>
                <c:pt idx="366">
                  <c:v>2144.8296030000001</c:v>
                </c:pt>
                <c:pt idx="367">
                  <c:v>2146.8294850000002</c:v>
                </c:pt>
                <c:pt idx="368">
                  <c:v>2147.8294270000001</c:v>
                </c:pt>
                <c:pt idx="369">
                  <c:v>2148.8293680000002</c:v>
                </c:pt>
                <c:pt idx="370">
                  <c:v>2149.6293209999999</c:v>
                </c:pt>
                <c:pt idx="371">
                  <c:v>2150.029297</c:v>
                </c:pt>
                <c:pt idx="372">
                  <c:v>2150.8292510000001</c:v>
                </c:pt>
                <c:pt idx="373">
                  <c:v>2170.4283150000001</c:v>
                </c:pt>
                <c:pt idx="374">
                  <c:v>2172.4282400000002</c:v>
                </c:pt>
                <c:pt idx="375">
                  <c:v>2173.4282020000001</c:v>
                </c:pt>
                <c:pt idx="376">
                  <c:v>2174.4281649999998</c:v>
                </c:pt>
                <c:pt idx="377">
                  <c:v>2198.0272789999999</c:v>
                </c:pt>
                <c:pt idx="378">
                  <c:v>2199.0272409999998</c:v>
                </c:pt>
                <c:pt idx="379">
                  <c:v>2200.0272030000001</c:v>
                </c:pt>
                <c:pt idx="380">
                  <c:v>2223.6263170000002</c:v>
                </c:pt>
                <c:pt idx="381">
                  <c:v>2224.62628</c:v>
                </c:pt>
                <c:pt idx="382">
                  <c:v>2225.6262419999998</c:v>
                </c:pt>
                <c:pt idx="383">
                  <c:v>2226.4262119999999</c:v>
                </c:pt>
                <c:pt idx="384">
                  <c:v>2226.8261969999999</c:v>
                </c:pt>
                <c:pt idx="385">
                  <c:v>2227.6261669999999</c:v>
                </c:pt>
                <c:pt idx="386">
                  <c:v>2247.2256000000002</c:v>
                </c:pt>
                <c:pt idx="387">
                  <c:v>2249.2255570000002</c:v>
                </c:pt>
                <c:pt idx="388">
                  <c:v>2250.2255359999999</c:v>
                </c:pt>
                <c:pt idx="389">
                  <c:v>2251.2255150000001</c:v>
                </c:pt>
                <c:pt idx="390">
                  <c:v>2252.025498</c:v>
                </c:pt>
                <c:pt idx="391">
                  <c:v>2252.4254900000001</c:v>
                </c:pt>
                <c:pt idx="392">
                  <c:v>2253.225473</c:v>
                </c:pt>
                <c:pt idx="393">
                  <c:v>2272.8251810000002</c:v>
                </c:pt>
                <c:pt idx="394">
                  <c:v>2274.825163</c:v>
                </c:pt>
                <c:pt idx="395">
                  <c:v>2275.8251529999998</c:v>
                </c:pt>
                <c:pt idx="396">
                  <c:v>2276.8251439999999</c:v>
                </c:pt>
                <c:pt idx="397">
                  <c:v>2300.4249220000002</c:v>
                </c:pt>
                <c:pt idx="398">
                  <c:v>2301.4249129999998</c:v>
                </c:pt>
                <c:pt idx="399">
                  <c:v>2302.424904</c:v>
                </c:pt>
                <c:pt idx="400">
                  <c:v>2326.0246820000002</c:v>
                </c:pt>
                <c:pt idx="401">
                  <c:v>2327.0246729999999</c:v>
                </c:pt>
                <c:pt idx="402">
                  <c:v>2328.0246630000001</c:v>
                </c:pt>
                <c:pt idx="403">
                  <c:v>2328.8246559999998</c:v>
                </c:pt>
                <c:pt idx="404">
                  <c:v>2329.2246519999999</c:v>
                </c:pt>
                <c:pt idx="405">
                  <c:v>2330.0246440000001</c:v>
                </c:pt>
                <c:pt idx="406">
                  <c:v>2349.6245370000001</c:v>
                </c:pt>
                <c:pt idx="407">
                  <c:v>2351.6245319999998</c:v>
                </c:pt>
                <c:pt idx="408">
                  <c:v>2352.62453</c:v>
                </c:pt>
                <c:pt idx="409">
                  <c:v>2353.6245279999998</c:v>
                </c:pt>
                <c:pt idx="410">
                  <c:v>2354.4245259999998</c:v>
                </c:pt>
                <c:pt idx="411">
                  <c:v>2354.824525</c:v>
                </c:pt>
                <c:pt idx="412">
                  <c:v>2355.624523</c:v>
                </c:pt>
                <c:pt idx="413">
                  <c:v>2375.2245079999998</c:v>
                </c:pt>
                <c:pt idx="414">
                  <c:v>2377.2245079999998</c:v>
                </c:pt>
                <c:pt idx="415">
                  <c:v>2378.2245079999998</c:v>
                </c:pt>
                <c:pt idx="416">
                  <c:v>2379.2245079999998</c:v>
                </c:pt>
                <c:pt idx="417">
                  <c:v>2402.8245080000002</c:v>
                </c:pt>
                <c:pt idx="418">
                  <c:v>2403.8245080000002</c:v>
                </c:pt>
                <c:pt idx="419">
                  <c:v>2404.8245080000002</c:v>
                </c:pt>
                <c:pt idx="420">
                  <c:v>2428.4245080000001</c:v>
                </c:pt>
                <c:pt idx="421">
                  <c:v>2429.4245080000001</c:v>
                </c:pt>
                <c:pt idx="422">
                  <c:v>2430.4245080000001</c:v>
                </c:pt>
                <c:pt idx="423">
                  <c:v>2454.024508</c:v>
                </c:pt>
                <c:pt idx="424">
                  <c:v>2455.024508</c:v>
                </c:pt>
                <c:pt idx="425">
                  <c:v>2456.024508</c:v>
                </c:pt>
                <c:pt idx="426">
                  <c:v>2479.6245079999999</c:v>
                </c:pt>
                <c:pt idx="427">
                  <c:v>2480.6245079999999</c:v>
                </c:pt>
                <c:pt idx="428">
                  <c:v>2481.6245079999999</c:v>
                </c:pt>
                <c:pt idx="429">
                  <c:v>2482.4245080000001</c:v>
                </c:pt>
                <c:pt idx="430">
                  <c:v>2482.8245080000002</c:v>
                </c:pt>
                <c:pt idx="431">
                  <c:v>2483.6245079999999</c:v>
                </c:pt>
                <c:pt idx="432">
                  <c:v>2503.2244919999998</c:v>
                </c:pt>
                <c:pt idx="433">
                  <c:v>2505.2244879999998</c:v>
                </c:pt>
                <c:pt idx="434">
                  <c:v>2506.2244850000002</c:v>
                </c:pt>
                <c:pt idx="435">
                  <c:v>2507.224483</c:v>
                </c:pt>
                <c:pt idx="436">
                  <c:v>2508.0244809999999</c:v>
                </c:pt>
                <c:pt idx="437">
                  <c:v>2508.4244800000001</c:v>
                </c:pt>
                <c:pt idx="438">
                  <c:v>2509.2244780000001</c:v>
                </c:pt>
                <c:pt idx="439">
                  <c:v>2528.8243710000002</c:v>
                </c:pt>
                <c:pt idx="440">
                  <c:v>2530.8243520000001</c:v>
                </c:pt>
                <c:pt idx="441">
                  <c:v>2531.8243430000002</c:v>
                </c:pt>
                <c:pt idx="442">
                  <c:v>2532.824333</c:v>
                </c:pt>
                <c:pt idx="443">
                  <c:v>2556.4241120000002</c:v>
                </c:pt>
                <c:pt idx="444">
                  <c:v>2557.4241019999999</c:v>
                </c:pt>
                <c:pt idx="445">
                  <c:v>2558.4240930000001</c:v>
                </c:pt>
                <c:pt idx="446">
                  <c:v>2582.0238709999999</c:v>
                </c:pt>
                <c:pt idx="447">
                  <c:v>2583.023862</c:v>
                </c:pt>
                <c:pt idx="448">
                  <c:v>2584.0238530000001</c:v>
                </c:pt>
                <c:pt idx="449">
                  <c:v>2584.8238449999999</c:v>
                </c:pt>
                <c:pt idx="450">
                  <c:v>2585.223841</c:v>
                </c:pt>
                <c:pt idx="451">
                  <c:v>2586.0238340000001</c:v>
                </c:pt>
                <c:pt idx="452">
                  <c:v>2605.6235419999998</c:v>
                </c:pt>
                <c:pt idx="453">
                  <c:v>2607.6235000000001</c:v>
                </c:pt>
                <c:pt idx="454">
                  <c:v>2608.6234789999999</c:v>
                </c:pt>
                <c:pt idx="455">
                  <c:v>2609.623458</c:v>
                </c:pt>
                <c:pt idx="456">
                  <c:v>2610.4234409999999</c:v>
                </c:pt>
                <c:pt idx="457">
                  <c:v>2610.823433</c:v>
                </c:pt>
                <c:pt idx="458">
                  <c:v>2611.6234159999999</c:v>
                </c:pt>
                <c:pt idx="459">
                  <c:v>2631.2228479999999</c:v>
                </c:pt>
                <c:pt idx="460">
                  <c:v>2633.222773</c:v>
                </c:pt>
                <c:pt idx="461">
                  <c:v>2634.2227360000002</c:v>
                </c:pt>
                <c:pt idx="462">
                  <c:v>2635.222698</c:v>
                </c:pt>
                <c:pt idx="463">
                  <c:v>2658.8218120000001</c:v>
                </c:pt>
                <c:pt idx="464">
                  <c:v>2659.821774</c:v>
                </c:pt>
                <c:pt idx="465">
                  <c:v>2660.8217370000002</c:v>
                </c:pt>
                <c:pt idx="466">
                  <c:v>2684.42085</c:v>
                </c:pt>
                <c:pt idx="467">
                  <c:v>2685.4208130000002</c:v>
                </c:pt>
                <c:pt idx="468">
                  <c:v>2686.420775</c:v>
                </c:pt>
                <c:pt idx="469">
                  <c:v>2687.2207450000001</c:v>
                </c:pt>
                <c:pt idx="470">
                  <c:v>2687.6207300000001</c:v>
                </c:pt>
                <c:pt idx="471">
                  <c:v>2688.4207000000001</c:v>
                </c:pt>
                <c:pt idx="472">
                  <c:v>2708.019765</c:v>
                </c:pt>
                <c:pt idx="473">
                  <c:v>2710.0196470000001</c:v>
                </c:pt>
                <c:pt idx="474">
                  <c:v>2711.019589</c:v>
                </c:pt>
                <c:pt idx="475">
                  <c:v>2712.01953</c:v>
                </c:pt>
                <c:pt idx="476">
                  <c:v>2712.8194830000002</c:v>
                </c:pt>
                <c:pt idx="477">
                  <c:v>2713.2194599999998</c:v>
                </c:pt>
                <c:pt idx="478">
                  <c:v>2714.019413</c:v>
                </c:pt>
                <c:pt idx="479">
                  <c:v>2733.6180169999998</c:v>
                </c:pt>
                <c:pt idx="480">
                  <c:v>2735.6178479999999</c:v>
                </c:pt>
                <c:pt idx="481">
                  <c:v>2736.6177640000001</c:v>
                </c:pt>
                <c:pt idx="482">
                  <c:v>2737.617679</c:v>
                </c:pt>
                <c:pt idx="483">
                  <c:v>2761.5393239999999</c:v>
                </c:pt>
                <c:pt idx="484">
                  <c:v>2763.5391549999999</c:v>
                </c:pt>
                <c:pt idx="485">
                  <c:v>2787.4607999999998</c:v>
                </c:pt>
                <c:pt idx="486">
                  <c:v>2789.4606309999999</c:v>
                </c:pt>
                <c:pt idx="487">
                  <c:v>2813.3822759999998</c:v>
                </c:pt>
                <c:pt idx="488">
                  <c:v>2815.3821069999999</c:v>
                </c:pt>
                <c:pt idx="489">
                  <c:v>2839.3037519999998</c:v>
                </c:pt>
                <c:pt idx="490">
                  <c:v>2841.3035829999999</c:v>
                </c:pt>
                <c:pt idx="491">
                  <c:v>2865.2252279999998</c:v>
                </c:pt>
                <c:pt idx="492">
                  <c:v>2867.2250589999999</c:v>
                </c:pt>
                <c:pt idx="493">
                  <c:v>2891.1467040000002</c:v>
                </c:pt>
                <c:pt idx="494">
                  <c:v>2893.1465349999999</c:v>
                </c:pt>
                <c:pt idx="495">
                  <c:v>2917.0681800000002</c:v>
                </c:pt>
                <c:pt idx="496">
                  <c:v>2919.0680109999998</c:v>
                </c:pt>
                <c:pt idx="497">
                  <c:v>2942.9896560000002</c:v>
                </c:pt>
                <c:pt idx="498">
                  <c:v>2944.9894869999998</c:v>
                </c:pt>
                <c:pt idx="499">
                  <c:v>2968.9111320000002</c:v>
                </c:pt>
                <c:pt idx="500">
                  <c:v>2970.9109629999998</c:v>
                </c:pt>
                <c:pt idx="501">
                  <c:v>2994.8326080000002</c:v>
                </c:pt>
                <c:pt idx="502">
                  <c:v>2996.8324389999998</c:v>
                </c:pt>
                <c:pt idx="503">
                  <c:v>3020.7540840000001</c:v>
                </c:pt>
                <c:pt idx="504">
                  <c:v>3022.7539149999998</c:v>
                </c:pt>
                <c:pt idx="505">
                  <c:v>3046.6755600000001</c:v>
                </c:pt>
                <c:pt idx="506">
                  <c:v>3047.6754759999999</c:v>
                </c:pt>
                <c:pt idx="507">
                  <c:v>3048.6753910000002</c:v>
                </c:pt>
                <c:pt idx="508">
                  <c:v>3072.2733969999999</c:v>
                </c:pt>
                <c:pt idx="509">
                  <c:v>3073.2733130000001</c:v>
                </c:pt>
                <c:pt idx="510">
                  <c:v>3074.273228</c:v>
                </c:pt>
                <c:pt idx="511">
                  <c:v>3097.8712340000002</c:v>
                </c:pt>
                <c:pt idx="512">
                  <c:v>3098.8711499999999</c:v>
                </c:pt>
                <c:pt idx="513">
                  <c:v>3099.8710649999998</c:v>
                </c:pt>
                <c:pt idx="514">
                  <c:v>3101.8708959999999</c:v>
                </c:pt>
                <c:pt idx="515">
                  <c:v>3121.4695040000001</c:v>
                </c:pt>
                <c:pt idx="516">
                  <c:v>3123.469388</c:v>
                </c:pt>
                <c:pt idx="517">
                  <c:v>3124.469329</c:v>
                </c:pt>
                <c:pt idx="518">
                  <c:v>3125.4692709999999</c:v>
                </c:pt>
                <c:pt idx="519">
                  <c:v>3149.0678939999998</c:v>
                </c:pt>
                <c:pt idx="520">
                  <c:v>3151.0677780000001</c:v>
                </c:pt>
                <c:pt idx="521">
                  <c:v>3153.067661</c:v>
                </c:pt>
                <c:pt idx="522">
                  <c:v>3172.6670049999998</c:v>
                </c:pt>
                <c:pt idx="523">
                  <c:v>3174.6669769999999</c:v>
                </c:pt>
                <c:pt idx="524">
                  <c:v>3176.6669499999998</c:v>
                </c:pt>
                <c:pt idx="525">
                  <c:v>3200.2666250000002</c:v>
                </c:pt>
                <c:pt idx="526">
                  <c:v>3202.2665980000002</c:v>
                </c:pt>
                <c:pt idx="527">
                  <c:v>3204.2665699999998</c:v>
                </c:pt>
                <c:pt idx="528">
                  <c:v>3223.866313</c:v>
                </c:pt>
                <c:pt idx="529">
                  <c:v>3225.8662880000002</c:v>
                </c:pt>
                <c:pt idx="530">
                  <c:v>3227.8662629999999</c:v>
                </c:pt>
                <c:pt idx="531">
                  <c:v>3229.8662530000001</c:v>
                </c:pt>
                <c:pt idx="532">
                  <c:v>3234.3662519999998</c:v>
                </c:pt>
                <c:pt idx="533">
                  <c:v>3238.8662509999999</c:v>
                </c:pt>
                <c:pt idx="534">
                  <c:v>3243.36625</c:v>
                </c:pt>
                <c:pt idx="535">
                  <c:v>3247.86625</c:v>
                </c:pt>
                <c:pt idx="536">
                  <c:v>3252.3662490000002</c:v>
                </c:pt>
                <c:pt idx="537">
                  <c:v>3256.8662490000002</c:v>
                </c:pt>
                <c:pt idx="538">
                  <c:v>3261.3662490000002</c:v>
                </c:pt>
                <c:pt idx="539">
                  <c:v>3265.8662479999998</c:v>
                </c:pt>
                <c:pt idx="540">
                  <c:v>3270.3662479999998</c:v>
                </c:pt>
                <c:pt idx="541">
                  <c:v>3274.8662479999998</c:v>
                </c:pt>
                <c:pt idx="542">
                  <c:v>3279.3662479999998</c:v>
                </c:pt>
                <c:pt idx="543">
                  <c:v>3283.8662479999998</c:v>
                </c:pt>
                <c:pt idx="544">
                  <c:v>3284.8662479999998</c:v>
                </c:pt>
              </c:numCache>
            </c:numRef>
          </c:xVal>
          <c:yVal>
            <c:numRef>
              <c:f>'V1.0-ffs20151126'!$O$2:$O$796</c:f>
              <c:numCache>
                <c:formatCode>General</c:formatCode>
                <c:ptCount val="795"/>
                <c:pt idx="0">
                  <c:v>0</c:v>
                </c:pt>
                <c:pt idx="1">
                  <c:v>0</c:v>
                </c:pt>
                <c:pt idx="2">
                  <c:v>0</c:v>
                </c:pt>
                <c:pt idx="3">
                  <c:v>1.4100000000000001E-4</c:v>
                </c:pt>
                <c:pt idx="4">
                  <c:v>5.62E-4</c:v>
                </c:pt>
                <c:pt idx="5">
                  <c:v>1.266E-3</c:v>
                </c:pt>
                <c:pt idx="6">
                  <c:v>2.2499999999999998E-3</c:v>
                </c:pt>
                <c:pt idx="7">
                  <c:v>3.516E-3</c:v>
                </c:pt>
                <c:pt idx="8">
                  <c:v>5.0619999999999997E-3</c:v>
                </c:pt>
                <c:pt idx="9">
                  <c:v>6.8910000000000004E-3</c:v>
                </c:pt>
                <c:pt idx="10">
                  <c:v>8.9999999999999993E-3</c:v>
                </c:pt>
                <c:pt idx="11">
                  <c:v>1.1391E-2</c:v>
                </c:pt>
                <c:pt idx="12">
                  <c:v>1.4062E-2</c:v>
                </c:pt>
                <c:pt idx="13">
                  <c:v>1.7016E-2</c:v>
                </c:pt>
                <c:pt idx="14">
                  <c:v>2.0250000000000001E-2</c:v>
                </c:pt>
                <c:pt idx="15">
                  <c:v>2.5999999999999999E-2</c:v>
                </c:pt>
                <c:pt idx="16">
                  <c:v>3.5999999999999997E-2</c:v>
                </c:pt>
                <c:pt idx="17">
                  <c:v>4.5999999999999999E-2</c:v>
                </c:pt>
                <c:pt idx="18">
                  <c:v>0.146395</c:v>
                </c:pt>
                <c:pt idx="19">
                  <c:v>0.156884</c:v>
                </c:pt>
                <c:pt idx="20">
                  <c:v>0.16737299999999999</c:v>
                </c:pt>
                <c:pt idx="21">
                  <c:v>0.29114200000000001</c:v>
                </c:pt>
                <c:pt idx="22">
                  <c:v>0.30163099999999998</c:v>
                </c:pt>
                <c:pt idx="23">
                  <c:v>0.31212000000000001</c:v>
                </c:pt>
                <c:pt idx="24">
                  <c:v>0.46936600000000001</c:v>
                </c:pt>
                <c:pt idx="25">
                  <c:v>0.49096800000000002</c:v>
                </c:pt>
                <c:pt idx="26">
                  <c:v>0.51256999999999997</c:v>
                </c:pt>
                <c:pt idx="27">
                  <c:v>0.76747299999999996</c:v>
                </c:pt>
                <c:pt idx="28">
                  <c:v>0.77827400000000002</c:v>
                </c:pt>
                <c:pt idx="29">
                  <c:v>0.78907499999999997</c:v>
                </c:pt>
                <c:pt idx="30">
                  <c:v>0.81067699999999998</c:v>
                </c:pt>
                <c:pt idx="31">
                  <c:v>1.0439229999999999</c:v>
                </c:pt>
                <c:pt idx="32">
                  <c:v>1.069923</c:v>
                </c:pt>
                <c:pt idx="33">
                  <c:v>1.0829219999999999</c:v>
                </c:pt>
                <c:pt idx="34">
                  <c:v>1.0959220000000001</c:v>
                </c:pt>
                <c:pt idx="35">
                  <c:v>1.4027130000000001</c:v>
                </c:pt>
                <c:pt idx="36">
                  <c:v>1.415713</c:v>
                </c:pt>
                <c:pt idx="37">
                  <c:v>1.4287129999999999</c:v>
                </c:pt>
                <c:pt idx="38">
                  <c:v>1.7355039999999999</c:v>
                </c:pt>
                <c:pt idx="39">
                  <c:v>1.7485040000000001</c:v>
                </c:pt>
                <c:pt idx="40">
                  <c:v>1.761503</c:v>
                </c:pt>
                <c:pt idx="41">
                  <c:v>2.0725020000000001</c:v>
                </c:pt>
                <c:pt idx="42">
                  <c:v>2.0985010000000002</c:v>
                </c:pt>
                <c:pt idx="43">
                  <c:v>2.4095</c:v>
                </c:pt>
                <c:pt idx="44">
                  <c:v>2.4355000000000002</c:v>
                </c:pt>
                <c:pt idx="45">
                  <c:v>2.7464979999999999</c:v>
                </c:pt>
                <c:pt idx="46">
                  <c:v>2.7724980000000001</c:v>
                </c:pt>
                <c:pt idx="47">
                  <c:v>3.0834969999999999</c:v>
                </c:pt>
                <c:pt idx="48">
                  <c:v>3.109496</c:v>
                </c:pt>
                <c:pt idx="49">
                  <c:v>3.4204949999999998</c:v>
                </c:pt>
                <c:pt idx="50">
                  <c:v>3.4464939999999999</c:v>
                </c:pt>
                <c:pt idx="51">
                  <c:v>3.7574930000000002</c:v>
                </c:pt>
                <c:pt idx="52">
                  <c:v>3.7834919999999999</c:v>
                </c:pt>
                <c:pt idx="53">
                  <c:v>4.0944909999999997</c:v>
                </c:pt>
                <c:pt idx="54">
                  <c:v>4.1204900000000002</c:v>
                </c:pt>
                <c:pt idx="55">
                  <c:v>4.431489</c:v>
                </c:pt>
                <c:pt idx="56">
                  <c:v>4.4574889999999998</c:v>
                </c:pt>
                <c:pt idx="57">
                  <c:v>4.7684870000000004</c:v>
                </c:pt>
                <c:pt idx="58">
                  <c:v>4.7944870000000002</c:v>
                </c:pt>
                <c:pt idx="59">
                  <c:v>5.105486</c:v>
                </c:pt>
                <c:pt idx="60">
                  <c:v>5.1314849999999996</c:v>
                </c:pt>
                <c:pt idx="61">
                  <c:v>5.4424840000000003</c:v>
                </c:pt>
                <c:pt idx="62">
                  <c:v>5.468483</c:v>
                </c:pt>
                <c:pt idx="63">
                  <c:v>5.7794819999999998</c:v>
                </c:pt>
                <c:pt idx="64">
                  <c:v>5.7924819999999997</c:v>
                </c:pt>
                <c:pt idx="65">
                  <c:v>5.8054810000000003</c:v>
                </c:pt>
                <c:pt idx="66">
                  <c:v>5.8158810000000001</c:v>
                </c:pt>
                <c:pt idx="67">
                  <c:v>5.8210810000000004</c:v>
                </c:pt>
                <c:pt idx="68">
                  <c:v>5.8314810000000001</c:v>
                </c:pt>
                <c:pt idx="69">
                  <c:v>6.065042</c:v>
                </c:pt>
                <c:pt idx="70">
                  <c:v>6.0867079999999998</c:v>
                </c:pt>
                <c:pt idx="71">
                  <c:v>6.0975409999999997</c:v>
                </c:pt>
                <c:pt idx="72">
                  <c:v>6.1083740000000004</c:v>
                </c:pt>
                <c:pt idx="73">
                  <c:v>6.1170410000000004</c:v>
                </c:pt>
                <c:pt idx="74">
                  <c:v>6.1213740000000003</c:v>
                </c:pt>
                <c:pt idx="75">
                  <c:v>6.1300400000000002</c:v>
                </c:pt>
                <c:pt idx="76">
                  <c:v>6.3211370000000002</c:v>
                </c:pt>
                <c:pt idx="77">
                  <c:v>6.33847</c:v>
                </c:pt>
                <c:pt idx="78">
                  <c:v>6.347137</c:v>
                </c:pt>
                <c:pt idx="79">
                  <c:v>6.355804</c:v>
                </c:pt>
                <c:pt idx="80">
                  <c:v>6.5603340000000001</c:v>
                </c:pt>
                <c:pt idx="81">
                  <c:v>6.5690010000000001</c:v>
                </c:pt>
                <c:pt idx="82">
                  <c:v>6.5776669999999999</c:v>
                </c:pt>
                <c:pt idx="83">
                  <c:v>6.7821980000000002</c:v>
                </c:pt>
                <c:pt idx="84">
                  <c:v>6.7908650000000002</c:v>
                </c:pt>
                <c:pt idx="85">
                  <c:v>6.799531</c:v>
                </c:pt>
                <c:pt idx="86">
                  <c:v>6.8064650000000002</c:v>
                </c:pt>
                <c:pt idx="87">
                  <c:v>6.8099309999999997</c:v>
                </c:pt>
                <c:pt idx="88">
                  <c:v>6.8168639999999998</c:v>
                </c:pt>
                <c:pt idx="89">
                  <c:v>6.9654959999999999</c:v>
                </c:pt>
                <c:pt idx="90">
                  <c:v>6.9784959999999998</c:v>
                </c:pt>
                <c:pt idx="91">
                  <c:v>6.9849959999999998</c:v>
                </c:pt>
                <c:pt idx="92">
                  <c:v>6.9914959999999997</c:v>
                </c:pt>
                <c:pt idx="93">
                  <c:v>6.996696</c:v>
                </c:pt>
                <c:pt idx="94">
                  <c:v>6.9992960000000002</c:v>
                </c:pt>
                <c:pt idx="95">
                  <c:v>7.0044959999999996</c:v>
                </c:pt>
                <c:pt idx="96">
                  <c:v>7.1106619999999996</c:v>
                </c:pt>
                <c:pt idx="97">
                  <c:v>7.1193289999999996</c:v>
                </c:pt>
                <c:pt idx="98">
                  <c:v>7.1236620000000004</c:v>
                </c:pt>
                <c:pt idx="99">
                  <c:v>7.1279950000000003</c:v>
                </c:pt>
                <c:pt idx="100">
                  <c:v>7.2302619999999997</c:v>
                </c:pt>
                <c:pt idx="101">
                  <c:v>7.2345949999999997</c:v>
                </c:pt>
                <c:pt idx="102">
                  <c:v>7.2389279999999996</c:v>
                </c:pt>
                <c:pt idx="103">
                  <c:v>7.3411949999999999</c:v>
                </c:pt>
                <c:pt idx="104">
                  <c:v>7.3455279999999998</c:v>
                </c:pt>
                <c:pt idx="105">
                  <c:v>7.3498609999999998</c:v>
                </c:pt>
                <c:pt idx="106">
                  <c:v>7.3533280000000003</c:v>
                </c:pt>
                <c:pt idx="107">
                  <c:v>7.3550610000000001</c:v>
                </c:pt>
                <c:pt idx="108">
                  <c:v>7.3585279999999997</c:v>
                </c:pt>
                <c:pt idx="109">
                  <c:v>7.4222279999999996</c:v>
                </c:pt>
                <c:pt idx="110">
                  <c:v>7.4265610000000004</c:v>
                </c:pt>
                <c:pt idx="111">
                  <c:v>7.4287280000000004</c:v>
                </c:pt>
                <c:pt idx="112">
                  <c:v>7.4308949999999996</c:v>
                </c:pt>
                <c:pt idx="113">
                  <c:v>7.4326280000000002</c:v>
                </c:pt>
                <c:pt idx="114">
                  <c:v>7.4334949999999997</c:v>
                </c:pt>
                <c:pt idx="115">
                  <c:v>7.4352280000000004</c:v>
                </c:pt>
                <c:pt idx="116">
                  <c:v>7.456461</c:v>
                </c:pt>
                <c:pt idx="117">
                  <c:v>7.456461</c:v>
                </c:pt>
                <c:pt idx="118">
                  <c:v>7.456461</c:v>
                </c:pt>
                <c:pt idx="119">
                  <c:v>7.456461</c:v>
                </c:pt>
                <c:pt idx="120">
                  <c:v>7.456461</c:v>
                </c:pt>
                <c:pt idx="121">
                  <c:v>7.456461</c:v>
                </c:pt>
                <c:pt idx="122">
                  <c:v>7.456461</c:v>
                </c:pt>
                <c:pt idx="123">
                  <c:v>7.456461</c:v>
                </c:pt>
                <c:pt idx="124">
                  <c:v>7.456461</c:v>
                </c:pt>
                <c:pt idx="125">
                  <c:v>7.456461</c:v>
                </c:pt>
                <c:pt idx="126">
                  <c:v>7.456461</c:v>
                </c:pt>
                <c:pt idx="127">
                  <c:v>7.456461</c:v>
                </c:pt>
                <c:pt idx="128">
                  <c:v>7.456461</c:v>
                </c:pt>
                <c:pt idx="129">
                  <c:v>7.456461</c:v>
                </c:pt>
                <c:pt idx="130">
                  <c:v>7.456461</c:v>
                </c:pt>
                <c:pt idx="131">
                  <c:v>7.456461</c:v>
                </c:pt>
                <c:pt idx="132">
                  <c:v>7.456461</c:v>
                </c:pt>
                <c:pt idx="133">
                  <c:v>7.456461</c:v>
                </c:pt>
                <c:pt idx="134">
                  <c:v>7.456461</c:v>
                </c:pt>
                <c:pt idx="135">
                  <c:v>7.4352280000000004</c:v>
                </c:pt>
                <c:pt idx="136">
                  <c:v>7.4308949999999996</c:v>
                </c:pt>
                <c:pt idx="137">
                  <c:v>7.4287280000000004</c:v>
                </c:pt>
                <c:pt idx="138">
                  <c:v>7.4265610000000004</c:v>
                </c:pt>
                <c:pt idx="139">
                  <c:v>7.4248279999999998</c:v>
                </c:pt>
                <c:pt idx="140">
                  <c:v>7.4239610000000003</c:v>
                </c:pt>
                <c:pt idx="141">
                  <c:v>7.4222279999999996</c:v>
                </c:pt>
                <c:pt idx="142">
                  <c:v>7.3585279999999997</c:v>
                </c:pt>
                <c:pt idx="143">
                  <c:v>7.3498609999999998</c:v>
                </c:pt>
                <c:pt idx="144">
                  <c:v>7.3455279999999998</c:v>
                </c:pt>
                <c:pt idx="145">
                  <c:v>7.3411949999999999</c:v>
                </c:pt>
                <c:pt idx="146">
                  <c:v>7.2389279999999996</c:v>
                </c:pt>
                <c:pt idx="147">
                  <c:v>7.2345949999999997</c:v>
                </c:pt>
                <c:pt idx="148">
                  <c:v>7.2302619999999997</c:v>
                </c:pt>
                <c:pt idx="149">
                  <c:v>7.1279950000000003</c:v>
                </c:pt>
                <c:pt idx="150">
                  <c:v>7.1236620000000004</c:v>
                </c:pt>
                <c:pt idx="151">
                  <c:v>7.1193289999999996</c:v>
                </c:pt>
                <c:pt idx="152">
                  <c:v>7.1158619999999999</c:v>
                </c:pt>
                <c:pt idx="153">
                  <c:v>7.1141290000000001</c:v>
                </c:pt>
                <c:pt idx="154">
                  <c:v>7.1106619999999996</c:v>
                </c:pt>
                <c:pt idx="155">
                  <c:v>7.0044959999999996</c:v>
                </c:pt>
                <c:pt idx="156">
                  <c:v>6.9914959999999997</c:v>
                </c:pt>
                <c:pt idx="157">
                  <c:v>6.9849959999999998</c:v>
                </c:pt>
                <c:pt idx="158">
                  <c:v>6.9784959999999998</c:v>
                </c:pt>
                <c:pt idx="159">
                  <c:v>6.9732960000000004</c:v>
                </c:pt>
                <c:pt idx="160">
                  <c:v>6.9706960000000002</c:v>
                </c:pt>
                <c:pt idx="161">
                  <c:v>6.9654959999999999</c:v>
                </c:pt>
                <c:pt idx="162">
                  <c:v>6.8168639999999998</c:v>
                </c:pt>
                <c:pt idx="163">
                  <c:v>6.799531</c:v>
                </c:pt>
                <c:pt idx="164">
                  <c:v>6.7908650000000002</c:v>
                </c:pt>
                <c:pt idx="165">
                  <c:v>6.7821980000000002</c:v>
                </c:pt>
                <c:pt idx="166">
                  <c:v>6.5776669999999999</c:v>
                </c:pt>
                <c:pt idx="167">
                  <c:v>6.5690010000000001</c:v>
                </c:pt>
                <c:pt idx="168">
                  <c:v>6.5603340000000001</c:v>
                </c:pt>
                <c:pt idx="169">
                  <c:v>6.355804</c:v>
                </c:pt>
                <c:pt idx="170">
                  <c:v>6.347137</c:v>
                </c:pt>
                <c:pt idx="171">
                  <c:v>6.33847</c:v>
                </c:pt>
                <c:pt idx="172">
                  <c:v>6.331537</c:v>
                </c:pt>
                <c:pt idx="173">
                  <c:v>6.3280709999999996</c:v>
                </c:pt>
                <c:pt idx="174">
                  <c:v>6.3211370000000002</c:v>
                </c:pt>
                <c:pt idx="175">
                  <c:v>6.1300400000000002</c:v>
                </c:pt>
                <c:pt idx="176">
                  <c:v>6.1083740000000004</c:v>
                </c:pt>
                <c:pt idx="177">
                  <c:v>6.0975409999999997</c:v>
                </c:pt>
                <c:pt idx="178">
                  <c:v>6.0867079999999998</c:v>
                </c:pt>
                <c:pt idx="179">
                  <c:v>6.0780409999999998</c:v>
                </c:pt>
                <c:pt idx="180">
                  <c:v>6.0737079999999999</c:v>
                </c:pt>
                <c:pt idx="181">
                  <c:v>6.065042</c:v>
                </c:pt>
                <c:pt idx="182">
                  <c:v>5.8314810000000001</c:v>
                </c:pt>
                <c:pt idx="183">
                  <c:v>5.8054810000000003</c:v>
                </c:pt>
                <c:pt idx="184">
                  <c:v>5.7924819999999997</c:v>
                </c:pt>
                <c:pt idx="185">
                  <c:v>5.7794819999999998</c:v>
                </c:pt>
                <c:pt idx="186">
                  <c:v>5.7716209999999997</c:v>
                </c:pt>
                <c:pt idx="187">
                  <c:v>5.7560209999999996</c:v>
                </c:pt>
                <c:pt idx="188">
                  <c:v>5.5741430000000003</c:v>
                </c:pt>
                <c:pt idx="189">
                  <c:v>5.5585430000000002</c:v>
                </c:pt>
                <c:pt idx="190">
                  <c:v>5.338006</c:v>
                </c:pt>
                <c:pt idx="191">
                  <c:v>5.3329190000000004</c:v>
                </c:pt>
                <c:pt idx="192">
                  <c:v>5.3160049999999996</c:v>
                </c:pt>
                <c:pt idx="193">
                  <c:v>5.3043290000000001</c:v>
                </c:pt>
                <c:pt idx="194">
                  <c:v>5.253717</c:v>
                </c:pt>
                <c:pt idx="195">
                  <c:v>5.2459170000000004</c:v>
                </c:pt>
                <c:pt idx="196">
                  <c:v>4.953595</c:v>
                </c:pt>
                <c:pt idx="197">
                  <c:v>4.9411750000000003</c:v>
                </c:pt>
                <c:pt idx="198">
                  <c:v>4.670426</c:v>
                </c:pt>
                <c:pt idx="199">
                  <c:v>4.6666999999999996</c:v>
                </c:pt>
                <c:pt idx="200">
                  <c:v>4.6629740000000002</c:v>
                </c:pt>
                <c:pt idx="201">
                  <c:v>4.6592479999999998</c:v>
                </c:pt>
                <c:pt idx="202">
                  <c:v>4.6555220000000004</c:v>
                </c:pt>
                <c:pt idx="203">
                  <c:v>4.643103</c:v>
                </c:pt>
                <c:pt idx="204">
                  <c:v>4.6393769999999996</c:v>
                </c:pt>
                <c:pt idx="205">
                  <c:v>4.6356510000000002</c:v>
                </c:pt>
                <c:pt idx="206">
                  <c:v>4.6319249999999998</c:v>
                </c:pt>
                <c:pt idx="207">
                  <c:v>4.6281990000000004</c:v>
                </c:pt>
                <c:pt idx="208">
                  <c:v>4.35745</c:v>
                </c:pt>
                <c:pt idx="209">
                  <c:v>4.3450300000000004</c:v>
                </c:pt>
                <c:pt idx="210">
                  <c:v>4.0660470000000002</c:v>
                </c:pt>
                <c:pt idx="211">
                  <c:v>4.0542069999999999</c:v>
                </c:pt>
                <c:pt idx="212">
                  <c:v>3.7885629999999999</c:v>
                </c:pt>
                <c:pt idx="213">
                  <c:v>3.777304</c:v>
                </c:pt>
                <c:pt idx="214">
                  <c:v>3.531841</c:v>
                </c:pt>
                <c:pt idx="215">
                  <c:v>3.5284629999999999</c:v>
                </c:pt>
                <c:pt idx="216">
                  <c:v>3.5250849999999998</c:v>
                </c:pt>
                <c:pt idx="217">
                  <c:v>3.5217070000000001</c:v>
                </c:pt>
                <c:pt idx="218">
                  <c:v>3.518329</c:v>
                </c:pt>
                <c:pt idx="219">
                  <c:v>3.507069</c:v>
                </c:pt>
                <c:pt idx="220">
                  <c:v>3.5036909999999999</c:v>
                </c:pt>
                <c:pt idx="221">
                  <c:v>3.5003129999999998</c:v>
                </c:pt>
                <c:pt idx="222">
                  <c:v>3.4969350000000001</c:v>
                </c:pt>
                <c:pt idx="223">
                  <c:v>3.4935580000000002</c:v>
                </c:pt>
                <c:pt idx="224">
                  <c:v>3.2480950000000002</c:v>
                </c:pt>
                <c:pt idx="225">
                  <c:v>3.2368350000000001</c:v>
                </c:pt>
                <c:pt idx="226">
                  <c:v>2.9845299999999999</c:v>
                </c:pt>
                <c:pt idx="227">
                  <c:v>2.9802580000000001</c:v>
                </c:pt>
                <c:pt idx="228">
                  <c:v>2.9749180000000002</c:v>
                </c:pt>
                <c:pt idx="229">
                  <c:v>2.7226129999999999</c:v>
                </c:pt>
                <c:pt idx="230">
                  <c:v>2.7113529999999999</c:v>
                </c:pt>
                <c:pt idx="231">
                  <c:v>2.4658910000000001</c:v>
                </c:pt>
                <c:pt idx="232">
                  <c:v>2.462513</c:v>
                </c:pt>
                <c:pt idx="233">
                  <c:v>2.4591349999999998</c:v>
                </c:pt>
                <c:pt idx="234">
                  <c:v>2.4557570000000002</c:v>
                </c:pt>
                <c:pt idx="235">
                  <c:v>2.4523790000000001</c:v>
                </c:pt>
                <c:pt idx="236">
                  <c:v>2.441119</c:v>
                </c:pt>
                <c:pt idx="237">
                  <c:v>2.4377409999999999</c:v>
                </c:pt>
                <c:pt idx="238">
                  <c:v>2.4343629999999998</c:v>
                </c:pt>
                <c:pt idx="239">
                  <c:v>2.4309850000000002</c:v>
                </c:pt>
                <c:pt idx="240">
                  <c:v>2.4276070000000001</c:v>
                </c:pt>
                <c:pt idx="241">
                  <c:v>2.1821449999999998</c:v>
                </c:pt>
                <c:pt idx="242">
                  <c:v>2.1708850000000002</c:v>
                </c:pt>
                <c:pt idx="243">
                  <c:v>1.905241</c:v>
                </c:pt>
                <c:pt idx="244">
                  <c:v>1.8934009999999999</c:v>
                </c:pt>
                <c:pt idx="245">
                  <c:v>1.6144179999999999</c:v>
                </c:pt>
                <c:pt idx="246">
                  <c:v>1.601998</c:v>
                </c:pt>
                <c:pt idx="247">
                  <c:v>1.3312489999999999</c:v>
                </c:pt>
                <c:pt idx="248">
                  <c:v>1.327523</c:v>
                </c:pt>
                <c:pt idx="249">
                  <c:v>1.3237969999999999</c:v>
                </c:pt>
                <c:pt idx="250">
                  <c:v>1.3200719999999999</c:v>
                </c:pt>
                <c:pt idx="251">
                  <c:v>1.316346</c:v>
                </c:pt>
                <c:pt idx="252">
                  <c:v>1.3039259999999999</c:v>
                </c:pt>
                <c:pt idx="253">
                  <c:v>1.3002</c:v>
                </c:pt>
                <c:pt idx="254">
                  <c:v>1.2964739999999999</c:v>
                </c:pt>
                <c:pt idx="255">
                  <c:v>1.292748</c:v>
                </c:pt>
                <c:pt idx="256">
                  <c:v>1.2890219999999999</c:v>
                </c:pt>
                <c:pt idx="257">
                  <c:v>1.018273</c:v>
                </c:pt>
                <c:pt idx="258">
                  <c:v>1.005854</c:v>
                </c:pt>
                <c:pt idx="259">
                  <c:v>0.71353100000000003</c:v>
                </c:pt>
                <c:pt idx="260">
                  <c:v>0.70703199999999999</c:v>
                </c:pt>
                <c:pt idx="261">
                  <c:v>0.70703199999999999</c:v>
                </c:pt>
                <c:pt idx="262">
                  <c:v>0.680091</c:v>
                </c:pt>
                <c:pt idx="263">
                  <c:v>0.67644300000000002</c:v>
                </c:pt>
                <c:pt idx="264">
                  <c:v>0.34297800000000001</c:v>
                </c:pt>
                <c:pt idx="265">
                  <c:v>0.322272</c:v>
                </c:pt>
                <c:pt idx="266">
                  <c:v>9.2827999999999994E-2</c:v>
                </c:pt>
                <c:pt idx="267">
                  <c:v>9.2827999999999994E-2</c:v>
                </c:pt>
                <c:pt idx="268">
                  <c:v>8.3169000000000007E-2</c:v>
                </c:pt>
                <c:pt idx="269">
                  <c:v>3.1292E-2</c:v>
                </c:pt>
                <c:pt idx="270">
                  <c:v>1.9498999999999999E-2</c:v>
                </c:pt>
                <c:pt idx="271">
                  <c:v>0</c:v>
                </c:pt>
                <c:pt idx="272">
                  <c:v>0</c:v>
                </c:pt>
                <c:pt idx="273">
                  <c:v>0</c:v>
                </c:pt>
                <c:pt idx="274">
                  <c:v>0</c:v>
                </c:pt>
                <c:pt idx="275">
                  <c:v>-1.9498999999999999E-2</c:v>
                </c:pt>
                <c:pt idx="276">
                  <c:v>-3.1292E-2</c:v>
                </c:pt>
                <c:pt idx="277">
                  <c:v>-8.3169000000000007E-2</c:v>
                </c:pt>
                <c:pt idx="278">
                  <c:v>-9.2827999999999994E-2</c:v>
                </c:pt>
                <c:pt idx="279">
                  <c:v>-9.2827999999999994E-2</c:v>
                </c:pt>
                <c:pt idx="280">
                  <c:v>-0.322272</c:v>
                </c:pt>
                <c:pt idx="281">
                  <c:v>-0.34297800000000001</c:v>
                </c:pt>
                <c:pt idx="282">
                  <c:v>-0.67644300000000002</c:v>
                </c:pt>
                <c:pt idx="283">
                  <c:v>-0.680091</c:v>
                </c:pt>
                <c:pt idx="284">
                  <c:v>-0.70703199999999999</c:v>
                </c:pt>
                <c:pt idx="285">
                  <c:v>-0.70703199999999999</c:v>
                </c:pt>
                <c:pt idx="286">
                  <c:v>-0.71353100000000003</c:v>
                </c:pt>
                <c:pt idx="287">
                  <c:v>-1.005854</c:v>
                </c:pt>
                <c:pt idx="288">
                  <c:v>-1.018273</c:v>
                </c:pt>
                <c:pt idx="289">
                  <c:v>-1.2890219999999999</c:v>
                </c:pt>
                <c:pt idx="290">
                  <c:v>-1.292748</c:v>
                </c:pt>
                <c:pt idx="291">
                  <c:v>-1.2964739999999999</c:v>
                </c:pt>
                <c:pt idx="292">
                  <c:v>-1.3002</c:v>
                </c:pt>
                <c:pt idx="293">
                  <c:v>-1.3039259999999999</c:v>
                </c:pt>
                <c:pt idx="294">
                  <c:v>-1.316346</c:v>
                </c:pt>
                <c:pt idx="295">
                  <c:v>-1.3200719999999999</c:v>
                </c:pt>
                <c:pt idx="296">
                  <c:v>-1.3237969999999999</c:v>
                </c:pt>
                <c:pt idx="297">
                  <c:v>-1.327523</c:v>
                </c:pt>
                <c:pt idx="298">
                  <c:v>-1.3312489999999999</c:v>
                </c:pt>
                <c:pt idx="299">
                  <c:v>-1.601998</c:v>
                </c:pt>
                <c:pt idx="300">
                  <c:v>-1.6144179999999999</c:v>
                </c:pt>
                <c:pt idx="301">
                  <c:v>-1.8934009999999999</c:v>
                </c:pt>
                <c:pt idx="302">
                  <c:v>-1.905241</c:v>
                </c:pt>
                <c:pt idx="303">
                  <c:v>-2.1708850000000002</c:v>
                </c:pt>
                <c:pt idx="304">
                  <c:v>-2.1821449999999998</c:v>
                </c:pt>
                <c:pt idx="305">
                  <c:v>-2.4276070000000001</c:v>
                </c:pt>
                <c:pt idx="306">
                  <c:v>-2.4309850000000002</c:v>
                </c:pt>
                <c:pt idx="307">
                  <c:v>-2.4343629999999998</c:v>
                </c:pt>
                <c:pt idx="308">
                  <c:v>-2.4377409999999999</c:v>
                </c:pt>
                <c:pt idx="309">
                  <c:v>-2.441119</c:v>
                </c:pt>
                <c:pt idx="310">
                  <c:v>-2.4523790000000001</c:v>
                </c:pt>
                <c:pt idx="311">
                  <c:v>-2.4557570000000002</c:v>
                </c:pt>
                <c:pt idx="312">
                  <c:v>-2.4591349999999998</c:v>
                </c:pt>
                <c:pt idx="313">
                  <c:v>-2.462513</c:v>
                </c:pt>
                <c:pt idx="314">
                  <c:v>-2.4658910000000001</c:v>
                </c:pt>
                <c:pt idx="315">
                  <c:v>-2.7113529999999999</c:v>
                </c:pt>
                <c:pt idx="316">
                  <c:v>-2.7226129999999999</c:v>
                </c:pt>
                <c:pt idx="317">
                  <c:v>-2.9749180000000002</c:v>
                </c:pt>
                <c:pt idx="318">
                  <c:v>-2.9802580000000001</c:v>
                </c:pt>
                <c:pt idx="319">
                  <c:v>-2.9845299999999999</c:v>
                </c:pt>
                <c:pt idx="320">
                  <c:v>-3.2368350000000001</c:v>
                </c:pt>
                <c:pt idx="321">
                  <c:v>-3.2480950000000002</c:v>
                </c:pt>
                <c:pt idx="322">
                  <c:v>-3.4935580000000002</c:v>
                </c:pt>
                <c:pt idx="323">
                  <c:v>-3.4969350000000001</c:v>
                </c:pt>
                <c:pt idx="324">
                  <c:v>-3.5003129999999998</c:v>
                </c:pt>
                <c:pt idx="325">
                  <c:v>-3.5036909999999999</c:v>
                </c:pt>
                <c:pt idx="326">
                  <c:v>-3.507069</c:v>
                </c:pt>
                <c:pt idx="327">
                  <c:v>-3.518329</c:v>
                </c:pt>
                <c:pt idx="328">
                  <c:v>-3.5217070000000001</c:v>
                </c:pt>
                <c:pt idx="329">
                  <c:v>-3.5250849999999998</c:v>
                </c:pt>
                <c:pt idx="330">
                  <c:v>-3.5284629999999999</c:v>
                </c:pt>
                <c:pt idx="331">
                  <c:v>-3.531841</c:v>
                </c:pt>
                <c:pt idx="332">
                  <c:v>-3.777304</c:v>
                </c:pt>
                <c:pt idx="333">
                  <c:v>-3.7885629999999999</c:v>
                </c:pt>
                <c:pt idx="334">
                  <c:v>-4.0542069999999999</c:v>
                </c:pt>
                <c:pt idx="335">
                  <c:v>-4.0660470000000002</c:v>
                </c:pt>
                <c:pt idx="336">
                  <c:v>-4.3450300000000004</c:v>
                </c:pt>
                <c:pt idx="337">
                  <c:v>-4.35745</c:v>
                </c:pt>
                <c:pt idx="338">
                  <c:v>-4.6281990000000004</c:v>
                </c:pt>
                <c:pt idx="339">
                  <c:v>-4.6319249999999998</c:v>
                </c:pt>
                <c:pt idx="340">
                  <c:v>-4.6356510000000002</c:v>
                </c:pt>
                <c:pt idx="341">
                  <c:v>-4.6393769999999996</c:v>
                </c:pt>
                <c:pt idx="342">
                  <c:v>-4.643103</c:v>
                </c:pt>
                <c:pt idx="343">
                  <c:v>-4.6555220000000004</c:v>
                </c:pt>
                <c:pt idx="344">
                  <c:v>-4.6592479999999998</c:v>
                </c:pt>
                <c:pt idx="345">
                  <c:v>-4.6629740000000002</c:v>
                </c:pt>
                <c:pt idx="346">
                  <c:v>-4.6666999999999996</c:v>
                </c:pt>
                <c:pt idx="347">
                  <c:v>-4.670426</c:v>
                </c:pt>
                <c:pt idx="348">
                  <c:v>-4.9411750000000003</c:v>
                </c:pt>
                <c:pt idx="349">
                  <c:v>-4.953595</c:v>
                </c:pt>
                <c:pt idx="350">
                  <c:v>-5.2459170000000004</c:v>
                </c:pt>
                <c:pt idx="351">
                  <c:v>-5.253717</c:v>
                </c:pt>
                <c:pt idx="352">
                  <c:v>-5.3043290000000001</c:v>
                </c:pt>
                <c:pt idx="353">
                  <c:v>-5.3160049999999996</c:v>
                </c:pt>
                <c:pt idx="354">
                  <c:v>-5.3329190000000004</c:v>
                </c:pt>
                <c:pt idx="355">
                  <c:v>-5.338006</c:v>
                </c:pt>
                <c:pt idx="356">
                  <c:v>-5.5585430000000002</c:v>
                </c:pt>
                <c:pt idx="357">
                  <c:v>-5.5741430000000003</c:v>
                </c:pt>
                <c:pt idx="358">
                  <c:v>-5.7560209999999996</c:v>
                </c:pt>
                <c:pt idx="359">
                  <c:v>-5.7716209999999997</c:v>
                </c:pt>
                <c:pt idx="360">
                  <c:v>-5.7794819999999998</c:v>
                </c:pt>
                <c:pt idx="361">
                  <c:v>-5.7924819999999997</c:v>
                </c:pt>
                <c:pt idx="362">
                  <c:v>-5.8054810000000003</c:v>
                </c:pt>
                <c:pt idx="363">
                  <c:v>-5.8158810000000001</c:v>
                </c:pt>
                <c:pt idx="364">
                  <c:v>-5.8210810000000004</c:v>
                </c:pt>
                <c:pt idx="365">
                  <c:v>-5.8314810000000001</c:v>
                </c:pt>
                <c:pt idx="366">
                  <c:v>-6.065042</c:v>
                </c:pt>
                <c:pt idx="367">
                  <c:v>-6.0867079999999998</c:v>
                </c:pt>
                <c:pt idx="368">
                  <c:v>-6.0975409999999997</c:v>
                </c:pt>
                <c:pt idx="369">
                  <c:v>-6.1083740000000004</c:v>
                </c:pt>
                <c:pt idx="370">
                  <c:v>-6.1170410000000004</c:v>
                </c:pt>
                <c:pt idx="371">
                  <c:v>-6.1213740000000003</c:v>
                </c:pt>
                <c:pt idx="372">
                  <c:v>-6.1300400000000002</c:v>
                </c:pt>
                <c:pt idx="373">
                  <c:v>-6.3211370000000002</c:v>
                </c:pt>
                <c:pt idx="374">
                  <c:v>-6.33847</c:v>
                </c:pt>
                <c:pt idx="375">
                  <c:v>-6.347137</c:v>
                </c:pt>
                <c:pt idx="376">
                  <c:v>-6.355804</c:v>
                </c:pt>
                <c:pt idx="377">
                  <c:v>-6.5603340000000001</c:v>
                </c:pt>
                <c:pt idx="378">
                  <c:v>-6.5690010000000001</c:v>
                </c:pt>
                <c:pt idx="379">
                  <c:v>-6.5776669999999999</c:v>
                </c:pt>
                <c:pt idx="380">
                  <c:v>-6.7821980000000002</c:v>
                </c:pt>
                <c:pt idx="381">
                  <c:v>-6.7908650000000002</c:v>
                </c:pt>
                <c:pt idx="382">
                  <c:v>-6.799531</c:v>
                </c:pt>
                <c:pt idx="383">
                  <c:v>-6.8064650000000002</c:v>
                </c:pt>
                <c:pt idx="384">
                  <c:v>-6.8099309999999997</c:v>
                </c:pt>
                <c:pt idx="385">
                  <c:v>-6.8168639999999998</c:v>
                </c:pt>
                <c:pt idx="386">
                  <c:v>-6.9654959999999999</c:v>
                </c:pt>
                <c:pt idx="387">
                  <c:v>-6.9784959999999998</c:v>
                </c:pt>
                <c:pt idx="388">
                  <c:v>-6.9849959999999998</c:v>
                </c:pt>
                <c:pt idx="389">
                  <c:v>-6.9914959999999997</c:v>
                </c:pt>
                <c:pt idx="390">
                  <c:v>-6.996696</c:v>
                </c:pt>
                <c:pt idx="391">
                  <c:v>-6.9992960000000002</c:v>
                </c:pt>
                <c:pt idx="392">
                  <c:v>-7.0044959999999996</c:v>
                </c:pt>
                <c:pt idx="393">
                  <c:v>-7.1106619999999996</c:v>
                </c:pt>
                <c:pt idx="394">
                  <c:v>-7.1193289999999996</c:v>
                </c:pt>
                <c:pt idx="395">
                  <c:v>-7.1236620000000004</c:v>
                </c:pt>
                <c:pt idx="396">
                  <c:v>-7.1279950000000003</c:v>
                </c:pt>
                <c:pt idx="397">
                  <c:v>-7.2302619999999997</c:v>
                </c:pt>
                <c:pt idx="398">
                  <c:v>-7.2345949999999997</c:v>
                </c:pt>
                <c:pt idx="399">
                  <c:v>-7.2389279999999996</c:v>
                </c:pt>
                <c:pt idx="400">
                  <c:v>-7.3411949999999999</c:v>
                </c:pt>
                <c:pt idx="401">
                  <c:v>-7.3455279999999998</c:v>
                </c:pt>
                <c:pt idx="402">
                  <c:v>-7.3498609999999998</c:v>
                </c:pt>
                <c:pt idx="403">
                  <c:v>-7.3533280000000003</c:v>
                </c:pt>
                <c:pt idx="404">
                  <c:v>-7.3550610000000001</c:v>
                </c:pt>
                <c:pt idx="405">
                  <c:v>-7.3585279999999997</c:v>
                </c:pt>
                <c:pt idx="406">
                  <c:v>-7.4222279999999996</c:v>
                </c:pt>
                <c:pt idx="407">
                  <c:v>-7.4265610000000004</c:v>
                </c:pt>
                <c:pt idx="408">
                  <c:v>-7.4287280000000004</c:v>
                </c:pt>
                <c:pt idx="409">
                  <c:v>-7.4308949999999996</c:v>
                </c:pt>
                <c:pt idx="410">
                  <c:v>-7.4326280000000002</c:v>
                </c:pt>
                <c:pt idx="411">
                  <c:v>-7.4334949999999997</c:v>
                </c:pt>
                <c:pt idx="412">
                  <c:v>-7.4352280000000004</c:v>
                </c:pt>
                <c:pt idx="413">
                  <c:v>-7.456461</c:v>
                </c:pt>
                <c:pt idx="414">
                  <c:v>-7.456461</c:v>
                </c:pt>
                <c:pt idx="415">
                  <c:v>-7.456461</c:v>
                </c:pt>
                <c:pt idx="416">
                  <c:v>-7.456461</c:v>
                </c:pt>
                <c:pt idx="417">
                  <c:v>-7.456461</c:v>
                </c:pt>
                <c:pt idx="418">
                  <c:v>-7.456461</c:v>
                </c:pt>
                <c:pt idx="419">
                  <c:v>-7.456461</c:v>
                </c:pt>
                <c:pt idx="420">
                  <c:v>-7.456461</c:v>
                </c:pt>
                <c:pt idx="421">
                  <c:v>-7.456461</c:v>
                </c:pt>
                <c:pt idx="422">
                  <c:v>-7.456461</c:v>
                </c:pt>
                <c:pt idx="423">
                  <c:v>-7.456461</c:v>
                </c:pt>
                <c:pt idx="424">
                  <c:v>-7.456461</c:v>
                </c:pt>
                <c:pt idx="425">
                  <c:v>-7.456461</c:v>
                </c:pt>
                <c:pt idx="426">
                  <c:v>-7.456461</c:v>
                </c:pt>
                <c:pt idx="427">
                  <c:v>-7.456461</c:v>
                </c:pt>
                <c:pt idx="428">
                  <c:v>-7.456461</c:v>
                </c:pt>
                <c:pt idx="429">
                  <c:v>-7.456461</c:v>
                </c:pt>
                <c:pt idx="430">
                  <c:v>-7.456461</c:v>
                </c:pt>
                <c:pt idx="431">
                  <c:v>-7.456461</c:v>
                </c:pt>
                <c:pt idx="432">
                  <c:v>-7.4352280000000004</c:v>
                </c:pt>
                <c:pt idx="433">
                  <c:v>-7.4308949999999996</c:v>
                </c:pt>
                <c:pt idx="434">
                  <c:v>-7.4287280000000004</c:v>
                </c:pt>
                <c:pt idx="435">
                  <c:v>-7.4265610000000004</c:v>
                </c:pt>
                <c:pt idx="436">
                  <c:v>-7.4248279999999998</c:v>
                </c:pt>
                <c:pt idx="437">
                  <c:v>-7.4239610000000003</c:v>
                </c:pt>
                <c:pt idx="438">
                  <c:v>-7.4222279999999996</c:v>
                </c:pt>
                <c:pt idx="439">
                  <c:v>-7.3585279999999997</c:v>
                </c:pt>
                <c:pt idx="440">
                  <c:v>-7.3498609999999998</c:v>
                </c:pt>
                <c:pt idx="441">
                  <c:v>-7.3455279999999998</c:v>
                </c:pt>
                <c:pt idx="442">
                  <c:v>-7.3411949999999999</c:v>
                </c:pt>
                <c:pt idx="443">
                  <c:v>-7.2389279999999996</c:v>
                </c:pt>
                <c:pt idx="444">
                  <c:v>-7.2345949999999997</c:v>
                </c:pt>
                <c:pt idx="445">
                  <c:v>-7.2302619999999997</c:v>
                </c:pt>
                <c:pt idx="446">
                  <c:v>-7.1279950000000003</c:v>
                </c:pt>
                <c:pt idx="447">
                  <c:v>-7.1236620000000004</c:v>
                </c:pt>
                <c:pt idx="448">
                  <c:v>-7.1193289999999996</c:v>
                </c:pt>
                <c:pt idx="449">
                  <c:v>-7.1158619999999999</c:v>
                </c:pt>
                <c:pt idx="450">
                  <c:v>-7.1141290000000001</c:v>
                </c:pt>
                <c:pt idx="451">
                  <c:v>-7.1106619999999996</c:v>
                </c:pt>
                <c:pt idx="452">
                  <c:v>-7.0044959999999996</c:v>
                </c:pt>
                <c:pt idx="453">
                  <c:v>-6.9914959999999997</c:v>
                </c:pt>
                <c:pt idx="454">
                  <c:v>-6.9849959999999998</c:v>
                </c:pt>
                <c:pt idx="455">
                  <c:v>-6.9784959999999998</c:v>
                </c:pt>
                <c:pt idx="456">
                  <c:v>-6.9732960000000004</c:v>
                </c:pt>
                <c:pt idx="457">
                  <c:v>-6.9706960000000002</c:v>
                </c:pt>
                <c:pt idx="458">
                  <c:v>-6.9654959999999999</c:v>
                </c:pt>
                <c:pt idx="459">
                  <c:v>-6.8168639999999998</c:v>
                </c:pt>
                <c:pt idx="460">
                  <c:v>-6.799531</c:v>
                </c:pt>
                <c:pt idx="461">
                  <c:v>-6.7908650000000002</c:v>
                </c:pt>
                <c:pt idx="462">
                  <c:v>-6.7821980000000002</c:v>
                </c:pt>
                <c:pt idx="463">
                  <c:v>-6.5776669999999999</c:v>
                </c:pt>
                <c:pt idx="464">
                  <c:v>-6.5690010000000001</c:v>
                </c:pt>
                <c:pt idx="465">
                  <c:v>-6.5603340000000001</c:v>
                </c:pt>
                <c:pt idx="466">
                  <c:v>-6.355804</c:v>
                </c:pt>
                <c:pt idx="467">
                  <c:v>-6.347137</c:v>
                </c:pt>
                <c:pt idx="468">
                  <c:v>-6.33847</c:v>
                </c:pt>
                <c:pt idx="469">
                  <c:v>-6.331537</c:v>
                </c:pt>
                <c:pt idx="470">
                  <c:v>-6.3280709999999996</c:v>
                </c:pt>
                <c:pt idx="471">
                  <c:v>-6.3211370000000002</c:v>
                </c:pt>
                <c:pt idx="472">
                  <c:v>-6.1300400000000002</c:v>
                </c:pt>
                <c:pt idx="473">
                  <c:v>-6.1083740000000004</c:v>
                </c:pt>
                <c:pt idx="474">
                  <c:v>-6.0975409999999997</c:v>
                </c:pt>
                <c:pt idx="475">
                  <c:v>-6.0867079999999998</c:v>
                </c:pt>
                <c:pt idx="476">
                  <c:v>-6.0780409999999998</c:v>
                </c:pt>
                <c:pt idx="477">
                  <c:v>-6.0737079999999999</c:v>
                </c:pt>
                <c:pt idx="478">
                  <c:v>-6.065042</c:v>
                </c:pt>
                <c:pt idx="479">
                  <c:v>-5.8314810000000001</c:v>
                </c:pt>
                <c:pt idx="480">
                  <c:v>-5.8054810000000003</c:v>
                </c:pt>
                <c:pt idx="481">
                  <c:v>-5.7924819999999997</c:v>
                </c:pt>
                <c:pt idx="482">
                  <c:v>-5.7794819999999998</c:v>
                </c:pt>
                <c:pt idx="483">
                  <c:v>-5.468483</c:v>
                </c:pt>
                <c:pt idx="484">
                  <c:v>-5.4424840000000003</c:v>
                </c:pt>
                <c:pt idx="485">
                  <c:v>-5.1314849999999996</c:v>
                </c:pt>
                <c:pt idx="486">
                  <c:v>-5.105486</c:v>
                </c:pt>
                <c:pt idx="487">
                  <c:v>-4.7944870000000002</c:v>
                </c:pt>
                <c:pt idx="488">
                  <c:v>-4.7684870000000004</c:v>
                </c:pt>
                <c:pt idx="489">
                  <c:v>-4.4574889999999998</c:v>
                </c:pt>
                <c:pt idx="490">
                  <c:v>-4.431489</c:v>
                </c:pt>
                <c:pt idx="491">
                  <c:v>-4.1204900000000002</c:v>
                </c:pt>
                <c:pt idx="492">
                  <c:v>-4.0944909999999997</c:v>
                </c:pt>
                <c:pt idx="493">
                  <c:v>-3.7834919999999999</c:v>
                </c:pt>
                <c:pt idx="494">
                  <c:v>-3.7574930000000002</c:v>
                </c:pt>
                <c:pt idx="495">
                  <c:v>-3.4464939999999999</c:v>
                </c:pt>
                <c:pt idx="496">
                  <c:v>-3.4204949999999998</c:v>
                </c:pt>
                <c:pt idx="497">
                  <c:v>-3.109496</c:v>
                </c:pt>
                <c:pt idx="498">
                  <c:v>-3.0834969999999999</c:v>
                </c:pt>
                <c:pt idx="499">
                  <c:v>-2.7724980000000001</c:v>
                </c:pt>
                <c:pt idx="500">
                  <c:v>-2.7464979999999999</c:v>
                </c:pt>
                <c:pt idx="501">
                  <c:v>-2.4355000000000002</c:v>
                </c:pt>
                <c:pt idx="502">
                  <c:v>-2.4095</c:v>
                </c:pt>
                <c:pt idx="503">
                  <c:v>-2.0985010000000002</c:v>
                </c:pt>
                <c:pt idx="504">
                  <c:v>-2.0725020000000001</c:v>
                </c:pt>
                <c:pt idx="505">
                  <c:v>-1.761503</c:v>
                </c:pt>
                <c:pt idx="506">
                  <c:v>-1.7485040000000001</c:v>
                </c:pt>
                <c:pt idx="507">
                  <c:v>-1.7355039999999999</c:v>
                </c:pt>
                <c:pt idx="508">
                  <c:v>-1.4287129999999999</c:v>
                </c:pt>
                <c:pt idx="509">
                  <c:v>-1.415713</c:v>
                </c:pt>
                <c:pt idx="510">
                  <c:v>-1.4027130000000001</c:v>
                </c:pt>
                <c:pt idx="511">
                  <c:v>-1.0959220000000001</c:v>
                </c:pt>
                <c:pt idx="512">
                  <c:v>-1.0829219999999999</c:v>
                </c:pt>
                <c:pt idx="513">
                  <c:v>-1.069923</c:v>
                </c:pt>
                <c:pt idx="514">
                  <c:v>-1.0439229999999999</c:v>
                </c:pt>
                <c:pt idx="515">
                  <c:v>-0.81067699999999998</c:v>
                </c:pt>
                <c:pt idx="516">
                  <c:v>-0.78907499999999997</c:v>
                </c:pt>
                <c:pt idx="517">
                  <c:v>-0.77827400000000002</c:v>
                </c:pt>
                <c:pt idx="518">
                  <c:v>-0.76747299999999996</c:v>
                </c:pt>
                <c:pt idx="519">
                  <c:v>-0.51256999999999997</c:v>
                </c:pt>
                <c:pt idx="520">
                  <c:v>-0.49096800000000002</c:v>
                </c:pt>
                <c:pt idx="521">
                  <c:v>-0.46936600000000001</c:v>
                </c:pt>
                <c:pt idx="522">
                  <c:v>-0.31212000000000001</c:v>
                </c:pt>
                <c:pt idx="523">
                  <c:v>-0.30163099999999998</c:v>
                </c:pt>
                <c:pt idx="524">
                  <c:v>-0.29114200000000001</c:v>
                </c:pt>
                <c:pt idx="525">
                  <c:v>-0.16737299999999999</c:v>
                </c:pt>
                <c:pt idx="526">
                  <c:v>-0.156884</c:v>
                </c:pt>
                <c:pt idx="527">
                  <c:v>-0.146395</c:v>
                </c:pt>
                <c:pt idx="528">
                  <c:v>-4.5999999999999999E-2</c:v>
                </c:pt>
                <c:pt idx="529">
                  <c:v>-3.5999999999999997E-2</c:v>
                </c:pt>
                <c:pt idx="530">
                  <c:v>-2.5999999999999999E-2</c:v>
                </c:pt>
                <c:pt idx="531">
                  <c:v>-2.0250000000000001E-2</c:v>
                </c:pt>
                <c:pt idx="532">
                  <c:v>-1.7016E-2</c:v>
                </c:pt>
                <c:pt idx="533">
                  <c:v>-1.4062E-2</c:v>
                </c:pt>
                <c:pt idx="534">
                  <c:v>-1.1391E-2</c:v>
                </c:pt>
                <c:pt idx="535">
                  <c:v>-8.9999999999999993E-3</c:v>
                </c:pt>
                <c:pt idx="536">
                  <c:v>-6.8910000000000004E-3</c:v>
                </c:pt>
                <c:pt idx="537">
                  <c:v>-5.0619999999999997E-3</c:v>
                </c:pt>
                <c:pt idx="538">
                  <c:v>-3.516E-3</c:v>
                </c:pt>
                <c:pt idx="539">
                  <c:v>-2.2499999999999998E-3</c:v>
                </c:pt>
                <c:pt idx="540">
                  <c:v>-1.266E-3</c:v>
                </c:pt>
                <c:pt idx="541">
                  <c:v>-5.62E-4</c:v>
                </c:pt>
                <c:pt idx="542">
                  <c:v>-1.4100000000000001E-4</c:v>
                </c:pt>
                <c:pt idx="543">
                  <c:v>0</c:v>
                </c:pt>
                <c:pt idx="544">
                  <c:v>0</c:v>
                </c:pt>
              </c:numCache>
            </c:numRef>
          </c:yVal>
          <c:smooth val="1"/>
        </c:ser>
        <c:dLbls>
          <c:showLegendKey val="0"/>
          <c:showVal val="0"/>
          <c:showCatName val="0"/>
          <c:showSerName val="0"/>
          <c:showPercent val="0"/>
          <c:showBubbleSize val="0"/>
        </c:dLbls>
        <c:axId val="229449088"/>
        <c:axId val="229463552"/>
      </c:scatterChart>
      <c:valAx>
        <c:axId val="229449088"/>
        <c:scaling>
          <c:orientation val="minMax"/>
          <c:max val="3400"/>
          <c:min val="0"/>
        </c:scaling>
        <c:delete val="0"/>
        <c:axPos val="b"/>
        <c:minorGridlines/>
        <c:numFmt formatCode="General" sourceLinked="1"/>
        <c:majorTickMark val="out"/>
        <c:minorTickMark val="none"/>
        <c:tickLblPos val="nextTo"/>
        <c:crossAx val="229463552"/>
        <c:crosses val="autoZero"/>
        <c:crossBetween val="midCat"/>
        <c:majorUnit val="200"/>
      </c:valAx>
      <c:valAx>
        <c:axId val="229463552"/>
        <c:scaling>
          <c:orientation val="minMax"/>
        </c:scaling>
        <c:delete val="0"/>
        <c:axPos val="l"/>
        <c:majorGridlines/>
        <c:numFmt formatCode="General" sourceLinked="1"/>
        <c:majorTickMark val="out"/>
        <c:minorTickMark val="none"/>
        <c:tickLblPos val="nextTo"/>
        <c:crossAx val="229449088"/>
        <c:crosses val="autoZero"/>
        <c:crossBetween val="midCat"/>
      </c:valAx>
    </c:plotArea>
    <c:plotVisOnly val="1"/>
    <c:dispBlanksAs val="gap"/>
    <c:showDLblsOverMax val="0"/>
  </c:chart>
  <c:spPr>
    <a:solidFill>
      <a:schemeClr val="accent5">
        <a:lumMod val="40000"/>
        <a:lumOff val="60000"/>
      </a:schemeClr>
    </a:solidFill>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D5FCB2-56D9-4E00-9089-B1BF1D2C6D80}" type="datetimeFigureOut">
              <a:rPr lang="zh-CN" altLang="en-US" smtClean="0"/>
              <a:t>2016/1/12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05CA06-7953-408B-8EA8-B92B5E7F99E7}" type="slidenum">
              <a:rPr lang="zh-CN" altLang="en-US" smtClean="0"/>
              <a:t>‹#›</a:t>
            </a:fld>
            <a:endParaRPr lang="zh-CN" altLang="en-US"/>
          </a:p>
        </p:txBody>
      </p:sp>
    </p:spTree>
    <p:extLst>
      <p:ext uri="{BB962C8B-B14F-4D97-AF65-F5344CB8AC3E}">
        <p14:creationId xmlns:p14="http://schemas.microsoft.com/office/powerpoint/2010/main" val="4019739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4C75E-4FF3-4B94-A9E8-7E8BA40B2A0D}" type="datetimeFigureOut">
              <a:rPr lang="zh-CN" altLang="en-US" smtClean="0"/>
              <a:t>2016/1/12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EA031-18E4-46E5-80AC-7CA340E3C4BC}" type="slidenum">
              <a:rPr lang="zh-CN" altLang="en-US" smtClean="0"/>
              <a:t>‹#›</a:t>
            </a:fld>
            <a:endParaRPr lang="zh-CN" altLang="en-US"/>
          </a:p>
        </p:txBody>
      </p:sp>
    </p:spTree>
    <p:extLst>
      <p:ext uri="{BB962C8B-B14F-4D97-AF65-F5344CB8AC3E}">
        <p14:creationId xmlns:p14="http://schemas.microsoft.com/office/powerpoint/2010/main" val="3031895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Good </a:t>
            </a:r>
            <a:r>
              <a:rPr lang="en-US" altLang="zh-CN" dirty="0" err="1" smtClean="0"/>
              <a:t>afernoon</a:t>
            </a:r>
            <a:r>
              <a:rPr lang="en-US" altLang="zh-CN" dirty="0" smtClean="0"/>
              <a:t> everyone.</a:t>
            </a:r>
            <a:r>
              <a:rPr lang="en-US" altLang="zh-CN" baseline="0" dirty="0" smtClean="0"/>
              <a:t> </a:t>
            </a:r>
            <a:r>
              <a:rPr lang="en-US" altLang="zh-CN" dirty="0" smtClean="0"/>
              <a:t>My report is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effectLst>
                  <a:outerShdw blurRad="38100" dist="38100" dir="2700000" algn="tl">
                    <a:srgbClr val="000000">
                      <a:alpha val="43137"/>
                    </a:srgbClr>
                  </a:outerShdw>
                </a:effectLst>
                <a:latin typeface="Verdana" pitchFamily="34" charset="0"/>
                <a:ea typeface="宋体" pitchFamily="2" charset="-122"/>
              </a:rPr>
              <a:t>CEPC Partial Double Ring Lattice Design</a:t>
            </a:r>
            <a:r>
              <a:rPr lang="zh-CN" altLang="en-US" sz="1200" baseline="0" dirty="0" smtClean="0">
                <a:effectLst/>
                <a:latin typeface="+mn-lt"/>
                <a:ea typeface="+mn-ea"/>
              </a:rPr>
              <a:t> </a:t>
            </a:r>
            <a:r>
              <a:rPr lang="en-US" altLang="zh-CN" sz="1200" dirty="0" smtClean="0">
                <a:effectLst>
                  <a:outerShdw blurRad="38100" dist="38100" dir="2700000" algn="tl">
                    <a:srgbClr val="000000">
                      <a:alpha val="43137"/>
                    </a:srgbClr>
                  </a:outerShdw>
                </a:effectLst>
                <a:latin typeface="Verdana" pitchFamily="34" charset="0"/>
                <a:ea typeface="宋体" pitchFamily="2" charset="-122"/>
              </a:rPr>
              <a:t>&amp;</a:t>
            </a:r>
            <a:r>
              <a:rPr lang="en-US" altLang="zh-CN" sz="1200" baseline="0" dirty="0" smtClean="0">
                <a:effectLst>
                  <a:outerShdw blurRad="38100" dist="38100" dir="2700000" algn="tl">
                    <a:srgbClr val="000000">
                      <a:alpha val="43137"/>
                    </a:srgbClr>
                  </a:outerShdw>
                </a:effectLst>
                <a:latin typeface="Verdana" pitchFamily="34" charset="0"/>
                <a:ea typeface="宋体" pitchFamily="2" charset="-122"/>
              </a:rPr>
              <a:t> </a:t>
            </a:r>
            <a:r>
              <a:rPr lang="en-US" altLang="zh-CN" sz="1200" dirty="0" smtClean="0">
                <a:effectLst>
                  <a:outerShdw blurRad="38100" dist="38100" dir="2700000" algn="tl">
                    <a:srgbClr val="000000">
                      <a:alpha val="43137"/>
                    </a:srgbClr>
                  </a:outerShdw>
                </a:effectLst>
                <a:latin typeface="Verdana" pitchFamily="34" charset="0"/>
                <a:ea typeface="宋体" pitchFamily="2" charset="-122"/>
              </a:rPr>
              <a:t>SPPC Lattice Design</a:t>
            </a:r>
            <a:endParaRPr lang="zh-CN" altLang="en-US" dirty="0"/>
          </a:p>
        </p:txBody>
      </p:sp>
      <p:sp>
        <p:nvSpPr>
          <p:cNvPr id="4" name="灯片编号占位符 3"/>
          <p:cNvSpPr>
            <a:spLocks noGrp="1"/>
          </p:cNvSpPr>
          <p:nvPr>
            <p:ph type="sldNum" sz="quarter" idx="10"/>
          </p:nvPr>
        </p:nvSpPr>
        <p:spPr/>
        <p:txBody>
          <a:bodyPr/>
          <a:lstStyle/>
          <a:p>
            <a:fld id="{7BCEA031-18E4-46E5-80AC-7CA340E3C4BC}" type="slidenum">
              <a:rPr lang="zh-CN" altLang="en-US" smtClean="0"/>
              <a:t>1</a:t>
            </a:fld>
            <a:endParaRPr lang="zh-CN" altLang="en-US"/>
          </a:p>
        </p:txBody>
      </p:sp>
    </p:spTree>
    <p:extLst>
      <p:ext uri="{BB962C8B-B14F-4D97-AF65-F5344CB8AC3E}">
        <p14:creationId xmlns:p14="http://schemas.microsoft.com/office/powerpoint/2010/main" val="3896289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93F526D1-B624-4462-91FB-882C839D16F4}" type="slidenum">
              <a:rPr lang="zh-CN" altLang="en-US" smtClean="0">
                <a:solidFill>
                  <a:srgbClr val="000000"/>
                </a:solidFill>
              </a:rPr>
              <a:pPr eaLnBrk="1" hangingPunct="1"/>
              <a:t>14</a:t>
            </a:fld>
            <a:endParaRPr lang="zh-CN" altLang="en-US"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32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435D8EFA-D226-45D1-B903-CDCD4A64232A}" type="slidenum">
              <a:rPr lang="zh-CN" altLang="en-US" smtClean="0">
                <a:solidFill>
                  <a:srgbClr val="000000"/>
                </a:solidFill>
              </a:rPr>
              <a:pPr eaLnBrk="1" hangingPunct="1"/>
              <a:t>15</a:t>
            </a:fld>
            <a:endParaRPr lang="zh-CN" altLang="en-US"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integer multiple of pi.</a:t>
            </a:r>
            <a:endParaRPr lang="zh-CN" altLang="en-US" dirty="0"/>
          </a:p>
        </p:txBody>
      </p:sp>
      <p:sp>
        <p:nvSpPr>
          <p:cNvPr id="4" name="灯片编号占位符 3"/>
          <p:cNvSpPr>
            <a:spLocks noGrp="1"/>
          </p:cNvSpPr>
          <p:nvPr>
            <p:ph type="sldNum" sz="quarter" idx="10"/>
          </p:nvPr>
        </p:nvSpPr>
        <p:spPr/>
        <p:txBody>
          <a:bodyPr/>
          <a:lstStyle/>
          <a:p>
            <a:fld id="{7BCEA031-18E4-46E5-80AC-7CA340E3C4BC}" type="slidenum">
              <a:rPr lang="zh-CN" altLang="en-US" smtClean="0"/>
              <a:t>16</a:t>
            </a:fld>
            <a:endParaRPr lang="zh-CN" altLang="en-US"/>
          </a:p>
        </p:txBody>
      </p:sp>
    </p:spTree>
    <p:extLst>
      <p:ext uri="{BB962C8B-B14F-4D97-AF65-F5344CB8AC3E}">
        <p14:creationId xmlns:p14="http://schemas.microsoft.com/office/powerpoint/2010/main" val="2806060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93F526D1-B624-4462-91FB-882C839D16F4}" type="slidenum">
              <a:rPr lang="zh-CN" altLang="en-US" smtClean="0">
                <a:solidFill>
                  <a:srgbClr val="000000"/>
                </a:solidFill>
              </a:rPr>
              <a:pPr eaLnBrk="1" hangingPunct="1"/>
              <a:t>17</a:t>
            </a:fld>
            <a:endParaRPr lang="zh-CN" altLang="en-U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93F526D1-B624-4462-91FB-882C839D16F4}" type="slidenum">
              <a:rPr lang="zh-CN" altLang="en-US" smtClean="0">
                <a:solidFill>
                  <a:srgbClr val="000000"/>
                </a:solidFill>
              </a:rPr>
              <a:pPr eaLnBrk="1" hangingPunct="1"/>
              <a:t>18</a:t>
            </a:fld>
            <a:endParaRPr lang="zh-CN" altLang="en-US"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t>Focus on </a:t>
            </a:r>
            <a:r>
              <a:rPr lang="en-US" altLang="zh-CN" sz="1200" kern="1200" dirty="0" smtClean="0">
                <a:solidFill>
                  <a:schemeClr val="tx1"/>
                </a:solidFill>
                <a:effectLst/>
                <a:latin typeface="+mn-lt"/>
                <a:ea typeface="+mn-ea"/>
                <a:cs typeface="+mn-cs"/>
              </a:rPr>
              <a:t>the two plane correction scheme. Following.</a:t>
            </a:r>
            <a:endParaRPr lang="zh-CN" altLang="en-US" dirty="0" smtClean="0"/>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93F526D1-B624-4462-91FB-882C839D16F4}" type="slidenum">
              <a:rPr lang="zh-CN" altLang="en-US" smtClean="0">
                <a:solidFill>
                  <a:srgbClr val="000000"/>
                </a:solidFill>
              </a:rPr>
              <a:pPr eaLnBrk="1" hangingPunct="1"/>
              <a:t>19</a:t>
            </a:fld>
            <a:endParaRPr lang="zh-CN" alt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93F526D1-B624-4462-91FB-882C839D16F4}" type="slidenum">
              <a:rPr lang="zh-CN" altLang="en-US" smtClean="0">
                <a:solidFill>
                  <a:srgbClr val="000000"/>
                </a:solidFill>
              </a:rPr>
              <a:pPr eaLnBrk="1" hangingPunct="1"/>
              <a:t>20</a:t>
            </a:fld>
            <a:endParaRPr lang="zh-CN" altLang="en-US"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vertical tune may cross the oscillation</a:t>
            </a:r>
            <a:r>
              <a:rPr lang="en-US" altLang="zh-CN" baseline="0" dirty="0" smtClean="0"/>
              <a:t> line.</a:t>
            </a:r>
            <a:endParaRPr lang="zh-CN" altLang="en-US" dirty="0"/>
          </a:p>
        </p:txBody>
      </p:sp>
      <p:sp>
        <p:nvSpPr>
          <p:cNvPr id="4" name="灯片编号占位符 3"/>
          <p:cNvSpPr>
            <a:spLocks noGrp="1"/>
          </p:cNvSpPr>
          <p:nvPr>
            <p:ph type="sldNum" sz="quarter" idx="10"/>
          </p:nvPr>
        </p:nvSpPr>
        <p:spPr/>
        <p:txBody>
          <a:bodyPr/>
          <a:lstStyle/>
          <a:p>
            <a:fld id="{7BCEA031-18E4-46E5-80AC-7CA340E3C4BC}" type="slidenum">
              <a:rPr lang="zh-CN" altLang="en-US" smtClean="0"/>
              <a:t>21</a:t>
            </a:fld>
            <a:endParaRPr lang="zh-CN" altLang="en-US"/>
          </a:p>
        </p:txBody>
      </p:sp>
    </p:spTree>
    <p:extLst>
      <p:ext uri="{BB962C8B-B14F-4D97-AF65-F5344CB8AC3E}">
        <p14:creationId xmlns:p14="http://schemas.microsoft.com/office/powerpoint/2010/main" val="3807453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BCEA031-18E4-46E5-80AC-7CA340E3C4BC}" type="slidenum">
              <a:rPr lang="zh-CN" altLang="en-US" smtClean="0"/>
              <a:t>26</a:t>
            </a:fld>
            <a:endParaRPr lang="zh-CN" altLang="en-US"/>
          </a:p>
        </p:txBody>
      </p:sp>
    </p:spTree>
    <p:extLst>
      <p:ext uri="{BB962C8B-B14F-4D97-AF65-F5344CB8AC3E}">
        <p14:creationId xmlns:p14="http://schemas.microsoft.com/office/powerpoint/2010/main" val="210649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circumference and the length of the Straight Section is a little</a:t>
            </a:r>
            <a:r>
              <a:rPr lang="en-US" altLang="zh-CN" baseline="0" dirty="0" smtClean="0"/>
              <a:t> different from </a:t>
            </a:r>
            <a:r>
              <a:rPr lang="en-US" altLang="zh-CN" baseline="0" dirty="0" err="1" smtClean="0"/>
              <a:t>thae</a:t>
            </a:r>
            <a:r>
              <a:rPr lang="en-US" altLang="zh-CN" baseline="0" dirty="0" smtClean="0"/>
              <a:t> CEPC layout.</a:t>
            </a:r>
          </a:p>
          <a:p>
            <a:r>
              <a:rPr lang="en-US" altLang="zh-CN" baseline="0" dirty="0" smtClean="0"/>
              <a:t>This are the two version lattice layout by </a:t>
            </a:r>
            <a:r>
              <a:rPr lang="en-US" altLang="zh-CN" baseline="0" dirty="0" err="1" smtClean="0"/>
              <a:t>Hiping</a:t>
            </a:r>
            <a:r>
              <a:rPr lang="en-US" altLang="zh-CN" baseline="0" dirty="0" smtClean="0"/>
              <a:t> </a:t>
            </a:r>
            <a:r>
              <a:rPr lang="en-US" altLang="zh-CN" baseline="0" dirty="0" err="1" smtClean="0"/>
              <a:t>Geng</a:t>
            </a:r>
            <a:r>
              <a:rPr lang="en-US" altLang="zh-CN" baseline="0" dirty="0" smtClean="0"/>
              <a:t>. </a:t>
            </a:r>
            <a:r>
              <a:rPr lang="en-US" altLang="zh-CN" baseline="0" dirty="0" err="1" smtClean="0"/>
              <a:t>Wo</a:t>
            </a:r>
            <a:r>
              <a:rPr lang="en-US" altLang="zh-CN" baseline="0" dirty="0" smtClean="0"/>
              <a:t> hope the length of each the closely the better.</a:t>
            </a:r>
          </a:p>
          <a:p>
            <a:r>
              <a:rPr lang="en-US" altLang="zh-CN" baseline="0" dirty="0" smtClean="0"/>
              <a:t>We should make it the nearly the better. We can change and adjustment them in the future.</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7BCEA031-18E4-46E5-80AC-7CA340E3C4BC}"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1083988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t>This</a:t>
            </a:r>
            <a:r>
              <a:rPr lang="en-US" altLang="zh-CN" baseline="0" dirty="0" smtClean="0"/>
              <a:t> is the CEPC Partial double ring Layout. Which was showed many times.</a:t>
            </a:r>
          </a:p>
          <a:p>
            <a:pPr eaLnBrk="1" hangingPunct="1">
              <a:spcBef>
                <a:spcPct val="0"/>
              </a:spcBef>
            </a:pPr>
            <a:r>
              <a:rPr lang="en-US" altLang="zh-CN" baseline="0" dirty="0" smtClean="0"/>
              <a:t>IP1 and IP3 is for </a:t>
            </a:r>
            <a:r>
              <a:rPr lang="en-US" altLang="zh-CN" baseline="0" dirty="0" err="1" smtClean="0"/>
              <a:t>ee</a:t>
            </a:r>
            <a:r>
              <a:rPr lang="en-US" altLang="zh-CN" baseline="0" dirty="0" smtClean="0"/>
              <a:t> collider. We choose partial double ring scheme here. The length is about 3200m, the full crossing angle is 26mrad.(</a:t>
            </a:r>
            <a:r>
              <a:rPr lang="en-US" altLang="zh-CN" baseline="0" dirty="0" err="1" smtClean="0"/>
              <a:t>milliradian</a:t>
            </a:r>
            <a:r>
              <a:rPr lang="en-US" altLang="zh-CN" baseline="0" dirty="0" smtClean="0"/>
              <a:t>)</a:t>
            </a:r>
          </a:p>
          <a:p>
            <a:pPr eaLnBrk="1" hangingPunct="1">
              <a:spcBef>
                <a:spcPct val="0"/>
              </a:spcBef>
            </a:pPr>
            <a:r>
              <a:rPr lang="en-US" altLang="zh-CN" baseline="0" dirty="0" smtClean="0"/>
              <a:t>IP2 and IP4 is for </a:t>
            </a:r>
            <a:r>
              <a:rPr lang="en-US" altLang="zh-CN" baseline="0" dirty="0" err="1" smtClean="0"/>
              <a:t>pp</a:t>
            </a:r>
            <a:r>
              <a:rPr lang="en-US" altLang="zh-CN" baseline="0" dirty="0" smtClean="0"/>
              <a:t> collider. For CEPC, We need a bypass lattice to turn around the </a:t>
            </a:r>
            <a:r>
              <a:rPr lang="en-US" altLang="zh-CN" baseline="0" dirty="0" err="1" smtClean="0"/>
              <a:t>pp</a:t>
            </a:r>
            <a:r>
              <a:rPr lang="en-US" altLang="zh-CN" baseline="0" dirty="0" smtClean="0"/>
              <a:t> detectors. It’s about 42m . </a:t>
            </a:r>
            <a:endParaRPr lang="zh-CN" altLang="en-US" dirty="0"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A1BE2553-3542-4A23-8D0E-A1465F5AE424}" type="slidenum">
              <a:rPr lang="zh-CN" altLang="en-US" smtClean="0">
                <a:solidFill>
                  <a:srgbClr val="000000"/>
                </a:solidFill>
              </a:rPr>
              <a:pPr eaLnBrk="1" hangingPunct="1"/>
              <a:t>4</a:t>
            </a:fld>
            <a:endParaRPr lang="zh-CN" altLang="en-US"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t>8</a:t>
            </a:r>
            <a:r>
              <a:rPr lang="zh-CN" altLang="en-US" b="0" dirty="0" smtClean="0"/>
              <a:t>段弧区，</a:t>
            </a:r>
            <a:r>
              <a:rPr lang="en-US" altLang="zh-CN" b="0" dirty="0" smtClean="0"/>
              <a:t>90</a:t>
            </a:r>
            <a:r>
              <a:rPr lang="zh-CN" altLang="en-US" b="0" dirty="0" smtClean="0"/>
              <a:t>度相移</a:t>
            </a:r>
            <a:r>
              <a:rPr lang="en-US" altLang="zh-CN" b="0" dirty="0" smtClean="0"/>
              <a:t>4</a:t>
            </a:r>
            <a:r>
              <a:rPr lang="zh-CN" altLang="en-US" b="0" dirty="0" smtClean="0"/>
              <a:t>个</a:t>
            </a:r>
            <a:r>
              <a:rPr lang="en-US" altLang="zh-CN" b="0" dirty="0" smtClean="0"/>
              <a:t>FODO Cell</a:t>
            </a:r>
            <a:r>
              <a:rPr lang="zh-CN" altLang="en-US" b="0" dirty="0" smtClean="0"/>
              <a:t>可消色散，若每个</a:t>
            </a:r>
            <a:r>
              <a:rPr lang="en-US" altLang="zh-CN" b="0" dirty="0" smtClean="0"/>
              <a:t>Cell 8</a:t>
            </a:r>
            <a:r>
              <a:rPr lang="zh-CN" altLang="en-US" b="0" dirty="0" smtClean="0"/>
              <a:t>块</a:t>
            </a:r>
            <a:r>
              <a:rPr lang="en-US" altLang="zh-CN" b="0" dirty="0" smtClean="0"/>
              <a:t>Dipole</a:t>
            </a:r>
            <a:r>
              <a:rPr lang="zh-CN" altLang="en-US" b="0" dirty="0" smtClean="0"/>
              <a:t>，则</a:t>
            </a:r>
            <a:r>
              <a:rPr lang="en-US" altLang="zh-CN" b="0" dirty="0" err="1" smtClean="0"/>
              <a:t>nB</a:t>
            </a:r>
            <a:r>
              <a:rPr lang="zh-CN" altLang="en-US" b="0" dirty="0" smtClean="0"/>
              <a:t>需是</a:t>
            </a:r>
            <a:r>
              <a:rPr lang="en-US" altLang="zh-CN" b="0" dirty="0" smtClean="0"/>
              <a:t>256</a:t>
            </a:r>
            <a:r>
              <a:rPr lang="zh-CN" altLang="en-US" b="0" dirty="0" smtClean="0"/>
              <a:t>的倍数。</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This</a:t>
            </a:r>
            <a:r>
              <a:rPr lang="en-US" altLang="zh-CN" baseline="0" dirty="0" smtClean="0"/>
              <a:t> is the layout of SPPC, we rename the straight section as Long Straight Section 1 /2  and … . </a:t>
            </a:r>
            <a:r>
              <a:rPr lang="en-US" altLang="zh-CN" dirty="0" smtClean="0"/>
              <a:t>Configuration maybe change in the future.</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7BCEA031-18E4-46E5-80AC-7CA340E3C4BC}" type="slidenum">
              <a:rPr lang="zh-CN" altLang="en-US" smtClean="0"/>
              <a:t>29</a:t>
            </a:fld>
            <a:endParaRPr lang="zh-CN" altLang="en-US"/>
          </a:p>
        </p:txBody>
      </p:sp>
    </p:spTree>
    <p:extLst>
      <p:ext uri="{BB962C8B-B14F-4D97-AF65-F5344CB8AC3E}">
        <p14:creationId xmlns:p14="http://schemas.microsoft.com/office/powerpoint/2010/main" val="3348755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t>8</a:t>
            </a:r>
            <a:r>
              <a:rPr lang="zh-CN" altLang="en-US" b="0" dirty="0" smtClean="0"/>
              <a:t>段弧区，</a:t>
            </a:r>
            <a:r>
              <a:rPr lang="en-US" altLang="zh-CN" b="0" dirty="0" smtClean="0"/>
              <a:t>90</a:t>
            </a:r>
            <a:r>
              <a:rPr lang="zh-CN" altLang="en-US" b="0" dirty="0" smtClean="0"/>
              <a:t>度相移</a:t>
            </a:r>
            <a:r>
              <a:rPr lang="en-US" altLang="zh-CN" b="0" dirty="0" smtClean="0"/>
              <a:t>4</a:t>
            </a:r>
            <a:r>
              <a:rPr lang="zh-CN" altLang="en-US" b="0" dirty="0" smtClean="0"/>
              <a:t>个</a:t>
            </a:r>
            <a:r>
              <a:rPr lang="en-US" altLang="zh-CN" b="0" dirty="0" smtClean="0"/>
              <a:t>FODO Cell</a:t>
            </a:r>
            <a:r>
              <a:rPr lang="zh-CN" altLang="en-US" b="0" dirty="0" smtClean="0"/>
              <a:t>可消色散，若每个</a:t>
            </a:r>
            <a:r>
              <a:rPr lang="en-US" altLang="zh-CN" b="0" dirty="0" smtClean="0"/>
              <a:t>Cell 8</a:t>
            </a:r>
            <a:r>
              <a:rPr lang="zh-CN" altLang="en-US" b="0" dirty="0" smtClean="0"/>
              <a:t>块</a:t>
            </a:r>
            <a:r>
              <a:rPr lang="en-US" altLang="zh-CN" b="0" dirty="0" smtClean="0"/>
              <a:t>Dipole</a:t>
            </a:r>
            <a:r>
              <a:rPr lang="zh-CN" altLang="en-US" b="0" dirty="0" smtClean="0"/>
              <a:t>，则</a:t>
            </a:r>
            <a:r>
              <a:rPr lang="en-US" altLang="zh-CN" b="0" dirty="0" err="1" smtClean="0"/>
              <a:t>nB</a:t>
            </a:r>
            <a:r>
              <a:rPr lang="zh-CN" altLang="en-US" b="0" dirty="0" smtClean="0"/>
              <a:t>需是</a:t>
            </a:r>
            <a:r>
              <a:rPr lang="en-US" altLang="zh-CN" b="0" dirty="0" smtClean="0"/>
              <a:t>256</a:t>
            </a:r>
            <a:r>
              <a:rPr lang="zh-CN" altLang="en-US" b="0" dirty="0" smtClean="0"/>
              <a:t>的倍数。</a:t>
            </a:r>
          </a:p>
          <a:p>
            <a:endParaRPr lang="zh-CN" altLang="en-US" dirty="0"/>
          </a:p>
        </p:txBody>
      </p:sp>
      <p:sp>
        <p:nvSpPr>
          <p:cNvPr id="4" name="灯片编号占位符 3"/>
          <p:cNvSpPr>
            <a:spLocks noGrp="1"/>
          </p:cNvSpPr>
          <p:nvPr>
            <p:ph type="sldNum" sz="quarter" idx="10"/>
          </p:nvPr>
        </p:nvSpPr>
        <p:spPr/>
        <p:txBody>
          <a:bodyPr/>
          <a:lstStyle/>
          <a:p>
            <a:fld id="{7BCEA031-18E4-46E5-80AC-7CA340E3C4BC}" type="slidenum">
              <a:rPr lang="zh-CN" altLang="en-US" smtClean="0">
                <a:solidFill>
                  <a:prstClr val="black"/>
                </a:solidFill>
              </a:rPr>
              <a:pPr/>
              <a:t>30</a:t>
            </a:fld>
            <a:endParaRPr lang="zh-CN" altLang="en-US">
              <a:solidFill>
                <a:prstClr val="black"/>
              </a:solidFill>
            </a:endParaRPr>
          </a:p>
        </p:txBody>
      </p:sp>
    </p:spTree>
    <p:extLst>
      <p:ext uri="{BB962C8B-B14F-4D97-AF65-F5344CB8AC3E}">
        <p14:creationId xmlns:p14="http://schemas.microsoft.com/office/powerpoint/2010/main" val="1013851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This is the arc cell,</a:t>
            </a:r>
            <a:r>
              <a:rPr lang="en-US" altLang="zh-CN" baseline="0" dirty="0" smtClean="0"/>
              <a:t> we use FODO in the ARC. This is a half </a:t>
            </a:r>
            <a:r>
              <a:rPr lang="en-US" altLang="zh-CN" baseline="0" dirty="0" err="1" smtClean="0"/>
              <a:t>deficuous</a:t>
            </a:r>
            <a:r>
              <a:rPr lang="en-US" altLang="zh-CN" baseline="0" dirty="0" smtClean="0"/>
              <a:t> </a:t>
            </a:r>
            <a:r>
              <a:rPr lang="en-US" altLang="zh-CN" baseline="0" dirty="0" err="1" smtClean="0"/>
              <a:t>quadrupole,then</a:t>
            </a:r>
            <a:r>
              <a:rPr lang="en-US" altLang="zh-CN" baseline="0" dirty="0" smtClean="0"/>
              <a:t> the </a:t>
            </a:r>
            <a:r>
              <a:rPr lang="en-US" altLang="zh-CN" baseline="0" dirty="0" err="1" smtClean="0"/>
              <a:t>sextupole</a:t>
            </a:r>
            <a:r>
              <a:rPr lang="en-US" altLang="zh-CN" baseline="0" dirty="0" smtClean="0"/>
              <a:t>, 4 dipoles, and </a:t>
            </a:r>
            <a:r>
              <a:rPr lang="en-US" altLang="zh-CN" baseline="0" dirty="0" err="1" smtClean="0"/>
              <a:t>sextupole</a:t>
            </a:r>
            <a:r>
              <a:rPr lang="en-US" altLang="zh-CN" baseline="0" dirty="0" smtClean="0"/>
              <a:t>, and </a:t>
            </a:r>
            <a:r>
              <a:rPr lang="en-US" altLang="zh-CN" baseline="0" dirty="0" err="1" smtClean="0"/>
              <a:t>fucus</a:t>
            </a:r>
            <a:r>
              <a:rPr lang="en-US" altLang="zh-CN" baseline="0" dirty="0" smtClean="0"/>
              <a:t> </a:t>
            </a:r>
            <a:r>
              <a:rPr lang="en-US" altLang="zh-CN" baseline="0" dirty="0" err="1" smtClean="0"/>
              <a:t>quadrupole</a:t>
            </a:r>
            <a:r>
              <a:rPr lang="en-US" altLang="zh-CN" baseline="0" dirty="0" smtClean="0"/>
              <a:t>. The length is 144.4m. The maximum and </a:t>
            </a:r>
            <a:r>
              <a:rPr lang="en-US" altLang="zh-CN" baseline="0" dirty="0" err="1" smtClean="0"/>
              <a:t>minmun</a:t>
            </a:r>
            <a:r>
              <a:rPr lang="en-US" altLang="zh-CN" baseline="0" dirty="0" smtClean="0"/>
              <a:t> beta function is about 244 and 42.57. as from the different side of the low beta </a:t>
            </a:r>
            <a:r>
              <a:rPr lang="en-US" altLang="zh-CN" baseline="0" dirty="0" err="1" smtClean="0"/>
              <a:t>pp</a:t>
            </a:r>
            <a:r>
              <a:rPr lang="en-US" altLang="zh-CN" baseline="0" dirty="0" smtClean="0"/>
              <a:t> IP, the sign of the </a:t>
            </a:r>
            <a:r>
              <a:rPr lang="en-US" altLang="zh-CN" baseline="0" dirty="0" err="1" smtClean="0"/>
              <a:t>quadrupoles</a:t>
            </a:r>
            <a:r>
              <a:rPr lang="en-US" altLang="zh-CN" baseline="0" dirty="0" smtClean="0"/>
              <a:t> are opposite. </a:t>
            </a:r>
            <a:r>
              <a:rPr lang="en-US" altLang="zh-CN" baseline="0" dirty="0" err="1" smtClean="0"/>
              <a:t>Fucus</a:t>
            </a:r>
            <a:r>
              <a:rPr lang="en-US" altLang="zh-CN" baseline="0" dirty="0" smtClean="0"/>
              <a:t> become defocus, and defocus become focus.</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7BCEA031-18E4-46E5-80AC-7CA340E3C4BC}" type="slidenum">
              <a:rPr lang="zh-CN" altLang="en-US" smtClean="0">
                <a:solidFill>
                  <a:prstClr val="black"/>
                </a:solidFill>
              </a:rPr>
              <a:pPr/>
              <a:t>31</a:t>
            </a:fld>
            <a:endParaRPr lang="zh-CN" altLang="en-US">
              <a:solidFill>
                <a:prstClr val="black"/>
              </a:solidFill>
            </a:endParaRPr>
          </a:p>
        </p:txBody>
      </p:sp>
    </p:spTree>
    <p:extLst>
      <p:ext uri="{BB962C8B-B14F-4D97-AF65-F5344CB8AC3E}">
        <p14:creationId xmlns:p14="http://schemas.microsoft.com/office/powerpoint/2010/main" val="1013851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This is the parameter of ARC FODO. The according K1 is about 5 times 10 to minus 3. the according parameter from SPPC Pre-CDR by the magnets people</a:t>
            </a:r>
            <a:r>
              <a:rPr lang="en-US" altLang="zh-CN" baseline="0" dirty="0" smtClean="0"/>
              <a:t>, the length of dipole is </a:t>
            </a:r>
            <a:r>
              <a:rPr lang="en-US" altLang="zh-CN" baseline="0" dirty="0" err="1" smtClean="0"/>
              <a:t>zbout</a:t>
            </a:r>
            <a:r>
              <a:rPr lang="en-US" altLang="zh-CN" baseline="0" dirty="0" smtClean="0"/>
              <a:t> 15m, and the field is about 20T.</a:t>
            </a:r>
            <a:r>
              <a:rPr lang="zh-CN" altLang="en-US" baseline="0" dirty="0" smtClean="0"/>
              <a:t> </a:t>
            </a:r>
            <a:r>
              <a:rPr lang="en-US" altLang="zh-CN" baseline="0" dirty="0" smtClean="0"/>
              <a:t>The aperture of </a:t>
            </a:r>
            <a:r>
              <a:rPr lang="en-US" altLang="zh-CN" baseline="0" dirty="0" err="1" smtClean="0"/>
              <a:t>quadrupole</a:t>
            </a:r>
            <a:r>
              <a:rPr lang="en-US" altLang="zh-CN" baseline="0" dirty="0" smtClean="0"/>
              <a:t> is about 45mm,and the </a:t>
            </a:r>
            <a:r>
              <a:rPr lang="en-US" altLang="zh-CN" b="0" dirty="0" smtClean="0"/>
              <a:t>pole-tip field is </a:t>
            </a:r>
            <a:r>
              <a:rPr lang="en-US" altLang="zh-CN" b="0" dirty="0" err="1" smtClean="0"/>
              <a:t>B</a:t>
            </a:r>
            <a:r>
              <a:rPr lang="en-US" altLang="zh-CN" b="0" baseline="-25000" dirty="0" err="1" smtClean="0"/>
              <a:t>pole</a:t>
            </a:r>
            <a:r>
              <a:rPr lang="en-US" altLang="zh-CN" b="0" dirty="0" smtClean="0"/>
              <a:t> = 16 T. the graduate</a:t>
            </a:r>
            <a:r>
              <a:rPr lang="en-US" altLang="zh-CN" b="0" baseline="0" dirty="0" smtClean="0"/>
              <a:t> is according about 711T/m. </a:t>
            </a:r>
            <a:r>
              <a:rPr lang="en-US" altLang="zh-CN" b="0" dirty="0" smtClean="0"/>
              <a:t>K1=6.097*10^-3.acquire.</a:t>
            </a:r>
            <a:endParaRPr lang="zh-CN" altLang="en-US" b="0" dirty="0" smtClean="0"/>
          </a:p>
          <a:p>
            <a:endParaRPr lang="en-US" altLang="zh-CN" baseline="0" dirty="0" smtClean="0"/>
          </a:p>
        </p:txBody>
      </p:sp>
      <p:sp>
        <p:nvSpPr>
          <p:cNvPr id="4" name="灯片编号占位符 3"/>
          <p:cNvSpPr>
            <a:spLocks noGrp="1"/>
          </p:cNvSpPr>
          <p:nvPr>
            <p:ph type="sldNum" sz="quarter" idx="10"/>
          </p:nvPr>
        </p:nvSpPr>
        <p:spPr/>
        <p:txBody>
          <a:bodyPr/>
          <a:lstStyle/>
          <a:p>
            <a:fld id="{7BCEA031-18E4-46E5-80AC-7CA340E3C4BC}" type="slidenum">
              <a:rPr lang="zh-CN" altLang="en-US" smtClean="0">
                <a:solidFill>
                  <a:prstClr val="black"/>
                </a:solidFill>
              </a:rPr>
              <a:pPr/>
              <a:t>32</a:t>
            </a:fld>
            <a:endParaRPr lang="zh-CN" altLang="en-US">
              <a:solidFill>
                <a:prstClr val="black"/>
              </a:solidFill>
            </a:endParaRPr>
          </a:p>
        </p:txBody>
      </p:sp>
    </p:spTree>
    <p:extLst>
      <p:ext uri="{BB962C8B-B14F-4D97-AF65-F5344CB8AC3E}">
        <p14:creationId xmlns:p14="http://schemas.microsoft.com/office/powerpoint/2010/main" val="365279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This is the arc part,</a:t>
            </a:r>
            <a:r>
              <a:rPr lang="en-US" altLang="zh-CN" baseline="0" dirty="0" smtClean="0"/>
              <a:t> each has 35 </a:t>
            </a:r>
            <a:r>
              <a:rPr lang="en-US" altLang="zh-CN" baseline="0" dirty="0" err="1" smtClean="0"/>
              <a:t>fodo</a:t>
            </a:r>
            <a:r>
              <a:rPr lang="en-US" altLang="zh-CN" baseline="0" dirty="0" smtClean="0"/>
              <a:t> cells. And the length is 5054m. As from the left and right side of the low-beta-</a:t>
            </a:r>
            <a:r>
              <a:rPr lang="en-US" altLang="zh-CN" baseline="0" dirty="0" err="1" smtClean="0"/>
              <a:t>pp</a:t>
            </a:r>
            <a:r>
              <a:rPr lang="en-US" altLang="zh-CN" baseline="0" dirty="0" smtClean="0"/>
              <a:t> IR, the </a:t>
            </a:r>
            <a:r>
              <a:rPr lang="en-US" altLang="zh-CN" baseline="0" dirty="0" err="1" smtClean="0"/>
              <a:t>quadrupoles</a:t>
            </a:r>
            <a:r>
              <a:rPr lang="en-US" altLang="zh-CN" baseline="0" dirty="0" smtClean="0"/>
              <a:t> are opposite sign ,they are </a:t>
            </a:r>
            <a:r>
              <a:rPr lang="en-US" altLang="zh-CN" baseline="0" dirty="0" err="1" smtClean="0"/>
              <a:t>devided</a:t>
            </a:r>
            <a:r>
              <a:rPr lang="en-US" altLang="zh-CN" baseline="0" dirty="0" smtClean="0"/>
              <a:t> into two family.4 arc like this ,and 4 like this.</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7BCEA031-18E4-46E5-80AC-7CA340E3C4BC}" type="slidenum">
              <a:rPr lang="zh-CN" altLang="en-US" smtClean="0">
                <a:solidFill>
                  <a:prstClr val="black"/>
                </a:solidFill>
              </a:rPr>
              <a:pPr/>
              <a:t>33</a:t>
            </a:fld>
            <a:endParaRPr lang="zh-CN" altLang="en-US">
              <a:solidFill>
                <a:prstClr val="black"/>
              </a:solidFill>
            </a:endParaRPr>
          </a:p>
        </p:txBody>
      </p:sp>
    </p:spTree>
    <p:extLst>
      <p:ext uri="{BB962C8B-B14F-4D97-AF65-F5344CB8AC3E}">
        <p14:creationId xmlns:p14="http://schemas.microsoft.com/office/powerpoint/2010/main" val="481192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BCEA031-18E4-46E5-80AC-7CA340E3C4BC}" type="slidenum">
              <a:rPr lang="zh-CN" altLang="en-US" smtClean="0">
                <a:solidFill>
                  <a:prstClr val="black"/>
                </a:solidFill>
              </a:rPr>
              <a:pPr/>
              <a:t>34</a:t>
            </a:fld>
            <a:endParaRPr lang="zh-CN" altLang="en-US">
              <a:solidFill>
                <a:prstClr val="black"/>
              </a:solidFill>
            </a:endParaRPr>
          </a:p>
        </p:txBody>
      </p:sp>
    </p:spTree>
    <p:extLst>
      <p:ext uri="{BB962C8B-B14F-4D97-AF65-F5344CB8AC3E}">
        <p14:creationId xmlns:p14="http://schemas.microsoft.com/office/powerpoint/2010/main" val="49902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BCEA031-18E4-46E5-80AC-7CA340E3C4BC}" type="slidenum">
              <a:rPr lang="zh-CN" altLang="en-US" smtClean="0">
                <a:solidFill>
                  <a:prstClr val="black"/>
                </a:solidFill>
              </a:rPr>
              <a:pPr/>
              <a:t>35</a:t>
            </a:fld>
            <a:endParaRPr lang="zh-CN" altLang="en-US">
              <a:solidFill>
                <a:prstClr val="black"/>
              </a:solidFill>
            </a:endParaRPr>
          </a:p>
        </p:txBody>
      </p:sp>
    </p:spTree>
    <p:extLst>
      <p:ext uri="{BB962C8B-B14F-4D97-AF65-F5344CB8AC3E}">
        <p14:creationId xmlns:p14="http://schemas.microsoft.com/office/powerpoint/2010/main" val="2685141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This part is the long straight section design.</a:t>
            </a:r>
            <a:r>
              <a:rPr lang="en-US" altLang="zh-CN" baseline="0" dirty="0" smtClean="0"/>
              <a:t> It’s the LSS1_ee LSS2_inj…  </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7BCEA031-18E4-46E5-80AC-7CA340E3C4BC}" type="slidenum">
              <a:rPr lang="zh-CN" altLang="en-US" smtClean="0">
                <a:solidFill>
                  <a:prstClr val="black"/>
                </a:solidFill>
              </a:rPr>
              <a:pPr/>
              <a:t>37</a:t>
            </a:fld>
            <a:endParaRPr lang="zh-CN" altLang="en-US">
              <a:solidFill>
                <a:prstClr val="black"/>
              </a:solidFill>
            </a:endParaRPr>
          </a:p>
        </p:txBody>
      </p:sp>
    </p:spTree>
    <p:extLst>
      <p:ext uri="{BB962C8B-B14F-4D97-AF65-F5344CB8AC3E}">
        <p14:creationId xmlns:p14="http://schemas.microsoft.com/office/powerpoint/2010/main" val="81899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Now we just use the simple</a:t>
            </a:r>
            <a:r>
              <a:rPr lang="en-US" altLang="zh-CN" baseline="0" dirty="0" smtClean="0"/>
              <a:t> </a:t>
            </a:r>
            <a:r>
              <a:rPr lang="en-US" altLang="zh-CN" baseline="0" dirty="0" err="1" smtClean="0"/>
              <a:t>fodo</a:t>
            </a:r>
            <a:r>
              <a:rPr lang="en-US" altLang="zh-CN" baseline="0" dirty="0" smtClean="0"/>
              <a:t> cell, missing all the dipole to instead. The </a:t>
            </a:r>
            <a:r>
              <a:rPr lang="en-US" altLang="zh-CN" baseline="0" dirty="0" err="1" smtClean="0"/>
              <a:t>quadrupole</a:t>
            </a:r>
            <a:r>
              <a:rPr lang="en-US" altLang="zh-CN" baseline="0" dirty="0" smtClean="0"/>
              <a:t> is the same with </a:t>
            </a:r>
            <a:r>
              <a:rPr lang="en-US" altLang="zh-CN" baseline="0" dirty="0" err="1" smtClean="0"/>
              <a:t>fodo</a:t>
            </a:r>
            <a:r>
              <a:rPr lang="en-US" altLang="zh-CN" baseline="0" dirty="0" smtClean="0"/>
              <a:t> cell. We will </a:t>
            </a:r>
            <a:r>
              <a:rPr lang="en-US" altLang="zh-CN" baseline="0" dirty="0" err="1" smtClean="0"/>
              <a:t>investaga</a:t>
            </a:r>
            <a:r>
              <a:rPr lang="en-US" altLang="zh-CN" baseline="0" dirty="0" smtClean="0"/>
              <a:t> the need and requirement of each Long straight section to </a:t>
            </a:r>
            <a:r>
              <a:rPr lang="en-US" altLang="zh-CN" baseline="0" dirty="0" err="1" smtClean="0"/>
              <a:t>redesgin</a:t>
            </a:r>
            <a:r>
              <a:rPr lang="en-US" altLang="zh-CN" baseline="0" dirty="0" smtClean="0"/>
              <a:t> and rematch to satisfy the requirement.</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7BCEA031-18E4-46E5-80AC-7CA340E3C4BC}" type="slidenum">
              <a:rPr lang="zh-CN" altLang="en-US" smtClean="0"/>
              <a:t>38</a:t>
            </a:fld>
            <a:endParaRPr lang="zh-CN" altLang="en-US"/>
          </a:p>
        </p:txBody>
      </p:sp>
    </p:spTree>
    <p:extLst>
      <p:ext uri="{BB962C8B-B14F-4D97-AF65-F5344CB8AC3E}">
        <p14:creationId xmlns:p14="http://schemas.microsoft.com/office/powerpoint/2010/main" val="857681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key point for my work is the low</a:t>
            </a:r>
            <a:r>
              <a:rPr lang="en-US" altLang="zh-CN" baseline="0" dirty="0" smtClean="0"/>
              <a:t> beta </a:t>
            </a:r>
            <a:r>
              <a:rPr lang="en-US" altLang="zh-CN" baseline="0" dirty="0" err="1" smtClean="0"/>
              <a:t>pp</a:t>
            </a:r>
            <a:r>
              <a:rPr lang="en-US" altLang="zh-CN" baseline="0" dirty="0" smtClean="0"/>
              <a:t> IR design. LSS3_pp LSS7_pp… </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7BCEA031-18E4-46E5-80AC-7CA340E3C4BC}" type="slidenum">
              <a:rPr lang="zh-CN" altLang="en-US" smtClean="0"/>
              <a:t>41</a:t>
            </a:fld>
            <a:endParaRPr lang="zh-CN" altLang="en-US"/>
          </a:p>
        </p:txBody>
      </p:sp>
    </p:spTree>
    <p:extLst>
      <p:ext uri="{BB962C8B-B14F-4D97-AF65-F5344CB8AC3E}">
        <p14:creationId xmlns:p14="http://schemas.microsoft.com/office/powerpoint/2010/main" val="1805674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t>It’s not</a:t>
            </a:r>
            <a:r>
              <a:rPr lang="en-US" altLang="zh-CN" baseline="0" dirty="0" smtClean="0"/>
              <a:t> clear to see the distance in bypass part and PDR.</a:t>
            </a:r>
            <a:endParaRPr lang="zh-CN" altLang="en-US" dirty="0" smtClean="0"/>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93F526D1-B624-4462-91FB-882C839D16F4}" type="slidenum">
              <a:rPr lang="zh-CN" altLang="en-US" smtClean="0">
                <a:solidFill>
                  <a:srgbClr val="000000"/>
                </a:solidFill>
              </a:rPr>
              <a:pPr eaLnBrk="1" hangingPunct="1"/>
              <a:t>5</a:t>
            </a:fld>
            <a:endParaRPr lang="zh-CN" altLang="en-US" smtClean="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BCEA031-18E4-46E5-80AC-7CA340E3C4BC}" type="slidenum">
              <a:rPr lang="zh-CN" altLang="en-US" smtClean="0"/>
              <a:t>46</a:t>
            </a:fld>
            <a:endParaRPr lang="zh-CN" altLang="en-US"/>
          </a:p>
        </p:txBody>
      </p:sp>
    </p:spTree>
    <p:extLst>
      <p:ext uri="{BB962C8B-B14F-4D97-AF65-F5344CB8AC3E}">
        <p14:creationId xmlns:p14="http://schemas.microsoft.com/office/powerpoint/2010/main" val="400229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t>Deflection angle of each </a:t>
            </a:r>
            <a:r>
              <a:rPr lang="en-US" altLang="zh-CN" dirty="0" err="1" smtClean="0"/>
              <a:t>seperator</a:t>
            </a:r>
            <a:r>
              <a:rPr lang="en-US" altLang="zh-CN" dirty="0" smtClean="0"/>
              <a:t> is 62.5 micro</a:t>
            </a:r>
            <a:r>
              <a:rPr lang="en-US" altLang="zh-CN" baseline="0" dirty="0" smtClean="0"/>
              <a:t> radian. </a:t>
            </a:r>
            <a:r>
              <a:rPr lang="en-US" altLang="zh-CN" baseline="0" dirty="0" err="1" smtClean="0"/>
              <a:t>Antisymmetry</a:t>
            </a:r>
            <a:r>
              <a:rPr lang="en-US" altLang="zh-CN" baseline="0" dirty="0" smtClean="0"/>
              <a:t> of this part</a:t>
            </a:r>
            <a:endParaRPr lang="zh-CN" altLang="en-US" dirty="0" smtClean="0"/>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93F526D1-B624-4462-91FB-882C839D16F4}" type="slidenum">
              <a:rPr lang="zh-CN" altLang="en-US" smtClean="0">
                <a:solidFill>
                  <a:srgbClr val="000000"/>
                </a:solidFill>
              </a:rPr>
              <a:pPr eaLnBrk="1" hangingPunct="1"/>
              <a:t>6</a:t>
            </a:fld>
            <a:endParaRPr lang="zh-CN" alt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t>Beam size is 700 micrometer</a:t>
            </a:r>
            <a:r>
              <a:rPr lang="zh-CN" altLang="en-US" dirty="0" smtClean="0"/>
              <a:t>。 </a:t>
            </a:r>
            <a:r>
              <a:rPr lang="en-US" altLang="zh-CN" dirty="0" smtClean="0"/>
              <a:t>just in case </a:t>
            </a:r>
            <a:r>
              <a:rPr lang="zh-CN" altLang="en-US" dirty="0" smtClean="0"/>
              <a:t>以防万一</a:t>
            </a:r>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93F526D1-B624-4462-91FB-882C839D16F4}" type="slidenum">
              <a:rPr lang="zh-CN" altLang="en-US" smtClean="0">
                <a:solidFill>
                  <a:srgbClr val="000000"/>
                </a:solidFill>
              </a:rPr>
              <a:pPr eaLnBrk="1" hangingPunct="1"/>
              <a:t>7</a:t>
            </a:fld>
            <a:endParaRPr lang="zh-CN" alt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93F526D1-B624-4462-91FB-882C839D16F4}" type="slidenum">
              <a:rPr lang="zh-CN" altLang="en-US" smtClean="0">
                <a:solidFill>
                  <a:srgbClr val="000000"/>
                </a:solidFill>
              </a:rPr>
              <a:pPr eaLnBrk="1" hangingPunct="1"/>
              <a:t>8</a:t>
            </a:fld>
            <a:endParaRPr lang="zh-CN" alt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93F526D1-B624-4462-91FB-882C839D16F4}" type="slidenum">
              <a:rPr lang="zh-CN" altLang="en-US" smtClean="0">
                <a:solidFill>
                  <a:srgbClr val="000000"/>
                </a:solidFill>
              </a:rPr>
              <a:pPr eaLnBrk="1" hangingPunct="1"/>
              <a:t>9</a:t>
            </a:fld>
            <a:endParaRPr lang="zh-CN" alt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93F526D1-B624-4462-91FB-882C839D16F4}" type="slidenum">
              <a:rPr lang="zh-CN" altLang="en-US" smtClean="0">
                <a:solidFill>
                  <a:srgbClr val="000000"/>
                </a:solidFill>
              </a:rPr>
              <a:pPr eaLnBrk="1" hangingPunct="1"/>
              <a:t>12</a:t>
            </a:fld>
            <a:endParaRPr lang="zh-CN" alt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93F526D1-B624-4462-91FB-882C839D16F4}" type="slidenum">
              <a:rPr lang="zh-CN" altLang="en-US" smtClean="0">
                <a:solidFill>
                  <a:srgbClr val="000000"/>
                </a:solidFill>
              </a:rPr>
              <a:pPr eaLnBrk="1" hangingPunct="1"/>
              <a:t>13</a:t>
            </a:fld>
            <a:endParaRPr lang="zh-CN" alt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white">
          <a:xfrm>
            <a:off x="1752600" y="2667000"/>
            <a:ext cx="6096000" cy="1752600"/>
          </a:xfrm>
          <a:extLst>
            <a:ext uri="{AF507438-7753-43E0-B8FC-AC1667EBCBE1}">
              <a14:hiddenEffects xmlns:a14="http://schemas.microsoft.com/office/drawing/2010/main">
                <a:effectLst>
                  <a:outerShdw dist="53882" dir="2700000" algn="ctr" rotWithShape="0">
                    <a:schemeClr val="tx1"/>
                  </a:outerShdw>
                </a:effectLst>
              </a14:hiddenEffects>
            </a:ext>
          </a:extLst>
        </p:spPr>
        <p:txBody>
          <a:bodyPr/>
          <a:lstStyle>
            <a:lvl1pPr algn="ctr">
              <a:defRPr sz="5400">
                <a:solidFill>
                  <a:schemeClr val="bg1"/>
                </a:solidFill>
              </a:defRPr>
            </a:lvl1pPr>
          </a:lstStyle>
          <a:p>
            <a:pPr lvl="0"/>
            <a:r>
              <a:rPr lang="zh-CN" altLang="en-US" noProof="0" smtClean="0"/>
              <a:t>单击此处编辑母版标题样式</a:t>
            </a:r>
            <a:endParaRPr lang="en-US" altLang="zh-CN" noProof="0" smtClean="0"/>
          </a:p>
        </p:txBody>
      </p:sp>
      <p:sp>
        <p:nvSpPr>
          <p:cNvPr id="3075" name="Rectangle 3"/>
          <p:cNvSpPr>
            <a:spLocks noGrp="1" noChangeArrowheads="1"/>
          </p:cNvSpPr>
          <p:nvPr>
            <p:ph type="subTitle" idx="1"/>
          </p:nvPr>
        </p:nvSpPr>
        <p:spPr bwMode="white">
          <a:xfrm>
            <a:off x="1752600" y="5105400"/>
            <a:ext cx="6172200" cy="533400"/>
          </a:xfrm>
        </p:spPr>
        <p:txBody>
          <a:bodyPr/>
          <a:lstStyle>
            <a:lvl1pPr marL="0" indent="0" algn="ctr">
              <a:buFont typeface="Wingdings" pitchFamily="2" charset="2"/>
              <a:buNone/>
              <a:defRPr sz="2000" b="0">
                <a:solidFill>
                  <a:schemeClr val="bg1"/>
                </a:solidFill>
                <a:latin typeface="Arial" pitchFamily="34" charset="0"/>
              </a:defRPr>
            </a:lvl1pPr>
          </a:lstStyle>
          <a:p>
            <a:pPr lvl="0"/>
            <a:r>
              <a:rPr lang="zh-CN" altLang="en-US" noProof="0" smtClean="0"/>
              <a:t>单击此处编辑母版副标题样式</a:t>
            </a:r>
            <a:endParaRPr lang="en-US" altLang="zh-CN" noProof="0" smtClean="0"/>
          </a:p>
        </p:txBody>
      </p:sp>
      <p:sp>
        <p:nvSpPr>
          <p:cNvPr id="3136" name="Text Box 64"/>
          <p:cNvSpPr txBox="1">
            <a:spLocks noChangeArrowheads="1"/>
          </p:cNvSpPr>
          <p:nvPr/>
        </p:nvSpPr>
        <p:spPr bwMode="auto">
          <a:xfrm>
            <a:off x="304800" y="228600"/>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800">
                <a:solidFill>
                  <a:schemeClr val="bg1"/>
                </a:solidFill>
                <a:latin typeface="Verdana" pitchFamily="34" charset="0"/>
                <a:ea typeface="宋体" pitchFamily="2" charset="-122"/>
              </a:rPr>
              <a:t>LOGO</a:t>
            </a:r>
          </a:p>
        </p:txBody>
      </p:sp>
      <p:sp>
        <p:nvSpPr>
          <p:cNvPr id="3146" name="Rectangle 74"/>
          <p:cNvSpPr>
            <a:spLocks noGrp="1" noChangeArrowheads="1"/>
          </p:cNvSpPr>
          <p:nvPr>
            <p:ph type="dt" sz="half" idx="2"/>
          </p:nvPr>
        </p:nvSpPr>
        <p:spPr>
          <a:xfrm>
            <a:off x="457200" y="6564313"/>
            <a:ext cx="2133600" cy="157162"/>
          </a:xfrm>
          <a:effectLst>
            <a:outerShdw dist="12700" algn="ctr" rotWithShape="0">
              <a:srgbClr val="FFFFFF"/>
            </a:outerShdw>
          </a:effectLst>
        </p:spPr>
        <p:txBody>
          <a:bodyPr/>
          <a:lstStyle>
            <a:lvl1pPr>
              <a:defRPr sz="1400" b="0">
                <a:latin typeface="Times New Roman" pitchFamily="18" charset="0"/>
              </a:defRPr>
            </a:lvl1pPr>
          </a:lstStyle>
          <a:p>
            <a:endParaRPr lang="en-US" altLang="zh-CN"/>
          </a:p>
        </p:txBody>
      </p:sp>
      <p:sp>
        <p:nvSpPr>
          <p:cNvPr id="3147" name="Rectangle 75"/>
          <p:cNvSpPr>
            <a:spLocks noGrp="1" noChangeArrowheads="1"/>
          </p:cNvSpPr>
          <p:nvPr>
            <p:ph type="ftr" sz="quarter" idx="3"/>
          </p:nvPr>
        </p:nvSpPr>
        <p:spPr>
          <a:xfrm>
            <a:off x="3124200" y="6550025"/>
            <a:ext cx="2895600" cy="171450"/>
          </a:xfrm>
          <a:effectLst>
            <a:outerShdw dist="12700" algn="ctr" rotWithShape="0">
              <a:srgbClr val="FFFFFF"/>
            </a:outerShdw>
          </a:effectLst>
        </p:spPr>
        <p:txBody>
          <a:bodyPr/>
          <a:lstStyle>
            <a:lvl1pPr algn="ctr">
              <a:defRPr sz="1400">
                <a:latin typeface="Times New Roman" pitchFamily="18" charset="0"/>
              </a:defRPr>
            </a:lvl1pPr>
          </a:lstStyle>
          <a:p>
            <a:endParaRPr lang="en-US" altLang="zh-CN"/>
          </a:p>
        </p:txBody>
      </p:sp>
      <p:sp>
        <p:nvSpPr>
          <p:cNvPr id="3148" name="Rectangle 76"/>
          <p:cNvSpPr>
            <a:spLocks noGrp="1" noChangeArrowheads="1"/>
          </p:cNvSpPr>
          <p:nvPr>
            <p:ph type="sldNum" sz="quarter" idx="4"/>
          </p:nvPr>
        </p:nvSpPr>
        <p:spPr>
          <a:xfrm>
            <a:off x="6553200" y="6535738"/>
            <a:ext cx="2133600" cy="185737"/>
          </a:xfrm>
          <a:effectLst>
            <a:outerShdw dist="12700" algn="ctr" rotWithShape="0">
              <a:srgbClr val="FFFFFF"/>
            </a:outerShdw>
          </a:effectLst>
        </p:spPr>
        <p:txBody>
          <a:bodyPr/>
          <a:lstStyle>
            <a:lvl1pPr algn="r">
              <a:defRPr sz="1400">
                <a:latin typeface="Times New Roman" pitchFamily="18" charset="0"/>
              </a:defRPr>
            </a:lvl1pPr>
          </a:lstStyle>
          <a:p>
            <a:fld id="{287D7053-049C-431E-B485-52D1F05E8176}" type="slidenum">
              <a:rPr lang="en-US" altLang="zh-CN"/>
              <a:pPr/>
              <a:t>‹#›</a:t>
            </a:fld>
            <a:endParaRPr lang="en-US" altLang="zh-CN"/>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ltLang="zh-CN"/>
              <a:t>Company Logo</a:t>
            </a:r>
          </a:p>
        </p:txBody>
      </p:sp>
      <p:sp>
        <p:nvSpPr>
          <p:cNvPr id="5" name="灯片编号占位符 4"/>
          <p:cNvSpPr>
            <a:spLocks noGrp="1"/>
          </p:cNvSpPr>
          <p:nvPr>
            <p:ph type="sldNum" sz="quarter" idx="11"/>
          </p:nvPr>
        </p:nvSpPr>
        <p:spPr/>
        <p:txBody>
          <a:bodyPr/>
          <a:lstStyle>
            <a:lvl1pPr>
              <a:defRPr/>
            </a:lvl1pPr>
          </a:lstStyle>
          <a:p>
            <a:fld id="{A8E7DFCB-8BF3-44C7-9578-1C84EAED1D85}" type="slidenum">
              <a:rPr lang="en-US" altLang="zh-CN"/>
              <a:pPr/>
              <a:t>‹#›</a:t>
            </a:fld>
            <a:endParaRPr lang="en-US" altLang="zh-CN"/>
          </a:p>
        </p:txBody>
      </p:sp>
      <p:sp>
        <p:nvSpPr>
          <p:cNvPr id="6" name="日期占位符 5"/>
          <p:cNvSpPr>
            <a:spLocks noGrp="1"/>
          </p:cNvSpPr>
          <p:nvPr>
            <p:ph type="dt" sz="half" idx="12"/>
          </p:nvPr>
        </p:nvSpPr>
        <p:spPr/>
        <p:txBody>
          <a:bodyPr/>
          <a:lstStyle>
            <a:lvl1pPr>
              <a:defRPr/>
            </a:lvl1pPr>
          </a:lstStyle>
          <a:p>
            <a:r>
              <a:rPr lang="en-US" altLang="zh-CN"/>
              <a:t>www.themegallery.com</a:t>
            </a:r>
          </a:p>
        </p:txBody>
      </p:sp>
    </p:spTree>
    <p:extLst>
      <p:ext uri="{BB962C8B-B14F-4D97-AF65-F5344CB8AC3E}">
        <p14:creationId xmlns:p14="http://schemas.microsoft.com/office/powerpoint/2010/main" val="214483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579438"/>
            <a:ext cx="2057400" cy="57451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579438"/>
            <a:ext cx="6019800" cy="57451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ltLang="zh-CN"/>
              <a:t>Company Logo</a:t>
            </a:r>
          </a:p>
        </p:txBody>
      </p:sp>
      <p:sp>
        <p:nvSpPr>
          <p:cNvPr id="5" name="灯片编号占位符 4"/>
          <p:cNvSpPr>
            <a:spLocks noGrp="1"/>
          </p:cNvSpPr>
          <p:nvPr>
            <p:ph type="sldNum" sz="quarter" idx="11"/>
          </p:nvPr>
        </p:nvSpPr>
        <p:spPr/>
        <p:txBody>
          <a:bodyPr/>
          <a:lstStyle>
            <a:lvl1pPr>
              <a:defRPr/>
            </a:lvl1pPr>
          </a:lstStyle>
          <a:p>
            <a:fld id="{0B8504A7-DD67-4C55-BA66-D35D7280F25B}" type="slidenum">
              <a:rPr lang="en-US" altLang="zh-CN"/>
              <a:pPr/>
              <a:t>‹#›</a:t>
            </a:fld>
            <a:endParaRPr lang="en-US" altLang="zh-CN"/>
          </a:p>
        </p:txBody>
      </p:sp>
      <p:sp>
        <p:nvSpPr>
          <p:cNvPr id="6" name="日期占位符 5"/>
          <p:cNvSpPr>
            <a:spLocks noGrp="1"/>
          </p:cNvSpPr>
          <p:nvPr>
            <p:ph type="dt" sz="half" idx="12"/>
          </p:nvPr>
        </p:nvSpPr>
        <p:spPr/>
        <p:txBody>
          <a:bodyPr/>
          <a:lstStyle>
            <a:lvl1pPr>
              <a:defRPr/>
            </a:lvl1pPr>
          </a:lstStyle>
          <a:p>
            <a:r>
              <a:rPr lang="en-US" altLang="zh-CN"/>
              <a:t>www.themegallery.com</a:t>
            </a:r>
          </a:p>
        </p:txBody>
      </p:sp>
    </p:spTree>
    <p:extLst>
      <p:ext uri="{BB962C8B-B14F-4D97-AF65-F5344CB8AC3E}">
        <p14:creationId xmlns:p14="http://schemas.microsoft.com/office/powerpoint/2010/main" val="392442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066800" y="579438"/>
            <a:ext cx="7162800" cy="5635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371600"/>
            <a:ext cx="8229600" cy="4953000"/>
          </a:xfrm>
        </p:spPr>
        <p:txBody>
          <a:bodyPr/>
          <a:lstStyle/>
          <a:p>
            <a:r>
              <a:rPr lang="zh-CN" altLang="en-US" smtClean="0"/>
              <a:t>单击图标添加表格</a:t>
            </a:r>
            <a:endParaRPr lang="zh-CN" altLang="en-US"/>
          </a:p>
        </p:txBody>
      </p:sp>
      <p:sp>
        <p:nvSpPr>
          <p:cNvPr id="4" name="页脚占位符 3"/>
          <p:cNvSpPr>
            <a:spLocks noGrp="1"/>
          </p:cNvSpPr>
          <p:nvPr>
            <p:ph type="ftr" sz="quarter" idx="10"/>
          </p:nvPr>
        </p:nvSpPr>
        <p:spPr>
          <a:xfrm>
            <a:off x="6172200" y="6548438"/>
            <a:ext cx="2590800" cy="260350"/>
          </a:xfrm>
        </p:spPr>
        <p:txBody>
          <a:bodyPr/>
          <a:lstStyle>
            <a:lvl1pPr>
              <a:defRPr/>
            </a:lvl1pPr>
          </a:lstStyle>
          <a:p>
            <a:r>
              <a:rPr lang="en-US" altLang="zh-CN"/>
              <a:t>Company Logo</a:t>
            </a:r>
          </a:p>
        </p:txBody>
      </p:sp>
      <p:sp>
        <p:nvSpPr>
          <p:cNvPr id="5" name="灯片编号占位符 4"/>
          <p:cNvSpPr>
            <a:spLocks noGrp="1"/>
          </p:cNvSpPr>
          <p:nvPr>
            <p:ph type="sldNum" sz="quarter" idx="11"/>
          </p:nvPr>
        </p:nvSpPr>
        <p:spPr>
          <a:xfrm>
            <a:off x="3429000" y="6537325"/>
            <a:ext cx="2133600" cy="307975"/>
          </a:xfrm>
        </p:spPr>
        <p:txBody>
          <a:bodyPr/>
          <a:lstStyle>
            <a:lvl1pPr>
              <a:defRPr/>
            </a:lvl1pPr>
          </a:lstStyle>
          <a:p>
            <a:fld id="{ACD5A0AB-BE03-4BF0-8C8F-C567BB497F7B}" type="slidenum">
              <a:rPr lang="en-US" altLang="zh-CN"/>
              <a:pPr/>
              <a:t>‹#›</a:t>
            </a:fld>
            <a:endParaRPr lang="en-US" altLang="zh-CN"/>
          </a:p>
        </p:txBody>
      </p:sp>
      <p:sp>
        <p:nvSpPr>
          <p:cNvPr id="6" name="日期占位符 5"/>
          <p:cNvSpPr>
            <a:spLocks noGrp="1"/>
          </p:cNvSpPr>
          <p:nvPr>
            <p:ph type="dt" sz="half" idx="12"/>
          </p:nvPr>
        </p:nvSpPr>
        <p:spPr>
          <a:xfrm>
            <a:off x="457200" y="6543675"/>
            <a:ext cx="2286000" cy="295275"/>
          </a:xfrm>
        </p:spPr>
        <p:txBody>
          <a:bodyPr/>
          <a:lstStyle>
            <a:lvl1pPr>
              <a:defRPr/>
            </a:lvl1pPr>
          </a:lstStyle>
          <a:p>
            <a:r>
              <a:rPr lang="en-US" altLang="zh-CN"/>
              <a:t>www.themegallery.com</a:t>
            </a:r>
          </a:p>
        </p:txBody>
      </p:sp>
    </p:spTree>
    <p:extLst>
      <p:ext uri="{BB962C8B-B14F-4D97-AF65-F5344CB8AC3E}">
        <p14:creationId xmlns:p14="http://schemas.microsoft.com/office/powerpoint/2010/main" val="3612761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endParaRPr lang="en-US" altLang="zh-CN">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01BD19DF-2EB2-4E93-894E-75146FA9BE12}" type="slidenum">
              <a:rPr lang="zh-CN" altLang="en-US" smtClean="0">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val="4168114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3DDC319-27C2-4279-A19F-9DFEA9EA746A}"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0FB713E3-F3D4-4063-8DDC-863DC935A9A1}" type="slidenum">
              <a:rPr lang="zh-CN" altLang="en-US" smtClean="0">
                <a:solidFill>
                  <a:prstClr val="black">
                    <a:tint val="75000"/>
                  </a:prstClr>
                </a:solidFill>
              </a:rPr>
              <a:pPr>
                <a:defRPr/>
              </a:pPr>
              <a:t>‹#›</a:t>
            </a:fld>
            <a:endParaRPr lang="en-US" altLang="zh-CN">
              <a:solidFill>
                <a:prstClr val="black">
                  <a:tint val="75000"/>
                </a:prstClr>
              </a:solidFill>
            </a:endParaRPr>
          </a:p>
        </p:txBody>
      </p:sp>
      <p:pic>
        <p:nvPicPr>
          <p:cNvPr id="7" name="Picture 2" descr="I:\1我的工作\2015.4.22考核\高能所标志.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512" y="190500"/>
            <a:ext cx="1974752" cy="288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40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a:defRPr/>
            </a:pPr>
            <a:endParaRPr lang="en-US" altLang="zh-CN">
              <a:solidFill>
                <a:prstClr val="black">
                  <a:tint val="75000"/>
                </a:prstClr>
              </a:solidFill>
            </a:endParaRPr>
          </a:p>
        </p:txBody>
      </p:sp>
      <p:sp>
        <p:nvSpPr>
          <p:cNvPr id="5" name="页脚占位符 4"/>
          <p:cNvSpPr>
            <a:spLocks noGrp="1"/>
          </p:cNvSpPr>
          <p:nvPr>
            <p:ph type="ftr" sz="quarter" idx="11"/>
          </p:nvPr>
        </p:nvSpPr>
        <p:spPr/>
        <p:txBody>
          <a:bodyPr/>
          <a:lstStyle/>
          <a:p>
            <a:pPr>
              <a:defRPr/>
            </a:pPr>
            <a:r>
              <a:rPr lang="en-US" altLang="zh-CN" smtClean="0">
                <a:solidFill>
                  <a:prstClr val="black">
                    <a:tint val="75000"/>
                  </a:prstClr>
                </a:solidFill>
              </a:rPr>
              <a:t>www.themegallery.com</a:t>
            </a:r>
            <a:endParaRPr lang="en-US" altLang="zh-CN">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9CFD425F-9BE3-455C-B2AF-2CDA88E0F12D}" type="slidenum">
              <a:rPr lang="zh-CN" altLang="en-US" smtClean="0">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val="824620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endParaRPr lang="en-US" altLang="zh-CN">
              <a:solidFill>
                <a:prstClr val="black">
                  <a:tint val="75000"/>
                </a:prstClr>
              </a:solidFill>
            </a:endParaRPr>
          </a:p>
        </p:txBody>
      </p:sp>
      <p:sp>
        <p:nvSpPr>
          <p:cNvPr id="6" name="页脚占位符 5"/>
          <p:cNvSpPr>
            <a:spLocks noGrp="1"/>
          </p:cNvSpPr>
          <p:nvPr>
            <p:ph type="ftr" sz="quarter" idx="11"/>
          </p:nvPr>
        </p:nvSpPr>
        <p:spPr/>
        <p:txBody>
          <a:bodyPr/>
          <a:lstStyle/>
          <a:p>
            <a:pPr>
              <a:defRPr/>
            </a:pPr>
            <a:r>
              <a:rPr lang="en-US" altLang="zh-CN" smtClean="0">
                <a:solidFill>
                  <a:prstClr val="black">
                    <a:tint val="75000"/>
                  </a:prstClr>
                </a:solidFill>
              </a:rPr>
              <a:t>www.themegallery.com</a:t>
            </a:r>
            <a:endParaRPr lang="en-US" altLang="zh-CN">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1F3AAE2C-56F8-45B1-9915-90E2A83021D4}" type="slidenum">
              <a:rPr lang="zh-CN" altLang="en-US" smtClean="0">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val="1519756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endParaRPr lang="en-US" altLang="zh-CN">
              <a:solidFill>
                <a:prstClr val="black">
                  <a:tint val="75000"/>
                </a:prstClr>
              </a:solidFill>
            </a:endParaRPr>
          </a:p>
        </p:txBody>
      </p:sp>
      <p:sp>
        <p:nvSpPr>
          <p:cNvPr id="8" name="页脚占位符 7"/>
          <p:cNvSpPr>
            <a:spLocks noGrp="1"/>
          </p:cNvSpPr>
          <p:nvPr>
            <p:ph type="ftr" sz="quarter" idx="11"/>
          </p:nvPr>
        </p:nvSpPr>
        <p:spPr/>
        <p:txBody>
          <a:bodyPr/>
          <a:lstStyle/>
          <a:p>
            <a:pPr>
              <a:defRPr/>
            </a:pPr>
            <a:r>
              <a:rPr lang="en-US" altLang="zh-CN" smtClean="0">
                <a:solidFill>
                  <a:prstClr val="black">
                    <a:tint val="75000"/>
                  </a:prstClr>
                </a:solidFill>
              </a:rPr>
              <a:t>www.themegallery.com</a:t>
            </a:r>
            <a:endParaRPr lang="en-US" altLang="zh-CN">
              <a:solidFill>
                <a:prstClr val="black">
                  <a:tint val="75000"/>
                </a:prstClr>
              </a:solidFill>
            </a:endParaRPr>
          </a:p>
        </p:txBody>
      </p:sp>
      <p:sp>
        <p:nvSpPr>
          <p:cNvPr id="9" name="灯片编号占位符 8"/>
          <p:cNvSpPr>
            <a:spLocks noGrp="1"/>
          </p:cNvSpPr>
          <p:nvPr>
            <p:ph type="sldNum" sz="quarter" idx="12"/>
          </p:nvPr>
        </p:nvSpPr>
        <p:spPr/>
        <p:txBody>
          <a:bodyPr/>
          <a:lstStyle/>
          <a:p>
            <a:pPr>
              <a:defRPr/>
            </a:pPr>
            <a:fld id="{036307EA-E665-41D0-8C15-F95FD8972430}" type="slidenum">
              <a:rPr lang="zh-CN" altLang="en-US" smtClean="0">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val="1659864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altLang="zh-CN">
              <a:solidFill>
                <a:prstClr val="black">
                  <a:tint val="75000"/>
                </a:prstClr>
              </a:solidFill>
            </a:endParaRPr>
          </a:p>
        </p:txBody>
      </p:sp>
      <p:sp>
        <p:nvSpPr>
          <p:cNvPr id="4" name="页脚占位符 3"/>
          <p:cNvSpPr>
            <a:spLocks noGrp="1"/>
          </p:cNvSpPr>
          <p:nvPr>
            <p:ph type="ftr" sz="quarter" idx="11"/>
          </p:nvPr>
        </p:nvSpPr>
        <p:spPr/>
        <p:txBody>
          <a:bodyPr/>
          <a:lstStyle/>
          <a:p>
            <a:pPr>
              <a:defRPr/>
            </a:pPr>
            <a:r>
              <a:rPr lang="en-US" altLang="zh-CN" smtClean="0">
                <a:solidFill>
                  <a:prstClr val="black">
                    <a:tint val="75000"/>
                  </a:prstClr>
                </a:solidFill>
              </a:rPr>
              <a:t>www.themegallery.com</a:t>
            </a:r>
            <a:endParaRPr lang="en-US" altLang="zh-CN">
              <a:solidFill>
                <a:prstClr val="black">
                  <a:tint val="75000"/>
                </a:prstClr>
              </a:solidFill>
            </a:endParaRPr>
          </a:p>
        </p:txBody>
      </p:sp>
      <p:sp>
        <p:nvSpPr>
          <p:cNvPr id="5" name="灯片编号占位符 4"/>
          <p:cNvSpPr>
            <a:spLocks noGrp="1"/>
          </p:cNvSpPr>
          <p:nvPr>
            <p:ph type="sldNum" sz="quarter" idx="12"/>
          </p:nvPr>
        </p:nvSpPr>
        <p:spPr/>
        <p:txBody>
          <a:bodyPr/>
          <a:lstStyle/>
          <a:p>
            <a:pPr>
              <a:defRPr/>
            </a:pPr>
            <a:fld id="{9181ED59-9BEE-4F20-B998-55A4B29C2F4F}" type="slidenum">
              <a:rPr lang="zh-CN" altLang="en-US" smtClean="0">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val="653328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en-US" altLang="zh-CN">
              <a:solidFill>
                <a:prstClr val="black">
                  <a:tint val="75000"/>
                </a:prstClr>
              </a:solidFill>
            </a:endParaRPr>
          </a:p>
        </p:txBody>
      </p:sp>
      <p:sp>
        <p:nvSpPr>
          <p:cNvPr id="3" name="页脚占位符 2"/>
          <p:cNvSpPr>
            <a:spLocks noGrp="1"/>
          </p:cNvSpPr>
          <p:nvPr>
            <p:ph type="ftr" sz="quarter" idx="11"/>
          </p:nvPr>
        </p:nvSpPr>
        <p:spPr/>
        <p:txBody>
          <a:bodyPr/>
          <a:lstStyle/>
          <a:p>
            <a:pPr>
              <a:defRPr/>
            </a:pPr>
            <a:r>
              <a:rPr lang="en-US" altLang="zh-CN" smtClean="0">
                <a:solidFill>
                  <a:prstClr val="black">
                    <a:tint val="75000"/>
                  </a:prstClr>
                </a:solidFill>
              </a:rPr>
              <a:t>www.themegallery.com</a:t>
            </a:r>
            <a:endParaRPr lang="en-US" altLang="zh-CN">
              <a:solidFill>
                <a:prstClr val="black">
                  <a:tint val="75000"/>
                </a:prstClr>
              </a:solidFill>
            </a:endParaRPr>
          </a:p>
        </p:txBody>
      </p:sp>
      <p:sp>
        <p:nvSpPr>
          <p:cNvPr id="4" name="灯片编号占位符 3"/>
          <p:cNvSpPr>
            <a:spLocks noGrp="1"/>
          </p:cNvSpPr>
          <p:nvPr>
            <p:ph type="sldNum" sz="quarter" idx="12"/>
          </p:nvPr>
        </p:nvSpPr>
        <p:spPr/>
        <p:txBody>
          <a:bodyPr/>
          <a:lstStyle/>
          <a:p>
            <a:pPr>
              <a:defRPr/>
            </a:pPr>
            <a:fld id="{FD604CA8-D36E-4F6A-9CD3-70EFD2B2C656}" type="slidenum">
              <a:rPr lang="zh-CN" altLang="en-US" smtClean="0">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val="127219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ltLang="zh-CN"/>
              <a:t>Company Logo</a:t>
            </a:r>
          </a:p>
        </p:txBody>
      </p:sp>
      <p:sp>
        <p:nvSpPr>
          <p:cNvPr id="5" name="灯片编号占位符 4"/>
          <p:cNvSpPr>
            <a:spLocks noGrp="1"/>
          </p:cNvSpPr>
          <p:nvPr>
            <p:ph type="sldNum" sz="quarter" idx="11"/>
          </p:nvPr>
        </p:nvSpPr>
        <p:spPr/>
        <p:txBody>
          <a:bodyPr/>
          <a:lstStyle>
            <a:lvl1pPr>
              <a:defRPr/>
            </a:lvl1pPr>
          </a:lstStyle>
          <a:p>
            <a:fld id="{22894512-06C4-4EB7-BADA-AF97C23E9B1A}" type="slidenum">
              <a:rPr lang="en-US" altLang="zh-CN"/>
              <a:pPr/>
              <a:t>‹#›</a:t>
            </a:fld>
            <a:endParaRPr lang="en-US" altLang="zh-CN"/>
          </a:p>
        </p:txBody>
      </p:sp>
      <p:sp>
        <p:nvSpPr>
          <p:cNvPr id="6" name="日期占位符 5"/>
          <p:cNvSpPr>
            <a:spLocks noGrp="1"/>
          </p:cNvSpPr>
          <p:nvPr>
            <p:ph type="dt" sz="half" idx="12"/>
          </p:nvPr>
        </p:nvSpPr>
        <p:spPr/>
        <p:txBody>
          <a:bodyPr/>
          <a:lstStyle>
            <a:lvl1pPr>
              <a:defRPr/>
            </a:lvl1pPr>
          </a:lstStyle>
          <a:p>
            <a:r>
              <a:rPr lang="en-US" altLang="zh-CN"/>
              <a:t>www.themegallery.com</a:t>
            </a:r>
          </a:p>
        </p:txBody>
      </p:sp>
    </p:spTree>
    <p:extLst>
      <p:ext uri="{BB962C8B-B14F-4D97-AF65-F5344CB8AC3E}">
        <p14:creationId xmlns:p14="http://schemas.microsoft.com/office/powerpoint/2010/main" val="799577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endParaRPr lang="en-US" altLang="zh-CN">
              <a:solidFill>
                <a:prstClr val="black">
                  <a:tint val="75000"/>
                </a:prstClr>
              </a:solidFill>
            </a:endParaRPr>
          </a:p>
        </p:txBody>
      </p:sp>
      <p:sp>
        <p:nvSpPr>
          <p:cNvPr id="6" name="页脚占位符 5"/>
          <p:cNvSpPr>
            <a:spLocks noGrp="1"/>
          </p:cNvSpPr>
          <p:nvPr>
            <p:ph type="ftr" sz="quarter" idx="11"/>
          </p:nvPr>
        </p:nvSpPr>
        <p:spPr/>
        <p:txBody>
          <a:bodyPr/>
          <a:lstStyle/>
          <a:p>
            <a:pPr>
              <a:defRPr/>
            </a:pPr>
            <a:r>
              <a:rPr lang="en-US" altLang="zh-CN" smtClean="0">
                <a:solidFill>
                  <a:prstClr val="black">
                    <a:tint val="75000"/>
                  </a:prstClr>
                </a:solidFill>
              </a:rPr>
              <a:t>www.themegallery.com</a:t>
            </a:r>
            <a:endParaRPr lang="en-US" altLang="zh-CN">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D2C9C34F-ADAD-429A-B388-0A37B4D094DC}" type="slidenum">
              <a:rPr lang="zh-CN" altLang="en-US" smtClean="0">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val="1617055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endParaRPr lang="en-US" altLang="zh-CN">
              <a:solidFill>
                <a:prstClr val="black">
                  <a:tint val="75000"/>
                </a:prstClr>
              </a:solidFill>
            </a:endParaRPr>
          </a:p>
        </p:txBody>
      </p:sp>
      <p:sp>
        <p:nvSpPr>
          <p:cNvPr id="6" name="页脚占位符 5"/>
          <p:cNvSpPr>
            <a:spLocks noGrp="1"/>
          </p:cNvSpPr>
          <p:nvPr>
            <p:ph type="ftr" sz="quarter" idx="11"/>
          </p:nvPr>
        </p:nvSpPr>
        <p:spPr/>
        <p:txBody>
          <a:bodyPr/>
          <a:lstStyle/>
          <a:p>
            <a:pPr>
              <a:defRPr/>
            </a:pPr>
            <a:r>
              <a:rPr lang="en-US" altLang="zh-CN" smtClean="0">
                <a:solidFill>
                  <a:prstClr val="black">
                    <a:tint val="75000"/>
                  </a:prstClr>
                </a:solidFill>
              </a:rPr>
              <a:t>www.themegallery.com</a:t>
            </a:r>
            <a:endParaRPr lang="en-US" altLang="zh-CN">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FC2D41E2-8738-41DF-9745-BADC9161D2EF}" type="slidenum">
              <a:rPr lang="zh-CN" altLang="en-US" smtClean="0">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val="177685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endParaRPr lang="en-US" altLang="zh-CN">
              <a:solidFill>
                <a:prstClr val="black">
                  <a:tint val="75000"/>
                </a:prstClr>
              </a:solidFill>
            </a:endParaRPr>
          </a:p>
        </p:txBody>
      </p:sp>
      <p:sp>
        <p:nvSpPr>
          <p:cNvPr id="5" name="页脚占位符 4"/>
          <p:cNvSpPr>
            <a:spLocks noGrp="1"/>
          </p:cNvSpPr>
          <p:nvPr>
            <p:ph type="ftr" sz="quarter" idx="11"/>
          </p:nvPr>
        </p:nvSpPr>
        <p:spPr/>
        <p:txBody>
          <a:bodyPr/>
          <a:lstStyle/>
          <a:p>
            <a:pPr>
              <a:defRPr/>
            </a:pPr>
            <a:r>
              <a:rPr lang="en-US" altLang="zh-CN" smtClean="0">
                <a:solidFill>
                  <a:prstClr val="black">
                    <a:tint val="75000"/>
                  </a:prstClr>
                </a:solidFill>
              </a:rPr>
              <a:t>www.themegallery.com</a:t>
            </a:r>
            <a:endParaRPr lang="en-US" altLang="zh-CN">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D16F48C2-93BE-4F71-A601-A996D0636F49}" type="slidenum">
              <a:rPr lang="zh-CN" altLang="en-US" smtClean="0">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val="3210025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endParaRPr lang="en-US" altLang="zh-CN">
              <a:solidFill>
                <a:prstClr val="black">
                  <a:tint val="75000"/>
                </a:prstClr>
              </a:solidFill>
            </a:endParaRPr>
          </a:p>
        </p:txBody>
      </p:sp>
      <p:sp>
        <p:nvSpPr>
          <p:cNvPr id="5" name="页脚占位符 4"/>
          <p:cNvSpPr>
            <a:spLocks noGrp="1"/>
          </p:cNvSpPr>
          <p:nvPr>
            <p:ph type="ftr" sz="quarter" idx="11"/>
          </p:nvPr>
        </p:nvSpPr>
        <p:spPr/>
        <p:txBody>
          <a:bodyPr/>
          <a:lstStyle/>
          <a:p>
            <a:pPr>
              <a:defRPr/>
            </a:pPr>
            <a:r>
              <a:rPr lang="en-US" altLang="zh-CN" smtClean="0">
                <a:solidFill>
                  <a:prstClr val="black">
                    <a:tint val="75000"/>
                  </a:prstClr>
                </a:solidFill>
              </a:rPr>
              <a:t>www.themegallery.com</a:t>
            </a:r>
            <a:endParaRPr lang="en-US" altLang="zh-CN">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2D81037B-0230-4306-8B34-4A3FAA538955}" type="slidenum">
              <a:rPr lang="zh-CN" altLang="en-US" smtClean="0">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val="325650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b="0">
                <a:ea typeface="宋体" pitchFamily="2" charset="-122"/>
              </a:defRPr>
            </a:lvl1pPr>
          </a:lstStyle>
          <a:p>
            <a:pPr>
              <a:defRPr/>
            </a:pPr>
            <a:endParaRPr lang="en-US" altLang="zh-CN"/>
          </a:p>
        </p:txBody>
      </p:sp>
      <p:sp>
        <p:nvSpPr>
          <p:cNvPr id="5" name="页脚占位符 4"/>
          <p:cNvSpPr>
            <a:spLocks noGrp="1"/>
          </p:cNvSpPr>
          <p:nvPr>
            <p:ph type="ftr" sz="quarter" idx="11"/>
          </p:nvPr>
        </p:nvSpPr>
        <p:spPr/>
        <p:txBody>
          <a:bodyPr/>
          <a:lstStyle>
            <a:lvl1pPr>
              <a:defRPr b="0">
                <a:ea typeface="宋体" pitchFamily="2"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b="0">
                <a:ea typeface="宋体" pitchFamily="2" charset="-122"/>
              </a:defRPr>
            </a:lvl1pPr>
          </a:lstStyle>
          <a:p>
            <a:pPr>
              <a:defRPr/>
            </a:pPr>
            <a:fld id="{F6A1ABEA-B003-4268-A859-7894B633BF19}" type="slidenum">
              <a:rPr lang="zh-CN" altLang="en-US"/>
              <a:pPr>
                <a:defRPr/>
              </a:pPr>
              <a:t>‹#›</a:t>
            </a:fld>
            <a:endParaRPr lang="en-US" altLang="zh-CN"/>
          </a:p>
        </p:txBody>
      </p:sp>
    </p:spTree>
    <p:extLst>
      <p:ext uri="{BB962C8B-B14F-4D97-AF65-F5344CB8AC3E}">
        <p14:creationId xmlns:p14="http://schemas.microsoft.com/office/powerpoint/2010/main" val="1572942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Picture 2" descr="I:\1我的工作\2015.4.22考核\高能所标志.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90500"/>
            <a:ext cx="19748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b="0">
                <a:ea typeface="宋体" pitchFamily="2" charset="-122"/>
              </a:defRPr>
            </a:lvl1pPr>
          </a:lstStyle>
          <a:p>
            <a:pPr>
              <a:defRPr/>
            </a:pPr>
            <a:fld id="{D2E35418-39CD-4BE7-B1AA-3DD8A8DA1B29}" type="datetimeFigureOut">
              <a:rPr lang="zh-CN" altLang="en-US"/>
              <a:pPr>
                <a:defRPr/>
              </a:pPr>
              <a:t>2016/1/12</a:t>
            </a:fld>
            <a:endParaRPr lang="zh-CN" altLang="en-US"/>
          </a:p>
        </p:txBody>
      </p:sp>
      <p:sp>
        <p:nvSpPr>
          <p:cNvPr id="6" name="页脚占位符 4"/>
          <p:cNvSpPr>
            <a:spLocks noGrp="1"/>
          </p:cNvSpPr>
          <p:nvPr>
            <p:ph type="ftr" sz="quarter" idx="11"/>
          </p:nvPr>
        </p:nvSpPr>
        <p:spPr/>
        <p:txBody>
          <a:bodyPr/>
          <a:lstStyle>
            <a:lvl1pPr>
              <a:defRPr b="0">
                <a:ea typeface="宋体" pitchFamily="2" charset="-122"/>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b="0">
                <a:ea typeface="宋体" pitchFamily="2" charset="-122"/>
              </a:defRPr>
            </a:lvl1pPr>
          </a:lstStyle>
          <a:p>
            <a:pPr>
              <a:defRPr/>
            </a:pPr>
            <a:fld id="{3CDCD437-1F1F-4953-8B3B-34AEF0121547}" type="slidenum">
              <a:rPr lang="zh-CN" altLang="en-US"/>
              <a:pPr>
                <a:defRPr/>
              </a:pPr>
              <a:t>‹#›</a:t>
            </a:fld>
            <a:endParaRPr lang="en-US" altLang="zh-CN"/>
          </a:p>
        </p:txBody>
      </p:sp>
    </p:spTree>
    <p:extLst>
      <p:ext uri="{BB962C8B-B14F-4D97-AF65-F5344CB8AC3E}">
        <p14:creationId xmlns:p14="http://schemas.microsoft.com/office/powerpoint/2010/main" val="1677525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b="0">
                <a:ea typeface="宋体" pitchFamily="2" charset="-122"/>
              </a:defRPr>
            </a:lvl1pPr>
          </a:lstStyle>
          <a:p>
            <a:pPr>
              <a:defRPr/>
            </a:pPr>
            <a:endParaRPr lang="en-US" altLang="zh-CN"/>
          </a:p>
        </p:txBody>
      </p:sp>
      <p:sp>
        <p:nvSpPr>
          <p:cNvPr id="5" name="页脚占位符 4"/>
          <p:cNvSpPr>
            <a:spLocks noGrp="1"/>
          </p:cNvSpPr>
          <p:nvPr>
            <p:ph type="ftr" sz="quarter" idx="11"/>
          </p:nvPr>
        </p:nvSpPr>
        <p:spPr/>
        <p:txBody>
          <a:bodyPr/>
          <a:lstStyle>
            <a:lvl1pPr>
              <a:defRPr b="0">
                <a:ea typeface="宋体" pitchFamily="2" charset="-122"/>
              </a:defRPr>
            </a:lvl1pPr>
          </a:lstStyle>
          <a:p>
            <a:pPr>
              <a:defRPr/>
            </a:pPr>
            <a:r>
              <a:rPr lang="en-US" altLang="zh-CN"/>
              <a:t>www.themegallery.com</a:t>
            </a:r>
          </a:p>
        </p:txBody>
      </p:sp>
      <p:sp>
        <p:nvSpPr>
          <p:cNvPr id="6" name="灯片编号占位符 5"/>
          <p:cNvSpPr>
            <a:spLocks noGrp="1"/>
          </p:cNvSpPr>
          <p:nvPr>
            <p:ph type="sldNum" sz="quarter" idx="12"/>
          </p:nvPr>
        </p:nvSpPr>
        <p:spPr/>
        <p:txBody>
          <a:bodyPr/>
          <a:lstStyle>
            <a:lvl1pPr>
              <a:defRPr b="0">
                <a:ea typeface="宋体" pitchFamily="2" charset="-122"/>
              </a:defRPr>
            </a:lvl1pPr>
          </a:lstStyle>
          <a:p>
            <a:pPr>
              <a:defRPr/>
            </a:pPr>
            <a:fld id="{B30313C8-25C1-4AFC-8561-E1579766C7DB}" type="slidenum">
              <a:rPr lang="zh-CN" altLang="en-US"/>
              <a:pPr>
                <a:defRPr/>
              </a:pPr>
              <a:t>‹#›</a:t>
            </a:fld>
            <a:endParaRPr lang="en-US" altLang="zh-CN"/>
          </a:p>
        </p:txBody>
      </p:sp>
    </p:spTree>
    <p:extLst>
      <p:ext uri="{BB962C8B-B14F-4D97-AF65-F5344CB8AC3E}">
        <p14:creationId xmlns:p14="http://schemas.microsoft.com/office/powerpoint/2010/main" val="2996781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b="0">
                <a:ea typeface="宋体" pitchFamily="2" charset="-122"/>
              </a:defRPr>
            </a:lvl1pPr>
          </a:lstStyle>
          <a:p>
            <a:pPr>
              <a:defRPr/>
            </a:pPr>
            <a:endParaRPr lang="en-US" altLang="zh-CN"/>
          </a:p>
        </p:txBody>
      </p:sp>
      <p:sp>
        <p:nvSpPr>
          <p:cNvPr id="6" name="页脚占位符 5"/>
          <p:cNvSpPr>
            <a:spLocks noGrp="1"/>
          </p:cNvSpPr>
          <p:nvPr>
            <p:ph type="ftr" sz="quarter" idx="11"/>
          </p:nvPr>
        </p:nvSpPr>
        <p:spPr/>
        <p:txBody>
          <a:bodyPr/>
          <a:lstStyle>
            <a:lvl1pPr>
              <a:defRPr b="0">
                <a:ea typeface="宋体" pitchFamily="2" charset="-122"/>
              </a:defRPr>
            </a:lvl1pPr>
          </a:lstStyle>
          <a:p>
            <a:pPr>
              <a:defRPr/>
            </a:pPr>
            <a:r>
              <a:rPr lang="en-US" altLang="zh-CN"/>
              <a:t>www.themegallery.com</a:t>
            </a:r>
          </a:p>
        </p:txBody>
      </p:sp>
      <p:sp>
        <p:nvSpPr>
          <p:cNvPr id="7" name="灯片编号占位符 6"/>
          <p:cNvSpPr>
            <a:spLocks noGrp="1"/>
          </p:cNvSpPr>
          <p:nvPr>
            <p:ph type="sldNum" sz="quarter" idx="12"/>
          </p:nvPr>
        </p:nvSpPr>
        <p:spPr/>
        <p:txBody>
          <a:bodyPr/>
          <a:lstStyle>
            <a:lvl1pPr>
              <a:defRPr b="0">
                <a:ea typeface="宋体" pitchFamily="2" charset="-122"/>
              </a:defRPr>
            </a:lvl1pPr>
          </a:lstStyle>
          <a:p>
            <a:pPr>
              <a:defRPr/>
            </a:pPr>
            <a:fld id="{825CD84E-B53A-404A-A1A4-2D0103EC89D0}" type="slidenum">
              <a:rPr lang="zh-CN" altLang="en-US"/>
              <a:pPr>
                <a:defRPr/>
              </a:pPr>
              <a:t>‹#›</a:t>
            </a:fld>
            <a:endParaRPr lang="en-US" altLang="zh-CN"/>
          </a:p>
        </p:txBody>
      </p:sp>
    </p:spTree>
    <p:extLst>
      <p:ext uri="{BB962C8B-B14F-4D97-AF65-F5344CB8AC3E}">
        <p14:creationId xmlns:p14="http://schemas.microsoft.com/office/powerpoint/2010/main" val="2135106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b="0">
                <a:ea typeface="宋体" pitchFamily="2" charset="-122"/>
              </a:defRPr>
            </a:lvl1pPr>
          </a:lstStyle>
          <a:p>
            <a:pPr>
              <a:defRPr/>
            </a:pPr>
            <a:endParaRPr lang="en-US" altLang="zh-CN"/>
          </a:p>
        </p:txBody>
      </p:sp>
      <p:sp>
        <p:nvSpPr>
          <p:cNvPr id="8" name="页脚占位符 7"/>
          <p:cNvSpPr>
            <a:spLocks noGrp="1"/>
          </p:cNvSpPr>
          <p:nvPr>
            <p:ph type="ftr" sz="quarter" idx="11"/>
          </p:nvPr>
        </p:nvSpPr>
        <p:spPr/>
        <p:txBody>
          <a:bodyPr/>
          <a:lstStyle>
            <a:lvl1pPr>
              <a:defRPr b="0">
                <a:ea typeface="宋体" pitchFamily="2" charset="-122"/>
              </a:defRPr>
            </a:lvl1pPr>
          </a:lstStyle>
          <a:p>
            <a:pPr>
              <a:defRPr/>
            </a:pPr>
            <a:r>
              <a:rPr lang="en-US" altLang="zh-CN"/>
              <a:t>www.themegallery.com</a:t>
            </a:r>
          </a:p>
        </p:txBody>
      </p:sp>
      <p:sp>
        <p:nvSpPr>
          <p:cNvPr id="9" name="灯片编号占位符 8"/>
          <p:cNvSpPr>
            <a:spLocks noGrp="1"/>
          </p:cNvSpPr>
          <p:nvPr>
            <p:ph type="sldNum" sz="quarter" idx="12"/>
          </p:nvPr>
        </p:nvSpPr>
        <p:spPr/>
        <p:txBody>
          <a:bodyPr/>
          <a:lstStyle>
            <a:lvl1pPr>
              <a:defRPr b="0">
                <a:ea typeface="宋体" pitchFamily="2" charset="-122"/>
              </a:defRPr>
            </a:lvl1pPr>
          </a:lstStyle>
          <a:p>
            <a:pPr>
              <a:defRPr/>
            </a:pPr>
            <a:fld id="{6C71215E-BBD5-41A7-9253-7981A4212EDD}" type="slidenum">
              <a:rPr lang="zh-CN" altLang="en-US"/>
              <a:pPr>
                <a:defRPr/>
              </a:pPr>
              <a:t>‹#›</a:t>
            </a:fld>
            <a:endParaRPr lang="en-US" altLang="zh-CN"/>
          </a:p>
        </p:txBody>
      </p:sp>
    </p:spTree>
    <p:extLst>
      <p:ext uri="{BB962C8B-B14F-4D97-AF65-F5344CB8AC3E}">
        <p14:creationId xmlns:p14="http://schemas.microsoft.com/office/powerpoint/2010/main" val="1668605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b="0">
                <a:ea typeface="宋体" pitchFamily="2" charset="-122"/>
              </a:defRPr>
            </a:lvl1pPr>
          </a:lstStyle>
          <a:p>
            <a:pPr>
              <a:defRPr/>
            </a:pPr>
            <a:endParaRPr lang="en-US" altLang="zh-CN"/>
          </a:p>
        </p:txBody>
      </p:sp>
      <p:sp>
        <p:nvSpPr>
          <p:cNvPr id="4" name="页脚占位符 3"/>
          <p:cNvSpPr>
            <a:spLocks noGrp="1"/>
          </p:cNvSpPr>
          <p:nvPr>
            <p:ph type="ftr" sz="quarter" idx="11"/>
          </p:nvPr>
        </p:nvSpPr>
        <p:spPr/>
        <p:txBody>
          <a:bodyPr/>
          <a:lstStyle>
            <a:lvl1pPr>
              <a:defRPr b="0">
                <a:ea typeface="宋体" pitchFamily="2" charset="-122"/>
              </a:defRPr>
            </a:lvl1pPr>
          </a:lstStyle>
          <a:p>
            <a:pPr>
              <a:defRPr/>
            </a:pPr>
            <a:r>
              <a:rPr lang="en-US" altLang="zh-CN"/>
              <a:t>www.themegallery.com</a:t>
            </a:r>
          </a:p>
        </p:txBody>
      </p:sp>
      <p:sp>
        <p:nvSpPr>
          <p:cNvPr id="5" name="灯片编号占位符 4"/>
          <p:cNvSpPr>
            <a:spLocks noGrp="1"/>
          </p:cNvSpPr>
          <p:nvPr>
            <p:ph type="sldNum" sz="quarter" idx="12"/>
          </p:nvPr>
        </p:nvSpPr>
        <p:spPr/>
        <p:txBody>
          <a:bodyPr/>
          <a:lstStyle>
            <a:lvl1pPr>
              <a:defRPr b="0">
                <a:ea typeface="宋体" pitchFamily="2" charset="-122"/>
              </a:defRPr>
            </a:lvl1pPr>
          </a:lstStyle>
          <a:p>
            <a:pPr>
              <a:defRPr/>
            </a:pPr>
            <a:fld id="{F01D59CE-E761-498F-B26C-0A6E6CAAFA12}" type="slidenum">
              <a:rPr lang="zh-CN" altLang="en-US"/>
              <a:pPr>
                <a:defRPr/>
              </a:pPr>
              <a:t>‹#›</a:t>
            </a:fld>
            <a:endParaRPr lang="en-US" altLang="zh-CN"/>
          </a:p>
        </p:txBody>
      </p:sp>
    </p:spTree>
    <p:extLst>
      <p:ext uri="{BB962C8B-B14F-4D97-AF65-F5344CB8AC3E}">
        <p14:creationId xmlns:p14="http://schemas.microsoft.com/office/powerpoint/2010/main" val="217436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Company Logo</a:t>
            </a:r>
          </a:p>
        </p:txBody>
      </p:sp>
      <p:sp>
        <p:nvSpPr>
          <p:cNvPr id="5" name="灯片编号占位符 4"/>
          <p:cNvSpPr>
            <a:spLocks noGrp="1"/>
          </p:cNvSpPr>
          <p:nvPr>
            <p:ph type="sldNum" sz="quarter" idx="11"/>
          </p:nvPr>
        </p:nvSpPr>
        <p:spPr/>
        <p:txBody>
          <a:bodyPr/>
          <a:lstStyle>
            <a:lvl1pPr>
              <a:defRPr/>
            </a:lvl1pPr>
          </a:lstStyle>
          <a:p>
            <a:fld id="{6BF19037-62A7-45E0-9633-45C6E0B35D88}" type="slidenum">
              <a:rPr lang="en-US" altLang="zh-CN"/>
              <a:pPr/>
              <a:t>‹#›</a:t>
            </a:fld>
            <a:endParaRPr lang="en-US" altLang="zh-CN"/>
          </a:p>
        </p:txBody>
      </p:sp>
      <p:sp>
        <p:nvSpPr>
          <p:cNvPr id="6" name="日期占位符 5"/>
          <p:cNvSpPr>
            <a:spLocks noGrp="1"/>
          </p:cNvSpPr>
          <p:nvPr>
            <p:ph type="dt" sz="half" idx="12"/>
          </p:nvPr>
        </p:nvSpPr>
        <p:spPr/>
        <p:txBody>
          <a:bodyPr/>
          <a:lstStyle>
            <a:lvl1pPr>
              <a:defRPr/>
            </a:lvl1pPr>
          </a:lstStyle>
          <a:p>
            <a:r>
              <a:rPr lang="en-US" altLang="zh-CN"/>
              <a:t>www.themegallery.com</a:t>
            </a:r>
          </a:p>
        </p:txBody>
      </p:sp>
    </p:spTree>
    <p:extLst>
      <p:ext uri="{BB962C8B-B14F-4D97-AF65-F5344CB8AC3E}">
        <p14:creationId xmlns:p14="http://schemas.microsoft.com/office/powerpoint/2010/main" val="1577983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b="0">
                <a:ea typeface="宋体" pitchFamily="2" charset="-122"/>
              </a:defRPr>
            </a:lvl1pPr>
          </a:lstStyle>
          <a:p>
            <a:pPr>
              <a:defRPr/>
            </a:pPr>
            <a:endParaRPr lang="en-US" altLang="zh-CN"/>
          </a:p>
        </p:txBody>
      </p:sp>
      <p:sp>
        <p:nvSpPr>
          <p:cNvPr id="3" name="页脚占位符 2"/>
          <p:cNvSpPr>
            <a:spLocks noGrp="1"/>
          </p:cNvSpPr>
          <p:nvPr>
            <p:ph type="ftr" sz="quarter" idx="11"/>
          </p:nvPr>
        </p:nvSpPr>
        <p:spPr/>
        <p:txBody>
          <a:bodyPr/>
          <a:lstStyle>
            <a:lvl1pPr>
              <a:defRPr b="0">
                <a:ea typeface="宋体" pitchFamily="2" charset="-122"/>
              </a:defRPr>
            </a:lvl1pPr>
          </a:lstStyle>
          <a:p>
            <a:pPr>
              <a:defRPr/>
            </a:pPr>
            <a:r>
              <a:rPr lang="en-US" altLang="zh-CN"/>
              <a:t>www.themegallery.com</a:t>
            </a:r>
          </a:p>
        </p:txBody>
      </p:sp>
      <p:sp>
        <p:nvSpPr>
          <p:cNvPr id="4" name="灯片编号占位符 3"/>
          <p:cNvSpPr>
            <a:spLocks noGrp="1"/>
          </p:cNvSpPr>
          <p:nvPr>
            <p:ph type="sldNum" sz="quarter" idx="12"/>
          </p:nvPr>
        </p:nvSpPr>
        <p:spPr/>
        <p:txBody>
          <a:bodyPr/>
          <a:lstStyle>
            <a:lvl1pPr>
              <a:defRPr b="0">
                <a:ea typeface="宋体" pitchFamily="2" charset="-122"/>
              </a:defRPr>
            </a:lvl1pPr>
          </a:lstStyle>
          <a:p>
            <a:pPr>
              <a:defRPr/>
            </a:pPr>
            <a:fld id="{B8EB01A7-2A1F-45B4-BA68-92DCB7880E47}" type="slidenum">
              <a:rPr lang="zh-CN" altLang="en-US"/>
              <a:pPr>
                <a:defRPr/>
              </a:pPr>
              <a:t>‹#›</a:t>
            </a:fld>
            <a:endParaRPr lang="en-US" altLang="zh-CN"/>
          </a:p>
        </p:txBody>
      </p:sp>
    </p:spTree>
    <p:extLst>
      <p:ext uri="{BB962C8B-B14F-4D97-AF65-F5344CB8AC3E}">
        <p14:creationId xmlns:p14="http://schemas.microsoft.com/office/powerpoint/2010/main" val="40613510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b="0">
                <a:ea typeface="宋体" pitchFamily="2" charset="-122"/>
              </a:defRPr>
            </a:lvl1pPr>
          </a:lstStyle>
          <a:p>
            <a:pPr>
              <a:defRPr/>
            </a:pPr>
            <a:endParaRPr lang="en-US" altLang="zh-CN"/>
          </a:p>
        </p:txBody>
      </p:sp>
      <p:sp>
        <p:nvSpPr>
          <p:cNvPr id="6" name="页脚占位符 5"/>
          <p:cNvSpPr>
            <a:spLocks noGrp="1"/>
          </p:cNvSpPr>
          <p:nvPr>
            <p:ph type="ftr" sz="quarter" idx="11"/>
          </p:nvPr>
        </p:nvSpPr>
        <p:spPr/>
        <p:txBody>
          <a:bodyPr/>
          <a:lstStyle>
            <a:lvl1pPr>
              <a:defRPr b="0">
                <a:ea typeface="宋体" pitchFamily="2" charset="-122"/>
              </a:defRPr>
            </a:lvl1pPr>
          </a:lstStyle>
          <a:p>
            <a:pPr>
              <a:defRPr/>
            </a:pPr>
            <a:r>
              <a:rPr lang="en-US" altLang="zh-CN"/>
              <a:t>www.themegallery.com</a:t>
            </a:r>
          </a:p>
        </p:txBody>
      </p:sp>
      <p:sp>
        <p:nvSpPr>
          <p:cNvPr id="7" name="灯片编号占位符 6"/>
          <p:cNvSpPr>
            <a:spLocks noGrp="1"/>
          </p:cNvSpPr>
          <p:nvPr>
            <p:ph type="sldNum" sz="quarter" idx="12"/>
          </p:nvPr>
        </p:nvSpPr>
        <p:spPr/>
        <p:txBody>
          <a:bodyPr/>
          <a:lstStyle>
            <a:lvl1pPr>
              <a:defRPr b="0">
                <a:ea typeface="宋体" pitchFamily="2" charset="-122"/>
              </a:defRPr>
            </a:lvl1pPr>
          </a:lstStyle>
          <a:p>
            <a:pPr>
              <a:defRPr/>
            </a:pPr>
            <a:fld id="{714A6D7B-E39A-4E21-8F0E-227FC251B35E}" type="slidenum">
              <a:rPr lang="zh-CN" altLang="en-US"/>
              <a:pPr>
                <a:defRPr/>
              </a:pPr>
              <a:t>‹#›</a:t>
            </a:fld>
            <a:endParaRPr lang="en-US" altLang="zh-CN"/>
          </a:p>
        </p:txBody>
      </p:sp>
    </p:spTree>
    <p:extLst>
      <p:ext uri="{BB962C8B-B14F-4D97-AF65-F5344CB8AC3E}">
        <p14:creationId xmlns:p14="http://schemas.microsoft.com/office/powerpoint/2010/main" val="1951591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b="0">
                <a:ea typeface="宋体" pitchFamily="2" charset="-122"/>
              </a:defRPr>
            </a:lvl1pPr>
          </a:lstStyle>
          <a:p>
            <a:pPr>
              <a:defRPr/>
            </a:pPr>
            <a:endParaRPr lang="en-US" altLang="zh-CN"/>
          </a:p>
        </p:txBody>
      </p:sp>
      <p:sp>
        <p:nvSpPr>
          <p:cNvPr id="6" name="页脚占位符 5"/>
          <p:cNvSpPr>
            <a:spLocks noGrp="1"/>
          </p:cNvSpPr>
          <p:nvPr>
            <p:ph type="ftr" sz="quarter" idx="11"/>
          </p:nvPr>
        </p:nvSpPr>
        <p:spPr/>
        <p:txBody>
          <a:bodyPr/>
          <a:lstStyle>
            <a:lvl1pPr>
              <a:defRPr b="0">
                <a:ea typeface="宋体" pitchFamily="2" charset="-122"/>
              </a:defRPr>
            </a:lvl1pPr>
          </a:lstStyle>
          <a:p>
            <a:pPr>
              <a:defRPr/>
            </a:pPr>
            <a:r>
              <a:rPr lang="en-US" altLang="zh-CN"/>
              <a:t>www.themegallery.com</a:t>
            </a:r>
          </a:p>
        </p:txBody>
      </p:sp>
      <p:sp>
        <p:nvSpPr>
          <p:cNvPr id="7" name="灯片编号占位符 6"/>
          <p:cNvSpPr>
            <a:spLocks noGrp="1"/>
          </p:cNvSpPr>
          <p:nvPr>
            <p:ph type="sldNum" sz="quarter" idx="12"/>
          </p:nvPr>
        </p:nvSpPr>
        <p:spPr/>
        <p:txBody>
          <a:bodyPr/>
          <a:lstStyle>
            <a:lvl1pPr>
              <a:defRPr b="0">
                <a:ea typeface="宋体" pitchFamily="2" charset="-122"/>
              </a:defRPr>
            </a:lvl1pPr>
          </a:lstStyle>
          <a:p>
            <a:pPr>
              <a:defRPr/>
            </a:pPr>
            <a:fld id="{134EF55A-D6CA-4977-94D4-258BB2CF7B5C}" type="slidenum">
              <a:rPr lang="zh-CN" altLang="en-US"/>
              <a:pPr>
                <a:defRPr/>
              </a:pPr>
              <a:t>‹#›</a:t>
            </a:fld>
            <a:endParaRPr lang="en-US" altLang="zh-CN"/>
          </a:p>
        </p:txBody>
      </p:sp>
    </p:spTree>
    <p:extLst>
      <p:ext uri="{BB962C8B-B14F-4D97-AF65-F5344CB8AC3E}">
        <p14:creationId xmlns:p14="http://schemas.microsoft.com/office/powerpoint/2010/main" val="5283811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b="0">
                <a:ea typeface="宋体" pitchFamily="2" charset="-122"/>
              </a:defRPr>
            </a:lvl1pPr>
          </a:lstStyle>
          <a:p>
            <a:pPr>
              <a:defRPr/>
            </a:pPr>
            <a:endParaRPr lang="en-US" altLang="zh-CN"/>
          </a:p>
        </p:txBody>
      </p:sp>
      <p:sp>
        <p:nvSpPr>
          <p:cNvPr id="5" name="页脚占位符 4"/>
          <p:cNvSpPr>
            <a:spLocks noGrp="1"/>
          </p:cNvSpPr>
          <p:nvPr>
            <p:ph type="ftr" sz="quarter" idx="11"/>
          </p:nvPr>
        </p:nvSpPr>
        <p:spPr/>
        <p:txBody>
          <a:bodyPr/>
          <a:lstStyle>
            <a:lvl1pPr>
              <a:defRPr b="0">
                <a:ea typeface="宋体" pitchFamily="2" charset="-122"/>
              </a:defRPr>
            </a:lvl1pPr>
          </a:lstStyle>
          <a:p>
            <a:pPr>
              <a:defRPr/>
            </a:pPr>
            <a:r>
              <a:rPr lang="en-US" altLang="zh-CN"/>
              <a:t>www.themegallery.com</a:t>
            </a:r>
          </a:p>
        </p:txBody>
      </p:sp>
      <p:sp>
        <p:nvSpPr>
          <p:cNvPr id="6" name="灯片编号占位符 5"/>
          <p:cNvSpPr>
            <a:spLocks noGrp="1"/>
          </p:cNvSpPr>
          <p:nvPr>
            <p:ph type="sldNum" sz="quarter" idx="12"/>
          </p:nvPr>
        </p:nvSpPr>
        <p:spPr/>
        <p:txBody>
          <a:bodyPr/>
          <a:lstStyle>
            <a:lvl1pPr>
              <a:defRPr b="0">
                <a:ea typeface="宋体" pitchFamily="2" charset="-122"/>
              </a:defRPr>
            </a:lvl1pPr>
          </a:lstStyle>
          <a:p>
            <a:pPr>
              <a:defRPr/>
            </a:pPr>
            <a:fld id="{9E0D2E57-1A9D-457A-A9D2-97FA54E042D6}" type="slidenum">
              <a:rPr lang="zh-CN" altLang="en-US"/>
              <a:pPr>
                <a:defRPr/>
              </a:pPr>
              <a:t>‹#›</a:t>
            </a:fld>
            <a:endParaRPr lang="en-US" altLang="zh-CN"/>
          </a:p>
        </p:txBody>
      </p:sp>
    </p:spTree>
    <p:extLst>
      <p:ext uri="{BB962C8B-B14F-4D97-AF65-F5344CB8AC3E}">
        <p14:creationId xmlns:p14="http://schemas.microsoft.com/office/powerpoint/2010/main" val="2353595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b="0">
                <a:ea typeface="宋体" pitchFamily="2" charset="-122"/>
              </a:defRPr>
            </a:lvl1pPr>
          </a:lstStyle>
          <a:p>
            <a:pPr>
              <a:defRPr/>
            </a:pPr>
            <a:endParaRPr lang="en-US" altLang="zh-CN"/>
          </a:p>
        </p:txBody>
      </p:sp>
      <p:sp>
        <p:nvSpPr>
          <p:cNvPr id="5" name="页脚占位符 4"/>
          <p:cNvSpPr>
            <a:spLocks noGrp="1"/>
          </p:cNvSpPr>
          <p:nvPr>
            <p:ph type="ftr" sz="quarter" idx="11"/>
          </p:nvPr>
        </p:nvSpPr>
        <p:spPr/>
        <p:txBody>
          <a:bodyPr/>
          <a:lstStyle>
            <a:lvl1pPr>
              <a:defRPr b="0">
                <a:ea typeface="宋体" pitchFamily="2" charset="-122"/>
              </a:defRPr>
            </a:lvl1pPr>
          </a:lstStyle>
          <a:p>
            <a:pPr>
              <a:defRPr/>
            </a:pPr>
            <a:r>
              <a:rPr lang="en-US" altLang="zh-CN"/>
              <a:t>www.themegallery.com</a:t>
            </a:r>
          </a:p>
        </p:txBody>
      </p:sp>
      <p:sp>
        <p:nvSpPr>
          <p:cNvPr id="6" name="灯片编号占位符 5"/>
          <p:cNvSpPr>
            <a:spLocks noGrp="1"/>
          </p:cNvSpPr>
          <p:nvPr>
            <p:ph type="sldNum" sz="quarter" idx="12"/>
          </p:nvPr>
        </p:nvSpPr>
        <p:spPr/>
        <p:txBody>
          <a:bodyPr/>
          <a:lstStyle>
            <a:lvl1pPr>
              <a:defRPr b="0">
                <a:ea typeface="宋体" pitchFamily="2" charset="-122"/>
              </a:defRPr>
            </a:lvl1pPr>
          </a:lstStyle>
          <a:p>
            <a:pPr>
              <a:defRPr/>
            </a:pPr>
            <a:fld id="{B34DA5C8-F248-44FF-AECE-5A516B91975F}" type="slidenum">
              <a:rPr lang="zh-CN" altLang="en-US"/>
              <a:pPr>
                <a:defRPr/>
              </a:pPr>
              <a:t>‹#›</a:t>
            </a:fld>
            <a:endParaRPr lang="en-US" altLang="zh-CN"/>
          </a:p>
        </p:txBody>
      </p:sp>
    </p:spTree>
    <p:extLst>
      <p:ext uri="{BB962C8B-B14F-4D97-AF65-F5344CB8AC3E}">
        <p14:creationId xmlns:p14="http://schemas.microsoft.com/office/powerpoint/2010/main" val="741822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r>
              <a:rPr lang="en-US" altLang="zh-CN"/>
              <a:t>Company Logo</a:t>
            </a:r>
          </a:p>
        </p:txBody>
      </p:sp>
      <p:sp>
        <p:nvSpPr>
          <p:cNvPr id="6" name="灯片编号占位符 5"/>
          <p:cNvSpPr>
            <a:spLocks noGrp="1"/>
          </p:cNvSpPr>
          <p:nvPr>
            <p:ph type="sldNum" sz="quarter" idx="11"/>
          </p:nvPr>
        </p:nvSpPr>
        <p:spPr/>
        <p:txBody>
          <a:bodyPr/>
          <a:lstStyle>
            <a:lvl1pPr>
              <a:defRPr/>
            </a:lvl1pPr>
          </a:lstStyle>
          <a:p>
            <a:fld id="{3DB86CC0-2561-4F28-8B22-6AB480CBDC7F}" type="slidenum">
              <a:rPr lang="en-US" altLang="zh-CN"/>
              <a:pPr/>
              <a:t>‹#›</a:t>
            </a:fld>
            <a:endParaRPr lang="en-US" altLang="zh-CN"/>
          </a:p>
        </p:txBody>
      </p:sp>
      <p:sp>
        <p:nvSpPr>
          <p:cNvPr id="7" name="日期占位符 6"/>
          <p:cNvSpPr>
            <a:spLocks noGrp="1"/>
          </p:cNvSpPr>
          <p:nvPr>
            <p:ph type="dt" sz="half" idx="12"/>
          </p:nvPr>
        </p:nvSpPr>
        <p:spPr/>
        <p:txBody>
          <a:bodyPr/>
          <a:lstStyle>
            <a:lvl1pPr>
              <a:defRPr/>
            </a:lvl1pPr>
          </a:lstStyle>
          <a:p>
            <a:r>
              <a:rPr lang="en-US" altLang="zh-CN"/>
              <a:t>www.themegallery.com</a:t>
            </a:r>
          </a:p>
        </p:txBody>
      </p:sp>
    </p:spTree>
    <p:extLst>
      <p:ext uri="{BB962C8B-B14F-4D97-AF65-F5344CB8AC3E}">
        <p14:creationId xmlns:p14="http://schemas.microsoft.com/office/powerpoint/2010/main" val="24881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r>
              <a:rPr lang="en-US" altLang="zh-CN"/>
              <a:t>Company Logo</a:t>
            </a:r>
          </a:p>
        </p:txBody>
      </p:sp>
      <p:sp>
        <p:nvSpPr>
          <p:cNvPr id="8" name="灯片编号占位符 7"/>
          <p:cNvSpPr>
            <a:spLocks noGrp="1"/>
          </p:cNvSpPr>
          <p:nvPr>
            <p:ph type="sldNum" sz="quarter" idx="11"/>
          </p:nvPr>
        </p:nvSpPr>
        <p:spPr/>
        <p:txBody>
          <a:bodyPr/>
          <a:lstStyle>
            <a:lvl1pPr>
              <a:defRPr/>
            </a:lvl1pPr>
          </a:lstStyle>
          <a:p>
            <a:fld id="{0940999C-E8F4-49AC-930C-57BA2393C629}" type="slidenum">
              <a:rPr lang="en-US" altLang="zh-CN"/>
              <a:pPr/>
              <a:t>‹#›</a:t>
            </a:fld>
            <a:endParaRPr lang="en-US" altLang="zh-CN"/>
          </a:p>
        </p:txBody>
      </p:sp>
      <p:sp>
        <p:nvSpPr>
          <p:cNvPr id="9" name="日期占位符 8"/>
          <p:cNvSpPr>
            <a:spLocks noGrp="1"/>
          </p:cNvSpPr>
          <p:nvPr>
            <p:ph type="dt" sz="half" idx="12"/>
          </p:nvPr>
        </p:nvSpPr>
        <p:spPr/>
        <p:txBody>
          <a:bodyPr/>
          <a:lstStyle>
            <a:lvl1pPr>
              <a:defRPr/>
            </a:lvl1pPr>
          </a:lstStyle>
          <a:p>
            <a:r>
              <a:rPr lang="en-US" altLang="zh-CN"/>
              <a:t>www.themegallery.com</a:t>
            </a:r>
          </a:p>
        </p:txBody>
      </p:sp>
    </p:spTree>
    <p:extLst>
      <p:ext uri="{BB962C8B-B14F-4D97-AF65-F5344CB8AC3E}">
        <p14:creationId xmlns:p14="http://schemas.microsoft.com/office/powerpoint/2010/main" val="425006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r>
              <a:rPr lang="en-US" altLang="zh-CN"/>
              <a:t>Company Logo</a:t>
            </a:r>
          </a:p>
        </p:txBody>
      </p:sp>
      <p:sp>
        <p:nvSpPr>
          <p:cNvPr id="4" name="灯片编号占位符 3"/>
          <p:cNvSpPr>
            <a:spLocks noGrp="1"/>
          </p:cNvSpPr>
          <p:nvPr>
            <p:ph type="sldNum" sz="quarter" idx="11"/>
          </p:nvPr>
        </p:nvSpPr>
        <p:spPr/>
        <p:txBody>
          <a:bodyPr/>
          <a:lstStyle>
            <a:lvl1pPr>
              <a:defRPr/>
            </a:lvl1pPr>
          </a:lstStyle>
          <a:p>
            <a:fld id="{E54FA6A7-B0F0-4A58-9A73-D24503F52B56}" type="slidenum">
              <a:rPr lang="en-US" altLang="zh-CN"/>
              <a:pPr/>
              <a:t>‹#›</a:t>
            </a:fld>
            <a:endParaRPr lang="en-US" altLang="zh-CN"/>
          </a:p>
        </p:txBody>
      </p:sp>
      <p:sp>
        <p:nvSpPr>
          <p:cNvPr id="5" name="日期占位符 4"/>
          <p:cNvSpPr>
            <a:spLocks noGrp="1"/>
          </p:cNvSpPr>
          <p:nvPr>
            <p:ph type="dt" sz="half" idx="12"/>
          </p:nvPr>
        </p:nvSpPr>
        <p:spPr/>
        <p:txBody>
          <a:bodyPr/>
          <a:lstStyle>
            <a:lvl1pPr>
              <a:defRPr/>
            </a:lvl1pPr>
          </a:lstStyle>
          <a:p>
            <a:r>
              <a:rPr lang="en-US" altLang="zh-CN"/>
              <a:t>www.themegallery.com</a:t>
            </a:r>
          </a:p>
        </p:txBody>
      </p:sp>
    </p:spTree>
    <p:extLst>
      <p:ext uri="{BB962C8B-B14F-4D97-AF65-F5344CB8AC3E}">
        <p14:creationId xmlns:p14="http://schemas.microsoft.com/office/powerpoint/2010/main" val="3310337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Company Logo</a:t>
            </a:r>
          </a:p>
        </p:txBody>
      </p:sp>
      <p:sp>
        <p:nvSpPr>
          <p:cNvPr id="3" name="灯片编号占位符 2"/>
          <p:cNvSpPr>
            <a:spLocks noGrp="1"/>
          </p:cNvSpPr>
          <p:nvPr>
            <p:ph type="sldNum" sz="quarter" idx="11"/>
          </p:nvPr>
        </p:nvSpPr>
        <p:spPr/>
        <p:txBody>
          <a:bodyPr/>
          <a:lstStyle>
            <a:lvl1pPr>
              <a:defRPr/>
            </a:lvl1pPr>
          </a:lstStyle>
          <a:p>
            <a:fld id="{FE66B9DF-65A0-429B-8F87-E33C197276F2}" type="slidenum">
              <a:rPr lang="en-US" altLang="zh-CN"/>
              <a:pPr/>
              <a:t>‹#›</a:t>
            </a:fld>
            <a:endParaRPr lang="en-US" altLang="zh-CN"/>
          </a:p>
        </p:txBody>
      </p:sp>
      <p:sp>
        <p:nvSpPr>
          <p:cNvPr id="4" name="日期占位符 3"/>
          <p:cNvSpPr>
            <a:spLocks noGrp="1"/>
          </p:cNvSpPr>
          <p:nvPr>
            <p:ph type="dt" sz="half" idx="12"/>
          </p:nvPr>
        </p:nvSpPr>
        <p:spPr/>
        <p:txBody>
          <a:bodyPr/>
          <a:lstStyle>
            <a:lvl1pPr>
              <a:defRPr/>
            </a:lvl1pPr>
          </a:lstStyle>
          <a:p>
            <a:r>
              <a:rPr lang="en-US" altLang="zh-CN"/>
              <a:t>www.themegallery.com</a:t>
            </a:r>
          </a:p>
        </p:txBody>
      </p:sp>
    </p:spTree>
    <p:extLst>
      <p:ext uri="{BB962C8B-B14F-4D97-AF65-F5344CB8AC3E}">
        <p14:creationId xmlns:p14="http://schemas.microsoft.com/office/powerpoint/2010/main" val="64360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Company Logo</a:t>
            </a:r>
          </a:p>
        </p:txBody>
      </p:sp>
      <p:sp>
        <p:nvSpPr>
          <p:cNvPr id="6" name="灯片编号占位符 5"/>
          <p:cNvSpPr>
            <a:spLocks noGrp="1"/>
          </p:cNvSpPr>
          <p:nvPr>
            <p:ph type="sldNum" sz="quarter" idx="11"/>
          </p:nvPr>
        </p:nvSpPr>
        <p:spPr/>
        <p:txBody>
          <a:bodyPr/>
          <a:lstStyle>
            <a:lvl1pPr>
              <a:defRPr/>
            </a:lvl1pPr>
          </a:lstStyle>
          <a:p>
            <a:fld id="{28830AB0-C753-400C-8CA0-D677A3FD3A16}" type="slidenum">
              <a:rPr lang="en-US" altLang="zh-CN"/>
              <a:pPr/>
              <a:t>‹#›</a:t>
            </a:fld>
            <a:endParaRPr lang="en-US" altLang="zh-CN"/>
          </a:p>
        </p:txBody>
      </p:sp>
      <p:sp>
        <p:nvSpPr>
          <p:cNvPr id="7" name="日期占位符 6"/>
          <p:cNvSpPr>
            <a:spLocks noGrp="1"/>
          </p:cNvSpPr>
          <p:nvPr>
            <p:ph type="dt" sz="half" idx="12"/>
          </p:nvPr>
        </p:nvSpPr>
        <p:spPr/>
        <p:txBody>
          <a:bodyPr/>
          <a:lstStyle>
            <a:lvl1pPr>
              <a:defRPr/>
            </a:lvl1pPr>
          </a:lstStyle>
          <a:p>
            <a:r>
              <a:rPr lang="en-US" altLang="zh-CN"/>
              <a:t>www.themegallery.com</a:t>
            </a:r>
          </a:p>
        </p:txBody>
      </p:sp>
    </p:spTree>
    <p:extLst>
      <p:ext uri="{BB962C8B-B14F-4D97-AF65-F5344CB8AC3E}">
        <p14:creationId xmlns:p14="http://schemas.microsoft.com/office/powerpoint/2010/main" val="3635214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Company Logo</a:t>
            </a:r>
          </a:p>
        </p:txBody>
      </p:sp>
      <p:sp>
        <p:nvSpPr>
          <p:cNvPr id="6" name="灯片编号占位符 5"/>
          <p:cNvSpPr>
            <a:spLocks noGrp="1"/>
          </p:cNvSpPr>
          <p:nvPr>
            <p:ph type="sldNum" sz="quarter" idx="11"/>
          </p:nvPr>
        </p:nvSpPr>
        <p:spPr/>
        <p:txBody>
          <a:bodyPr/>
          <a:lstStyle>
            <a:lvl1pPr>
              <a:defRPr/>
            </a:lvl1pPr>
          </a:lstStyle>
          <a:p>
            <a:fld id="{332171CB-C1FF-44C6-956E-AB842DE06EBF}" type="slidenum">
              <a:rPr lang="en-US" altLang="zh-CN"/>
              <a:pPr/>
              <a:t>‹#›</a:t>
            </a:fld>
            <a:endParaRPr lang="en-US" altLang="zh-CN"/>
          </a:p>
        </p:txBody>
      </p:sp>
      <p:sp>
        <p:nvSpPr>
          <p:cNvPr id="7" name="日期占位符 6"/>
          <p:cNvSpPr>
            <a:spLocks noGrp="1"/>
          </p:cNvSpPr>
          <p:nvPr>
            <p:ph type="dt" sz="half" idx="12"/>
          </p:nvPr>
        </p:nvSpPr>
        <p:spPr/>
        <p:txBody>
          <a:bodyPr/>
          <a:lstStyle>
            <a:lvl1pPr>
              <a:defRPr/>
            </a:lvl1pPr>
          </a:lstStyle>
          <a:p>
            <a:r>
              <a:rPr lang="en-US" altLang="zh-CN"/>
              <a:t>www.themegallery.com</a:t>
            </a:r>
          </a:p>
        </p:txBody>
      </p:sp>
    </p:spTree>
    <p:extLst>
      <p:ext uri="{BB962C8B-B14F-4D97-AF65-F5344CB8AC3E}">
        <p14:creationId xmlns:p14="http://schemas.microsoft.com/office/powerpoint/2010/main" val="232502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9" name="AutoShape 85"/>
          <p:cNvSpPr>
            <a:spLocks noChangeArrowheads="1"/>
          </p:cNvSpPr>
          <p:nvPr/>
        </p:nvSpPr>
        <p:spPr bwMode="gray">
          <a:xfrm>
            <a:off x="6969125" y="561975"/>
            <a:ext cx="1820863" cy="647700"/>
          </a:xfrm>
          <a:prstGeom prst="roundRect">
            <a:avLst>
              <a:gd name="adj" fmla="val 50000"/>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1107" name="Picture 83" descr="global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ltGray">
          <a:xfrm>
            <a:off x="0" y="0"/>
            <a:ext cx="9144000" cy="22383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08" name="Object 84"/>
          <p:cNvGraphicFramePr>
            <a:graphicFrameLocks noChangeAspect="1"/>
          </p:cNvGraphicFramePr>
          <p:nvPr/>
        </p:nvGraphicFramePr>
        <p:xfrm>
          <a:off x="0" y="5122863"/>
          <a:ext cx="9144000" cy="1735137"/>
        </p:xfrm>
        <a:graphic>
          <a:graphicData uri="http://schemas.openxmlformats.org/presentationml/2006/ole">
            <mc:AlternateContent xmlns:mc="http://schemas.openxmlformats.org/markup-compatibility/2006">
              <mc:Choice xmlns:v="urn:schemas-microsoft-com:vml" Requires="v">
                <p:oleObj spid="_x0000_s4879" name="Image" r:id="rId16" imgW="12977778" imgH="3695238" progId="Photoshop.Image.6">
                  <p:embed/>
                </p:oleObj>
              </mc:Choice>
              <mc:Fallback>
                <p:oleObj name="Image" r:id="rId16" imgW="12977778" imgH="3695238" progId="Photoshop.Image.6">
                  <p:embed/>
                  <p:pic>
                    <p:nvPicPr>
                      <p:cNvPr id="0" name="Object 8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gray">
                      <a:xfrm>
                        <a:off x="0" y="5122863"/>
                        <a:ext cx="91440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3"/>
          <p:cNvSpPr>
            <a:spLocks noGrp="1" noChangeArrowheads="1"/>
          </p:cNvSpPr>
          <p:nvPr>
            <p:ph type="body" idx="1"/>
          </p:nvPr>
        </p:nvSpPr>
        <p:spPr bwMode="auto">
          <a:xfrm>
            <a:off x="457200" y="13716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1029" name="Rectangle 5"/>
          <p:cNvSpPr>
            <a:spLocks noGrp="1" noChangeArrowheads="1"/>
          </p:cNvSpPr>
          <p:nvPr>
            <p:ph type="ftr" sz="quarter" idx="3"/>
          </p:nvPr>
        </p:nvSpPr>
        <p:spPr bwMode="auto">
          <a:xfrm>
            <a:off x="6172200" y="6548438"/>
            <a:ext cx="25908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latin typeface="+mn-lt"/>
                <a:ea typeface="宋体" pitchFamily="2" charset="-122"/>
              </a:defRPr>
            </a:lvl1pPr>
          </a:lstStyle>
          <a:p>
            <a:r>
              <a:rPr lang="en-US" altLang="zh-CN"/>
              <a:t>Company Logo</a:t>
            </a:r>
          </a:p>
        </p:txBody>
      </p:sp>
      <p:sp>
        <p:nvSpPr>
          <p:cNvPr id="1030" name="Rectangle 6"/>
          <p:cNvSpPr>
            <a:spLocks noGrp="1" noChangeArrowheads="1"/>
          </p:cNvSpPr>
          <p:nvPr>
            <p:ph type="sldNum" sz="quarter" idx="4"/>
          </p:nvPr>
        </p:nvSpPr>
        <p:spPr bwMode="auto">
          <a:xfrm>
            <a:off x="3429000" y="6537325"/>
            <a:ext cx="21336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latin typeface="+mn-lt"/>
                <a:ea typeface="宋体" pitchFamily="2" charset="-122"/>
              </a:defRPr>
            </a:lvl1pPr>
          </a:lstStyle>
          <a:p>
            <a:fld id="{91F8C096-2361-4569-BB2F-DB9D3A60199A}" type="slidenum">
              <a:rPr lang="en-US" altLang="zh-CN"/>
              <a:pPr/>
              <a:t>‹#›</a:t>
            </a:fld>
            <a:endParaRPr lang="en-US" altLang="zh-CN"/>
          </a:p>
        </p:txBody>
      </p:sp>
      <p:sp>
        <p:nvSpPr>
          <p:cNvPr id="1026" name="Rectangle 2"/>
          <p:cNvSpPr>
            <a:spLocks noGrp="1" noChangeArrowheads="1"/>
          </p:cNvSpPr>
          <p:nvPr>
            <p:ph type="title"/>
          </p:nvPr>
        </p:nvSpPr>
        <p:spPr bwMode="auto">
          <a:xfrm>
            <a:off x="1066800" y="579438"/>
            <a:ext cx="71628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28" name="Rectangle 4"/>
          <p:cNvSpPr>
            <a:spLocks noGrp="1" noChangeArrowheads="1"/>
          </p:cNvSpPr>
          <p:nvPr>
            <p:ph type="dt" sz="half" idx="2"/>
          </p:nvPr>
        </p:nvSpPr>
        <p:spPr bwMode="auto">
          <a:xfrm>
            <a:off x="457200" y="6543675"/>
            <a:ext cx="22860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mn-lt"/>
                <a:ea typeface="宋体" pitchFamily="2" charset="-122"/>
              </a:defRPr>
            </a:lvl1pPr>
          </a:lstStyle>
          <a:p>
            <a:r>
              <a:rPr lang="en-US" altLang="zh-CN"/>
              <a:t>www.themegallery.com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p:txStyles>
    <p:titleStyle>
      <a:lvl1pPr algn="r" rtl="0" eaLnBrk="1" fontAlgn="base" hangingPunct="1">
        <a:spcBef>
          <a:spcPct val="0"/>
        </a:spcBef>
        <a:spcAft>
          <a:spcPct val="0"/>
        </a:spcAft>
        <a:defRPr sz="3600" b="1" i="1">
          <a:solidFill>
            <a:schemeClr val="tx2"/>
          </a:solidFill>
          <a:latin typeface="+mj-lt"/>
          <a:ea typeface="+mj-ea"/>
          <a:cs typeface="+mj-cs"/>
        </a:defRPr>
      </a:lvl1pPr>
      <a:lvl2pPr algn="r" rtl="0" eaLnBrk="1" fontAlgn="base" hangingPunct="1">
        <a:spcBef>
          <a:spcPct val="0"/>
        </a:spcBef>
        <a:spcAft>
          <a:spcPct val="0"/>
        </a:spcAft>
        <a:defRPr sz="3600" b="1" i="1">
          <a:solidFill>
            <a:schemeClr val="tx2"/>
          </a:solidFill>
          <a:latin typeface="Arial" pitchFamily="34" charset="0"/>
        </a:defRPr>
      </a:lvl2pPr>
      <a:lvl3pPr algn="r" rtl="0" eaLnBrk="1" fontAlgn="base" hangingPunct="1">
        <a:spcBef>
          <a:spcPct val="0"/>
        </a:spcBef>
        <a:spcAft>
          <a:spcPct val="0"/>
        </a:spcAft>
        <a:defRPr sz="3600" b="1" i="1">
          <a:solidFill>
            <a:schemeClr val="tx2"/>
          </a:solidFill>
          <a:latin typeface="Arial" pitchFamily="34" charset="0"/>
        </a:defRPr>
      </a:lvl3pPr>
      <a:lvl4pPr algn="r" rtl="0" eaLnBrk="1" fontAlgn="base" hangingPunct="1">
        <a:spcBef>
          <a:spcPct val="0"/>
        </a:spcBef>
        <a:spcAft>
          <a:spcPct val="0"/>
        </a:spcAft>
        <a:defRPr sz="3600" b="1" i="1">
          <a:solidFill>
            <a:schemeClr val="tx2"/>
          </a:solidFill>
          <a:latin typeface="Arial" pitchFamily="34" charset="0"/>
        </a:defRPr>
      </a:lvl4pPr>
      <a:lvl5pPr algn="r" rtl="0" eaLnBrk="1" fontAlgn="base" hangingPunct="1">
        <a:spcBef>
          <a:spcPct val="0"/>
        </a:spcBef>
        <a:spcAft>
          <a:spcPct val="0"/>
        </a:spcAft>
        <a:defRPr sz="3600" b="1" i="1">
          <a:solidFill>
            <a:schemeClr val="tx2"/>
          </a:solidFill>
          <a:latin typeface="Arial" pitchFamily="34" charset="0"/>
        </a:defRPr>
      </a:lvl5pPr>
      <a:lvl6pPr marL="457200" algn="r" rtl="0" eaLnBrk="1" fontAlgn="base" hangingPunct="1">
        <a:spcBef>
          <a:spcPct val="0"/>
        </a:spcBef>
        <a:spcAft>
          <a:spcPct val="0"/>
        </a:spcAft>
        <a:defRPr sz="3600" b="1" i="1">
          <a:solidFill>
            <a:schemeClr val="tx2"/>
          </a:solidFill>
          <a:latin typeface="Arial" pitchFamily="34" charset="0"/>
        </a:defRPr>
      </a:lvl6pPr>
      <a:lvl7pPr marL="914400" algn="r" rtl="0" eaLnBrk="1" fontAlgn="base" hangingPunct="1">
        <a:spcBef>
          <a:spcPct val="0"/>
        </a:spcBef>
        <a:spcAft>
          <a:spcPct val="0"/>
        </a:spcAft>
        <a:defRPr sz="3600" b="1" i="1">
          <a:solidFill>
            <a:schemeClr val="tx2"/>
          </a:solidFill>
          <a:latin typeface="Arial" pitchFamily="34" charset="0"/>
        </a:defRPr>
      </a:lvl7pPr>
      <a:lvl8pPr marL="1371600" algn="r" rtl="0" eaLnBrk="1" fontAlgn="base" hangingPunct="1">
        <a:spcBef>
          <a:spcPct val="0"/>
        </a:spcBef>
        <a:spcAft>
          <a:spcPct val="0"/>
        </a:spcAft>
        <a:defRPr sz="3600" b="1" i="1">
          <a:solidFill>
            <a:schemeClr val="tx2"/>
          </a:solidFill>
          <a:latin typeface="Arial" pitchFamily="34" charset="0"/>
        </a:defRPr>
      </a:lvl8pPr>
      <a:lvl9pPr marL="1828800" algn="r" rtl="0" eaLnBrk="1" fontAlgn="base" hangingPunct="1">
        <a:spcBef>
          <a:spcPct val="0"/>
        </a:spcBef>
        <a:spcAft>
          <a:spcPct val="0"/>
        </a:spcAft>
        <a:defRPr sz="3600" b="1" i="1">
          <a:solidFill>
            <a:schemeClr val="tx2"/>
          </a:solidFill>
          <a:latin typeface="Arial"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j-lt"/>
        </a:defRPr>
      </a:lvl2pPr>
      <a:lvl3pPr marL="1143000" indent="-228600" algn="l" rtl="0" eaLnBrk="1" fontAlgn="base" hangingPunct="1">
        <a:spcBef>
          <a:spcPct val="20000"/>
        </a:spcBef>
        <a:spcAft>
          <a:spcPct val="0"/>
        </a:spcAft>
        <a:buClr>
          <a:schemeClr val="tx1"/>
        </a:buClr>
        <a:buChar char="•"/>
        <a:defRPr sz="2200">
          <a:solidFill>
            <a:schemeClr val="tx1"/>
          </a:solidFill>
          <a:latin typeface="+mj-lt"/>
        </a:defRPr>
      </a:lvl3pPr>
      <a:lvl4pPr marL="1600200" indent="-228600" algn="l" rtl="0" eaLnBrk="1" fontAlgn="base" hangingPunct="1">
        <a:spcBef>
          <a:spcPct val="20000"/>
        </a:spcBef>
        <a:spcAft>
          <a:spcPct val="0"/>
        </a:spcAft>
        <a:buChar char="–"/>
        <a:defRPr sz="2000">
          <a:solidFill>
            <a:schemeClr val="tx1"/>
          </a:solidFill>
          <a:latin typeface="+mj-lt"/>
        </a:defRPr>
      </a:lvl4pPr>
      <a:lvl5pPr marL="2057400" indent="-228600" algn="l" rtl="0" eaLnBrk="1" fontAlgn="base" hangingPunct="1">
        <a:spcBef>
          <a:spcPct val="20000"/>
        </a:spcBef>
        <a:spcAft>
          <a:spcPct val="0"/>
        </a:spcAft>
        <a:buChar char="»"/>
        <a:defRPr sz="2000">
          <a:solidFill>
            <a:schemeClr val="tx1"/>
          </a:solidFill>
          <a:latin typeface="+mj-lt"/>
        </a:defRPr>
      </a:lvl5pPr>
      <a:lvl6pPr marL="2514600" indent="-228600" algn="l" rtl="0" eaLnBrk="1" fontAlgn="base" hangingPunct="1">
        <a:spcBef>
          <a:spcPct val="20000"/>
        </a:spcBef>
        <a:spcAft>
          <a:spcPct val="0"/>
        </a:spcAft>
        <a:buChar char="»"/>
        <a:defRPr sz="2000">
          <a:solidFill>
            <a:schemeClr val="tx1"/>
          </a:solidFill>
          <a:latin typeface="+mj-lt"/>
        </a:defRPr>
      </a:lvl6pPr>
      <a:lvl7pPr marL="2971800" indent="-228600" algn="l" rtl="0" eaLnBrk="1" fontAlgn="base" hangingPunct="1">
        <a:spcBef>
          <a:spcPct val="20000"/>
        </a:spcBef>
        <a:spcAft>
          <a:spcPct val="0"/>
        </a:spcAft>
        <a:buChar char="»"/>
        <a:defRPr sz="2000">
          <a:solidFill>
            <a:schemeClr val="tx1"/>
          </a:solidFill>
          <a:latin typeface="+mj-lt"/>
        </a:defRPr>
      </a:lvl7pPr>
      <a:lvl8pPr marL="3429000" indent="-228600" algn="l" rtl="0" eaLnBrk="1" fontAlgn="base" hangingPunct="1">
        <a:spcBef>
          <a:spcPct val="20000"/>
        </a:spcBef>
        <a:spcAft>
          <a:spcPct val="0"/>
        </a:spcAft>
        <a:buChar char="»"/>
        <a:defRPr sz="2000">
          <a:solidFill>
            <a:schemeClr val="tx1"/>
          </a:solidFill>
          <a:latin typeface="+mj-lt"/>
        </a:defRPr>
      </a:lvl8pPr>
      <a:lvl9pPr marL="3886200" indent="-228600" algn="l" rtl="0" eaLnBrk="1" fontAlgn="base" hangingPunct="1">
        <a:spcBef>
          <a:spcPct val="20000"/>
        </a:spcBef>
        <a:spcAft>
          <a:spcPct val="0"/>
        </a:spcAft>
        <a:buChar char="»"/>
        <a:defRPr sz="2000">
          <a:solidFill>
            <a:schemeClr val="tx1"/>
          </a:solidFill>
          <a:latin typeface="+mj-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smtClean="0">
                <a:solidFill>
                  <a:prstClr val="black">
                    <a:tint val="75000"/>
                  </a:prstClr>
                </a:solidFill>
              </a:rPr>
              <a:t>www.themegallery.com</a:t>
            </a:r>
            <a:endParaRPr lang="en-US" altLang="zh-CN">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solidFill>
                  <a:prstClr val="black">
                    <a:tint val="75000"/>
                  </a:prstClr>
                </a:solidFill>
              </a:rPr>
              <a:t>Company Logo</a:t>
            </a:r>
            <a:endParaRPr lang="en-US" altLang="zh-CN">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F8C096-2361-4569-BB2F-DB9D3A60199A}"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160411571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prstClr val="black">
                    <a:tint val="75000"/>
                  </a:prstClr>
                </a:solidFill>
                <a:latin typeface="Arial" pitchFamily="34" charset="0"/>
                <a:ea typeface="宋体"/>
              </a:defRPr>
            </a:lvl1pPr>
          </a:lstStyle>
          <a:p>
            <a:pPr>
              <a:defRPr/>
            </a:pPr>
            <a:r>
              <a:rPr lang="en-US" altLang="zh-CN"/>
              <a:t>www.themegallery.com</a:t>
            </a: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prstClr val="black">
                    <a:tint val="75000"/>
                  </a:prstClr>
                </a:solidFill>
                <a:latin typeface="Arial" pitchFamily="34" charset="0"/>
                <a:ea typeface="宋体"/>
              </a:defRPr>
            </a:lvl1pPr>
          </a:lstStyle>
          <a:p>
            <a:pPr>
              <a:defRPr/>
            </a:pPr>
            <a:r>
              <a:rPr lang="en-US" altLang="zh-CN"/>
              <a:t>Company Logo</a:t>
            </a: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prstClr val="black">
                    <a:tint val="75000"/>
                  </a:prstClr>
                </a:solidFill>
                <a:latin typeface="Arial" pitchFamily="34" charset="0"/>
                <a:ea typeface="宋体"/>
              </a:defRPr>
            </a:lvl1pPr>
          </a:lstStyle>
          <a:p>
            <a:pPr>
              <a:defRPr/>
            </a:pPr>
            <a:fld id="{A935A642-70FB-4714-A7F1-FAC98E65E0FE}" type="slidenum">
              <a:rPr lang="en-US" altLang="zh-CN"/>
              <a:pPr>
                <a:defRPr/>
              </a:pPr>
              <a:t>‹#›</a:t>
            </a:fld>
            <a:endParaRPr lang="en-US" altLang="zh-CN"/>
          </a:p>
        </p:txBody>
      </p:sp>
    </p:spTree>
    <p:extLst>
      <p:ext uri="{BB962C8B-B14F-4D97-AF65-F5344CB8AC3E}">
        <p14:creationId xmlns:p14="http://schemas.microsoft.com/office/powerpoint/2010/main" val="387778365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sldNum="0"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8.emf"/><Relationship Id="rId5" Type="http://schemas.openxmlformats.org/officeDocument/2006/relationships/image" Target="../media/image23.emf"/><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5.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33.emf"/><Relationship Id="rId4" Type="http://schemas.openxmlformats.org/officeDocument/2006/relationships/image" Target="../media/image32.emf"/></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0.png"/><Relationship Id="rId7"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400.png"/><Relationship Id="rId5" Type="http://schemas.openxmlformats.org/officeDocument/2006/relationships/image" Target="../media/image390.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430.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50.pn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0" y="908720"/>
            <a:ext cx="9092058" cy="2304256"/>
          </a:xfrm>
        </p:spPr>
        <p:txBody>
          <a:bodyPr/>
          <a:lstStyle/>
          <a:p>
            <a:pPr>
              <a:lnSpc>
                <a:spcPct val="150000"/>
              </a:lnSpc>
            </a:pPr>
            <a:r>
              <a:rPr lang="en-US" altLang="zh-CN" sz="3600" dirty="0">
                <a:effectLst>
                  <a:outerShdw blurRad="38100" dist="38100" dir="2700000" algn="tl">
                    <a:srgbClr val="000000">
                      <a:alpha val="43137"/>
                    </a:srgbClr>
                  </a:outerShdw>
                </a:effectLst>
                <a:latin typeface="Verdana" pitchFamily="34" charset="0"/>
                <a:ea typeface="宋体" pitchFamily="2" charset="-122"/>
              </a:rPr>
              <a:t>CEPC Partial Double Ring </a:t>
            </a:r>
            <a:r>
              <a:rPr lang="en-US" altLang="zh-CN" sz="3600" dirty="0" smtClean="0">
                <a:effectLst>
                  <a:outerShdw blurRad="38100" dist="38100" dir="2700000" algn="tl">
                    <a:srgbClr val="000000">
                      <a:alpha val="43137"/>
                    </a:srgbClr>
                  </a:outerShdw>
                </a:effectLst>
                <a:latin typeface="Verdana" pitchFamily="34" charset="0"/>
                <a:ea typeface="宋体" pitchFamily="2" charset="-122"/>
              </a:rPr>
              <a:t>Lattice &amp;</a:t>
            </a:r>
            <a:r>
              <a:rPr lang="en-US" altLang="zh-CN" sz="3600" dirty="0">
                <a:effectLst>
                  <a:outerShdw blurRad="38100" dist="38100" dir="2700000" algn="tl">
                    <a:srgbClr val="000000">
                      <a:alpha val="43137"/>
                    </a:srgbClr>
                  </a:outerShdw>
                </a:effectLst>
                <a:latin typeface="Verdana" pitchFamily="34" charset="0"/>
                <a:ea typeface="宋体" pitchFamily="2" charset="-122"/>
              </a:rPr>
              <a:t/>
            </a:r>
            <a:br>
              <a:rPr lang="en-US" altLang="zh-CN" sz="3600" dirty="0">
                <a:effectLst>
                  <a:outerShdw blurRad="38100" dist="38100" dir="2700000" algn="tl">
                    <a:srgbClr val="000000">
                      <a:alpha val="43137"/>
                    </a:srgbClr>
                  </a:outerShdw>
                </a:effectLst>
                <a:latin typeface="Verdana" pitchFamily="34" charset="0"/>
                <a:ea typeface="宋体" pitchFamily="2" charset="-122"/>
              </a:rPr>
            </a:br>
            <a:r>
              <a:rPr lang="en-US" altLang="zh-CN" sz="3600" dirty="0">
                <a:effectLst>
                  <a:outerShdw blurRad="38100" dist="38100" dir="2700000" algn="tl">
                    <a:srgbClr val="000000">
                      <a:alpha val="43137"/>
                    </a:srgbClr>
                  </a:outerShdw>
                </a:effectLst>
                <a:latin typeface="Verdana" pitchFamily="34" charset="0"/>
                <a:ea typeface="宋体" pitchFamily="2" charset="-122"/>
              </a:rPr>
              <a:t>SPPC Lattice Design</a:t>
            </a:r>
          </a:p>
        </p:txBody>
      </p:sp>
      <p:pic>
        <p:nvPicPr>
          <p:cNvPr id="7" name="Picture 2" descr="I:\1我的工作\2015.4.22考核\高能所标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16" y="283357"/>
            <a:ext cx="1974752" cy="3600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5"/>
          <p:cNvSpPr>
            <a:spLocks noChangeArrowheads="1"/>
          </p:cNvSpPr>
          <p:nvPr/>
        </p:nvSpPr>
        <p:spPr bwMode="auto">
          <a:xfrm>
            <a:off x="678607" y="3718679"/>
            <a:ext cx="7704856"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defRPr/>
            </a:pPr>
            <a:r>
              <a:rPr lang="en-US" altLang="zh-CN" sz="2400" b="0" dirty="0" err="1">
                <a:solidFill>
                  <a:srgbClr val="FFFFFF"/>
                </a:solidFill>
                <a:latin typeface="Times New Roman" pitchFamily="18" charset="0"/>
                <a:ea typeface="华文楷体" pitchFamily="2" charset="-122"/>
                <a:cs typeface="Times New Roman" pitchFamily="18" charset="0"/>
              </a:rPr>
              <a:t>Feng</a:t>
            </a:r>
            <a:r>
              <a:rPr lang="en-US" altLang="zh-CN" sz="2400" b="0" dirty="0">
                <a:solidFill>
                  <a:srgbClr val="FFFFFF"/>
                </a:solidFill>
                <a:latin typeface="Times New Roman" pitchFamily="18" charset="0"/>
                <a:ea typeface="华文楷体" pitchFamily="2" charset="-122"/>
                <a:cs typeface="Times New Roman" pitchFamily="18" charset="0"/>
              </a:rPr>
              <a:t> </a:t>
            </a:r>
            <a:r>
              <a:rPr lang="en-US" altLang="zh-CN" sz="2400" b="0" dirty="0" smtClean="0">
                <a:solidFill>
                  <a:srgbClr val="FFFFFF"/>
                </a:solidFill>
                <a:latin typeface="Times New Roman" pitchFamily="18" charset="0"/>
                <a:ea typeface="华文楷体" pitchFamily="2" charset="-122"/>
                <a:cs typeface="Times New Roman" pitchFamily="18" charset="0"/>
              </a:rPr>
              <a:t>Su    </a:t>
            </a:r>
            <a:r>
              <a:rPr lang="en-US" altLang="zh-CN" sz="2400" b="0" dirty="0" err="1">
                <a:solidFill>
                  <a:srgbClr val="FFFFFF"/>
                </a:solidFill>
                <a:latin typeface="Times New Roman" pitchFamily="18" charset="0"/>
                <a:ea typeface="华文楷体" pitchFamily="2" charset="-122"/>
                <a:cs typeface="Times New Roman" pitchFamily="18" charset="0"/>
              </a:rPr>
              <a:t>Jie</a:t>
            </a:r>
            <a:r>
              <a:rPr lang="en-US" altLang="zh-CN" sz="2400" b="0" dirty="0">
                <a:solidFill>
                  <a:srgbClr val="FFFFFF"/>
                </a:solidFill>
                <a:latin typeface="Times New Roman" pitchFamily="18" charset="0"/>
                <a:ea typeface="华文楷体" pitchFamily="2" charset="-122"/>
                <a:cs typeface="Times New Roman" pitchFamily="18" charset="0"/>
              </a:rPr>
              <a:t> </a:t>
            </a:r>
            <a:r>
              <a:rPr lang="en-US" altLang="zh-CN" sz="2400" b="0" dirty="0" err="1">
                <a:solidFill>
                  <a:srgbClr val="FFFFFF"/>
                </a:solidFill>
                <a:latin typeface="Times New Roman" pitchFamily="18" charset="0"/>
                <a:ea typeface="华文楷体" pitchFamily="2" charset="-122"/>
                <a:cs typeface="Times New Roman" pitchFamily="18" charset="0"/>
              </a:rPr>
              <a:t>Gao</a:t>
            </a:r>
            <a:r>
              <a:rPr lang="en-US" altLang="zh-CN" sz="2400" b="0" dirty="0">
                <a:solidFill>
                  <a:srgbClr val="FFFFFF"/>
                </a:solidFill>
                <a:latin typeface="Times New Roman" pitchFamily="18" charset="0"/>
                <a:ea typeface="华文楷体" pitchFamily="2" charset="-122"/>
                <a:cs typeface="Times New Roman" pitchFamily="18" charset="0"/>
              </a:rPr>
              <a:t> </a:t>
            </a:r>
            <a:r>
              <a:rPr lang="en-US" altLang="zh-CN" sz="2400" b="0" dirty="0" smtClean="0">
                <a:solidFill>
                  <a:srgbClr val="FFFFFF"/>
                </a:solidFill>
                <a:latin typeface="Times New Roman" pitchFamily="18" charset="0"/>
                <a:ea typeface="华文楷体" pitchFamily="2" charset="-122"/>
                <a:cs typeface="Times New Roman" pitchFamily="18" charset="0"/>
              </a:rPr>
              <a:t>   Dou </a:t>
            </a:r>
            <a:r>
              <a:rPr lang="en-US" altLang="zh-CN" sz="2400" b="0" dirty="0">
                <a:solidFill>
                  <a:srgbClr val="FFFFFF"/>
                </a:solidFill>
                <a:latin typeface="Times New Roman" pitchFamily="18" charset="0"/>
                <a:ea typeface="华文楷体" pitchFamily="2" charset="-122"/>
                <a:cs typeface="Times New Roman" pitchFamily="18" charset="0"/>
              </a:rPr>
              <a:t>Wang  </a:t>
            </a:r>
            <a:r>
              <a:rPr lang="en-US" altLang="zh-CN" sz="2400" b="0" dirty="0" smtClean="0">
                <a:solidFill>
                  <a:srgbClr val="FFFFFF"/>
                </a:solidFill>
                <a:latin typeface="Times New Roman" pitchFamily="18" charset="0"/>
                <a:ea typeface="华文楷体" pitchFamily="2" charset="-122"/>
                <a:cs typeface="Times New Roman" pitchFamily="18" charset="0"/>
              </a:rPr>
              <a:t>  </a:t>
            </a:r>
            <a:r>
              <a:rPr lang="en-US" altLang="zh-CN" sz="2400" b="0" dirty="0" err="1" smtClean="0">
                <a:solidFill>
                  <a:srgbClr val="FFFFFF"/>
                </a:solidFill>
                <a:latin typeface="Times New Roman" pitchFamily="18" charset="0"/>
                <a:ea typeface="华文楷体" pitchFamily="2" charset="-122"/>
                <a:cs typeface="Times New Roman" pitchFamily="18" charset="0"/>
              </a:rPr>
              <a:t>Yiwei</a:t>
            </a:r>
            <a:r>
              <a:rPr lang="en-US" altLang="zh-CN" sz="2400" b="0" dirty="0" smtClean="0">
                <a:solidFill>
                  <a:srgbClr val="FFFFFF"/>
                </a:solidFill>
                <a:latin typeface="Times New Roman" pitchFamily="18" charset="0"/>
                <a:ea typeface="华文楷体" pitchFamily="2" charset="-122"/>
                <a:cs typeface="Times New Roman" pitchFamily="18" charset="0"/>
              </a:rPr>
              <a:t> Wang </a:t>
            </a:r>
          </a:p>
          <a:p>
            <a:pPr algn="ctr">
              <a:lnSpc>
                <a:spcPct val="150000"/>
              </a:lnSpc>
              <a:defRPr/>
            </a:pPr>
            <a:r>
              <a:rPr lang="en-US" altLang="zh-CN" sz="2400" b="0" dirty="0">
                <a:solidFill>
                  <a:srgbClr val="FFFFFF"/>
                </a:solidFill>
                <a:latin typeface="Times New Roman" pitchFamily="18" charset="0"/>
                <a:ea typeface="华文楷体" pitchFamily="2" charset="-122"/>
                <a:cs typeface="Times New Roman" pitchFamily="18" charset="0"/>
              </a:rPr>
              <a:t> </a:t>
            </a:r>
            <a:r>
              <a:rPr lang="en-US" altLang="zh-CN" sz="2400" b="0" dirty="0" err="1">
                <a:solidFill>
                  <a:srgbClr val="FFFFFF"/>
                </a:solidFill>
                <a:latin typeface="Times New Roman" pitchFamily="18" charset="0"/>
                <a:ea typeface="华文楷体" pitchFamily="2" charset="-122"/>
                <a:cs typeface="Times New Roman" pitchFamily="18" charset="0"/>
              </a:rPr>
              <a:t>Jingyu</a:t>
            </a:r>
            <a:r>
              <a:rPr lang="en-US" altLang="zh-CN" sz="2400" b="0" dirty="0">
                <a:solidFill>
                  <a:srgbClr val="FFFFFF"/>
                </a:solidFill>
                <a:latin typeface="Times New Roman" pitchFamily="18" charset="0"/>
                <a:ea typeface="华文楷体" pitchFamily="2" charset="-122"/>
                <a:cs typeface="Times New Roman" pitchFamily="18" charset="0"/>
              </a:rPr>
              <a:t> Tang </a:t>
            </a:r>
            <a:r>
              <a:rPr lang="en-US" altLang="zh-CN" sz="2400" b="0" dirty="0" smtClean="0">
                <a:solidFill>
                  <a:srgbClr val="FFFFFF"/>
                </a:solidFill>
                <a:latin typeface="Times New Roman" pitchFamily="18" charset="0"/>
                <a:ea typeface="华文楷体" pitchFamily="2" charset="-122"/>
                <a:cs typeface="Times New Roman" pitchFamily="18" charset="0"/>
              </a:rPr>
              <a:t>    </a:t>
            </a:r>
            <a:r>
              <a:rPr lang="en-US" altLang="zh-CN" sz="2400" b="0" dirty="0" err="1" smtClean="0">
                <a:solidFill>
                  <a:srgbClr val="FFFFFF"/>
                </a:solidFill>
                <a:latin typeface="Times New Roman" pitchFamily="18" charset="0"/>
                <a:ea typeface="华文楷体" pitchFamily="2" charset="-122"/>
                <a:cs typeface="Times New Roman" pitchFamily="18" charset="0"/>
              </a:rPr>
              <a:t>Tianjian</a:t>
            </a:r>
            <a:r>
              <a:rPr lang="en-US" altLang="zh-CN" sz="2400" b="0" dirty="0">
                <a:solidFill>
                  <a:srgbClr val="FFFFFF"/>
                </a:solidFill>
                <a:latin typeface="Times New Roman" pitchFamily="18" charset="0"/>
                <a:ea typeface="华文楷体" pitchFamily="2" charset="-122"/>
                <a:cs typeface="Times New Roman" pitchFamily="18" charset="0"/>
              </a:rPr>
              <a:t> </a:t>
            </a:r>
            <a:r>
              <a:rPr lang="en-US" altLang="zh-CN" sz="2400" b="0" dirty="0" err="1">
                <a:solidFill>
                  <a:srgbClr val="FFFFFF"/>
                </a:solidFill>
                <a:latin typeface="Times New Roman" pitchFamily="18" charset="0"/>
                <a:ea typeface="华文楷体" pitchFamily="2" charset="-122"/>
                <a:cs typeface="Times New Roman" pitchFamily="18" charset="0"/>
              </a:rPr>
              <a:t>Bian</a:t>
            </a:r>
            <a:r>
              <a:rPr lang="en-US" altLang="zh-CN" sz="2400" b="0" dirty="0">
                <a:solidFill>
                  <a:srgbClr val="FFFFFF"/>
                </a:solidFill>
                <a:latin typeface="Times New Roman" pitchFamily="18" charset="0"/>
                <a:ea typeface="华文楷体" pitchFamily="2" charset="-122"/>
                <a:cs typeface="Times New Roman" pitchFamily="18" charset="0"/>
              </a:rPr>
              <a:t> </a:t>
            </a:r>
            <a:r>
              <a:rPr lang="en-US" altLang="zh-CN" sz="2400" b="0" dirty="0" smtClean="0">
                <a:solidFill>
                  <a:srgbClr val="FFFFFF"/>
                </a:solidFill>
                <a:latin typeface="Times New Roman" pitchFamily="18" charset="0"/>
                <a:ea typeface="华文楷体" pitchFamily="2" charset="-122"/>
                <a:cs typeface="Times New Roman" pitchFamily="18" charset="0"/>
              </a:rPr>
              <a:t>    </a:t>
            </a:r>
            <a:r>
              <a:rPr lang="en-US" altLang="zh-CN" sz="2400" b="0" dirty="0" err="1" smtClean="0">
                <a:solidFill>
                  <a:srgbClr val="FFFFFF"/>
                </a:solidFill>
                <a:latin typeface="Times New Roman" pitchFamily="18" charset="0"/>
                <a:ea typeface="华文楷体" pitchFamily="2" charset="-122"/>
                <a:cs typeface="Times New Roman" pitchFamily="18" charset="0"/>
              </a:rPr>
              <a:t>Sha</a:t>
            </a:r>
            <a:r>
              <a:rPr lang="en-US" altLang="zh-CN" sz="2400" b="0" dirty="0" smtClean="0">
                <a:solidFill>
                  <a:srgbClr val="FFFFFF"/>
                </a:solidFill>
                <a:latin typeface="Times New Roman" pitchFamily="18" charset="0"/>
                <a:ea typeface="华文楷体" pitchFamily="2" charset="-122"/>
                <a:cs typeface="Times New Roman" pitchFamily="18" charset="0"/>
              </a:rPr>
              <a:t> </a:t>
            </a:r>
            <a:r>
              <a:rPr lang="en-US" altLang="zh-CN" sz="2400" b="0" dirty="0" err="1">
                <a:solidFill>
                  <a:srgbClr val="FFFFFF"/>
                </a:solidFill>
                <a:latin typeface="Times New Roman" pitchFamily="18" charset="0"/>
                <a:ea typeface="华文楷体" pitchFamily="2" charset="-122"/>
                <a:cs typeface="Times New Roman" pitchFamily="18" charset="0"/>
              </a:rPr>
              <a:t>Bai</a:t>
            </a:r>
            <a:r>
              <a:rPr lang="en-US" altLang="zh-CN" sz="2400" b="0" dirty="0">
                <a:solidFill>
                  <a:srgbClr val="FFFFFF"/>
                </a:solidFill>
                <a:latin typeface="Times New Roman" pitchFamily="18" charset="0"/>
                <a:ea typeface="华文楷体" pitchFamily="2" charset="-122"/>
                <a:cs typeface="Times New Roman" pitchFamily="18" charset="0"/>
              </a:rPr>
              <a:t> </a:t>
            </a:r>
            <a:endParaRPr lang="en-US" altLang="zh-CN" sz="2400" b="0" dirty="0" smtClean="0">
              <a:solidFill>
                <a:srgbClr val="FFFFFF"/>
              </a:solidFill>
              <a:latin typeface="Times New Roman" pitchFamily="18" charset="0"/>
              <a:ea typeface="华文楷体" pitchFamily="2" charset="-122"/>
              <a:cs typeface="Times New Roman" pitchFamily="18" charset="0"/>
            </a:endParaRPr>
          </a:p>
          <a:p>
            <a:pPr algn="ctr">
              <a:lnSpc>
                <a:spcPct val="150000"/>
              </a:lnSpc>
              <a:defRPr/>
            </a:pPr>
            <a:r>
              <a:rPr lang="en-US" altLang="zh-CN" sz="2400" b="0" dirty="0" smtClean="0">
                <a:solidFill>
                  <a:srgbClr val="FFFFFF"/>
                </a:solidFill>
                <a:latin typeface="Times New Roman" pitchFamily="18" charset="0"/>
                <a:ea typeface="华文楷体" pitchFamily="2" charset="-122"/>
                <a:cs typeface="Times New Roman" pitchFamily="18" charset="0"/>
              </a:rPr>
              <a:t> </a:t>
            </a:r>
            <a:r>
              <a:rPr lang="en-US" altLang="zh-CN" sz="2400" b="0" dirty="0" err="1" smtClean="0">
                <a:solidFill>
                  <a:srgbClr val="FFFFFF"/>
                </a:solidFill>
                <a:latin typeface="Times New Roman" pitchFamily="18" charset="0"/>
                <a:ea typeface="华文楷体" pitchFamily="2" charset="-122"/>
                <a:cs typeface="Times New Roman" pitchFamily="18" charset="0"/>
              </a:rPr>
              <a:t>Huiping</a:t>
            </a:r>
            <a:r>
              <a:rPr lang="en-US" altLang="zh-CN" sz="2400" b="0" dirty="0" smtClean="0">
                <a:solidFill>
                  <a:srgbClr val="FFFFFF"/>
                </a:solidFill>
                <a:latin typeface="Times New Roman" pitchFamily="18" charset="0"/>
                <a:ea typeface="华文楷体" pitchFamily="2" charset="-122"/>
                <a:cs typeface="Times New Roman" pitchFamily="18" charset="0"/>
              </a:rPr>
              <a:t> </a:t>
            </a:r>
            <a:r>
              <a:rPr lang="en-US" altLang="zh-CN" sz="2400" b="0" dirty="0" err="1" smtClean="0">
                <a:solidFill>
                  <a:srgbClr val="FFFFFF"/>
                </a:solidFill>
                <a:latin typeface="Times New Roman" pitchFamily="18" charset="0"/>
                <a:ea typeface="华文楷体" pitchFamily="2" charset="-122"/>
                <a:cs typeface="Times New Roman" pitchFamily="18" charset="0"/>
              </a:rPr>
              <a:t>Geng</a:t>
            </a:r>
            <a:r>
              <a:rPr lang="en-US" altLang="zh-CN" sz="2400" b="0" dirty="0">
                <a:solidFill>
                  <a:srgbClr val="FFFFFF"/>
                </a:solidFill>
                <a:latin typeface="Times New Roman" pitchFamily="18" charset="0"/>
                <a:ea typeface="华文楷体" pitchFamily="2" charset="-122"/>
                <a:cs typeface="Times New Roman" pitchFamily="18" charset="0"/>
              </a:rPr>
              <a:t> </a:t>
            </a:r>
            <a:r>
              <a:rPr lang="en-US" altLang="zh-CN" sz="2400" b="0" dirty="0" smtClean="0">
                <a:solidFill>
                  <a:srgbClr val="FFFFFF"/>
                </a:solidFill>
                <a:latin typeface="Times New Roman" pitchFamily="18" charset="0"/>
                <a:ea typeface="华文楷体" pitchFamily="2" charset="-122"/>
                <a:cs typeface="Times New Roman" pitchFamily="18" charset="0"/>
              </a:rPr>
              <a:t> Yuan Zhang   </a:t>
            </a:r>
            <a:r>
              <a:rPr lang="en-US" altLang="zh-CN" sz="2400" b="0" dirty="0" err="1" smtClean="0">
                <a:solidFill>
                  <a:srgbClr val="FFFFFF"/>
                </a:solidFill>
                <a:latin typeface="Times New Roman" pitchFamily="18" charset="0"/>
                <a:ea typeface="华文楷体" pitchFamily="2" charset="-122"/>
                <a:cs typeface="Times New Roman" pitchFamily="18" charset="0"/>
              </a:rPr>
              <a:t>Yuanyuan</a:t>
            </a:r>
            <a:r>
              <a:rPr lang="en-US" altLang="zh-CN" sz="2400" b="0" dirty="0" smtClean="0">
                <a:solidFill>
                  <a:srgbClr val="FFFFFF"/>
                </a:solidFill>
                <a:latin typeface="Times New Roman" pitchFamily="18" charset="0"/>
                <a:ea typeface="华文楷体" pitchFamily="2" charset="-122"/>
                <a:cs typeface="Times New Roman" pitchFamily="18" charset="0"/>
              </a:rPr>
              <a:t> </a:t>
            </a:r>
            <a:r>
              <a:rPr lang="en-US" altLang="zh-CN" sz="2400" b="0" dirty="0" err="1" smtClean="0">
                <a:solidFill>
                  <a:srgbClr val="FFFFFF"/>
                </a:solidFill>
                <a:latin typeface="Times New Roman" pitchFamily="18" charset="0"/>
                <a:ea typeface="华文楷体" pitchFamily="2" charset="-122"/>
                <a:cs typeface="Times New Roman" pitchFamily="18" charset="0"/>
              </a:rPr>
              <a:t>Guo</a:t>
            </a:r>
            <a:r>
              <a:rPr lang="en-US" altLang="zh-CN" sz="2400" b="0" dirty="0" smtClean="0">
                <a:solidFill>
                  <a:srgbClr val="FFFFFF"/>
                </a:solidFill>
                <a:latin typeface="Times New Roman" pitchFamily="18" charset="0"/>
                <a:ea typeface="华文楷体" pitchFamily="2" charset="-122"/>
                <a:cs typeface="Times New Roman" pitchFamily="18" charset="0"/>
              </a:rPr>
              <a:t> </a:t>
            </a:r>
          </a:p>
          <a:p>
            <a:pPr algn="ctr">
              <a:lnSpc>
                <a:spcPct val="150000"/>
              </a:lnSpc>
              <a:defRPr/>
            </a:pPr>
            <a:r>
              <a:rPr lang="en-US" altLang="zh-CN" sz="2400" b="0" dirty="0" err="1" smtClean="0">
                <a:solidFill>
                  <a:srgbClr val="FFFFFF"/>
                </a:solidFill>
                <a:latin typeface="Times New Roman" pitchFamily="18" charset="0"/>
                <a:ea typeface="华文楷体" pitchFamily="2" charset="-122"/>
                <a:cs typeface="Times New Roman" pitchFamily="18" charset="0"/>
              </a:rPr>
              <a:t>Yuemei</a:t>
            </a:r>
            <a:r>
              <a:rPr lang="en-US" altLang="zh-CN" sz="2400" b="0" dirty="0" smtClean="0">
                <a:solidFill>
                  <a:srgbClr val="FFFFFF"/>
                </a:solidFill>
                <a:latin typeface="Times New Roman" pitchFamily="18" charset="0"/>
                <a:ea typeface="华文楷体" pitchFamily="2" charset="-122"/>
                <a:cs typeface="Times New Roman" pitchFamily="18" charset="0"/>
              </a:rPr>
              <a:t> </a:t>
            </a:r>
            <a:r>
              <a:rPr lang="en-US" altLang="zh-CN" sz="2400" b="0" dirty="0" err="1" smtClean="0">
                <a:solidFill>
                  <a:srgbClr val="FFFFFF"/>
                </a:solidFill>
                <a:latin typeface="Times New Roman" pitchFamily="18" charset="0"/>
                <a:ea typeface="华文楷体" pitchFamily="2" charset="-122"/>
                <a:cs typeface="Times New Roman" pitchFamily="18" charset="0"/>
              </a:rPr>
              <a:t>Peng</a:t>
            </a:r>
            <a:r>
              <a:rPr lang="en-US" altLang="zh-CN" sz="2400" b="0" dirty="0" smtClean="0">
                <a:solidFill>
                  <a:srgbClr val="FFFFFF"/>
                </a:solidFill>
                <a:latin typeface="Times New Roman" pitchFamily="18" charset="0"/>
                <a:ea typeface="华文楷体" pitchFamily="2" charset="-122"/>
                <a:cs typeface="Times New Roman" pitchFamily="18" charset="0"/>
              </a:rPr>
              <a:t>     Ye </a:t>
            </a:r>
            <a:r>
              <a:rPr lang="en-US" altLang="zh-CN" sz="2400" b="0" dirty="0" err="1" smtClean="0">
                <a:solidFill>
                  <a:srgbClr val="FFFFFF"/>
                </a:solidFill>
                <a:latin typeface="Times New Roman" pitchFamily="18" charset="0"/>
                <a:ea typeface="华文楷体" pitchFamily="2" charset="-122"/>
                <a:cs typeface="Times New Roman" pitchFamily="18" charset="0"/>
              </a:rPr>
              <a:t>Zou</a:t>
            </a:r>
            <a:endParaRPr lang="en-US" altLang="zh-CN" sz="2400" b="0" dirty="0">
              <a:solidFill>
                <a:srgbClr val="FFFFFF"/>
              </a:solidFill>
              <a:latin typeface="Times New Roman" pitchFamily="18" charset="0"/>
              <a:ea typeface="华文楷体" pitchFamily="2" charset="-122"/>
              <a:cs typeface="Times New Roman" pitchFamily="18" charset="0"/>
            </a:endParaRPr>
          </a:p>
          <a:p>
            <a:pPr algn="ctr">
              <a:lnSpc>
                <a:spcPct val="150000"/>
              </a:lnSpc>
              <a:defRPr/>
            </a:pPr>
            <a:r>
              <a:rPr lang="en-US" altLang="zh-CN" dirty="0">
                <a:solidFill>
                  <a:schemeClr val="bg1"/>
                </a:solidFill>
              </a:rPr>
              <a:t>The first IHEP-BINP CEPC Accelerator Collaboration Workshop </a:t>
            </a:r>
          </a:p>
          <a:p>
            <a:pPr algn="ctr">
              <a:lnSpc>
                <a:spcPct val="150000"/>
              </a:lnSpc>
              <a:defRPr/>
            </a:pPr>
            <a:r>
              <a:rPr lang="en-US" altLang="zh-CN" dirty="0" smtClean="0">
                <a:solidFill>
                  <a:schemeClr val="bg1"/>
                </a:solidFill>
              </a:rPr>
              <a:t> </a:t>
            </a:r>
            <a:r>
              <a:rPr lang="en-US" altLang="zh-CN" dirty="0">
                <a:solidFill>
                  <a:schemeClr val="bg1"/>
                </a:solidFill>
              </a:rPr>
              <a:t>Jan 12-13, 2016</a:t>
            </a:r>
            <a:r>
              <a:rPr lang="en-US" altLang="zh-CN" sz="1600" dirty="0">
                <a:solidFill>
                  <a:schemeClr val="bg1"/>
                </a:solidFill>
              </a:rPr>
              <a:t> </a:t>
            </a:r>
            <a:endParaRPr lang="zh-CN" altLang="en-US" sz="1600" b="0" dirty="0">
              <a:solidFill>
                <a:schemeClr val="bg1"/>
              </a:solidFill>
              <a:latin typeface="Times New Roman" pitchFamily="18" charset="0"/>
              <a:ea typeface="华文楷体"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63063"/>
            <a:ext cx="6277179" cy="4940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061363" y="6269176"/>
            <a:ext cx="1274067" cy="369332"/>
          </a:xfrm>
          <a:prstGeom prst="rect">
            <a:avLst/>
          </a:prstGeom>
          <a:noFill/>
        </p:spPr>
        <p:txBody>
          <a:bodyPr wrap="none" rtlCol="0">
            <a:spAutoFit/>
          </a:bodyPr>
          <a:lstStyle/>
          <a:p>
            <a:r>
              <a:rPr lang="en-US" altLang="zh-CN" dirty="0" smtClean="0">
                <a:solidFill>
                  <a:srgbClr val="FF0000"/>
                </a:solidFill>
              </a:rPr>
              <a:t>Beta&lt;150m</a:t>
            </a:r>
            <a:endParaRPr lang="zh-CN" altLang="en-US" dirty="0">
              <a:solidFill>
                <a:srgbClr val="FF0000"/>
              </a:solidFill>
            </a:endParaRPr>
          </a:p>
        </p:txBody>
      </p:sp>
      <p:sp>
        <p:nvSpPr>
          <p:cNvPr id="5" name="TextBox 4"/>
          <p:cNvSpPr txBox="1"/>
          <p:nvPr/>
        </p:nvSpPr>
        <p:spPr>
          <a:xfrm>
            <a:off x="2075480" y="496144"/>
            <a:ext cx="5185907" cy="646331"/>
          </a:xfrm>
          <a:prstGeom prst="rect">
            <a:avLst/>
          </a:prstGeom>
          <a:noFill/>
        </p:spPr>
        <p:txBody>
          <a:bodyPr wrap="none" rtlCol="0">
            <a:spAutoFit/>
          </a:bodyPr>
          <a:lstStyle/>
          <a:p>
            <a:r>
              <a:rPr lang="en-US" altLang="zh-CN" sz="3600" dirty="0" smtClean="0">
                <a:solidFill>
                  <a:srgbClr val="0033CC"/>
                </a:solidFill>
                <a:latin typeface="Times New Roman" pitchFamily="18" charset="0"/>
                <a:cs typeface="Times New Roman" pitchFamily="18" charset="0"/>
              </a:rPr>
              <a:t>SEPARATIONMATCHL</a:t>
            </a:r>
            <a:endParaRPr lang="en-US" altLang="zh-CN" sz="36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861705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12776"/>
            <a:ext cx="6336704" cy="4981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075480" y="496144"/>
            <a:ext cx="3903633" cy="646331"/>
          </a:xfrm>
          <a:prstGeom prst="rect">
            <a:avLst/>
          </a:prstGeom>
          <a:noFill/>
        </p:spPr>
        <p:txBody>
          <a:bodyPr wrap="none" rtlCol="0">
            <a:spAutoFit/>
          </a:bodyPr>
          <a:lstStyle/>
          <a:p>
            <a:r>
              <a:rPr lang="en-US" altLang="zh-CN" sz="3600" dirty="0" smtClean="0">
                <a:solidFill>
                  <a:srgbClr val="0033CC"/>
                </a:solidFill>
                <a:latin typeface="Times New Roman" pitchFamily="18" charset="0"/>
                <a:cs typeface="Times New Roman" pitchFamily="18" charset="0"/>
              </a:rPr>
              <a:t>RING3_DR_IP1_2</a:t>
            </a:r>
            <a:endParaRPr lang="en-US" altLang="zh-CN" sz="36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42900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95536" y="493510"/>
            <a:ext cx="8225235" cy="563562"/>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2800" dirty="0" smtClean="0">
                <a:solidFill>
                  <a:srgbClr val="0033CC"/>
                </a:solidFill>
                <a:latin typeface="Times New Roman" pitchFamily="18" charset="0"/>
                <a:cs typeface="Times New Roman" pitchFamily="18" charset="0"/>
              </a:rPr>
              <a:t> </a:t>
            </a:r>
            <a:r>
              <a:rPr lang="en-US" altLang="zh-CN" sz="2800" dirty="0">
                <a:solidFill>
                  <a:srgbClr val="0033CC"/>
                </a:solidFill>
                <a:latin typeface="Times New Roman" pitchFamily="18" charset="0"/>
                <a:cs typeface="Times New Roman" pitchFamily="18" charset="0"/>
              </a:rPr>
              <a:t>Orbit   </a:t>
            </a:r>
            <a:r>
              <a:rPr lang="en-US" altLang="zh-CN" sz="2800" dirty="0" smtClean="0">
                <a:solidFill>
                  <a:srgbClr val="0033CC"/>
                </a:solidFill>
                <a:latin typeface="Times New Roman" pitchFamily="18" charset="0"/>
                <a:cs typeface="Times New Roman" pitchFamily="18" charset="0"/>
              </a:rPr>
              <a:t>(RING3_DR_IP1)  Version 1.0 </a:t>
            </a:r>
            <a:r>
              <a:rPr lang="en-US" altLang="zh-CN" sz="2800" dirty="0" smtClean="0">
                <a:solidFill>
                  <a:srgbClr val="FF0000"/>
                </a:solidFill>
                <a:latin typeface="Times New Roman" pitchFamily="18" charset="0"/>
                <a:cs typeface="Times New Roman" pitchFamily="18" charset="0"/>
              </a:rPr>
              <a:t>without FFS</a:t>
            </a:r>
            <a:endParaRPr lang="en-US" altLang="zh-CN" sz="2800" dirty="0">
              <a:solidFill>
                <a:srgbClr val="FF0000"/>
              </a:solidFill>
              <a:latin typeface="Times New Roman" pitchFamily="18" charset="0"/>
              <a:cs typeface="Times New Roman" pitchFamily="18" charset="0"/>
            </a:endParaRPr>
          </a:p>
        </p:txBody>
      </p:sp>
      <p:graphicFrame>
        <p:nvGraphicFramePr>
          <p:cNvPr id="6" name="图表 5"/>
          <p:cNvGraphicFramePr>
            <a:graphicFrameLocks/>
          </p:cNvGraphicFramePr>
          <p:nvPr>
            <p:extLst>
              <p:ext uri="{D42A27DB-BD31-4B8C-83A1-F6EECF244321}">
                <p14:modId xmlns:p14="http://schemas.microsoft.com/office/powerpoint/2010/main" val="3803068006"/>
              </p:ext>
            </p:extLst>
          </p:nvPr>
        </p:nvGraphicFramePr>
        <p:xfrm>
          <a:off x="-1" y="4653136"/>
          <a:ext cx="9144001" cy="2204864"/>
        </p:xfrm>
        <a:graphic>
          <a:graphicData uri="http://schemas.openxmlformats.org/drawingml/2006/chart">
            <c:chart xmlns:c="http://schemas.openxmlformats.org/drawingml/2006/chart" xmlns:r="http://schemas.openxmlformats.org/officeDocument/2006/relationships" r:id="rId3"/>
          </a:graphicData>
        </a:graphic>
      </p:graphicFrame>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3" y="1035921"/>
            <a:ext cx="4536505" cy="3532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1062276"/>
            <a:ext cx="4235375" cy="350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9910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04292" y="23610"/>
            <a:ext cx="8225235" cy="563562"/>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3600" dirty="0" smtClean="0">
                <a:solidFill>
                  <a:srgbClr val="0033CC"/>
                </a:solidFill>
                <a:latin typeface="Times New Roman" pitchFamily="18" charset="0"/>
                <a:cs typeface="Times New Roman" pitchFamily="18" charset="0"/>
              </a:rPr>
              <a:t> </a:t>
            </a:r>
            <a:r>
              <a:rPr lang="en-US" altLang="zh-CN" sz="3600" dirty="0">
                <a:solidFill>
                  <a:srgbClr val="0033CC"/>
                </a:solidFill>
                <a:latin typeface="Times New Roman" pitchFamily="18" charset="0"/>
                <a:cs typeface="Times New Roman" pitchFamily="18" charset="0"/>
              </a:rPr>
              <a:t>Dipole </a:t>
            </a:r>
            <a:r>
              <a:rPr lang="en-US" altLang="zh-CN" sz="3600" dirty="0" smtClean="0">
                <a:solidFill>
                  <a:srgbClr val="0033CC"/>
                </a:solidFill>
                <a:latin typeface="Times New Roman" pitchFamily="18" charset="0"/>
                <a:cs typeface="Times New Roman" pitchFamily="18" charset="0"/>
              </a:rPr>
              <a:t>Strength Version 1.0 </a:t>
            </a:r>
            <a:r>
              <a:rPr lang="en-US" altLang="zh-CN" sz="3600" dirty="0" smtClean="0">
                <a:solidFill>
                  <a:srgbClr val="FF0000"/>
                </a:solidFill>
                <a:latin typeface="Times New Roman" pitchFamily="18" charset="0"/>
                <a:cs typeface="Times New Roman" pitchFamily="18" charset="0"/>
              </a:rPr>
              <a:t>without FFS</a:t>
            </a:r>
            <a:endParaRPr lang="en-US" altLang="zh-CN" sz="3600" dirty="0">
              <a:solidFill>
                <a:srgbClr val="FF0000"/>
              </a:solidFill>
              <a:latin typeface="Times New Roman" pitchFamily="18" charset="0"/>
              <a:cs typeface="Times New Roman"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602604169"/>
              </p:ext>
            </p:extLst>
          </p:nvPr>
        </p:nvGraphicFramePr>
        <p:xfrm>
          <a:off x="251520" y="633451"/>
          <a:ext cx="8784978" cy="6191312"/>
        </p:xfrm>
        <a:graphic>
          <a:graphicData uri="http://schemas.openxmlformats.org/drawingml/2006/table">
            <a:tbl>
              <a:tblPr firstRow="1" bandRow="1">
                <a:tableStyleId>{5C22544A-7EE6-4342-B048-85BDC9FD1C3A}</a:tableStyleId>
              </a:tblPr>
              <a:tblGrid>
                <a:gridCol w="1214072"/>
                <a:gridCol w="1327038"/>
                <a:gridCol w="753258"/>
                <a:gridCol w="1098122"/>
                <a:gridCol w="1098122"/>
                <a:gridCol w="1098122"/>
                <a:gridCol w="1098122"/>
                <a:gridCol w="1098122"/>
              </a:tblGrid>
              <a:tr h="704642">
                <a:tc>
                  <a:txBody>
                    <a:bodyPr/>
                    <a:lstStyle/>
                    <a:p>
                      <a:endParaRPr lang="zh-CN" altLang="en-US" sz="1800" dirty="0"/>
                    </a:p>
                  </a:txBody>
                  <a:tcPr marL="91449" marR="91449" marT="45729" marB="45729"/>
                </a:tc>
                <a:tc>
                  <a:txBody>
                    <a:bodyPr/>
                    <a:lstStyle/>
                    <a:p>
                      <a:r>
                        <a:rPr lang="en-US" altLang="zh-CN" sz="1800" dirty="0" smtClean="0"/>
                        <a:t>Angle(</a:t>
                      </a:r>
                      <a:r>
                        <a:rPr lang="en-US" altLang="zh-CN" sz="1800" dirty="0" err="1" smtClean="0"/>
                        <a:t>mrad</a:t>
                      </a:r>
                      <a:r>
                        <a:rPr lang="en-US" altLang="zh-CN" sz="1800" dirty="0" smtClean="0"/>
                        <a:t>)</a:t>
                      </a:r>
                      <a:endParaRPr lang="zh-CN" altLang="en-US" sz="1800" dirty="0"/>
                    </a:p>
                  </a:txBody>
                  <a:tcPr marL="91449" marR="91449" marT="45729" marB="45729"/>
                </a:tc>
                <a:tc>
                  <a:txBody>
                    <a:bodyPr/>
                    <a:lstStyle/>
                    <a:p>
                      <a:r>
                        <a:rPr lang="en-US" altLang="zh-CN" sz="1800" dirty="0" smtClean="0"/>
                        <a:t>L(m)</a:t>
                      </a:r>
                      <a:endParaRPr lang="zh-CN" altLang="en-US" sz="1800" dirty="0"/>
                    </a:p>
                  </a:txBody>
                  <a:tcPr marL="91449" marR="91449" marT="45729" marB="45729"/>
                </a:tc>
                <a:tc>
                  <a:txBody>
                    <a:bodyPr/>
                    <a:lstStyle/>
                    <a:p>
                      <a:r>
                        <a:rPr lang="en-US" altLang="zh-CN" sz="1800" dirty="0" smtClean="0"/>
                        <a:t>Rho(m)</a:t>
                      </a:r>
                      <a:endParaRPr lang="zh-CN" altLang="en-US" sz="1800" dirty="0"/>
                    </a:p>
                  </a:txBody>
                  <a:tcPr marL="91449" marR="91449" marT="45729" marB="45729"/>
                </a:tc>
                <a:tc>
                  <a:txBody>
                    <a:bodyPr/>
                    <a:lstStyle/>
                    <a:p>
                      <a:r>
                        <a:rPr lang="en-US" altLang="zh-CN" sz="1800" dirty="0" err="1" smtClean="0"/>
                        <a:t>Brho</a:t>
                      </a:r>
                      <a:r>
                        <a:rPr lang="en-US" altLang="zh-CN" sz="1800" dirty="0" smtClean="0"/>
                        <a:t>(E0/c)(T/m)</a:t>
                      </a:r>
                      <a:endParaRPr lang="zh-CN" altLang="en-US" sz="1800" dirty="0"/>
                    </a:p>
                  </a:txBody>
                  <a:tcPr marL="91449" marR="91449" marT="45729" marB="45729"/>
                </a:tc>
                <a:tc>
                  <a:txBody>
                    <a:bodyPr/>
                    <a:lstStyle/>
                    <a:p>
                      <a:r>
                        <a:rPr lang="en-US" altLang="zh-CN" sz="1800" dirty="0" smtClean="0"/>
                        <a:t>B(T)</a:t>
                      </a:r>
                      <a:endParaRPr lang="zh-CN" altLang="en-US" sz="1800" dirty="0"/>
                    </a:p>
                  </a:txBody>
                  <a:tcPr marL="91449" marR="91449" marT="45729" marB="45729"/>
                </a:tc>
                <a:tc>
                  <a:txBody>
                    <a:bodyPr/>
                    <a:lstStyle/>
                    <a:p>
                      <a:r>
                        <a:rPr lang="en-US" altLang="zh-CN" sz="1800" dirty="0" err="1" smtClean="0"/>
                        <a:t>Ek</a:t>
                      </a:r>
                      <a:r>
                        <a:rPr lang="en-US" altLang="zh-CN" sz="1800" dirty="0" smtClean="0"/>
                        <a:t>(</a:t>
                      </a:r>
                      <a:r>
                        <a:rPr lang="en-US" altLang="zh-CN" sz="1800" dirty="0" err="1" smtClean="0"/>
                        <a:t>KeV</a:t>
                      </a:r>
                      <a:r>
                        <a:rPr lang="en-US" altLang="zh-CN" sz="1800" dirty="0" smtClean="0"/>
                        <a:t>)</a:t>
                      </a:r>
                      <a:endParaRPr lang="zh-CN" altLang="en-US" sz="1800" dirty="0"/>
                    </a:p>
                  </a:txBody>
                  <a:tcPr marL="91449" marR="91449" marT="45729" marB="45729"/>
                </a:tc>
                <a:tc>
                  <a:txBody>
                    <a:bodyPr/>
                    <a:lstStyle/>
                    <a:p>
                      <a:r>
                        <a:rPr lang="en-US" altLang="zh-CN" sz="1800" dirty="0" err="1" smtClean="0"/>
                        <a:t>KeV</a:t>
                      </a:r>
                      <a:r>
                        <a:rPr lang="en-US" altLang="zh-CN" sz="1800" dirty="0" smtClean="0"/>
                        <a:t>/m</a:t>
                      </a:r>
                      <a:endParaRPr lang="zh-CN" altLang="en-US" sz="1800" dirty="0"/>
                    </a:p>
                  </a:txBody>
                  <a:tcPr marL="91449" marR="91449" marT="45729" marB="45729"/>
                </a:tc>
              </a:tr>
              <a:tr h="360218">
                <a:tc>
                  <a:txBody>
                    <a:bodyPr/>
                    <a:lstStyle/>
                    <a:p>
                      <a:r>
                        <a:rPr lang="en-US" altLang="zh-CN" sz="1800" dirty="0" smtClean="0"/>
                        <a:t>B0</a:t>
                      </a:r>
                      <a:endParaRPr lang="zh-CN" altLang="en-US" sz="1800" dirty="0"/>
                    </a:p>
                  </a:txBody>
                  <a:tcPr marL="91449" marR="91449" marT="45729" marB="45729"/>
                </a:tc>
                <a:tc>
                  <a:txBody>
                    <a:bodyPr/>
                    <a:lstStyle/>
                    <a:p>
                      <a:r>
                        <a:rPr lang="en-US" altLang="zh-CN" sz="1800" dirty="0" smtClean="0"/>
                        <a:t>3.232</a:t>
                      </a:r>
                      <a:endParaRPr lang="zh-CN" altLang="en-US" sz="1800" dirty="0"/>
                    </a:p>
                  </a:txBody>
                  <a:tcPr marL="91449" marR="91449" marT="45729" marB="45729"/>
                </a:tc>
                <a:tc>
                  <a:txBody>
                    <a:bodyPr/>
                    <a:lstStyle/>
                    <a:p>
                      <a:r>
                        <a:rPr lang="en-US" altLang="zh-CN" sz="1800" dirty="0" smtClean="0"/>
                        <a:t>19.6</a:t>
                      </a:r>
                      <a:endParaRPr lang="zh-CN" altLang="en-US" sz="1800" dirty="0"/>
                    </a:p>
                  </a:txBody>
                  <a:tcPr marL="91449" marR="91449" marT="45729" marB="45729"/>
                </a:tc>
                <a:tc>
                  <a:txBody>
                    <a:bodyPr/>
                    <a:lstStyle/>
                    <a:p>
                      <a:r>
                        <a:rPr lang="en-US" altLang="zh-CN" sz="1800" dirty="0" smtClean="0"/>
                        <a:t>6064.36</a:t>
                      </a:r>
                      <a:endParaRPr lang="zh-CN" altLang="en-US" sz="1800" dirty="0"/>
                    </a:p>
                  </a:txBody>
                  <a:tcPr marL="91449" marR="91449" marT="45729" marB="45729"/>
                </a:tc>
                <a:tc>
                  <a:txBody>
                    <a:bodyPr/>
                    <a:lstStyle/>
                    <a:p>
                      <a:r>
                        <a:rPr lang="en-US" altLang="zh-CN" sz="1800" dirty="0" smtClean="0"/>
                        <a:t>400</a:t>
                      </a:r>
                      <a:endParaRPr lang="zh-CN" altLang="en-US" sz="1800" dirty="0"/>
                    </a:p>
                  </a:txBody>
                  <a:tcPr marL="91449" marR="91449" marT="45729" marB="45729"/>
                </a:tc>
                <a:tc>
                  <a:txBody>
                    <a:bodyPr/>
                    <a:lstStyle/>
                    <a:p>
                      <a:r>
                        <a:rPr lang="en-US" altLang="zh-CN" sz="1800" dirty="0" smtClean="0"/>
                        <a:t>0.06596</a:t>
                      </a:r>
                      <a:endParaRPr lang="zh-CN" altLang="en-US" sz="1800" dirty="0"/>
                    </a:p>
                  </a:txBody>
                  <a:tcPr marL="91449" marR="91449" marT="45729" marB="45729"/>
                </a:tc>
                <a:tc>
                  <a:txBody>
                    <a:bodyPr/>
                    <a:lstStyle/>
                    <a:p>
                      <a:r>
                        <a:rPr lang="en-US" altLang="zh-CN" sz="1800" dirty="0" smtClean="0"/>
                        <a:t>631.625</a:t>
                      </a:r>
                      <a:endParaRPr lang="zh-CN" altLang="en-US" sz="1800" dirty="0"/>
                    </a:p>
                  </a:txBody>
                  <a:tcPr marL="91449" marR="91449" marT="45729" marB="45729"/>
                </a:tc>
                <a:tc>
                  <a:txBody>
                    <a:bodyPr/>
                    <a:lstStyle/>
                    <a:p>
                      <a:r>
                        <a:rPr lang="en-US" altLang="zh-CN" sz="1800" dirty="0" smtClean="0"/>
                        <a:t>32.226</a:t>
                      </a:r>
                      <a:endParaRPr lang="zh-CN" altLang="en-US" sz="1800" dirty="0"/>
                    </a:p>
                  </a:txBody>
                  <a:tcPr marL="91449" marR="91449" marT="45729" marB="45729"/>
                </a:tc>
              </a:tr>
              <a:tr h="360218">
                <a:tc>
                  <a:txBody>
                    <a:bodyPr/>
                    <a:lstStyle/>
                    <a:p>
                      <a:r>
                        <a:rPr lang="en-US" altLang="zh-CN" sz="1800" dirty="0" err="1" smtClean="0"/>
                        <a:t>BSepL</a:t>
                      </a:r>
                      <a:endParaRPr lang="zh-CN" altLang="en-US" sz="1800" dirty="0"/>
                    </a:p>
                  </a:txBody>
                  <a:tcPr marL="91449" marR="91449" marT="45729" marB="45729"/>
                </a:tc>
                <a:tc>
                  <a:txBody>
                    <a:bodyPr/>
                    <a:lstStyle/>
                    <a:p>
                      <a:r>
                        <a:rPr lang="en-US" altLang="zh-CN" sz="1800" dirty="0" smtClean="0"/>
                        <a:t>-0.0625</a:t>
                      </a:r>
                      <a:endParaRPr lang="zh-CN" altLang="en-US" sz="1800" dirty="0"/>
                    </a:p>
                  </a:txBody>
                  <a:tcPr marL="91449" marR="91449" marT="45729" marB="45729"/>
                </a:tc>
                <a:tc>
                  <a:txBody>
                    <a:bodyPr/>
                    <a:lstStyle/>
                    <a:p>
                      <a:r>
                        <a:rPr lang="en-US" altLang="zh-CN" sz="1800" dirty="0" smtClean="0"/>
                        <a:t>4.5</a:t>
                      </a:r>
                      <a:endParaRPr lang="zh-CN" altLang="en-US" sz="1800" dirty="0"/>
                    </a:p>
                  </a:txBody>
                  <a:tcPr marL="91449" marR="91449" marT="45729" marB="45729"/>
                </a:tc>
                <a:tc>
                  <a:txBody>
                    <a:bodyPr/>
                    <a:lstStyle/>
                    <a:p>
                      <a:r>
                        <a:rPr lang="en-US" altLang="zh-CN" sz="1800" dirty="0" smtClean="0"/>
                        <a:t>-72000</a:t>
                      </a:r>
                      <a:endParaRPr lang="zh-CN" altLang="en-US" sz="1800" dirty="0"/>
                    </a:p>
                  </a:txBody>
                  <a:tcPr marL="91449" marR="91449" marT="45729" marB="45729"/>
                </a:tc>
                <a:tc>
                  <a:txBody>
                    <a:bodyPr/>
                    <a:lstStyle/>
                    <a:p>
                      <a:r>
                        <a:rPr lang="en-US" altLang="zh-CN" sz="1800" dirty="0" smtClean="0"/>
                        <a:t>400</a:t>
                      </a:r>
                      <a:endParaRPr lang="zh-CN" altLang="en-US" sz="1800" dirty="0"/>
                    </a:p>
                  </a:txBody>
                  <a:tcPr marL="91449" marR="91449" marT="45729" marB="45729"/>
                </a:tc>
                <a:tc>
                  <a:txBody>
                    <a:bodyPr/>
                    <a:lstStyle/>
                    <a:p>
                      <a:r>
                        <a:rPr lang="en-US" altLang="zh-CN" sz="1800" dirty="0" smtClean="0"/>
                        <a:t>-0.00556</a:t>
                      </a:r>
                      <a:endParaRPr lang="zh-CN" altLang="en-US" sz="1800" dirty="0"/>
                    </a:p>
                  </a:txBody>
                  <a:tcPr marL="91449" marR="91449" marT="45729" marB="45729"/>
                </a:tc>
                <a:tc>
                  <a:txBody>
                    <a:bodyPr/>
                    <a:lstStyle/>
                    <a:p>
                      <a:r>
                        <a:rPr lang="en-US" altLang="zh-CN" sz="1800" dirty="0" smtClean="0"/>
                        <a:t>53.2</a:t>
                      </a:r>
                      <a:endParaRPr lang="zh-CN" altLang="en-US" sz="1800" dirty="0"/>
                    </a:p>
                  </a:txBody>
                  <a:tcPr marL="91449" marR="91449" marT="45729" marB="45729"/>
                </a:tc>
                <a:tc>
                  <a:txBody>
                    <a:bodyPr/>
                    <a:lstStyle/>
                    <a:p>
                      <a:r>
                        <a:rPr lang="en-US" altLang="zh-CN" sz="1800" dirty="0" smtClean="0"/>
                        <a:t>11.822</a:t>
                      </a:r>
                      <a:endParaRPr lang="zh-CN" altLang="en-US" sz="1800" dirty="0"/>
                    </a:p>
                  </a:txBody>
                  <a:tcPr marL="91449" marR="91449" marT="45729" marB="45729"/>
                </a:tc>
              </a:tr>
              <a:tr h="360218">
                <a:tc>
                  <a:txBody>
                    <a:bodyPr/>
                    <a:lstStyle/>
                    <a:p>
                      <a:r>
                        <a:rPr lang="en-US" altLang="zh-CN" sz="1800" dirty="0" err="1" smtClean="0">
                          <a:solidFill>
                            <a:srgbClr val="FF0000"/>
                          </a:solidFill>
                        </a:rPr>
                        <a:t>BSeptumL</a:t>
                      </a:r>
                      <a:endParaRPr lang="zh-CN" altLang="en-US" sz="1800" dirty="0">
                        <a:solidFill>
                          <a:srgbClr val="FF0000"/>
                        </a:solidFill>
                      </a:endParaRPr>
                    </a:p>
                  </a:txBody>
                  <a:tcPr marL="91449" marR="91449" marT="45729" marB="45729"/>
                </a:tc>
                <a:tc>
                  <a:txBody>
                    <a:bodyPr/>
                    <a:lstStyle/>
                    <a:p>
                      <a:r>
                        <a:rPr lang="en-US" altLang="zh-CN" sz="1800" dirty="0" smtClean="0"/>
                        <a:t>-4.25</a:t>
                      </a:r>
                      <a:endParaRPr lang="zh-CN" altLang="en-US" sz="1800" dirty="0"/>
                    </a:p>
                  </a:txBody>
                  <a:tcPr marL="91449" marR="91449" marT="45729" marB="45729"/>
                </a:tc>
                <a:tc>
                  <a:txBody>
                    <a:bodyPr/>
                    <a:lstStyle/>
                    <a:p>
                      <a:r>
                        <a:rPr lang="en-US" altLang="zh-CN" sz="1800" dirty="0" smtClean="0"/>
                        <a:t>3</a:t>
                      </a:r>
                      <a:endParaRPr lang="zh-CN" altLang="en-US" sz="1800" dirty="0"/>
                    </a:p>
                  </a:txBody>
                  <a:tcPr marL="91449" marR="91449" marT="45729" marB="45729"/>
                </a:tc>
                <a:tc>
                  <a:txBody>
                    <a:bodyPr/>
                    <a:lstStyle/>
                    <a:p>
                      <a:r>
                        <a:rPr lang="en-US" altLang="zh-CN" sz="1800" dirty="0" smtClean="0"/>
                        <a:t>-705.822</a:t>
                      </a:r>
                      <a:endParaRPr lang="zh-CN" altLang="en-US" sz="1800"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400</a:t>
                      </a:r>
                      <a:endParaRPr lang="zh-CN" altLang="en-US" sz="1800" dirty="0" smtClean="0"/>
                    </a:p>
                  </a:txBody>
                  <a:tcPr marL="91449" marR="91449" marT="45729" marB="45729"/>
                </a:tc>
                <a:tc>
                  <a:txBody>
                    <a:bodyPr/>
                    <a:lstStyle/>
                    <a:p>
                      <a:r>
                        <a:rPr lang="en-US" altLang="zh-CN" sz="1800" dirty="0" smtClean="0">
                          <a:solidFill>
                            <a:srgbClr val="FF0000"/>
                          </a:solidFill>
                        </a:rPr>
                        <a:t>-0.56667</a:t>
                      </a:r>
                      <a:endParaRPr lang="zh-CN" altLang="en-US" sz="1800" dirty="0">
                        <a:solidFill>
                          <a:srgbClr val="FF0000"/>
                        </a:solidFill>
                      </a:endParaRPr>
                    </a:p>
                  </a:txBody>
                  <a:tcPr marL="91449" marR="91449" marT="45729" marB="45729"/>
                </a:tc>
                <a:tc>
                  <a:txBody>
                    <a:bodyPr/>
                    <a:lstStyle/>
                    <a:p>
                      <a:r>
                        <a:rPr lang="en-US" altLang="zh-CN" sz="1800" dirty="0" smtClean="0"/>
                        <a:t>5426.4</a:t>
                      </a:r>
                      <a:endParaRPr lang="zh-CN" altLang="en-US" sz="1800" dirty="0"/>
                    </a:p>
                  </a:txBody>
                  <a:tcPr marL="91449" marR="91449" marT="45729" marB="45729"/>
                </a:tc>
                <a:tc>
                  <a:txBody>
                    <a:bodyPr/>
                    <a:lstStyle/>
                    <a:p>
                      <a:r>
                        <a:rPr lang="en-US" altLang="zh-CN" sz="1800" dirty="0" smtClean="0"/>
                        <a:t>1808.8</a:t>
                      </a:r>
                      <a:endParaRPr lang="zh-CN" altLang="en-US" sz="1800" dirty="0"/>
                    </a:p>
                  </a:txBody>
                  <a:tcPr marL="91449" marR="91449" marT="45729" marB="45729"/>
                </a:tc>
              </a:tr>
              <a:tr h="360218">
                <a:tc>
                  <a:txBody>
                    <a:bodyPr/>
                    <a:lstStyle/>
                    <a:p>
                      <a:r>
                        <a:rPr lang="en-US" altLang="zh-CN" sz="1800" dirty="0" smtClean="0"/>
                        <a:t>BMatch1L</a:t>
                      </a:r>
                      <a:endParaRPr lang="zh-CN" altLang="en-US" sz="1800" dirty="0"/>
                    </a:p>
                  </a:txBody>
                  <a:tcPr marL="91449" marR="91449" marT="45729" marB="45729"/>
                </a:tc>
                <a:tc>
                  <a:txBody>
                    <a:bodyPr/>
                    <a:lstStyle/>
                    <a:p>
                      <a:r>
                        <a:rPr lang="en-US" altLang="zh-CN" sz="1800" dirty="0" smtClean="0"/>
                        <a:t>-0.469</a:t>
                      </a:r>
                      <a:endParaRPr lang="zh-CN" altLang="en-US" sz="1800"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4.9</a:t>
                      </a:r>
                      <a:endParaRPr lang="zh-CN" altLang="en-US" sz="1800" dirty="0" smtClean="0"/>
                    </a:p>
                  </a:txBody>
                  <a:tcPr marL="91449" marR="91449" marT="45729" marB="45729"/>
                </a:tc>
                <a:tc>
                  <a:txBody>
                    <a:bodyPr/>
                    <a:lstStyle/>
                    <a:p>
                      <a:r>
                        <a:rPr lang="en-US" altLang="zh-CN" sz="1800" dirty="0" smtClean="0"/>
                        <a:t>-10447.8</a:t>
                      </a:r>
                      <a:endParaRPr lang="zh-CN" altLang="en-US" sz="1800"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400</a:t>
                      </a:r>
                      <a:endParaRPr lang="zh-CN" altLang="en-US" sz="1800" dirty="0" smtClean="0"/>
                    </a:p>
                  </a:txBody>
                  <a:tcPr marL="91449" marR="91449" marT="45729" marB="45729"/>
                </a:tc>
                <a:tc>
                  <a:txBody>
                    <a:bodyPr/>
                    <a:lstStyle/>
                    <a:p>
                      <a:r>
                        <a:rPr lang="en-US" altLang="zh-CN" sz="1800" dirty="0" smtClean="0"/>
                        <a:t>-0.03829</a:t>
                      </a:r>
                      <a:endParaRPr lang="zh-CN" altLang="en-US" sz="1800" dirty="0"/>
                    </a:p>
                  </a:txBody>
                  <a:tcPr marL="91449" marR="91449" marT="45729" marB="45729"/>
                </a:tc>
                <a:tc>
                  <a:txBody>
                    <a:bodyPr/>
                    <a:lstStyle/>
                    <a:p>
                      <a:r>
                        <a:rPr lang="en-US" altLang="zh-CN" sz="1800" dirty="0" smtClean="0"/>
                        <a:t>366.624</a:t>
                      </a:r>
                      <a:endParaRPr lang="zh-CN" altLang="en-US" sz="1800" dirty="0"/>
                    </a:p>
                  </a:txBody>
                  <a:tcPr marL="91449" marR="91449" marT="45729" marB="45729"/>
                </a:tc>
                <a:tc>
                  <a:txBody>
                    <a:bodyPr/>
                    <a:lstStyle/>
                    <a:p>
                      <a:r>
                        <a:rPr lang="en-US" altLang="zh-CN" sz="1800" dirty="0" smtClean="0"/>
                        <a:t>74.821</a:t>
                      </a:r>
                      <a:endParaRPr lang="zh-CN" altLang="en-US" sz="1800" dirty="0"/>
                    </a:p>
                  </a:txBody>
                  <a:tcPr marL="91449" marR="91449" marT="45729" marB="45729"/>
                </a:tc>
              </a:tr>
              <a:tr h="360218">
                <a:tc>
                  <a:txBody>
                    <a:bodyPr/>
                    <a:lstStyle/>
                    <a:p>
                      <a:r>
                        <a:rPr lang="en-US" altLang="zh-CN" sz="1800" dirty="0" smtClean="0"/>
                        <a:t>BMatch2L</a:t>
                      </a:r>
                      <a:endParaRPr lang="zh-CN" altLang="en-US" sz="1800" dirty="0"/>
                    </a:p>
                  </a:txBody>
                  <a:tcPr marL="91449" marR="91449" marT="45729" marB="45729"/>
                </a:tc>
                <a:tc>
                  <a:txBody>
                    <a:bodyPr/>
                    <a:lstStyle/>
                    <a:p>
                      <a:r>
                        <a:rPr lang="en-US" altLang="zh-CN" dirty="0" smtClean="0"/>
                        <a:t>-3.171</a:t>
                      </a:r>
                      <a:endParaRPr lang="zh-CN" altLang="en-US"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19.6</a:t>
                      </a:r>
                      <a:endParaRPr lang="zh-CN" altLang="en-US" sz="1800" dirty="0" smtClean="0"/>
                    </a:p>
                  </a:txBody>
                  <a:tcPr marL="91449" marR="91449" marT="45729" marB="45729"/>
                </a:tc>
                <a:tc>
                  <a:txBody>
                    <a:bodyPr/>
                    <a:lstStyle/>
                    <a:p>
                      <a:r>
                        <a:rPr lang="en-US" altLang="zh-CN" sz="1800" dirty="0" smtClean="0"/>
                        <a:t>-6181.02</a:t>
                      </a:r>
                      <a:endParaRPr lang="zh-CN" altLang="en-US" sz="1800"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400</a:t>
                      </a:r>
                      <a:endParaRPr lang="zh-CN" altLang="en-US" sz="1800" dirty="0" smtClean="0"/>
                    </a:p>
                  </a:txBody>
                  <a:tcPr marL="91449" marR="91449" marT="45729" marB="45729"/>
                </a:tc>
                <a:tc>
                  <a:txBody>
                    <a:bodyPr/>
                    <a:lstStyle/>
                    <a:p>
                      <a:r>
                        <a:rPr lang="en-US" altLang="zh-CN" sz="1800" dirty="0" smtClean="0"/>
                        <a:t>-0.06471</a:t>
                      </a:r>
                      <a:endParaRPr lang="zh-CN" altLang="en-US" sz="1800" dirty="0"/>
                    </a:p>
                  </a:txBody>
                  <a:tcPr marL="91449" marR="91449" marT="45729" marB="45729"/>
                </a:tc>
                <a:tc>
                  <a:txBody>
                    <a:bodyPr/>
                    <a:lstStyle/>
                    <a:p>
                      <a:r>
                        <a:rPr lang="en-US" altLang="zh-CN" sz="1800" dirty="0" smtClean="0">
                          <a:solidFill>
                            <a:schemeClr val="tx1"/>
                          </a:solidFill>
                        </a:rPr>
                        <a:t>619.704</a:t>
                      </a:r>
                      <a:endParaRPr lang="zh-CN" altLang="en-US" sz="1800" dirty="0">
                        <a:solidFill>
                          <a:schemeClr val="tx1"/>
                        </a:solidFill>
                      </a:endParaRPr>
                    </a:p>
                  </a:txBody>
                  <a:tcPr marL="91449" marR="91449" marT="45729" marB="45729"/>
                </a:tc>
                <a:tc>
                  <a:txBody>
                    <a:bodyPr/>
                    <a:lstStyle/>
                    <a:p>
                      <a:r>
                        <a:rPr lang="en-US" altLang="zh-CN" sz="1800" dirty="0" smtClean="0">
                          <a:solidFill>
                            <a:schemeClr val="tx1"/>
                          </a:solidFill>
                        </a:rPr>
                        <a:t>31.618</a:t>
                      </a:r>
                      <a:endParaRPr lang="zh-CN" altLang="en-US" sz="1800" dirty="0">
                        <a:solidFill>
                          <a:schemeClr val="tx1"/>
                        </a:solidFill>
                      </a:endParaRPr>
                    </a:p>
                  </a:txBody>
                  <a:tcPr marL="91449" marR="91449" marT="45729" marB="45729"/>
                </a:tc>
              </a:tr>
              <a:tr h="360218">
                <a:tc>
                  <a:txBody>
                    <a:bodyPr/>
                    <a:lstStyle/>
                    <a:p>
                      <a:r>
                        <a:rPr lang="en-US" altLang="zh-CN" sz="1800" dirty="0" smtClean="0"/>
                        <a:t>BMatch3L</a:t>
                      </a:r>
                      <a:endParaRPr lang="zh-CN" altLang="en-US" sz="1800" dirty="0"/>
                    </a:p>
                  </a:txBody>
                  <a:tcPr marL="91449" marR="91449" marT="45729" marB="45729"/>
                </a:tc>
                <a:tc>
                  <a:txBody>
                    <a:bodyPr/>
                    <a:lstStyle/>
                    <a:p>
                      <a:r>
                        <a:rPr lang="en-US" altLang="zh-CN" sz="1800" dirty="0" smtClean="0"/>
                        <a:t>-4.36</a:t>
                      </a:r>
                      <a:endParaRPr lang="zh-CN" altLang="en-US" sz="1800" dirty="0"/>
                    </a:p>
                  </a:txBody>
                  <a:tcPr marL="91449" marR="91449" marT="45729" marB="45729"/>
                </a:tc>
                <a:tc>
                  <a:txBody>
                    <a:bodyPr/>
                    <a:lstStyle/>
                    <a:p>
                      <a:r>
                        <a:rPr lang="en-US" altLang="zh-CN" sz="1800" dirty="0" smtClean="0"/>
                        <a:t>19.6</a:t>
                      </a:r>
                      <a:endParaRPr lang="zh-CN" altLang="en-US" sz="1800" dirty="0"/>
                    </a:p>
                  </a:txBody>
                  <a:tcPr marL="91449" marR="91449" marT="45729" marB="45729"/>
                </a:tc>
                <a:tc>
                  <a:txBody>
                    <a:bodyPr/>
                    <a:lstStyle/>
                    <a:p>
                      <a:r>
                        <a:rPr lang="en-US" altLang="zh-CN" sz="1800" dirty="0" smtClean="0"/>
                        <a:t>-4495.41</a:t>
                      </a:r>
                      <a:endParaRPr lang="zh-CN" altLang="en-US" sz="1800"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400</a:t>
                      </a:r>
                      <a:endParaRPr lang="zh-CN" altLang="en-US" sz="1800" dirty="0" smtClean="0"/>
                    </a:p>
                  </a:txBody>
                  <a:tcPr marL="91449" marR="91449" marT="45729" marB="45729"/>
                </a:tc>
                <a:tc>
                  <a:txBody>
                    <a:bodyPr/>
                    <a:lstStyle/>
                    <a:p>
                      <a:r>
                        <a:rPr lang="en-US" altLang="zh-CN" sz="1800" dirty="0" smtClean="0"/>
                        <a:t>-0.08898</a:t>
                      </a:r>
                      <a:endParaRPr lang="zh-CN" altLang="en-US" sz="1800" dirty="0"/>
                    </a:p>
                  </a:txBody>
                  <a:tcPr marL="91449" marR="91449" marT="45729" marB="45729"/>
                </a:tc>
                <a:tc>
                  <a:txBody>
                    <a:bodyPr/>
                    <a:lstStyle/>
                    <a:p>
                      <a:r>
                        <a:rPr lang="en-US" altLang="zh-CN" sz="1800" dirty="0" smtClean="0">
                          <a:solidFill>
                            <a:schemeClr val="tx1"/>
                          </a:solidFill>
                        </a:rPr>
                        <a:t>852.069</a:t>
                      </a:r>
                      <a:endParaRPr lang="zh-CN" altLang="en-US" sz="1800" dirty="0">
                        <a:solidFill>
                          <a:schemeClr val="tx1"/>
                        </a:solidFill>
                      </a:endParaRPr>
                    </a:p>
                  </a:txBody>
                  <a:tcPr marL="91449" marR="91449" marT="45729" marB="45729"/>
                </a:tc>
                <a:tc>
                  <a:txBody>
                    <a:bodyPr/>
                    <a:lstStyle/>
                    <a:p>
                      <a:r>
                        <a:rPr lang="en-US" altLang="zh-CN" sz="1800" dirty="0" smtClean="0">
                          <a:solidFill>
                            <a:schemeClr val="tx1"/>
                          </a:solidFill>
                        </a:rPr>
                        <a:t>43.473</a:t>
                      </a:r>
                      <a:endParaRPr lang="zh-CN" altLang="en-US" sz="1800" dirty="0">
                        <a:solidFill>
                          <a:schemeClr val="tx1"/>
                        </a:solidFill>
                      </a:endParaRPr>
                    </a:p>
                  </a:txBody>
                  <a:tcPr marL="91449" marR="91449" marT="45729" marB="45729"/>
                </a:tc>
              </a:tr>
              <a:tr h="360218">
                <a:tc>
                  <a:txBody>
                    <a:bodyPr/>
                    <a:lstStyle/>
                    <a:p>
                      <a:r>
                        <a:rPr lang="en-US" altLang="zh-CN" sz="1800" dirty="0" smtClean="0"/>
                        <a:t>B2</a:t>
                      </a:r>
                      <a:endParaRPr lang="zh-CN" altLang="en-US" sz="1800" dirty="0"/>
                    </a:p>
                  </a:txBody>
                  <a:tcPr marL="91449" marR="91449" marT="45729" marB="45729"/>
                </a:tc>
                <a:tc>
                  <a:txBody>
                    <a:bodyPr/>
                    <a:lstStyle/>
                    <a:p>
                      <a:r>
                        <a:rPr lang="en-US" altLang="zh-CN" sz="1800" dirty="0" smtClean="0"/>
                        <a:t>2.167</a:t>
                      </a:r>
                      <a:endParaRPr lang="zh-CN" altLang="en-US" sz="1800" dirty="0"/>
                    </a:p>
                  </a:txBody>
                  <a:tcPr marL="91449" marR="91449" marT="45729" marB="45729"/>
                </a:tc>
                <a:tc>
                  <a:txBody>
                    <a:bodyPr/>
                    <a:lstStyle/>
                    <a:p>
                      <a:r>
                        <a:rPr lang="en-US" altLang="zh-CN" sz="1800" dirty="0" smtClean="0"/>
                        <a:t>19.6</a:t>
                      </a:r>
                      <a:endParaRPr lang="zh-CN" altLang="en-US" sz="1800" dirty="0"/>
                    </a:p>
                  </a:txBody>
                  <a:tcPr marL="91449" marR="91449" marT="45729" marB="45729"/>
                </a:tc>
                <a:tc>
                  <a:txBody>
                    <a:bodyPr/>
                    <a:lstStyle/>
                    <a:p>
                      <a:r>
                        <a:rPr lang="en-US" altLang="zh-CN" sz="1800" dirty="0" smtClean="0"/>
                        <a:t>9044.76</a:t>
                      </a:r>
                      <a:endParaRPr lang="zh-CN" altLang="en-US" sz="1800"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400</a:t>
                      </a:r>
                      <a:endParaRPr lang="zh-CN" altLang="en-US" sz="1800" dirty="0" smtClean="0"/>
                    </a:p>
                  </a:txBody>
                  <a:tcPr marL="91449" marR="91449" marT="45729" marB="45729"/>
                </a:tc>
                <a:tc>
                  <a:txBody>
                    <a:bodyPr/>
                    <a:lstStyle/>
                    <a:p>
                      <a:r>
                        <a:rPr lang="en-US" altLang="zh-CN" sz="1800" dirty="0" smtClean="0"/>
                        <a:t>0.04422</a:t>
                      </a:r>
                      <a:endParaRPr lang="zh-CN" altLang="en-US" sz="1800" dirty="0"/>
                    </a:p>
                  </a:txBody>
                  <a:tcPr marL="91449" marR="91449" marT="45729" marB="45729"/>
                </a:tc>
                <a:tc>
                  <a:txBody>
                    <a:bodyPr/>
                    <a:lstStyle/>
                    <a:p>
                      <a:r>
                        <a:rPr lang="en-US" altLang="zh-CN" sz="1800" dirty="0" smtClean="0">
                          <a:solidFill>
                            <a:schemeClr val="tx1"/>
                          </a:solidFill>
                        </a:rPr>
                        <a:t>423.494</a:t>
                      </a:r>
                      <a:endParaRPr lang="zh-CN" altLang="en-US" sz="1800" dirty="0">
                        <a:solidFill>
                          <a:schemeClr val="tx1"/>
                        </a:solidFill>
                      </a:endParaRPr>
                    </a:p>
                  </a:txBody>
                  <a:tcPr marL="91449" marR="91449" marT="45729" marB="45729"/>
                </a:tc>
                <a:tc>
                  <a:txBody>
                    <a:bodyPr/>
                    <a:lstStyle/>
                    <a:p>
                      <a:r>
                        <a:rPr lang="en-US" altLang="zh-CN" sz="1800" dirty="0" smtClean="0">
                          <a:solidFill>
                            <a:schemeClr val="tx1"/>
                          </a:solidFill>
                        </a:rPr>
                        <a:t>21.607</a:t>
                      </a:r>
                      <a:endParaRPr lang="zh-CN" altLang="en-US" sz="1800" dirty="0">
                        <a:solidFill>
                          <a:schemeClr val="tx1"/>
                        </a:solidFill>
                      </a:endParaRPr>
                    </a:p>
                  </a:txBody>
                  <a:tcPr marL="91449" marR="91449" marT="45729" marB="45729"/>
                </a:tc>
              </a:tr>
              <a:tr h="360218">
                <a:tc>
                  <a:txBody>
                    <a:bodyPr/>
                    <a:lstStyle/>
                    <a:p>
                      <a:r>
                        <a:rPr lang="en-US" altLang="zh-CN" sz="1800" dirty="0" smtClean="0"/>
                        <a:t>B3</a:t>
                      </a:r>
                      <a:endParaRPr lang="zh-CN" altLang="en-US" sz="1800" dirty="0"/>
                    </a:p>
                  </a:txBody>
                  <a:tcPr marL="91449" marR="91449" marT="45729" marB="45729"/>
                </a:tc>
                <a:tc>
                  <a:txBody>
                    <a:bodyPr/>
                    <a:lstStyle/>
                    <a:p>
                      <a:r>
                        <a:rPr lang="en-US" altLang="zh-CN" sz="1800" dirty="0" smtClean="0"/>
                        <a:t>2.167</a:t>
                      </a:r>
                      <a:endParaRPr lang="zh-CN" altLang="en-US" sz="1800"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19.6</a:t>
                      </a:r>
                      <a:endParaRPr lang="zh-CN" altLang="en-US" sz="1800" dirty="0" smtClean="0"/>
                    </a:p>
                  </a:txBody>
                  <a:tcPr marL="91449" marR="91449" marT="45729" marB="45729"/>
                </a:tc>
                <a:tc>
                  <a:txBody>
                    <a:bodyPr/>
                    <a:lstStyle/>
                    <a:p>
                      <a:r>
                        <a:rPr lang="en-US" altLang="zh-CN" sz="1800" dirty="0" smtClean="0"/>
                        <a:t>9044.76</a:t>
                      </a:r>
                      <a:endParaRPr lang="zh-CN" altLang="en-US" sz="1800"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400</a:t>
                      </a:r>
                      <a:endParaRPr lang="zh-CN" altLang="en-US" sz="1800" dirty="0" smtClean="0"/>
                    </a:p>
                  </a:txBody>
                  <a:tcPr marL="91449" marR="91449" marT="45729" marB="45729"/>
                </a:tc>
                <a:tc>
                  <a:txBody>
                    <a:bodyPr/>
                    <a:lstStyle/>
                    <a:p>
                      <a:r>
                        <a:rPr lang="en-US" altLang="zh-CN" sz="1800" dirty="0" smtClean="0"/>
                        <a:t>0.04422</a:t>
                      </a:r>
                      <a:endParaRPr lang="zh-CN" altLang="en-US" sz="1800" dirty="0"/>
                    </a:p>
                  </a:txBody>
                  <a:tcPr marL="91449" marR="91449" marT="45729" marB="45729"/>
                </a:tc>
                <a:tc>
                  <a:txBody>
                    <a:bodyPr/>
                    <a:lstStyle/>
                    <a:p>
                      <a:r>
                        <a:rPr lang="en-US" altLang="zh-CN" sz="1800" dirty="0" smtClean="0">
                          <a:solidFill>
                            <a:schemeClr val="tx1"/>
                          </a:solidFill>
                        </a:rPr>
                        <a:t>423.494</a:t>
                      </a:r>
                      <a:endParaRPr lang="zh-CN" altLang="en-US" sz="1800" dirty="0">
                        <a:solidFill>
                          <a:schemeClr val="tx1"/>
                        </a:solidFill>
                      </a:endParaRPr>
                    </a:p>
                  </a:txBody>
                  <a:tcPr marL="91449" marR="91449" marT="45729" marB="45729"/>
                </a:tc>
                <a:tc>
                  <a:txBody>
                    <a:bodyPr/>
                    <a:lstStyle/>
                    <a:p>
                      <a:r>
                        <a:rPr lang="en-US" altLang="zh-CN" sz="1800" dirty="0" smtClean="0">
                          <a:solidFill>
                            <a:schemeClr val="tx1"/>
                          </a:solidFill>
                        </a:rPr>
                        <a:t>21.607</a:t>
                      </a:r>
                      <a:endParaRPr lang="zh-CN" altLang="en-US" sz="1800" dirty="0">
                        <a:solidFill>
                          <a:schemeClr val="tx1"/>
                        </a:solidFill>
                      </a:endParaRPr>
                    </a:p>
                  </a:txBody>
                  <a:tcPr marL="91449" marR="91449" marT="45729" marB="45729"/>
                </a:tc>
              </a:tr>
              <a:tr h="360218">
                <a:tc>
                  <a:txBody>
                    <a:bodyPr/>
                    <a:lstStyle/>
                    <a:p>
                      <a:r>
                        <a:rPr lang="en-US" altLang="zh-CN" sz="1800" dirty="0" smtClean="0"/>
                        <a:t>B4</a:t>
                      </a:r>
                      <a:endParaRPr lang="zh-CN" altLang="en-US" sz="1800" dirty="0"/>
                    </a:p>
                  </a:txBody>
                  <a:tcPr marL="91449" marR="91449" marT="45729" marB="45729"/>
                </a:tc>
                <a:tc>
                  <a:txBody>
                    <a:bodyPr/>
                    <a:lstStyle/>
                    <a:p>
                      <a:r>
                        <a:rPr lang="en-US" altLang="zh-CN" sz="1800" dirty="0" smtClean="0"/>
                        <a:t>-2.167</a:t>
                      </a:r>
                      <a:endParaRPr lang="zh-CN" altLang="en-US" sz="1800"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19.6</a:t>
                      </a:r>
                      <a:endParaRPr lang="zh-CN" altLang="en-US" sz="1800" dirty="0" smtClean="0"/>
                    </a:p>
                  </a:txBody>
                  <a:tcPr marL="91449" marR="91449" marT="45729" marB="45729"/>
                </a:tc>
                <a:tc>
                  <a:txBody>
                    <a:bodyPr/>
                    <a:lstStyle/>
                    <a:p>
                      <a:r>
                        <a:rPr lang="en-US" altLang="zh-CN" sz="1800" dirty="0" smtClean="0"/>
                        <a:t>-9044.76</a:t>
                      </a:r>
                      <a:endParaRPr lang="zh-CN" altLang="en-US" sz="1800"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400</a:t>
                      </a:r>
                      <a:endParaRPr lang="zh-CN" altLang="en-US" sz="1800" dirty="0" smtClean="0"/>
                    </a:p>
                  </a:txBody>
                  <a:tcPr marL="91449" marR="91449" marT="45729" marB="45729"/>
                </a:tc>
                <a:tc>
                  <a:txBody>
                    <a:bodyPr/>
                    <a:lstStyle/>
                    <a:p>
                      <a:r>
                        <a:rPr lang="en-US" altLang="zh-CN" sz="1800" dirty="0" smtClean="0"/>
                        <a:t>-0.04422</a:t>
                      </a:r>
                      <a:endParaRPr lang="zh-CN" altLang="en-US" sz="1800" dirty="0"/>
                    </a:p>
                  </a:txBody>
                  <a:tcPr marL="91449" marR="91449" marT="45729" marB="45729"/>
                </a:tc>
                <a:tc>
                  <a:txBody>
                    <a:bodyPr/>
                    <a:lstStyle/>
                    <a:p>
                      <a:r>
                        <a:rPr lang="en-US" altLang="zh-CN" sz="1800" dirty="0" smtClean="0">
                          <a:solidFill>
                            <a:schemeClr val="tx1"/>
                          </a:solidFill>
                        </a:rPr>
                        <a:t>423.494</a:t>
                      </a:r>
                      <a:endParaRPr lang="zh-CN" altLang="en-US" sz="1800" dirty="0">
                        <a:solidFill>
                          <a:schemeClr val="tx1"/>
                        </a:solidFill>
                      </a:endParaRPr>
                    </a:p>
                  </a:txBody>
                  <a:tcPr marL="91449" marR="91449" marT="45729" marB="45729"/>
                </a:tc>
                <a:tc>
                  <a:txBody>
                    <a:bodyPr/>
                    <a:lstStyle/>
                    <a:p>
                      <a:r>
                        <a:rPr lang="en-US" altLang="zh-CN" sz="1800" dirty="0" smtClean="0">
                          <a:solidFill>
                            <a:schemeClr val="tx1"/>
                          </a:solidFill>
                        </a:rPr>
                        <a:t>21.607</a:t>
                      </a:r>
                      <a:endParaRPr lang="zh-CN" altLang="en-US" sz="1800" dirty="0">
                        <a:solidFill>
                          <a:schemeClr val="tx1"/>
                        </a:solidFill>
                      </a:endParaRPr>
                    </a:p>
                  </a:txBody>
                  <a:tcPr marL="91449" marR="91449" marT="45729" marB="45729"/>
                </a:tc>
              </a:tr>
              <a:tr h="360218">
                <a:tc>
                  <a:txBody>
                    <a:bodyPr/>
                    <a:lstStyle/>
                    <a:p>
                      <a:r>
                        <a:rPr lang="en-US" altLang="zh-CN" sz="1800" dirty="0" smtClean="0"/>
                        <a:t>B5</a:t>
                      </a:r>
                      <a:endParaRPr lang="zh-CN" altLang="en-US" sz="1800" dirty="0"/>
                    </a:p>
                  </a:txBody>
                  <a:tcPr marL="91449" marR="91449" marT="45729" marB="45729"/>
                </a:tc>
                <a:tc>
                  <a:txBody>
                    <a:bodyPr/>
                    <a:lstStyle/>
                    <a:p>
                      <a:r>
                        <a:rPr lang="en-US" altLang="zh-CN" sz="1800" dirty="0" smtClean="0"/>
                        <a:t>-2.167</a:t>
                      </a:r>
                      <a:endParaRPr lang="zh-CN" altLang="en-US" sz="1800"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19.6</a:t>
                      </a:r>
                      <a:endParaRPr lang="zh-CN" altLang="en-US" sz="1800" dirty="0" smtClean="0"/>
                    </a:p>
                  </a:txBody>
                  <a:tcPr marL="91449" marR="91449" marT="45729" marB="45729"/>
                </a:tc>
                <a:tc>
                  <a:txBody>
                    <a:bodyPr/>
                    <a:lstStyle/>
                    <a:p>
                      <a:r>
                        <a:rPr lang="en-US" altLang="zh-CN" sz="1800" dirty="0" smtClean="0"/>
                        <a:t>-9044.76</a:t>
                      </a:r>
                      <a:endParaRPr lang="zh-CN" altLang="en-US" sz="1800"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400</a:t>
                      </a:r>
                      <a:endParaRPr lang="zh-CN" altLang="en-US" sz="1800" dirty="0" smtClean="0"/>
                    </a:p>
                  </a:txBody>
                  <a:tcPr marL="91449" marR="91449" marT="45729" marB="45729"/>
                </a:tc>
                <a:tc>
                  <a:txBody>
                    <a:bodyPr/>
                    <a:lstStyle/>
                    <a:p>
                      <a:r>
                        <a:rPr lang="en-US" altLang="zh-CN" sz="1800" dirty="0" smtClean="0"/>
                        <a:t>-0.04422</a:t>
                      </a:r>
                      <a:endParaRPr lang="zh-CN" altLang="en-US" sz="1800" dirty="0"/>
                    </a:p>
                  </a:txBody>
                  <a:tcPr marL="91449" marR="91449" marT="45729" marB="45729"/>
                </a:tc>
                <a:tc>
                  <a:txBody>
                    <a:bodyPr/>
                    <a:lstStyle/>
                    <a:p>
                      <a:r>
                        <a:rPr lang="en-US" altLang="zh-CN" sz="1800" dirty="0" smtClean="0">
                          <a:solidFill>
                            <a:schemeClr val="tx1"/>
                          </a:solidFill>
                        </a:rPr>
                        <a:t>423.494</a:t>
                      </a:r>
                      <a:endParaRPr lang="zh-CN" altLang="en-US" sz="1800" dirty="0">
                        <a:solidFill>
                          <a:schemeClr val="tx1"/>
                        </a:solidFill>
                      </a:endParaRPr>
                    </a:p>
                  </a:txBody>
                  <a:tcPr marL="91449" marR="91449" marT="45729" marB="45729"/>
                </a:tc>
                <a:tc>
                  <a:txBody>
                    <a:bodyPr/>
                    <a:lstStyle/>
                    <a:p>
                      <a:r>
                        <a:rPr lang="en-US" altLang="zh-CN" sz="1800" dirty="0" smtClean="0">
                          <a:solidFill>
                            <a:schemeClr val="tx1"/>
                          </a:solidFill>
                        </a:rPr>
                        <a:t>21.607</a:t>
                      </a:r>
                      <a:endParaRPr lang="zh-CN" altLang="en-US" sz="1800" dirty="0">
                        <a:solidFill>
                          <a:schemeClr val="tx1"/>
                        </a:solidFill>
                      </a:endParaRPr>
                    </a:p>
                  </a:txBody>
                  <a:tcPr marL="91449" marR="91449" marT="45729" marB="45729"/>
                </a:tc>
              </a:tr>
              <a:tr h="360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BMatch3R</a:t>
                      </a:r>
                      <a:endParaRPr lang="zh-CN" altLang="en-US" sz="1800" dirty="0"/>
                    </a:p>
                  </a:txBody>
                  <a:tcPr marL="91449" marR="91449" marT="45729" marB="45729"/>
                </a:tc>
                <a:tc>
                  <a:txBody>
                    <a:bodyPr/>
                    <a:lstStyle/>
                    <a:p>
                      <a:r>
                        <a:rPr lang="en-US" altLang="zh-CN" sz="1800" dirty="0" smtClean="0"/>
                        <a:t>4.36</a:t>
                      </a:r>
                      <a:endParaRPr lang="zh-CN" altLang="en-US" sz="1800"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19.6</a:t>
                      </a:r>
                      <a:endParaRPr lang="zh-CN" altLang="en-US" sz="1800" dirty="0" smtClean="0"/>
                    </a:p>
                  </a:txBody>
                  <a:tcPr marL="91449" marR="91449" marT="45729" marB="45729"/>
                </a:tc>
                <a:tc>
                  <a:txBody>
                    <a:bodyPr/>
                    <a:lstStyle/>
                    <a:p>
                      <a:r>
                        <a:rPr lang="en-US" altLang="zh-CN" dirty="0" smtClean="0"/>
                        <a:t>4495.41</a:t>
                      </a:r>
                      <a:endParaRPr lang="zh-CN" altLang="en-US"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400</a:t>
                      </a:r>
                      <a:endParaRPr lang="zh-CN" altLang="en-US" sz="1800" dirty="0" smtClean="0"/>
                    </a:p>
                  </a:txBody>
                  <a:tcPr marL="91449" marR="91449" marT="45729" marB="45729"/>
                </a:tc>
                <a:tc>
                  <a:txBody>
                    <a:bodyPr/>
                    <a:lstStyle/>
                    <a:p>
                      <a:r>
                        <a:rPr lang="en-US" altLang="zh-CN" sz="1800" dirty="0" smtClean="0"/>
                        <a:t>0.08898</a:t>
                      </a:r>
                      <a:endParaRPr lang="zh-CN" altLang="en-US" sz="1800" dirty="0"/>
                    </a:p>
                  </a:txBody>
                  <a:tcPr marL="91449" marR="91449" marT="45729" marB="45729"/>
                </a:tc>
                <a:tc>
                  <a:txBody>
                    <a:bodyPr/>
                    <a:lstStyle/>
                    <a:p>
                      <a:r>
                        <a:rPr lang="en-US" altLang="zh-CN" sz="1800" dirty="0" smtClean="0"/>
                        <a:t>852.069</a:t>
                      </a:r>
                      <a:endParaRPr lang="zh-CN" altLang="en-US" sz="1800" dirty="0"/>
                    </a:p>
                  </a:txBody>
                  <a:tcPr marL="91449" marR="91449" marT="45729" marB="45729"/>
                </a:tc>
                <a:tc>
                  <a:txBody>
                    <a:bodyPr/>
                    <a:lstStyle/>
                    <a:p>
                      <a:r>
                        <a:rPr lang="en-US" altLang="zh-CN" sz="1800" dirty="0" smtClean="0"/>
                        <a:t>43.473</a:t>
                      </a:r>
                      <a:endParaRPr lang="zh-CN" altLang="en-US" sz="1800" dirty="0"/>
                    </a:p>
                  </a:txBody>
                  <a:tcPr marL="91449" marR="91449" marT="45729" marB="45729"/>
                </a:tc>
              </a:tr>
              <a:tr h="360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BMatch2R</a:t>
                      </a:r>
                      <a:endParaRPr lang="zh-CN" altLang="en-US" sz="1800" dirty="0" smtClean="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3.171</a:t>
                      </a:r>
                      <a:endParaRPr lang="zh-CN" altLang="en-US" dirty="0" smtClean="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19.6</a:t>
                      </a:r>
                      <a:endParaRPr lang="zh-CN" altLang="en-US" sz="1800" dirty="0" smtClean="0"/>
                    </a:p>
                  </a:txBody>
                  <a:tcPr marL="91449" marR="91449" marT="45729" marB="45729"/>
                </a:tc>
                <a:tc>
                  <a:txBody>
                    <a:bodyPr/>
                    <a:lstStyle/>
                    <a:p>
                      <a:r>
                        <a:rPr lang="en-US" altLang="zh-CN" sz="1800" dirty="0" smtClean="0"/>
                        <a:t>6181.02</a:t>
                      </a:r>
                      <a:endParaRPr lang="zh-CN" altLang="en-US" sz="1800"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400</a:t>
                      </a:r>
                      <a:endParaRPr lang="zh-CN" altLang="en-US" sz="1800" dirty="0" smtClean="0"/>
                    </a:p>
                  </a:txBody>
                  <a:tcPr marL="91449" marR="91449" marT="45729" marB="45729"/>
                </a:tc>
                <a:tc>
                  <a:txBody>
                    <a:bodyPr/>
                    <a:lstStyle/>
                    <a:p>
                      <a:r>
                        <a:rPr lang="en-US" altLang="zh-CN" sz="1800" dirty="0" smtClean="0"/>
                        <a:t>0.06471</a:t>
                      </a:r>
                      <a:endParaRPr lang="zh-CN" altLang="en-US" sz="1800" dirty="0"/>
                    </a:p>
                  </a:txBody>
                  <a:tcPr marL="91449" marR="91449" marT="45729" marB="45729"/>
                </a:tc>
                <a:tc>
                  <a:txBody>
                    <a:bodyPr/>
                    <a:lstStyle/>
                    <a:p>
                      <a:r>
                        <a:rPr lang="en-US" altLang="zh-CN" sz="1800" dirty="0" smtClean="0"/>
                        <a:t>619.704</a:t>
                      </a:r>
                      <a:endParaRPr lang="zh-CN" altLang="en-US" sz="1800" dirty="0"/>
                    </a:p>
                  </a:txBody>
                  <a:tcPr marL="91449" marR="91449" marT="45729" marB="45729"/>
                </a:tc>
                <a:tc>
                  <a:txBody>
                    <a:bodyPr/>
                    <a:lstStyle/>
                    <a:p>
                      <a:r>
                        <a:rPr lang="en-US" altLang="zh-CN" sz="1800" dirty="0" smtClean="0"/>
                        <a:t>31.618</a:t>
                      </a:r>
                      <a:endParaRPr lang="zh-CN" altLang="en-US" sz="1800" dirty="0"/>
                    </a:p>
                  </a:txBody>
                  <a:tcPr marL="91449" marR="91449" marT="45729" marB="45729"/>
                </a:tc>
              </a:tr>
              <a:tr h="360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BMatch1R</a:t>
                      </a:r>
                      <a:endParaRPr lang="zh-CN" altLang="en-US" sz="1800" dirty="0" smtClean="0"/>
                    </a:p>
                  </a:txBody>
                  <a:tcPr marL="91449" marR="91449" marT="45729" marB="45729"/>
                </a:tc>
                <a:tc>
                  <a:txBody>
                    <a:bodyPr/>
                    <a:lstStyle/>
                    <a:p>
                      <a:r>
                        <a:rPr lang="en-US" altLang="zh-CN" sz="1800" dirty="0" smtClean="0"/>
                        <a:t>0.469</a:t>
                      </a:r>
                      <a:endParaRPr lang="zh-CN" altLang="en-US" sz="1800"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4.9</a:t>
                      </a:r>
                      <a:endParaRPr lang="zh-CN" altLang="en-US" sz="1800" dirty="0" smtClean="0"/>
                    </a:p>
                  </a:txBody>
                  <a:tcPr marL="91449" marR="91449" marT="45729" marB="45729"/>
                </a:tc>
                <a:tc>
                  <a:txBody>
                    <a:bodyPr/>
                    <a:lstStyle/>
                    <a:p>
                      <a:r>
                        <a:rPr lang="en-US" altLang="zh-CN" sz="1800" dirty="0" smtClean="0"/>
                        <a:t>10447.8</a:t>
                      </a:r>
                      <a:endParaRPr lang="zh-CN" altLang="en-US" sz="1800"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400</a:t>
                      </a:r>
                      <a:endParaRPr lang="zh-CN" altLang="en-US" sz="1800" dirty="0" smtClean="0"/>
                    </a:p>
                  </a:txBody>
                  <a:tcPr marL="91449" marR="91449" marT="45729" marB="45729"/>
                </a:tc>
                <a:tc>
                  <a:txBody>
                    <a:bodyPr/>
                    <a:lstStyle/>
                    <a:p>
                      <a:r>
                        <a:rPr lang="en-US" altLang="zh-CN" sz="1800" dirty="0" smtClean="0"/>
                        <a:t>0.03829</a:t>
                      </a:r>
                      <a:endParaRPr lang="zh-CN" altLang="en-US" sz="1800" dirty="0"/>
                    </a:p>
                  </a:txBody>
                  <a:tcPr marL="91449" marR="91449" marT="45729" marB="45729"/>
                </a:tc>
                <a:tc>
                  <a:txBody>
                    <a:bodyPr/>
                    <a:lstStyle/>
                    <a:p>
                      <a:r>
                        <a:rPr lang="en-US" altLang="zh-CN" sz="1800" dirty="0" smtClean="0"/>
                        <a:t>366.624</a:t>
                      </a:r>
                      <a:endParaRPr lang="zh-CN" altLang="en-US" sz="1800" dirty="0"/>
                    </a:p>
                  </a:txBody>
                  <a:tcPr marL="91449" marR="91449" marT="45729" marB="45729"/>
                </a:tc>
                <a:tc>
                  <a:txBody>
                    <a:bodyPr/>
                    <a:lstStyle/>
                    <a:p>
                      <a:r>
                        <a:rPr lang="en-US" altLang="zh-CN" sz="1800" dirty="0" smtClean="0"/>
                        <a:t>74.821</a:t>
                      </a:r>
                      <a:endParaRPr lang="zh-CN" altLang="en-US" sz="1800" dirty="0"/>
                    </a:p>
                  </a:txBody>
                  <a:tcPr marL="91449" marR="91449" marT="45729" marB="45729"/>
                </a:tc>
              </a:tr>
              <a:tr h="360218">
                <a:tc>
                  <a:txBody>
                    <a:bodyPr/>
                    <a:lstStyle/>
                    <a:p>
                      <a:r>
                        <a:rPr lang="en-US" altLang="zh-CN" sz="1800" dirty="0" err="1" smtClean="0">
                          <a:solidFill>
                            <a:srgbClr val="FF0000"/>
                          </a:solidFill>
                        </a:rPr>
                        <a:t>BSeptumR</a:t>
                      </a:r>
                      <a:endParaRPr lang="zh-CN" altLang="en-US" sz="1800" dirty="0">
                        <a:solidFill>
                          <a:srgbClr val="FF0000"/>
                        </a:solidFill>
                      </a:endParaRPr>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4.25</a:t>
                      </a:r>
                      <a:endParaRPr lang="zh-CN" altLang="en-US" sz="1800" dirty="0" smtClean="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3</a:t>
                      </a:r>
                      <a:endParaRPr lang="zh-CN" altLang="en-US" sz="1800" dirty="0" smtClean="0"/>
                    </a:p>
                  </a:txBody>
                  <a:tcPr marL="91449" marR="91449" marT="45729" marB="45729"/>
                </a:tc>
                <a:tc>
                  <a:txBody>
                    <a:bodyPr/>
                    <a:lstStyle/>
                    <a:p>
                      <a:r>
                        <a:rPr lang="en-US" altLang="zh-CN" sz="1800" dirty="0" smtClean="0"/>
                        <a:t>705.822</a:t>
                      </a:r>
                      <a:endParaRPr lang="zh-CN" altLang="en-US" sz="1800"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400</a:t>
                      </a:r>
                      <a:endParaRPr lang="zh-CN" altLang="en-US" sz="1800" dirty="0" smtClean="0"/>
                    </a:p>
                  </a:txBody>
                  <a:tcPr marL="91449" marR="91449" marT="45729" marB="45729"/>
                </a:tc>
                <a:tc>
                  <a:txBody>
                    <a:bodyPr/>
                    <a:lstStyle/>
                    <a:p>
                      <a:r>
                        <a:rPr lang="en-US" altLang="zh-CN" sz="1800" dirty="0" smtClean="0">
                          <a:solidFill>
                            <a:srgbClr val="FF0000"/>
                          </a:solidFill>
                        </a:rPr>
                        <a:t>0.56667</a:t>
                      </a:r>
                      <a:endParaRPr lang="zh-CN" altLang="en-US" sz="1800" dirty="0">
                        <a:solidFill>
                          <a:srgbClr val="FF0000"/>
                        </a:solidFill>
                      </a:endParaRPr>
                    </a:p>
                  </a:txBody>
                  <a:tcPr marL="91449" marR="91449" marT="45729" marB="45729"/>
                </a:tc>
                <a:tc>
                  <a:txBody>
                    <a:bodyPr/>
                    <a:lstStyle/>
                    <a:p>
                      <a:r>
                        <a:rPr lang="en-US" altLang="zh-CN" sz="1800" dirty="0" smtClean="0"/>
                        <a:t>5426.4</a:t>
                      </a:r>
                      <a:endParaRPr lang="zh-CN" altLang="en-US" sz="1800" dirty="0"/>
                    </a:p>
                  </a:txBody>
                  <a:tcPr marL="91449" marR="91449" marT="45729" marB="45729"/>
                </a:tc>
                <a:tc>
                  <a:txBody>
                    <a:bodyPr/>
                    <a:lstStyle/>
                    <a:p>
                      <a:r>
                        <a:rPr lang="en-US" altLang="zh-CN" sz="1800" dirty="0" smtClean="0"/>
                        <a:t>1808.8</a:t>
                      </a:r>
                      <a:endParaRPr lang="zh-CN" altLang="en-US" sz="1800" dirty="0"/>
                    </a:p>
                  </a:txBody>
                  <a:tcPr marL="91449" marR="91449" marT="45729" marB="45729"/>
                </a:tc>
              </a:tr>
              <a:tr h="360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err="1" smtClean="0"/>
                        <a:t>BSepR</a:t>
                      </a:r>
                      <a:endParaRPr lang="zh-CN" altLang="en-US" sz="1800" dirty="0" smtClean="0"/>
                    </a:p>
                  </a:txBody>
                  <a:tcPr marL="91449" marR="91449" marT="45729" marB="45729"/>
                </a:tc>
                <a:tc>
                  <a:txBody>
                    <a:bodyPr/>
                    <a:lstStyle/>
                    <a:p>
                      <a:r>
                        <a:rPr lang="en-US" altLang="zh-CN" sz="1800" dirty="0" smtClean="0"/>
                        <a:t>0.0625</a:t>
                      </a:r>
                      <a:endParaRPr lang="zh-CN" altLang="en-US" sz="1800"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4.5</a:t>
                      </a:r>
                      <a:endParaRPr lang="zh-CN" altLang="en-US" sz="1800" dirty="0" smtClean="0"/>
                    </a:p>
                  </a:txBody>
                  <a:tcPr marL="91449" marR="91449" marT="45729" marB="45729"/>
                </a:tc>
                <a:tc>
                  <a:txBody>
                    <a:bodyPr/>
                    <a:lstStyle/>
                    <a:p>
                      <a:r>
                        <a:rPr lang="en-US" altLang="zh-CN" sz="1800" dirty="0" smtClean="0"/>
                        <a:t>72000</a:t>
                      </a:r>
                      <a:endParaRPr lang="zh-CN" altLang="en-US" sz="1800"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400</a:t>
                      </a:r>
                      <a:endParaRPr lang="zh-CN" altLang="en-US" sz="1800" dirty="0" smtClean="0"/>
                    </a:p>
                  </a:txBody>
                  <a:tcPr marL="91449" marR="91449" marT="45729" marB="45729"/>
                </a:tc>
                <a:tc>
                  <a:txBody>
                    <a:bodyPr/>
                    <a:lstStyle/>
                    <a:p>
                      <a:r>
                        <a:rPr lang="en-US" altLang="zh-CN" sz="1800" dirty="0" smtClean="0"/>
                        <a:t>0.00556</a:t>
                      </a:r>
                      <a:endParaRPr lang="zh-CN" altLang="en-US" sz="1800" dirty="0"/>
                    </a:p>
                  </a:txBody>
                  <a:tcPr marL="91449" marR="91449" marT="45729" marB="45729"/>
                </a:tc>
                <a:tc>
                  <a:txBody>
                    <a:bodyPr/>
                    <a:lstStyle/>
                    <a:p>
                      <a:r>
                        <a:rPr lang="en-US" altLang="zh-CN" sz="1800" dirty="0" smtClean="0"/>
                        <a:t>53.2</a:t>
                      </a:r>
                      <a:endParaRPr lang="zh-CN" altLang="en-US" sz="1800" dirty="0"/>
                    </a:p>
                  </a:txBody>
                  <a:tcPr marL="91449" marR="91449" marT="45729" marB="45729"/>
                </a:tc>
                <a:tc>
                  <a:txBody>
                    <a:bodyPr/>
                    <a:lstStyle/>
                    <a:p>
                      <a:r>
                        <a:rPr lang="en-US" altLang="zh-CN" sz="1800" dirty="0" smtClean="0"/>
                        <a:t>11.822</a:t>
                      </a:r>
                      <a:endParaRPr lang="zh-CN" altLang="en-US" sz="1800" dirty="0"/>
                    </a:p>
                  </a:txBody>
                  <a:tcPr marL="91449" marR="91449" marT="45729" marB="45729"/>
                </a:tc>
              </a:tr>
            </a:tbl>
          </a:graphicData>
        </a:graphic>
      </p:graphicFrame>
    </p:spTree>
    <p:extLst>
      <p:ext uri="{BB962C8B-B14F-4D97-AF65-F5344CB8AC3E}">
        <p14:creationId xmlns:p14="http://schemas.microsoft.com/office/powerpoint/2010/main" val="3311035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539552" y="579438"/>
            <a:ext cx="8208912" cy="833338"/>
          </a:xfrm>
          <a:prstGeom prst="rect">
            <a:avLst/>
          </a:prstGeom>
        </p:spPr>
        <p:txBody>
          <a:bodyPr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8000" dirty="0" smtClean="0">
                <a:solidFill>
                  <a:srgbClr val="0033CC"/>
                </a:solidFill>
                <a:latin typeface="Times New Roman" pitchFamily="18" charset="0"/>
                <a:cs typeface="Times New Roman" pitchFamily="18" charset="0"/>
              </a:rPr>
              <a:t>Survey  &amp; Dynamic Aperture </a:t>
            </a:r>
          </a:p>
          <a:p>
            <a:pPr>
              <a:defRPr/>
            </a:pPr>
            <a:r>
              <a:rPr lang="zh-CN" altLang="en-US" dirty="0" smtClean="0">
                <a:solidFill>
                  <a:srgbClr val="0033CC"/>
                </a:solidFill>
                <a:latin typeface="Times New Roman" pitchFamily="18" charset="0"/>
                <a:cs typeface="Times New Roman" pitchFamily="18" charset="0"/>
              </a:rPr>
              <a:t>（</a:t>
            </a:r>
            <a:r>
              <a:rPr lang="en-US" altLang="zh-CN" dirty="0" smtClean="0">
                <a:solidFill>
                  <a:srgbClr val="0033CC"/>
                </a:solidFill>
                <a:latin typeface="Times New Roman" pitchFamily="18" charset="0"/>
                <a:cs typeface="Times New Roman" pitchFamily="18" charset="0"/>
              </a:rPr>
              <a:t>Version 1.0 –</a:t>
            </a:r>
            <a:r>
              <a:rPr lang="en-US" altLang="zh-CN" dirty="0" smtClean="0">
                <a:solidFill>
                  <a:srgbClr val="FF0000"/>
                </a:solidFill>
                <a:latin typeface="Times New Roman" pitchFamily="18" charset="0"/>
                <a:cs typeface="Times New Roman" pitchFamily="18" charset="0"/>
              </a:rPr>
              <a:t>without FFS</a:t>
            </a:r>
            <a:r>
              <a:rPr lang="zh-CN" altLang="en-US" dirty="0" smtClean="0">
                <a:solidFill>
                  <a:srgbClr val="0033CC"/>
                </a:solidFill>
                <a:latin typeface="Times New Roman" pitchFamily="18" charset="0"/>
                <a:cs typeface="Times New Roman" pitchFamily="18" charset="0"/>
              </a:rPr>
              <a:t>）</a:t>
            </a:r>
            <a:endParaRPr lang="en-US" altLang="zh-CN" dirty="0">
              <a:solidFill>
                <a:srgbClr val="0033CC"/>
              </a:solidFill>
              <a:latin typeface="Times New Roman" pitchFamily="18" charset="0"/>
              <a:cs typeface="Times New Roman" pitchFamily="18" charset="0"/>
            </a:endParaRP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613" y="1714687"/>
            <a:ext cx="5695387" cy="38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918264"/>
            <a:ext cx="4249355"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424112" y="5301208"/>
            <a:ext cx="1744388" cy="830997"/>
          </a:xfrm>
          <a:prstGeom prst="rect">
            <a:avLst/>
          </a:prstGeom>
          <a:noFill/>
          <a:ln>
            <a:solidFill>
              <a:srgbClr val="300FF7"/>
            </a:solidFill>
          </a:ln>
        </p:spPr>
        <p:txBody>
          <a:bodyPr wrap="none" rtlCol="0">
            <a:spAutoFit/>
          </a:bodyPr>
          <a:lstStyle/>
          <a:p>
            <a:r>
              <a:rPr lang="en-US" altLang="zh-CN" sz="1600" dirty="0" smtClean="0">
                <a:solidFill>
                  <a:srgbClr val="C00000"/>
                </a:solidFill>
                <a:latin typeface="Times New Roman" panose="02020603050405020304" pitchFamily="18" charset="0"/>
                <a:cs typeface="Times New Roman" panose="02020603050405020304" pitchFamily="18" charset="0"/>
              </a:rPr>
              <a:t>0:       20</a:t>
            </a:r>
            <a:r>
              <a:rPr lang="el-GR" altLang="zh-CN" sz="1600" dirty="0" smtClean="0">
                <a:solidFill>
                  <a:srgbClr val="C00000"/>
                </a:solidFill>
                <a:latin typeface="Times New Roman" panose="02020603050405020304" pitchFamily="18" charset="0"/>
                <a:cs typeface="Times New Roman" panose="02020603050405020304" pitchFamily="18" charset="0"/>
              </a:rPr>
              <a:t>σ</a:t>
            </a:r>
            <a:r>
              <a:rPr lang="en-US" altLang="zh-CN" sz="1600" dirty="0" smtClean="0">
                <a:solidFill>
                  <a:srgbClr val="C00000"/>
                </a:solidFill>
                <a:latin typeface="Times New Roman" panose="02020603050405020304" pitchFamily="18" charset="0"/>
                <a:cs typeface="Times New Roman" panose="02020603050405020304" pitchFamily="18" charset="0"/>
              </a:rPr>
              <a:t>x 700</a:t>
            </a:r>
            <a:r>
              <a:rPr lang="el-GR" altLang="zh-CN" sz="1600" dirty="0" smtClean="0">
                <a:solidFill>
                  <a:srgbClr val="C00000"/>
                </a:solidFill>
                <a:latin typeface="Times New Roman" panose="02020603050405020304" pitchFamily="18" charset="0"/>
                <a:cs typeface="Times New Roman" panose="02020603050405020304" pitchFamily="18" charset="0"/>
              </a:rPr>
              <a:t>σ</a:t>
            </a:r>
            <a:r>
              <a:rPr lang="en-US" altLang="zh-CN" sz="1600" dirty="0" smtClean="0">
                <a:solidFill>
                  <a:srgbClr val="C00000"/>
                </a:solidFill>
                <a:latin typeface="Times New Roman" panose="02020603050405020304" pitchFamily="18" charset="0"/>
                <a:cs typeface="Times New Roman" panose="02020603050405020304" pitchFamily="18" charset="0"/>
              </a:rPr>
              <a:t>y</a:t>
            </a:r>
          </a:p>
          <a:p>
            <a:r>
              <a:rPr lang="en-US" altLang="zh-CN" sz="1600" dirty="0" smtClean="0">
                <a:solidFill>
                  <a:srgbClr val="C00000"/>
                </a:solidFill>
                <a:latin typeface="Times New Roman" panose="02020603050405020304" pitchFamily="18" charset="0"/>
                <a:cs typeface="Times New Roman" panose="02020603050405020304" pitchFamily="18" charset="0"/>
              </a:rPr>
              <a:t>0.01</a:t>
            </a:r>
            <a:r>
              <a:rPr lang="zh-CN" altLang="en-US" sz="1600" dirty="0" smtClean="0">
                <a:solidFill>
                  <a:srgbClr val="C00000"/>
                </a:solidFill>
                <a:latin typeface="Times New Roman" panose="02020603050405020304" pitchFamily="18" charset="0"/>
                <a:cs typeface="Times New Roman" panose="02020603050405020304" pitchFamily="18" charset="0"/>
              </a:rPr>
              <a:t>：</a:t>
            </a:r>
            <a:r>
              <a:rPr lang="en-US" altLang="zh-CN" sz="1600" dirty="0" smtClean="0">
                <a:solidFill>
                  <a:srgbClr val="C00000"/>
                </a:solidFill>
                <a:latin typeface="Times New Roman" panose="02020603050405020304" pitchFamily="18" charset="0"/>
                <a:cs typeface="Times New Roman" panose="02020603050405020304" pitchFamily="18" charset="0"/>
              </a:rPr>
              <a:t>16</a:t>
            </a:r>
            <a:r>
              <a:rPr lang="el-GR" altLang="zh-CN" sz="1600" dirty="0" smtClean="0">
                <a:solidFill>
                  <a:srgbClr val="C00000"/>
                </a:solidFill>
                <a:latin typeface="Times New Roman" panose="02020603050405020304" pitchFamily="18" charset="0"/>
                <a:cs typeface="Times New Roman" panose="02020603050405020304" pitchFamily="18" charset="0"/>
              </a:rPr>
              <a:t>σ</a:t>
            </a:r>
            <a:r>
              <a:rPr lang="en-US" altLang="zh-CN" sz="1600" dirty="0" smtClean="0">
                <a:solidFill>
                  <a:srgbClr val="C00000"/>
                </a:solidFill>
                <a:latin typeface="Times New Roman" panose="02020603050405020304" pitchFamily="18" charset="0"/>
                <a:cs typeface="Times New Roman" panose="02020603050405020304" pitchFamily="18" charset="0"/>
              </a:rPr>
              <a:t>x 500</a:t>
            </a:r>
            <a:r>
              <a:rPr lang="el-GR" altLang="zh-CN" sz="1600" dirty="0" smtClean="0">
                <a:solidFill>
                  <a:srgbClr val="C00000"/>
                </a:solidFill>
                <a:latin typeface="Times New Roman" panose="02020603050405020304" pitchFamily="18" charset="0"/>
                <a:cs typeface="Times New Roman" panose="02020603050405020304" pitchFamily="18" charset="0"/>
              </a:rPr>
              <a:t>σ</a:t>
            </a:r>
            <a:r>
              <a:rPr lang="en-US" altLang="zh-CN" sz="1600" dirty="0">
                <a:solidFill>
                  <a:srgbClr val="C00000"/>
                </a:solidFill>
                <a:latin typeface="Times New Roman" panose="02020603050405020304" pitchFamily="18" charset="0"/>
                <a:cs typeface="Times New Roman" panose="02020603050405020304" pitchFamily="18" charset="0"/>
              </a:rPr>
              <a:t>y</a:t>
            </a:r>
            <a:endParaRPr lang="en-US" altLang="zh-CN" sz="1600" dirty="0" smtClean="0">
              <a:solidFill>
                <a:srgbClr val="C00000"/>
              </a:solidFill>
              <a:latin typeface="Times New Roman" panose="02020603050405020304" pitchFamily="18" charset="0"/>
              <a:cs typeface="Times New Roman" panose="02020603050405020304" pitchFamily="18" charset="0"/>
            </a:endParaRPr>
          </a:p>
          <a:p>
            <a:r>
              <a:rPr lang="en-US" altLang="zh-CN" sz="1600" dirty="0" smtClean="0">
                <a:solidFill>
                  <a:srgbClr val="C00000"/>
                </a:solidFill>
                <a:latin typeface="Times New Roman" panose="02020603050405020304" pitchFamily="18" charset="0"/>
                <a:cs typeface="Times New Roman" panose="02020603050405020304" pitchFamily="18" charset="0"/>
              </a:rPr>
              <a:t>0.02</a:t>
            </a:r>
            <a:r>
              <a:rPr lang="zh-CN" altLang="en-US" sz="1600" dirty="0" smtClean="0">
                <a:solidFill>
                  <a:srgbClr val="C00000"/>
                </a:solidFill>
                <a:latin typeface="Times New Roman" panose="02020603050405020304" pitchFamily="18" charset="0"/>
                <a:cs typeface="Times New Roman" panose="02020603050405020304" pitchFamily="18" charset="0"/>
              </a:rPr>
              <a:t>：</a:t>
            </a:r>
            <a:r>
              <a:rPr lang="en-US" altLang="zh-CN" sz="1600" dirty="0" smtClean="0">
                <a:solidFill>
                  <a:srgbClr val="C00000"/>
                </a:solidFill>
                <a:latin typeface="Times New Roman" panose="02020603050405020304" pitchFamily="18" charset="0"/>
                <a:cs typeface="Times New Roman" panose="02020603050405020304" pitchFamily="18" charset="0"/>
              </a:rPr>
              <a:t>10</a:t>
            </a:r>
            <a:r>
              <a:rPr lang="el-GR" altLang="zh-CN" sz="1600" dirty="0" smtClean="0">
                <a:solidFill>
                  <a:srgbClr val="C00000"/>
                </a:solidFill>
                <a:latin typeface="Times New Roman" panose="02020603050405020304" pitchFamily="18" charset="0"/>
                <a:cs typeface="Times New Roman" panose="02020603050405020304" pitchFamily="18" charset="0"/>
              </a:rPr>
              <a:t>σ</a:t>
            </a:r>
            <a:r>
              <a:rPr lang="en-US" altLang="zh-CN" sz="1600" dirty="0">
                <a:solidFill>
                  <a:srgbClr val="C00000"/>
                </a:solidFill>
                <a:latin typeface="Times New Roman" panose="02020603050405020304" pitchFamily="18" charset="0"/>
                <a:cs typeface="Times New Roman" panose="02020603050405020304" pitchFamily="18" charset="0"/>
              </a:rPr>
              <a:t>x </a:t>
            </a:r>
            <a:r>
              <a:rPr lang="en-US" altLang="zh-CN" sz="1600" dirty="0" smtClean="0">
                <a:solidFill>
                  <a:srgbClr val="C00000"/>
                </a:solidFill>
                <a:latin typeface="Times New Roman" panose="02020603050405020304" pitchFamily="18" charset="0"/>
                <a:cs typeface="Times New Roman" panose="02020603050405020304" pitchFamily="18" charset="0"/>
              </a:rPr>
              <a:t>170</a:t>
            </a:r>
            <a:r>
              <a:rPr lang="el-GR" altLang="zh-CN" sz="1600" dirty="0" smtClean="0">
                <a:solidFill>
                  <a:srgbClr val="C00000"/>
                </a:solidFill>
                <a:latin typeface="Times New Roman" panose="02020603050405020304" pitchFamily="18" charset="0"/>
                <a:cs typeface="Times New Roman" panose="02020603050405020304" pitchFamily="18" charset="0"/>
              </a:rPr>
              <a:t>σ</a:t>
            </a:r>
            <a:r>
              <a:rPr lang="en-US" altLang="zh-CN" sz="1600" dirty="0">
                <a:solidFill>
                  <a:srgbClr val="C00000"/>
                </a:solidFill>
                <a:latin typeface="Times New Roman" panose="02020603050405020304" pitchFamily="18" charset="0"/>
                <a:cs typeface="Times New Roman" panose="02020603050405020304" pitchFamily="18" charset="0"/>
              </a:rPr>
              <a:t>y</a:t>
            </a:r>
            <a:endParaRPr lang="zh-CN" altLang="en-US" sz="1600" dirty="0">
              <a:solidFill>
                <a:srgbClr val="C00000"/>
              </a:solidFill>
              <a:latin typeface="Times New Roman" panose="02020603050405020304" pitchFamily="18" charset="0"/>
              <a:cs typeface="Times New Roman" panose="02020603050405020304" pitchFamily="18" charset="0"/>
            </a:endParaRPr>
          </a:p>
        </p:txBody>
      </p:sp>
      <p:sp>
        <p:nvSpPr>
          <p:cNvPr id="2" name="椭圆 1"/>
          <p:cNvSpPr/>
          <p:nvPr/>
        </p:nvSpPr>
        <p:spPr>
          <a:xfrm>
            <a:off x="1115616" y="2348880"/>
            <a:ext cx="432048" cy="172819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771800" y="2348880"/>
            <a:ext cx="432048" cy="172819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934941" y="5480617"/>
            <a:ext cx="2377574" cy="369332"/>
          </a:xfrm>
          <a:prstGeom prst="rect">
            <a:avLst/>
          </a:prstGeom>
          <a:noFill/>
          <a:ln>
            <a:solidFill>
              <a:srgbClr val="0070C0"/>
            </a:solidFill>
          </a:ln>
        </p:spPr>
        <p:txBody>
          <a:bodyPr wrap="none" rtlCol="0">
            <a:spAutoFit/>
          </a:bodyPr>
          <a:lstStyle/>
          <a:p>
            <a:r>
              <a:rPr lang="en-US" altLang="zh-CN" dirty="0" smtClean="0"/>
              <a:t>Bypass part at IP2/4</a:t>
            </a:r>
            <a:endParaRPr lang="zh-CN" altLang="en-US" dirty="0"/>
          </a:p>
        </p:txBody>
      </p:sp>
      <p:cxnSp>
        <p:nvCxnSpPr>
          <p:cNvPr id="6" name="直接箭头连接符 5"/>
          <p:cNvCxnSpPr/>
          <p:nvPr/>
        </p:nvCxnSpPr>
        <p:spPr>
          <a:xfrm flipV="1">
            <a:off x="2123728" y="4077072"/>
            <a:ext cx="864096"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flipV="1">
            <a:off x="1403648" y="4077072"/>
            <a:ext cx="720080" cy="14035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843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764" y="1645909"/>
            <a:ext cx="5270788" cy="3575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txBox="1">
            <a:spLocks noChangeArrowheads="1"/>
          </p:cNvSpPr>
          <p:nvPr/>
        </p:nvSpPr>
        <p:spPr>
          <a:xfrm>
            <a:off x="1066800" y="579438"/>
            <a:ext cx="7162800" cy="563562"/>
          </a:xfrm>
          <a:prstGeom prst="rect">
            <a:avLst/>
          </a:prstGeom>
        </p:spPr>
        <p:txBody>
          <a:bodyPr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dirty="0">
                <a:solidFill>
                  <a:srgbClr val="0033CC"/>
                </a:solidFill>
                <a:latin typeface="Times New Roman" pitchFamily="18" charset="0"/>
                <a:cs typeface="Times New Roman" pitchFamily="18" charset="0"/>
              </a:rPr>
              <a:t>Dynamic Aperture </a:t>
            </a:r>
            <a:r>
              <a:rPr lang="en-US" altLang="zh-CN" dirty="0" err="1" smtClean="0">
                <a:solidFill>
                  <a:srgbClr val="0033CC"/>
                </a:solidFill>
                <a:latin typeface="Times New Roman" pitchFamily="18" charset="0"/>
                <a:cs typeface="Times New Roman" pitchFamily="18" charset="0"/>
              </a:rPr>
              <a:t>Comparation</a:t>
            </a:r>
            <a:endParaRPr lang="en-US" altLang="zh-CN" dirty="0">
              <a:solidFill>
                <a:srgbClr val="0033CC"/>
              </a:solidFill>
              <a:latin typeface="Times New Roman" pitchFamily="18" charset="0"/>
              <a:cs typeface="Times New Roman" pitchFamily="18" charset="0"/>
            </a:endParaRPr>
          </a:p>
        </p:txBody>
      </p:sp>
      <p:grpSp>
        <p:nvGrpSpPr>
          <p:cNvPr id="3" name="组合 2"/>
          <p:cNvGrpSpPr/>
          <p:nvPr/>
        </p:nvGrpSpPr>
        <p:grpSpPr>
          <a:xfrm>
            <a:off x="41304" y="1484784"/>
            <a:ext cx="3887763" cy="4215373"/>
            <a:chOff x="41304" y="1484784"/>
            <a:chExt cx="3887763" cy="4215373"/>
          </a:xfrm>
        </p:grpSpPr>
        <p:sp>
          <p:nvSpPr>
            <p:cNvPr id="8" name="TextBox 7"/>
            <p:cNvSpPr txBox="1"/>
            <p:nvPr/>
          </p:nvSpPr>
          <p:spPr>
            <a:xfrm>
              <a:off x="41304" y="1484784"/>
              <a:ext cx="1744388" cy="830997"/>
            </a:xfrm>
            <a:prstGeom prst="rect">
              <a:avLst/>
            </a:prstGeom>
            <a:noFill/>
            <a:ln>
              <a:solidFill>
                <a:srgbClr val="300FF7"/>
              </a:solidFill>
            </a:ln>
          </p:spPr>
          <p:txBody>
            <a:bodyPr wrap="none" rtlCol="0">
              <a:spAutoFit/>
            </a:bodyPr>
            <a:lstStyle/>
            <a:p>
              <a:r>
                <a:rPr lang="en-US" altLang="zh-CN" sz="1600" dirty="0" smtClean="0">
                  <a:solidFill>
                    <a:srgbClr val="C00000"/>
                  </a:solidFill>
                  <a:latin typeface="Times New Roman" panose="02020603050405020304" pitchFamily="18" charset="0"/>
                  <a:cs typeface="Times New Roman" panose="02020603050405020304" pitchFamily="18" charset="0"/>
                </a:rPr>
                <a:t>0:       20</a:t>
              </a:r>
              <a:r>
                <a:rPr lang="el-GR" altLang="zh-CN" sz="1600" dirty="0" smtClean="0">
                  <a:solidFill>
                    <a:srgbClr val="C00000"/>
                  </a:solidFill>
                  <a:latin typeface="Times New Roman" panose="02020603050405020304" pitchFamily="18" charset="0"/>
                  <a:cs typeface="Times New Roman" panose="02020603050405020304" pitchFamily="18" charset="0"/>
                </a:rPr>
                <a:t>σ</a:t>
              </a:r>
              <a:r>
                <a:rPr lang="en-US" altLang="zh-CN" sz="1600" dirty="0" smtClean="0">
                  <a:solidFill>
                    <a:srgbClr val="C00000"/>
                  </a:solidFill>
                  <a:latin typeface="Times New Roman" panose="02020603050405020304" pitchFamily="18" charset="0"/>
                  <a:cs typeface="Times New Roman" panose="02020603050405020304" pitchFamily="18" charset="0"/>
                </a:rPr>
                <a:t>x 700</a:t>
              </a:r>
              <a:r>
                <a:rPr lang="el-GR" altLang="zh-CN" sz="1600" dirty="0" smtClean="0">
                  <a:solidFill>
                    <a:srgbClr val="C00000"/>
                  </a:solidFill>
                  <a:latin typeface="Times New Roman" panose="02020603050405020304" pitchFamily="18" charset="0"/>
                  <a:cs typeface="Times New Roman" panose="02020603050405020304" pitchFamily="18" charset="0"/>
                </a:rPr>
                <a:t>σ</a:t>
              </a:r>
              <a:r>
                <a:rPr lang="en-US" altLang="zh-CN" sz="1600" dirty="0" smtClean="0">
                  <a:solidFill>
                    <a:srgbClr val="C00000"/>
                  </a:solidFill>
                  <a:latin typeface="Times New Roman" panose="02020603050405020304" pitchFamily="18" charset="0"/>
                  <a:cs typeface="Times New Roman" panose="02020603050405020304" pitchFamily="18" charset="0"/>
                </a:rPr>
                <a:t>y</a:t>
              </a:r>
            </a:p>
            <a:p>
              <a:r>
                <a:rPr lang="en-US" altLang="zh-CN" sz="1600" dirty="0" smtClean="0">
                  <a:solidFill>
                    <a:srgbClr val="C00000"/>
                  </a:solidFill>
                  <a:latin typeface="Times New Roman" panose="02020603050405020304" pitchFamily="18" charset="0"/>
                  <a:cs typeface="Times New Roman" panose="02020603050405020304" pitchFamily="18" charset="0"/>
                </a:rPr>
                <a:t>0.01</a:t>
              </a:r>
              <a:r>
                <a:rPr lang="zh-CN" altLang="en-US" sz="1600" dirty="0" smtClean="0">
                  <a:solidFill>
                    <a:srgbClr val="C00000"/>
                  </a:solidFill>
                  <a:latin typeface="Times New Roman" panose="02020603050405020304" pitchFamily="18" charset="0"/>
                  <a:cs typeface="Times New Roman" panose="02020603050405020304" pitchFamily="18" charset="0"/>
                </a:rPr>
                <a:t>：</a:t>
              </a:r>
              <a:r>
                <a:rPr lang="en-US" altLang="zh-CN" sz="1600" dirty="0" smtClean="0">
                  <a:solidFill>
                    <a:srgbClr val="C00000"/>
                  </a:solidFill>
                  <a:latin typeface="Times New Roman" panose="02020603050405020304" pitchFamily="18" charset="0"/>
                  <a:cs typeface="Times New Roman" panose="02020603050405020304" pitchFamily="18" charset="0"/>
                </a:rPr>
                <a:t>16</a:t>
              </a:r>
              <a:r>
                <a:rPr lang="el-GR" altLang="zh-CN" sz="1600" dirty="0" smtClean="0">
                  <a:solidFill>
                    <a:srgbClr val="C00000"/>
                  </a:solidFill>
                  <a:latin typeface="Times New Roman" panose="02020603050405020304" pitchFamily="18" charset="0"/>
                  <a:cs typeface="Times New Roman" panose="02020603050405020304" pitchFamily="18" charset="0"/>
                </a:rPr>
                <a:t>σ</a:t>
              </a:r>
              <a:r>
                <a:rPr lang="en-US" altLang="zh-CN" sz="1600" dirty="0" smtClean="0">
                  <a:solidFill>
                    <a:srgbClr val="C00000"/>
                  </a:solidFill>
                  <a:latin typeface="Times New Roman" panose="02020603050405020304" pitchFamily="18" charset="0"/>
                  <a:cs typeface="Times New Roman" panose="02020603050405020304" pitchFamily="18" charset="0"/>
                </a:rPr>
                <a:t>x 500</a:t>
              </a:r>
              <a:r>
                <a:rPr lang="el-GR" altLang="zh-CN" sz="1600" dirty="0" smtClean="0">
                  <a:solidFill>
                    <a:srgbClr val="C00000"/>
                  </a:solidFill>
                  <a:latin typeface="Times New Roman" panose="02020603050405020304" pitchFamily="18" charset="0"/>
                  <a:cs typeface="Times New Roman" panose="02020603050405020304" pitchFamily="18" charset="0"/>
                </a:rPr>
                <a:t>σ</a:t>
              </a:r>
              <a:r>
                <a:rPr lang="en-US" altLang="zh-CN" sz="1600" dirty="0">
                  <a:solidFill>
                    <a:srgbClr val="C00000"/>
                  </a:solidFill>
                  <a:latin typeface="Times New Roman" panose="02020603050405020304" pitchFamily="18" charset="0"/>
                  <a:cs typeface="Times New Roman" panose="02020603050405020304" pitchFamily="18" charset="0"/>
                </a:rPr>
                <a:t>y</a:t>
              </a:r>
              <a:endParaRPr lang="en-US" altLang="zh-CN" sz="1600" dirty="0" smtClean="0">
                <a:solidFill>
                  <a:srgbClr val="C00000"/>
                </a:solidFill>
                <a:latin typeface="Times New Roman" panose="02020603050405020304" pitchFamily="18" charset="0"/>
                <a:cs typeface="Times New Roman" panose="02020603050405020304" pitchFamily="18" charset="0"/>
              </a:endParaRPr>
            </a:p>
            <a:p>
              <a:r>
                <a:rPr lang="en-US" altLang="zh-CN" sz="1600" dirty="0" smtClean="0">
                  <a:solidFill>
                    <a:srgbClr val="C00000"/>
                  </a:solidFill>
                  <a:latin typeface="Times New Roman" panose="02020603050405020304" pitchFamily="18" charset="0"/>
                  <a:cs typeface="Times New Roman" panose="02020603050405020304" pitchFamily="18" charset="0"/>
                </a:rPr>
                <a:t>0.02</a:t>
              </a:r>
              <a:r>
                <a:rPr lang="zh-CN" altLang="en-US" sz="1600" dirty="0" smtClean="0">
                  <a:solidFill>
                    <a:srgbClr val="C00000"/>
                  </a:solidFill>
                  <a:latin typeface="Times New Roman" panose="02020603050405020304" pitchFamily="18" charset="0"/>
                  <a:cs typeface="Times New Roman" panose="02020603050405020304" pitchFamily="18" charset="0"/>
                </a:rPr>
                <a:t>：</a:t>
              </a:r>
              <a:r>
                <a:rPr lang="en-US" altLang="zh-CN" sz="1600" dirty="0" smtClean="0">
                  <a:solidFill>
                    <a:srgbClr val="C00000"/>
                  </a:solidFill>
                  <a:latin typeface="Times New Roman" panose="02020603050405020304" pitchFamily="18" charset="0"/>
                  <a:cs typeface="Times New Roman" panose="02020603050405020304" pitchFamily="18" charset="0"/>
                </a:rPr>
                <a:t>10</a:t>
              </a:r>
              <a:r>
                <a:rPr lang="el-GR" altLang="zh-CN" sz="1600" dirty="0" smtClean="0">
                  <a:solidFill>
                    <a:srgbClr val="C00000"/>
                  </a:solidFill>
                  <a:latin typeface="Times New Roman" panose="02020603050405020304" pitchFamily="18" charset="0"/>
                  <a:cs typeface="Times New Roman" panose="02020603050405020304" pitchFamily="18" charset="0"/>
                </a:rPr>
                <a:t>σ</a:t>
              </a:r>
              <a:r>
                <a:rPr lang="en-US" altLang="zh-CN" sz="1600" dirty="0">
                  <a:solidFill>
                    <a:srgbClr val="C00000"/>
                  </a:solidFill>
                  <a:latin typeface="Times New Roman" panose="02020603050405020304" pitchFamily="18" charset="0"/>
                  <a:cs typeface="Times New Roman" panose="02020603050405020304" pitchFamily="18" charset="0"/>
                </a:rPr>
                <a:t>x </a:t>
              </a:r>
              <a:r>
                <a:rPr lang="en-US" altLang="zh-CN" sz="1600" dirty="0" smtClean="0">
                  <a:solidFill>
                    <a:srgbClr val="C00000"/>
                  </a:solidFill>
                  <a:latin typeface="Times New Roman" panose="02020603050405020304" pitchFamily="18" charset="0"/>
                  <a:cs typeface="Times New Roman" panose="02020603050405020304" pitchFamily="18" charset="0"/>
                </a:rPr>
                <a:t>170</a:t>
              </a:r>
              <a:r>
                <a:rPr lang="el-GR" altLang="zh-CN" sz="1600" dirty="0" smtClean="0">
                  <a:solidFill>
                    <a:srgbClr val="C00000"/>
                  </a:solidFill>
                  <a:latin typeface="Times New Roman" panose="02020603050405020304" pitchFamily="18" charset="0"/>
                  <a:cs typeface="Times New Roman" panose="02020603050405020304" pitchFamily="18" charset="0"/>
                </a:rPr>
                <a:t>σ</a:t>
              </a:r>
              <a:r>
                <a:rPr lang="en-US" altLang="zh-CN" sz="1600" dirty="0">
                  <a:solidFill>
                    <a:srgbClr val="C00000"/>
                  </a:solidFill>
                  <a:latin typeface="Times New Roman" panose="02020603050405020304" pitchFamily="18" charset="0"/>
                  <a:cs typeface="Times New Roman" panose="02020603050405020304" pitchFamily="18" charset="0"/>
                </a:rPr>
                <a:t>y</a:t>
              </a:r>
              <a:endParaRPr lang="zh-CN" altLang="en-US" sz="1600" dirty="0">
                <a:solidFill>
                  <a:srgbClr val="C0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913498" y="4869160"/>
              <a:ext cx="3015569" cy="830997"/>
            </a:xfrm>
            <a:prstGeom prst="rect">
              <a:avLst/>
            </a:prstGeom>
            <a:noFill/>
            <a:ln>
              <a:solidFill>
                <a:schemeClr val="bg1"/>
              </a:solidFill>
            </a:ln>
          </p:spPr>
          <p:txBody>
            <a:bodyPr wrap="none" rtlCol="0">
              <a:spAutoFit/>
            </a:bodyPr>
            <a:lstStyle/>
            <a:p>
              <a:pPr algn="ctr">
                <a:lnSpc>
                  <a:spcPct val="150000"/>
                </a:lnSpc>
              </a:pPr>
              <a:r>
                <a:rPr lang="en-US" altLang="zh-CN" sz="1600" b="0" dirty="0" smtClean="0">
                  <a:solidFill>
                    <a:prstClr val="black"/>
                  </a:solidFill>
                  <a:latin typeface="Times New Roman" panose="02020603050405020304" pitchFamily="18" charset="0"/>
                  <a:cs typeface="Times New Roman" panose="02020603050405020304" pitchFamily="18" charset="0"/>
                </a:rPr>
                <a:t>CEPC Partial Double Ring Lattice</a:t>
              </a:r>
            </a:p>
            <a:p>
              <a:pPr algn="ctr">
                <a:lnSpc>
                  <a:spcPct val="150000"/>
                </a:lnSpc>
              </a:pPr>
              <a:r>
                <a:rPr lang="en-US" altLang="zh-CN" sz="1600" b="0" dirty="0" smtClean="0">
                  <a:solidFill>
                    <a:prstClr val="black"/>
                  </a:solidFill>
                  <a:latin typeface="Times New Roman" panose="02020603050405020304" pitchFamily="18" charset="0"/>
                  <a:cs typeface="Times New Roman" panose="02020603050405020304" pitchFamily="18" charset="0"/>
                </a:rPr>
                <a:t>(Version1.0-20160104)</a:t>
              </a:r>
              <a:endParaRPr lang="zh-CN" altLang="en-US" sz="1600" b="0" dirty="0">
                <a:solidFill>
                  <a:prstClr val="black"/>
                </a:solidFill>
                <a:latin typeface="Times New Roman" panose="02020603050405020304" pitchFamily="18" charset="0"/>
                <a:cs typeface="Times New Roman" panose="02020603050405020304" pitchFamily="18" charset="0"/>
              </a:endParaRPr>
            </a:p>
          </p:txBody>
        </p:sp>
      </p:grpSp>
      <p:grpSp>
        <p:nvGrpSpPr>
          <p:cNvPr id="4" name="组合 3"/>
          <p:cNvGrpSpPr/>
          <p:nvPr/>
        </p:nvGrpSpPr>
        <p:grpSpPr>
          <a:xfrm>
            <a:off x="4468944" y="1460445"/>
            <a:ext cx="4494967" cy="4167704"/>
            <a:chOff x="4468944" y="1460445"/>
            <a:chExt cx="4494967" cy="4167704"/>
          </a:xfrm>
        </p:grpSpPr>
        <p:pic>
          <p:nvPicPr>
            <p:cNvPr id="921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8944" y="1700809"/>
              <a:ext cx="4494967" cy="315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512107" y="1460445"/>
              <a:ext cx="1863011" cy="830997"/>
            </a:xfrm>
            <a:prstGeom prst="rect">
              <a:avLst/>
            </a:prstGeom>
            <a:noFill/>
            <a:ln>
              <a:solidFill>
                <a:srgbClr val="3D09FD"/>
              </a:solidFill>
            </a:ln>
          </p:spPr>
          <p:txBody>
            <a:bodyPr wrap="none" rtlCol="0">
              <a:spAutoFit/>
            </a:bodyPr>
            <a:lstStyle/>
            <a:p>
              <a:r>
                <a:rPr lang="en-US" altLang="zh-CN" sz="1600" dirty="0" smtClean="0">
                  <a:solidFill>
                    <a:srgbClr val="C00000"/>
                  </a:solidFill>
                  <a:latin typeface="Times New Roman" panose="02020603050405020304" pitchFamily="18" charset="0"/>
                  <a:cs typeface="Times New Roman" panose="02020603050405020304" pitchFamily="18" charset="0"/>
                </a:rPr>
                <a:t>0:       50</a:t>
              </a:r>
              <a:r>
                <a:rPr lang="el-GR" altLang="zh-CN" sz="1600" dirty="0" smtClean="0">
                  <a:solidFill>
                    <a:srgbClr val="C00000"/>
                  </a:solidFill>
                  <a:latin typeface="Times New Roman" panose="02020603050405020304" pitchFamily="18" charset="0"/>
                  <a:cs typeface="Times New Roman" panose="02020603050405020304" pitchFamily="18" charset="0"/>
                </a:rPr>
                <a:t>σ</a:t>
              </a:r>
              <a:r>
                <a:rPr lang="en-US" altLang="zh-CN" sz="1600" dirty="0" smtClean="0">
                  <a:solidFill>
                    <a:srgbClr val="C00000"/>
                  </a:solidFill>
                  <a:latin typeface="Times New Roman" panose="02020603050405020304" pitchFamily="18" charset="0"/>
                  <a:cs typeface="Times New Roman" panose="02020603050405020304" pitchFamily="18" charset="0"/>
                </a:rPr>
                <a:t>x  1500</a:t>
              </a:r>
              <a:r>
                <a:rPr lang="el-GR" altLang="zh-CN" sz="1600" dirty="0" smtClean="0">
                  <a:solidFill>
                    <a:srgbClr val="C00000"/>
                  </a:solidFill>
                  <a:latin typeface="Times New Roman" panose="02020603050405020304" pitchFamily="18" charset="0"/>
                  <a:cs typeface="Times New Roman" panose="02020603050405020304" pitchFamily="18" charset="0"/>
                </a:rPr>
                <a:t>σ</a:t>
              </a:r>
              <a:r>
                <a:rPr lang="en-US" altLang="zh-CN" sz="1600" dirty="0" smtClean="0">
                  <a:solidFill>
                    <a:srgbClr val="C00000"/>
                  </a:solidFill>
                  <a:latin typeface="Times New Roman" panose="02020603050405020304" pitchFamily="18" charset="0"/>
                  <a:cs typeface="Times New Roman" panose="02020603050405020304" pitchFamily="18" charset="0"/>
                </a:rPr>
                <a:t>y</a:t>
              </a:r>
            </a:p>
            <a:p>
              <a:r>
                <a:rPr lang="en-US" altLang="zh-CN" sz="1600" dirty="0" smtClean="0">
                  <a:solidFill>
                    <a:srgbClr val="C00000"/>
                  </a:solidFill>
                  <a:latin typeface="Times New Roman" panose="02020603050405020304" pitchFamily="18" charset="0"/>
                  <a:cs typeface="Times New Roman" panose="02020603050405020304" pitchFamily="18" charset="0"/>
                </a:rPr>
                <a:t>0.01</a:t>
              </a:r>
              <a:r>
                <a:rPr lang="zh-CN" altLang="en-US" sz="1600" dirty="0" smtClean="0">
                  <a:solidFill>
                    <a:srgbClr val="C00000"/>
                  </a:solidFill>
                  <a:latin typeface="Times New Roman" panose="02020603050405020304" pitchFamily="18" charset="0"/>
                  <a:cs typeface="Times New Roman" panose="02020603050405020304" pitchFamily="18" charset="0"/>
                </a:rPr>
                <a:t>：</a:t>
              </a:r>
              <a:r>
                <a:rPr lang="en-US" altLang="zh-CN" sz="1600" dirty="0" smtClean="0">
                  <a:solidFill>
                    <a:srgbClr val="C00000"/>
                  </a:solidFill>
                  <a:latin typeface="Times New Roman" panose="02020603050405020304" pitchFamily="18" charset="0"/>
                  <a:cs typeface="Times New Roman" panose="02020603050405020304" pitchFamily="18" charset="0"/>
                </a:rPr>
                <a:t>50</a:t>
              </a:r>
              <a:r>
                <a:rPr lang="el-GR" altLang="zh-CN" sz="1600" dirty="0" smtClean="0">
                  <a:solidFill>
                    <a:srgbClr val="C00000"/>
                  </a:solidFill>
                  <a:latin typeface="Times New Roman" panose="02020603050405020304" pitchFamily="18" charset="0"/>
                  <a:cs typeface="Times New Roman" panose="02020603050405020304" pitchFamily="18" charset="0"/>
                </a:rPr>
                <a:t>σ</a:t>
              </a:r>
              <a:r>
                <a:rPr lang="en-US" altLang="zh-CN" sz="1600" dirty="0" smtClean="0">
                  <a:solidFill>
                    <a:srgbClr val="C00000"/>
                  </a:solidFill>
                  <a:latin typeface="Times New Roman" panose="02020603050405020304" pitchFamily="18" charset="0"/>
                  <a:cs typeface="Times New Roman" panose="02020603050405020304" pitchFamily="18" charset="0"/>
                </a:rPr>
                <a:t>x  900</a:t>
              </a:r>
              <a:r>
                <a:rPr lang="el-GR" altLang="zh-CN" sz="1600" dirty="0" smtClean="0">
                  <a:solidFill>
                    <a:srgbClr val="C00000"/>
                  </a:solidFill>
                  <a:latin typeface="Times New Roman" panose="02020603050405020304" pitchFamily="18" charset="0"/>
                  <a:cs typeface="Times New Roman" panose="02020603050405020304" pitchFamily="18" charset="0"/>
                </a:rPr>
                <a:t>σ</a:t>
              </a:r>
              <a:r>
                <a:rPr lang="en-US" altLang="zh-CN" sz="1600" dirty="0">
                  <a:solidFill>
                    <a:srgbClr val="C00000"/>
                  </a:solidFill>
                  <a:latin typeface="Times New Roman" panose="02020603050405020304" pitchFamily="18" charset="0"/>
                  <a:cs typeface="Times New Roman" panose="02020603050405020304" pitchFamily="18" charset="0"/>
                </a:rPr>
                <a:t>y</a:t>
              </a:r>
              <a:endParaRPr lang="en-US" altLang="zh-CN" sz="1600" dirty="0" smtClean="0">
                <a:solidFill>
                  <a:srgbClr val="C00000"/>
                </a:solidFill>
                <a:latin typeface="Times New Roman" panose="02020603050405020304" pitchFamily="18" charset="0"/>
                <a:cs typeface="Times New Roman" panose="02020603050405020304" pitchFamily="18" charset="0"/>
              </a:endParaRPr>
            </a:p>
            <a:p>
              <a:r>
                <a:rPr lang="en-US" altLang="zh-CN" sz="1600" dirty="0" smtClean="0">
                  <a:solidFill>
                    <a:srgbClr val="C00000"/>
                  </a:solidFill>
                  <a:latin typeface="Times New Roman" panose="02020603050405020304" pitchFamily="18" charset="0"/>
                  <a:cs typeface="Times New Roman" panose="02020603050405020304" pitchFamily="18" charset="0"/>
                </a:rPr>
                <a:t>0.02</a:t>
              </a:r>
              <a:r>
                <a:rPr lang="zh-CN" altLang="en-US" sz="1600" dirty="0" smtClean="0">
                  <a:solidFill>
                    <a:srgbClr val="C00000"/>
                  </a:solidFill>
                  <a:latin typeface="Times New Roman" panose="02020603050405020304" pitchFamily="18" charset="0"/>
                  <a:cs typeface="Times New Roman" panose="02020603050405020304" pitchFamily="18" charset="0"/>
                </a:rPr>
                <a:t>：</a:t>
              </a:r>
              <a:r>
                <a:rPr lang="en-US" altLang="zh-CN" sz="1600" dirty="0" smtClean="0">
                  <a:solidFill>
                    <a:srgbClr val="C00000"/>
                  </a:solidFill>
                  <a:latin typeface="Times New Roman" panose="02020603050405020304" pitchFamily="18" charset="0"/>
                  <a:cs typeface="Times New Roman" panose="02020603050405020304" pitchFamily="18" charset="0"/>
                </a:rPr>
                <a:t>40</a:t>
              </a:r>
              <a:r>
                <a:rPr lang="el-GR" altLang="zh-CN" sz="1600" dirty="0" smtClean="0">
                  <a:solidFill>
                    <a:srgbClr val="C00000"/>
                  </a:solidFill>
                  <a:latin typeface="Times New Roman" panose="02020603050405020304" pitchFamily="18" charset="0"/>
                  <a:cs typeface="Times New Roman" panose="02020603050405020304" pitchFamily="18" charset="0"/>
                </a:rPr>
                <a:t>σ</a:t>
              </a:r>
              <a:r>
                <a:rPr lang="en-US" altLang="zh-CN" sz="1600" dirty="0">
                  <a:solidFill>
                    <a:srgbClr val="C00000"/>
                  </a:solidFill>
                  <a:latin typeface="Times New Roman" panose="02020603050405020304" pitchFamily="18" charset="0"/>
                  <a:cs typeface="Times New Roman" panose="02020603050405020304" pitchFamily="18" charset="0"/>
                </a:rPr>
                <a:t>x </a:t>
              </a:r>
              <a:r>
                <a:rPr lang="en-US" altLang="zh-CN" sz="1600" dirty="0" smtClean="0">
                  <a:solidFill>
                    <a:srgbClr val="C00000"/>
                  </a:solidFill>
                  <a:latin typeface="Times New Roman" panose="02020603050405020304" pitchFamily="18" charset="0"/>
                  <a:cs typeface="Times New Roman" panose="02020603050405020304" pitchFamily="18" charset="0"/>
                </a:rPr>
                <a:t> 800</a:t>
              </a:r>
              <a:r>
                <a:rPr lang="el-GR" altLang="zh-CN" sz="1600" dirty="0" smtClean="0">
                  <a:solidFill>
                    <a:srgbClr val="C00000"/>
                  </a:solidFill>
                  <a:latin typeface="Times New Roman" panose="02020603050405020304" pitchFamily="18" charset="0"/>
                  <a:cs typeface="Times New Roman" panose="02020603050405020304" pitchFamily="18" charset="0"/>
                </a:rPr>
                <a:t>σ</a:t>
              </a:r>
              <a:r>
                <a:rPr lang="en-US" altLang="zh-CN" sz="1600" dirty="0">
                  <a:solidFill>
                    <a:srgbClr val="C00000"/>
                  </a:solidFill>
                  <a:latin typeface="Times New Roman" panose="02020603050405020304" pitchFamily="18" charset="0"/>
                  <a:cs typeface="Times New Roman" panose="02020603050405020304" pitchFamily="18" charset="0"/>
                </a:rPr>
                <a:t>y</a:t>
              </a:r>
              <a:endParaRPr lang="zh-CN" altLang="en-US" sz="1600" dirty="0">
                <a:solidFill>
                  <a:srgbClr val="C0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975426" y="4797152"/>
              <a:ext cx="3685625" cy="830997"/>
            </a:xfrm>
            <a:prstGeom prst="rect">
              <a:avLst/>
            </a:prstGeom>
            <a:noFill/>
          </p:spPr>
          <p:txBody>
            <a:bodyPr wrap="none" rtlCol="0">
              <a:spAutoFit/>
            </a:bodyPr>
            <a:lstStyle/>
            <a:p>
              <a:pPr algn="ctr">
                <a:lnSpc>
                  <a:spcPct val="150000"/>
                </a:lnSpc>
              </a:pPr>
              <a:r>
                <a:rPr lang="en-US" altLang="zh-CN" sz="1600" b="0" dirty="0" smtClean="0">
                  <a:solidFill>
                    <a:prstClr val="black"/>
                  </a:solidFill>
                  <a:latin typeface="Times New Roman" panose="02020603050405020304" pitchFamily="18" charset="0"/>
                  <a:cs typeface="Times New Roman" panose="02020603050405020304" pitchFamily="18" charset="0"/>
                </a:rPr>
                <a:t>CEPC Main Ring Lattice (without pretzel)</a:t>
              </a:r>
            </a:p>
            <a:p>
              <a:pPr algn="ctr">
                <a:lnSpc>
                  <a:spcPct val="150000"/>
                </a:lnSpc>
              </a:pPr>
              <a:r>
                <a:rPr lang="en-US" altLang="zh-CN" sz="1600" b="0" dirty="0" smtClean="0">
                  <a:solidFill>
                    <a:prstClr val="black"/>
                  </a:solidFill>
                  <a:latin typeface="Times New Roman" panose="02020603050405020304" pitchFamily="18" charset="0"/>
                  <a:cs typeface="Times New Roman" panose="02020603050405020304" pitchFamily="18" charset="0"/>
                </a:rPr>
                <a:t>(September 30, 2014 </a:t>
              </a:r>
              <a:r>
                <a:rPr lang="en-US" altLang="zh-CN" sz="1600" b="0" dirty="0" err="1" smtClean="0">
                  <a:solidFill>
                    <a:prstClr val="black"/>
                  </a:solidFill>
                  <a:latin typeface="Times New Roman" panose="02020603050405020304" pitchFamily="18" charset="0"/>
                  <a:cs typeface="Times New Roman" panose="02020603050405020304" pitchFamily="18" charset="0"/>
                </a:rPr>
                <a:t>Geng</a:t>
              </a:r>
              <a:r>
                <a:rPr lang="en-US" altLang="zh-CN" sz="1600" b="0" dirty="0" smtClean="0">
                  <a:solidFill>
                    <a:prstClr val="black"/>
                  </a:solidFill>
                  <a:latin typeface="Times New Roman" panose="02020603050405020304" pitchFamily="18" charset="0"/>
                  <a:cs typeface="Times New Roman" panose="02020603050405020304" pitchFamily="18" charset="0"/>
                </a:rPr>
                <a:t> </a:t>
              </a:r>
              <a:r>
                <a:rPr lang="en-US" altLang="zh-CN" sz="1600" b="0" dirty="0" err="1" smtClean="0">
                  <a:solidFill>
                    <a:prstClr val="black"/>
                  </a:solidFill>
                  <a:latin typeface="Times New Roman" panose="02020603050405020304" pitchFamily="18" charset="0"/>
                  <a:cs typeface="Times New Roman" panose="02020603050405020304" pitchFamily="18" charset="0"/>
                </a:rPr>
                <a:t>Huiping</a:t>
              </a:r>
              <a:r>
                <a:rPr lang="en-US" altLang="zh-CN" sz="1600" b="0" dirty="0" smtClean="0">
                  <a:solidFill>
                    <a:prstClr val="black"/>
                  </a:solidFill>
                  <a:latin typeface="Times New Roman" panose="02020603050405020304" pitchFamily="18" charset="0"/>
                  <a:cs typeface="Times New Roman" panose="02020603050405020304" pitchFamily="18" charset="0"/>
                </a:rPr>
                <a:t>)</a:t>
              </a:r>
              <a:endParaRPr lang="zh-CN" altLang="en-US" sz="1600" b="0" dirty="0">
                <a:solidFill>
                  <a:prstClr val="black"/>
                </a:solidFill>
                <a:latin typeface="Times New Roman" panose="02020603050405020304" pitchFamily="18" charset="0"/>
                <a:cs typeface="Times New Roman" panose="02020603050405020304" pitchFamily="18" charset="0"/>
              </a:endParaRPr>
            </a:p>
          </p:txBody>
        </p:sp>
      </p:grpSp>
      <p:sp>
        <p:nvSpPr>
          <p:cNvPr id="6" name="矩形 5"/>
          <p:cNvSpPr/>
          <p:nvPr/>
        </p:nvSpPr>
        <p:spPr>
          <a:xfrm>
            <a:off x="0" y="1412776"/>
            <a:ext cx="4468944" cy="4464496"/>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prstClr val="white"/>
              </a:solidFill>
            </a:endParaRPr>
          </a:p>
        </p:txBody>
      </p:sp>
      <p:sp>
        <p:nvSpPr>
          <p:cNvPr id="13" name="矩形 12"/>
          <p:cNvSpPr/>
          <p:nvPr/>
        </p:nvSpPr>
        <p:spPr>
          <a:xfrm>
            <a:off x="4494967" y="1412776"/>
            <a:ext cx="4468944" cy="4464496"/>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prstClr val="white"/>
              </a:solidFill>
            </a:endParaRPr>
          </a:p>
        </p:txBody>
      </p:sp>
    </p:spTree>
    <p:extLst>
      <p:ext uri="{BB962C8B-B14F-4D97-AF65-F5344CB8AC3E}">
        <p14:creationId xmlns:p14="http://schemas.microsoft.com/office/powerpoint/2010/main" val="145893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233" y="44624"/>
            <a:ext cx="9148392" cy="7135281"/>
            <a:chOff x="5233" y="44624"/>
            <a:chExt cx="9148392" cy="7135281"/>
          </a:xfrm>
        </p:grpSpPr>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965" y="3889363"/>
              <a:ext cx="5001660" cy="3290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组合 2"/>
            <p:cNvGrpSpPr/>
            <p:nvPr/>
          </p:nvGrpSpPr>
          <p:grpSpPr>
            <a:xfrm>
              <a:off x="5233" y="44624"/>
              <a:ext cx="8893264" cy="7052789"/>
              <a:chOff x="5233" y="44624"/>
              <a:chExt cx="8893264" cy="7052789"/>
            </a:xfrm>
          </p:grpSpPr>
          <p:sp>
            <p:nvSpPr>
              <p:cNvPr id="5" name="TextBox 4"/>
              <p:cNvSpPr txBox="1"/>
              <p:nvPr/>
            </p:nvSpPr>
            <p:spPr>
              <a:xfrm>
                <a:off x="5336258" y="44624"/>
                <a:ext cx="2000228" cy="369332"/>
              </a:xfrm>
              <a:prstGeom prst="rect">
                <a:avLst/>
              </a:prstGeom>
              <a:noFill/>
            </p:spPr>
            <p:txBody>
              <a:bodyPr wrap="none" rtlCol="0">
                <a:spAutoFit/>
              </a:bodyPr>
              <a:lstStyle/>
              <a:p>
                <a:r>
                  <a:rPr lang="en-US" altLang="zh-CN" dirty="0" smtClean="0">
                    <a:solidFill>
                      <a:prstClr val="black"/>
                    </a:solidFill>
                  </a:rPr>
                  <a:t>CEPC-Single-Bypass</a:t>
                </a:r>
                <a:endParaRPr lang="zh-CN" altLang="en-US" dirty="0">
                  <a:solidFill>
                    <a:prstClr val="black"/>
                  </a:solidFill>
                </a:endParaRPr>
              </a:p>
            </p:txBody>
          </p:sp>
          <p:sp>
            <p:nvSpPr>
              <p:cNvPr id="14" name="TextBox 13"/>
              <p:cNvSpPr txBox="1"/>
              <p:nvPr/>
            </p:nvSpPr>
            <p:spPr>
              <a:xfrm>
                <a:off x="1804394" y="81176"/>
                <a:ext cx="1687485" cy="369332"/>
              </a:xfrm>
              <a:prstGeom prst="rect">
                <a:avLst/>
              </a:prstGeom>
              <a:noFill/>
            </p:spPr>
            <p:txBody>
              <a:bodyPr wrap="square" rtlCol="0">
                <a:spAutoFit/>
              </a:bodyPr>
              <a:lstStyle/>
              <a:p>
                <a:r>
                  <a:rPr lang="en-US" altLang="zh-CN" dirty="0" smtClean="0">
                    <a:solidFill>
                      <a:prstClr val="black"/>
                    </a:solidFill>
                  </a:rPr>
                  <a:t>CEPC-Single</a:t>
                </a:r>
                <a:endParaRPr lang="zh-CN" altLang="en-US" dirty="0">
                  <a:solidFill>
                    <a:prstClr val="black"/>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759038"/>
                <a:ext cx="4614529" cy="31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3" y="616590"/>
                <a:ext cx="4889063" cy="3207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13" y="3824407"/>
                <a:ext cx="4824861" cy="327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31640" y="3352678"/>
                <a:ext cx="1828706" cy="369332"/>
              </a:xfrm>
              <a:prstGeom prst="rect">
                <a:avLst/>
              </a:prstGeom>
              <a:noFill/>
            </p:spPr>
            <p:txBody>
              <a:bodyPr wrap="none" rtlCol="0">
                <a:spAutoFit/>
              </a:bodyPr>
              <a:lstStyle/>
              <a:p>
                <a:r>
                  <a:rPr lang="en-US" altLang="zh-CN" dirty="0" smtClean="0">
                    <a:solidFill>
                      <a:prstClr val="black"/>
                    </a:solidFill>
                  </a:rPr>
                  <a:t>CEPC-PDR-Bypass</a:t>
                </a:r>
                <a:endParaRPr lang="zh-CN" altLang="en-US" dirty="0">
                  <a:solidFill>
                    <a:prstClr val="black"/>
                  </a:solidFill>
                </a:endParaRPr>
              </a:p>
            </p:txBody>
          </p:sp>
        </p:grpSp>
        <p:sp>
          <p:nvSpPr>
            <p:cNvPr id="12" name="TextBox 11"/>
            <p:cNvSpPr txBox="1"/>
            <p:nvPr/>
          </p:nvSpPr>
          <p:spPr>
            <a:xfrm>
              <a:off x="5180717" y="3375762"/>
              <a:ext cx="3270918" cy="369332"/>
            </a:xfrm>
            <a:prstGeom prst="rect">
              <a:avLst/>
            </a:prstGeom>
            <a:noFill/>
          </p:spPr>
          <p:txBody>
            <a:bodyPr wrap="square" rtlCol="0">
              <a:spAutoFit/>
            </a:bodyPr>
            <a:lstStyle/>
            <a:p>
              <a:r>
                <a:rPr lang="en-US" altLang="zh-CN" dirty="0" smtClean="0">
                  <a:solidFill>
                    <a:prstClr val="black"/>
                  </a:solidFill>
                </a:rPr>
                <a:t>CEPC-PDR-Bypass-</a:t>
              </a:r>
              <a:r>
                <a:rPr lang="en-US" altLang="zh-CN" dirty="0" err="1" smtClean="0">
                  <a:solidFill>
                    <a:prstClr val="black"/>
                  </a:solidFill>
                </a:rPr>
                <a:t>PDRnPi</a:t>
              </a:r>
              <a:endParaRPr lang="zh-CN" altLang="en-US" dirty="0">
                <a:solidFill>
                  <a:prstClr val="black"/>
                </a:solidFill>
              </a:endParaRPr>
            </a:p>
          </p:txBody>
        </p:sp>
      </p:grpSp>
    </p:spTree>
    <p:extLst>
      <p:ext uri="{BB962C8B-B14F-4D97-AF65-F5344CB8AC3E}">
        <p14:creationId xmlns:p14="http://schemas.microsoft.com/office/powerpoint/2010/main" val="4231736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837209" y="456093"/>
            <a:ext cx="7162800" cy="563562"/>
          </a:xfrm>
          <a:prstGeom prst="rect">
            <a:avLst/>
          </a:prstGeom>
        </p:spPr>
        <p:txBody>
          <a:bodyPr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b="1" dirty="0" smtClean="0">
                <a:solidFill>
                  <a:srgbClr val="0033CC"/>
                </a:solidFill>
                <a:latin typeface="Times New Roman" panose="02020603050405020304" pitchFamily="18" charset="0"/>
                <a:cs typeface="Times New Roman" panose="02020603050405020304" pitchFamily="18" charset="0"/>
              </a:rPr>
              <a:t>FFS</a:t>
            </a:r>
            <a:r>
              <a:rPr lang="en-US" altLang="zh-CN" dirty="0">
                <a:solidFill>
                  <a:srgbClr val="0033CC"/>
                </a:solidFill>
                <a:latin typeface="Times New Roman" panose="02020603050405020304" pitchFamily="18" charset="0"/>
                <a:cs typeface="Times New Roman" panose="02020603050405020304" pitchFamily="18" charset="0"/>
              </a:rPr>
              <a:t> </a:t>
            </a:r>
            <a:r>
              <a:rPr lang="en-US" altLang="zh-CN" dirty="0" smtClean="0">
                <a:solidFill>
                  <a:srgbClr val="0033CC"/>
                </a:solidFill>
                <a:latin typeface="Times New Roman" panose="02020603050405020304" pitchFamily="18" charset="0"/>
                <a:cs typeface="Times New Roman" panose="02020603050405020304" pitchFamily="18" charset="0"/>
              </a:rPr>
              <a:t>Part</a:t>
            </a:r>
            <a:endParaRPr lang="en-US" altLang="zh-CN" b="1" dirty="0" smtClean="0">
              <a:solidFill>
                <a:srgbClr val="0033CC"/>
              </a:solidFill>
              <a:latin typeface="Times New Roman" panose="02020603050405020304" pitchFamily="18" charset="0"/>
              <a:cs typeface="Times New Roman" panose="02020603050405020304" pitchFamily="18" charset="0"/>
            </a:endParaRPr>
          </a:p>
        </p:txBody>
      </p:sp>
      <p:grpSp>
        <p:nvGrpSpPr>
          <p:cNvPr id="17" name="组合 16"/>
          <p:cNvGrpSpPr/>
          <p:nvPr/>
        </p:nvGrpSpPr>
        <p:grpSpPr>
          <a:xfrm>
            <a:off x="767334" y="1161841"/>
            <a:ext cx="7616724" cy="5696159"/>
            <a:chOff x="767334" y="1161841"/>
            <a:chExt cx="7616724" cy="5696159"/>
          </a:xfrm>
        </p:grpSpPr>
        <p:grpSp>
          <p:nvGrpSpPr>
            <p:cNvPr id="11" name="组合 10"/>
            <p:cNvGrpSpPr/>
            <p:nvPr/>
          </p:nvGrpSpPr>
          <p:grpSpPr>
            <a:xfrm>
              <a:off x="767334" y="1161841"/>
              <a:ext cx="7616724" cy="5696159"/>
              <a:chOff x="970077" y="1704445"/>
              <a:chExt cx="7616724" cy="5696159"/>
            </a:xfrm>
          </p:grpSpPr>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077" y="2533546"/>
                <a:ext cx="6220188" cy="4867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下箭头 1"/>
              <p:cNvSpPr/>
              <p:nvPr/>
            </p:nvSpPr>
            <p:spPr>
              <a:xfrm>
                <a:off x="4684497" y="2166110"/>
                <a:ext cx="144016"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下箭头 4"/>
              <p:cNvSpPr/>
              <p:nvPr/>
            </p:nvSpPr>
            <p:spPr>
              <a:xfrm>
                <a:off x="3220114" y="2205236"/>
                <a:ext cx="127749"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3061755" y="1704445"/>
                <a:ext cx="1980029" cy="369332"/>
              </a:xfrm>
              <a:prstGeom prst="rect">
                <a:avLst/>
              </a:prstGeom>
              <a:noFill/>
            </p:spPr>
            <p:txBody>
              <a:bodyPr wrap="none" rtlCol="0">
                <a:spAutoFit/>
              </a:bodyPr>
              <a:lstStyle/>
              <a:p>
                <a:r>
                  <a:rPr lang="en-US" altLang="zh-CN" b="1" dirty="0" smtClean="0">
                    <a:solidFill>
                      <a:schemeClr val="accent1">
                        <a:lumMod val="50000"/>
                      </a:schemeClr>
                    </a:solidFill>
                  </a:rPr>
                  <a:t>Crab </a:t>
                </a:r>
                <a:r>
                  <a:rPr lang="en-US" altLang="zh-CN" b="1" dirty="0" err="1" smtClean="0">
                    <a:solidFill>
                      <a:schemeClr val="accent1">
                        <a:lumMod val="50000"/>
                      </a:schemeClr>
                    </a:solidFill>
                  </a:rPr>
                  <a:t>sextupoles</a:t>
                </a:r>
                <a:endParaRPr lang="en-US" altLang="zh-CN" b="1" dirty="0" smtClean="0">
                  <a:solidFill>
                    <a:schemeClr val="accent1">
                      <a:lumMod val="50000"/>
                    </a:schemeClr>
                  </a:solidFill>
                </a:endParaRPr>
              </a:p>
            </p:txBody>
          </p:sp>
          <p:cxnSp>
            <p:nvCxnSpPr>
              <p:cNvPr id="8" name="直接箭头连接符 7"/>
              <p:cNvCxnSpPr/>
              <p:nvPr/>
            </p:nvCxnSpPr>
            <p:spPr>
              <a:xfrm>
                <a:off x="3986561" y="3140968"/>
                <a:ext cx="841952" cy="0"/>
              </a:xfrm>
              <a:prstGeom prst="straightConnector1">
                <a:avLst/>
              </a:prstGeom>
              <a:ln w="28575">
                <a:solidFill>
                  <a:schemeClr val="accent3">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67264" y="2295887"/>
                <a:ext cx="369012" cy="369332"/>
              </a:xfrm>
              <a:prstGeom prst="rect">
                <a:avLst/>
              </a:prstGeom>
              <a:noFill/>
            </p:spPr>
            <p:txBody>
              <a:bodyPr wrap="none" rtlCol="0">
                <a:spAutoFit/>
              </a:bodyPr>
              <a:lstStyle/>
              <a:p>
                <a:r>
                  <a:rPr lang="en-US" altLang="zh-CN" b="1" dirty="0" smtClean="0">
                    <a:solidFill>
                      <a:srgbClr val="0000FF"/>
                    </a:solidFill>
                  </a:rPr>
                  <a:t>IP</a:t>
                </a:r>
                <a:endParaRPr lang="zh-CN" altLang="en-US" b="1" dirty="0">
                  <a:solidFill>
                    <a:srgbClr val="0000FF"/>
                  </a:solidFill>
                </a:endParaRPr>
              </a:p>
            </p:txBody>
          </p:sp>
          <p:sp>
            <p:nvSpPr>
              <p:cNvPr id="12" name="TextBox 11"/>
              <p:cNvSpPr txBox="1"/>
              <p:nvPr/>
            </p:nvSpPr>
            <p:spPr>
              <a:xfrm>
                <a:off x="4987780" y="2987079"/>
                <a:ext cx="1440160" cy="307777"/>
              </a:xfrm>
              <a:prstGeom prst="rect">
                <a:avLst/>
              </a:prstGeom>
              <a:noFill/>
            </p:spPr>
            <p:txBody>
              <a:bodyPr wrap="square" rtlCol="0">
                <a:spAutoFit/>
              </a:bodyPr>
              <a:lstStyle/>
              <a:p>
                <a:r>
                  <a:rPr lang="en-US" altLang="zh-CN" sz="1400" b="1" dirty="0" smtClean="0">
                    <a:solidFill>
                      <a:schemeClr val="accent3">
                        <a:lumMod val="75000"/>
                      </a:schemeClr>
                    </a:solidFill>
                  </a:rPr>
                  <a:t>Y:2.5Pi  X:2Pi</a:t>
                </a:r>
                <a:endParaRPr lang="zh-CN" altLang="en-US" sz="1400" b="1" dirty="0">
                  <a:solidFill>
                    <a:schemeClr val="accent3">
                      <a:lumMod val="75000"/>
                    </a:schemeClr>
                  </a:solidFill>
                </a:endParaRPr>
              </a:p>
            </p:txBody>
          </p:sp>
          <p:cxnSp>
            <p:nvCxnSpPr>
              <p:cNvPr id="14" name="直接箭头连接符 13"/>
              <p:cNvCxnSpPr/>
              <p:nvPr/>
            </p:nvCxnSpPr>
            <p:spPr>
              <a:xfrm flipV="1">
                <a:off x="3273683" y="3124848"/>
                <a:ext cx="415782" cy="397"/>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89974" y="2956302"/>
                <a:ext cx="351378" cy="369332"/>
              </a:xfrm>
              <a:prstGeom prst="rect">
                <a:avLst/>
              </a:prstGeom>
              <a:noFill/>
            </p:spPr>
            <p:txBody>
              <a:bodyPr wrap="none" rtlCol="0">
                <a:spAutoFit/>
              </a:bodyPr>
              <a:lstStyle/>
              <a:p>
                <a:r>
                  <a:rPr lang="en-US" altLang="zh-CN" b="1" i="1" dirty="0" smtClean="0">
                    <a:solidFill>
                      <a:srgbClr val="0000FF"/>
                    </a:solidFill>
                    <a:latin typeface="Times New Roman" pitchFamily="18" charset="0"/>
                    <a:cs typeface="Times New Roman" pitchFamily="18" charset="0"/>
                  </a:rPr>
                  <a:t>-I</a:t>
                </a:r>
                <a:endParaRPr lang="zh-CN" altLang="en-US" b="1" i="1" dirty="0">
                  <a:solidFill>
                    <a:srgbClr val="0000FF"/>
                  </a:solidFill>
                  <a:latin typeface="Times New Roman" pitchFamily="18" charset="0"/>
                  <a:cs typeface="Times New Roman" pitchFamily="18" charset="0"/>
                </a:endParaRPr>
              </a:p>
            </p:txBody>
          </p:sp>
          <p:sp>
            <p:nvSpPr>
              <p:cNvPr id="18" name="TextBox 17"/>
              <p:cNvSpPr txBox="1"/>
              <p:nvPr/>
            </p:nvSpPr>
            <p:spPr>
              <a:xfrm>
                <a:off x="7190265" y="2925524"/>
                <a:ext cx="1396536" cy="369332"/>
              </a:xfrm>
              <a:prstGeom prst="rect">
                <a:avLst/>
              </a:prstGeom>
              <a:noFill/>
            </p:spPr>
            <p:txBody>
              <a:bodyPr wrap="none" rtlCol="0">
                <a:spAutoFit/>
              </a:bodyPr>
              <a:lstStyle/>
              <a:p>
                <a:r>
                  <a:rPr lang="en-US" altLang="zh-CN" dirty="0" smtClean="0"/>
                  <a:t>K2=-126.77</a:t>
                </a:r>
                <a:endParaRPr lang="zh-CN" altLang="en-US" dirty="0"/>
              </a:p>
            </p:txBody>
          </p:sp>
        </p:grpSp>
        <p:sp>
          <p:nvSpPr>
            <p:cNvPr id="19" name="TextBox 18"/>
            <p:cNvSpPr txBox="1"/>
            <p:nvPr/>
          </p:nvSpPr>
          <p:spPr>
            <a:xfrm>
              <a:off x="5652120" y="6309320"/>
              <a:ext cx="2330510" cy="369332"/>
            </a:xfrm>
            <a:prstGeom prst="rect">
              <a:avLst/>
            </a:prstGeom>
            <a:noFill/>
          </p:spPr>
          <p:txBody>
            <a:bodyPr wrap="none" rtlCol="0">
              <a:spAutoFit/>
            </a:bodyPr>
            <a:lstStyle/>
            <a:p>
              <a:r>
                <a:rPr lang="en-US" altLang="zh-CN" dirty="0" smtClean="0">
                  <a:solidFill>
                    <a:srgbClr val="300FF7"/>
                  </a:solidFill>
                </a:rPr>
                <a:t>Wangdou-20151216</a:t>
              </a:r>
              <a:endParaRPr lang="zh-CN" altLang="en-US" dirty="0">
                <a:solidFill>
                  <a:srgbClr val="300FF7"/>
                </a:solidFill>
              </a:endParaRPr>
            </a:p>
          </p:txBody>
        </p:sp>
      </p:grpSp>
    </p:spTree>
    <p:extLst>
      <p:ext uri="{BB962C8B-B14F-4D97-AF65-F5344CB8AC3E}">
        <p14:creationId xmlns:p14="http://schemas.microsoft.com/office/powerpoint/2010/main" val="210981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0475" y="260648"/>
            <a:ext cx="4351083" cy="357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3155" y="3535185"/>
            <a:ext cx="4120845" cy="3316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958942" y="-22330"/>
            <a:ext cx="2330510" cy="369332"/>
          </a:xfrm>
          <a:prstGeom prst="rect">
            <a:avLst/>
          </a:prstGeom>
          <a:noFill/>
        </p:spPr>
        <p:txBody>
          <a:bodyPr wrap="none" rtlCol="0">
            <a:spAutoFit/>
          </a:bodyPr>
          <a:lstStyle/>
          <a:p>
            <a:r>
              <a:rPr lang="en-US" altLang="zh-CN" dirty="0" smtClean="0">
                <a:solidFill>
                  <a:srgbClr val="300FF7"/>
                </a:solidFill>
              </a:rPr>
              <a:t>Wangdou-20151216</a:t>
            </a:r>
            <a:endParaRPr lang="zh-CN" altLang="en-US" dirty="0">
              <a:solidFill>
                <a:srgbClr val="300FF7"/>
              </a:solidFill>
            </a:endParaRPr>
          </a:p>
        </p:txBody>
      </p:sp>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466764"/>
            <a:ext cx="4058776" cy="3247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3671361"/>
            <a:ext cx="3914760" cy="3076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631697" y="74962"/>
            <a:ext cx="2018501" cy="369332"/>
          </a:xfrm>
          <a:prstGeom prst="rect">
            <a:avLst/>
          </a:prstGeom>
          <a:noFill/>
        </p:spPr>
        <p:txBody>
          <a:bodyPr wrap="none" rtlCol="0">
            <a:spAutoFit/>
          </a:bodyPr>
          <a:lstStyle/>
          <a:p>
            <a:r>
              <a:rPr lang="en-US" altLang="zh-CN" dirty="0" smtClean="0">
                <a:solidFill>
                  <a:srgbClr val="300FF7"/>
                </a:solidFill>
              </a:rPr>
              <a:t>Sufeng-20151224</a:t>
            </a:r>
            <a:endParaRPr lang="zh-CN" altLang="en-US" dirty="0">
              <a:solidFill>
                <a:srgbClr val="300FF7"/>
              </a:solidFill>
            </a:endParaRPr>
          </a:p>
        </p:txBody>
      </p:sp>
      <p:sp>
        <p:nvSpPr>
          <p:cNvPr id="8" name="TextBox 7"/>
          <p:cNvSpPr txBox="1"/>
          <p:nvPr/>
        </p:nvSpPr>
        <p:spPr>
          <a:xfrm>
            <a:off x="3275856" y="3302029"/>
            <a:ext cx="1268296" cy="369332"/>
          </a:xfrm>
          <a:prstGeom prst="rect">
            <a:avLst/>
          </a:prstGeom>
          <a:noFill/>
        </p:spPr>
        <p:txBody>
          <a:bodyPr wrap="none" rtlCol="0">
            <a:spAutoFit/>
          </a:bodyPr>
          <a:lstStyle/>
          <a:p>
            <a:r>
              <a:rPr lang="en-US" altLang="zh-CN" dirty="0" smtClean="0"/>
              <a:t>K2=-48.57</a:t>
            </a:r>
            <a:endParaRPr lang="zh-CN" altLang="en-US" dirty="0"/>
          </a:p>
        </p:txBody>
      </p:sp>
      <p:sp>
        <p:nvSpPr>
          <p:cNvPr id="15" name="TextBox 14"/>
          <p:cNvSpPr txBox="1"/>
          <p:nvPr/>
        </p:nvSpPr>
        <p:spPr>
          <a:xfrm>
            <a:off x="7884368" y="3302029"/>
            <a:ext cx="1396536" cy="369332"/>
          </a:xfrm>
          <a:prstGeom prst="rect">
            <a:avLst/>
          </a:prstGeom>
          <a:noFill/>
        </p:spPr>
        <p:txBody>
          <a:bodyPr wrap="none" rtlCol="0">
            <a:spAutoFit/>
          </a:bodyPr>
          <a:lstStyle/>
          <a:p>
            <a:r>
              <a:rPr lang="en-US" altLang="zh-CN" dirty="0" smtClean="0"/>
              <a:t>K2=-126.77</a:t>
            </a:r>
            <a:endParaRPr lang="zh-CN" altLang="en-US" dirty="0"/>
          </a:p>
        </p:txBody>
      </p:sp>
    </p:spTree>
    <p:extLst>
      <p:ext uri="{BB962C8B-B14F-4D97-AF65-F5344CB8AC3E}">
        <p14:creationId xmlns:p14="http://schemas.microsoft.com/office/powerpoint/2010/main" val="1108076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4656" y="0"/>
            <a:ext cx="9467850" cy="7086600"/>
            <a:chOff x="-24656" y="0"/>
            <a:chExt cx="9467850" cy="7086600"/>
          </a:xfrm>
        </p:grpSpPr>
        <p:pic>
          <p:nvPicPr>
            <p:cNvPr id="921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56" y="0"/>
              <a:ext cx="946785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a:xfrm>
              <a:off x="837209" y="456093"/>
              <a:ext cx="7162800" cy="563562"/>
            </a:xfrm>
            <a:prstGeom prst="rect">
              <a:avLst/>
            </a:prstGeom>
            <a:solidFill>
              <a:schemeClr val="bg1"/>
            </a:solidFill>
          </p:spPr>
          <p:txBody>
            <a:bodyPr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b="1" dirty="0" smtClean="0">
                  <a:solidFill>
                    <a:srgbClr val="0033CC"/>
                  </a:solidFill>
                  <a:latin typeface="Times New Roman" panose="02020603050405020304" pitchFamily="18" charset="0"/>
                  <a:cs typeface="Times New Roman" panose="02020603050405020304" pitchFamily="18" charset="0"/>
                </a:rPr>
                <a:t>Orbit </a:t>
              </a:r>
              <a:r>
                <a:rPr lang="en-US" altLang="zh-CN" dirty="0" smtClean="0">
                  <a:solidFill>
                    <a:srgbClr val="0033CC"/>
                  </a:solidFill>
                  <a:latin typeface="Times New Roman" panose="02020603050405020304" pitchFamily="18" charset="0"/>
                  <a:cs typeface="Times New Roman" panose="02020603050405020304" pitchFamily="18" charset="0"/>
                </a:rPr>
                <a:t>of </a:t>
              </a:r>
              <a:r>
                <a:rPr lang="en-US" altLang="zh-CN" b="1" dirty="0" smtClean="0">
                  <a:solidFill>
                    <a:srgbClr val="0033CC"/>
                  </a:solidFill>
                  <a:latin typeface="Times New Roman" panose="02020603050405020304" pitchFamily="18" charset="0"/>
                  <a:cs typeface="Times New Roman" panose="02020603050405020304" pitchFamily="18" charset="0"/>
                </a:rPr>
                <a:t>FFS</a:t>
              </a:r>
              <a:r>
                <a:rPr lang="en-US" altLang="zh-CN" dirty="0" smtClean="0">
                  <a:solidFill>
                    <a:srgbClr val="0033CC"/>
                  </a:solidFill>
                  <a:latin typeface="Times New Roman" panose="02020603050405020304" pitchFamily="18" charset="0"/>
                  <a:cs typeface="Times New Roman" panose="02020603050405020304" pitchFamily="18" charset="0"/>
                </a:rPr>
                <a:t> Part</a:t>
              </a:r>
              <a:endParaRPr lang="en-US" altLang="zh-CN" b="1" dirty="0" smtClean="0">
                <a:solidFill>
                  <a:srgbClr val="0033CC"/>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157548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8"/>
          <p:cNvSpPr txBox="1">
            <a:spLocks noChangeArrowheads="1"/>
          </p:cNvSpPr>
          <p:nvPr/>
        </p:nvSpPr>
        <p:spPr bwMode="auto">
          <a:xfrm>
            <a:off x="892752" y="2276872"/>
            <a:ext cx="7704856" cy="1476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eaLnBrk="0" hangingPunct="0">
              <a:lnSpc>
                <a:spcPct val="150000"/>
              </a:lnSpc>
              <a:buFont typeface="+mj-lt"/>
              <a:buAutoNum type="arabicPeriod"/>
            </a:pPr>
            <a:r>
              <a:rPr lang="en-US" altLang="zh-CN" sz="3200" b="0" dirty="0">
                <a:solidFill>
                  <a:srgbClr val="0000FF"/>
                </a:solidFill>
                <a:effectLst>
                  <a:outerShdw blurRad="38100" dist="38100" dir="2700000" algn="tl">
                    <a:srgbClr val="000000">
                      <a:alpha val="43137"/>
                    </a:srgbClr>
                  </a:outerShdw>
                </a:effectLst>
                <a:latin typeface="Verdana" pitchFamily="34" charset="0"/>
                <a:ea typeface="宋体" pitchFamily="2" charset="-122"/>
              </a:rPr>
              <a:t>CEPC Partial Double Ring Lattice</a:t>
            </a:r>
            <a:endParaRPr lang="en-US" altLang="zh-CN" sz="3200" dirty="0">
              <a:solidFill>
                <a:srgbClr val="0000FF"/>
              </a:solidFill>
              <a:ea typeface="宋体" pitchFamily="2" charset="-122"/>
            </a:endParaRPr>
          </a:p>
          <a:p>
            <a:pPr marL="457200" indent="-457200" eaLnBrk="0" hangingPunct="0">
              <a:lnSpc>
                <a:spcPct val="150000"/>
              </a:lnSpc>
              <a:buFont typeface="+mj-lt"/>
              <a:buAutoNum type="arabicPeriod"/>
            </a:pPr>
            <a:r>
              <a:rPr lang="en-US" altLang="zh-CN" sz="3200" b="0" dirty="0" smtClean="0">
                <a:solidFill>
                  <a:srgbClr val="0000FF"/>
                </a:solidFill>
                <a:effectLst>
                  <a:outerShdw blurRad="38100" dist="38100" dir="2700000" algn="tl">
                    <a:srgbClr val="000000">
                      <a:alpha val="43137"/>
                    </a:srgbClr>
                  </a:outerShdw>
                </a:effectLst>
                <a:latin typeface="Verdana" pitchFamily="34" charset="0"/>
                <a:ea typeface="宋体" pitchFamily="2" charset="-122"/>
              </a:rPr>
              <a:t>SPPC Lattice</a:t>
            </a:r>
            <a:endParaRPr lang="en-US" altLang="zh-CN" sz="3200" dirty="0">
              <a:solidFill>
                <a:srgbClr val="0000FF"/>
              </a:solidFill>
              <a:ea typeface="宋体" pitchFamily="2" charset="-122"/>
            </a:endParaRPr>
          </a:p>
        </p:txBody>
      </p:sp>
      <p:sp>
        <p:nvSpPr>
          <p:cNvPr id="3" name="Rectangle 2"/>
          <p:cNvSpPr>
            <a:spLocks noGrp="1" noChangeArrowheads="1"/>
          </p:cNvSpPr>
          <p:nvPr>
            <p:ph type="title"/>
          </p:nvPr>
        </p:nvSpPr>
        <p:spPr>
          <a:xfrm>
            <a:off x="1066800" y="579438"/>
            <a:ext cx="7162800" cy="563562"/>
          </a:xfrm>
        </p:spPr>
        <p:txBody>
          <a:bodyPr/>
          <a:lstStyle/>
          <a:p>
            <a:r>
              <a:rPr lang="en-US" altLang="zh-CN" dirty="0" smtClean="0">
                <a:ea typeface="宋体" pitchFamily="2" charset="-122"/>
              </a:rPr>
              <a:t>Outline</a:t>
            </a:r>
            <a:endParaRPr lang="en-US" altLang="zh-CN" dirty="0">
              <a:ea typeface="宋体" pitchFamily="2" charset="-122"/>
            </a:endParaRPr>
          </a:p>
        </p:txBody>
      </p:sp>
    </p:spTree>
    <p:extLst>
      <p:ext uri="{BB962C8B-B14F-4D97-AF65-F5344CB8AC3E}">
        <p14:creationId xmlns:p14="http://schemas.microsoft.com/office/powerpoint/2010/main" val="702313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07503" y="188640"/>
            <a:ext cx="9036497" cy="835421"/>
          </a:xfrm>
          <a:prstGeom prst="rect">
            <a:avLst/>
          </a:prstGeom>
        </p:spPr>
        <p:txBody>
          <a:bodyPr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2400" dirty="0" smtClean="0">
                <a:solidFill>
                  <a:srgbClr val="0033CC"/>
                </a:solidFill>
                <a:latin typeface="Times New Roman" pitchFamily="18" charset="0"/>
                <a:cs typeface="Times New Roman" pitchFamily="18" charset="0"/>
              </a:rPr>
              <a:t> </a:t>
            </a:r>
            <a:r>
              <a:rPr lang="en-US" altLang="zh-CN" sz="6400" dirty="0">
                <a:solidFill>
                  <a:srgbClr val="0033CC"/>
                </a:solidFill>
                <a:latin typeface="Times New Roman" pitchFamily="18" charset="0"/>
                <a:cs typeface="Times New Roman" pitchFamily="18" charset="0"/>
              </a:rPr>
              <a:t>Orbit   </a:t>
            </a:r>
            <a:r>
              <a:rPr lang="en-US" altLang="zh-CN" sz="6400" dirty="0" smtClean="0">
                <a:solidFill>
                  <a:srgbClr val="0033CC"/>
                </a:solidFill>
                <a:latin typeface="Times New Roman" pitchFamily="18" charset="0"/>
                <a:cs typeface="Times New Roman" pitchFamily="18" charset="0"/>
              </a:rPr>
              <a:t>(RING3_DR_IP1</a:t>
            </a:r>
            <a:r>
              <a:rPr lang="en-US" altLang="zh-CN" sz="6400" dirty="0">
                <a:solidFill>
                  <a:srgbClr val="0033CC"/>
                </a:solidFill>
                <a:latin typeface="Times New Roman" pitchFamily="18" charset="0"/>
                <a:cs typeface="Times New Roman" pitchFamily="18" charset="0"/>
              </a:rPr>
              <a:t>) </a:t>
            </a:r>
            <a:r>
              <a:rPr lang="en-US" altLang="zh-CN" sz="6400" dirty="0" smtClean="0">
                <a:solidFill>
                  <a:srgbClr val="0033CC"/>
                </a:solidFill>
                <a:latin typeface="Times New Roman" pitchFamily="18" charset="0"/>
                <a:cs typeface="Times New Roman" pitchFamily="18" charset="0"/>
              </a:rPr>
              <a:t> Version 1.0 + FFS(20151126)</a:t>
            </a:r>
            <a:endParaRPr lang="en-US" altLang="zh-CN" sz="6400" dirty="0">
              <a:solidFill>
                <a:srgbClr val="0033CC"/>
              </a:solidFill>
              <a:latin typeface="Times New Roman" pitchFamily="18" charset="0"/>
              <a:cs typeface="Times New Roman" pitchFamily="18" charset="0"/>
            </a:endParaRPr>
          </a:p>
        </p:txBody>
      </p:sp>
      <p:graphicFrame>
        <p:nvGraphicFramePr>
          <p:cNvPr id="7" name="图表 6"/>
          <p:cNvGraphicFramePr>
            <a:graphicFrameLocks/>
          </p:cNvGraphicFramePr>
          <p:nvPr>
            <p:extLst>
              <p:ext uri="{D42A27DB-BD31-4B8C-83A1-F6EECF244321}">
                <p14:modId xmlns:p14="http://schemas.microsoft.com/office/powerpoint/2010/main" val="101499239"/>
              </p:ext>
            </p:extLst>
          </p:nvPr>
        </p:nvGraphicFramePr>
        <p:xfrm>
          <a:off x="-1" y="4526583"/>
          <a:ext cx="9144001" cy="2331417"/>
        </p:xfrm>
        <a:graphic>
          <a:graphicData uri="http://schemas.openxmlformats.org/drawingml/2006/chart">
            <c:chart xmlns:c="http://schemas.openxmlformats.org/drawingml/2006/chart" xmlns:r="http://schemas.openxmlformats.org/officeDocument/2006/relationships" r:id="rId3"/>
          </a:graphicData>
        </a:graphic>
      </p:graphicFrame>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3" y="934119"/>
            <a:ext cx="4542023" cy="3557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836712"/>
            <a:ext cx="4503130" cy="3502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6854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9131" y="260648"/>
            <a:ext cx="4207690" cy="646331"/>
          </a:xfrm>
          <a:prstGeom prst="rect">
            <a:avLst/>
          </a:prstGeom>
          <a:noFill/>
        </p:spPr>
        <p:txBody>
          <a:bodyPr wrap="none" rtlCol="0">
            <a:spAutoFit/>
          </a:bodyPr>
          <a:lstStyle/>
          <a:p>
            <a:pPr fontAlgn="base">
              <a:spcBef>
                <a:spcPct val="0"/>
              </a:spcBef>
              <a:spcAft>
                <a:spcPct val="0"/>
              </a:spcAft>
            </a:pPr>
            <a:r>
              <a:rPr lang="en-US" altLang="zh-CN" sz="3600" b="1" dirty="0" smtClean="0">
                <a:solidFill>
                  <a:srgbClr val="0033CC"/>
                </a:solidFill>
                <a:latin typeface="Times New Roman" pitchFamily="18" charset="0"/>
                <a:cs typeface="Times New Roman" pitchFamily="18" charset="0"/>
              </a:rPr>
              <a:t>Tune/DA</a:t>
            </a:r>
            <a:r>
              <a:rPr lang="en-US" altLang="zh-CN" sz="3600" b="1" dirty="0" smtClean="0">
                <a:solidFill>
                  <a:srgbClr val="3D09FD"/>
                </a:solidFill>
                <a:latin typeface="Times New Roman" pitchFamily="18" charset="0"/>
                <a:cs typeface="Times New Roman" pitchFamily="18" charset="0"/>
              </a:rPr>
              <a:t>   </a:t>
            </a:r>
            <a:r>
              <a:rPr lang="en-US" altLang="zh-CN" sz="3600" b="1" dirty="0" smtClean="0">
                <a:solidFill>
                  <a:srgbClr val="FF0000"/>
                </a:solidFill>
                <a:latin typeface="Times New Roman" pitchFamily="18" charset="0"/>
                <a:cs typeface="Times New Roman" pitchFamily="18" charset="0"/>
              </a:rPr>
              <a:t>with  FFS</a:t>
            </a:r>
            <a:endParaRPr lang="en-US" altLang="zh-CN" sz="3600" b="1" dirty="0">
              <a:solidFill>
                <a:srgbClr val="FF0000"/>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029989"/>
            <a:ext cx="392752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0019" y="1078369"/>
            <a:ext cx="4743646" cy="321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1570" y="3573016"/>
            <a:ext cx="5062095" cy="3433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7545" y="5006296"/>
            <a:ext cx="3564026" cy="1200329"/>
          </a:xfrm>
          <a:prstGeom prst="rect">
            <a:avLst/>
          </a:prstGeom>
          <a:noFill/>
          <a:ln>
            <a:solidFill>
              <a:schemeClr val="accent4">
                <a:lumMod val="75000"/>
              </a:schemeClr>
            </a:solidFill>
          </a:ln>
        </p:spPr>
        <p:txBody>
          <a:bodyPr wrap="square" rtlCol="0">
            <a:spAutoFit/>
          </a:bodyPr>
          <a:lstStyle/>
          <a:p>
            <a:r>
              <a:rPr lang="en-US" altLang="zh-CN" dirty="0" smtClean="0"/>
              <a:t>For </a:t>
            </a:r>
            <a:r>
              <a:rPr lang="en-US" altLang="zh-CN" dirty="0"/>
              <a:t>details</a:t>
            </a:r>
            <a:r>
              <a:rPr lang="zh-CN" altLang="en-US" b="1" dirty="0" smtClean="0"/>
              <a:t>：</a:t>
            </a:r>
            <a:endParaRPr lang="en-US" altLang="zh-CN" b="1" dirty="0" smtClean="0"/>
          </a:p>
          <a:p>
            <a:r>
              <a:rPr lang="en-US" altLang="zh-CN" b="1" dirty="0" smtClean="0"/>
              <a:t>Energy spread between </a:t>
            </a:r>
          </a:p>
          <a:p>
            <a:r>
              <a:rPr lang="en-US" altLang="zh-CN" b="1" dirty="0" smtClean="0">
                <a:solidFill>
                  <a:srgbClr val="FF0000"/>
                </a:solidFill>
              </a:rPr>
              <a:t>-0.8628%</a:t>
            </a:r>
            <a:r>
              <a:rPr lang="zh-CN" altLang="en-US" b="1" dirty="0" smtClean="0"/>
              <a:t> </a:t>
            </a:r>
            <a:r>
              <a:rPr lang="en-US" altLang="zh-CN" b="1" dirty="0" smtClean="0"/>
              <a:t>and </a:t>
            </a:r>
            <a:r>
              <a:rPr lang="en-US" altLang="zh-CN" b="1" dirty="0" smtClean="0">
                <a:solidFill>
                  <a:srgbClr val="FF0000"/>
                </a:solidFill>
              </a:rPr>
              <a:t>0.719%</a:t>
            </a:r>
            <a:r>
              <a:rPr lang="zh-CN" altLang="en-US" b="1" dirty="0" smtClean="0"/>
              <a:t> </a:t>
            </a:r>
            <a:r>
              <a:rPr lang="en-US" altLang="zh-CN" b="1" dirty="0" smtClean="0"/>
              <a:t>has DA, out  is 0</a:t>
            </a:r>
            <a:r>
              <a:rPr lang="en-US" altLang="zh-CN" dirty="0"/>
              <a:t>.</a:t>
            </a:r>
            <a:endParaRPr lang="zh-CN" altLang="en-US" b="1" dirty="0"/>
          </a:p>
        </p:txBody>
      </p:sp>
      <p:sp>
        <p:nvSpPr>
          <p:cNvPr id="4" name="右箭头 3"/>
          <p:cNvSpPr/>
          <p:nvPr/>
        </p:nvSpPr>
        <p:spPr>
          <a:xfrm>
            <a:off x="4139952" y="5289984"/>
            <a:ext cx="583024" cy="443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884368" y="1081840"/>
            <a:ext cx="1008112" cy="1051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4170998" y="1191848"/>
            <a:ext cx="1606530" cy="830997"/>
          </a:xfrm>
          <a:prstGeom prst="rect">
            <a:avLst/>
          </a:prstGeom>
          <a:noFill/>
          <a:ln>
            <a:solidFill>
              <a:srgbClr val="300FF7"/>
            </a:solidFill>
          </a:ln>
        </p:spPr>
        <p:txBody>
          <a:bodyPr wrap="none" rtlCol="0">
            <a:spAutoFit/>
          </a:bodyPr>
          <a:lstStyle/>
          <a:p>
            <a:r>
              <a:rPr lang="en-US" altLang="zh-CN" sz="1600" dirty="0" smtClean="0">
                <a:solidFill>
                  <a:srgbClr val="C00000"/>
                </a:solidFill>
                <a:latin typeface="Times New Roman" panose="02020603050405020304" pitchFamily="18" charset="0"/>
                <a:cs typeface="Times New Roman" panose="02020603050405020304" pitchFamily="18" charset="0"/>
              </a:rPr>
              <a:t>0:       13</a:t>
            </a:r>
            <a:r>
              <a:rPr lang="el-GR" altLang="zh-CN" sz="1600" dirty="0" smtClean="0">
                <a:solidFill>
                  <a:srgbClr val="C00000"/>
                </a:solidFill>
                <a:latin typeface="Times New Roman" panose="02020603050405020304" pitchFamily="18" charset="0"/>
                <a:cs typeface="Times New Roman" panose="02020603050405020304" pitchFamily="18" charset="0"/>
              </a:rPr>
              <a:t>σ</a:t>
            </a:r>
            <a:r>
              <a:rPr lang="en-US" altLang="zh-CN" sz="1600" dirty="0" smtClean="0">
                <a:solidFill>
                  <a:srgbClr val="C00000"/>
                </a:solidFill>
                <a:latin typeface="Times New Roman" panose="02020603050405020304" pitchFamily="18" charset="0"/>
                <a:cs typeface="Times New Roman" panose="02020603050405020304" pitchFamily="18" charset="0"/>
              </a:rPr>
              <a:t>x 55</a:t>
            </a:r>
            <a:r>
              <a:rPr lang="el-GR" altLang="zh-CN" sz="1600" dirty="0" smtClean="0">
                <a:solidFill>
                  <a:srgbClr val="C00000"/>
                </a:solidFill>
                <a:latin typeface="Times New Roman" panose="02020603050405020304" pitchFamily="18" charset="0"/>
                <a:cs typeface="Times New Roman" panose="02020603050405020304" pitchFamily="18" charset="0"/>
              </a:rPr>
              <a:t>σ</a:t>
            </a:r>
            <a:r>
              <a:rPr lang="en-US" altLang="zh-CN" sz="1600" dirty="0" smtClean="0">
                <a:solidFill>
                  <a:srgbClr val="C00000"/>
                </a:solidFill>
                <a:latin typeface="Times New Roman" panose="02020603050405020304" pitchFamily="18" charset="0"/>
                <a:cs typeface="Times New Roman" panose="02020603050405020304" pitchFamily="18" charset="0"/>
              </a:rPr>
              <a:t>y</a:t>
            </a:r>
          </a:p>
          <a:p>
            <a:r>
              <a:rPr lang="en-US" altLang="zh-CN" sz="1600" dirty="0" smtClean="0">
                <a:solidFill>
                  <a:srgbClr val="C00000"/>
                </a:solidFill>
                <a:latin typeface="Times New Roman" panose="02020603050405020304" pitchFamily="18" charset="0"/>
                <a:cs typeface="Times New Roman" panose="02020603050405020304" pitchFamily="18" charset="0"/>
              </a:rPr>
              <a:t>0.01</a:t>
            </a:r>
            <a:r>
              <a:rPr lang="zh-CN" altLang="en-US" sz="1600" dirty="0" smtClean="0">
                <a:solidFill>
                  <a:srgbClr val="C00000"/>
                </a:solidFill>
                <a:latin typeface="Times New Roman" panose="02020603050405020304" pitchFamily="18" charset="0"/>
                <a:cs typeface="Times New Roman" panose="02020603050405020304" pitchFamily="18" charset="0"/>
              </a:rPr>
              <a:t>：</a:t>
            </a:r>
            <a:r>
              <a:rPr lang="en-US" altLang="zh-CN" sz="1600" dirty="0" smtClean="0">
                <a:solidFill>
                  <a:srgbClr val="C00000"/>
                </a:solidFill>
                <a:latin typeface="Times New Roman" panose="02020603050405020304" pitchFamily="18" charset="0"/>
                <a:cs typeface="Times New Roman" panose="02020603050405020304" pitchFamily="18" charset="0"/>
              </a:rPr>
              <a:t>0</a:t>
            </a:r>
          </a:p>
          <a:p>
            <a:r>
              <a:rPr lang="en-US" altLang="zh-CN" sz="1600" dirty="0" smtClean="0">
                <a:solidFill>
                  <a:srgbClr val="C00000"/>
                </a:solidFill>
                <a:latin typeface="Times New Roman" panose="02020603050405020304" pitchFamily="18" charset="0"/>
                <a:cs typeface="Times New Roman" panose="02020603050405020304" pitchFamily="18" charset="0"/>
              </a:rPr>
              <a:t>0.02</a:t>
            </a:r>
            <a:r>
              <a:rPr lang="zh-CN" altLang="en-US" sz="1600" dirty="0" smtClean="0">
                <a:solidFill>
                  <a:srgbClr val="C00000"/>
                </a:solidFill>
                <a:latin typeface="Times New Roman" panose="02020603050405020304" pitchFamily="18" charset="0"/>
                <a:cs typeface="Times New Roman" panose="02020603050405020304" pitchFamily="18" charset="0"/>
              </a:rPr>
              <a:t>：</a:t>
            </a:r>
            <a:r>
              <a:rPr lang="en-US" altLang="zh-CN" sz="1600" dirty="0" smtClean="0">
                <a:solidFill>
                  <a:srgbClr val="C00000"/>
                </a:solidFill>
                <a:latin typeface="Times New Roman" panose="02020603050405020304" pitchFamily="18" charset="0"/>
                <a:cs typeface="Times New Roman" panose="02020603050405020304" pitchFamily="18" charset="0"/>
              </a:rPr>
              <a:t>0</a:t>
            </a:r>
            <a:endParaRPr lang="zh-CN" altLang="en-US" sz="16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8910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1236" y="209865"/>
            <a:ext cx="2005677" cy="646331"/>
          </a:xfrm>
          <a:prstGeom prst="rect">
            <a:avLst/>
          </a:prstGeom>
          <a:noFill/>
        </p:spPr>
        <p:txBody>
          <a:bodyPr wrap="none" rtlCol="0">
            <a:spAutoFit/>
          </a:bodyPr>
          <a:lstStyle/>
          <a:p>
            <a:pPr fontAlgn="base">
              <a:spcBef>
                <a:spcPct val="0"/>
              </a:spcBef>
              <a:spcAft>
                <a:spcPct val="0"/>
              </a:spcAft>
            </a:pPr>
            <a:r>
              <a:rPr lang="en-US" altLang="zh-CN" sz="3600" dirty="0" smtClean="0">
                <a:solidFill>
                  <a:srgbClr val="0033CC"/>
                </a:solidFill>
                <a:latin typeface="Times New Roman" pitchFamily="18" charset="0"/>
                <a:cs typeface="Times New Roman" pitchFamily="18" charset="0"/>
              </a:rPr>
              <a:t>Optimize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44824"/>
            <a:ext cx="6840759" cy="4596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1907704" y="1832272"/>
            <a:ext cx="864096"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66633" y="980728"/>
            <a:ext cx="3829303" cy="738664"/>
          </a:xfrm>
          <a:prstGeom prst="rect">
            <a:avLst/>
          </a:prstGeom>
          <a:noFill/>
          <a:ln>
            <a:solidFill>
              <a:srgbClr val="FF0000"/>
            </a:solidFill>
          </a:ln>
        </p:spPr>
        <p:txBody>
          <a:bodyPr wrap="square" rtlCol="0">
            <a:spAutoFit/>
          </a:bodyPr>
          <a:lstStyle/>
          <a:p>
            <a:r>
              <a:rPr lang="en-US" altLang="zh-CN" sz="1400" dirty="0" smtClean="0"/>
              <a:t>1</a:t>
            </a:r>
            <a:r>
              <a:rPr lang="zh-CN" altLang="en-US" sz="1400" dirty="0" smtClean="0"/>
              <a:t>、</a:t>
            </a:r>
            <a:r>
              <a:rPr lang="en-US" altLang="zh-CN" sz="1400" dirty="0" smtClean="0"/>
              <a:t>We tried to add </a:t>
            </a:r>
            <a:r>
              <a:rPr lang="en-US" altLang="zh-CN" sz="1400" dirty="0" err="1" smtClean="0"/>
              <a:t>sextupoles</a:t>
            </a:r>
            <a:r>
              <a:rPr lang="en-US" altLang="zh-CN" sz="1400" dirty="0" smtClean="0"/>
              <a:t> here, but not help for DA. Because it’s not easy to match the phase advance between them.</a:t>
            </a:r>
            <a:endParaRPr lang="zh-CN" altLang="en-US" sz="1400" dirty="0"/>
          </a:p>
        </p:txBody>
      </p:sp>
      <p:sp>
        <p:nvSpPr>
          <p:cNvPr id="11" name="矩形 10"/>
          <p:cNvSpPr/>
          <p:nvPr/>
        </p:nvSpPr>
        <p:spPr>
          <a:xfrm>
            <a:off x="3851920" y="1851406"/>
            <a:ext cx="2592288" cy="64807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5119667" y="980728"/>
            <a:ext cx="3456384" cy="523220"/>
          </a:xfrm>
          <a:prstGeom prst="rect">
            <a:avLst/>
          </a:prstGeom>
          <a:noFill/>
          <a:ln>
            <a:solidFill>
              <a:srgbClr val="0000FF"/>
            </a:solidFill>
          </a:ln>
        </p:spPr>
        <p:txBody>
          <a:bodyPr wrap="square" rtlCol="0">
            <a:spAutoFit/>
          </a:bodyPr>
          <a:lstStyle/>
          <a:p>
            <a:r>
              <a:rPr lang="en-US" altLang="zh-CN" sz="1400" dirty="0" smtClean="0"/>
              <a:t>2</a:t>
            </a:r>
            <a:r>
              <a:rPr lang="zh-CN" altLang="en-US" sz="1400" dirty="0" smtClean="0"/>
              <a:t>、</a:t>
            </a:r>
            <a:r>
              <a:rPr lang="en-US" altLang="zh-CN" sz="1400" dirty="0" smtClean="0"/>
              <a:t>Try to add some </a:t>
            </a:r>
            <a:r>
              <a:rPr lang="en-US" altLang="zh-CN" sz="1400" dirty="0" err="1" smtClean="0"/>
              <a:t>Sextupoles</a:t>
            </a:r>
            <a:r>
              <a:rPr lang="en-US" altLang="zh-CN" sz="1400" dirty="0" smtClean="0"/>
              <a:t> to correct high order </a:t>
            </a:r>
            <a:r>
              <a:rPr lang="en-US" altLang="zh-CN" sz="1400" dirty="0" err="1" smtClean="0"/>
              <a:t>chormaticity</a:t>
            </a:r>
            <a:r>
              <a:rPr lang="en-US" altLang="zh-CN" sz="1400" dirty="0" smtClean="0"/>
              <a:t> here.</a:t>
            </a:r>
          </a:p>
        </p:txBody>
      </p:sp>
      <p:cxnSp>
        <p:nvCxnSpPr>
          <p:cNvPr id="7" name="直接箭头连接符 6"/>
          <p:cNvCxnSpPr/>
          <p:nvPr/>
        </p:nvCxnSpPr>
        <p:spPr>
          <a:xfrm flipH="1">
            <a:off x="5436096" y="1503948"/>
            <a:ext cx="240817" cy="340876"/>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4" idx="2"/>
          </p:cNvCxnSpPr>
          <p:nvPr/>
        </p:nvCxnSpPr>
        <p:spPr>
          <a:xfrm>
            <a:off x="2081285" y="1719392"/>
            <a:ext cx="258467" cy="13201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6505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1800" y="404664"/>
            <a:ext cx="3583225" cy="646331"/>
          </a:xfrm>
          <a:prstGeom prst="rect">
            <a:avLst/>
          </a:prstGeom>
          <a:noFill/>
        </p:spPr>
        <p:txBody>
          <a:bodyPr wrap="none" rtlCol="0">
            <a:spAutoFit/>
          </a:bodyPr>
          <a:lstStyle/>
          <a:p>
            <a:pPr fontAlgn="base">
              <a:spcBef>
                <a:spcPct val="0"/>
              </a:spcBef>
              <a:spcAft>
                <a:spcPct val="0"/>
              </a:spcAft>
            </a:pPr>
            <a:r>
              <a:rPr lang="en-US" altLang="zh-CN" sz="3600" b="1" dirty="0" smtClean="0">
                <a:solidFill>
                  <a:srgbClr val="0033CC"/>
                </a:solidFill>
                <a:latin typeface="Times New Roman" pitchFamily="18" charset="0"/>
                <a:cs typeface="Times New Roman" pitchFamily="18" charset="0"/>
              </a:rPr>
              <a:t>DA </a:t>
            </a:r>
            <a:r>
              <a:rPr lang="en-US" altLang="zh-CN" sz="3600" b="1" dirty="0" err="1" smtClean="0">
                <a:solidFill>
                  <a:srgbClr val="0033CC"/>
                </a:solidFill>
                <a:latin typeface="Times New Roman" pitchFamily="18" charset="0"/>
                <a:cs typeface="Times New Roman" pitchFamily="18" charset="0"/>
              </a:rPr>
              <a:t>Comparation</a:t>
            </a:r>
            <a:endParaRPr lang="en-US" altLang="zh-CN" sz="3600" b="1" dirty="0" smtClean="0">
              <a:solidFill>
                <a:srgbClr val="0033CC"/>
              </a:solidFill>
              <a:latin typeface="Times New Roman" pitchFamily="18" charset="0"/>
              <a:cs typeface="Times New Roman" pitchFamily="18" charset="0"/>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61" y="2273348"/>
            <a:ext cx="4824861" cy="327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224066" y="1801619"/>
            <a:ext cx="1828706" cy="369332"/>
          </a:xfrm>
          <a:prstGeom prst="rect">
            <a:avLst/>
          </a:prstGeom>
          <a:noFill/>
        </p:spPr>
        <p:txBody>
          <a:bodyPr wrap="none" rtlCol="0">
            <a:spAutoFit/>
          </a:bodyPr>
          <a:lstStyle/>
          <a:p>
            <a:r>
              <a:rPr lang="en-US" altLang="zh-CN" dirty="0" smtClean="0">
                <a:solidFill>
                  <a:prstClr val="black"/>
                </a:solidFill>
              </a:rPr>
              <a:t>CEPC-PDR-Bypass</a:t>
            </a:r>
            <a:endParaRPr lang="zh-CN" altLang="en-US" dirty="0">
              <a:solidFill>
                <a:prstClr val="black"/>
              </a:solidFill>
            </a:endParaRPr>
          </a:p>
        </p:txBody>
      </p:sp>
      <p:sp>
        <p:nvSpPr>
          <p:cNvPr id="9" name="TextBox 8"/>
          <p:cNvSpPr txBox="1"/>
          <p:nvPr/>
        </p:nvSpPr>
        <p:spPr>
          <a:xfrm>
            <a:off x="5695256" y="1927329"/>
            <a:ext cx="2216376" cy="369332"/>
          </a:xfrm>
          <a:prstGeom prst="rect">
            <a:avLst/>
          </a:prstGeom>
          <a:noFill/>
        </p:spPr>
        <p:txBody>
          <a:bodyPr wrap="none" rtlCol="0">
            <a:spAutoFit/>
          </a:bodyPr>
          <a:lstStyle/>
          <a:p>
            <a:r>
              <a:rPr lang="en-US" altLang="zh-CN" dirty="0" smtClean="0">
                <a:solidFill>
                  <a:prstClr val="black"/>
                </a:solidFill>
              </a:rPr>
              <a:t>CEPC-PDR-Bypass-Sex</a:t>
            </a:r>
            <a:endParaRPr lang="zh-CN" altLang="en-US" dirty="0">
              <a:solidFill>
                <a:prstClr val="black"/>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450" y="2386205"/>
            <a:ext cx="4245989" cy="3047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470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1800" y="404664"/>
            <a:ext cx="4138954" cy="646331"/>
          </a:xfrm>
          <a:prstGeom prst="rect">
            <a:avLst/>
          </a:prstGeom>
          <a:noFill/>
        </p:spPr>
        <p:txBody>
          <a:bodyPr wrap="none" rtlCol="0">
            <a:spAutoFit/>
          </a:bodyPr>
          <a:lstStyle/>
          <a:p>
            <a:pPr fontAlgn="base">
              <a:spcBef>
                <a:spcPct val="0"/>
              </a:spcBef>
              <a:spcAft>
                <a:spcPct val="0"/>
              </a:spcAft>
            </a:pPr>
            <a:r>
              <a:rPr lang="en-US" altLang="zh-CN" sz="3600" b="1" dirty="0" smtClean="0">
                <a:solidFill>
                  <a:srgbClr val="0033CC"/>
                </a:solidFill>
                <a:latin typeface="Times New Roman" pitchFamily="18" charset="0"/>
                <a:cs typeface="Times New Roman" pitchFamily="18" charset="0"/>
              </a:rPr>
              <a:t>Summary for part 1</a:t>
            </a:r>
          </a:p>
        </p:txBody>
      </p:sp>
      <p:sp>
        <p:nvSpPr>
          <p:cNvPr id="3" name="TextBox 2"/>
          <p:cNvSpPr txBox="1"/>
          <p:nvPr/>
        </p:nvSpPr>
        <p:spPr>
          <a:xfrm>
            <a:off x="539552" y="1556792"/>
            <a:ext cx="8208912" cy="4662815"/>
          </a:xfrm>
          <a:prstGeom prst="rect">
            <a:avLst/>
          </a:prstGeom>
          <a:noFill/>
        </p:spPr>
        <p:txBody>
          <a:bodyPr wrap="square" rtlCol="0">
            <a:spAutoFit/>
          </a:bodyPr>
          <a:lstStyle/>
          <a:p>
            <a:pPr marL="342900" indent="-342900">
              <a:lnSpc>
                <a:spcPct val="150000"/>
              </a:lnSpc>
              <a:buFont typeface="Wingdings" pitchFamily="2" charset="2"/>
              <a:buChar char="u"/>
            </a:pPr>
            <a:r>
              <a:rPr lang="en-US" altLang="zh-CN" dirty="0" smtClean="0"/>
              <a:t>The first version of CEPC Partial Double Ring Lattice was designed (Version 1.0). The whole length of CEPC PDR is 3281.27m, full crossing angle is 26mrad, maximum distance between two ring is 14.913m.</a:t>
            </a:r>
          </a:p>
          <a:p>
            <a:pPr marL="342900" indent="-342900">
              <a:lnSpc>
                <a:spcPct val="150000"/>
              </a:lnSpc>
              <a:buFont typeface="Wingdings" pitchFamily="2" charset="2"/>
              <a:buChar char="u"/>
            </a:pPr>
            <a:r>
              <a:rPr lang="en-US" altLang="zh-CN" dirty="0" smtClean="0"/>
              <a:t>The Dynamic Aperture need to be optimized. Now the DA of CEPC with PDR and Bypass(at IP2/4) and without FFS is better than before, but the DA with FFS is not good enough.</a:t>
            </a:r>
          </a:p>
          <a:p>
            <a:pPr marL="342900" indent="-342900">
              <a:lnSpc>
                <a:spcPct val="150000"/>
              </a:lnSpc>
              <a:buFont typeface="Wingdings" pitchFamily="2" charset="2"/>
              <a:buChar char="u"/>
            </a:pPr>
            <a:r>
              <a:rPr lang="en-US" altLang="zh-CN" dirty="0" smtClean="0"/>
              <a:t>We may add more </a:t>
            </a:r>
            <a:r>
              <a:rPr lang="en-US" altLang="zh-CN" dirty="0" err="1" smtClean="0"/>
              <a:t>sextupoles</a:t>
            </a:r>
            <a:r>
              <a:rPr lang="en-US" altLang="zh-CN" dirty="0" smtClean="0"/>
              <a:t> in PDR to correct the high order chromaticity ,  or use more group of </a:t>
            </a:r>
            <a:r>
              <a:rPr lang="en-US" altLang="zh-CN" dirty="0" err="1" smtClean="0"/>
              <a:t>sextupoles</a:t>
            </a:r>
            <a:r>
              <a:rPr lang="en-US" altLang="zh-CN" dirty="0" smtClean="0"/>
              <a:t> in ARC to optimize the DA.</a:t>
            </a:r>
          </a:p>
          <a:p>
            <a:pPr marL="342900" indent="-342900">
              <a:lnSpc>
                <a:spcPct val="150000"/>
              </a:lnSpc>
              <a:buFont typeface="Wingdings" pitchFamily="2" charset="2"/>
              <a:buChar char="u"/>
            </a:pPr>
            <a:r>
              <a:rPr lang="en-US" altLang="zh-CN" dirty="0" smtClean="0"/>
              <a:t>The linear lattice of PDR may also be optimized.</a:t>
            </a:r>
            <a:endParaRPr lang="zh-CN" altLang="en-US" dirty="0"/>
          </a:p>
        </p:txBody>
      </p:sp>
    </p:spTree>
    <p:extLst>
      <p:ext uri="{BB962C8B-B14F-4D97-AF65-F5344CB8AC3E}">
        <p14:creationId xmlns:p14="http://schemas.microsoft.com/office/powerpoint/2010/main" val="800758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8"/>
          <p:cNvSpPr txBox="1">
            <a:spLocks noChangeArrowheads="1"/>
          </p:cNvSpPr>
          <p:nvPr/>
        </p:nvSpPr>
        <p:spPr bwMode="auto">
          <a:xfrm>
            <a:off x="2051720" y="2348880"/>
            <a:ext cx="5184576" cy="73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pPr>
            <a:r>
              <a:rPr lang="en-US" altLang="zh-CN" sz="3200" b="0" dirty="0" smtClean="0">
                <a:solidFill>
                  <a:srgbClr val="0000FF"/>
                </a:solidFill>
                <a:effectLst>
                  <a:outerShdw blurRad="38100" dist="38100" dir="2700000" algn="tl">
                    <a:srgbClr val="000000">
                      <a:alpha val="43137"/>
                    </a:srgbClr>
                  </a:outerShdw>
                </a:effectLst>
                <a:latin typeface="Verdana" pitchFamily="34" charset="0"/>
                <a:ea typeface="宋体" pitchFamily="2" charset="-122"/>
              </a:rPr>
              <a:t>2. SPPC </a:t>
            </a:r>
            <a:r>
              <a:rPr lang="en-US" altLang="zh-CN" sz="3200" b="0" dirty="0">
                <a:solidFill>
                  <a:srgbClr val="0000FF"/>
                </a:solidFill>
                <a:effectLst>
                  <a:outerShdw blurRad="38100" dist="38100" dir="2700000" algn="tl">
                    <a:srgbClr val="000000">
                      <a:alpha val="43137"/>
                    </a:srgbClr>
                  </a:outerShdw>
                </a:effectLst>
                <a:latin typeface="Verdana" pitchFamily="34" charset="0"/>
                <a:ea typeface="宋体" pitchFamily="2" charset="-122"/>
              </a:rPr>
              <a:t>Lattice</a:t>
            </a:r>
            <a:endParaRPr lang="en-US" altLang="zh-CN" sz="3200" b="0" dirty="0">
              <a:solidFill>
                <a:srgbClr val="0000FF"/>
              </a:solidFill>
              <a:ea typeface="宋体" pitchFamily="2" charset="-122"/>
            </a:endParaRPr>
          </a:p>
        </p:txBody>
      </p:sp>
    </p:spTree>
    <p:extLst>
      <p:ext uri="{BB962C8B-B14F-4D97-AF65-F5344CB8AC3E}">
        <p14:creationId xmlns:p14="http://schemas.microsoft.com/office/powerpoint/2010/main" val="25566024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6211" y="312410"/>
            <a:ext cx="8809020" cy="6447333"/>
            <a:chOff x="-237741" y="304443"/>
            <a:chExt cx="8809020" cy="6447333"/>
          </a:xfrm>
        </p:grpSpPr>
        <p:grpSp>
          <p:nvGrpSpPr>
            <p:cNvPr id="3" name="组合 2"/>
            <p:cNvGrpSpPr/>
            <p:nvPr/>
          </p:nvGrpSpPr>
          <p:grpSpPr>
            <a:xfrm>
              <a:off x="-237741" y="304443"/>
              <a:ext cx="8809020" cy="6447333"/>
              <a:chOff x="-237741" y="304443"/>
              <a:chExt cx="8809020" cy="6447333"/>
            </a:xfrm>
          </p:grpSpPr>
          <p:grpSp>
            <p:nvGrpSpPr>
              <p:cNvPr id="4" name="组合 3"/>
              <p:cNvGrpSpPr/>
              <p:nvPr/>
            </p:nvGrpSpPr>
            <p:grpSpPr>
              <a:xfrm>
                <a:off x="1523158" y="304443"/>
                <a:ext cx="7048121" cy="6437406"/>
                <a:chOff x="1523158" y="304443"/>
                <a:chExt cx="7048121" cy="6437406"/>
              </a:xfrm>
            </p:grpSpPr>
            <p:sp>
              <p:nvSpPr>
                <p:cNvPr id="8" name="TextBox 7"/>
                <p:cNvSpPr txBox="1"/>
                <p:nvPr/>
              </p:nvSpPr>
              <p:spPr>
                <a:xfrm>
                  <a:off x="7061955" y="1155472"/>
                  <a:ext cx="625572" cy="375106"/>
                </a:xfrm>
                <a:prstGeom prst="rect">
                  <a:avLst/>
                </a:prstGeom>
                <a:noFill/>
                <a:ln>
                  <a:solidFill>
                    <a:srgbClr val="0000CC"/>
                  </a:solidFill>
                </a:ln>
              </p:spPr>
              <p:txBody>
                <a:bodyPr wrap="square" rtlCol="0">
                  <a:spAutoFit/>
                </a:bodyPr>
                <a:lstStyle/>
                <a:p>
                  <a:pPr algn="ctr"/>
                  <a:r>
                    <a:rPr lang="en-US" sz="1600" b="1" dirty="0" smtClean="0">
                      <a:solidFill>
                        <a:srgbClr val="0000CC"/>
                      </a:solidFill>
                    </a:rPr>
                    <a:t>P.S.</a:t>
                  </a:r>
                  <a:endParaRPr lang="en-US" sz="1600" b="1" dirty="0">
                    <a:solidFill>
                      <a:srgbClr val="0000CC"/>
                    </a:solidFill>
                  </a:endParaRPr>
                </a:p>
              </p:txBody>
            </p:sp>
            <p:sp>
              <p:nvSpPr>
                <p:cNvPr id="9" name="TextBox 8"/>
                <p:cNvSpPr txBox="1"/>
                <p:nvPr/>
              </p:nvSpPr>
              <p:spPr>
                <a:xfrm>
                  <a:off x="2182486" y="5563029"/>
                  <a:ext cx="625572" cy="375106"/>
                </a:xfrm>
                <a:prstGeom prst="rect">
                  <a:avLst/>
                </a:prstGeom>
                <a:noFill/>
                <a:ln>
                  <a:solidFill>
                    <a:srgbClr val="0000CC"/>
                  </a:solidFill>
                </a:ln>
              </p:spPr>
              <p:txBody>
                <a:bodyPr wrap="square" rtlCol="0">
                  <a:spAutoFit/>
                </a:bodyPr>
                <a:lstStyle/>
                <a:p>
                  <a:pPr algn="ctr"/>
                  <a:r>
                    <a:rPr lang="en-US" sz="1600" b="1" dirty="0" smtClean="0">
                      <a:solidFill>
                        <a:srgbClr val="0000CC"/>
                      </a:solidFill>
                    </a:rPr>
                    <a:t>P.S.</a:t>
                  </a:r>
                  <a:endParaRPr lang="en-US" sz="1600" b="1" dirty="0">
                    <a:solidFill>
                      <a:srgbClr val="0000CC"/>
                    </a:solidFill>
                  </a:endParaRPr>
                </a:p>
              </p:txBody>
            </p:sp>
            <p:sp>
              <p:nvSpPr>
                <p:cNvPr id="10" name="TextBox 9"/>
                <p:cNvSpPr txBox="1"/>
                <p:nvPr/>
              </p:nvSpPr>
              <p:spPr>
                <a:xfrm>
                  <a:off x="2182486" y="1112921"/>
                  <a:ext cx="625572" cy="375106"/>
                </a:xfrm>
                <a:prstGeom prst="rect">
                  <a:avLst/>
                </a:prstGeom>
                <a:noFill/>
                <a:ln>
                  <a:solidFill>
                    <a:srgbClr val="0000CC"/>
                  </a:solidFill>
                </a:ln>
              </p:spPr>
              <p:txBody>
                <a:bodyPr wrap="square" rtlCol="0">
                  <a:spAutoFit/>
                </a:bodyPr>
                <a:lstStyle/>
                <a:p>
                  <a:pPr algn="ctr"/>
                  <a:r>
                    <a:rPr lang="en-US" sz="1600" b="1" dirty="0" smtClean="0">
                      <a:solidFill>
                        <a:srgbClr val="0000CC"/>
                      </a:solidFill>
                    </a:rPr>
                    <a:t>P.S.</a:t>
                  </a:r>
                  <a:endParaRPr lang="en-US" sz="1600" b="1" dirty="0">
                    <a:solidFill>
                      <a:srgbClr val="0000CC"/>
                    </a:solidFill>
                  </a:endParaRPr>
                </a:p>
              </p:txBody>
            </p:sp>
            <p:sp>
              <p:nvSpPr>
                <p:cNvPr id="11" name="TextBox 10"/>
                <p:cNvSpPr txBox="1"/>
                <p:nvPr/>
              </p:nvSpPr>
              <p:spPr>
                <a:xfrm>
                  <a:off x="7020249" y="5563029"/>
                  <a:ext cx="625572" cy="375106"/>
                </a:xfrm>
                <a:prstGeom prst="rect">
                  <a:avLst/>
                </a:prstGeom>
                <a:noFill/>
                <a:ln>
                  <a:solidFill>
                    <a:srgbClr val="0000CC"/>
                  </a:solidFill>
                </a:ln>
              </p:spPr>
              <p:txBody>
                <a:bodyPr wrap="square" rtlCol="0">
                  <a:spAutoFit/>
                </a:bodyPr>
                <a:lstStyle/>
                <a:p>
                  <a:pPr algn="ctr"/>
                  <a:r>
                    <a:rPr lang="en-US" sz="1600" b="1" dirty="0" smtClean="0">
                      <a:solidFill>
                        <a:srgbClr val="0000CC"/>
                      </a:solidFill>
                    </a:rPr>
                    <a:t>P.S.</a:t>
                  </a:r>
                  <a:endParaRPr lang="en-US" sz="1600" b="1" dirty="0">
                    <a:solidFill>
                      <a:srgbClr val="0000CC"/>
                    </a:solidFill>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406194"/>
                  <a:ext cx="6336704" cy="617306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4" name="TextBox 13"/>
                <p:cNvSpPr txBox="1"/>
                <p:nvPr/>
              </p:nvSpPr>
              <p:spPr>
                <a:xfrm>
                  <a:off x="4366139" y="860054"/>
                  <a:ext cx="1471374" cy="369332"/>
                </a:xfrm>
                <a:prstGeom prst="rect">
                  <a:avLst/>
                </a:prstGeom>
                <a:noFill/>
                <a:ln>
                  <a:solidFill>
                    <a:srgbClr val="FF0000"/>
                  </a:solidFill>
                </a:ln>
              </p:spPr>
              <p:txBody>
                <a:bodyPr wrap="square" rtlCol="0">
                  <a:spAutoFit/>
                </a:bodyPr>
                <a:lstStyle/>
                <a:p>
                  <a:pPr algn="ctr"/>
                  <a:r>
                    <a:rPr lang="en-US" b="1" dirty="0" smtClean="0">
                      <a:solidFill>
                        <a:srgbClr val="FF0000"/>
                      </a:solidFill>
                    </a:rPr>
                    <a:t>LSS1_ee</a:t>
                  </a:r>
                  <a:endParaRPr lang="en-US" b="1" dirty="0">
                    <a:solidFill>
                      <a:srgbClr val="FF0000"/>
                    </a:solidFill>
                  </a:endParaRPr>
                </a:p>
              </p:txBody>
            </p:sp>
            <p:sp>
              <p:nvSpPr>
                <p:cNvPr id="15" name="TextBox 14"/>
                <p:cNvSpPr txBox="1"/>
                <p:nvPr/>
              </p:nvSpPr>
              <p:spPr>
                <a:xfrm>
                  <a:off x="2361243" y="3338480"/>
                  <a:ext cx="1202645" cy="369332"/>
                </a:xfrm>
                <a:prstGeom prst="rect">
                  <a:avLst/>
                </a:prstGeom>
                <a:noFill/>
                <a:ln>
                  <a:solidFill>
                    <a:srgbClr val="FF0000"/>
                  </a:solidFill>
                </a:ln>
              </p:spPr>
              <p:txBody>
                <a:bodyPr wrap="square" rtlCol="0">
                  <a:spAutoFit/>
                </a:bodyPr>
                <a:lstStyle/>
                <a:p>
                  <a:pPr algn="ctr"/>
                  <a:r>
                    <a:rPr lang="en-US" altLang="zh-CN" dirty="0" smtClean="0">
                      <a:solidFill>
                        <a:srgbClr val="FF0000"/>
                      </a:solidFill>
                    </a:rPr>
                    <a:t>LSS7_pp</a:t>
                  </a:r>
                  <a:endParaRPr lang="en-US" altLang="zh-CN" dirty="0">
                    <a:solidFill>
                      <a:srgbClr val="FF0000"/>
                    </a:solidFill>
                  </a:endParaRPr>
                </a:p>
              </p:txBody>
            </p:sp>
            <p:sp>
              <p:nvSpPr>
                <p:cNvPr id="16" name="TextBox 15"/>
                <p:cNvSpPr txBox="1"/>
                <p:nvPr/>
              </p:nvSpPr>
              <p:spPr>
                <a:xfrm>
                  <a:off x="4366141" y="5877272"/>
                  <a:ext cx="1285980" cy="369332"/>
                </a:xfrm>
                <a:prstGeom prst="rect">
                  <a:avLst/>
                </a:prstGeom>
                <a:noFill/>
                <a:ln>
                  <a:solidFill>
                    <a:srgbClr val="FF0000"/>
                  </a:solidFill>
                </a:ln>
              </p:spPr>
              <p:txBody>
                <a:bodyPr wrap="square" rtlCol="0">
                  <a:spAutoFit/>
                </a:bodyPr>
                <a:lstStyle/>
                <a:p>
                  <a:pPr algn="ctr"/>
                  <a:r>
                    <a:rPr lang="en-US" dirty="0" smtClean="0">
                      <a:solidFill>
                        <a:srgbClr val="FF0000"/>
                      </a:solidFill>
                    </a:rPr>
                    <a:t>LSS5_ee</a:t>
                  </a:r>
                  <a:endParaRPr lang="en-US" b="1" dirty="0">
                    <a:solidFill>
                      <a:srgbClr val="FF0000"/>
                    </a:solidFill>
                  </a:endParaRPr>
                </a:p>
              </p:txBody>
            </p:sp>
            <p:sp>
              <p:nvSpPr>
                <p:cNvPr id="17" name="TextBox 16"/>
                <p:cNvSpPr txBox="1"/>
                <p:nvPr/>
              </p:nvSpPr>
              <p:spPr>
                <a:xfrm>
                  <a:off x="6453343" y="3316476"/>
                  <a:ext cx="1303463" cy="369332"/>
                </a:xfrm>
                <a:prstGeom prst="rect">
                  <a:avLst/>
                </a:prstGeom>
                <a:noFill/>
                <a:ln>
                  <a:solidFill>
                    <a:srgbClr val="FF0000"/>
                  </a:solidFill>
                </a:ln>
              </p:spPr>
              <p:txBody>
                <a:bodyPr wrap="square" rtlCol="0">
                  <a:spAutoFit/>
                </a:bodyPr>
                <a:lstStyle/>
                <a:p>
                  <a:pPr algn="ctr"/>
                  <a:r>
                    <a:rPr lang="en-US" b="1" dirty="0" smtClean="0">
                      <a:solidFill>
                        <a:srgbClr val="FF0000"/>
                      </a:solidFill>
                    </a:rPr>
                    <a:t>LSS3_pp</a:t>
                  </a:r>
                  <a:endParaRPr lang="en-US" b="1" dirty="0">
                    <a:solidFill>
                      <a:srgbClr val="FF0000"/>
                    </a:solidFill>
                  </a:endParaRPr>
                </a:p>
              </p:txBody>
            </p:sp>
            <p:cxnSp>
              <p:nvCxnSpPr>
                <p:cNvPr id="18" name="Straight Connector 44"/>
                <p:cNvCxnSpPr/>
                <p:nvPr/>
              </p:nvCxnSpPr>
              <p:spPr>
                <a:xfrm>
                  <a:off x="5045057" y="304443"/>
                  <a:ext cx="4322" cy="6437406"/>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20" name="Straight Connector 46"/>
                <p:cNvCxnSpPr/>
                <p:nvPr/>
              </p:nvCxnSpPr>
              <p:spPr>
                <a:xfrm flipH="1">
                  <a:off x="1523158" y="3484314"/>
                  <a:ext cx="7048121" cy="16828"/>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361877" y="3643966"/>
                  <a:ext cx="3370682" cy="461665"/>
                </a:xfrm>
                <a:prstGeom prst="rect">
                  <a:avLst/>
                </a:prstGeom>
                <a:noFill/>
              </p:spPr>
              <p:txBody>
                <a:bodyPr wrap="square" rtlCol="0">
                  <a:spAutoFit/>
                </a:bodyPr>
                <a:lstStyle/>
                <a:p>
                  <a:pPr algn="ctr"/>
                  <a:r>
                    <a:rPr lang="en-US" sz="2400" b="1" u="sng" dirty="0" smtClean="0">
                      <a:solidFill>
                        <a:prstClr val="black"/>
                      </a:solidFill>
                    </a:rPr>
                    <a:t>C = 55.025 km</a:t>
                  </a:r>
                  <a:endParaRPr lang="en-US" sz="2400" b="1" u="sng" dirty="0">
                    <a:solidFill>
                      <a:prstClr val="black"/>
                    </a:solidFill>
                  </a:endParaRPr>
                </a:p>
              </p:txBody>
            </p:sp>
            <p:sp>
              <p:nvSpPr>
                <p:cNvPr id="43" name="TextBox 42"/>
                <p:cNvSpPr txBox="1"/>
                <p:nvPr/>
              </p:nvSpPr>
              <p:spPr>
                <a:xfrm>
                  <a:off x="5837513" y="1556801"/>
                  <a:ext cx="1231660" cy="369332"/>
                </a:xfrm>
                <a:prstGeom prst="rect">
                  <a:avLst/>
                </a:prstGeom>
                <a:noFill/>
                <a:ln>
                  <a:solidFill>
                    <a:srgbClr val="FF0000"/>
                  </a:solidFill>
                </a:ln>
              </p:spPr>
              <p:txBody>
                <a:bodyPr wrap="square" rtlCol="0">
                  <a:spAutoFit/>
                </a:bodyPr>
                <a:lstStyle/>
                <a:p>
                  <a:pPr algn="ctr"/>
                  <a:r>
                    <a:rPr lang="en-US" b="1" dirty="0" smtClean="0">
                      <a:solidFill>
                        <a:srgbClr val="FF0000"/>
                      </a:solidFill>
                    </a:rPr>
                    <a:t>LSS2_inj</a:t>
                  </a:r>
                  <a:endParaRPr lang="en-US" b="1" dirty="0">
                    <a:solidFill>
                      <a:srgbClr val="FF0000"/>
                    </a:solidFill>
                  </a:endParaRPr>
                </a:p>
              </p:txBody>
            </p:sp>
            <p:sp>
              <p:nvSpPr>
                <p:cNvPr id="45" name="TextBox 44"/>
                <p:cNvSpPr txBox="1"/>
                <p:nvPr/>
              </p:nvSpPr>
              <p:spPr>
                <a:xfrm>
                  <a:off x="3144204" y="1539096"/>
                  <a:ext cx="1301588" cy="369332"/>
                </a:xfrm>
                <a:prstGeom prst="rect">
                  <a:avLst/>
                </a:prstGeom>
                <a:noFill/>
                <a:ln>
                  <a:solidFill>
                    <a:srgbClr val="FF0000"/>
                  </a:solidFill>
                </a:ln>
              </p:spPr>
              <p:txBody>
                <a:bodyPr wrap="square" rtlCol="0">
                  <a:spAutoFit/>
                </a:bodyPr>
                <a:lstStyle/>
                <a:p>
                  <a:pPr algn="ctr"/>
                  <a:r>
                    <a:rPr lang="en-US" altLang="zh-CN" dirty="0" smtClean="0">
                      <a:solidFill>
                        <a:srgbClr val="FF0000"/>
                      </a:solidFill>
                    </a:rPr>
                    <a:t>LSS8_extr</a:t>
                  </a:r>
                  <a:endParaRPr lang="en-US" b="1" dirty="0">
                    <a:solidFill>
                      <a:srgbClr val="FF0000"/>
                    </a:solidFill>
                  </a:endParaRPr>
                </a:p>
              </p:txBody>
            </p:sp>
            <p:sp>
              <p:nvSpPr>
                <p:cNvPr id="46" name="TextBox 45"/>
                <p:cNvSpPr txBox="1"/>
                <p:nvPr/>
              </p:nvSpPr>
              <p:spPr>
                <a:xfrm>
                  <a:off x="5674722" y="5049237"/>
                  <a:ext cx="1394451" cy="369332"/>
                </a:xfrm>
                <a:prstGeom prst="rect">
                  <a:avLst/>
                </a:prstGeom>
                <a:noFill/>
                <a:ln>
                  <a:solidFill>
                    <a:srgbClr val="FF0000"/>
                  </a:solidFill>
                </a:ln>
              </p:spPr>
              <p:txBody>
                <a:bodyPr wrap="square" rtlCol="0">
                  <a:spAutoFit/>
                </a:bodyPr>
                <a:lstStyle/>
                <a:p>
                  <a:pPr algn="ctr"/>
                  <a:r>
                    <a:rPr lang="en-US" b="1" dirty="0" smtClean="0">
                      <a:solidFill>
                        <a:srgbClr val="FF0000"/>
                      </a:solidFill>
                    </a:rPr>
                    <a:t>LSS4_coll</a:t>
                  </a:r>
                  <a:endParaRPr lang="en-US" b="1" dirty="0">
                    <a:solidFill>
                      <a:srgbClr val="FF0000"/>
                    </a:solidFill>
                  </a:endParaRPr>
                </a:p>
              </p:txBody>
            </p:sp>
            <p:sp>
              <p:nvSpPr>
                <p:cNvPr id="47" name="TextBox 46"/>
                <p:cNvSpPr txBox="1"/>
                <p:nvPr/>
              </p:nvSpPr>
              <p:spPr>
                <a:xfrm>
                  <a:off x="3032212" y="4997450"/>
                  <a:ext cx="1333928" cy="369332"/>
                </a:xfrm>
                <a:prstGeom prst="rect">
                  <a:avLst/>
                </a:prstGeom>
                <a:noFill/>
                <a:ln>
                  <a:solidFill>
                    <a:srgbClr val="FF0000"/>
                  </a:solidFill>
                </a:ln>
              </p:spPr>
              <p:txBody>
                <a:bodyPr wrap="square" rtlCol="0">
                  <a:spAutoFit/>
                </a:bodyPr>
                <a:lstStyle/>
                <a:p>
                  <a:pPr algn="ctr"/>
                  <a:r>
                    <a:rPr lang="en-US" b="1" dirty="0" smtClean="0">
                      <a:solidFill>
                        <a:srgbClr val="FF0000"/>
                      </a:solidFill>
                    </a:rPr>
                    <a:t>LSS6_coll</a:t>
                  </a:r>
                  <a:endParaRPr lang="en-US" b="1" dirty="0">
                    <a:solidFill>
                      <a:srgbClr val="FF0000"/>
                    </a:solidFill>
                  </a:endParaRPr>
                </a:p>
              </p:txBody>
            </p:sp>
            <p:sp>
              <p:nvSpPr>
                <p:cNvPr id="48" name="TextBox 47"/>
                <p:cNvSpPr txBox="1"/>
                <p:nvPr/>
              </p:nvSpPr>
              <p:spPr>
                <a:xfrm rot="1749234">
                  <a:off x="6081967" y="386121"/>
                  <a:ext cx="1025277" cy="369332"/>
                </a:xfrm>
                <a:prstGeom prst="rect">
                  <a:avLst/>
                </a:prstGeom>
                <a:noFill/>
                <a:ln>
                  <a:solidFill>
                    <a:srgbClr val="0000FF"/>
                  </a:solidFill>
                </a:ln>
              </p:spPr>
              <p:txBody>
                <a:bodyPr wrap="square" rtlCol="0">
                  <a:spAutoFit/>
                </a:bodyPr>
                <a:lstStyle/>
                <a:p>
                  <a:pPr algn="ctr"/>
                  <a:r>
                    <a:rPr lang="en-US" b="1" dirty="0" smtClean="0">
                      <a:solidFill>
                        <a:srgbClr val="0000FF"/>
                      </a:solidFill>
                    </a:rPr>
                    <a:t>ARC12</a:t>
                  </a:r>
                  <a:endParaRPr lang="en-US" b="1" dirty="0">
                    <a:solidFill>
                      <a:srgbClr val="0000FF"/>
                    </a:solidFill>
                  </a:endParaRPr>
                </a:p>
              </p:txBody>
            </p:sp>
            <p:sp>
              <p:nvSpPr>
                <p:cNvPr id="49" name="TextBox 48"/>
                <p:cNvSpPr txBox="1"/>
                <p:nvPr/>
              </p:nvSpPr>
              <p:spPr>
                <a:xfrm rot="3975967">
                  <a:off x="1385898" y="4771111"/>
                  <a:ext cx="1025277" cy="369332"/>
                </a:xfrm>
                <a:prstGeom prst="rect">
                  <a:avLst/>
                </a:prstGeom>
                <a:noFill/>
                <a:ln>
                  <a:solidFill>
                    <a:srgbClr val="0000FF"/>
                  </a:solidFill>
                </a:ln>
              </p:spPr>
              <p:txBody>
                <a:bodyPr wrap="square" rtlCol="0">
                  <a:spAutoFit/>
                </a:bodyPr>
                <a:lstStyle/>
                <a:p>
                  <a:pPr algn="ctr"/>
                  <a:r>
                    <a:rPr lang="en-US" b="1" dirty="0" smtClean="0">
                      <a:solidFill>
                        <a:srgbClr val="0000FF"/>
                      </a:solidFill>
                    </a:rPr>
                    <a:t>ARC67</a:t>
                  </a:r>
                  <a:endParaRPr lang="en-US" b="1" dirty="0">
                    <a:solidFill>
                      <a:srgbClr val="0000FF"/>
                    </a:solidFill>
                  </a:endParaRPr>
                </a:p>
              </p:txBody>
            </p:sp>
            <p:sp>
              <p:nvSpPr>
                <p:cNvPr id="50" name="TextBox 49"/>
                <p:cNvSpPr txBox="1"/>
                <p:nvPr/>
              </p:nvSpPr>
              <p:spPr>
                <a:xfrm rot="19775961">
                  <a:off x="2985532" y="374536"/>
                  <a:ext cx="1025277" cy="369332"/>
                </a:xfrm>
                <a:prstGeom prst="rect">
                  <a:avLst/>
                </a:prstGeom>
                <a:noFill/>
                <a:ln>
                  <a:solidFill>
                    <a:srgbClr val="0000FF"/>
                  </a:solidFill>
                </a:ln>
              </p:spPr>
              <p:txBody>
                <a:bodyPr wrap="square" rtlCol="0">
                  <a:spAutoFit/>
                </a:bodyPr>
                <a:lstStyle/>
                <a:p>
                  <a:pPr algn="ctr"/>
                  <a:r>
                    <a:rPr lang="en-US" b="1" dirty="0" smtClean="0">
                      <a:solidFill>
                        <a:srgbClr val="0000FF"/>
                      </a:solidFill>
                    </a:rPr>
                    <a:t>ARC81</a:t>
                  </a:r>
                  <a:endParaRPr lang="en-US" b="1" dirty="0">
                    <a:solidFill>
                      <a:srgbClr val="0000FF"/>
                    </a:solidFill>
                  </a:endParaRPr>
                </a:p>
              </p:txBody>
            </p:sp>
            <p:sp>
              <p:nvSpPr>
                <p:cNvPr id="51" name="TextBox 50"/>
                <p:cNvSpPr txBox="1"/>
                <p:nvPr/>
              </p:nvSpPr>
              <p:spPr>
                <a:xfrm rot="4226487">
                  <a:off x="7713013" y="2039370"/>
                  <a:ext cx="1025277" cy="369332"/>
                </a:xfrm>
                <a:prstGeom prst="rect">
                  <a:avLst/>
                </a:prstGeom>
                <a:noFill/>
                <a:ln>
                  <a:solidFill>
                    <a:srgbClr val="0000FF"/>
                  </a:solidFill>
                </a:ln>
              </p:spPr>
              <p:txBody>
                <a:bodyPr wrap="square" rtlCol="0">
                  <a:spAutoFit/>
                </a:bodyPr>
                <a:lstStyle/>
                <a:p>
                  <a:pPr algn="ctr"/>
                  <a:r>
                    <a:rPr lang="en-US" b="1" dirty="0" smtClean="0">
                      <a:solidFill>
                        <a:srgbClr val="0000FF"/>
                      </a:solidFill>
                    </a:rPr>
                    <a:t>ARC23</a:t>
                  </a:r>
                  <a:endParaRPr lang="en-US" b="1" dirty="0">
                    <a:solidFill>
                      <a:srgbClr val="0000FF"/>
                    </a:solidFill>
                  </a:endParaRPr>
                </a:p>
              </p:txBody>
            </p:sp>
            <p:sp>
              <p:nvSpPr>
                <p:cNvPr id="52" name="TextBox 51"/>
                <p:cNvSpPr txBox="1"/>
                <p:nvPr/>
              </p:nvSpPr>
              <p:spPr>
                <a:xfrm rot="19655023">
                  <a:off x="6218622" y="6268865"/>
                  <a:ext cx="1025277" cy="369332"/>
                </a:xfrm>
                <a:prstGeom prst="rect">
                  <a:avLst/>
                </a:prstGeom>
                <a:noFill/>
                <a:ln>
                  <a:solidFill>
                    <a:srgbClr val="0000FF"/>
                  </a:solidFill>
                </a:ln>
              </p:spPr>
              <p:txBody>
                <a:bodyPr wrap="square" rtlCol="0">
                  <a:spAutoFit/>
                </a:bodyPr>
                <a:lstStyle/>
                <a:p>
                  <a:pPr algn="ctr"/>
                  <a:r>
                    <a:rPr lang="en-US" b="1" dirty="0" smtClean="0">
                      <a:solidFill>
                        <a:srgbClr val="0000FF"/>
                      </a:solidFill>
                    </a:rPr>
                    <a:t>ARC45</a:t>
                  </a:r>
                  <a:endParaRPr lang="en-US" b="1" dirty="0">
                    <a:solidFill>
                      <a:srgbClr val="0000FF"/>
                    </a:solidFill>
                  </a:endParaRPr>
                </a:p>
              </p:txBody>
            </p:sp>
            <p:sp>
              <p:nvSpPr>
                <p:cNvPr id="53" name="TextBox 52"/>
                <p:cNvSpPr txBox="1"/>
                <p:nvPr/>
              </p:nvSpPr>
              <p:spPr>
                <a:xfrm rot="17994224">
                  <a:off x="7562458" y="4841911"/>
                  <a:ext cx="1025277" cy="369332"/>
                </a:xfrm>
                <a:prstGeom prst="rect">
                  <a:avLst/>
                </a:prstGeom>
                <a:noFill/>
                <a:ln>
                  <a:solidFill>
                    <a:srgbClr val="0000FF"/>
                  </a:solidFill>
                </a:ln>
              </p:spPr>
              <p:txBody>
                <a:bodyPr wrap="square" rtlCol="0">
                  <a:spAutoFit/>
                </a:bodyPr>
                <a:lstStyle/>
                <a:p>
                  <a:pPr algn="ctr"/>
                  <a:r>
                    <a:rPr lang="en-US" b="1" dirty="0" smtClean="0">
                      <a:solidFill>
                        <a:srgbClr val="0000FF"/>
                      </a:solidFill>
                    </a:rPr>
                    <a:t>ARC34</a:t>
                  </a:r>
                  <a:endParaRPr lang="en-US" b="1" dirty="0">
                    <a:solidFill>
                      <a:srgbClr val="0000FF"/>
                    </a:solidFill>
                  </a:endParaRPr>
                </a:p>
              </p:txBody>
            </p:sp>
            <p:sp>
              <p:nvSpPr>
                <p:cNvPr id="54" name="TextBox 53"/>
                <p:cNvSpPr txBox="1"/>
                <p:nvPr/>
              </p:nvSpPr>
              <p:spPr>
                <a:xfrm rot="1749234">
                  <a:off x="2998117" y="6254929"/>
                  <a:ext cx="1025277" cy="369332"/>
                </a:xfrm>
                <a:prstGeom prst="rect">
                  <a:avLst/>
                </a:prstGeom>
                <a:noFill/>
                <a:ln>
                  <a:solidFill>
                    <a:srgbClr val="0000FF"/>
                  </a:solidFill>
                </a:ln>
              </p:spPr>
              <p:txBody>
                <a:bodyPr wrap="square" rtlCol="0">
                  <a:spAutoFit/>
                </a:bodyPr>
                <a:lstStyle/>
                <a:p>
                  <a:pPr algn="ctr"/>
                  <a:r>
                    <a:rPr lang="en-US" b="1" dirty="0" smtClean="0">
                      <a:solidFill>
                        <a:srgbClr val="0000FF"/>
                      </a:solidFill>
                    </a:rPr>
                    <a:t>ARC56</a:t>
                  </a:r>
                  <a:endParaRPr lang="en-US" b="1" dirty="0">
                    <a:solidFill>
                      <a:srgbClr val="0000FF"/>
                    </a:solidFill>
                  </a:endParaRPr>
                </a:p>
              </p:txBody>
            </p:sp>
            <p:sp>
              <p:nvSpPr>
                <p:cNvPr id="55" name="TextBox 54"/>
                <p:cNvSpPr txBox="1"/>
                <p:nvPr/>
              </p:nvSpPr>
              <p:spPr>
                <a:xfrm rot="17472110">
                  <a:off x="1368084" y="2036937"/>
                  <a:ext cx="1025277" cy="369332"/>
                </a:xfrm>
                <a:prstGeom prst="rect">
                  <a:avLst/>
                </a:prstGeom>
                <a:noFill/>
                <a:ln>
                  <a:solidFill>
                    <a:srgbClr val="0000FF"/>
                  </a:solidFill>
                </a:ln>
              </p:spPr>
              <p:txBody>
                <a:bodyPr wrap="square" rtlCol="0">
                  <a:spAutoFit/>
                </a:bodyPr>
                <a:lstStyle/>
                <a:p>
                  <a:pPr algn="ctr"/>
                  <a:r>
                    <a:rPr lang="en-US" b="1" dirty="0" smtClean="0">
                      <a:solidFill>
                        <a:srgbClr val="0000FF"/>
                      </a:solidFill>
                    </a:rPr>
                    <a:t>ARC78</a:t>
                  </a:r>
                  <a:endParaRPr lang="en-US" b="1" dirty="0">
                    <a:solidFill>
                      <a:srgbClr val="0000FF"/>
                    </a:solidFill>
                  </a:endParaRPr>
                </a:p>
              </p:txBody>
            </p:sp>
          </p:grpSp>
          <p:sp>
            <p:nvSpPr>
              <p:cNvPr id="29" name="TextBox 28"/>
              <p:cNvSpPr txBox="1"/>
              <p:nvPr/>
            </p:nvSpPr>
            <p:spPr>
              <a:xfrm>
                <a:off x="3428911" y="1137895"/>
                <a:ext cx="919801" cy="307777"/>
              </a:xfrm>
              <a:prstGeom prst="rect">
                <a:avLst/>
              </a:prstGeom>
              <a:noFill/>
              <a:ln>
                <a:solidFill>
                  <a:srgbClr val="00B050"/>
                </a:solidFill>
              </a:ln>
            </p:spPr>
            <p:txBody>
              <a:bodyPr wrap="square" rtlCol="0">
                <a:spAutoFit/>
              </a:bodyPr>
              <a:lstStyle/>
              <a:p>
                <a:pPr algn="ctr"/>
                <a:r>
                  <a:rPr lang="en-US" sz="1400" dirty="0" smtClean="0">
                    <a:solidFill>
                      <a:srgbClr val="00B050"/>
                    </a:solidFill>
                  </a:rPr>
                  <a:t>arccell1</a:t>
                </a:r>
                <a:endParaRPr lang="en-US" sz="1400" b="1" dirty="0">
                  <a:solidFill>
                    <a:srgbClr val="00B050"/>
                  </a:solidFill>
                </a:endParaRPr>
              </a:p>
            </p:txBody>
          </p:sp>
          <p:sp>
            <p:nvSpPr>
              <p:cNvPr id="31" name="TextBox 30"/>
              <p:cNvSpPr txBox="1"/>
              <p:nvPr/>
            </p:nvSpPr>
            <p:spPr>
              <a:xfrm>
                <a:off x="6709559" y="2453863"/>
                <a:ext cx="931348" cy="307777"/>
              </a:xfrm>
              <a:prstGeom prst="rect">
                <a:avLst/>
              </a:prstGeom>
              <a:noFill/>
              <a:ln>
                <a:solidFill>
                  <a:srgbClr val="00B050"/>
                </a:solidFill>
              </a:ln>
            </p:spPr>
            <p:txBody>
              <a:bodyPr wrap="square" rtlCol="0">
                <a:spAutoFit/>
              </a:bodyPr>
              <a:lstStyle/>
              <a:p>
                <a:pPr algn="ctr"/>
                <a:r>
                  <a:rPr lang="en-US" sz="1400" dirty="0" smtClean="0">
                    <a:solidFill>
                      <a:srgbClr val="00B050"/>
                    </a:solidFill>
                  </a:rPr>
                  <a:t>arccell1</a:t>
                </a:r>
                <a:endParaRPr lang="en-US" sz="1400" b="1" dirty="0">
                  <a:solidFill>
                    <a:srgbClr val="00B050"/>
                  </a:solidFill>
                </a:endParaRPr>
              </a:p>
            </p:txBody>
          </p:sp>
          <p:sp>
            <p:nvSpPr>
              <p:cNvPr id="32" name="TextBox 31"/>
              <p:cNvSpPr txBox="1"/>
              <p:nvPr/>
            </p:nvSpPr>
            <p:spPr>
              <a:xfrm>
                <a:off x="3483485" y="5563031"/>
                <a:ext cx="931348" cy="307777"/>
              </a:xfrm>
              <a:prstGeom prst="rect">
                <a:avLst/>
              </a:prstGeom>
              <a:noFill/>
              <a:ln>
                <a:solidFill>
                  <a:srgbClr val="00B050"/>
                </a:solidFill>
              </a:ln>
            </p:spPr>
            <p:txBody>
              <a:bodyPr wrap="square" rtlCol="0">
                <a:spAutoFit/>
              </a:bodyPr>
              <a:lstStyle/>
              <a:p>
                <a:pPr algn="ctr"/>
                <a:r>
                  <a:rPr lang="en-US" sz="1400" dirty="0" smtClean="0">
                    <a:solidFill>
                      <a:srgbClr val="00B050"/>
                    </a:solidFill>
                  </a:rPr>
                  <a:t>arccell2</a:t>
                </a:r>
                <a:endParaRPr lang="en-US" sz="1400" b="1" dirty="0">
                  <a:solidFill>
                    <a:srgbClr val="00B050"/>
                  </a:solidFill>
                </a:endParaRPr>
              </a:p>
            </p:txBody>
          </p:sp>
          <p:sp>
            <p:nvSpPr>
              <p:cNvPr id="33" name="TextBox 32"/>
              <p:cNvSpPr txBox="1"/>
              <p:nvPr/>
            </p:nvSpPr>
            <p:spPr>
              <a:xfrm>
                <a:off x="5591275" y="5596693"/>
                <a:ext cx="931348" cy="307777"/>
              </a:xfrm>
              <a:prstGeom prst="rect">
                <a:avLst/>
              </a:prstGeom>
              <a:noFill/>
              <a:ln>
                <a:solidFill>
                  <a:srgbClr val="00B050"/>
                </a:solidFill>
              </a:ln>
            </p:spPr>
            <p:txBody>
              <a:bodyPr wrap="square" rtlCol="0">
                <a:spAutoFit/>
              </a:bodyPr>
              <a:lstStyle/>
              <a:p>
                <a:pPr algn="ctr"/>
                <a:r>
                  <a:rPr lang="en-US" sz="1400" dirty="0" smtClean="0">
                    <a:solidFill>
                      <a:srgbClr val="00B050"/>
                    </a:solidFill>
                  </a:rPr>
                  <a:t>arccell1</a:t>
                </a:r>
                <a:endParaRPr lang="en-US" sz="1400" b="1" dirty="0">
                  <a:solidFill>
                    <a:srgbClr val="00B050"/>
                  </a:solidFill>
                </a:endParaRPr>
              </a:p>
            </p:txBody>
          </p:sp>
          <p:sp>
            <p:nvSpPr>
              <p:cNvPr id="34" name="TextBox 33"/>
              <p:cNvSpPr txBox="1"/>
              <p:nvPr/>
            </p:nvSpPr>
            <p:spPr>
              <a:xfrm>
                <a:off x="2422809" y="2383110"/>
                <a:ext cx="931348" cy="307777"/>
              </a:xfrm>
              <a:prstGeom prst="rect">
                <a:avLst/>
              </a:prstGeom>
              <a:noFill/>
              <a:ln>
                <a:solidFill>
                  <a:srgbClr val="00B050"/>
                </a:solidFill>
              </a:ln>
            </p:spPr>
            <p:txBody>
              <a:bodyPr wrap="square" rtlCol="0">
                <a:spAutoFit/>
              </a:bodyPr>
              <a:lstStyle/>
              <a:p>
                <a:pPr algn="ctr"/>
                <a:r>
                  <a:rPr lang="en-US" sz="1400" dirty="0" smtClean="0">
                    <a:solidFill>
                      <a:srgbClr val="00B050"/>
                    </a:solidFill>
                  </a:rPr>
                  <a:t>arccell2</a:t>
                </a:r>
                <a:endParaRPr lang="en-US" sz="1400" b="1" dirty="0">
                  <a:solidFill>
                    <a:srgbClr val="00B050"/>
                  </a:solidFill>
                </a:endParaRPr>
              </a:p>
            </p:txBody>
          </p:sp>
          <p:sp>
            <p:nvSpPr>
              <p:cNvPr id="35" name="TextBox 34"/>
              <p:cNvSpPr txBox="1"/>
              <p:nvPr/>
            </p:nvSpPr>
            <p:spPr>
              <a:xfrm>
                <a:off x="5674722" y="1120735"/>
                <a:ext cx="919801" cy="307777"/>
              </a:xfrm>
              <a:prstGeom prst="rect">
                <a:avLst/>
              </a:prstGeom>
              <a:noFill/>
              <a:ln>
                <a:solidFill>
                  <a:srgbClr val="00B050"/>
                </a:solidFill>
              </a:ln>
            </p:spPr>
            <p:txBody>
              <a:bodyPr wrap="square" rtlCol="0">
                <a:spAutoFit/>
              </a:bodyPr>
              <a:lstStyle/>
              <a:p>
                <a:pPr algn="ctr"/>
                <a:r>
                  <a:rPr lang="en-US" sz="1400" dirty="0" smtClean="0">
                    <a:solidFill>
                      <a:srgbClr val="00B050"/>
                    </a:solidFill>
                  </a:rPr>
                  <a:t>arccell2</a:t>
                </a:r>
                <a:endParaRPr lang="en-US" sz="1400" b="1" dirty="0">
                  <a:solidFill>
                    <a:srgbClr val="00B050"/>
                  </a:solidFill>
                </a:endParaRPr>
              </a:p>
            </p:txBody>
          </p:sp>
          <p:sp>
            <p:nvSpPr>
              <p:cNvPr id="36" name="TextBox 35"/>
              <p:cNvSpPr txBox="1"/>
              <p:nvPr/>
            </p:nvSpPr>
            <p:spPr>
              <a:xfrm>
                <a:off x="2361244" y="4227504"/>
                <a:ext cx="931348" cy="307777"/>
              </a:xfrm>
              <a:prstGeom prst="rect">
                <a:avLst/>
              </a:prstGeom>
              <a:noFill/>
              <a:ln>
                <a:solidFill>
                  <a:srgbClr val="00B050"/>
                </a:solidFill>
              </a:ln>
            </p:spPr>
            <p:txBody>
              <a:bodyPr wrap="square" rtlCol="0">
                <a:spAutoFit/>
              </a:bodyPr>
              <a:lstStyle/>
              <a:p>
                <a:pPr algn="ctr"/>
                <a:r>
                  <a:rPr lang="en-US" sz="1400" dirty="0" smtClean="0">
                    <a:solidFill>
                      <a:srgbClr val="00B050"/>
                    </a:solidFill>
                  </a:rPr>
                  <a:t>arccell1</a:t>
                </a:r>
                <a:endParaRPr lang="en-US" sz="1400" b="1" dirty="0">
                  <a:solidFill>
                    <a:srgbClr val="00B050"/>
                  </a:solidFill>
                </a:endParaRPr>
              </a:p>
            </p:txBody>
          </p:sp>
          <p:sp>
            <p:nvSpPr>
              <p:cNvPr id="37" name="TextBox 36"/>
              <p:cNvSpPr txBox="1"/>
              <p:nvPr/>
            </p:nvSpPr>
            <p:spPr>
              <a:xfrm>
                <a:off x="6639400" y="4386464"/>
                <a:ext cx="931348" cy="307777"/>
              </a:xfrm>
              <a:prstGeom prst="rect">
                <a:avLst/>
              </a:prstGeom>
              <a:noFill/>
              <a:ln>
                <a:solidFill>
                  <a:srgbClr val="00B050"/>
                </a:solidFill>
              </a:ln>
            </p:spPr>
            <p:txBody>
              <a:bodyPr wrap="square" rtlCol="0">
                <a:spAutoFit/>
              </a:bodyPr>
              <a:lstStyle/>
              <a:p>
                <a:pPr algn="ctr"/>
                <a:r>
                  <a:rPr lang="en-US" sz="1400" dirty="0" smtClean="0">
                    <a:solidFill>
                      <a:srgbClr val="00B050"/>
                    </a:solidFill>
                  </a:rPr>
                  <a:t>arccell2</a:t>
                </a:r>
                <a:endParaRPr lang="en-US" sz="1400" b="1" dirty="0">
                  <a:solidFill>
                    <a:srgbClr val="00B050"/>
                  </a:solidFill>
                </a:endParaRPr>
              </a:p>
            </p:txBody>
          </p:sp>
          <p:sp>
            <p:nvSpPr>
              <p:cNvPr id="2" name="TextBox 1"/>
              <p:cNvSpPr txBox="1"/>
              <p:nvPr/>
            </p:nvSpPr>
            <p:spPr>
              <a:xfrm>
                <a:off x="-237741" y="4997450"/>
                <a:ext cx="2448272" cy="1754326"/>
              </a:xfrm>
              <a:prstGeom prst="rect">
                <a:avLst/>
              </a:prstGeom>
              <a:noFill/>
            </p:spPr>
            <p:txBody>
              <a:bodyPr wrap="square" rtlCol="0">
                <a:spAutoFit/>
              </a:bodyPr>
              <a:lstStyle/>
              <a:p>
                <a:pPr>
                  <a:lnSpc>
                    <a:spcPct val="150000"/>
                  </a:lnSpc>
                </a:pPr>
                <a:r>
                  <a:rPr lang="en-US" altLang="zh-CN" dirty="0" smtClean="0">
                    <a:solidFill>
                      <a:srgbClr val="FF0000"/>
                    </a:solidFill>
                  </a:rPr>
                  <a:t>LSS1/5 : 1083m</a:t>
                </a:r>
              </a:p>
              <a:p>
                <a:pPr>
                  <a:lnSpc>
                    <a:spcPct val="150000"/>
                  </a:lnSpc>
                </a:pPr>
                <a:r>
                  <a:rPr lang="en-US" altLang="zh-CN" dirty="0" smtClean="0">
                    <a:solidFill>
                      <a:srgbClr val="FF0000"/>
                    </a:solidFill>
                  </a:rPr>
                  <a:t>LSS2/4/6/8 : 938.6m</a:t>
                </a:r>
                <a:endParaRPr lang="en-US" altLang="zh-CN" dirty="0">
                  <a:solidFill>
                    <a:srgbClr val="FF0000"/>
                  </a:solidFill>
                </a:endParaRPr>
              </a:p>
              <a:p>
                <a:pPr>
                  <a:lnSpc>
                    <a:spcPct val="150000"/>
                  </a:lnSpc>
                </a:pPr>
                <a:r>
                  <a:rPr lang="en-US" altLang="zh-CN" dirty="0" smtClean="0">
                    <a:solidFill>
                      <a:srgbClr val="FF0000"/>
                    </a:solidFill>
                  </a:rPr>
                  <a:t>LSS3/7 : 1070.89m</a:t>
                </a:r>
                <a:endParaRPr lang="en-US" altLang="zh-CN" dirty="0">
                  <a:solidFill>
                    <a:srgbClr val="FF0000"/>
                  </a:solidFill>
                </a:endParaRPr>
              </a:p>
              <a:p>
                <a:pPr>
                  <a:lnSpc>
                    <a:spcPct val="150000"/>
                  </a:lnSpc>
                </a:pPr>
                <a:r>
                  <a:rPr lang="en-US" altLang="zh-CN" dirty="0" smtClean="0">
                    <a:solidFill>
                      <a:srgbClr val="0000FF"/>
                    </a:solidFill>
                  </a:rPr>
                  <a:t>ARC 5920.4m</a:t>
                </a:r>
                <a:endParaRPr lang="zh-CN" altLang="en-US" dirty="0">
                  <a:solidFill>
                    <a:srgbClr val="0000FF"/>
                  </a:solidFill>
                </a:endParaRPr>
              </a:p>
            </p:txBody>
          </p:sp>
        </p:grpSp>
        <p:sp>
          <p:nvSpPr>
            <p:cNvPr id="39" name="TextBox 38"/>
            <p:cNvSpPr txBox="1"/>
            <p:nvPr/>
          </p:nvSpPr>
          <p:spPr>
            <a:xfrm>
              <a:off x="-161593" y="687808"/>
              <a:ext cx="2942515" cy="800219"/>
            </a:xfrm>
            <a:prstGeom prst="rect">
              <a:avLst/>
            </a:prstGeom>
            <a:noFill/>
            <a:ln>
              <a:noFill/>
            </a:ln>
          </p:spPr>
          <p:txBody>
            <a:bodyPr wrap="square" rtlCol="0">
              <a:spAutoFit/>
            </a:bodyPr>
            <a:lstStyle/>
            <a:p>
              <a:pPr algn="ctr" fontAlgn="base">
                <a:spcBef>
                  <a:spcPct val="0"/>
                </a:spcBef>
                <a:spcAft>
                  <a:spcPct val="0"/>
                </a:spcAft>
              </a:pPr>
              <a:r>
                <a:rPr lang="en-US" sz="3200" b="1" dirty="0" smtClean="0">
                  <a:solidFill>
                    <a:srgbClr val="1D0DF1"/>
                  </a:solidFill>
                  <a:latin typeface="Arial" pitchFamily="34" charset="0"/>
                </a:rPr>
                <a:t>SPPC Layout</a:t>
              </a:r>
            </a:p>
            <a:p>
              <a:pPr algn="ctr" fontAlgn="base">
                <a:spcBef>
                  <a:spcPct val="0"/>
                </a:spcBef>
                <a:spcAft>
                  <a:spcPct val="0"/>
                </a:spcAft>
              </a:pPr>
              <a:r>
                <a:rPr lang="zh-CN" altLang="en-US" sz="1400" b="1" dirty="0" smtClean="0">
                  <a:latin typeface="Arial" pitchFamily="34" charset="0"/>
                </a:rPr>
                <a:t>（</a:t>
              </a:r>
              <a:r>
                <a:rPr lang="en-US" altLang="zh-CN" sz="1400" b="1" dirty="0"/>
                <a:t>Su  </a:t>
              </a:r>
              <a:r>
                <a:rPr lang="en-US" altLang="zh-CN" sz="1400" b="1" dirty="0" err="1" smtClean="0"/>
                <a:t>Feng</a:t>
              </a:r>
              <a:r>
                <a:rPr lang="en-US" altLang="zh-CN" sz="1400" b="1" dirty="0" smtClean="0"/>
                <a:t>, Jul. 10, 2015</a:t>
              </a:r>
              <a:r>
                <a:rPr lang="zh-CN" altLang="en-US" sz="1400" b="1" dirty="0" smtClean="0">
                  <a:latin typeface="Arial" pitchFamily="34" charset="0"/>
                </a:rPr>
                <a:t>）</a:t>
              </a:r>
              <a:endParaRPr lang="en-US" sz="1400" b="1" dirty="0">
                <a:latin typeface="Arial" pitchFamily="34" charset="0"/>
              </a:endParaRPr>
            </a:p>
          </p:txBody>
        </p:sp>
      </p:grpSp>
    </p:spTree>
    <p:extLst>
      <p:ext uri="{BB962C8B-B14F-4D97-AF65-F5344CB8AC3E}">
        <p14:creationId xmlns:p14="http://schemas.microsoft.com/office/powerpoint/2010/main" val="6162502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rgbClr val="0033CC"/>
                </a:solidFill>
                <a:latin typeface="Times New Roman" pitchFamily="18" charset="0"/>
                <a:cs typeface="Times New Roman" pitchFamily="18" charset="0"/>
              </a:rPr>
              <a:t>Layout of two CEPC lattices</a:t>
            </a:r>
            <a:endParaRPr lang="zh-CN" altLang="en-US" b="1" dirty="0">
              <a:solidFill>
                <a:srgbClr val="0033CC"/>
              </a:solidFill>
              <a:latin typeface="Times New Roman" pitchFamily="18" charset="0"/>
              <a:cs typeface="Times New Roman" pitchFamily="18" charset="0"/>
            </a:endParaRPr>
          </a:p>
        </p:txBody>
      </p:sp>
      <p:cxnSp>
        <p:nvCxnSpPr>
          <p:cNvPr id="4" name="直接连接符 3"/>
          <p:cNvCxnSpPr/>
          <p:nvPr/>
        </p:nvCxnSpPr>
        <p:spPr>
          <a:xfrm>
            <a:off x="827584" y="1196752"/>
            <a:ext cx="7056784" cy="0"/>
          </a:xfrm>
          <a:prstGeom prst="line">
            <a:avLst/>
          </a:prstGeom>
          <a:ln w="47625">
            <a:solidFill>
              <a:srgbClr val="003CB4"/>
            </a:solidFill>
          </a:ln>
        </p:spPr>
        <p:style>
          <a:lnRef idx="1">
            <a:schemeClr val="accent1"/>
          </a:lnRef>
          <a:fillRef idx="0">
            <a:schemeClr val="accent1"/>
          </a:fillRef>
          <a:effectRef idx="0">
            <a:schemeClr val="accent1"/>
          </a:effectRef>
          <a:fontRef idx="minor">
            <a:schemeClr val="tx1"/>
          </a:fontRef>
        </p:style>
      </p:cxn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310432"/>
            <a:ext cx="4383156" cy="5142903"/>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1451" b="-1451"/>
          <a:stretch/>
        </p:blipFill>
        <p:spPr bwMode="auto">
          <a:xfrm>
            <a:off x="4633167" y="1310431"/>
            <a:ext cx="4421101" cy="5142903"/>
          </a:xfrm>
          <a:prstGeom prst="rect">
            <a:avLst/>
          </a:prstGeom>
          <a:noFill/>
          <a:ln w="38100">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
        <p:nvSpPr>
          <p:cNvPr id="6" name="椭圆 5"/>
          <p:cNvSpPr/>
          <p:nvPr/>
        </p:nvSpPr>
        <p:spPr>
          <a:xfrm>
            <a:off x="1547664" y="2636912"/>
            <a:ext cx="1440160"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prstClr val="white"/>
              </a:solidFill>
            </a:endParaRPr>
          </a:p>
        </p:txBody>
      </p:sp>
      <p:sp>
        <p:nvSpPr>
          <p:cNvPr id="13" name="椭圆 12"/>
          <p:cNvSpPr/>
          <p:nvPr/>
        </p:nvSpPr>
        <p:spPr>
          <a:xfrm>
            <a:off x="6123636" y="2636912"/>
            <a:ext cx="1544707"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prstClr val="white"/>
              </a:solidFill>
            </a:endParaRPr>
          </a:p>
        </p:txBody>
      </p:sp>
      <p:sp>
        <p:nvSpPr>
          <p:cNvPr id="14" name="椭圆 13"/>
          <p:cNvSpPr/>
          <p:nvPr/>
        </p:nvSpPr>
        <p:spPr>
          <a:xfrm>
            <a:off x="6123636" y="5589240"/>
            <a:ext cx="1760732"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prstClr val="white"/>
              </a:solidFill>
            </a:endParaRPr>
          </a:p>
        </p:txBody>
      </p:sp>
      <p:sp>
        <p:nvSpPr>
          <p:cNvPr id="15" name="椭圆 14"/>
          <p:cNvSpPr/>
          <p:nvPr/>
        </p:nvSpPr>
        <p:spPr>
          <a:xfrm>
            <a:off x="1476199" y="5765659"/>
            <a:ext cx="1800200"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prstClr val="white"/>
              </a:solidFill>
            </a:endParaRPr>
          </a:p>
        </p:txBody>
      </p:sp>
      <p:sp>
        <p:nvSpPr>
          <p:cNvPr id="3" name="TextBox 2"/>
          <p:cNvSpPr txBox="1"/>
          <p:nvPr/>
        </p:nvSpPr>
        <p:spPr>
          <a:xfrm>
            <a:off x="7446099" y="6554370"/>
            <a:ext cx="1697901" cy="369332"/>
          </a:xfrm>
          <a:prstGeom prst="rect">
            <a:avLst/>
          </a:prstGeom>
          <a:noFill/>
        </p:spPr>
        <p:txBody>
          <a:bodyPr wrap="none" rtlCol="0">
            <a:spAutoFit/>
          </a:bodyPr>
          <a:lstStyle/>
          <a:p>
            <a:pPr fontAlgn="base">
              <a:spcBef>
                <a:spcPct val="0"/>
              </a:spcBef>
              <a:spcAft>
                <a:spcPct val="0"/>
              </a:spcAft>
            </a:pPr>
            <a:r>
              <a:rPr lang="en-US" altLang="zh-CN" b="1" dirty="0" err="1" smtClean="0">
                <a:solidFill>
                  <a:prstClr val="black"/>
                </a:solidFill>
                <a:latin typeface="Arial" pitchFamily="34" charset="0"/>
              </a:rPr>
              <a:t>Huiping</a:t>
            </a:r>
            <a:r>
              <a:rPr lang="en-US" altLang="zh-CN" b="1" dirty="0" smtClean="0">
                <a:solidFill>
                  <a:prstClr val="black"/>
                </a:solidFill>
                <a:latin typeface="Arial" pitchFamily="34" charset="0"/>
              </a:rPr>
              <a:t> </a:t>
            </a:r>
            <a:r>
              <a:rPr lang="en-US" altLang="zh-CN" b="1" dirty="0" err="1" smtClean="0">
                <a:solidFill>
                  <a:prstClr val="black"/>
                </a:solidFill>
                <a:latin typeface="Arial" pitchFamily="34" charset="0"/>
              </a:rPr>
              <a:t>Geng</a:t>
            </a:r>
            <a:endParaRPr lang="zh-CN" altLang="en-US" b="1" dirty="0">
              <a:solidFill>
                <a:prstClr val="black"/>
              </a:solidFill>
              <a:latin typeface="Arial" pitchFamily="34" charset="0"/>
            </a:endParaRPr>
          </a:p>
        </p:txBody>
      </p:sp>
    </p:spTree>
    <p:extLst>
      <p:ext uri="{BB962C8B-B14F-4D97-AF65-F5344CB8AC3E}">
        <p14:creationId xmlns:p14="http://schemas.microsoft.com/office/powerpoint/2010/main" val="4232127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2"/>
          <p:cNvSpPr txBox="1">
            <a:spLocks noChangeArrowheads="1"/>
          </p:cNvSpPr>
          <p:nvPr/>
        </p:nvSpPr>
        <p:spPr>
          <a:xfrm>
            <a:off x="251520" y="579438"/>
            <a:ext cx="8679256" cy="563562"/>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solidFill>
                  <a:srgbClr val="0033CC"/>
                </a:solidFill>
              </a:rPr>
              <a:t>Consideration of CEPC New Layout with PDR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31565"/>
            <a:ext cx="7488832" cy="5648811"/>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080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 name="组合 9215"/>
          <p:cNvGrpSpPr/>
          <p:nvPr/>
        </p:nvGrpSpPr>
        <p:grpSpPr>
          <a:xfrm>
            <a:off x="224880" y="895792"/>
            <a:ext cx="8458245" cy="5607364"/>
            <a:chOff x="176388" y="1175500"/>
            <a:chExt cx="8458245" cy="5345624"/>
          </a:xfrm>
        </p:grpSpPr>
        <p:grpSp>
          <p:nvGrpSpPr>
            <p:cNvPr id="18" name="组合 17"/>
            <p:cNvGrpSpPr/>
            <p:nvPr/>
          </p:nvGrpSpPr>
          <p:grpSpPr>
            <a:xfrm>
              <a:off x="335926" y="1175500"/>
              <a:ext cx="8298707" cy="5314086"/>
              <a:chOff x="335926" y="1175500"/>
              <a:chExt cx="8298707" cy="5314086"/>
            </a:xfrm>
          </p:grpSpPr>
          <p:grpSp>
            <p:nvGrpSpPr>
              <p:cNvPr id="17" name="组合 16"/>
              <p:cNvGrpSpPr/>
              <p:nvPr/>
            </p:nvGrpSpPr>
            <p:grpSpPr>
              <a:xfrm>
                <a:off x="2586819" y="1175500"/>
                <a:ext cx="6047814" cy="5314086"/>
                <a:chOff x="2586819" y="1175500"/>
                <a:chExt cx="6047814" cy="5314086"/>
              </a:xfrm>
            </p:grpSpPr>
            <p:grpSp>
              <p:nvGrpSpPr>
                <p:cNvPr id="46" name="组合 45"/>
                <p:cNvGrpSpPr/>
                <p:nvPr/>
              </p:nvGrpSpPr>
              <p:grpSpPr>
                <a:xfrm>
                  <a:off x="2586819" y="1175500"/>
                  <a:ext cx="6047814" cy="5314086"/>
                  <a:chOff x="1523158" y="304443"/>
                  <a:chExt cx="7048121" cy="6437406"/>
                </a:xfrm>
              </p:grpSpPr>
              <p:grpSp>
                <p:nvGrpSpPr>
                  <p:cNvPr id="48" name="组合 47"/>
                  <p:cNvGrpSpPr/>
                  <p:nvPr/>
                </p:nvGrpSpPr>
                <p:grpSpPr>
                  <a:xfrm>
                    <a:off x="1523158" y="304443"/>
                    <a:ext cx="7048121" cy="6437406"/>
                    <a:chOff x="1523158" y="304443"/>
                    <a:chExt cx="7048121" cy="6437406"/>
                  </a:xfrm>
                </p:grpSpPr>
                <p:sp>
                  <p:nvSpPr>
                    <p:cNvPr id="57" name="TextBox 56"/>
                    <p:cNvSpPr txBox="1"/>
                    <p:nvPr/>
                  </p:nvSpPr>
                  <p:spPr>
                    <a:xfrm>
                      <a:off x="7061955" y="1155472"/>
                      <a:ext cx="625572" cy="349624"/>
                    </a:xfrm>
                    <a:prstGeom prst="rect">
                      <a:avLst/>
                    </a:prstGeom>
                    <a:noFill/>
                    <a:ln>
                      <a:solidFill>
                        <a:srgbClr val="0000CC"/>
                      </a:solidFill>
                    </a:ln>
                  </p:spPr>
                  <p:txBody>
                    <a:bodyPr wrap="square" rtlCol="0">
                      <a:spAutoFit/>
                    </a:bodyPr>
                    <a:lstStyle/>
                    <a:p>
                      <a:pPr algn="ctr"/>
                      <a:r>
                        <a:rPr lang="en-US" sz="1200" b="1" dirty="0" smtClean="0">
                          <a:solidFill>
                            <a:srgbClr val="0000CC"/>
                          </a:solidFill>
                        </a:rPr>
                        <a:t>P.S.</a:t>
                      </a:r>
                      <a:endParaRPr lang="en-US" sz="1200" b="1" dirty="0">
                        <a:solidFill>
                          <a:srgbClr val="0000CC"/>
                        </a:solidFill>
                      </a:endParaRPr>
                    </a:p>
                  </p:txBody>
                </p:sp>
                <p:sp>
                  <p:nvSpPr>
                    <p:cNvPr id="58" name="TextBox 57"/>
                    <p:cNvSpPr txBox="1"/>
                    <p:nvPr/>
                  </p:nvSpPr>
                  <p:spPr>
                    <a:xfrm>
                      <a:off x="2182488" y="5563027"/>
                      <a:ext cx="625572" cy="349624"/>
                    </a:xfrm>
                    <a:prstGeom prst="rect">
                      <a:avLst/>
                    </a:prstGeom>
                    <a:noFill/>
                    <a:ln>
                      <a:solidFill>
                        <a:srgbClr val="0000CC"/>
                      </a:solidFill>
                    </a:ln>
                  </p:spPr>
                  <p:txBody>
                    <a:bodyPr wrap="square" rtlCol="0">
                      <a:spAutoFit/>
                    </a:bodyPr>
                    <a:lstStyle/>
                    <a:p>
                      <a:pPr algn="ctr"/>
                      <a:r>
                        <a:rPr lang="en-US" sz="1200" b="1" dirty="0" smtClean="0">
                          <a:solidFill>
                            <a:srgbClr val="0000CC"/>
                          </a:solidFill>
                        </a:rPr>
                        <a:t>P.S.</a:t>
                      </a:r>
                      <a:endParaRPr lang="en-US" sz="1200" b="1" dirty="0">
                        <a:solidFill>
                          <a:srgbClr val="0000CC"/>
                        </a:solidFill>
                      </a:endParaRPr>
                    </a:p>
                  </p:txBody>
                </p:sp>
                <p:sp>
                  <p:nvSpPr>
                    <p:cNvPr id="59" name="TextBox 58"/>
                    <p:cNvSpPr txBox="1"/>
                    <p:nvPr/>
                  </p:nvSpPr>
                  <p:spPr>
                    <a:xfrm>
                      <a:off x="2182488" y="1112922"/>
                      <a:ext cx="625572" cy="349624"/>
                    </a:xfrm>
                    <a:prstGeom prst="rect">
                      <a:avLst/>
                    </a:prstGeom>
                    <a:noFill/>
                    <a:ln>
                      <a:solidFill>
                        <a:srgbClr val="0000CC"/>
                      </a:solidFill>
                    </a:ln>
                  </p:spPr>
                  <p:txBody>
                    <a:bodyPr wrap="square" rtlCol="0">
                      <a:spAutoFit/>
                    </a:bodyPr>
                    <a:lstStyle/>
                    <a:p>
                      <a:pPr algn="ctr"/>
                      <a:r>
                        <a:rPr lang="en-US" sz="1200" b="1" dirty="0" smtClean="0">
                          <a:solidFill>
                            <a:srgbClr val="0000CC"/>
                          </a:solidFill>
                        </a:rPr>
                        <a:t>P.S.</a:t>
                      </a:r>
                      <a:endParaRPr lang="en-US" sz="1200" b="1" dirty="0">
                        <a:solidFill>
                          <a:srgbClr val="0000CC"/>
                        </a:solidFill>
                      </a:endParaRPr>
                    </a:p>
                  </p:txBody>
                </p:sp>
                <p:sp>
                  <p:nvSpPr>
                    <p:cNvPr id="60" name="TextBox 59"/>
                    <p:cNvSpPr txBox="1"/>
                    <p:nvPr/>
                  </p:nvSpPr>
                  <p:spPr>
                    <a:xfrm>
                      <a:off x="7020249" y="5563027"/>
                      <a:ext cx="625572" cy="349624"/>
                    </a:xfrm>
                    <a:prstGeom prst="rect">
                      <a:avLst/>
                    </a:prstGeom>
                    <a:noFill/>
                    <a:ln>
                      <a:solidFill>
                        <a:srgbClr val="0000CC"/>
                      </a:solidFill>
                    </a:ln>
                  </p:spPr>
                  <p:txBody>
                    <a:bodyPr wrap="square" rtlCol="0">
                      <a:spAutoFit/>
                    </a:bodyPr>
                    <a:lstStyle/>
                    <a:p>
                      <a:pPr algn="ctr"/>
                      <a:r>
                        <a:rPr lang="en-US" sz="1200" b="1" dirty="0" smtClean="0">
                          <a:solidFill>
                            <a:srgbClr val="0000CC"/>
                          </a:solidFill>
                        </a:rPr>
                        <a:t>P.S.</a:t>
                      </a:r>
                      <a:endParaRPr lang="en-US" sz="1200" b="1" dirty="0">
                        <a:solidFill>
                          <a:srgbClr val="0000CC"/>
                        </a:solidFill>
                      </a:endParaRPr>
                    </a:p>
                  </p:txBody>
                </p:sp>
                <p:pic>
                  <p:nvPicPr>
                    <p:cNvPr id="6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8866" y="406194"/>
                      <a:ext cx="6336704" cy="617306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62" name="TextBox 61"/>
                    <p:cNvSpPr txBox="1"/>
                    <p:nvPr/>
                  </p:nvSpPr>
                  <p:spPr>
                    <a:xfrm>
                      <a:off x="4366140" y="860053"/>
                      <a:ext cx="1471374" cy="388471"/>
                    </a:xfrm>
                    <a:prstGeom prst="rect">
                      <a:avLst/>
                    </a:prstGeom>
                    <a:noFill/>
                    <a:ln>
                      <a:solidFill>
                        <a:srgbClr val="FF0000"/>
                      </a:solidFill>
                    </a:ln>
                  </p:spPr>
                  <p:txBody>
                    <a:bodyPr wrap="square" rtlCol="0">
                      <a:spAutoFit/>
                    </a:bodyPr>
                    <a:lstStyle/>
                    <a:p>
                      <a:pPr algn="ctr"/>
                      <a:r>
                        <a:rPr lang="en-US" sz="1400" b="1" dirty="0" smtClean="0">
                          <a:solidFill>
                            <a:srgbClr val="FF0000"/>
                          </a:solidFill>
                        </a:rPr>
                        <a:t>LSS1_</a:t>
                      </a:r>
                      <a:r>
                        <a:rPr lang="en-US" altLang="zh-CN" sz="1400" b="1" dirty="0" smtClean="0">
                          <a:solidFill>
                            <a:srgbClr val="FF0000"/>
                          </a:solidFill>
                        </a:rPr>
                        <a:t>coll</a:t>
                      </a:r>
                      <a:endParaRPr lang="en-US" sz="1400" b="1" dirty="0">
                        <a:solidFill>
                          <a:srgbClr val="FF0000"/>
                        </a:solidFill>
                      </a:endParaRPr>
                    </a:p>
                  </p:txBody>
                </p:sp>
                <p:sp>
                  <p:nvSpPr>
                    <p:cNvPr id="63" name="TextBox 62"/>
                    <p:cNvSpPr txBox="1"/>
                    <p:nvPr/>
                  </p:nvSpPr>
                  <p:spPr>
                    <a:xfrm>
                      <a:off x="2361241" y="3338480"/>
                      <a:ext cx="1202644" cy="388471"/>
                    </a:xfrm>
                    <a:prstGeom prst="rect">
                      <a:avLst/>
                    </a:prstGeom>
                    <a:noFill/>
                    <a:ln>
                      <a:solidFill>
                        <a:srgbClr val="FF0000"/>
                      </a:solidFill>
                    </a:ln>
                  </p:spPr>
                  <p:txBody>
                    <a:bodyPr wrap="square" rtlCol="0">
                      <a:spAutoFit/>
                    </a:bodyPr>
                    <a:lstStyle/>
                    <a:p>
                      <a:pPr algn="ctr"/>
                      <a:r>
                        <a:rPr lang="en-US" altLang="zh-CN" sz="1400" dirty="0" smtClean="0">
                          <a:solidFill>
                            <a:srgbClr val="FF0000"/>
                          </a:solidFill>
                        </a:rPr>
                        <a:t>LSS7_pp</a:t>
                      </a:r>
                      <a:endParaRPr lang="en-US" altLang="zh-CN" sz="1400" dirty="0">
                        <a:solidFill>
                          <a:srgbClr val="FF0000"/>
                        </a:solidFill>
                      </a:endParaRPr>
                    </a:p>
                  </p:txBody>
                </p:sp>
                <p:sp>
                  <p:nvSpPr>
                    <p:cNvPr id="64" name="TextBox 63"/>
                    <p:cNvSpPr txBox="1"/>
                    <p:nvPr/>
                  </p:nvSpPr>
                  <p:spPr>
                    <a:xfrm>
                      <a:off x="4366140" y="5877271"/>
                      <a:ext cx="1285979" cy="388471"/>
                    </a:xfrm>
                    <a:prstGeom prst="rect">
                      <a:avLst/>
                    </a:prstGeom>
                    <a:noFill/>
                    <a:ln>
                      <a:solidFill>
                        <a:srgbClr val="FF0000"/>
                      </a:solidFill>
                    </a:ln>
                  </p:spPr>
                  <p:txBody>
                    <a:bodyPr wrap="square" rtlCol="0">
                      <a:spAutoFit/>
                    </a:bodyPr>
                    <a:lstStyle/>
                    <a:p>
                      <a:pPr algn="ctr"/>
                      <a:r>
                        <a:rPr lang="en-US" sz="1400" dirty="0" smtClean="0">
                          <a:solidFill>
                            <a:srgbClr val="FF0000"/>
                          </a:solidFill>
                        </a:rPr>
                        <a:t>LSS5_</a:t>
                      </a:r>
                      <a:r>
                        <a:rPr lang="en-US" altLang="zh-CN" sz="1400" dirty="0" smtClean="0">
                          <a:solidFill>
                            <a:srgbClr val="FF0000"/>
                          </a:solidFill>
                        </a:rPr>
                        <a:t>coll</a:t>
                      </a:r>
                      <a:endParaRPr lang="en-US" sz="1400" b="1" dirty="0">
                        <a:solidFill>
                          <a:srgbClr val="FF0000"/>
                        </a:solidFill>
                      </a:endParaRPr>
                    </a:p>
                  </p:txBody>
                </p:sp>
                <p:sp>
                  <p:nvSpPr>
                    <p:cNvPr id="65" name="TextBox 64"/>
                    <p:cNvSpPr txBox="1"/>
                    <p:nvPr/>
                  </p:nvSpPr>
                  <p:spPr>
                    <a:xfrm>
                      <a:off x="6453341" y="3316475"/>
                      <a:ext cx="1303463" cy="388471"/>
                    </a:xfrm>
                    <a:prstGeom prst="rect">
                      <a:avLst/>
                    </a:prstGeom>
                    <a:noFill/>
                    <a:ln>
                      <a:solidFill>
                        <a:srgbClr val="FF0000"/>
                      </a:solidFill>
                    </a:ln>
                  </p:spPr>
                  <p:txBody>
                    <a:bodyPr wrap="square" rtlCol="0">
                      <a:spAutoFit/>
                    </a:bodyPr>
                    <a:lstStyle/>
                    <a:p>
                      <a:pPr algn="ctr"/>
                      <a:r>
                        <a:rPr lang="en-US" sz="1400" b="1" dirty="0" smtClean="0">
                          <a:solidFill>
                            <a:srgbClr val="FF0000"/>
                          </a:solidFill>
                        </a:rPr>
                        <a:t>LSS3_pp</a:t>
                      </a:r>
                      <a:endParaRPr lang="en-US" sz="1400" b="1" dirty="0">
                        <a:solidFill>
                          <a:srgbClr val="FF0000"/>
                        </a:solidFill>
                      </a:endParaRPr>
                    </a:p>
                  </p:txBody>
                </p:sp>
                <p:cxnSp>
                  <p:nvCxnSpPr>
                    <p:cNvPr id="66" name="Straight Connector 44"/>
                    <p:cNvCxnSpPr/>
                    <p:nvPr/>
                  </p:nvCxnSpPr>
                  <p:spPr>
                    <a:xfrm>
                      <a:off x="5045057" y="304443"/>
                      <a:ext cx="4322" cy="6437406"/>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67" name="Straight Connector 46"/>
                    <p:cNvCxnSpPr/>
                    <p:nvPr/>
                  </p:nvCxnSpPr>
                  <p:spPr>
                    <a:xfrm flipH="1">
                      <a:off x="1523158" y="3484314"/>
                      <a:ext cx="7048121" cy="16828"/>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361878" y="3643965"/>
                      <a:ext cx="3370682" cy="447403"/>
                    </a:xfrm>
                    <a:prstGeom prst="rect">
                      <a:avLst/>
                    </a:prstGeom>
                    <a:noFill/>
                  </p:spPr>
                  <p:txBody>
                    <a:bodyPr wrap="square" rtlCol="0">
                      <a:spAutoFit/>
                    </a:bodyPr>
                    <a:lstStyle/>
                    <a:p>
                      <a:pPr algn="ctr"/>
                      <a:r>
                        <a:rPr lang="en-US" b="1" u="sng" dirty="0" smtClean="0">
                          <a:solidFill>
                            <a:prstClr val="black"/>
                          </a:solidFill>
                        </a:rPr>
                        <a:t>C = 58.983 km</a:t>
                      </a:r>
                      <a:endParaRPr lang="en-US" b="1" u="sng" dirty="0">
                        <a:solidFill>
                          <a:prstClr val="black"/>
                        </a:solidFill>
                      </a:endParaRPr>
                    </a:p>
                  </p:txBody>
                </p:sp>
                <p:sp>
                  <p:nvSpPr>
                    <p:cNvPr id="69" name="TextBox 68"/>
                    <p:cNvSpPr txBox="1"/>
                    <p:nvPr/>
                  </p:nvSpPr>
                  <p:spPr>
                    <a:xfrm>
                      <a:off x="5837515" y="1556800"/>
                      <a:ext cx="1231659" cy="388471"/>
                    </a:xfrm>
                    <a:prstGeom prst="rect">
                      <a:avLst/>
                    </a:prstGeom>
                    <a:noFill/>
                    <a:ln>
                      <a:solidFill>
                        <a:srgbClr val="FF0000"/>
                      </a:solidFill>
                    </a:ln>
                  </p:spPr>
                  <p:txBody>
                    <a:bodyPr wrap="square" rtlCol="0">
                      <a:spAutoFit/>
                    </a:bodyPr>
                    <a:lstStyle/>
                    <a:p>
                      <a:pPr algn="ctr"/>
                      <a:r>
                        <a:rPr lang="en-US" sz="1400" b="1" dirty="0" smtClean="0">
                          <a:solidFill>
                            <a:srgbClr val="FF0000"/>
                          </a:solidFill>
                        </a:rPr>
                        <a:t>LSS2_inj</a:t>
                      </a:r>
                      <a:endParaRPr lang="en-US" sz="1400" b="1" dirty="0">
                        <a:solidFill>
                          <a:srgbClr val="FF0000"/>
                        </a:solidFill>
                      </a:endParaRPr>
                    </a:p>
                  </p:txBody>
                </p:sp>
                <p:sp>
                  <p:nvSpPr>
                    <p:cNvPr id="70" name="TextBox 69"/>
                    <p:cNvSpPr txBox="1"/>
                    <p:nvPr/>
                  </p:nvSpPr>
                  <p:spPr>
                    <a:xfrm>
                      <a:off x="3144203" y="1539097"/>
                      <a:ext cx="1301588" cy="388471"/>
                    </a:xfrm>
                    <a:prstGeom prst="rect">
                      <a:avLst/>
                    </a:prstGeom>
                    <a:noFill/>
                    <a:ln>
                      <a:solidFill>
                        <a:srgbClr val="FF0000"/>
                      </a:solidFill>
                    </a:ln>
                  </p:spPr>
                  <p:txBody>
                    <a:bodyPr wrap="square" rtlCol="0">
                      <a:spAutoFit/>
                    </a:bodyPr>
                    <a:lstStyle/>
                    <a:p>
                      <a:pPr algn="ctr"/>
                      <a:r>
                        <a:rPr lang="en-US" altLang="zh-CN" sz="1400" dirty="0" smtClean="0">
                          <a:solidFill>
                            <a:srgbClr val="FF0000"/>
                          </a:solidFill>
                        </a:rPr>
                        <a:t>LSS8_extr</a:t>
                      </a:r>
                      <a:endParaRPr lang="en-US" sz="1400" b="1" dirty="0">
                        <a:solidFill>
                          <a:srgbClr val="FF0000"/>
                        </a:solidFill>
                      </a:endParaRPr>
                    </a:p>
                  </p:txBody>
                </p:sp>
                <p:sp>
                  <p:nvSpPr>
                    <p:cNvPr id="71" name="TextBox 70"/>
                    <p:cNvSpPr txBox="1"/>
                    <p:nvPr/>
                  </p:nvSpPr>
                  <p:spPr>
                    <a:xfrm>
                      <a:off x="5674722" y="5049237"/>
                      <a:ext cx="1394451" cy="388471"/>
                    </a:xfrm>
                    <a:prstGeom prst="rect">
                      <a:avLst/>
                    </a:prstGeom>
                    <a:noFill/>
                    <a:ln>
                      <a:solidFill>
                        <a:srgbClr val="FF0000"/>
                      </a:solidFill>
                    </a:ln>
                  </p:spPr>
                  <p:txBody>
                    <a:bodyPr wrap="square" rtlCol="0">
                      <a:spAutoFit/>
                    </a:bodyPr>
                    <a:lstStyle/>
                    <a:p>
                      <a:pPr algn="ctr"/>
                      <a:r>
                        <a:rPr lang="en-US" sz="1400" b="1" dirty="0" smtClean="0">
                          <a:solidFill>
                            <a:srgbClr val="FF0000"/>
                          </a:solidFill>
                        </a:rPr>
                        <a:t>LSS4_</a:t>
                      </a:r>
                      <a:r>
                        <a:rPr lang="en-US" altLang="zh-CN" sz="1400" b="1" dirty="0" smtClean="0">
                          <a:solidFill>
                            <a:srgbClr val="FF0000"/>
                          </a:solidFill>
                        </a:rPr>
                        <a:t>RF</a:t>
                      </a:r>
                      <a:endParaRPr lang="en-US" sz="1400" b="1" dirty="0">
                        <a:solidFill>
                          <a:srgbClr val="FF0000"/>
                        </a:solidFill>
                      </a:endParaRPr>
                    </a:p>
                  </p:txBody>
                </p:sp>
                <p:sp>
                  <p:nvSpPr>
                    <p:cNvPr id="72" name="TextBox 71"/>
                    <p:cNvSpPr txBox="1"/>
                    <p:nvPr/>
                  </p:nvSpPr>
                  <p:spPr>
                    <a:xfrm>
                      <a:off x="3032210" y="4997449"/>
                      <a:ext cx="1333928" cy="388471"/>
                    </a:xfrm>
                    <a:prstGeom prst="rect">
                      <a:avLst/>
                    </a:prstGeom>
                    <a:noFill/>
                    <a:ln>
                      <a:solidFill>
                        <a:srgbClr val="FF0000"/>
                      </a:solidFill>
                    </a:ln>
                  </p:spPr>
                  <p:txBody>
                    <a:bodyPr wrap="square" rtlCol="0">
                      <a:spAutoFit/>
                    </a:bodyPr>
                    <a:lstStyle/>
                    <a:p>
                      <a:pPr algn="ctr"/>
                      <a:r>
                        <a:rPr lang="en-US" sz="1400" b="1" dirty="0" smtClean="0">
                          <a:solidFill>
                            <a:srgbClr val="FF0000"/>
                          </a:solidFill>
                        </a:rPr>
                        <a:t>LSS6_</a:t>
                      </a:r>
                      <a:r>
                        <a:rPr lang="en-US" altLang="zh-CN" sz="1400" b="1" dirty="0" smtClean="0">
                          <a:solidFill>
                            <a:srgbClr val="FF0000"/>
                          </a:solidFill>
                        </a:rPr>
                        <a:t>RF</a:t>
                      </a:r>
                      <a:endParaRPr lang="en-US" sz="1400" b="1" dirty="0">
                        <a:solidFill>
                          <a:srgbClr val="FF0000"/>
                        </a:solidFill>
                      </a:endParaRPr>
                    </a:p>
                  </p:txBody>
                </p:sp>
                <p:sp>
                  <p:nvSpPr>
                    <p:cNvPr id="73" name="TextBox 72"/>
                    <p:cNvSpPr txBox="1"/>
                    <p:nvPr/>
                  </p:nvSpPr>
                  <p:spPr>
                    <a:xfrm rot="1749234">
                      <a:off x="6081968" y="376549"/>
                      <a:ext cx="1025276" cy="388471"/>
                    </a:xfrm>
                    <a:prstGeom prst="rect">
                      <a:avLst/>
                    </a:prstGeom>
                    <a:noFill/>
                    <a:ln>
                      <a:solidFill>
                        <a:srgbClr val="0000FF"/>
                      </a:solidFill>
                    </a:ln>
                  </p:spPr>
                  <p:txBody>
                    <a:bodyPr wrap="square" rtlCol="0">
                      <a:spAutoFit/>
                    </a:bodyPr>
                    <a:lstStyle/>
                    <a:p>
                      <a:pPr algn="ctr"/>
                      <a:r>
                        <a:rPr lang="en-US" sz="1400" b="1" dirty="0" smtClean="0">
                          <a:solidFill>
                            <a:srgbClr val="0000FF"/>
                          </a:solidFill>
                        </a:rPr>
                        <a:t>ARC12</a:t>
                      </a:r>
                      <a:endParaRPr lang="en-US" sz="1400" b="1" dirty="0">
                        <a:solidFill>
                          <a:srgbClr val="0000FF"/>
                        </a:solidFill>
                      </a:endParaRPr>
                    </a:p>
                  </p:txBody>
                </p:sp>
                <p:sp>
                  <p:nvSpPr>
                    <p:cNvPr id="74" name="TextBox 73"/>
                    <p:cNvSpPr txBox="1"/>
                    <p:nvPr/>
                  </p:nvSpPr>
                  <p:spPr>
                    <a:xfrm rot="3975967">
                      <a:off x="1385900" y="4773563"/>
                      <a:ext cx="1025278" cy="364424"/>
                    </a:xfrm>
                    <a:prstGeom prst="rect">
                      <a:avLst/>
                    </a:prstGeom>
                    <a:noFill/>
                    <a:ln>
                      <a:solidFill>
                        <a:srgbClr val="0000FF"/>
                      </a:solidFill>
                    </a:ln>
                  </p:spPr>
                  <p:txBody>
                    <a:bodyPr wrap="square" rtlCol="0">
                      <a:spAutoFit/>
                    </a:bodyPr>
                    <a:lstStyle/>
                    <a:p>
                      <a:pPr algn="ctr"/>
                      <a:r>
                        <a:rPr lang="en-US" sz="1400" b="1" dirty="0" smtClean="0">
                          <a:solidFill>
                            <a:srgbClr val="0000FF"/>
                          </a:solidFill>
                        </a:rPr>
                        <a:t>ARC67</a:t>
                      </a:r>
                      <a:endParaRPr lang="en-US" sz="1400" b="1" dirty="0">
                        <a:solidFill>
                          <a:srgbClr val="0000FF"/>
                        </a:solidFill>
                      </a:endParaRPr>
                    </a:p>
                  </p:txBody>
                </p:sp>
                <p:sp>
                  <p:nvSpPr>
                    <p:cNvPr id="75" name="TextBox 74"/>
                    <p:cNvSpPr txBox="1"/>
                    <p:nvPr/>
                  </p:nvSpPr>
                  <p:spPr>
                    <a:xfrm rot="19775961">
                      <a:off x="2985532" y="364965"/>
                      <a:ext cx="1025276" cy="388471"/>
                    </a:xfrm>
                    <a:prstGeom prst="rect">
                      <a:avLst/>
                    </a:prstGeom>
                    <a:noFill/>
                    <a:ln>
                      <a:solidFill>
                        <a:srgbClr val="0000FF"/>
                      </a:solidFill>
                    </a:ln>
                  </p:spPr>
                  <p:txBody>
                    <a:bodyPr wrap="square" rtlCol="0">
                      <a:spAutoFit/>
                    </a:bodyPr>
                    <a:lstStyle/>
                    <a:p>
                      <a:pPr algn="ctr"/>
                      <a:r>
                        <a:rPr lang="en-US" sz="1400" b="1" dirty="0" smtClean="0">
                          <a:solidFill>
                            <a:srgbClr val="0000FF"/>
                          </a:solidFill>
                        </a:rPr>
                        <a:t>ARC81</a:t>
                      </a:r>
                      <a:endParaRPr lang="en-US" sz="1400" b="1" dirty="0">
                        <a:solidFill>
                          <a:srgbClr val="0000FF"/>
                        </a:solidFill>
                      </a:endParaRPr>
                    </a:p>
                  </p:txBody>
                </p:sp>
                <p:sp>
                  <p:nvSpPr>
                    <p:cNvPr id="76" name="TextBox 75"/>
                    <p:cNvSpPr txBox="1"/>
                    <p:nvPr/>
                  </p:nvSpPr>
                  <p:spPr>
                    <a:xfrm rot="4226487">
                      <a:off x="7713013" y="2041823"/>
                      <a:ext cx="1025278" cy="364424"/>
                    </a:xfrm>
                    <a:prstGeom prst="rect">
                      <a:avLst/>
                    </a:prstGeom>
                    <a:noFill/>
                    <a:ln>
                      <a:solidFill>
                        <a:srgbClr val="0000FF"/>
                      </a:solidFill>
                    </a:ln>
                  </p:spPr>
                  <p:txBody>
                    <a:bodyPr wrap="square" rtlCol="0">
                      <a:spAutoFit/>
                    </a:bodyPr>
                    <a:lstStyle/>
                    <a:p>
                      <a:pPr algn="ctr"/>
                      <a:r>
                        <a:rPr lang="en-US" sz="1400" b="1" dirty="0" smtClean="0">
                          <a:solidFill>
                            <a:srgbClr val="0000FF"/>
                          </a:solidFill>
                        </a:rPr>
                        <a:t>ARC23</a:t>
                      </a:r>
                      <a:endParaRPr lang="en-US" sz="1400" b="1" dirty="0">
                        <a:solidFill>
                          <a:srgbClr val="0000FF"/>
                        </a:solidFill>
                      </a:endParaRPr>
                    </a:p>
                  </p:txBody>
                </p:sp>
                <p:sp>
                  <p:nvSpPr>
                    <p:cNvPr id="77" name="TextBox 76"/>
                    <p:cNvSpPr txBox="1"/>
                    <p:nvPr/>
                  </p:nvSpPr>
                  <p:spPr>
                    <a:xfrm rot="19655023">
                      <a:off x="6218623" y="6259293"/>
                      <a:ext cx="1025276" cy="388471"/>
                    </a:xfrm>
                    <a:prstGeom prst="rect">
                      <a:avLst/>
                    </a:prstGeom>
                    <a:noFill/>
                    <a:ln>
                      <a:solidFill>
                        <a:srgbClr val="0000FF"/>
                      </a:solidFill>
                    </a:ln>
                  </p:spPr>
                  <p:txBody>
                    <a:bodyPr wrap="square" rtlCol="0">
                      <a:spAutoFit/>
                    </a:bodyPr>
                    <a:lstStyle/>
                    <a:p>
                      <a:pPr algn="ctr"/>
                      <a:r>
                        <a:rPr lang="en-US" sz="1400" b="1" dirty="0" smtClean="0">
                          <a:solidFill>
                            <a:srgbClr val="0000FF"/>
                          </a:solidFill>
                        </a:rPr>
                        <a:t>ARC45</a:t>
                      </a:r>
                      <a:endParaRPr lang="en-US" sz="1400" b="1" dirty="0">
                        <a:solidFill>
                          <a:srgbClr val="0000FF"/>
                        </a:solidFill>
                      </a:endParaRPr>
                    </a:p>
                  </p:txBody>
                </p:sp>
                <p:sp>
                  <p:nvSpPr>
                    <p:cNvPr id="78" name="TextBox 77"/>
                    <p:cNvSpPr txBox="1"/>
                    <p:nvPr/>
                  </p:nvSpPr>
                  <p:spPr>
                    <a:xfrm rot="17994224">
                      <a:off x="7562458" y="4844361"/>
                      <a:ext cx="1025278" cy="364424"/>
                    </a:xfrm>
                    <a:prstGeom prst="rect">
                      <a:avLst/>
                    </a:prstGeom>
                    <a:noFill/>
                    <a:ln>
                      <a:solidFill>
                        <a:srgbClr val="0000FF"/>
                      </a:solidFill>
                    </a:ln>
                  </p:spPr>
                  <p:txBody>
                    <a:bodyPr wrap="square" rtlCol="0">
                      <a:spAutoFit/>
                    </a:bodyPr>
                    <a:lstStyle/>
                    <a:p>
                      <a:pPr algn="ctr"/>
                      <a:r>
                        <a:rPr lang="en-US" sz="1400" b="1" dirty="0" smtClean="0">
                          <a:solidFill>
                            <a:srgbClr val="0000FF"/>
                          </a:solidFill>
                        </a:rPr>
                        <a:t>ARC34</a:t>
                      </a:r>
                      <a:endParaRPr lang="en-US" sz="1400" b="1" dirty="0">
                        <a:solidFill>
                          <a:srgbClr val="0000FF"/>
                        </a:solidFill>
                      </a:endParaRPr>
                    </a:p>
                  </p:txBody>
                </p:sp>
                <p:sp>
                  <p:nvSpPr>
                    <p:cNvPr id="79" name="TextBox 78"/>
                    <p:cNvSpPr txBox="1"/>
                    <p:nvPr/>
                  </p:nvSpPr>
                  <p:spPr>
                    <a:xfrm rot="1749234">
                      <a:off x="2998118" y="6245357"/>
                      <a:ext cx="1025276" cy="388471"/>
                    </a:xfrm>
                    <a:prstGeom prst="rect">
                      <a:avLst/>
                    </a:prstGeom>
                    <a:noFill/>
                    <a:ln>
                      <a:solidFill>
                        <a:srgbClr val="0000FF"/>
                      </a:solidFill>
                    </a:ln>
                  </p:spPr>
                  <p:txBody>
                    <a:bodyPr wrap="square" rtlCol="0">
                      <a:spAutoFit/>
                    </a:bodyPr>
                    <a:lstStyle/>
                    <a:p>
                      <a:pPr algn="ctr"/>
                      <a:r>
                        <a:rPr lang="en-US" sz="1400" b="1" dirty="0" smtClean="0">
                          <a:solidFill>
                            <a:srgbClr val="0000FF"/>
                          </a:solidFill>
                        </a:rPr>
                        <a:t>ARC56</a:t>
                      </a:r>
                      <a:endParaRPr lang="en-US" sz="1400" b="1" dirty="0">
                        <a:solidFill>
                          <a:srgbClr val="0000FF"/>
                        </a:solidFill>
                      </a:endParaRPr>
                    </a:p>
                  </p:txBody>
                </p:sp>
                <p:sp>
                  <p:nvSpPr>
                    <p:cNvPr id="80" name="TextBox 79"/>
                    <p:cNvSpPr txBox="1"/>
                    <p:nvPr/>
                  </p:nvSpPr>
                  <p:spPr>
                    <a:xfrm rot="17472110">
                      <a:off x="1368085" y="2039388"/>
                      <a:ext cx="1025278" cy="364424"/>
                    </a:xfrm>
                    <a:prstGeom prst="rect">
                      <a:avLst/>
                    </a:prstGeom>
                    <a:noFill/>
                    <a:ln>
                      <a:solidFill>
                        <a:srgbClr val="0000FF"/>
                      </a:solidFill>
                    </a:ln>
                  </p:spPr>
                  <p:txBody>
                    <a:bodyPr wrap="square" rtlCol="0">
                      <a:spAutoFit/>
                    </a:bodyPr>
                    <a:lstStyle/>
                    <a:p>
                      <a:pPr algn="ctr"/>
                      <a:r>
                        <a:rPr lang="en-US" sz="1400" b="1" dirty="0" smtClean="0">
                          <a:solidFill>
                            <a:srgbClr val="0000FF"/>
                          </a:solidFill>
                        </a:rPr>
                        <a:t>ARC78</a:t>
                      </a:r>
                      <a:endParaRPr lang="en-US" sz="1400" b="1" dirty="0">
                        <a:solidFill>
                          <a:srgbClr val="0000FF"/>
                        </a:solidFill>
                      </a:endParaRPr>
                    </a:p>
                  </p:txBody>
                </p:sp>
              </p:grpSp>
              <p:sp>
                <p:nvSpPr>
                  <p:cNvPr id="49" name="TextBox 48"/>
                  <p:cNvSpPr txBox="1"/>
                  <p:nvPr/>
                </p:nvSpPr>
                <p:spPr>
                  <a:xfrm>
                    <a:off x="3428910" y="1137894"/>
                    <a:ext cx="919801" cy="330200"/>
                  </a:xfrm>
                  <a:prstGeom prst="rect">
                    <a:avLst/>
                  </a:prstGeom>
                  <a:noFill/>
                  <a:ln>
                    <a:solidFill>
                      <a:srgbClr val="00B050"/>
                    </a:solidFill>
                  </a:ln>
                </p:spPr>
                <p:txBody>
                  <a:bodyPr wrap="square" rtlCol="0">
                    <a:spAutoFit/>
                  </a:bodyPr>
                  <a:lstStyle/>
                  <a:p>
                    <a:pPr algn="ctr"/>
                    <a:r>
                      <a:rPr lang="en-US" sz="1100" dirty="0" smtClean="0">
                        <a:solidFill>
                          <a:srgbClr val="00B050"/>
                        </a:solidFill>
                      </a:rPr>
                      <a:t>arccell1</a:t>
                    </a:r>
                    <a:endParaRPr lang="en-US" sz="1100" b="1" dirty="0">
                      <a:solidFill>
                        <a:srgbClr val="00B050"/>
                      </a:solidFill>
                    </a:endParaRPr>
                  </a:p>
                </p:txBody>
              </p:sp>
              <p:sp>
                <p:nvSpPr>
                  <p:cNvPr id="50" name="TextBox 49"/>
                  <p:cNvSpPr txBox="1"/>
                  <p:nvPr/>
                </p:nvSpPr>
                <p:spPr>
                  <a:xfrm>
                    <a:off x="6709560" y="2453862"/>
                    <a:ext cx="931347" cy="330200"/>
                  </a:xfrm>
                  <a:prstGeom prst="rect">
                    <a:avLst/>
                  </a:prstGeom>
                  <a:noFill/>
                  <a:ln>
                    <a:solidFill>
                      <a:srgbClr val="00B050"/>
                    </a:solidFill>
                  </a:ln>
                </p:spPr>
                <p:txBody>
                  <a:bodyPr wrap="square" rtlCol="0">
                    <a:spAutoFit/>
                  </a:bodyPr>
                  <a:lstStyle/>
                  <a:p>
                    <a:pPr algn="ctr"/>
                    <a:r>
                      <a:rPr lang="en-US" sz="1100" dirty="0" smtClean="0">
                        <a:solidFill>
                          <a:srgbClr val="00B050"/>
                        </a:solidFill>
                      </a:rPr>
                      <a:t>arccell1</a:t>
                    </a:r>
                    <a:endParaRPr lang="en-US" sz="1100" b="1" dirty="0">
                      <a:solidFill>
                        <a:srgbClr val="00B050"/>
                      </a:solidFill>
                    </a:endParaRPr>
                  </a:p>
                </p:txBody>
              </p:sp>
              <p:sp>
                <p:nvSpPr>
                  <p:cNvPr id="51" name="TextBox 50"/>
                  <p:cNvSpPr txBox="1"/>
                  <p:nvPr/>
                </p:nvSpPr>
                <p:spPr>
                  <a:xfrm>
                    <a:off x="3483486" y="5563032"/>
                    <a:ext cx="931347" cy="330200"/>
                  </a:xfrm>
                  <a:prstGeom prst="rect">
                    <a:avLst/>
                  </a:prstGeom>
                  <a:noFill/>
                  <a:ln>
                    <a:solidFill>
                      <a:srgbClr val="00B050"/>
                    </a:solidFill>
                  </a:ln>
                </p:spPr>
                <p:txBody>
                  <a:bodyPr wrap="square" rtlCol="0">
                    <a:spAutoFit/>
                  </a:bodyPr>
                  <a:lstStyle/>
                  <a:p>
                    <a:pPr algn="ctr"/>
                    <a:r>
                      <a:rPr lang="en-US" sz="1100" dirty="0" smtClean="0">
                        <a:solidFill>
                          <a:srgbClr val="00B050"/>
                        </a:solidFill>
                      </a:rPr>
                      <a:t>arccell2</a:t>
                    </a:r>
                    <a:endParaRPr lang="en-US" sz="1100" b="1" dirty="0">
                      <a:solidFill>
                        <a:srgbClr val="00B050"/>
                      </a:solidFill>
                    </a:endParaRPr>
                  </a:p>
                </p:txBody>
              </p:sp>
              <p:sp>
                <p:nvSpPr>
                  <p:cNvPr id="52" name="TextBox 51"/>
                  <p:cNvSpPr txBox="1"/>
                  <p:nvPr/>
                </p:nvSpPr>
                <p:spPr>
                  <a:xfrm>
                    <a:off x="5591275" y="5596690"/>
                    <a:ext cx="931347" cy="330200"/>
                  </a:xfrm>
                  <a:prstGeom prst="rect">
                    <a:avLst/>
                  </a:prstGeom>
                  <a:noFill/>
                  <a:ln>
                    <a:solidFill>
                      <a:srgbClr val="00B050"/>
                    </a:solidFill>
                  </a:ln>
                </p:spPr>
                <p:txBody>
                  <a:bodyPr wrap="square" rtlCol="0">
                    <a:spAutoFit/>
                  </a:bodyPr>
                  <a:lstStyle/>
                  <a:p>
                    <a:pPr algn="ctr"/>
                    <a:r>
                      <a:rPr lang="en-US" sz="1100" dirty="0" smtClean="0">
                        <a:solidFill>
                          <a:srgbClr val="00B050"/>
                        </a:solidFill>
                      </a:rPr>
                      <a:t>arccell1</a:t>
                    </a:r>
                    <a:endParaRPr lang="en-US" sz="1100" b="1" dirty="0">
                      <a:solidFill>
                        <a:srgbClr val="00B050"/>
                      </a:solidFill>
                    </a:endParaRPr>
                  </a:p>
                </p:txBody>
              </p:sp>
              <p:sp>
                <p:nvSpPr>
                  <p:cNvPr id="53" name="TextBox 52"/>
                  <p:cNvSpPr txBox="1"/>
                  <p:nvPr/>
                </p:nvSpPr>
                <p:spPr>
                  <a:xfrm>
                    <a:off x="2422810" y="2383109"/>
                    <a:ext cx="931347" cy="330200"/>
                  </a:xfrm>
                  <a:prstGeom prst="rect">
                    <a:avLst/>
                  </a:prstGeom>
                  <a:noFill/>
                  <a:ln>
                    <a:solidFill>
                      <a:srgbClr val="00B050"/>
                    </a:solidFill>
                  </a:ln>
                </p:spPr>
                <p:txBody>
                  <a:bodyPr wrap="square" rtlCol="0">
                    <a:spAutoFit/>
                  </a:bodyPr>
                  <a:lstStyle/>
                  <a:p>
                    <a:pPr algn="ctr"/>
                    <a:r>
                      <a:rPr lang="en-US" sz="1100" dirty="0" smtClean="0">
                        <a:solidFill>
                          <a:srgbClr val="00B050"/>
                        </a:solidFill>
                      </a:rPr>
                      <a:t>arccell2</a:t>
                    </a:r>
                    <a:endParaRPr lang="en-US" sz="1100" b="1" dirty="0">
                      <a:solidFill>
                        <a:srgbClr val="00B050"/>
                      </a:solidFill>
                    </a:endParaRPr>
                  </a:p>
                </p:txBody>
              </p:sp>
              <p:sp>
                <p:nvSpPr>
                  <p:cNvPr id="54" name="TextBox 53"/>
                  <p:cNvSpPr txBox="1"/>
                  <p:nvPr/>
                </p:nvSpPr>
                <p:spPr>
                  <a:xfrm>
                    <a:off x="5674722" y="1120736"/>
                    <a:ext cx="919801" cy="330200"/>
                  </a:xfrm>
                  <a:prstGeom prst="rect">
                    <a:avLst/>
                  </a:prstGeom>
                  <a:noFill/>
                  <a:ln>
                    <a:solidFill>
                      <a:srgbClr val="00B050"/>
                    </a:solidFill>
                  </a:ln>
                </p:spPr>
                <p:txBody>
                  <a:bodyPr wrap="square" rtlCol="0">
                    <a:spAutoFit/>
                  </a:bodyPr>
                  <a:lstStyle/>
                  <a:p>
                    <a:pPr algn="ctr"/>
                    <a:r>
                      <a:rPr lang="en-US" sz="1100" dirty="0" smtClean="0">
                        <a:solidFill>
                          <a:srgbClr val="00B050"/>
                        </a:solidFill>
                      </a:rPr>
                      <a:t>arccell2</a:t>
                    </a:r>
                    <a:endParaRPr lang="en-US" sz="1100" b="1" dirty="0">
                      <a:solidFill>
                        <a:srgbClr val="00B050"/>
                      </a:solidFill>
                    </a:endParaRPr>
                  </a:p>
                </p:txBody>
              </p:sp>
              <p:sp>
                <p:nvSpPr>
                  <p:cNvPr id="55" name="TextBox 54"/>
                  <p:cNvSpPr txBox="1"/>
                  <p:nvPr/>
                </p:nvSpPr>
                <p:spPr>
                  <a:xfrm>
                    <a:off x="2361244" y="4227504"/>
                    <a:ext cx="931347" cy="330200"/>
                  </a:xfrm>
                  <a:prstGeom prst="rect">
                    <a:avLst/>
                  </a:prstGeom>
                  <a:noFill/>
                  <a:ln>
                    <a:solidFill>
                      <a:srgbClr val="00B050"/>
                    </a:solidFill>
                  </a:ln>
                </p:spPr>
                <p:txBody>
                  <a:bodyPr wrap="square" rtlCol="0">
                    <a:spAutoFit/>
                  </a:bodyPr>
                  <a:lstStyle/>
                  <a:p>
                    <a:pPr algn="ctr"/>
                    <a:r>
                      <a:rPr lang="en-US" sz="1100" dirty="0" smtClean="0">
                        <a:solidFill>
                          <a:srgbClr val="00B050"/>
                        </a:solidFill>
                      </a:rPr>
                      <a:t>arccell1</a:t>
                    </a:r>
                    <a:endParaRPr lang="en-US" sz="1100" b="1" dirty="0">
                      <a:solidFill>
                        <a:srgbClr val="00B050"/>
                      </a:solidFill>
                    </a:endParaRPr>
                  </a:p>
                </p:txBody>
              </p:sp>
              <p:sp>
                <p:nvSpPr>
                  <p:cNvPr id="56" name="TextBox 55"/>
                  <p:cNvSpPr txBox="1"/>
                  <p:nvPr/>
                </p:nvSpPr>
                <p:spPr>
                  <a:xfrm>
                    <a:off x="6639401" y="4386465"/>
                    <a:ext cx="931347" cy="330200"/>
                  </a:xfrm>
                  <a:prstGeom prst="rect">
                    <a:avLst/>
                  </a:prstGeom>
                  <a:noFill/>
                  <a:ln>
                    <a:solidFill>
                      <a:srgbClr val="00B050"/>
                    </a:solidFill>
                  </a:ln>
                </p:spPr>
                <p:txBody>
                  <a:bodyPr wrap="square" rtlCol="0">
                    <a:spAutoFit/>
                  </a:bodyPr>
                  <a:lstStyle/>
                  <a:p>
                    <a:pPr algn="ctr"/>
                    <a:r>
                      <a:rPr lang="en-US" sz="1100" dirty="0" smtClean="0">
                        <a:solidFill>
                          <a:srgbClr val="00B050"/>
                        </a:solidFill>
                      </a:rPr>
                      <a:t>arccell2</a:t>
                    </a:r>
                    <a:endParaRPr lang="en-US" sz="1100" b="1" dirty="0">
                      <a:solidFill>
                        <a:srgbClr val="00B050"/>
                      </a:solidFill>
                    </a:endParaRPr>
                  </a:p>
                </p:txBody>
              </p:sp>
            </p:grpSp>
            <p:sp>
              <p:nvSpPr>
                <p:cNvPr id="81" name="圆角矩形 80"/>
                <p:cNvSpPr/>
                <p:nvPr/>
              </p:nvSpPr>
              <p:spPr>
                <a:xfrm>
                  <a:off x="5210667" y="1298771"/>
                  <a:ext cx="796407" cy="193188"/>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圆角矩形 82"/>
                <p:cNvSpPr/>
                <p:nvPr/>
              </p:nvSpPr>
              <p:spPr>
                <a:xfrm>
                  <a:off x="5222116" y="6110069"/>
                  <a:ext cx="796407" cy="193188"/>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TextBox 83"/>
              <p:cNvSpPr txBox="1"/>
              <p:nvPr/>
            </p:nvSpPr>
            <p:spPr>
              <a:xfrm>
                <a:off x="335926" y="1283760"/>
                <a:ext cx="2942515" cy="800219"/>
              </a:xfrm>
              <a:prstGeom prst="rect">
                <a:avLst/>
              </a:prstGeom>
              <a:noFill/>
              <a:ln>
                <a:noFill/>
              </a:ln>
            </p:spPr>
            <p:txBody>
              <a:bodyPr wrap="square" rtlCol="0">
                <a:spAutoFit/>
              </a:bodyPr>
              <a:lstStyle/>
              <a:p>
                <a:pPr algn="ctr" fontAlgn="base">
                  <a:spcBef>
                    <a:spcPct val="0"/>
                  </a:spcBef>
                  <a:spcAft>
                    <a:spcPct val="0"/>
                  </a:spcAft>
                </a:pPr>
                <a:r>
                  <a:rPr lang="en-US" sz="3200" b="1" dirty="0" smtClean="0">
                    <a:solidFill>
                      <a:srgbClr val="1D0DF1"/>
                    </a:solidFill>
                    <a:latin typeface="Arial" pitchFamily="34" charset="0"/>
                  </a:rPr>
                  <a:t>SPPC Layout</a:t>
                </a:r>
              </a:p>
              <a:p>
                <a:pPr algn="ctr" fontAlgn="base">
                  <a:spcBef>
                    <a:spcPct val="0"/>
                  </a:spcBef>
                  <a:spcAft>
                    <a:spcPct val="0"/>
                  </a:spcAft>
                </a:pPr>
                <a:r>
                  <a:rPr lang="zh-CN" altLang="en-US" sz="1400" b="1" dirty="0" smtClean="0">
                    <a:latin typeface="Arial" pitchFamily="34" charset="0"/>
                  </a:rPr>
                  <a:t>（</a:t>
                </a:r>
                <a:r>
                  <a:rPr lang="en-US" altLang="zh-CN" sz="1400" b="1" dirty="0"/>
                  <a:t>Su  </a:t>
                </a:r>
                <a:r>
                  <a:rPr lang="en-US" altLang="zh-CN" sz="1400" b="1" dirty="0" err="1" smtClean="0"/>
                  <a:t>Feng</a:t>
                </a:r>
                <a:r>
                  <a:rPr lang="en-US" altLang="zh-CN" sz="1400" b="1" dirty="0" smtClean="0"/>
                  <a:t> Jan. 10, 2016</a:t>
                </a:r>
                <a:r>
                  <a:rPr lang="zh-CN" altLang="en-US" sz="1400" b="1" dirty="0" smtClean="0">
                    <a:latin typeface="Arial" pitchFamily="34" charset="0"/>
                  </a:rPr>
                  <a:t>）</a:t>
                </a:r>
                <a:endParaRPr lang="en-US" sz="1400" b="1" dirty="0">
                  <a:latin typeface="Arial" pitchFamily="34" charset="0"/>
                </a:endParaRPr>
              </a:p>
            </p:txBody>
          </p:sp>
        </p:grpSp>
        <p:sp>
          <p:nvSpPr>
            <p:cNvPr id="86" name="TextBox 85"/>
            <p:cNvSpPr txBox="1"/>
            <p:nvPr/>
          </p:nvSpPr>
          <p:spPr>
            <a:xfrm>
              <a:off x="176388" y="5024733"/>
              <a:ext cx="2376264" cy="1496391"/>
            </a:xfrm>
            <a:prstGeom prst="rect">
              <a:avLst/>
            </a:prstGeom>
            <a:noFill/>
          </p:spPr>
          <p:txBody>
            <a:bodyPr wrap="square" rtlCol="0">
              <a:spAutoFit/>
            </a:bodyPr>
            <a:lstStyle/>
            <a:p>
              <a:pPr>
                <a:lnSpc>
                  <a:spcPct val="150000"/>
                </a:lnSpc>
              </a:pPr>
              <a:r>
                <a:rPr lang="en-US" altLang="zh-CN" sz="1600" dirty="0" smtClean="0">
                  <a:solidFill>
                    <a:srgbClr val="FF0000"/>
                  </a:solidFill>
                </a:rPr>
                <a:t>LSS1/5_coll</a:t>
              </a:r>
              <a:r>
                <a:rPr lang="zh-CN" altLang="en-US" sz="1600" dirty="0">
                  <a:solidFill>
                    <a:srgbClr val="FF0000"/>
                  </a:solidFill>
                </a:rPr>
                <a:t> </a:t>
              </a:r>
              <a:r>
                <a:rPr lang="zh-CN" altLang="en-US" sz="1600" dirty="0" smtClean="0">
                  <a:solidFill>
                    <a:srgbClr val="FF0000"/>
                  </a:solidFill>
                </a:rPr>
                <a:t>：</a:t>
              </a:r>
              <a:r>
                <a:rPr lang="en-US" altLang="zh-CN" sz="1600" dirty="0" smtClean="0">
                  <a:solidFill>
                    <a:srgbClr val="FF0000"/>
                  </a:solidFill>
                </a:rPr>
                <a:t>3.2Km</a:t>
              </a:r>
            </a:p>
            <a:p>
              <a:pPr>
                <a:lnSpc>
                  <a:spcPct val="150000"/>
                </a:lnSpc>
              </a:pPr>
              <a:r>
                <a:rPr lang="en-US" altLang="zh-CN" sz="1600" dirty="0" smtClean="0">
                  <a:solidFill>
                    <a:srgbClr val="FF0000"/>
                  </a:solidFill>
                </a:rPr>
                <a:t>LSS2/4/6/8</a:t>
              </a:r>
              <a:r>
                <a:rPr lang="zh-CN" altLang="en-US" sz="1600" dirty="0" smtClean="0">
                  <a:solidFill>
                    <a:srgbClr val="FF0000"/>
                  </a:solidFill>
                </a:rPr>
                <a:t>：</a:t>
              </a:r>
              <a:r>
                <a:rPr lang="en-US" altLang="zh-CN" sz="1600" dirty="0" smtClean="0">
                  <a:solidFill>
                    <a:srgbClr val="FF0000"/>
                  </a:solidFill>
                </a:rPr>
                <a:t>788.31m</a:t>
              </a:r>
            </a:p>
            <a:p>
              <a:pPr>
                <a:lnSpc>
                  <a:spcPct val="150000"/>
                </a:lnSpc>
              </a:pPr>
              <a:r>
                <a:rPr lang="en-US" altLang="zh-CN" sz="1600" dirty="0" smtClean="0">
                  <a:solidFill>
                    <a:srgbClr val="FF0000"/>
                  </a:solidFill>
                </a:rPr>
                <a:t>LSS3/7_pp:  973.83m</a:t>
              </a:r>
            </a:p>
            <a:p>
              <a:pPr>
                <a:lnSpc>
                  <a:spcPct val="150000"/>
                </a:lnSpc>
              </a:pPr>
              <a:r>
                <a:rPr lang="en-US" altLang="zh-CN" sz="1600" dirty="0" smtClean="0">
                  <a:solidFill>
                    <a:srgbClr val="0000FF"/>
                  </a:solidFill>
                </a:rPr>
                <a:t>ARC: 5963.2m</a:t>
              </a:r>
              <a:endParaRPr lang="en-US" altLang="zh-CN" sz="1600" dirty="0">
                <a:solidFill>
                  <a:srgbClr val="0000FF"/>
                </a:solidFill>
              </a:endParaRPr>
            </a:p>
          </p:txBody>
        </p:sp>
      </p:grpSp>
    </p:spTree>
    <p:extLst>
      <p:ext uri="{BB962C8B-B14F-4D97-AF65-F5344CB8AC3E}">
        <p14:creationId xmlns:p14="http://schemas.microsoft.com/office/powerpoint/2010/main" val="1298676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8"/>
          <p:cNvSpPr txBox="1">
            <a:spLocks noChangeArrowheads="1"/>
          </p:cNvSpPr>
          <p:nvPr/>
        </p:nvSpPr>
        <p:spPr bwMode="auto">
          <a:xfrm>
            <a:off x="539552" y="2348880"/>
            <a:ext cx="79208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eaLnBrk="0" hangingPunct="0">
              <a:lnSpc>
                <a:spcPct val="150000"/>
              </a:lnSpc>
              <a:buFont typeface="+mj-lt"/>
              <a:buAutoNum type="arabicPeriod"/>
            </a:pPr>
            <a:r>
              <a:rPr lang="en-US" altLang="zh-CN" sz="3200" b="0" dirty="0" smtClean="0">
                <a:solidFill>
                  <a:srgbClr val="0000FF"/>
                </a:solidFill>
                <a:effectLst>
                  <a:outerShdw blurRad="38100" dist="38100" dir="2700000" algn="tl">
                    <a:srgbClr val="000000">
                      <a:alpha val="43137"/>
                    </a:srgbClr>
                  </a:outerShdw>
                </a:effectLst>
                <a:latin typeface="Verdana" pitchFamily="34" charset="0"/>
                <a:ea typeface="宋体" pitchFamily="2" charset="-122"/>
              </a:rPr>
              <a:t>CEPC Partial Double Ring Lattice</a:t>
            </a:r>
            <a:endParaRPr lang="en-US" altLang="zh-CN" sz="3200" dirty="0">
              <a:solidFill>
                <a:srgbClr val="0000FF"/>
              </a:solidFill>
              <a:ea typeface="宋体" pitchFamily="2" charset="-122"/>
            </a:endParaRPr>
          </a:p>
        </p:txBody>
      </p:sp>
    </p:spTree>
    <p:extLst>
      <p:ext uri="{BB962C8B-B14F-4D97-AF65-F5344CB8AC3E}">
        <p14:creationId xmlns:p14="http://schemas.microsoft.com/office/powerpoint/2010/main" val="14764240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066800" y="579438"/>
            <a:ext cx="7162800" cy="563562"/>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altLang="zh-CN" b="0" dirty="0">
                <a:solidFill>
                  <a:srgbClr val="0033CC"/>
                </a:solidFill>
              </a:rPr>
              <a:t>Parameter </a:t>
            </a:r>
            <a:r>
              <a:rPr lang="en-US" altLang="zh-CN" b="0" dirty="0" smtClean="0">
                <a:solidFill>
                  <a:srgbClr val="0033CC"/>
                </a:solidFill>
              </a:rPr>
              <a:t>Estimate </a:t>
            </a:r>
            <a:r>
              <a:rPr lang="en-US" altLang="zh-CN" b="0" dirty="0">
                <a:solidFill>
                  <a:srgbClr val="0033CC"/>
                </a:solidFill>
              </a:rPr>
              <a:t>for   ARC CELL</a:t>
            </a:r>
          </a:p>
        </p:txBody>
      </p:sp>
      <p:sp>
        <p:nvSpPr>
          <p:cNvPr id="12" name="Rectangle 2"/>
          <p:cNvSpPr txBox="1">
            <a:spLocks noChangeArrowheads="1"/>
          </p:cNvSpPr>
          <p:nvPr/>
        </p:nvSpPr>
        <p:spPr>
          <a:xfrm>
            <a:off x="611560" y="579438"/>
            <a:ext cx="6120680" cy="563562"/>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endParaRPr lang="en-US" altLang="zh-CN" b="1" dirty="0">
              <a:solidFill>
                <a:srgbClr val="3D09FD"/>
              </a:solidFill>
              <a:effectLst>
                <a:outerShdw blurRad="38100" dist="38100" dir="2700000" algn="tl">
                  <a:srgbClr val="000000">
                    <a:alpha val="43137"/>
                  </a:srgbClr>
                </a:outerShdw>
              </a:effectLst>
            </a:endParaRPr>
          </a:p>
        </p:txBody>
      </p:sp>
      <p:sp>
        <p:nvSpPr>
          <p:cNvPr id="3" name="TextBox 2"/>
          <p:cNvSpPr txBox="1"/>
          <p:nvPr/>
        </p:nvSpPr>
        <p:spPr>
          <a:xfrm>
            <a:off x="4778543" y="1628800"/>
            <a:ext cx="3767570" cy="646331"/>
          </a:xfrm>
          <a:prstGeom prst="rect">
            <a:avLst/>
          </a:prstGeom>
          <a:noFill/>
        </p:spPr>
        <p:txBody>
          <a:bodyPr wrap="square" rtlCol="0">
            <a:spAutoFit/>
          </a:bodyPr>
          <a:lstStyle/>
          <a:p>
            <a:r>
              <a:rPr lang="en-US" altLang="zh-CN" dirty="0">
                <a:solidFill>
                  <a:srgbClr val="FF0000"/>
                </a:solidFill>
              </a:rPr>
              <a:t>High </a:t>
            </a:r>
            <a:r>
              <a:rPr lang="en-US" altLang="zh-CN" dirty="0" smtClean="0">
                <a:solidFill>
                  <a:srgbClr val="FF0000"/>
                </a:solidFill>
              </a:rPr>
              <a:t>Field Dipole in Pre-CDR </a:t>
            </a:r>
            <a:r>
              <a:rPr lang="zh-CN" altLang="en-US" dirty="0" smtClean="0">
                <a:solidFill>
                  <a:srgbClr val="FF0000"/>
                </a:solidFill>
              </a:rPr>
              <a:t>：</a:t>
            </a:r>
            <a:r>
              <a:rPr lang="en-US" altLang="zh-CN" dirty="0" smtClean="0">
                <a:solidFill>
                  <a:srgbClr val="FF0000"/>
                </a:solidFill>
              </a:rPr>
              <a:t>20T</a:t>
            </a:r>
            <a:r>
              <a:rPr lang="zh-CN" altLang="en-US" dirty="0" smtClean="0">
                <a:solidFill>
                  <a:srgbClr val="FF0000"/>
                </a:solidFill>
              </a:rPr>
              <a:t>，</a:t>
            </a:r>
            <a:r>
              <a:rPr lang="en-US" altLang="zh-CN" dirty="0" smtClean="0">
                <a:solidFill>
                  <a:srgbClr val="FF0000"/>
                </a:solidFill>
              </a:rPr>
              <a:t>15m</a:t>
            </a:r>
            <a:endParaRPr lang="zh-CN" altLang="en-US" dirty="0">
              <a:solidFill>
                <a:srgbClr val="FF0000"/>
              </a:solidFill>
            </a:endParaRPr>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485" y="2405162"/>
            <a:ext cx="4281687" cy="264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1" name="矩形 10"/>
              <p:cNvSpPr/>
              <p:nvPr/>
            </p:nvSpPr>
            <p:spPr>
              <a:xfrm>
                <a:off x="4716016" y="5035568"/>
                <a:ext cx="2257606" cy="6548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zh-CN" altLang="en-US" sz="1400" b="1" i="1">
                              <a:latin typeface="Cambria Math"/>
                            </a:rPr>
                          </m:ctrlPr>
                        </m:sSupPr>
                        <m:e>
                          <m:r>
                            <a:rPr lang="zh-CN" altLang="en-US" sz="1400" b="1" i="1">
                              <a:latin typeface="Cambria Math"/>
                            </a:rPr>
                            <m:t>𝜷</m:t>
                          </m:r>
                        </m:e>
                        <m:sup>
                          <m:r>
                            <a:rPr lang="en-US" altLang="zh-CN" sz="1400" b="1" i="1" smtClean="0">
                              <a:latin typeface="Cambria Math"/>
                              <a:ea typeface="Cambria Math"/>
                            </a:rPr>
                            <m:t>±</m:t>
                          </m:r>
                        </m:sup>
                      </m:sSup>
                      <m:r>
                        <a:rPr lang="zh-CN" altLang="en-US" sz="1400" b="1">
                          <a:latin typeface="Cambria Math"/>
                        </a:rPr>
                        <m:t>=</m:t>
                      </m:r>
                      <m:f>
                        <m:fPr>
                          <m:ctrlPr>
                            <a:rPr lang="zh-CN" altLang="en-US" sz="1400" b="1" i="1">
                              <a:latin typeface="Cambria Math"/>
                            </a:rPr>
                          </m:ctrlPr>
                        </m:fPr>
                        <m:num>
                          <m:r>
                            <a:rPr lang="zh-CN" altLang="en-US" sz="1400" b="1" i="1">
                              <a:latin typeface="Cambria Math"/>
                            </a:rPr>
                            <m:t>𝐋𝐜𝐞𝐥𝐥</m:t>
                          </m:r>
                          <m:r>
                            <a:rPr lang="zh-CN" altLang="en-US" sz="1400" b="1">
                              <a:latin typeface="Cambria Math"/>
                            </a:rPr>
                            <m:t>∗</m:t>
                          </m:r>
                          <m:d>
                            <m:dPr>
                              <m:ctrlPr>
                                <a:rPr lang="zh-CN" altLang="en-US" sz="1400" b="1" i="1">
                                  <a:latin typeface="Cambria Math"/>
                                </a:rPr>
                              </m:ctrlPr>
                            </m:dPr>
                            <m:e>
                              <m:r>
                                <a:rPr lang="zh-CN" altLang="en-US" sz="1400" b="1" i="1">
                                  <a:latin typeface="Cambria Math"/>
                                </a:rPr>
                                <m:t>𝟏</m:t>
                              </m:r>
                              <m:r>
                                <a:rPr lang="en-US" altLang="zh-CN" sz="1400" b="1" i="1" smtClean="0">
                                  <a:latin typeface="Cambria Math"/>
                                  <a:ea typeface="Cambria Math"/>
                                </a:rPr>
                                <m:t>±</m:t>
                              </m:r>
                              <m:d>
                                <m:dPr>
                                  <m:begChr m:val=""/>
                                  <m:endChr m:val="]"/>
                                  <m:ctrlPr>
                                    <a:rPr lang="zh-CN" altLang="en-US" sz="1400" b="1" i="1">
                                      <a:latin typeface="Cambria Math"/>
                                    </a:rPr>
                                  </m:ctrlPr>
                                </m:dPr>
                                <m:e>
                                  <m:r>
                                    <a:rPr lang="zh-CN" altLang="en-US" sz="1400" b="1" i="1">
                                      <a:latin typeface="Cambria Math"/>
                                    </a:rPr>
                                    <m:t>𝐒𝐢𝐧</m:t>
                                  </m:r>
                                  <m:r>
                                    <a:rPr lang="zh-CN" altLang="en-US" sz="1400" b="1">
                                      <a:latin typeface="Cambria Math"/>
                                    </a:rPr>
                                    <m:t>[</m:t>
                                  </m:r>
                                  <m:f>
                                    <m:fPr>
                                      <m:ctrlPr>
                                        <a:rPr lang="zh-CN" altLang="en-US" sz="1400" b="1" i="1">
                                          <a:latin typeface="Cambria Math"/>
                                        </a:rPr>
                                      </m:ctrlPr>
                                    </m:fPr>
                                    <m:num>
                                      <m:r>
                                        <a:rPr lang="zh-CN" altLang="en-US" sz="1400" b="1" i="1">
                                          <a:latin typeface="Cambria Math"/>
                                        </a:rPr>
                                        <m:t>𝝁</m:t>
                                      </m:r>
                                    </m:num>
                                    <m:den>
                                      <m:r>
                                        <a:rPr lang="zh-CN" altLang="en-US" sz="1400" b="1" i="1">
                                          <a:latin typeface="Cambria Math"/>
                                        </a:rPr>
                                        <m:t>𝟐</m:t>
                                      </m:r>
                                    </m:den>
                                  </m:f>
                                </m:e>
                              </m:d>
                            </m:e>
                          </m:d>
                        </m:num>
                        <m:den>
                          <m:d>
                            <m:dPr>
                              <m:begChr m:val=""/>
                              <m:endChr m:val="]"/>
                              <m:ctrlPr>
                                <a:rPr lang="zh-CN" altLang="en-US" sz="1400" b="1" i="1">
                                  <a:latin typeface="Cambria Math"/>
                                </a:rPr>
                              </m:ctrlPr>
                            </m:dPr>
                            <m:e>
                              <m:r>
                                <a:rPr lang="zh-CN" altLang="en-US" sz="1400" b="1" i="1">
                                  <a:latin typeface="Cambria Math"/>
                                </a:rPr>
                                <m:t>𝐒𝐢𝐧</m:t>
                              </m:r>
                              <m:r>
                                <a:rPr lang="zh-CN" altLang="en-US" sz="1400" b="1">
                                  <a:latin typeface="Cambria Math"/>
                                </a:rPr>
                                <m:t>[</m:t>
                              </m:r>
                              <m:r>
                                <a:rPr lang="zh-CN" altLang="en-US" sz="1400" b="1" i="1">
                                  <a:latin typeface="Cambria Math"/>
                                </a:rPr>
                                <m:t>𝝁</m:t>
                              </m:r>
                            </m:e>
                          </m:d>
                        </m:den>
                      </m:f>
                    </m:oMath>
                  </m:oMathPara>
                </a14:m>
                <a:endParaRPr lang="zh-CN" altLang="en-US" sz="1400" b="1" dirty="0"/>
              </a:p>
            </p:txBody>
          </p:sp>
        </mc:Choice>
        <mc:Fallback xmlns="">
          <p:sp>
            <p:nvSpPr>
              <p:cNvPr id="11" name="矩形 10"/>
              <p:cNvSpPr>
                <a:spLocks noRot="1" noChangeAspect="1" noMove="1" noResize="1" noEditPoints="1" noAdjustHandles="1" noChangeArrowheads="1" noChangeShapeType="1" noTextEdit="1"/>
              </p:cNvSpPr>
              <p:nvPr/>
            </p:nvSpPr>
            <p:spPr>
              <a:xfrm>
                <a:off x="4716016" y="5035568"/>
                <a:ext cx="2257606" cy="654859"/>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7151475" y="4980520"/>
                <a:ext cx="1664495" cy="7649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zh-CN" altLang="en-US" sz="1400" b="1" i="1">
                              <a:latin typeface="Cambria Math"/>
                            </a:rPr>
                          </m:ctrlPr>
                        </m:sSupPr>
                        <m:e>
                          <m:r>
                            <a:rPr lang="zh-CN" altLang="en-US" sz="1400" b="1" i="1">
                              <a:latin typeface="Cambria Math"/>
                            </a:rPr>
                            <m:t>𝜶</m:t>
                          </m:r>
                        </m:e>
                        <m:sup>
                          <m:r>
                            <a:rPr lang="en-US" altLang="zh-CN" sz="1400" b="1" i="1" smtClean="0">
                              <a:latin typeface="Cambria Math"/>
                              <a:ea typeface="Cambria Math"/>
                            </a:rPr>
                            <m:t>±</m:t>
                          </m:r>
                        </m:sup>
                      </m:sSup>
                      <m:r>
                        <a:rPr lang="zh-CN" altLang="en-US" sz="1400" b="1">
                          <a:latin typeface="Cambria Math"/>
                        </a:rPr>
                        <m:t>=</m:t>
                      </m:r>
                      <m:f>
                        <m:fPr>
                          <m:ctrlPr>
                            <a:rPr lang="zh-CN" altLang="en-US" sz="1400" b="1" i="1">
                              <a:latin typeface="Cambria Math"/>
                            </a:rPr>
                          </m:ctrlPr>
                        </m:fPr>
                        <m:num>
                          <m:r>
                            <a:rPr lang="zh-CN" altLang="en-US" sz="1400" b="1" i="1" smtClean="0">
                              <a:latin typeface="Cambria Math"/>
                            </a:rPr>
                            <m:t>∓</m:t>
                          </m:r>
                          <m:r>
                            <a:rPr lang="zh-CN" altLang="en-US" sz="1400" b="1" i="1">
                              <a:latin typeface="Cambria Math"/>
                            </a:rPr>
                            <m:t>𝟏</m:t>
                          </m:r>
                          <m:r>
                            <a:rPr lang="zh-CN" altLang="en-US" sz="1400" b="1">
                              <a:latin typeface="Cambria Math"/>
                            </a:rPr>
                            <m:t>.−</m:t>
                          </m:r>
                          <m:d>
                            <m:dPr>
                              <m:begChr m:val=""/>
                              <m:endChr m:val="]"/>
                              <m:ctrlPr>
                                <a:rPr lang="zh-CN" altLang="en-US" sz="1400" b="1" i="1">
                                  <a:latin typeface="Cambria Math"/>
                                </a:rPr>
                              </m:ctrlPr>
                            </m:dPr>
                            <m:e>
                              <m:r>
                                <a:rPr lang="zh-CN" altLang="en-US" sz="1400" b="1" i="1">
                                  <a:latin typeface="Cambria Math"/>
                                </a:rPr>
                                <m:t>𝐒𝐢𝐧</m:t>
                              </m:r>
                              <m:r>
                                <a:rPr lang="zh-CN" altLang="en-US" sz="1400" b="1">
                                  <a:latin typeface="Cambria Math"/>
                                </a:rPr>
                                <m:t>[</m:t>
                              </m:r>
                              <m:f>
                                <m:fPr>
                                  <m:ctrlPr>
                                    <a:rPr lang="zh-CN" altLang="en-US" sz="1400" b="1" i="1">
                                      <a:latin typeface="Cambria Math"/>
                                    </a:rPr>
                                  </m:ctrlPr>
                                </m:fPr>
                                <m:num>
                                  <m:r>
                                    <a:rPr lang="zh-CN" altLang="en-US" sz="1400" b="1" i="1">
                                      <a:latin typeface="Cambria Math"/>
                                    </a:rPr>
                                    <m:t>𝝁</m:t>
                                  </m:r>
                                </m:num>
                                <m:den>
                                  <m:r>
                                    <a:rPr lang="zh-CN" altLang="en-US" sz="1400" b="1" i="1">
                                      <a:latin typeface="Cambria Math"/>
                                    </a:rPr>
                                    <m:t>𝟐</m:t>
                                  </m:r>
                                </m:den>
                              </m:f>
                            </m:e>
                          </m:d>
                        </m:num>
                        <m:den>
                          <m:d>
                            <m:dPr>
                              <m:begChr m:val=""/>
                              <m:endChr m:val="]"/>
                              <m:ctrlPr>
                                <a:rPr lang="zh-CN" altLang="en-US" sz="1400" b="1" i="1">
                                  <a:latin typeface="Cambria Math"/>
                                </a:rPr>
                              </m:ctrlPr>
                            </m:dPr>
                            <m:e>
                              <m:r>
                                <a:rPr lang="zh-CN" altLang="en-US" sz="1400" b="1" i="1">
                                  <a:latin typeface="Cambria Math"/>
                                </a:rPr>
                                <m:t>𝐂𝐨𝐬</m:t>
                              </m:r>
                              <m:r>
                                <a:rPr lang="zh-CN" altLang="en-US" sz="1400" b="1">
                                  <a:latin typeface="Cambria Math"/>
                                </a:rPr>
                                <m:t>[</m:t>
                              </m:r>
                              <m:f>
                                <m:fPr>
                                  <m:ctrlPr>
                                    <a:rPr lang="zh-CN" altLang="en-US" sz="1400" b="1" i="1">
                                      <a:latin typeface="Cambria Math"/>
                                    </a:rPr>
                                  </m:ctrlPr>
                                </m:fPr>
                                <m:num>
                                  <m:r>
                                    <a:rPr lang="zh-CN" altLang="en-US" sz="1400" b="1" i="1">
                                      <a:latin typeface="Cambria Math"/>
                                    </a:rPr>
                                    <m:t>𝝁</m:t>
                                  </m:r>
                                </m:num>
                                <m:den>
                                  <m:r>
                                    <a:rPr lang="zh-CN" altLang="en-US" sz="1400" b="1" i="1">
                                      <a:latin typeface="Cambria Math"/>
                                    </a:rPr>
                                    <m:t>𝟐</m:t>
                                  </m:r>
                                </m:den>
                              </m:f>
                            </m:e>
                          </m:d>
                        </m:den>
                      </m:f>
                    </m:oMath>
                  </m:oMathPara>
                </a14:m>
                <a:endParaRPr lang="zh-CN" altLang="en-US" sz="1400" b="1" dirty="0"/>
              </a:p>
            </p:txBody>
          </p:sp>
        </mc:Choice>
        <mc:Fallback xmlns="">
          <p:sp>
            <p:nvSpPr>
              <p:cNvPr id="13" name="矩形 12"/>
              <p:cNvSpPr>
                <a:spLocks noRot="1" noChangeAspect="1" noMove="1" noResize="1" noEditPoints="1" noAdjustHandles="1" noChangeArrowheads="1" noChangeShapeType="1" noTextEdit="1"/>
              </p:cNvSpPr>
              <p:nvPr/>
            </p:nvSpPr>
            <p:spPr>
              <a:xfrm>
                <a:off x="7151475" y="4980520"/>
                <a:ext cx="1664495" cy="764953"/>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4765538" y="5949280"/>
                <a:ext cx="3024161" cy="8145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zh-CN" altLang="en-US" sz="1400" b="1" i="1">
                              <a:latin typeface="Cambria Math"/>
                            </a:rPr>
                          </m:ctrlPr>
                        </m:sSupPr>
                        <m:e>
                          <m:r>
                            <a:rPr lang="zh-CN" altLang="en-US" sz="1400" b="1" i="1">
                              <a:latin typeface="Cambria Math"/>
                            </a:rPr>
                            <m:t>𝑫</m:t>
                          </m:r>
                        </m:e>
                        <m:sup>
                          <m:r>
                            <a:rPr lang="en-US" altLang="zh-CN" sz="1400" b="1" i="1" smtClean="0">
                              <a:latin typeface="Cambria Math"/>
                              <a:ea typeface="Cambria Math"/>
                            </a:rPr>
                            <m:t>±</m:t>
                          </m:r>
                        </m:sup>
                      </m:sSup>
                      <m:r>
                        <a:rPr lang="zh-CN" altLang="en-US" sz="1400" b="1">
                          <a:latin typeface="Cambria Math"/>
                        </a:rPr>
                        <m:t>=</m:t>
                      </m:r>
                      <m:f>
                        <m:fPr>
                          <m:ctrlPr>
                            <a:rPr lang="zh-CN" altLang="en-US" sz="1400" b="1" i="1">
                              <a:latin typeface="Cambria Math"/>
                            </a:rPr>
                          </m:ctrlPr>
                        </m:fPr>
                        <m:num>
                          <m:r>
                            <a:rPr lang="zh-CN" altLang="en-US" sz="1400" b="1" i="1">
                              <a:latin typeface="Cambria Math"/>
                            </a:rPr>
                            <m:t>𝐋𝐜𝐞𝐥𝐥</m:t>
                          </m:r>
                          <m:r>
                            <a:rPr lang="zh-CN" altLang="en-US" sz="1400" b="1">
                              <a:latin typeface="Cambria Math"/>
                            </a:rPr>
                            <m:t>∗</m:t>
                          </m:r>
                          <m:r>
                            <a:rPr lang="zh-CN" altLang="en-US" sz="1400" b="1" i="1">
                              <a:latin typeface="Cambria Math"/>
                            </a:rPr>
                            <m:t>𝝍</m:t>
                          </m:r>
                          <m:r>
                            <a:rPr lang="zh-CN" altLang="en-US" sz="1400" b="1">
                              <a:latin typeface="Cambria Math"/>
                            </a:rPr>
                            <m:t>∗</m:t>
                          </m:r>
                          <m:d>
                            <m:dPr>
                              <m:ctrlPr>
                                <a:rPr lang="zh-CN" altLang="en-US" sz="1400" b="1" i="1">
                                  <a:latin typeface="Cambria Math"/>
                                </a:rPr>
                              </m:ctrlPr>
                            </m:dPr>
                            <m:e>
                              <m:r>
                                <a:rPr lang="zh-CN" altLang="en-US" sz="1400" b="1" i="1">
                                  <a:latin typeface="Cambria Math"/>
                                </a:rPr>
                                <m:t>𝟏</m:t>
                              </m:r>
                              <m:r>
                                <a:rPr lang="en-US" altLang="zh-CN" sz="1400" b="1" i="1" smtClean="0">
                                  <a:latin typeface="Cambria Math"/>
                                  <a:ea typeface="Cambria Math"/>
                                </a:rPr>
                                <m:t>±</m:t>
                              </m:r>
                              <m:r>
                                <a:rPr lang="zh-CN" altLang="en-US" sz="1400" b="1" i="1">
                                  <a:latin typeface="Cambria Math"/>
                                </a:rPr>
                                <m:t>𝟎</m:t>
                              </m:r>
                              <m:r>
                                <a:rPr lang="zh-CN" altLang="en-US" sz="1400" b="1">
                                  <a:latin typeface="Cambria Math"/>
                                </a:rPr>
                                <m:t>.</m:t>
                              </m:r>
                              <m:r>
                                <a:rPr lang="zh-CN" altLang="en-US" sz="1400" b="1" i="1">
                                  <a:latin typeface="Cambria Math"/>
                                </a:rPr>
                                <m:t>𝟓</m:t>
                              </m:r>
                              <m:r>
                                <a:rPr lang="zh-CN" altLang="en-US" sz="1400" b="1">
                                  <a:latin typeface="Cambria Math"/>
                                </a:rPr>
                                <m:t>∗</m:t>
                              </m:r>
                              <m:d>
                                <m:dPr>
                                  <m:begChr m:val=""/>
                                  <m:endChr m:val="]"/>
                                  <m:ctrlPr>
                                    <a:rPr lang="zh-CN" altLang="en-US" sz="1400" b="1" i="1">
                                      <a:latin typeface="Cambria Math"/>
                                    </a:rPr>
                                  </m:ctrlPr>
                                </m:dPr>
                                <m:e>
                                  <m:r>
                                    <a:rPr lang="zh-CN" altLang="en-US" sz="1400" b="1" i="1">
                                      <a:latin typeface="Cambria Math"/>
                                    </a:rPr>
                                    <m:t>𝐒𝐢𝐧</m:t>
                                  </m:r>
                                  <m:r>
                                    <a:rPr lang="zh-CN" altLang="en-US" sz="1400" b="1">
                                      <a:latin typeface="Cambria Math"/>
                                    </a:rPr>
                                    <m:t>[</m:t>
                                  </m:r>
                                  <m:f>
                                    <m:fPr>
                                      <m:ctrlPr>
                                        <a:rPr lang="zh-CN" altLang="en-US" sz="1400" b="1" i="1">
                                          <a:latin typeface="Cambria Math"/>
                                        </a:rPr>
                                      </m:ctrlPr>
                                    </m:fPr>
                                    <m:num>
                                      <m:r>
                                        <a:rPr lang="zh-CN" altLang="en-US" sz="1400" b="1" i="1">
                                          <a:latin typeface="Cambria Math"/>
                                        </a:rPr>
                                        <m:t>𝝁</m:t>
                                      </m:r>
                                    </m:num>
                                    <m:den>
                                      <m:r>
                                        <a:rPr lang="zh-CN" altLang="en-US" sz="1400" b="1" i="1">
                                          <a:latin typeface="Cambria Math"/>
                                        </a:rPr>
                                        <m:t>𝟐</m:t>
                                      </m:r>
                                    </m:den>
                                  </m:f>
                                </m:e>
                              </m:d>
                            </m:e>
                          </m:d>
                        </m:num>
                        <m:den>
                          <m:r>
                            <a:rPr lang="zh-CN" altLang="en-US" sz="1400" b="1" i="1">
                              <a:latin typeface="Cambria Math"/>
                            </a:rPr>
                            <m:t>𝟒</m:t>
                          </m:r>
                          <m:r>
                            <a:rPr lang="zh-CN" altLang="en-US" sz="1400" b="1">
                              <a:latin typeface="Cambria Math"/>
                            </a:rPr>
                            <m:t>∗</m:t>
                          </m:r>
                          <m:sSup>
                            <m:sSupPr>
                              <m:ctrlPr>
                                <a:rPr lang="zh-CN" altLang="en-US" sz="1400" b="1" i="1">
                                  <a:latin typeface="Cambria Math"/>
                                </a:rPr>
                              </m:ctrlPr>
                            </m:sSupPr>
                            <m:e>
                              <m:d>
                                <m:dPr>
                                  <m:begChr m:val=""/>
                                  <m:endChr m:val="]"/>
                                  <m:ctrlPr>
                                    <a:rPr lang="zh-CN" altLang="en-US" sz="1400" b="1" i="1">
                                      <a:latin typeface="Cambria Math"/>
                                    </a:rPr>
                                  </m:ctrlPr>
                                </m:dPr>
                                <m:e>
                                  <m:r>
                                    <a:rPr lang="zh-CN" altLang="en-US" sz="1400" b="1" i="1">
                                      <a:latin typeface="Cambria Math"/>
                                    </a:rPr>
                                    <m:t>𝐒𝐢𝐧</m:t>
                                  </m:r>
                                  <m:r>
                                    <a:rPr lang="zh-CN" altLang="en-US" sz="1400" b="1">
                                      <a:latin typeface="Cambria Math"/>
                                    </a:rPr>
                                    <m:t>[</m:t>
                                  </m:r>
                                  <m:f>
                                    <m:fPr>
                                      <m:ctrlPr>
                                        <a:rPr lang="zh-CN" altLang="en-US" sz="1400" b="1" i="1">
                                          <a:latin typeface="Cambria Math"/>
                                        </a:rPr>
                                      </m:ctrlPr>
                                    </m:fPr>
                                    <m:num>
                                      <m:r>
                                        <a:rPr lang="zh-CN" altLang="en-US" sz="1400" b="1" i="1">
                                          <a:latin typeface="Cambria Math"/>
                                        </a:rPr>
                                        <m:t>𝝁</m:t>
                                      </m:r>
                                    </m:num>
                                    <m:den>
                                      <m:r>
                                        <a:rPr lang="zh-CN" altLang="en-US" sz="1400" b="1" i="1">
                                          <a:latin typeface="Cambria Math"/>
                                        </a:rPr>
                                        <m:t>𝟐</m:t>
                                      </m:r>
                                    </m:den>
                                  </m:f>
                                </m:e>
                              </m:d>
                            </m:e>
                            <m:sup>
                              <m:r>
                                <a:rPr lang="zh-CN" altLang="en-US" sz="1400" b="1" i="1">
                                  <a:latin typeface="Cambria Math"/>
                                </a:rPr>
                                <m:t>𝟐</m:t>
                              </m:r>
                            </m:sup>
                          </m:sSup>
                        </m:den>
                      </m:f>
                    </m:oMath>
                  </m:oMathPara>
                </a14:m>
                <a:endParaRPr lang="zh-CN" altLang="en-US" sz="1400" b="1" dirty="0"/>
              </a:p>
            </p:txBody>
          </p:sp>
        </mc:Choice>
        <mc:Fallback xmlns="">
          <p:sp>
            <p:nvSpPr>
              <p:cNvPr id="14" name="矩形 13"/>
              <p:cNvSpPr>
                <a:spLocks noRot="1" noChangeAspect="1" noMove="1" noResize="1" noEditPoints="1" noAdjustHandles="1" noChangeArrowheads="1" noChangeShapeType="1" noTextEdit="1"/>
              </p:cNvSpPr>
              <p:nvPr/>
            </p:nvSpPr>
            <p:spPr>
              <a:xfrm>
                <a:off x="4765538" y="5949280"/>
                <a:ext cx="3024161" cy="814518"/>
              </a:xfrm>
              <a:prstGeom prst="rect">
                <a:avLst/>
              </a:prstGeom>
              <a:blipFill rotWithShape="1">
                <a:blip r:embed="rId7"/>
                <a:stretch>
                  <a:fillRect/>
                </a:stretch>
              </a:blipFill>
            </p:spPr>
            <p:txBody>
              <a:bodyPr/>
              <a:lstStyle/>
              <a:p>
                <a:r>
                  <a:rPr lang="zh-CN" altLang="en-US">
                    <a:noFill/>
                  </a:rPr>
                  <a:t> </a:t>
                </a:r>
              </a:p>
            </p:txBody>
          </p:sp>
        </mc:Fallback>
      </mc:AlternateContent>
      <p:pic>
        <p:nvPicPr>
          <p:cNvPr id="92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8" y="1534598"/>
            <a:ext cx="3849272" cy="52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49966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066800" y="579438"/>
            <a:ext cx="7162800" cy="563562"/>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altLang="zh-CN" b="0" dirty="0" smtClean="0">
                <a:solidFill>
                  <a:srgbClr val="0033CC"/>
                </a:solidFill>
              </a:rPr>
              <a:t> FODO CELL in ARC</a:t>
            </a:r>
            <a:endParaRPr lang="en-US" altLang="zh-CN" b="0" dirty="0">
              <a:solidFill>
                <a:srgbClr val="0033CC"/>
              </a:solidFill>
            </a:endParaRPr>
          </a:p>
        </p:txBody>
      </p:sp>
      <p:sp>
        <p:nvSpPr>
          <p:cNvPr id="9" name="TextBox 8"/>
          <p:cNvSpPr txBox="1"/>
          <p:nvPr/>
        </p:nvSpPr>
        <p:spPr>
          <a:xfrm>
            <a:off x="1782068" y="5579367"/>
            <a:ext cx="1421780" cy="369332"/>
          </a:xfrm>
          <a:prstGeom prst="rect">
            <a:avLst/>
          </a:prstGeom>
          <a:noFill/>
          <a:ln>
            <a:solidFill>
              <a:srgbClr val="00B050"/>
            </a:solidFill>
          </a:ln>
        </p:spPr>
        <p:txBody>
          <a:bodyPr wrap="square" rtlCol="0">
            <a:spAutoFit/>
          </a:bodyPr>
          <a:lstStyle/>
          <a:p>
            <a:pPr algn="ctr" fontAlgn="base">
              <a:spcBef>
                <a:spcPct val="0"/>
              </a:spcBef>
              <a:spcAft>
                <a:spcPct val="0"/>
              </a:spcAft>
            </a:pPr>
            <a:r>
              <a:rPr lang="en-US" b="1" dirty="0" smtClean="0">
                <a:solidFill>
                  <a:srgbClr val="00B050"/>
                </a:solidFill>
                <a:latin typeface="Arial" pitchFamily="34" charset="0"/>
              </a:rPr>
              <a:t>arccell1</a:t>
            </a:r>
            <a:endParaRPr lang="en-US" b="1" dirty="0">
              <a:solidFill>
                <a:srgbClr val="00B050"/>
              </a:solidFill>
              <a:latin typeface="Arial" pitchFamily="34" charset="0"/>
            </a:endParaRPr>
          </a:p>
        </p:txBody>
      </p:sp>
      <p:sp>
        <p:nvSpPr>
          <p:cNvPr id="10" name="TextBox 9"/>
          <p:cNvSpPr txBox="1"/>
          <p:nvPr/>
        </p:nvSpPr>
        <p:spPr>
          <a:xfrm>
            <a:off x="6444208" y="5530830"/>
            <a:ext cx="1421780" cy="369332"/>
          </a:xfrm>
          <a:prstGeom prst="rect">
            <a:avLst/>
          </a:prstGeom>
          <a:noFill/>
          <a:ln>
            <a:solidFill>
              <a:srgbClr val="00B050"/>
            </a:solidFill>
          </a:ln>
        </p:spPr>
        <p:txBody>
          <a:bodyPr wrap="square" rtlCol="0">
            <a:spAutoFit/>
          </a:bodyPr>
          <a:lstStyle/>
          <a:p>
            <a:pPr algn="ctr" fontAlgn="base">
              <a:spcBef>
                <a:spcPct val="0"/>
              </a:spcBef>
              <a:spcAft>
                <a:spcPct val="0"/>
              </a:spcAft>
            </a:pPr>
            <a:r>
              <a:rPr lang="en-US" b="1" dirty="0" smtClean="0">
                <a:solidFill>
                  <a:srgbClr val="00B050"/>
                </a:solidFill>
                <a:latin typeface="Arial" pitchFamily="34" charset="0"/>
              </a:rPr>
              <a:t>arccell2</a:t>
            </a:r>
            <a:endParaRPr lang="en-US" b="1" dirty="0">
              <a:solidFill>
                <a:srgbClr val="00B050"/>
              </a:solidFill>
              <a:latin typeface="Arial" pitchFamily="34" charset="0"/>
            </a:endParaRPr>
          </a:p>
        </p:txBody>
      </p:sp>
      <p:sp>
        <p:nvSpPr>
          <p:cNvPr id="3" name="矩形 2"/>
          <p:cNvSpPr/>
          <p:nvPr/>
        </p:nvSpPr>
        <p:spPr>
          <a:xfrm>
            <a:off x="4026875" y="5639776"/>
            <a:ext cx="1242649" cy="646331"/>
          </a:xfrm>
          <a:prstGeom prst="rect">
            <a:avLst/>
          </a:prstGeom>
        </p:spPr>
        <p:txBody>
          <a:bodyPr wrap="none">
            <a:spAutoFit/>
          </a:bodyPr>
          <a:lstStyle/>
          <a:p>
            <a:pPr algn="ctr"/>
            <a:r>
              <a:rPr lang="en-US" altLang="zh-CN" dirty="0" smtClean="0">
                <a:solidFill>
                  <a:srgbClr val="000000"/>
                </a:solidFill>
                <a:latin typeface="Arial" pitchFamily="34" charset="0"/>
              </a:rPr>
              <a:t>L=144.4m</a:t>
            </a:r>
            <a:endParaRPr lang="zh-CN" altLang="en-US" dirty="0">
              <a:solidFill>
                <a:srgbClr val="000000"/>
              </a:solidFill>
              <a:latin typeface="Arial" pitchFamily="34" charset="0"/>
            </a:endParaRPr>
          </a:p>
          <a:p>
            <a:pPr algn="ctr"/>
            <a:endParaRPr lang="zh-CN" altLang="en-US" dirty="0">
              <a:solidFill>
                <a:srgbClr val="000000"/>
              </a:solidFill>
              <a:latin typeface="Arial" pitchFamily="34" charset="0"/>
            </a:endParaRPr>
          </a:p>
        </p:txBody>
      </p:sp>
      <p:sp>
        <p:nvSpPr>
          <p:cNvPr id="11" name="矩形 10"/>
          <p:cNvSpPr/>
          <p:nvPr/>
        </p:nvSpPr>
        <p:spPr>
          <a:xfrm>
            <a:off x="3460068" y="6193627"/>
            <a:ext cx="2768116" cy="646331"/>
          </a:xfrm>
          <a:prstGeom prst="rect">
            <a:avLst/>
          </a:prstGeom>
        </p:spPr>
        <p:txBody>
          <a:bodyPr wrap="square">
            <a:spAutoFit/>
          </a:bodyPr>
          <a:lstStyle/>
          <a:p>
            <a:r>
              <a:rPr lang="en-US" altLang="zh-CN" dirty="0" err="1">
                <a:solidFill>
                  <a:srgbClr val="000000"/>
                </a:solidFill>
                <a:latin typeface="Times New Roman" panose="02020603050405020304" pitchFamily="18" charset="0"/>
                <a:cs typeface="Times New Roman" panose="02020603050405020304" pitchFamily="18" charset="0"/>
              </a:rPr>
              <a:t>Betax</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smtClean="0">
                <a:solidFill>
                  <a:srgbClr val="000000"/>
                </a:solidFill>
                <a:latin typeface="Times New Roman" panose="02020603050405020304" pitchFamily="18" charset="0"/>
                <a:cs typeface="Times New Roman" panose="02020603050405020304" pitchFamily="18" charset="0"/>
              </a:rPr>
              <a:t>244.878/42.57</a:t>
            </a:r>
          </a:p>
          <a:p>
            <a:r>
              <a:rPr lang="en-US" altLang="zh-CN" dirty="0" err="1" smtClean="0">
                <a:solidFill>
                  <a:srgbClr val="000000"/>
                </a:solidFill>
                <a:latin typeface="Times New Roman" panose="02020603050405020304" pitchFamily="18" charset="0"/>
                <a:cs typeface="Times New Roman" panose="02020603050405020304" pitchFamily="18" charset="0"/>
              </a:rPr>
              <a:t>Betay</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smtClean="0">
                <a:solidFill>
                  <a:srgbClr val="000000"/>
                </a:solidFill>
                <a:latin typeface="Times New Roman" panose="02020603050405020304" pitchFamily="18" charset="0"/>
                <a:cs typeface="Times New Roman" panose="02020603050405020304" pitchFamily="18" charset="0"/>
              </a:rPr>
              <a:t>42.569/244.869 </a:t>
            </a:r>
            <a:endParaRPr lang="zh-CN" altLang="en-US" dirty="0">
              <a:solidFill>
                <a:srgbClr val="00000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49" y="1541870"/>
            <a:ext cx="4455314" cy="358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6902" y="1506571"/>
            <a:ext cx="4553118" cy="3660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8530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621008623"/>
              </p:ext>
            </p:extLst>
          </p:nvPr>
        </p:nvGraphicFramePr>
        <p:xfrm>
          <a:off x="467546" y="1143000"/>
          <a:ext cx="8232102" cy="1196868"/>
        </p:xfrm>
        <a:graphic>
          <a:graphicData uri="http://schemas.openxmlformats.org/drawingml/2006/table">
            <a:tbl>
              <a:tblPr firstRow="1" bandRow="1">
                <a:tableStyleId>{5C22544A-7EE6-4342-B048-85BDC9FD1C3A}</a:tableStyleId>
              </a:tblPr>
              <a:tblGrid>
                <a:gridCol w="1119767"/>
                <a:gridCol w="1119767"/>
                <a:gridCol w="1119767"/>
                <a:gridCol w="1119767"/>
                <a:gridCol w="1140847"/>
                <a:gridCol w="1140847"/>
                <a:gridCol w="1471340"/>
              </a:tblGrid>
              <a:tr h="398956">
                <a:tc>
                  <a:txBody>
                    <a:bodyPr/>
                    <a:lstStyle/>
                    <a:p>
                      <a:endParaRPr lang="zh-CN" altLang="en-US" sz="2000" dirty="0"/>
                    </a:p>
                  </a:txBody>
                  <a:tcPr/>
                </a:tc>
                <a:tc>
                  <a:txBody>
                    <a:bodyPr/>
                    <a:lstStyle/>
                    <a:p>
                      <a:pPr algn="ctr"/>
                      <a:r>
                        <a:rPr lang="en-US" altLang="zh-CN" sz="2000" dirty="0" smtClean="0"/>
                        <a:t>LQ</a:t>
                      </a:r>
                      <a:endParaRPr lang="zh-CN" altLang="en-US" sz="2000" dirty="0"/>
                    </a:p>
                  </a:txBody>
                  <a:tcPr/>
                </a:tc>
                <a:tc>
                  <a:txBody>
                    <a:bodyPr/>
                    <a:lstStyle/>
                    <a:p>
                      <a:pPr algn="ctr"/>
                      <a:r>
                        <a:rPr lang="en-US" altLang="zh-CN" sz="2000" dirty="0" smtClean="0"/>
                        <a:t>DQS</a:t>
                      </a:r>
                      <a:endParaRPr lang="zh-CN" altLang="en-US" sz="2000" dirty="0"/>
                    </a:p>
                  </a:txBody>
                  <a:tcPr/>
                </a:tc>
                <a:tc>
                  <a:txBody>
                    <a:bodyPr/>
                    <a:lstStyle/>
                    <a:p>
                      <a:pPr algn="ctr"/>
                      <a:r>
                        <a:rPr lang="en-US" altLang="zh-CN" sz="2000" dirty="0" smtClean="0"/>
                        <a:t>LS</a:t>
                      </a:r>
                      <a:endParaRPr lang="zh-CN" altLang="en-US" sz="2000" dirty="0"/>
                    </a:p>
                  </a:txBody>
                  <a:tcPr/>
                </a:tc>
                <a:tc>
                  <a:txBody>
                    <a:bodyPr/>
                    <a:lstStyle/>
                    <a:p>
                      <a:pPr algn="ctr"/>
                      <a:r>
                        <a:rPr lang="en-US" altLang="zh-CN" sz="2000" dirty="0" smtClean="0"/>
                        <a:t>DSB</a:t>
                      </a:r>
                      <a:endParaRPr lang="zh-CN" altLang="en-US" sz="2000" dirty="0"/>
                    </a:p>
                  </a:txBody>
                  <a:tcPr/>
                </a:tc>
                <a:tc>
                  <a:txBody>
                    <a:bodyPr/>
                    <a:lstStyle/>
                    <a:p>
                      <a:pPr algn="ctr"/>
                      <a:r>
                        <a:rPr lang="en-US" altLang="zh-CN" sz="2000" dirty="0" smtClean="0"/>
                        <a:t>LB</a:t>
                      </a:r>
                      <a:endParaRPr lang="zh-CN" altLang="en-US" sz="2000" dirty="0"/>
                    </a:p>
                  </a:txBody>
                  <a:tcPr/>
                </a:tc>
                <a:tc>
                  <a:txBody>
                    <a:bodyPr/>
                    <a:lstStyle/>
                    <a:p>
                      <a:pPr algn="ctr"/>
                      <a:r>
                        <a:rPr lang="en-US" altLang="zh-CN" sz="2000" dirty="0" smtClean="0"/>
                        <a:t>DBB</a:t>
                      </a:r>
                      <a:endParaRPr lang="zh-CN" altLang="en-US" sz="2000" dirty="0"/>
                    </a:p>
                  </a:txBody>
                  <a:tcPr/>
                </a:tc>
              </a:tr>
              <a:tr h="398956">
                <a:tc>
                  <a:txBody>
                    <a:bodyPr/>
                    <a:lstStyle/>
                    <a:p>
                      <a:r>
                        <a:rPr lang="en-US" altLang="zh-CN" sz="2000" dirty="0" smtClean="0"/>
                        <a:t>SPPC</a:t>
                      </a:r>
                      <a:endParaRPr lang="zh-CN" altLang="en-US" sz="2000" dirty="0"/>
                    </a:p>
                  </a:txBody>
                  <a:tcPr/>
                </a:tc>
                <a:tc>
                  <a:txBody>
                    <a:bodyPr/>
                    <a:lstStyle/>
                    <a:p>
                      <a:pPr algn="ctr"/>
                      <a:r>
                        <a:rPr lang="en-US" altLang="zh-CN" sz="2000" dirty="0" smtClean="0"/>
                        <a:t>4m</a:t>
                      </a:r>
                    </a:p>
                  </a:txBody>
                  <a:tcPr/>
                </a:tc>
                <a:tc>
                  <a:txBody>
                    <a:bodyPr/>
                    <a:lstStyle/>
                    <a:p>
                      <a:pPr algn="ctr"/>
                      <a:r>
                        <a:rPr lang="en-US" altLang="zh-CN" sz="2000" dirty="0" smtClean="0"/>
                        <a:t>1m</a:t>
                      </a:r>
                      <a:endParaRPr lang="zh-CN" altLang="en-US" sz="2000" dirty="0"/>
                    </a:p>
                  </a:txBody>
                  <a:tcPr/>
                </a:tc>
                <a:tc>
                  <a:txBody>
                    <a:bodyPr/>
                    <a:lstStyle/>
                    <a:p>
                      <a:pPr algn="ctr"/>
                      <a:r>
                        <a:rPr lang="en-US" altLang="zh-CN" sz="2000" dirty="0" smtClean="0"/>
                        <a:t>0.5m</a:t>
                      </a:r>
                    </a:p>
                  </a:txBody>
                  <a:tcPr/>
                </a:tc>
                <a:tc>
                  <a:txBody>
                    <a:bodyPr/>
                    <a:lstStyle/>
                    <a:p>
                      <a:pPr algn="ctr"/>
                      <a:r>
                        <a:rPr lang="en-US" altLang="zh-CN" sz="2000" dirty="0" smtClean="0"/>
                        <a:t>1m</a:t>
                      </a:r>
                      <a:endParaRPr lang="zh-CN" altLang="en-US" sz="2000" dirty="0"/>
                    </a:p>
                  </a:txBody>
                  <a:tcPr/>
                </a:tc>
                <a:tc>
                  <a:txBody>
                    <a:bodyPr/>
                    <a:lstStyle/>
                    <a:p>
                      <a:pPr algn="ctr"/>
                      <a:r>
                        <a:rPr lang="en-US" altLang="zh-CN" sz="2000" dirty="0" smtClean="0"/>
                        <a:t>14.8m</a:t>
                      </a:r>
                    </a:p>
                  </a:txBody>
                  <a:tcPr/>
                </a:tc>
                <a:tc>
                  <a:txBody>
                    <a:bodyPr/>
                    <a:lstStyle/>
                    <a:p>
                      <a:pPr algn="ctr"/>
                      <a:r>
                        <a:rPr lang="en-US" altLang="zh-CN" sz="2000" dirty="0" smtClean="0"/>
                        <a:t>1m</a:t>
                      </a:r>
                      <a:endParaRPr lang="zh-CN" altLang="en-US" sz="2000" dirty="0"/>
                    </a:p>
                  </a:txBody>
                  <a:tcPr/>
                </a:tc>
              </a:tr>
              <a:tr h="398956">
                <a:tc>
                  <a:txBody>
                    <a:bodyPr/>
                    <a:lstStyle/>
                    <a:p>
                      <a:r>
                        <a:rPr lang="en-US" altLang="zh-CN" sz="2000" dirty="0" smtClean="0"/>
                        <a:t>FCC-</a:t>
                      </a:r>
                      <a:r>
                        <a:rPr lang="en-US" altLang="zh-CN" sz="2000" dirty="0" err="1" smtClean="0"/>
                        <a:t>hh</a:t>
                      </a:r>
                      <a:endParaRPr lang="zh-CN" altLang="en-US" sz="2000" dirty="0"/>
                    </a:p>
                  </a:txBody>
                  <a:tcPr/>
                </a:tc>
                <a:tc>
                  <a:txBody>
                    <a:bodyPr/>
                    <a:lstStyle/>
                    <a:p>
                      <a:pPr algn="ctr"/>
                      <a:r>
                        <a:rPr lang="en-US" altLang="zh-CN" sz="2000" dirty="0" smtClean="0"/>
                        <a:t>6.3137m</a:t>
                      </a:r>
                    </a:p>
                  </a:txBody>
                  <a:tcPr/>
                </a:tc>
                <a:tc>
                  <a:txBody>
                    <a:bodyPr/>
                    <a:lstStyle/>
                    <a:p>
                      <a:pPr algn="ctr"/>
                      <a:r>
                        <a:rPr lang="en-US" altLang="zh-CN" sz="2000" dirty="0" smtClean="0"/>
                        <a:t>1m</a:t>
                      </a:r>
                      <a:endParaRPr lang="zh-CN" altLang="en-US" sz="2000" dirty="0"/>
                    </a:p>
                  </a:txBody>
                  <a:tcPr/>
                </a:tc>
                <a:tc>
                  <a:txBody>
                    <a:bodyPr/>
                    <a:lstStyle/>
                    <a:p>
                      <a:pPr algn="ctr"/>
                      <a:r>
                        <a:rPr lang="en-US" altLang="zh-CN" sz="2000" dirty="0" smtClean="0"/>
                        <a:t>0.5m</a:t>
                      </a:r>
                    </a:p>
                  </a:txBody>
                  <a:tcPr/>
                </a:tc>
                <a:tc>
                  <a:txBody>
                    <a:bodyPr/>
                    <a:lstStyle/>
                    <a:p>
                      <a:pPr algn="ctr"/>
                      <a:r>
                        <a:rPr lang="en-US" altLang="zh-CN" sz="2000" dirty="0" smtClean="0"/>
                        <a:t>2.184m</a:t>
                      </a:r>
                      <a:endParaRPr lang="zh-CN" altLang="en-US" sz="2000" dirty="0"/>
                    </a:p>
                  </a:txBody>
                  <a:tcPr/>
                </a:tc>
                <a:tc>
                  <a:txBody>
                    <a:bodyPr/>
                    <a:lstStyle/>
                    <a:p>
                      <a:pPr algn="ctr"/>
                      <a:r>
                        <a:rPr lang="en-US" altLang="zh-CN" sz="2000" dirty="0" smtClean="0"/>
                        <a:t>14.3m</a:t>
                      </a:r>
                    </a:p>
                  </a:txBody>
                  <a:tcPr/>
                </a:tc>
                <a:tc>
                  <a:txBody>
                    <a:bodyPr/>
                    <a:lstStyle/>
                    <a:p>
                      <a:pPr algn="ctr"/>
                      <a:r>
                        <a:rPr lang="en-US" altLang="zh-CN" sz="2000" dirty="0" smtClean="0"/>
                        <a:t>1.36m</a:t>
                      </a:r>
                      <a:endParaRPr lang="zh-CN" altLang="en-US" sz="2000" dirty="0"/>
                    </a:p>
                  </a:txBody>
                  <a:tcP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874861011"/>
              </p:ext>
            </p:extLst>
          </p:nvPr>
        </p:nvGraphicFramePr>
        <p:xfrm>
          <a:off x="467544" y="2924944"/>
          <a:ext cx="3413371" cy="1152636"/>
        </p:xfrm>
        <a:graphic>
          <a:graphicData uri="http://schemas.openxmlformats.org/drawingml/2006/table">
            <a:tbl>
              <a:tblPr firstRow="1" bandRow="1">
                <a:tableStyleId>{5C22544A-7EE6-4342-B048-85BDC9FD1C3A}</a:tableStyleId>
              </a:tblPr>
              <a:tblGrid>
                <a:gridCol w="772838"/>
                <a:gridCol w="933847"/>
                <a:gridCol w="1101627"/>
                <a:gridCol w="605059"/>
              </a:tblGrid>
              <a:tr h="683331">
                <a:tc>
                  <a:txBody>
                    <a:bodyPr/>
                    <a:lstStyle/>
                    <a:p>
                      <a:pPr algn="ctr"/>
                      <a:r>
                        <a:rPr lang="en-US" altLang="zh-CN" sz="1600" noProof="0" dirty="0" smtClean="0"/>
                        <a:t>B max [T]</a:t>
                      </a:r>
                      <a:endParaRPr lang="en-US" altLang="zh-CN" sz="1600" noProof="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noProof="0" dirty="0" smtClean="0"/>
                        <a:t>G</a:t>
                      </a:r>
                      <a:r>
                        <a:rPr lang="en-US" altLang="zh-CN" sz="1600" baseline="0" noProof="0" dirty="0" smtClean="0"/>
                        <a:t> max</a:t>
                      </a:r>
                      <a:r>
                        <a:rPr lang="en-US" altLang="zh-CN" sz="1600" noProof="0" dirty="0" smtClean="0"/>
                        <a:t> [T/m]</a:t>
                      </a:r>
                    </a:p>
                  </a:txBody>
                  <a:tcPr/>
                </a:tc>
                <a:tc>
                  <a:txBody>
                    <a:bodyPr/>
                    <a:lstStyle/>
                    <a:p>
                      <a:pPr algn="ctr"/>
                      <a:r>
                        <a:rPr lang="en-US" sz="1600" noProof="0" dirty="0" smtClean="0"/>
                        <a:t>k1</a:t>
                      </a:r>
                      <a:endParaRPr lang="en-US" sz="1600" noProof="0" dirty="0"/>
                    </a:p>
                  </a:txBody>
                  <a:tcPr/>
                </a:tc>
                <a:tc>
                  <a:txBody>
                    <a:bodyPr/>
                    <a:lstStyle/>
                    <a:p>
                      <a:pPr algn="ctr"/>
                      <a:r>
                        <a:rPr lang="en-US" sz="1600" noProof="0" dirty="0" smtClean="0"/>
                        <a:t>k2</a:t>
                      </a:r>
                      <a:endParaRPr lang="en-US" sz="1600" noProof="0" dirty="0"/>
                    </a:p>
                  </a:txBody>
                  <a:tcPr/>
                </a:tc>
              </a:tr>
              <a:tr h="469305">
                <a:tc>
                  <a:txBody>
                    <a:bodyPr/>
                    <a:lstStyle/>
                    <a:p>
                      <a:pPr algn="ctr"/>
                      <a:r>
                        <a:rPr lang="en-US" sz="1600" noProof="0" dirty="0" smtClean="0"/>
                        <a:t>19.61</a:t>
                      </a:r>
                      <a:endParaRPr lang="en-US" sz="1600" noProof="0" dirty="0"/>
                    </a:p>
                  </a:txBody>
                  <a:tcPr/>
                </a:tc>
                <a:tc>
                  <a:txBody>
                    <a:bodyPr/>
                    <a:lstStyle/>
                    <a:p>
                      <a:pPr algn="ctr"/>
                      <a:r>
                        <a:rPr lang="en-US" sz="1600" noProof="0" dirty="0" smtClean="0"/>
                        <a:t>582.156</a:t>
                      </a:r>
                      <a:endParaRPr lang="en-US" sz="1600" noProof="0" dirty="0"/>
                    </a:p>
                  </a:txBody>
                  <a:tcPr/>
                </a:tc>
                <a:tc>
                  <a:txBody>
                    <a:bodyPr/>
                    <a:lstStyle/>
                    <a:p>
                      <a:pPr algn="ctr"/>
                      <a:r>
                        <a:rPr lang="en-US" sz="1600" noProof="0" dirty="0" smtClean="0"/>
                        <a:t>4.9899E-3</a:t>
                      </a:r>
                      <a:endParaRPr lang="en-US" sz="1600" noProof="0" dirty="0"/>
                    </a:p>
                  </a:txBody>
                  <a:tcPr/>
                </a:tc>
                <a:tc>
                  <a:txBody>
                    <a:bodyPr/>
                    <a:lstStyle/>
                    <a:p>
                      <a:pPr algn="ctr"/>
                      <a:r>
                        <a:rPr lang="en-US" sz="1600" noProof="0" dirty="0" smtClean="0"/>
                        <a:t>0</a:t>
                      </a:r>
                      <a:endParaRPr lang="en-US" sz="1600" noProof="0" dirty="0"/>
                    </a:p>
                  </a:txBody>
                  <a:tcPr/>
                </a:tc>
              </a:tr>
            </a:tbl>
          </a:graphicData>
        </a:graphic>
      </p:graphicFrame>
      <p:sp>
        <p:nvSpPr>
          <p:cNvPr id="8" name="Rectangle 2"/>
          <p:cNvSpPr txBox="1">
            <a:spLocks noChangeArrowheads="1"/>
          </p:cNvSpPr>
          <p:nvPr/>
        </p:nvSpPr>
        <p:spPr>
          <a:xfrm>
            <a:off x="1066800" y="579438"/>
            <a:ext cx="7162800" cy="563562"/>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altLang="zh-CN" b="0" dirty="0" smtClean="0">
                <a:solidFill>
                  <a:srgbClr val="0033CC"/>
                </a:solidFill>
              </a:rPr>
              <a:t>ARC CELL</a:t>
            </a:r>
            <a:endParaRPr lang="en-US" altLang="zh-CN" b="0" dirty="0">
              <a:solidFill>
                <a:srgbClr val="0033CC"/>
              </a:solidFill>
            </a:endParaRPr>
          </a:p>
        </p:txBody>
      </p:sp>
      <p:sp>
        <p:nvSpPr>
          <p:cNvPr id="5" name="矩形 4"/>
          <p:cNvSpPr/>
          <p:nvPr/>
        </p:nvSpPr>
        <p:spPr>
          <a:xfrm>
            <a:off x="179512" y="4365104"/>
            <a:ext cx="4104456" cy="2169825"/>
          </a:xfrm>
          <a:prstGeom prst="rect">
            <a:avLst/>
          </a:prstGeom>
        </p:spPr>
        <p:txBody>
          <a:bodyPr wrap="square">
            <a:spAutoFit/>
          </a:bodyPr>
          <a:lstStyle/>
          <a:p>
            <a:pPr fontAlgn="base">
              <a:lnSpc>
                <a:spcPct val="150000"/>
              </a:lnSpc>
              <a:spcBef>
                <a:spcPct val="0"/>
              </a:spcBef>
              <a:spcAft>
                <a:spcPct val="0"/>
              </a:spcAft>
            </a:pPr>
            <a:r>
              <a:rPr lang="en-US" altLang="zh-CN" dirty="0">
                <a:solidFill>
                  <a:srgbClr val="FF0000"/>
                </a:solidFill>
                <a:latin typeface="Arial" pitchFamily="34" charset="0"/>
              </a:rPr>
              <a:t>Pre-CDR</a:t>
            </a:r>
            <a:r>
              <a:rPr lang="zh-CN" altLang="en-US" dirty="0" smtClean="0">
                <a:solidFill>
                  <a:srgbClr val="FF0000"/>
                </a:solidFill>
                <a:latin typeface="Arial" pitchFamily="34" charset="0"/>
              </a:rPr>
              <a:t>：</a:t>
            </a:r>
            <a:endParaRPr lang="en-US" altLang="zh-CN" dirty="0" smtClean="0">
              <a:solidFill>
                <a:srgbClr val="FF0000"/>
              </a:solidFill>
              <a:latin typeface="Arial" pitchFamily="34" charset="0"/>
            </a:endParaRPr>
          </a:p>
          <a:p>
            <a:pPr fontAlgn="base">
              <a:lnSpc>
                <a:spcPct val="150000"/>
              </a:lnSpc>
              <a:spcBef>
                <a:spcPct val="0"/>
              </a:spcBef>
              <a:spcAft>
                <a:spcPct val="0"/>
              </a:spcAft>
            </a:pPr>
            <a:r>
              <a:rPr lang="en-US" altLang="zh-CN" dirty="0" smtClean="0">
                <a:solidFill>
                  <a:prstClr val="black"/>
                </a:solidFill>
                <a:latin typeface="Arial" pitchFamily="34" charset="0"/>
              </a:rPr>
              <a:t>Dipole:       L=15m   B=20T</a:t>
            </a:r>
            <a:r>
              <a:rPr lang="en-US" altLang="zh-CN" b="1" dirty="0" smtClean="0">
                <a:solidFill>
                  <a:prstClr val="black"/>
                </a:solidFill>
                <a:latin typeface="Arial" pitchFamily="34" charset="0"/>
              </a:rPr>
              <a:t> </a:t>
            </a:r>
          </a:p>
          <a:p>
            <a:pPr fontAlgn="base">
              <a:lnSpc>
                <a:spcPct val="150000"/>
              </a:lnSpc>
              <a:spcBef>
                <a:spcPct val="0"/>
              </a:spcBef>
              <a:spcAft>
                <a:spcPct val="0"/>
              </a:spcAft>
            </a:pPr>
            <a:r>
              <a:rPr lang="en-US" altLang="zh-CN" dirty="0" err="1" smtClean="0">
                <a:solidFill>
                  <a:prstClr val="black"/>
                </a:solidFill>
                <a:latin typeface="Arial" pitchFamily="34" charset="0"/>
              </a:rPr>
              <a:t>Quadrupole</a:t>
            </a:r>
            <a:r>
              <a:rPr lang="en-US" altLang="zh-CN" dirty="0" smtClean="0">
                <a:solidFill>
                  <a:prstClr val="black"/>
                </a:solidFill>
                <a:latin typeface="Arial" pitchFamily="34" charset="0"/>
              </a:rPr>
              <a:t>:</a:t>
            </a:r>
          </a:p>
          <a:p>
            <a:pPr fontAlgn="base">
              <a:lnSpc>
                <a:spcPct val="150000"/>
              </a:lnSpc>
              <a:spcBef>
                <a:spcPct val="0"/>
              </a:spcBef>
              <a:spcAft>
                <a:spcPct val="0"/>
              </a:spcAft>
            </a:pPr>
            <a:r>
              <a:rPr lang="en-US" altLang="zh-CN" dirty="0" smtClean="0">
                <a:solidFill>
                  <a:prstClr val="black"/>
                </a:solidFill>
                <a:latin typeface="Arial" pitchFamily="34" charset="0"/>
              </a:rPr>
              <a:t>          </a:t>
            </a:r>
            <a:r>
              <a:rPr lang="en-US" altLang="zh-CN" dirty="0" smtClean="0">
                <a:solidFill>
                  <a:srgbClr val="FF0000"/>
                </a:solidFill>
                <a:latin typeface="Arial" pitchFamily="34" charset="0"/>
              </a:rPr>
              <a:t>D </a:t>
            </a:r>
            <a:r>
              <a:rPr lang="en-US" altLang="zh-CN" dirty="0">
                <a:solidFill>
                  <a:srgbClr val="FF0000"/>
                </a:solidFill>
                <a:latin typeface="Arial" pitchFamily="34" charset="0"/>
              </a:rPr>
              <a:t>= </a:t>
            </a:r>
            <a:r>
              <a:rPr lang="en-US" altLang="zh-CN" dirty="0" smtClean="0">
                <a:solidFill>
                  <a:srgbClr val="FF0000"/>
                </a:solidFill>
                <a:latin typeface="Arial" pitchFamily="34" charset="0"/>
              </a:rPr>
              <a:t>45 mm       </a:t>
            </a:r>
            <a:r>
              <a:rPr lang="en-US" altLang="zh-CN" dirty="0" err="1" smtClean="0">
                <a:solidFill>
                  <a:prstClr val="black"/>
                </a:solidFill>
                <a:latin typeface="Arial" pitchFamily="34" charset="0"/>
              </a:rPr>
              <a:t>B</a:t>
            </a:r>
            <a:r>
              <a:rPr lang="en-US" altLang="zh-CN" baseline="-25000" dirty="0" err="1" smtClean="0">
                <a:solidFill>
                  <a:prstClr val="black"/>
                </a:solidFill>
                <a:latin typeface="Arial" pitchFamily="34" charset="0"/>
              </a:rPr>
              <a:t>pole</a:t>
            </a:r>
            <a:r>
              <a:rPr lang="en-US" altLang="zh-CN" dirty="0" smtClean="0">
                <a:solidFill>
                  <a:prstClr val="black"/>
                </a:solidFill>
                <a:latin typeface="Arial" pitchFamily="34" charset="0"/>
              </a:rPr>
              <a:t>=16 </a:t>
            </a:r>
            <a:r>
              <a:rPr lang="en-US" altLang="zh-CN" dirty="0">
                <a:solidFill>
                  <a:prstClr val="black"/>
                </a:solidFill>
                <a:latin typeface="Arial" pitchFamily="34" charset="0"/>
              </a:rPr>
              <a:t>T   </a:t>
            </a:r>
            <a:endParaRPr lang="en-US" altLang="zh-CN" dirty="0" smtClean="0">
              <a:solidFill>
                <a:prstClr val="black"/>
              </a:solidFill>
              <a:latin typeface="Arial" pitchFamily="34" charset="0"/>
            </a:endParaRPr>
          </a:p>
          <a:p>
            <a:pPr fontAlgn="base">
              <a:lnSpc>
                <a:spcPct val="150000"/>
              </a:lnSpc>
              <a:spcBef>
                <a:spcPct val="0"/>
              </a:spcBef>
              <a:spcAft>
                <a:spcPct val="0"/>
              </a:spcAft>
            </a:pPr>
            <a:r>
              <a:rPr lang="en-US" altLang="zh-CN" dirty="0" smtClean="0">
                <a:solidFill>
                  <a:prstClr val="black"/>
                </a:solidFill>
                <a:latin typeface="Arial" pitchFamily="34" charset="0"/>
              </a:rPr>
              <a:t>          G=711.1T/m     K1=6.097*10</a:t>
            </a:r>
            <a:r>
              <a:rPr lang="en-US" altLang="zh-CN" dirty="0">
                <a:solidFill>
                  <a:prstClr val="black"/>
                </a:solidFill>
                <a:latin typeface="Arial" pitchFamily="34" charset="0"/>
              </a:rPr>
              <a:t>^-3</a:t>
            </a:r>
            <a:endParaRPr lang="zh-CN" altLang="en-US" dirty="0">
              <a:solidFill>
                <a:prstClr val="black"/>
              </a:solidFill>
              <a:latin typeface="Arial" pitchFamily="34" charset="0"/>
            </a:endParaRPr>
          </a:p>
        </p:txBody>
      </p:sp>
      <mc:AlternateContent xmlns:mc="http://schemas.openxmlformats.org/markup-compatibility/2006" xmlns:a14="http://schemas.microsoft.com/office/drawing/2010/main">
        <mc:Choice Requires="a14">
          <p:sp>
            <p:nvSpPr>
              <p:cNvPr id="9" name="TextBox 8"/>
              <p:cNvSpPr txBox="1"/>
              <p:nvPr/>
            </p:nvSpPr>
            <p:spPr>
              <a:xfrm>
                <a:off x="7532325" y="2734760"/>
                <a:ext cx="1394549" cy="369332"/>
              </a:xfrm>
              <a:prstGeom prst="rect">
                <a:avLst/>
              </a:prstGeom>
              <a:noFill/>
            </p:spPr>
            <p:txBody>
              <a:bodyPr wrap="none" rtlCol="0">
                <a:spAutoFit/>
              </a:bodyPr>
              <a:lstStyle/>
              <a:p>
                <a:pPr fontAlgn="base">
                  <a:spcBef>
                    <a:spcPct val="0"/>
                  </a:spcBef>
                  <a:spcAft>
                    <a:spcPct val="0"/>
                  </a:spcAft>
                </a:pPr>
                <a:r>
                  <a:rPr lang="en-US" altLang="zh-CN" dirty="0" smtClean="0">
                    <a:solidFill>
                      <a:prstClr val="black"/>
                    </a:solidFill>
                    <a:latin typeface="Arial" pitchFamily="34" charset="0"/>
                  </a:rPr>
                  <a:t>(</a:t>
                </a:r>
                <a14:m>
                  <m:oMath xmlns:m="http://schemas.openxmlformats.org/officeDocument/2006/math">
                    <m:sSub>
                      <m:sSubPr>
                        <m:ctrlPr>
                          <a:rPr lang="zh-CN" altLang="en-US" b="1" i="1">
                            <a:solidFill>
                              <a:prstClr val="black"/>
                            </a:solidFill>
                            <a:latin typeface="Cambria Math"/>
                          </a:rPr>
                        </m:ctrlPr>
                      </m:sSubPr>
                      <m:e>
                        <m:r>
                          <a:rPr lang="zh-CN" altLang="en-US" b="1" i="1">
                            <a:solidFill>
                              <a:prstClr val="black"/>
                            </a:solidFill>
                            <a:latin typeface="Cambria Math"/>
                          </a:rPr>
                          <m:t>𝜖</m:t>
                        </m:r>
                      </m:e>
                      <m:sub>
                        <m:r>
                          <a:rPr lang="zh-CN" altLang="en-US" b="1" i="1">
                            <a:solidFill>
                              <a:prstClr val="black"/>
                            </a:solidFill>
                            <a:latin typeface="Cambria Math"/>
                          </a:rPr>
                          <m:t>𝑛</m:t>
                        </m:r>
                      </m:sub>
                    </m:sSub>
                    <m:r>
                      <a:rPr lang="zh-CN" altLang="en-US" b="1" i="1">
                        <a:solidFill>
                          <a:prstClr val="black"/>
                        </a:solidFill>
                        <a:latin typeface="Cambria Math"/>
                      </a:rPr>
                      <m:t> </m:t>
                    </m:r>
                  </m:oMath>
                </a14:m>
                <a:r>
                  <a:rPr lang="en-US" altLang="zh-CN" dirty="0" smtClean="0">
                    <a:solidFill>
                      <a:prstClr val="black"/>
                    </a:solidFill>
                    <a:latin typeface="Arial" pitchFamily="34" charset="0"/>
                  </a:rPr>
                  <a:t>=4.1um)</a:t>
                </a:r>
                <a:endParaRPr lang="zh-CN" altLang="en-US" dirty="0">
                  <a:solidFill>
                    <a:prstClr val="black"/>
                  </a:solidFill>
                  <a:latin typeface="Arial"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7532325" y="2734760"/>
                <a:ext cx="1394549" cy="369332"/>
              </a:xfrm>
              <a:prstGeom prst="rect">
                <a:avLst/>
              </a:prstGeom>
              <a:blipFill rotWithShape="1">
                <a:blip r:embed="rId3"/>
                <a:stretch>
                  <a:fillRect l="-3947" t="-8333" r="-4386"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7858266" y="3164863"/>
                <a:ext cx="870688" cy="610039"/>
              </a:xfrm>
              <a:prstGeom prst="rect">
                <a:avLst/>
              </a:prstGeom>
            </p:spPr>
            <p:txBody>
              <a:bodyPr wrap="none">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zh-CN" altLang="en-US" b="1" i="1">
                          <a:solidFill>
                            <a:prstClr val="black"/>
                          </a:solidFill>
                          <a:latin typeface="Cambria Math"/>
                        </a:rPr>
                        <m:t>𝜖</m:t>
                      </m:r>
                      <m:r>
                        <a:rPr lang="zh-CN" altLang="en-US" b="1">
                          <a:solidFill>
                            <a:prstClr val="black"/>
                          </a:solidFill>
                          <a:latin typeface="Cambria Math"/>
                        </a:rPr>
                        <m:t>=</m:t>
                      </m:r>
                      <m:f>
                        <m:fPr>
                          <m:ctrlPr>
                            <a:rPr lang="zh-CN" altLang="en-US" b="1" i="1">
                              <a:solidFill>
                                <a:prstClr val="black"/>
                              </a:solidFill>
                              <a:latin typeface="Cambria Math"/>
                            </a:rPr>
                          </m:ctrlPr>
                        </m:fPr>
                        <m:num>
                          <m:sSub>
                            <m:sSubPr>
                              <m:ctrlPr>
                                <a:rPr lang="zh-CN" altLang="en-US" b="1" i="1">
                                  <a:solidFill>
                                    <a:prstClr val="black"/>
                                  </a:solidFill>
                                  <a:latin typeface="Cambria Math"/>
                                </a:rPr>
                              </m:ctrlPr>
                            </m:sSubPr>
                            <m:e>
                              <m:r>
                                <a:rPr lang="zh-CN" altLang="en-US" b="1" i="1">
                                  <a:solidFill>
                                    <a:prstClr val="black"/>
                                  </a:solidFill>
                                  <a:latin typeface="Cambria Math"/>
                                </a:rPr>
                                <m:t>𝜖</m:t>
                              </m:r>
                            </m:e>
                            <m:sub>
                              <m:r>
                                <a:rPr lang="zh-CN" altLang="en-US" b="1" i="1">
                                  <a:solidFill>
                                    <a:prstClr val="black"/>
                                  </a:solidFill>
                                  <a:latin typeface="Cambria Math"/>
                                </a:rPr>
                                <m:t>𝑛</m:t>
                              </m:r>
                            </m:sub>
                          </m:sSub>
                        </m:num>
                        <m:den>
                          <m:r>
                            <a:rPr lang="zh-CN" altLang="en-US" b="1" i="1">
                              <a:solidFill>
                                <a:prstClr val="black"/>
                              </a:solidFill>
                              <a:latin typeface="Cambria Math"/>
                            </a:rPr>
                            <m:t>𝛾</m:t>
                          </m:r>
                        </m:den>
                      </m:f>
                    </m:oMath>
                  </m:oMathPara>
                </a14:m>
                <a:endParaRPr lang="zh-CN" altLang="en-US" b="1" dirty="0">
                  <a:solidFill>
                    <a:prstClr val="black"/>
                  </a:solidFill>
                  <a:latin typeface="Arial" pitchFamily="34"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7858266" y="3164863"/>
                <a:ext cx="870688" cy="610039"/>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81910" y="3304463"/>
                <a:ext cx="4494435" cy="3600986"/>
              </a:xfrm>
              <a:prstGeom prst="rect">
                <a:avLst/>
              </a:prstGeom>
              <a:noFill/>
            </p:spPr>
            <p:txBody>
              <a:bodyPr wrap="none" rtlCol="0">
                <a:spAutoFit/>
              </a:bodyPr>
              <a:lstStyle/>
              <a:p>
                <a:pPr fontAlgn="base">
                  <a:spcBef>
                    <a:spcPct val="0"/>
                  </a:spcBef>
                  <a:spcAft>
                    <a:spcPct val="0"/>
                  </a:spcAft>
                </a:pPr>
                <a:r>
                  <a:rPr lang="en-US" altLang="zh-CN" dirty="0" smtClean="0">
                    <a:solidFill>
                      <a:prstClr val="black"/>
                    </a:solidFill>
                    <a:latin typeface="Arial" pitchFamily="34" charset="0"/>
                  </a:rPr>
                  <a:t>E  (Collision</a:t>
                </a:r>
                <a:r>
                  <a:rPr lang="zh-CN" altLang="en-US" dirty="0" smtClean="0">
                    <a:solidFill>
                      <a:prstClr val="black"/>
                    </a:solidFill>
                    <a:latin typeface="Arial" pitchFamily="34" charset="0"/>
                  </a:rPr>
                  <a:t>：</a:t>
                </a:r>
                <a:r>
                  <a:rPr lang="en-US" altLang="zh-CN" dirty="0" smtClean="0">
                    <a:solidFill>
                      <a:prstClr val="black"/>
                    </a:solidFill>
                    <a:latin typeface="Arial" pitchFamily="34" charset="0"/>
                  </a:rPr>
                  <a:t>35TeV)</a:t>
                </a:r>
              </a:p>
              <a:p>
                <a:pPr fontAlgn="base">
                  <a:spcBef>
                    <a:spcPct val="0"/>
                  </a:spcBef>
                  <a:spcAft>
                    <a:spcPct val="0"/>
                  </a:spcAft>
                </a:pPr>
                <a:r>
                  <a:rPr lang="en-US" altLang="zh-CN" dirty="0" smtClean="0">
                    <a:solidFill>
                      <a:prstClr val="black"/>
                    </a:solidFill>
                    <a:latin typeface="Arial" pitchFamily="34" charset="0"/>
                  </a:rPr>
                  <a:t>    (Injection</a:t>
                </a:r>
                <a:r>
                  <a:rPr lang="zh-CN" altLang="en-US" dirty="0" smtClean="0">
                    <a:solidFill>
                      <a:prstClr val="black"/>
                    </a:solidFill>
                    <a:latin typeface="Arial" pitchFamily="34" charset="0"/>
                  </a:rPr>
                  <a:t>：</a:t>
                </a:r>
                <a:r>
                  <a:rPr lang="en-US" altLang="zh-CN" dirty="0" smtClean="0">
                    <a:solidFill>
                      <a:prstClr val="black"/>
                    </a:solidFill>
                    <a:latin typeface="Arial" pitchFamily="34" charset="0"/>
                  </a:rPr>
                  <a:t>2.1TeV)</a:t>
                </a:r>
              </a:p>
              <a:p>
                <a:pPr fontAlgn="base">
                  <a:spcBef>
                    <a:spcPct val="0"/>
                  </a:spcBef>
                  <a:spcAft>
                    <a:spcPct val="0"/>
                  </a:spcAft>
                </a:pPr>
                <a:endParaRPr lang="en-US" altLang="zh-CN" dirty="0">
                  <a:solidFill>
                    <a:prstClr val="black"/>
                  </a:solidFill>
                  <a:latin typeface="Arial" pitchFamily="34" charset="0"/>
                </a:endParaRPr>
              </a:p>
              <a:p>
                <a:pPr fontAlgn="base">
                  <a:spcBef>
                    <a:spcPct val="0"/>
                  </a:spcBef>
                  <a:spcAft>
                    <a:spcPct val="0"/>
                  </a:spcAft>
                </a:pPr>
                <a14:m>
                  <m:oMath xmlns:m="http://schemas.openxmlformats.org/officeDocument/2006/math">
                    <m:r>
                      <a:rPr lang="zh-CN" altLang="en-US" b="1" i="1">
                        <a:solidFill>
                          <a:prstClr val="black"/>
                        </a:solidFill>
                        <a:latin typeface="Cambria Math"/>
                      </a:rPr>
                      <m:t>𝜖</m:t>
                    </m:r>
                    <m:r>
                      <a:rPr lang="en-US" altLang="zh-CN" b="1" i="1" smtClean="0">
                        <a:solidFill>
                          <a:prstClr val="black"/>
                        </a:solidFill>
                        <a:latin typeface="Cambria Math"/>
                      </a:rPr>
                      <m:t> </m:t>
                    </m:r>
                  </m:oMath>
                </a14:m>
                <a:r>
                  <a:rPr lang="en-US" altLang="zh-CN" dirty="0">
                    <a:solidFill>
                      <a:prstClr val="black"/>
                    </a:solidFill>
                    <a:latin typeface="Arial" pitchFamily="34" charset="0"/>
                  </a:rPr>
                  <a:t>(Collision</a:t>
                </a:r>
                <a:r>
                  <a:rPr lang="zh-CN" altLang="en-US" dirty="0">
                    <a:solidFill>
                      <a:prstClr val="black"/>
                    </a:solidFill>
                    <a:latin typeface="Arial" pitchFamily="34" charset="0"/>
                  </a:rPr>
                  <a:t>：</a:t>
                </a:r>
                <a:r>
                  <a:rPr lang="en-US" altLang="zh-CN" dirty="0">
                    <a:solidFill>
                      <a:prstClr val="black"/>
                    </a:solidFill>
                    <a:latin typeface="Arial" pitchFamily="34" charset="0"/>
                  </a:rPr>
                  <a:t>1.099*10^-10m=0.1099nm)</a:t>
                </a:r>
              </a:p>
              <a:p>
                <a:pPr fontAlgn="base">
                  <a:spcBef>
                    <a:spcPct val="0"/>
                  </a:spcBef>
                  <a:spcAft>
                    <a:spcPct val="0"/>
                  </a:spcAft>
                </a:pPr>
                <a:r>
                  <a:rPr lang="zh-CN" altLang="en-US" dirty="0" smtClean="0">
                    <a:solidFill>
                      <a:prstClr val="black"/>
                    </a:solidFill>
                    <a:latin typeface="Arial" pitchFamily="34" charset="0"/>
                  </a:rPr>
                  <a:t> （</a:t>
                </a:r>
                <a:r>
                  <a:rPr lang="en-US" altLang="zh-CN" dirty="0" smtClean="0">
                    <a:solidFill>
                      <a:prstClr val="black"/>
                    </a:solidFill>
                    <a:latin typeface="Arial" pitchFamily="34" charset="0"/>
                  </a:rPr>
                  <a:t> </a:t>
                </a:r>
                <a:r>
                  <a:rPr lang="en-US" altLang="zh-CN" dirty="0">
                    <a:solidFill>
                      <a:prstClr val="black"/>
                    </a:solidFill>
                    <a:latin typeface="Arial" pitchFamily="34" charset="0"/>
                  </a:rPr>
                  <a:t>Injection</a:t>
                </a:r>
                <a:r>
                  <a:rPr lang="zh-CN" altLang="en-US" dirty="0">
                    <a:solidFill>
                      <a:prstClr val="black"/>
                    </a:solidFill>
                    <a:latin typeface="Arial" pitchFamily="34" charset="0"/>
                  </a:rPr>
                  <a:t>： </a:t>
                </a:r>
                <a:r>
                  <a:rPr lang="en-US" altLang="zh-CN" dirty="0">
                    <a:solidFill>
                      <a:prstClr val="black"/>
                    </a:solidFill>
                    <a:latin typeface="Arial" pitchFamily="34" charset="0"/>
                  </a:rPr>
                  <a:t>1.83</a:t>
                </a:r>
                <a:r>
                  <a:rPr lang="zh-CN" altLang="en-US" dirty="0">
                    <a:solidFill>
                      <a:prstClr val="black"/>
                    </a:solidFill>
                    <a:latin typeface="Arial" pitchFamily="34" charset="0"/>
                  </a:rPr>
                  <a:t>*</a:t>
                </a:r>
                <a:r>
                  <a:rPr lang="en-US" altLang="zh-CN" dirty="0">
                    <a:solidFill>
                      <a:prstClr val="black"/>
                    </a:solidFill>
                    <a:latin typeface="Arial" pitchFamily="34" charset="0"/>
                  </a:rPr>
                  <a:t>10^-9m=1.83nm</a:t>
                </a:r>
                <a:r>
                  <a:rPr lang="zh-CN" altLang="en-US" dirty="0">
                    <a:solidFill>
                      <a:prstClr val="black"/>
                    </a:solidFill>
                    <a:latin typeface="Arial" pitchFamily="34" charset="0"/>
                  </a:rPr>
                  <a:t>）</a:t>
                </a:r>
              </a:p>
              <a:p>
                <a:pPr fontAlgn="base">
                  <a:spcBef>
                    <a:spcPct val="0"/>
                  </a:spcBef>
                  <a:spcAft>
                    <a:spcPct val="0"/>
                  </a:spcAft>
                </a:pPr>
                <a:endParaRPr lang="en-US" altLang="zh-CN" dirty="0" smtClean="0">
                  <a:solidFill>
                    <a:prstClr val="black"/>
                  </a:solidFill>
                  <a:latin typeface="Arial" pitchFamily="34" charset="0"/>
                </a:endParaRPr>
              </a:p>
              <a:p>
                <a:pPr fontAlgn="base">
                  <a:spcBef>
                    <a:spcPct val="0"/>
                  </a:spcBef>
                  <a:spcAft>
                    <a:spcPct val="0"/>
                  </a:spcAft>
                </a:pPr>
                <a:r>
                  <a:rPr lang="el-GR" altLang="zh-CN" dirty="0">
                    <a:solidFill>
                      <a:prstClr val="black"/>
                    </a:solidFill>
                    <a:latin typeface="Arial" pitchFamily="34" charset="0"/>
                  </a:rPr>
                  <a:t>σ</a:t>
                </a:r>
                <a:r>
                  <a:rPr lang="zh-CN" altLang="en-US" dirty="0">
                    <a:solidFill>
                      <a:prstClr val="black"/>
                    </a:solidFill>
                    <a:latin typeface="Arial" pitchFamily="34" charset="0"/>
                  </a:rPr>
                  <a:t>（</a:t>
                </a:r>
                <a:r>
                  <a:rPr lang="en-US" altLang="zh-CN" dirty="0">
                    <a:solidFill>
                      <a:prstClr val="black"/>
                    </a:solidFill>
                    <a:latin typeface="Arial" pitchFamily="34" charset="0"/>
                  </a:rPr>
                  <a:t>Collision</a:t>
                </a:r>
                <a:r>
                  <a:rPr lang="zh-CN" altLang="en-US" dirty="0">
                    <a:solidFill>
                      <a:prstClr val="black"/>
                    </a:solidFill>
                    <a:latin typeface="Arial" pitchFamily="34" charset="0"/>
                  </a:rPr>
                  <a:t>：</a:t>
                </a:r>
                <a:r>
                  <a:rPr lang="en-US" altLang="zh-CN" dirty="0">
                    <a:solidFill>
                      <a:prstClr val="black"/>
                    </a:solidFill>
                    <a:latin typeface="Arial" pitchFamily="34" charset="0"/>
                  </a:rPr>
                  <a:t>1.66*10</a:t>
                </a:r>
                <a:r>
                  <a:rPr lang="en-US" altLang="zh-CN" dirty="0" smtClean="0">
                    <a:solidFill>
                      <a:prstClr val="black"/>
                    </a:solidFill>
                    <a:latin typeface="Arial" pitchFamily="34" charset="0"/>
                  </a:rPr>
                  <a:t>^-4m=166um</a:t>
                </a:r>
                <a:r>
                  <a:rPr lang="zh-CN" altLang="en-US" dirty="0">
                    <a:solidFill>
                      <a:prstClr val="black"/>
                    </a:solidFill>
                    <a:latin typeface="Arial" pitchFamily="34" charset="0"/>
                  </a:rPr>
                  <a:t>）</a:t>
                </a:r>
                <a:endParaRPr lang="en-US" altLang="zh-CN" dirty="0">
                  <a:solidFill>
                    <a:prstClr val="black"/>
                  </a:solidFill>
                  <a:latin typeface="Arial" pitchFamily="34" charset="0"/>
                </a:endParaRPr>
              </a:p>
              <a:p>
                <a:pPr fontAlgn="base">
                  <a:spcBef>
                    <a:spcPct val="0"/>
                  </a:spcBef>
                  <a:spcAft>
                    <a:spcPct val="0"/>
                  </a:spcAft>
                </a:pPr>
                <a:r>
                  <a:rPr lang="zh-CN" altLang="en-US" dirty="0" smtClean="0">
                    <a:solidFill>
                      <a:prstClr val="black"/>
                    </a:solidFill>
                    <a:latin typeface="Arial" pitchFamily="34" charset="0"/>
                  </a:rPr>
                  <a:t>  （</a:t>
                </a:r>
                <a:r>
                  <a:rPr lang="en-US" altLang="zh-CN" dirty="0" smtClean="0">
                    <a:solidFill>
                      <a:prstClr val="black"/>
                    </a:solidFill>
                    <a:latin typeface="Arial" pitchFamily="34" charset="0"/>
                  </a:rPr>
                  <a:t> </a:t>
                </a:r>
                <a:r>
                  <a:rPr lang="en-US" altLang="zh-CN" dirty="0">
                    <a:solidFill>
                      <a:prstClr val="black"/>
                    </a:solidFill>
                    <a:latin typeface="Arial" pitchFamily="34" charset="0"/>
                  </a:rPr>
                  <a:t>Injection</a:t>
                </a:r>
                <a:r>
                  <a:rPr lang="zh-CN" altLang="en-US" dirty="0">
                    <a:solidFill>
                      <a:prstClr val="black"/>
                    </a:solidFill>
                    <a:latin typeface="Arial" pitchFamily="34" charset="0"/>
                  </a:rPr>
                  <a:t>： </a:t>
                </a:r>
                <a:r>
                  <a:rPr lang="en-US" altLang="zh-CN" dirty="0">
                    <a:solidFill>
                      <a:prstClr val="black"/>
                    </a:solidFill>
                    <a:latin typeface="Arial" pitchFamily="34" charset="0"/>
                  </a:rPr>
                  <a:t>6.76*10^-4m=676um</a:t>
                </a:r>
                <a:r>
                  <a:rPr lang="zh-CN" altLang="en-US" dirty="0">
                    <a:solidFill>
                      <a:prstClr val="black"/>
                    </a:solidFill>
                    <a:latin typeface="Arial" pitchFamily="34" charset="0"/>
                  </a:rPr>
                  <a:t>）</a:t>
                </a:r>
              </a:p>
              <a:p>
                <a:pPr fontAlgn="base">
                  <a:spcBef>
                    <a:spcPct val="0"/>
                  </a:spcBef>
                  <a:spcAft>
                    <a:spcPct val="0"/>
                  </a:spcAft>
                </a:pPr>
                <a:endParaRPr lang="en-US" altLang="zh-CN" dirty="0" smtClean="0">
                  <a:solidFill>
                    <a:prstClr val="black"/>
                  </a:solidFill>
                  <a:latin typeface="Arial" pitchFamily="34" charset="0"/>
                </a:endParaRPr>
              </a:p>
              <a:p>
                <a:pPr fontAlgn="base">
                  <a:spcBef>
                    <a:spcPct val="0"/>
                  </a:spcBef>
                  <a:spcAft>
                    <a:spcPct val="0"/>
                  </a:spcAft>
                </a:pPr>
                <a:r>
                  <a:rPr lang="en-US" altLang="zh-CN" dirty="0" smtClean="0">
                    <a:solidFill>
                      <a:prstClr val="black"/>
                    </a:solidFill>
                    <a:latin typeface="Arial" pitchFamily="34" charset="0"/>
                  </a:rPr>
                  <a:t>R=20*</a:t>
                </a:r>
                <a:r>
                  <a:rPr lang="el-GR" altLang="zh-CN" dirty="0" smtClean="0">
                    <a:solidFill>
                      <a:prstClr val="black"/>
                    </a:solidFill>
                    <a:latin typeface="Arial" pitchFamily="34" charset="0"/>
                  </a:rPr>
                  <a:t>σ</a:t>
                </a:r>
                <a:r>
                  <a:rPr lang="en-US" altLang="zh-CN" sz="1050" dirty="0" err="1" smtClean="0">
                    <a:solidFill>
                      <a:prstClr val="black"/>
                    </a:solidFill>
                    <a:latin typeface="Arial" pitchFamily="34" charset="0"/>
                  </a:rPr>
                  <a:t>Inj</a:t>
                </a:r>
                <a:r>
                  <a:rPr lang="en-US" altLang="zh-CN" sz="1050" dirty="0" smtClean="0">
                    <a:solidFill>
                      <a:prstClr val="black"/>
                    </a:solidFill>
                    <a:latin typeface="Arial" pitchFamily="34" charset="0"/>
                  </a:rPr>
                  <a:t>=</a:t>
                </a:r>
                <a:r>
                  <a:rPr lang="en-US" altLang="zh-CN" sz="1600" dirty="0" smtClean="0">
                    <a:solidFill>
                      <a:prstClr val="black"/>
                    </a:solidFill>
                    <a:latin typeface="Arial" pitchFamily="34" charset="0"/>
                  </a:rPr>
                  <a:t>13.52mm</a:t>
                </a:r>
              </a:p>
              <a:p>
                <a:pPr fontAlgn="base">
                  <a:spcBef>
                    <a:spcPct val="0"/>
                  </a:spcBef>
                  <a:spcAft>
                    <a:spcPct val="0"/>
                  </a:spcAft>
                </a:pPr>
                <a:endParaRPr lang="en-US" altLang="zh-CN" sz="1600" dirty="0">
                  <a:solidFill>
                    <a:prstClr val="black"/>
                  </a:solidFill>
                  <a:latin typeface="Arial" pitchFamily="34" charset="0"/>
                </a:endParaRPr>
              </a:p>
              <a:p>
                <a:pPr fontAlgn="base">
                  <a:spcBef>
                    <a:spcPct val="0"/>
                  </a:spcBef>
                  <a:spcAft>
                    <a:spcPct val="0"/>
                  </a:spcAft>
                </a:pPr>
                <a:r>
                  <a:rPr lang="en-US" altLang="zh-CN" sz="1600" b="1" dirty="0" smtClean="0">
                    <a:solidFill>
                      <a:srgbClr val="FF0000"/>
                    </a:solidFill>
                    <a:latin typeface="Arial" pitchFamily="34" charset="0"/>
                  </a:rPr>
                  <a:t>D=27.04</a:t>
                </a:r>
              </a:p>
              <a:p>
                <a:pPr fontAlgn="base">
                  <a:spcBef>
                    <a:spcPct val="0"/>
                  </a:spcBef>
                  <a:spcAft>
                    <a:spcPct val="0"/>
                  </a:spcAft>
                </a:pPr>
                <a:endParaRPr lang="en-US" altLang="zh-CN" sz="1600" dirty="0">
                  <a:solidFill>
                    <a:prstClr val="black"/>
                  </a:solidFill>
                  <a:latin typeface="Arial"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481910" y="3304463"/>
                <a:ext cx="4494435" cy="3600986"/>
              </a:xfrm>
              <a:prstGeom prst="rect">
                <a:avLst/>
              </a:prstGeom>
              <a:blipFill rotWithShape="1">
                <a:blip r:embed="rId5"/>
                <a:stretch>
                  <a:fillRect l="-1085" t="-1184" r="-678"/>
                </a:stretch>
              </a:blipFill>
            </p:spPr>
            <p:txBody>
              <a:bodyPr/>
              <a:lstStyle/>
              <a:p>
                <a:r>
                  <a:rPr lang="zh-CN" altLang="en-US">
                    <a:noFill/>
                  </a:rPr>
                  <a:t> </a:t>
                </a:r>
              </a:p>
            </p:txBody>
          </p:sp>
        </mc:Fallback>
      </mc:AlternateContent>
      <p:sp>
        <p:nvSpPr>
          <p:cNvPr id="12" name="矩形 11"/>
          <p:cNvSpPr/>
          <p:nvPr/>
        </p:nvSpPr>
        <p:spPr>
          <a:xfrm>
            <a:off x="4283968" y="2564904"/>
            <a:ext cx="4642906" cy="42725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prstClr val="white"/>
              </a:solidFill>
            </a:endParaRPr>
          </a:p>
        </p:txBody>
      </p:sp>
      <p:sp>
        <p:nvSpPr>
          <p:cNvPr id="13" name="矩形 12"/>
          <p:cNvSpPr/>
          <p:nvPr/>
        </p:nvSpPr>
        <p:spPr>
          <a:xfrm>
            <a:off x="4509046" y="2596260"/>
            <a:ext cx="2768116" cy="646331"/>
          </a:xfrm>
          <a:prstGeom prst="rect">
            <a:avLst/>
          </a:prstGeom>
        </p:spPr>
        <p:txBody>
          <a:bodyPr wrap="square">
            <a:spAutoFit/>
          </a:bodyPr>
          <a:lstStyle/>
          <a:p>
            <a:r>
              <a:rPr lang="en-US" altLang="zh-CN" dirty="0" err="1">
                <a:solidFill>
                  <a:srgbClr val="000000"/>
                </a:solidFill>
                <a:latin typeface="Times New Roman" panose="02020603050405020304" pitchFamily="18" charset="0"/>
                <a:cs typeface="Times New Roman" panose="02020603050405020304" pitchFamily="18" charset="0"/>
              </a:rPr>
              <a:t>Betax</a:t>
            </a:r>
            <a:r>
              <a:rPr lang="en-US" altLang="zh-CN" dirty="0">
                <a:solidFill>
                  <a:srgbClr val="000000"/>
                </a:solidFill>
                <a:latin typeface="Times New Roman" panose="02020603050405020304" pitchFamily="18" charset="0"/>
                <a:cs typeface="Times New Roman" panose="02020603050405020304" pitchFamily="18" charset="0"/>
              </a:rPr>
              <a:t>: 244.878/42.57</a:t>
            </a:r>
          </a:p>
          <a:p>
            <a:r>
              <a:rPr lang="en-US" altLang="zh-CN" dirty="0" err="1">
                <a:solidFill>
                  <a:srgbClr val="000000"/>
                </a:solidFill>
                <a:latin typeface="Times New Roman" panose="02020603050405020304" pitchFamily="18" charset="0"/>
                <a:cs typeface="Times New Roman" panose="02020603050405020304" pitchFamily="18" charset="0"/>
              </a:rPr>
              <a:t>Betay</a:t>
            </a:r>
            <a:r>
              <a:rPr lang="en-US" altLang="zh-CN" dirty="0">
                <a:solidFill>
                  <a:srgbClr val="000000"/>
                </a:solidFill>
                <a:latin typeface="Times New Roman" panose="02020603050405020304" pitchFamily="18" charset="0"/>
                <a:cs typeface="Times New Roman" panose="02020603050405020304" pitchFamily="18" charset="0"/>
              </a:rPr>
              <a:t>: 42.569/244.869 </a:t>
            </a:r>
            <a:endParaRPr lang="zh-CN" altLang="en-US"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211874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066800" y="579438"/>
            <a:ext cx="7162800" cy="563562"/>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0" dirty="0" smtClean="0">
                <a:solidFill>
                  <a:srgbClr val="0033CC"/>
                </a:solidFill>
              </a:rPr>
              <a:t>  ARC </a:t>
            </a:r>
            <a:r>
              <a:rPr lang="zh-CN" altLang="en-US" b="0" dirty="0" smtClean="0">
                <a:solidFill>
                  <a:srgbClr val="0033CC"/>
                </a:solidFill>
              </a:rPr>
              <a:t>（</a:t>
            </a:r>
            <a:r>
              <a:rPr lang="en-US" altLang="zh-CN" b="0" dirty="0" smtClean="0">
                <a:solidFill>
                  <a:srgbClr val="0033CC"/>
                </a:solidFill>
              </a:rPr>
              <a:t>ARCDSPL,36 </a:t>
            </a:r>
            <a:r>
              <a:rPr lang="en-US" altLang="zh-CN" b="0" dirty="0">
                <a:solidFill>
                  <a:srgbClr val="0033CC"/>
                </a:solidFill>
              </a:rPr>
              <a:t>CELL, </a:t>
            </a:r>
            <a:r>
              <a:rPr lang="en-US" altLang="zh-CN" b="0" dirty="0" smtClean="0">
                <a:solidFill>
                  <a:srgbClr val="0033CC"/>
                </a:solidFill>
              </a:rPr>
              <a:t>ARCDSPR</a:t>
            </a:r>
            <a:r>
              <a:rPr lang="zh-CN" altLang="en-US" b="0" dirty="0" smtClean="0">
                <a:solidFill>
                  <a:srgbClr val="0033CC"/>
                </a:solidFill>
              </a:rPr>
              <a:t>）</a:t>
            </a:r>
            <a:endParaRPr lang="en-US" altLang="zh-CN" b="0" dirty="0">
              <a:solidFill>
                <a:srgbClr val="0033CC"/>
              </a:solidFill>
            </a:endParaRPr>
          </a:p>
        </p:txBody>
      </p:sp>
      <p:sp>
        <p:nvSpPr>
          <p:cNvPr id="9" name="TextBox 8"/>
          <p:cNvSpPr txBox="1"/>
          <p:nvPr/>
        </p:nvSpPr>
        <p:spPr>
          <a:xfrm>
            <a:off x="1403648" y="5373368"/>
            <a:ext cx="1421780" cy="1200329"/>
          </a:xfrm>
          <a:prstGeom prst="rect">
            <a:avLst/>
          </a:prstGeom>
          <a:noFill/>
          <a:ln>
            <a:solidFill>
              <a:srgbClr val="00B050"/>
            </a:solidFill>
          </a:ln>
        </p:spPr>
        <p:txBody>
          <a:bodyPr wrap="square" rtlCol="0">
            <a:spAutoFit/>
          </a:bodyPr>
          <a:lstStyle/>
          <a:p>
            <a:pPr algn="ctr" fontAlgn="base">
              <a:spcBef>
                <a:spcPct val="0"/>
              </a:spcBef>
              <a:spcAft>
                <a:spcPct val="0"/>
              </a:spcAft>
            </a:pPr>
            <a:r>
              <a:rPr lang="en-US" b="1" dirty="0" smtClean="0">
                <a:solidFill>
                  <a:srgbClr val="00B050"/>
                </a:solidFill>
                <a:latin typeface="Arial" pitchFamily="34" charset="0"/>
              </a:rPr>
              <a:t>ARC23</a:t>
            </a:r>
          </a:p>
          <a:p>
            <a:pPr algn="ctr" fontAlgn="base">
              <a:spcBef>
                <a:spcPct val="0"/>
              </a:spcBef>
              <a:spcAft>
                <a:spcPct val="0"/>
              </a:spcAft>
            </a:pPr>
            <a:r>
              <a:rPr lang="en-US" altLang="zh-CN" b="1" dirty="0" smtClean="0">
                <a:solidFill>
                  <a:srgbClr val="00B050"/>
                </a:solidFill>
                <a:latin typeface="Arial" pitchFamily="34" charset="0"/>
              </a:rPr>
              <a:t>ARC45</a:t>
            </a:r>
            <a:endParaRPr lang="en-US" altLang="zh-CN" b="1" dirty="0">
              <a:solidFill>
                <a:srgbClr val="00B050"/>
              </a:solidFill>
              <a:latin typeface="Arial" pitchFamily="34" charset="0"/>
            </a:endParaRPr>
          </a:p>
          <a:p>
            <a:pPr algn="ctr" fontAlgn="base">
              <a:spcBef>
                <a:spcPct val="0"/>
              </a:spcBef>
              <a:spcAft>
                <a:spcPct val="0"/>
              </a:spcAft>
            </a:pPr>
            <a:r>
              <a:rPr lang="en-US" altLang="zh-CN" b="1" dirty="0" smtClean="0">
                <a:solidFill>
                  <a:srgbClr val="00B050"/>
                </a:solidFill>
                <a:latin typeface="Arial" pitchFamily="34" charset="0"/>
              </a:rPr>
              <a:t>ARC67</a:t>
            </a:r>
            <a:endParaRPr lang="en-US" b="1" dirty="0" smtClean="0">
              <a:solidFill>
                <a:srgbClr val="00B050"/>
              </a:solidFill>
              <a:latin typeface="Arial" pitchFamily="34" charset="0"/>
            </a:endParaRPr>
          </a:p>
          <a:p>
            <a:pPr algn="ctr" fontAlgn="base">
              <a:spcBef>
                <a:spcPct val="0"/>
              </a:spcBef>
              <a:spcAft>
                <a:spcPct val="0"/>
              </a:spcAft>
            </a:pPr>
            <a:r>
              <a:rPr lang="en-US" altLang="zh-CN" b="1" dirty="0" smtClean="0">
                <a:solidFill>
                  <a:srgbClr val="00B050"/>
                </a:solidFill>
                <a:latin typeface="Arial" pitchFamily="34" charset="0"/>
              </a:rPr>
              <a:t>ARC81</a:t>
            </a:r>
            <a:endParaRPr lang="en-US" altLang="zh-CN" b="1" dirty="0">
              <a:solidFill>
                <a:srgbClr val="00B050"/>
              </a:solidFill>
              <a:latin typeface="Arial" pitchFamily="34" charset="0"/>
            </a:endParaRPr>
          </a:p>
        </p:txBody>
      </p:sp>
      <p:sp>
        <p:nvSpPr>
          <p:cNvPr id="10" name="TextBox 9"/>
          <p:cNvSpPr txBox="1"/>
          <p:nvPr/>
        </p:nvSpPr>
        <p:spPr>
          <a:xfrm>
            <a:off x="6012160" y="5394701"/>
            <a:ext cx="1421780" cy="1200329"/>
          </a:xfrm>
          <a:prstGeom prst="rect">
            <a:avLst/>
          </a:prstGeom>
          <a:noFill/>
          <a:ln>
            <a:solidFill>
              <a:srgbClr val="00B050"/>
            </a:solidFill>
          </a:ln>
        </p:spPr>
        <p:txBody>
          <a:bodyPr wrap="square" rtlCol="0">
            <a:spAutoFit/>
          </a:bodyPr>
          <a:lstStyle/>
          <a:p>
            <a:pPr algn="ctr" fontAlgn="base">
              <a:spcBef>
                <a:spcPct val="0"/>
              </a:spcBef>
              <a:spcAft>
                <a:spcPct val="0"/>
              </a:spcAft>
            </a:pPr>
            <a:r>
              <a:rPr lang="en-US" b="1" dirty="0" smtClean="0">
                <a:solidFill>
                  <a:srgbClr val="00B050"/>
                </a:solidFill>
                <a:latin typeface="Arial" pitchFamily="34" charset="0"/>
              </a:rPr>
              <a:t>ARC12</a:t>
            </a:r>
          </a:p>
          <a:p>
            <a:pPr algn="ctr" fontAlgn="base">
              <a:spcBef>
                <a:spcPct val="0"/>
              </a:spcBef>
              <a:spcAft>
                <a:spcPct val="0"/>
              </a:spcAft>
            </a:pPr>
            <a:r>
              <a:rPr lang="en-US" b="1" dirty="0" smtClean="0">
                <a:solidFill>
                  <a:srgbClr val="00B050"/>
                </a:solidFill>
                <a:latin typeface="Arial" pitchFamily="34" charset="0"/>
              </a:rPr>
              <a:t>ARC34</a:t>
            </a:r>
          </a:p>
          <a:p>
            <a:pPr algn="ctr" fontAlgn="base">
              <a:spcBef>
                <a:spcPct val="0"/>
              </a:spcBef>
              <a:spcAft>
                <a:spcPct val="0"/>
              </a:spcAft>
            </a:pPr>
            <a:r>
              <a:rPr lang="en-US" b="1" dirty="0" smtClean="0">
                <a:solidFill>
                  <a:srgbClr val="00B050"/>
                </a:solidFill>
                <a:latin typeface="Arial" pitchFamily="34" charset="0"/>
              </a:rPr>
              <a:t>ARC56</a:t>
            </a:r>
          </a:p>
          <a:p>
            <a:pPr algn="ctr" fontAlgn="base">
              <a:spcBef>
                <a:spcPct val="0"/>
              </a:spcBef>
              <a:spcAft>
                <a:spcPct val="0"/>
              </a:spcAft>
            </a:pPr>
            <a:r>
              <a:rPr lang="en-US" b="1" dirty="0" smtClean="0">
                <a:solidFill>
                  <a:srgbClr val="00B050"/>
                </a:solidFill>
                <a:latin typeface="Arial" pitchFamily="34" charset="0"/>
              </a:rPr>
              <a:t>ARC78</a:t>
            </a:r>
            <a:endParaRPr lang="en-US" b="1" dirty="0">
              <a:solidFill>
                <a:srgbClr val="00B050"/>
              </a:solidFill>
              <a:latin typeface="Arial" pitchFamily="34" charset="0"/>
            </a:endParaRPr>
          </a:p>
        </p:txBody>
      </p:sp>
      <p:sp>
        <p:nvSpPr>
          <p:cNvPr id="2" name="矩形 1"/>
          <p:cNvSpPr/>
          <p:nvPr/>
        </p:nvSpPr>
        <p:spPr>
          <a:xfrm>
            <a:off x="3774981" y="5788866"/>
            <a:ext cx="1370888" cy="369332"/>
          </a:xfrm>
          <a:prstGeom prst="rect">
            <a:avLst/>
          </a:prstGeom>
        </p:spPr>
        <p:txBody>
          <a:bodyPr wrap="none">
            <a:spAutoFit/>
          </a:bodyPr>
          <a:lstStyle/>
          <a:p>
            <a:pPr algn="ctr"/>
            <a:r>
              <a:rPr lang="en-US" altLang="zh-CN" dirty="0" smtClean="0">
                <a:solidFill>
                  <a:srgbClr val="000000"/>
                </a:solidFill>
                <a:latin typeface="Arial" pitchFamily="34" charset="0"/>
              </a:rPr>
              <a:t>L=5963.2m</a:t>
            </a:r>
            <a:endParaRPr lang="zh-CN" altLang="en-US" dirty="0">
              <a:solidFill>
                <a:srgbClr val="000000"/>
              </a:solidFill>
              <a:latin typeface="Arial"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590" y="1700808"/>
            <a:ext cx="4102850" cy="3258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1700807"/>
            <a:ext cx="4064886" cy="316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41721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US" sz="3600" dirty="0" smtClean="0">
                <a:solidFill>
                  <a:srgbClr val="0033CC"/>
                </a:solidFill>
              </a:rPr>
              <a:t> Dispersion Suppressor (DS) types</a:t>
            </a:r>
            <a:endParaRPr lang="fr-CH" sz="3600" dirty="0">
              <a:solidFill>
                <a:srgbClr val="0033CC"/>
              </a:solidFill>
            </a:endParaRPr>
          </a:p>
        </p:txBody>
      </p:sp>
      <p:pic>
        <p:nvPicPr>
          <p:cNvPr id="1026" name="Picture 2"/>
          <p:cNvPicPr>
            <a:picLocks noChangeAspect="1" noChangeArrowheads="1"/>
          </p:cNvPicPr>
          <p:nvPr/>
        </p:nvPicPr>
        <p:blipFill>
          <a:blip r:embed="rId3" cstate="print"/>
          <a:srcRect l="23231" t="3450" r="26931" b="86066"/>
          <a:stretch>
            <a:fillRect/>
          </a:stretch>
        </p:blipFill>
        <p:spPr bwMode="auto">
          <a:xfrm>
            <a:off x="683568" y="3140968"/>
            <a:ext cx="5328592" cy="79208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24411" t="4622" r="33839" b="86211"/>
          <a:stretch>
            <a:fillRect/>
          </a:stretch>
        </p:blipFill>
        <p:spPr bwMode="auto">
          <a:xfrm>
            <a:off x="395536" y="4725144"/>
            <a:ext cx="6624736" cy="792088"/>
          </a:xfrm>
          <a:prstGeom prst="rect">
            <a:avLst/>
          </a:prstGeom>
          <a:noFill/>
          <a:ln w="9525">
            <a:noFill/>
            <a:miter lim="800000"/>
            <a:headEnd/>
            <a:tailEnd/>
          </a:ln>
        </p:spPr>
      </p:pic>
      <p:sp>
        <p:nvSpPr>
          <p:cNvPr id="6" name="TextBox 5"/>
          <p:cNvSpPr txBox="1"/>
          <p:nvPr/>
        </p:nvSpPr>
        <p:spPr>
          <a:xfrm>
            <a:off x="6876257" y="3352346"/>
            <a:ext cx="938655" cy="369332"/>
          </a:xfrm>
          <a:prstGeom prst="rect">
            <a:avLst/>
          </a:prstGeom>
          <a:noFill/>
        </p:spPr>
        <p:txBody>
          <a:bodyPr wrap="none" rtlCol="0">
            <a:spAutoFit/>
          </a:bodyPr>
          <a:lstStyle/>
          <a:p>
            <a:pPr fontAlgn="base">
              <a:spcBef>
                <a:spcPct val="0"/>
              </a:spcBef>
              <a:spcAft>
                <a:spcPct val="0"/>
              </a:spcAft>
            </a:pPr>
            <a:r>
              <a:rPr lang="fr-CH" b="1" dirty="0" smtClean="0">
                <a:solidFill>
                  <a:prstClr val="black"/>
                </a:solidFill>
                <a:latin typeface="Arial" pitchFamily="34" charset="0"/>
              </a:rPr>
              <a:t>LHC-</a:t>
            </a:r>
            <a:r>
              <a:rPr lang="fr-CH" b="1" dirty="0" err="1" smtClean="0">
                <a:solidFill>
                  <a:prstClr val="black"/>
                </a:solidFill>
                <a:latin typeface="Arial" pitchFamily="34" charset="0"/>
              </a:rPr>
              <a:t>like</a:t>
            </a:r>
            <a:endParaRPr lang="fr-CH" b="1" dirty="0">
              <a:solidFill>
                <a:prstClr val="black"/>
              </a:solidFill>
              <a:latin typeface="Arial" pitchFamily="34" charset="0"/>
            </a:endParaRPr>
          </a:p>
        </p:txBody>
      </p:sp>
      <p:sp>
        <p:nvSpPr>
          <p:cNvPr id="7" name="TextBox 6"/>
          <p:cNvSpPr txBox="1"/>
          <p:nvPr/>
        </p:nvSpPr>
        <p:spPr>
          <a:xfrm>
            <a:off x="6876257" y="4869160"/>
            <a:ext cx="1055097" cy="369332"/>
          </a:xfrm>
          <a:prstGeom prst="rect">
            <a:avLst/>
          </a:prstGeom>
          <a:noFill/>
        </p:spPr>
        <p:txBody>
          <a:bodyPr wrap="none" rtlCol="0">
            <a:spAutoFit/>
          </a:bodyPr>
          <a:lstStyle/>
          <a:p>
            <a:pPr fontAlgn="base">
              <a:spcBef>
                <a:spcPct val="0"/>
              </a:spcBef>
              <a:spcAft>
                <a:spcPct val="0"/>
              </a:spcAft>
            </a:pPr>
            <a:r>
              <a:rPr lang="fr-CH" b="1" dirty="0" smtClean="0">
                <a:solidFill>
                  <a:prstClr val="black"/>
                </a:solidFill>
                <a:latin typeface="Arial" pitchFamily="34" charset="0"/>
              </a:rPr>
              <a:t>Full Bend</a:t>
            </a:r>
            <a:endParaRPr lang="fr-CH" b="1" dirty="0">
              <a:solidFill>
                <a:prstClr val="black"/>
              </a:solidFill>
              <a:latin typeface="Arial" pitchFamily="34" charset="0"/>
            </a:endParaRPr>
          </a:p>
        </p:txBody>
      </p:sp>
      <p:sp>
        <p:nvSpPr>
          <p:cNvPr id="8" name="TextBox 7"/>
          <p:cNvSpPr txBox="1"/>
          <p:nvPr/>
        </p:nvSpPr>
        <p:spPr>
          <a:xfrm>
            <a:off x="6876257" y="1811151"/>
            <a:ext cx="1800199" cy="615553"/>
          </a:xfrm>
          <a:prstGeom prst="rect">
            <a:avLst/>
          </a:prstGeom>
          <a:noFill/>
        </p:spPr>
        <p:txBody>
          <a:bodyPr wrap="square" rtlCol="0">
            <a:spAutoFit/>
          </a:bodyPr>
          <a:lstStyle/>
          <a:p>
            <a:pPr fontAlgn="base">
              <a:spcBef>
                <a:spcPct val="0"/>
              </a:spcBef>
              <a:spcAft>
                <a:spcPct val="0"/>
              </a:spcAft>
            </a:pPr>
            <a:r>
              <a:rPr lang="fr-CH" b="1" dirty="0" err="1" smtClean="0">
                <a:solidFill>
                  <a:prstClr val="black"/>
                </a:solidFill>
                <a:latin typeface="Arial" pitchFamily="34" charset="0"/>
              </a:rPr>
              <a:t>Half</a:t>
            </a:r>
            <a:r>
              <a:rPr lang="fr-CH" b="1" dirty="0" smtClean="0">
                <a:solidFill>
                  <a:prstClr val="black"/>
                </a:solidFill>
                <a:latin typeface="Arial" pitchFamily="34" charset="0"/>
              </a:rPr>
              <a:t> Bend         </a:t>
            </a:r>
            <a:r>
              <a:rPr lang="fr-CH" sz="1600" b="1" dirty="0" smtClean="0">
                <a:solidFill>
                  <a:prstClr val="black"/>
                </a:solidFill>
                <a:latin typeface="Arial" pitchFamily="34" charset="0"/>
              </a:rPr>
              <a:t>(</a:t>
            </a:r>
            <a:r>
              <a:rPr lang="fr-CH" sz="1600" b="1" dirty="0" err="1" smtClean="0">
                <a:solidFill>
                  <a:prstClr val="black"/>
                </a:solidFill>
                <a:latin typeface="Arial" pitchFamily="34" charset="0"/>
              </a:rPr>
              <a:t>half</a:t>
            </a:r>
            <a:r>
              <a:rPr lang="fr-CH" sz="1600" b="1" dirty="0" smtClean="0">
                <a:solidFill>
                  <a:prstClr val="black"/>
                </a:solidFill>
                <a:latin typeface="Arial" pitchFamily="34" charset="0"/>
              </a:rPr>
              <a:t> </a:t>
            </a:r>
            <a:r>
              <a:rPr lang="fr-CH" sz="1600" b="1" dirty="0" err="1" smtClean="0">
                <a:solidFill>
                  <a:prstClr val="black"/>
                </a:solidFill>
                <a:latin typeface="Arial" pitchFamily="34" charset="0"/>
              </a:rPr>
              <a:t>weak</a:t>
            </a:r>
            <a:r>
              <a:rPr lang="fr-CH" sz="1600" b="1" dirty="0" smtClean="0">
                <a:solidFill>
                  <a:prstClr val="black"/>
                </a:solidFill>
                <a:latin typeface="Arial" pitchFamily="34" charset="0"/>
              </a:rPr>
              <a:t> </a:t>
            </a:r>
            <a:r>
              <a:rPr lang="fr-CH" sz="1600" b="1" dirty="0" err="1" smtClean="0">
                <a:solidFill>
                  <a:prstClr val="black"/>
                </a:solidFill>
                <a:latin typeface="Arial" pitchFamily="34" charset="0"/>
              </a:rPr>
              <a:t>dipoles</a:t>
            </a:r>
            <a:r>
              <a:rPr lang="fr-CH" sz="1600" b="1" dirty="0" smtClean="0">
                <a:solidFill>
                  <a:prstClr val="black"/>
                </a:solidFill>
                <a:latin typeface="Arial" pitchFamily="34" charset="0"/>
              </a:rPr>
              <a:t>)</a:t>
            </a:r>
            <a:endParaRPr lang="fr-CH" sz="1600" b="1" dirty="0">
              <a:solidFill>
                <a:prstClr val="black"/>
              </a:solidFill>
              <a:latin typeface="Arial" pitchFamily="34" charset="0"/>
            </a:endParaRPr>
          </a:p>
        </p:txBody>
      </p:sp>
      <p:pic>
        <p:nvPicPr>
          <p:cNvPr id="1029" name="Picture 5"/>
          <p:cNvPicPr>
            <a:picLocks noChangeAspect="1" noChangeArrowheads="1"/>
          </p:cNvPicPr>
          <p:nvPr/>
        </p:nvPicPr>
        <p:blipFill>
          <a:blip r:embed="rId5" cstate="print"/>
          <a:srcRect l="22391" t="4621" r="33166" b="86214"/>
          <a:stretch>
            <a:fillRect/>
          </a:stretch>
        </p:blipFill>
        <p:spPr bwMode="auto">
          <a:xfrm>
            <a:off x="539552" y="1772816"/>
            <a:ext cx="6336704" cy="723000"/>
          </a:xfrm>
          <a:prstGeom prst="rect">
            <a:avLst/>
          </a:prstGeom>
          <a:noFill/>
          <a:ln w="9525">
            <a:noFill/>
            <a:miter lim="800000"/>
            <a:headEnd/>
            <a:tailEnd/>
          </a:ln>
        </p:spPr>
      </p:pic>
      <p:sp>
        <p:nvSpPr>
          <p:cNvPr id="10" name="TextBox 9"/>
          <p:cNvSpPr txBox="1"/>
          <p:nvPr/>
        </p:nvSpPr>
        <p:spPr>
          <a:xfrm>
            <a:off x="623495" y="1340768"/>
            <a:ext cx="564129" cy="369332"/>
          </a:xfrm>
          <a:prstGeom prst="rect">
            <a:avLst/>
          </a:prstGeom>
          <a:noFill/>
        </p:spPr>
        <p:txBody>
          <a:bodyPr wrap="none" rtlCol="0">
            <a:spAutoFit/>
          </a:bodyPr>
          <a:lstStyle/>
          <a:p>
            <a:pPr fontAlgn="base">
              <a:spcBef>
                <a:spcPct val="0"/>
              </a:spcBef>
              <a:spcAft>
                <a:spcPct val="0"/>
              </a:spcAft>
            </a:pPr>
            <a:r>
              <a:rPr lang="fr-CH" b="1" dirty="0" smtClean="0">
                <a:solidFill>
                  <a:prstClr val="black"/>
                </a:solidFill>
                <a:latin typeface="Arial" pitchFamily="34" charset="0"/>
              </a:rPr>
              <a:t>ARC</a:t>
            </a:r>
            <a:endParaRPr lang="fr-CH" b="1" dirty="0">
              <a:solidFill>
                <a:prstClr val="black"/>
              </a:solidFill>
              <a:latin typeface="Arial" pitchFamily="34" charset="0"/>
            </a:endParaRPr>
          </a:p>
        </p:txBody>
      </p:sp>
      <p:sp>
        <p:nvSpPr>
          <p:cNvPr id="12" name="TextBox 11"/>
          <p:cNvSpPr txBox="1"/>
          <p:nvPr/>
        </p:nvSpPr>
        <p:spPr>
          <a:xfrm>
            <a:off x="6492436" y="1340768"/>
            <a:ext cx="641522" cy="369332"/>
          </a:xfrm>
          <a:prstGeom prst="rect">
            <a:avLst/>
          </a:prstGeom>
          <a:noFill/>
        </p:spPr>
        <p:txBody>
          <a:bodyPr wrap="none" rtlCol="0">
            <a:spAutoFit/>
          </a:bodyPr>
          <a:lstStyle/>
          <a:p>
            <a:pPr fontAlgn="base">
              <a:spcBef>
                <a:spcPct val="0"/>
              </a:spcBef>
              <a:spcAft>
                <a:spcPct val="0"/>
              </a:spcAft>
            </a:pPr>
            <a:r>
              <a:rPr lang="fr-CH" b="1" dirty="0" smtClean="0">
                <a:solidFill>
                  <a:prstClr val="black"/>
                </a:solidFill>
                <a:latin typeface="Arial" pitchFamily="34" charset="0"/>
                <a:sym typeface="Symbol"/>
              </a:rPr>
              <a:t></a:t>
            </a:r>
            <a:r>
              <a:rPr lang="fr-CH" b="1" dirty="0" smtClean="0">
                <a:solidFill>
                  <a:prstClr val="black"/>
                </a:solidFill>
                <a:latin typeface="Arial" pitchFamily="34" charset="0"/>
              </a:rPr>
              <a:t> IP</a:t>
            </a:r>
            <a:endParaRPr lang="fr-CH" b="1" dirty="0">
              <a:solidFill>
                <a:prstClr val="black"/>
              </a:solidFill>
              <a:latin typeface="Arial" pitchFamily="34" charset="0"/>
            </a:endParaRPr>
          </a:p>
        </p:txBody>
      </p:sp>
      <p:cxnSp>
        <p:nvCxnSpPr>
          <p:cNvPr id="4" name="Connecteur droit avec flèche 3"/>
          <p:cNvCxnSpPr/>
          <p:nvPr/>
        </p:nvCxnSpPr>
        <p:spPr>
          <a:xfrm>
            <a:off x="830567" y="2492896"/>
            <a:ext cx="5901673"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830567" y="3942348"/>
            <a:ext cx="5109585"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830567" y="5589240"/>
            <a:ext cx="5982630"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6896618" y="5229200"/>
            <a:ext cx="2069471" cy="584775"/>
          </a:xfrm>
          <a:prstGeom prst="rect">
            <a:avLst/>
          </a:prstGeom>
          <a:noFill/>
        </p:spPr>
        <p:txBody>
          <a:bodyPr wrap="square" rtlCol="0">
            <a:spAutoFit/>
          </a:bodyPr>
          <a:lstStyle/>
          <a:p>
            <a:pPr fontAlgn="base">
              <a:spcBef>
                <a:spcPct val="0"/>
              </a:spcBef>
              <a:spcAft>
                <a:spcPct val="0"/>
              </a:spcAft>
            </a:pPr>
            <a:r>
              <a:rPr lang="en-US" sz="1600" b="1" dirty="0" smtClean="0">
                <a:solidFill>
                  <a:prstClr val="black"/>
                </a:solidFill>
                <a:latin typeface="Arial" pitchFamily="34" charset="0"/>
              </a:rPr>
              <a:t>Longer DS but less cells in the Arcs</a:t>
            </a:r>
            <a:endParaRPr lang="en-US" sz="1600" b="1" dirty="0">
              <a:solidFill>
                <a:prstClr val="black"/>
              </a:solidFill>
              <a:latin typeface="Arial" pitchFamily="34" charset="0"/>
            </a:endParaRPr>
          </a:p>
        </p:txBody>
      </p:sp>
      <p:cxnSp>
        <p:nvCxnSpPr>
          <p:cNvPr id="26" name="Straight Arrow Connector 25"/>
          <p:cNvCxnSpPr/>
          <p:nvPr/>
        </p:nvCxnSpPr>
        <p:spPr>
          <a:xfrm>
            <a:off x="841296" y="3212976"/>
            <a:ext cx="274320"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131840" y="3212976"/>
            <a:ext cx="274320"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83568" y="2843644"/>
            <a:ext cx="902811" cy="369332"/>
          </a:xfrm>
          <a:prstGeom prst="rect">
            <a:avLst/>
          </a:prstGeom>
          <a:noFill/>
        </p:spPr>
        <p:txBody>
          <a:bodyPr wrap="none" rtlCol="0">
            <a:spAutoFit/>
          </a:bodyPr>
          <a:lstStyle/>
          <a:p>
            <a:pPr fontAlgn="base">
              <a:spcBef>
                <a:spcPct val="0"/>
              </a:spcBef>
              <a:spcAft>
                <a:spcPct val="0"/>
              </a:spcAft>
            </a:pPr>
            <a:r>
              <a:rPr lang="fr-CH" b="1" dirty="0" smtClean="0">
                <a:solidFill>
                  <a:srgbClr val="FF0000"/>
                </a:solidFill>
                <a:latin typeface="Arial" pitchFamily="34" charset="0"/>
              </a:rPr>
              <a:t>14.3 m</a:t>
            </a:r>
            <a:endParaRPr lang="fr-CH" b="1" dirty="0">
              <a:solidFill>
                <a:srgbClr val="FF0000"/>
              </a:solidFill>
              <a:latin typeface="Arial" pitchFamily="34" charset="0"/>
            </a:endParaRPr>
          </a:p>
        </p:txBody>
      </p:sp>
      <p:sp>
        <p:nvSpPr>
          <p:cNvPr id="33" name="TextBox 32"/>
          <p:cNvSpPr txBox="1"/>
          <p:nvPr/>
        </p:nvSpPr>
        <p:spPr>
          <a:xfrm>
            <a:off x="2987824" y="2852936"/>
            <a:ext cx="902811" cy="369332"/>
          </a:xfrm>
          <a:prstGeom prst="rect">
            <a:avLst/>
          </a:prstGeom>
          <a:noFill/>
        </p:spPr>
        <p:txBody>
          <a:bodyPr wrap="none" rtlCol="0">
            <a:spAutoFit/>
          </a:bodyPr>
          <a:lstStyle/>
          <a:p>
            <a:pPr fontAlgn="base">
              <a:spcBef>
                <a:spcPct val="0"/>
              </a:spcBef>
              <a:spcAft>
                <a:spcPct val="0"/>
              </a:spcAft>
            </a:pPr>
            <a:r>
              <a:rPr lang="fr-CH" b="1" dirty="0" smtClean="0">
                <a:solidFill>
                  <a:srgbClr val="FF0000"/>
                </a:solidFill>
                <a:latin typeface="Arial" pitchFamily="34" charset="0"/>
              </a:rPr>
              <a:t>13.5 m</a:t>
            </a:r>
            <a:endParaRPr lang="fr-CH" b="1" dirty="0">
              <a:solidFill>
                <a:srgbClr val="FF0000"/>
              </a:solidFill>
              <a:latin typeface="Arial" pitchFamily="34" charset="0"/>
            </a:endParaRPr>
          </a:p>
        </p:txBody>
      </p:sp>
      <p:sp>
        <p:nvSpPr>
          <p:cNvPr id="11" name="TextBox 10"/>
          <p:cNvSpPr txBox="1"/>
          <p:nvPr/>
        </p:nvSpPr>
        <p:spPr>
          <a:xfrm>
            <a:off x="1683551" y="2842771"/>
            <a:ext cx="944233" cy="369332"/>
          </a:xfrm>
          <a:prstGeom prst="rect">
            <a:avLst/>
          </a:prstGeom>
          <a:noFill/>
        </p:spPr>
        <p:txBody>
          <a:bodyPr wrap="square" rtlCol="0">
            <a:spAutoFit/>
          </a:bodyPr>
          <a:lstStyle/>
          <a:p>
            <a:pPr fontAlgn="base">
              <a:spcBef>
                <a:spcPct val="0"/>
              </a:spcBef>
              <a:spcAft>
                <a:spcPct val="0"/>
              </a:spcAft>
            </a:pPr>
            <a:r>
              <a:rPr lang="en-US" altLang="zh-CN" b="1" dirty="0" smtClean="0">
                <a:solidFill>
                  <a:srgbClr val="FF0000"/>
                </a:solidFill>
                <a:latin typeface="Arial" pitchFamily="34" charset="0"/>
              </a:rPr>
              <a:t>8.33T</a:t>
            </a:r>
            <a:endParaRPr lang="zh-CN" altLang="en-US" b="1" dirty="0">
              <a:solidFill>
                <a:srgbClr val="FF0000"/>
              </a:solidFill>
              <a:latin typeface="Arial" pitchFamily="34" charset="0"/>
            </a:endParaRPr>
          </a:p>
        </p:txBody>
      </p:sp>
      <p:sp>
        <p:nvSpPr>
          <p:cNvPr id="13" name="TextBox 12"/>
          <p:cNvSpPr txBox="1"/>
          <p:nvPr/>
        </p:nvSpPr>
        <p:spPr>
          <a:xfrm>
            <a:off x="4088135" y="2862228"/>
            <a:ext cx="774571" cy="369332"/>
          </a:xfrm>
          <a:prstGeom prst="rect">
            <a:avLst/>
          </a:prstGeom>
          <a:noFill/>
        </p:spPr>
        <p:txBody>
          <a:bodyPr wrap="none" rtlCol="0">
            <a:spAutoFit/>
          </a:bodyPr>
          <a:lstStyle/>
          <a:p>
            <a:pPr fontAlgn="base">
              <a:spcBef>
                <a:spcPct val="0"/>
              </a:spcBef>
              <a:spcAft>
                <a:spcPct val="0"/>
              </a:spcAft>
            </a:pPr>
            <a:r>
              <a:rPr lang="en-US" altLang="zh-CN" b="1" dirty="0" smtClean="0">
                <a:solidFill>
                  <a:srgbClr val="FF0000"/>
                </a:solidFill>
                <a:latin typeface="Arial" pitchFamily="34" charset="0"/>
              </a:rPr>
              <a:t>7.74T</a:t>
            </a:r>
            <a:endParaRPr lang="zh-CN" altLang="en-US" b="1" dirty="0">
              <a:solidFill>
                <a:srgbClr val="FF0000"/>
              </a:solidFill>
              <a:latin typeface="Arial" pitchFamily="34" charset="0"/>
            </a:endParaRPr>
          </a:p>
        </p:txBody>
      </p:sp>
      <p:sp>
        <p:nvSpPr>
          <p:cNvPr id="14" name="TextBox 13"/>
          <p:cNvSpPr txBox="1"/>
          <p:nvPr/>
        </p:nvSpPr>
        <p:spPr>
          <a:xfrm>
            <a:off x="354821" y="1949650"/>
            <a:ext cx="466794" cy="369332"/>
          </a:xfrm>
          <a:prstGeom prst="rect">
            <a:avLst/>
          </a:prstGeom>
          <a:noFill/>
        </p:spPr>
        <p:txBody>
          <a:bodyPr wrap="none" rtlCol="0">
            <a:spAutoFit/>
          </a:bodyPr>
          <a:lstStyle/>
          <a:p>
            <a:pPr fontAlgn="base">
              <a:spcBef>
                <a:spcPct val="0"/>
              </a:spcBef>
              <a:spcAft>
                <a:spcPct val="0"/>
              </a:spcAft>
            </a:pPr>
            <a:r>
              <a:rPr lang="en-US" altLang="zh-CN" b="1" dirty="0" smtClean="0">
                <a:solidFill>
                  <a:prstClr val="black"/>
                </a:solidFill>
                <a:latin typeface="Arial" pitchFamily="34" charset="0"/>
              </a:rPr>
              <a:t>(1)</a:t>
            </a:r>
            <a:endParaRPr lang="zh-CN" altLang="en-US" b="1" dirty="0">
              <a:solidFill>
                <a:prstClr val="black"/>
              </a:solidFill>
              <a:latin typeface="Arial" pitchFamily="34" charset="0"/>
            </a:endParaRPr>
          </a:p>
        </p:txBody>
      </p:sp>
      <p:sp>
        <p:nvSpPr>
          <p:cNvPr id="17" name="TextBox 16"/>
          <p:cNvSpPr txBox="1"/>
          <p:nvPr/>
        </p:nvSpPr>
        <p:spPr>
          <a:xfrm>
            <a:off x="383099" y="3352346"/>
            <a:ext cx="466794" cy="369332"/>
          </a:xfrm>
          <a:prstGeom prst="rect">
            <a:avLst/>
          </a:prstGeom>
          <a:noFill/>
        </p:spPr>
        <p:txBody>
          <a:bodyPr wrap="none" rtlCol="0">
            <a:spAutoFit/>
          </a:bodyPr>
          <a:lstStyle/>
          <a:p>
            <a:pPr fontAlgn="base">
              <a:spcBef>
                <a:spcPct val="0"/>
              </a:spcBef>
              <a:spcAft>
                <a:spcPct val="0"/>
              </a:spcAft>
            </a:pPr>
            <a:r>
              <a:rPr lang="en-US" altLang="zh-CN" b="1" dirty="0" smtClean="0">
                <a:solidFill>
                  <a:prstClr val="black"/>
                </a:solidFill>
                <a:latin typeface="Arial" pitchFamily="34" charset="0"/>
              </a:rPr>
              <a:t>(2)</a:t>
            </a:r>
            <a:endParaRPr lang="zh-CN" altLang="en-US" b="1" dirty="0">
              <a:solidFill>
                <a:prstClr val="black"/>
              </a:solidFill>
              <a:latin typeface="Arial" pitchFamily="34" charset="0"/>
            </a:endParaRPr>
          </a:p>
        </p:txBody>
      </p:sp>
      <p:sp>
        <p:nvSpPr>
          <p:cNvPr id="20" name="TextBox 19"/>
          <p:cNvSpPr txBox="1"/>
          <p:nvPr/>
        </p:nvSpPr>
        <p:spPr>
          <a:xfrm>
            <a:off x="345602" y="4926417"/>
            <a:ext cx="466794" cy="369332"/>
          </a:xfrm>
          <a:prstGeom prst="rect">
            <a:avLst/>
          </a:prstGeom>
          <a:noFill/>
        </p:spPr>
        <p:txBody>
          <a:bodyPr wrap="none" rtlCol="0">
            <a:spAutoFit/>
          </a:bodyPr>
          <a:lstStyle/>
          <a:p>
            <a:pPr fontAlgn="base">
              <a:spcBef>
                <a:spcPct val="0"/>
              </a:spcBef>
              <a:spcAft>
                <a:spcPct val="0"/>
              </a:spcAft>
            </a:pPr>
            <a:r>
              <a:rPr lang="en-US" altLang="zh-CN" b="1" dirty="0">
                <a:solidFill>
                  <a:prstClr val="black"/>
                </a:solidFill>
                <a:latin typeface="Arial" pitchFamily="34" charset="0"/>
              </a:rPr>
              <a:t>(</a:t>
            </a:r>
            <a:r>
              <a:rPr lang="en-US" altLang="zh-CN" b="1" dirty="0" smtClean="0">
                <a:solidFill>
                  <a:prstClr val="black"/>
                </a:solidFill>
                <a:latin typeface="Arial" pitchFamily="34" charset="0"/>
              </a:rPr>
              <a:t>3)</a:t>
            </a:r>
            <a:endParaRPr lang="zh-CN" altLang="en-US" b="1" dirty="0">
              <a:solidFill>
                <a:prstClr val="black"/>
              </a:solidFill>
              <a:latin typeface="Arial" pitchFamily="34" charset="0"/>
            </a:endParaRPr>
          </a:p>
        </p:txBody>
      </p:sp>
      <p:sp>
        <p:nvSpPr>
          <p:cNvPr id="21" name="TextBox 20"/>
          <p:cNvSpPr txBox="1"/>
          <p:nvPr/>
        </p:nvSpPr>
        <p:spPr>
          <a:xfrm>
            <a:off x="3396659" y="2513815"/>
            <a:ext cx="966931" cy="369332"/>
          </a:xfrm>
          <a:prstGeom prst="rect">
            <a:avLst/>
          </a:prstGeom>
          <a:noFill/>
        </p:spPr>
        <p:txBody>
          <a:bodyPr wrap="none" rtlCol="0">
            <a:spAutoFit/>
          </a:bodyPr>
          <a:lstStyle/>
          <a:p>
            <a:pPr fontAlgn="base">
              <a:spcBef>
                <a:spcPct val="0"/>
              </a:spcBef>
              <a:spcAft>
                <a:spcPct val="0"/>
              </a:spcAft>
            </a:pPr>
            <a:r>
              <a:rPr lang="en-US" altLang="zh-CN" b="1" dirty="0" smtClean="0">
                <a:solidFill>
                  <a:prstClr val="black"/>
                </a:solidFill>
                <a:latin typeface="Arial" pitchFamily="34" charset="0"/>
              </a:rPr>
              <a:t>433.2m</a:t>
            </a:r>
            <a:endParaRPr lang="zh-CN" altLang="en-US" b="1" dirty="0">
              <a:solidFill>
                <a:prstClr val="black"/>
              </a:solidFill>
              <a:latin typeface="Arial" pitchFamily="34" charset="0"/>
            </a:endParaRPr>
          </a:p>
        </p:txBody>
      </p:sp>
    </p:spTree>
    <p:extLst>
      <p:ext uri="{BB962C8B-B14F-4D97-AF65-F5344CB8AC3E}">
        <p14:creationId xmlns:p14="http://schemas.microsoft.com/office/powerpoint/2010/main" val="15577775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2429350847"/>
              </p:ext>
            </p:extLst>
          </p:nvPr>
        </p:nvGraphicFramePr>
        <p:xfrm>
          <a:off x="1113518" y="5085184"/>
          <a:ext cx="7202895" cy="1483360"/>
        </p:xfrm>
        <a:graphic>
          <a:graphicData uri="http://schemas.openxmlformats.org/drawingml/2006/table">
            <a:tbl>
              <a:tblPr firstRow="1" bandRow="1">
                <a:tableStyleId>{5C22544A-7EE6-4342-B048-85BDC9FD1C3A}</a:tableStyleId>
              </a:tblPr>
              <a:tblGrid>
                <a:gridCol w="1028985"/>
                <a:gridCol w="1028985"/>
                <a:gridCol w="1028985"/>
                <a:gridCol w="1028985"/>
                <a:gridCol w="1028985"/>
                <a:gridCol w="1028985"/>
                <a:gridCol w="1028985"/>
              </a:tblGrid>
              <a:tr h="370840">
                <a:tc>
                  <a:txBody>
                    <a:bodyPr/>
                    <a:lstStyle/>
                    <a:p>
                      <a:pPr algn="ctr"/>
                      <a:endParaRPr lang="zh-CN" altLang="en-US" dirty="0"/>
                    </a:p>
                  </a:txBody>
                  <a:tcPr/>
                </a:tc>
                <a:tc>
                  <a:txBody>
                    <a:bodyPr/>
                    <a:lstStyle/>
                    <a:p>
                      <a:pPr algn="ctr"/>
                      <a:r>
                        <a:rPr lang="en-US" altLang="zh-CN" dirty="0" smtClean="0"/>
                        <a:t>BDSP1L</a:t>
                      </a:r>
                      <a:endParaRPr lang="zh-CN" altLang="en-US" dirty="0"/>
                    </a:p>
                  </a:txBody>
                  <a:tcPr/>
                </a:tc>
                <a:tc>
                  <a:txBody>
                    <a:bodyPr/>
                    <a:lstStyle/>
                    <a:p>
                      <a:pPr algn="ctr"/>
                      <a:r>
                        <a:rPr lang="en-US" altLang="zh-CN" dirty="0" smtClean="0"/>
                        <a:t>BDSP2L</a:t>
                      </a:r>
                      <a:endParaRPr lang="zh-CN" altLang="en-US" dirty="0"/>
                    </a:p>
                  </a:txBody>
                  <a:tcPr/>
                </a:tc>
                <a:tc>
                  <a:txBody>
                    <a:bodyPr/>
                    <a:lstStyle/>
                    <a:p>
                      <a:pPr algn="ctr"/>
                      <a:r>
                        <a:rPr lang="en-US" altLang="zh-CN" dirty="0" smtClean="0"/>
                        <a:t>BDSP1R</a:t>
                      </a:r>
                      <a:endParaRPr lang="zh-CN" altLang="en-US" dirty="0"/>
                    </a:p>
                  </a:txBody>
                  <a:tcPr/>
                </a:tc>
                <a:tc>
                  <a:txBody>
                    <a:bodyPr/>
                    <a:lstStyle/>
                    <a:p>
                      <a:pPr algn="ctr"/>
                      <a:r>
                        <a:rPr lang="en-US" altLang="zh-CN" dirty="0" smtClean="0"/>
                        <a:t>BDSP2R</a:t>
                      </a:r>
                      <a:endParaRPr lang="zh-CN" altLang="en-US" dirty="0"/>
                    </a:p>
                  </a:txBody>
                  <a:tcPr/>
                </a:tc>
                <a:tc>
                  <a:txBody>
                    <a:bodyPr/>
                    <a:lstStyle/>
                    <a:p>
                      <a:pPr algn="ctr"/>
                      <a:r>
                        <a:rPr lang="en-US" altLang="zh-CN" dirty="0" smtClean="0"/>
                        <a:t>B0</a:t>
                      </a:r>
                      <a:endParaRPr lang="zh-CN" altLang="en-US" dirty="0"/>
                    </a:p>
                  </a:txBody>
                  <a:tcPr/>
                </a:tc>
                <a:tc>
                  <a:txBody>
                    <a:bodyPr/>
                    <a:lstStyle/>
                    <a:p>
                      <a:pPr algn="ctr"/>
                      <a:endParaRPr lang="zh-CN" altLang="en-US" dirty="0"/>
                    </a:p>
                  </a:txBody>
                  <a:tcPr/>
                </a:tc>
              </a:tr>
              <a:tr h="370840">
                <a:tc>
                  <a:txBody>
                    <a:bodyPr/>
                    <a:lstStyle/>
                    <a:p>
                      <a:pPr algn="ctr"/>
                      <a:r>
                        <a:rPr lang="en-US" altLang="zh-CN" dirty="0" smtClean="0"/>
                        <a:t>(1)</a:t>
                      </a:r>
                      <a:endParaRPr lang="zh-CN" altLang="en-US" dirty="0"/>
                    </a:p>
                  </a:txBody>
                  <a:tcPr/>
                </a:tc>
                <a:tc>
                  <a:txBody>
                    <a:bodyPr/>
                    <a:lstStyle/>
                    <a:p>
                      <a:pPr algn="ctr"/>
                      <a:r>
                        <a:rPr lang="en-US" altLang="zh-CN" dirty="0" smtClean="0"/>
                        <a:t>9.93</a:t>
                      </a:r>
                      <a:endParaRPr lang="zh-CN" altLang="en-US" dirty="0"/>
                    </a:p>
                  </a:txBody>
                  <a:tcPr/>
                </a:tc>
                <a:tc>
                  <a:txBody>
                    <a:bodyPr/>
                    <a:lstStyle/>
                    <a:p>
                      <a:pPr algn="ctr"/>
                      <a:r>
                        <a:rPr lang="en-US" altLang="zh-CN" dirty="0" smtClean="0"/>
                        <a:t>9.93</a:t>
                      </a:r>
                      <a:endParaRPr lang="zh-CN" altLang="en-US" dirty="0"/>
                    </a:p>
                  </a:txBody>
                  <a:tcPr/>
                </a:tc>
                <a:tc>
                  <a:txBody>
                    <a:bodyPr/>
                    <a:lstStyle/>
                    <a:p>
                      <a:pPr algn="ctr"/>
                      <a:r>
                        <a:rPr lang="en-US" altLang="zh-CN" dirty="0" smtClean="0"/>
                        <a:t>9.93</a:t>
                      </a:r>
                      <a:endParaRPr lang="zh-CN" altLang="en-US" dirty="0"/>
                    </a:p>
                  </a:txBody>
                  <a:tcPr/>
                </a:tc>
                <a:tc>
                  <a:txBody>
                    <a:bodyPr/>
                    <a:lstStyle/>
                    <a:p>
                      <a:pPr algn="ctr"/>
                      <a:r>
                        <a:rPr lang="en-US" altLang="zh-CN" dirty="0" smtClean="0"/>
                        <a:t>9.93</a:t>
                      </a:r>
                      <a:endParaRPr lang="zh-CN" altLang="en-US" dirty="0"/>
                    </a:p>
                  </a:txBody>
                  <a:tcPr/>
                </a:tc>
                <a:tc>
                  <a:txBody>
                    <a:bodyPr/>
                    <a:lstStyle/>
                    <a:p>
                      <a:pPr algn="ctr"/>
                      <a:r>
                        <a:rPr lang="en-US" altLang="zh-CN" dirty="0" smtClean="0"/>
                        <a:t>19.86</a:t>
                      </a:r>
                      <a:endParaRPr lang="zh-CN" altLang="en-US" dirty="0"/>
                    </a:p>
                  </a:txBody>
                  <a:tcPr/>
                </a:tc>
                <a:tc>
                  <a:txBody>
                    <a:bodyPr/>
                    <a:lstStyle/>
                    <a:p>
                      <a:pPr algn="ctr"/>
                      <a:r>
                        <a:rPr lang="en-US" altLang="zh-CN" dirty="0" smtClean="0"/>
                        <a:t>(T)</a:t>
                      </a:r>
                      <a:endParaRPr lang="zh-CN" altLang="en-US" dirty="0"/>
                    </a:p>
                  </a:txBody>
                  <a:tcPr/>
                </a:tc>
              </a:tr>
              <a:tr h="370840">
                <a:tc>
                  <a:txBody>
                    <a:bodyPr/>
                    <a:lstStyle/>
                    <a:p>
                      <a:pPr algn="ctr"/>
                      <a:r>
                        <a:rPr lang="en-US" altLang="zh-CN" dirty="0" smtClean="0"/>
                        <a:t>(2)</a:t>
                      </a:r>
                      <a:endParaRPr lang="zh-CN" altLang="en-US" dirty="0"/>
                    </a:p>
                  </a:txBody>
                  <a:tcPr/>
                </a:tc>
                <a:tc>
                  <a:txBody>
                    <a:bodyPr/>
                    <a:lstStyle/>
                    <a:p>
                      <a:pPr algn="ctr"/>
                      <a:r>
                        <a:rPr lang="en-US" altLang="zh-CN" dirty="0" smtClean="0"/>
                        <a:t>18.93</a:t>
                      </a:r>
                      <a:endParaRPr lang="zh-CN" altLang="en-US" dirty="0"/>
                    </a:p>
                  </a:txBody>
                  <a:tcPr/>
                </a:tc>
                <a:tc>
                  <a:txBody>
                    <a:bodyPr/>
                    <a:lstStyle/>
                    <a:p>
                      <a:pPr algn="ctr"/>
                      <a:r>
                        <a:rPr lang="en-US" altLang="zh-CN" dirty="0" smtClean="0"/>
                        <a:t>18.93</a:t>
                      </a:r>
                      <a:endParaRPr lang="zh-CN" altLang="en-US" dirty="0"/>
                    </a:p>
                  </a:txBody>
                  <a:tcPr/>
                </a:tc>
                <a:tc>
                  <a:txBody>
                    <a:bodyPr/>
                    <a:lstStyle/>
                    <a:p>
                      <a:pPr algn="ctr"/>
                      <a:r>
                        <a:rPr lang="en-US" altLang="zh-CN" dirty="0" smtClean="0"/>
                        <a:t>18.93</a:t>
                      </a:r>
                      <a:endParaRPr lang="zh-CN" altLang="en-US" dirty="0"/>
                    </a:p>
                  </a:txBody>
                  <a:tcPr/>
                </a:tc>
                <a:tc>
                  <a:txBody>
                    <a:bodyPr/>
                    <a:lstStyle/>
                    <a:p>
                      <a:pPr algn="ctr"/>
                      <a:r>
                        <a:rPr lang="en-US" altLang="zh-CN" dirty="0" smtClean="0"/>
                        <a:t>18.93</a:t>
                      </a:r>
                      <a:endParaRPr lang="zh-CN" altLang="en-US" dirty="0"/>
                    </a:p>
                  </a:txBody>
                  <a:tcPr/>
                </a:tc>
                <a:tc>
                  <a:txBody>
                    <a:bodyPr/>
                    <a:lstStyle/>
                    <a:p>
                      <a:pPr algn="ctr"/>
                      <a:r>
                        <a:rPr lang="en-US" altLang="zh-CN" dirty="0" smtClean="0"/>
                        <a:t>19.86</a:t>
                      </a:r>
                      <a:endParaRPr lang="zh-CN" altLang="en-US" dirty="0"/>
                    </a:p>
                  </a:txBody>
                  <a:tcPr/>
                </a:tc>
                <a:tc>
                  <a:txBody>
                    <a:bodyPr/>
                    <a:lstStyle/>
                    <a:p>
                      <a:pPr algn="ctr"/>
                      <a:r>
                        <a:rPr lang="en-US" altLang="zh-CN" dirty="0" smtClean="0"/>
                        <a:t>(T)</a:t>
                      </a:r>
                      <a:endParaRPr lang="zh-CN" altLang="en-US" dirty="0"/>
                    </a:p>
                  </a:txBody>
                  <a:tcPr/>
                </a:tc>
              </a:tr>
              <a:tr h="370840">
                <a:tc>
                  <a:txBody>
                    <a:bodyPr/>
                    <a:lstStyle/>
                    <a:p>
                      <a:pPr algn="ctr"/>
                      <a:r>
                        <a:rPr lang="en-US" altLang="zh-CN" dirty="0" smtClean="0"/>
                        <a:t>(3)</a:t>
                      </a:r>
                      <a:endParaRPr lang="zh-CN" altLang="en-US" dirty="0"/>
                    </a:p>
                  </a:txBody>
                  <a:tcPr/>
                </a:tc>
                <a:tc>
                  <a:txBody>
                    <a:bodyPr/>
                    <a:lstStyle/>
                    <a:p>
                      <a:pPr algn="ctr"/>
                      <a:r>
                        <a:rPr lang="en-US" altLang="zh-CN" dirty="0" smtClean="0"/>
                        <a:t>19.86</a:t>
                      </a:r>
                      <a:endParaRPr lang="zh-CN" altLang="en-US" dirty="0"/>
                    </a:p>
                  </a:txBody>
                  <a:tcPr/>
                </a:tc>
                <a:tc>
                  <a:txBody>
                    <a:bodyPr/>
                    <a:lstStyle/>
                    <a:p>
                      <a:pPr algn="ctr"/>
                      <a:r>
                        <a:rPr lang="en-US" altLang="zh-CN" dirty="0" smtClean="0"/>
                        <a:t>19.86</a:t>
                      </a:r>
                      <a:endParaRPr lang="zh-CN" altLang="en-US" dirty="0"/>
                    </a:p>
                  </a:txBody>
                  <a:tcPr/>
                </a:tc>
                <a:tc>
                  <a:txBody>
                    <a:bodyPr/>
                    <a:lstStyle/>
                    <a:p>
                      <a:pPr algn="ctr"/>
                      <a:r>
                        <a:rPr lang="en-US" altLang="zh-CN" dirty="0" smtClean="0"/>
                        <a:t>19.86</a:t>
                      </a:r>
                      <a:endParaRPr lang="zh-CN" altLang="en-US" dirty="0"/>
                    </a:p>
                  </a:txBody>
                  <a:tcPr/>
                </a:tc>
                <a:tc>
                  <a:txBody>
                    <a:bodyPr/>
                    <a:lstStyle/>
                    <a:p>
                      <a:pPr algn="ctr"/>
                      <a:r>
                        <a:rPr lang="en-US" altLang="zh-CN" dirty="0" smtClean="0"/>
                        <a:t>19.86</a:t>
                      </a:r>
                      <a:endParaRPr lang="zh-CN" altLang="en-US" dirty="0"/>
                    </a:p>
                  </a:txBody>
                  <a:tcPr/>
                </a:tc>
                <a:tc>
                  <a:txBody>
                    <a:bodyPr/>
                    <a:lstStyle/>
                    <a:p>
                      <a:pPr algn="ctr"/>
                      <a:r>
                        <a:rPr lang="en-US" altLang="zh-CN" dirty="0" smtClean="0"/>
                        <a:t>19.86</a:t>
                      </a:r>
                      <a:endParaRPr lang="zh-CN" altLang="en-US" dirty="0"/>
                    </a:p>
                  </a:txBody>
                  <a:tcPr/>
                </a:tc>
                <a:tc>
                  <a:txBody>
                    <a:bodyPr/>
                    <a:lstStyle/>
                    <a:p>
                      <a:pPr algn="ctr"/>
                      <a:r>
                        <a:rPr lang="en-US" altLang="zh-CN" dirty="0" smtClean="0"/>
                        <a:t>(T)</a:t>
                      </a:r>
                      <a:endParaRPr lang="zh-CN" altLang="en-US" dirty="0"/>
                    </a:p>
                  </a:txBody>
                  <a:tcPr/>
                </a:tc>
              </a:tr>
            </a:tbl>
          </a:graphicData>
        </a:graphic>
      </p:graphicFrame>
      <p:grpSp>
        <p:nvGrpSpPr>
          <p:cNvPr id="3" name="组合 2"/>
          <p:cNvGrpSpPr/>
          <p:nvPr/>
        </p:nvGrpSpPr>
        <p:grpSpPr>
          <a:xfrm>
            <a:off x="0" y="810939"/>
            <a:ext cx="9144000" cy="3954855"/>
            <a:chOff x="0" y="810939"/>
            <a:chExt cx="9144000" cy="3954855"/>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0939"/>
              <a:ext cx="3289920" cy="3863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9656" y="810939"/>
              <a:ext cx="3028527" cy="3863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7336" y="815132"/>
              <a:ext cx="3146664" cy="3765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7418" y="1391664"/>
              <a:ext cx="3171079"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87624" y="4396462"/>
              <a:ext cx="1242648" cy="369332"/>
            </a:xfrm>
            <a:prstGeom prst="rect">
              <a:avLst/>
            </a:prstGeom>
            <a:solidFill>
              <a:schemeClr val="bg1"/>
            </a:solidFill>
          </p:spPr>
          <p:txBody>
            <a:bodyPr wrap="none" rtlCol="0">
              <a:spAutoFit/>
            </a:bodyPr>
            <a:lstStyle/>
            <a:p>
              <a:r>
                <a:rPr lang="en-US" altLang="zh-CN" dirty="0" smtClean="0"/>
                <a:t>L=288.8m</a:t>
              </a:r>
              <a:endParaRPr lang="zh-CN" altLang="en-US" dirty="0"/>
            </a:p>
          </p:txBody>
        </p:sp>
        <p:sp>
          <p:nvSpPr>
            <p:cNvPr id="8" name="TextBox 7"/>
            <p:cNvSpPr txBox="1"/>
            <p:nvPr/>
          </p:nvSpPr>
          <p:spPr>
            <a:xfrm>
              <a:off x="4193448" y="4365104"/>
              <a:ext cx="1242648" cy="369332"/>
            </a:xfrm>
            <a:prstGeom prst="rect">
              <a:avLst/>
            </a:prstGeom>
            <a:solidFill>
              <a:schemeClr val="bg1"/>
            </a:solidFill>
          </p:spPr>
          <p:txBody>
            <a:bodyPr wrap="none" rtlCol="0">
              <a:spAutoFit/>
            </a:bodyPr>
            <a:lstStyle/>
            <a:p>
              <a:r>
                <a:rPr lang="en-US" altLang="zh-CN" dirty="0" smtClean="0"/>
                <a:t>L=288.8m</a:t>
              </a:r>
              <a:endParaRPr lang="zh-CN" altLang="en-US" dirty="0"/>
            </a:p>
          </p:txBody>
        </p:sp>
        <p:sp>
          <p:nvSpPr>
            <p:cNvPr id="9" name="TextBox 8"/>
            <p:cNvSpPr txBox="1"/>
            <p:nvPr/>
          </p:nvSpPr>
          <p:spPr>
            <a:xfrm>
              <a:off x="7001760" y="4365104"/>
              <a:ext cx="1242648" cy="369332"/>
            </a:xfrm>
            <a:prstGeom prst="rect">
              <a:avLst/>
            </a:prstGeom>
            <a:solidFill>
              <a:schemeClr val="bg1"/>
            </a:solidFill>
          </p:spPr>
          <p:txBody>
            <a:bodyPr wrap="none" rtlCol="0">
              <a:spAutoFit/>
            </a:bodyPr>
            <a:lstStyle/>
            <a:p>
              <a:r>
                <a:rPr lang="en-US" altLang="zh-CN" dirty="0" smtClean="0"/>
                <a:t>L=288.8m</a:t>
              </a:r>
              <a:endParaRPr lang="zh-CN" altLang="en-US" dirty="0"/>
            </a:p>
          </p:txBody>
        </p:sp>
      </p:grpSp>
    </p:spTree>
    <p:extLst>
      <p:ext uri="{BB962C8B-B14F-4D97-AF65-F5344CB8AC3E}">
        <p14:creationId xmlns:p14="http://schemas.microsoft.com/office/powerpoint/2010/main" val="29328336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4202114"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104" y="1569768"/>
            <a:ext cx="4167557" cy="3286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1666776" y="724991"/>
            <a:ext cx="5904656" cy="646331"/>
          </a:xfrm>
          <a:prstGeom prst="rect">
            <a:avLst/>
          </a:prstGeom>
        </p:spPr>
        <p:txBody>
          <a:bodyPr wrap="square">
            <a:spAutoFit/>
          </a:bodyPr>
          <a:lstStyle/>
          <a:p>
            <a:r>
              <a:rPr lang="en-US" altLang="zh-CN" sz="3600" b="0" dirty="0">
                <a:solidFill>
                  <a:srgbClr val="0033CC"/>
                </a:solidFill>
                <a:latin typeface="Calibri"/>
                <a:ea typeface="+mj-ea"/>
                <a:cs typeface="+mj-cs"/>
              </a:rPr>
              <a:t>Dispersion Suppressor (DS) </a:t>
            </a:r>
            <a:endParaRPr lang="zh-CN" altLang="en-US" dirty="0"/>
          </a:p>
        </p:txBody>
      </p:sp>
      <p:sp>
        <p:nvSpPr>
          <p:cNvPr id="8" name="TextBox 7"/>
          <p:cNvSpPr txBox="1"/>
          <p:nvPr/>
        </p:nvSpPr>
        <p:spPr>
          <a:xfrm>
            <a:off x="3970168" y="4869160"/>
            <a:ext cx="966931" cy="369332"/>
          </a:xfrm>
          <a:prstGeom prst="rect">
            <a:avLst/>
          </a:prstGeom>
          <a:noFill/>
        </p:spPr>
        <p:txBody>
          <a:bodyPr wrap="none" rtlCol="0">
            <a:spAutoFit/>
          </a:bodyPr>
          <a:lstStyle/>
          <a:p>
            <a:r>
              <a:rPr lang="en-US" altLang="zh-CN" dirty="0" smtClean="0"/>
              <a:t>382.4m</a:t>
            </a:r>
            <a:endParaRPr lang="zh-CN" altLang="en-US" dirty="0"/>
          </a:p>
        </p:txBody>
      </p:sp>
      <p:sp>
        <p:nvSpPr>
          <p:cNvPr id="9" name="矩形 8"/>
          <p:cNvSpPr/>
          <p:nvPr/>
        </p:nvSpPr>
        <p:spPr>
          <a:xfrm>
            <a:off x="2224717" y="1321754"/>
            <a:ext cx="893193" cy="307777"/>
          </a:xfrm>
          <a:prstGeom prst="rect">
            <a:avLst/>
          </a:prstGeom>
        </p:spPr>
        <p:txBody>
          <a:bodyPr wrap="none">
            <a:spAutoFit/>
          </a:bodyPr>
          <a:lstStyle/>
          <a:p>
            <a:pPr algn="ctr"/>
            <a:r>
              <a:rPr lang="en-US" altLang="zh-CN" sz="1400" dirty="0"/>
              <a:t>BDSP1L</a:t>
            </a:r>
            <a:endParaRPr lang="zh-CN" altLang="en-US" sz="1400" dirty="0"/>
          </a:p>
        </p:txBody>
      </p:sp>
      <p:graphicFrame>
        <p:nvGraphicFramePr>
          <p:cNvPr id="12" name="表格 11"/>
          <p:cNvGraphicFramePr>
            <a:graphicFrameLocks noGrp="1"/>
          </p:cNvGraphicFramePr>
          <p:nvPr>
            <p:extLst>
              <p:ext uri="{D42A27DB-BD31-4B8C-83A1-F6EECF244321}">
                <p14:modId xmlns:p14="http://schemas.microsoft.com/office/powerpoint/2010/main" val="843270269"/>
              </p:ext>
            </p:extLst>
          </p:nvPr>
        </p:nvGraphicFramePr>
        <p:xfrm>
          <a:off x="1017655" y="5589240"/>
          <a:ext cx="7202895" cy="1112520"/>
        </p:xfrm>
        <a:graphic>
          <a:graphicData uri="http://schemas.openxmlformats.org/drawingml/2006/table">
            <a:tbl>
              <a:tblPr firstRow="1" bandRow="1">
                <a:tableStyleId>{5C22544A-7EE6-4342-B048-85BDC9FD1C3A}</a:tableStyleId>
              </a:tblPr>
              <a:tblGrid>
                <a:gridCol w="1028985"/>
                <a:gridCol w="1028985"/>
                <a:gridCol w="1028985"/>
                <a:gridCol w="1028985"/>
                <a:gridCol w="1028985"/>
                <a:gridCol w="1028985"/>
                <a:gridCol w="1028985"/>
              </a:tblGrid>
              <a:tr h="370840">
                <a:tc>
                  <a:txBody>
                    <a:bodyPr/>
                    <a:lstStyle/>
                    <a:p>
                      <a:pPr algn="ctr"/>
                      <a:endParaRPr lang="zh-CN" altLang="en-US" dirty="0"/>
                    </a:p>
                  </a:txBody>
                  <a:tcPr/>
                </a:tc>
                <a:tc>
                  <a:txBody>
                    <a:bodyPr/>
                    <a:lstStyle/>
                    <a:p>
                      <a:pPr algn="ctr"/>
                      <a:r>
                        <a:rPr lang="en-US" altLang="zh-CN" dirty="0" smtClean="0"/>
                        <a:t>BDSP1L</a:t>
                      </a:r>
                      <a:endParaRPr lang="zh-CN" altLang="en-US" dirty="0"/>
                    </a:p>
                  </a:txBody>
                  <a:tcPr/>
                </a:tc>
                <a:tc>
                  <a:txBody>
                    <a:bodyPr/>
                    <a:lstStyle/>
                    <a:p>
                      <a:pPr algn="ctr"/>
                      <a:r>
                        <a:rPr lang="en-US" altLang="zh-CN" dirty="0" smtClean="0"/>
                        <a:t>BDSP2L</a:t>
                      </a:r>
                      <a:endParaRPr lang="zh-CN" altLang="en-US" dirty="0"/>
                    </a:p>
                  </a:txBody>
                  <a:tcPr/>
                </a:tc>
                <a:tc>
                  <a:txBody>
                    <a:bodyPr/>
                    <a:lstStyle/>
                    <a:p>
                      <a:pPr algn="ctr"/>
                      <a:r>
                        <a:rPr lang="en-US" altLang="zh-CN" dirty="0" smtClean="0"/>
                        <a:t>BDSP1R</a:t>
                      </a:r>
                      <a:endParaRPr lang="zh-CN" altLang="en-US" dirty="0"/>
                    </a:p>
                  </a:txBody>
                  <a:tcPr/>
                </a:tc>
                <a:tc>
                  <a:txBody>
                    <a:bodyPr/>
                    <a:lstStyle/>
                    <a:p>
                      <a:pPr algn="ctr"/>
                      <a:r>
                        <a:rPr lang="en-US" altLang="zh-CN" dirty="0" smtClean="0"/>
                        <a:t>BDSP2R</a:t>
                      </a:r>
                      <a:endParaRPr lang="zh-CN" altLang="en-US" dirty="0"/>
                    </a:p>
                  </a:txBody>
                  <a:tcPr/>
                </a:tc>
                <a:tc>
                  <a:txBody>
                    <a:bodyPr/>
                    <a:lstStyle/>
                    <a:p>
                      <a:pPr algn="ctr"/>
                      <a:r>
                        <a:rPr lang="en-US" altLang="zh-CN" dirty="0" smtClean="0"/>
                        <a:t>B0</a:t>
                      </a:r>
                      <a:endParaRPr lang="zh-CN" altLang="en-US" dirty="0"/>
                    </a:p>
                  </a:txBody>
                  <a:tcPr/>
                </a:tc>
                <a:tc>
                  <a:txBody>
                    <a:bodyPr/>
                    <a:lstStyle/>
                    <a:p>
                      <a:pPr algn="ctr"/>
                      <a:endParaRPr lang="zh-CN" altLang="en-US" dirty="0"/>
                    </a:p>
                  </a:txBody>
                  <a:tcPr/>
                </a:tc>
              </a:tr>
              <a:tr h="370840">
                <a:tc>
                  <a:txBody>
                    <a:bodyPr/>
                    <a:lstStyle/>
                    <a:p>
                      <a:pPr algn="ctr"/>
                      <a:r>
                        <a:rPr lang="en-US" altLang="zh-CN" dirty="0" smtClean="0"/>
                        <a:t>B</a:t>
                      </a:r>
                      <a:endParaRPr lang="zh-CN" altLang="en-US" dirty="0"/>
                    </a:p>
                  </a:txBody>
                  <a:tcPr/>
                </a:tc>
                <a:tc>
                  <a:txBody>
                    <a:bodyPr/>
                    <a:lstStyle/>
                    <a:p>
                      <a:pPr algn="ctr"/>
                      <a:r>
                        <a:rPr lang="en-US" altLang="zh-CN" dirty="0" smtClean="0"/>
                        <a:t>18.93</a:t>
                      </a:r>
                      <a:endParaRPr lang="zh-CN" altLang="en-US" dirty="0"/>
                    </a:p>
                  </a:txBody>
                  <a:tcPr/>
                </a:tc>
                <a:tc>
                  <a:txBody>
                    <a:bodyPr/>
                    <a:lstStyle/>
                    <a:p>
                      <a:pPr algn="ctr"/>
                      <a:r>
                        <a:rPr lang="en-US" altLang="zh-CN" dirty="0" smtClean="0"/>
                        <a:t>18.93</a:t>
                      </a:r>
                      <a:endParaRPr lang="zh-CN" altLang="en-US" dirty="0"/>
                    </a:p>
                  </a:txBody>
                  <a:tcPr/>
                </a:tc>
                <a:tc>
                  <a:txBody>
                    <a:bodyPr/>
                    <a:lstStyle/>
                    <a:p>
                      <a:pPr algn="ctr"/>
                      <a:r>
                        <a:rPr lang="en-US" altLang="zh-CN" dirty="0" smtClean="0"/>
                        <a:t>18.93</a:t>
                      </a:r>
                      <a:endParaRPr lang="zh-CN" altLang="en-US" dirty="0"/>
                    </a:p>
                  </a:txBody>
                  <a:tcPr/>
                </a:tc>
                <a:tc>
                  <a:txBody>
                    <a:bodyPr/>
                    <a:lstStyle/>
                    <a:p>
                      <a:pPr algn="ctr"/>
                      <a:r>
                        <a:rPr lang="en-US" altLang="zh-CN" dirty="0" smtClean="0"/>
                        <a:t>18.93</a:t>
                      </a:r>
                      <a:endParaRPr lang="zh-CN" altLang="en-US" dirty="0"/>
                    </a:p>
                  </a:txBody>
                  <a:tcPr/>
                </a:tc>
                <a:tc>
                  <a:txBody>
                    <a:bodyPr/>
                    <a:lstStyle/>
                    <a:p>
                      <a:pPr algn="ctr"/>
                      <a:r>
                        <a:rPr lang="en-US" altLang="zh-CN" dirty="0" smtClean="0"/>
                        <a:t>19.86</a:t>
                      </a:r>
                      <a:endParaRPr lang="zh-CN" altLang="en-US" dirty="0"/>
                    </a:p>
                  </a:txBody>
                  <a:tcPr/>
                </a:tc>
                <a:tc>
                  <a:txBody>
                    <a:bodyPr/>
                    <a:lstStyle/>
                    <a:p>
                      <a:pPr algn="ctr"/>
                      <a:r>
                        <a:rPr lang="en-US" altLang="zh-CN" dirty="0" smtClean="0"/>
                        <a:t>T</a:t>
                      </a:r>
                      <a:endParaRPr lang="zh-CN" alt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L</a:t>
                      </a:r>
                      <a:endParaRPr lang="zh-CN" altLang="en-US" dirty="0" smtClean="0"/>
                    </a:p>
                  </a:txBody>
                  <a:tcPr/>
                </a:tc>
                <a:tc>
                  <a:txBody>
                    <a:bodyPr/>
                    <a:lstStyle/>
                    <a:p>
                      <a:pPr algn="ctr"/>
                      <a:r>
                        <a:rPr lang="en-US" altLang="zh-CN" dirty="0" smtClean="0"/>
                        <a:t>11.5</a:t>
                      </a:r>
                      <a:endParaRPr lang="zh-CN" altLang="en-US" dirty="0"/>
                    </a:p>
                  </a:txBody>
                  <a:tcPr/>
                </a:tc>
                <a:tc>
                  <a:txBody>
                    <a:bodyPr/>
                    <a:lstStyle/>
                    <a:p>
                      <a:pPr algn="ctr"/>
                      <a:r>
                        <a:rPr lang="en-US" altLang="zh-CN" dirty="0" smtClean="0"/>
                        <a:t>11.5</a:t>
                      </a:r>
                      <a:endParaRPr lang="zh-CN" altLang="en-US" dirty="0"/>
                    </a:p>
                  </a:txBody>
                  <a:tcPr/>
                </a:tc>
                <a:tc>
                  <a:txBody>
                    <a:bodyPr/>
                    <a:lstStyle/>
                    <a:p>
                      <a:pPr algn="ctr"/>
                      <a:r>
                        <a:rPr lang="en-US" altLang="zh-CN" dirty="0" smtClean="0"/>
                        <a:t>11.5</a:t>
                      </a:r>
                      <a:endParaRPr lang="zh-CN" altLang="en-US" dirty="0"/>
                    </a:p>
                  </a:txBody>
                  <a:tcPr/>
                </a:tc>
                <a:tc>
                  <a:txBody>
                    <a:bodyPr/>
                    <a:lstStyle/>
                    <a:p>
                      <a:pPr algn="ctr"/>
                      <a:r>
                        <a:rPr lang="en-US" altLang="zh-CN" dirty="0" smtClean="0"/>
                        <a:t>11.5</a:t>
                      </a:r>
                      <a:endParaRPr lang="zh-CN" altLang="en-US" dirty="0"/>
                    </a:p>
                  </a:txBody>
                  <a:tcPr/>
                </a:tc>
                <a:tc>
                  <a:txBody>
                    <a:bodyPr/>
                    <a:lstStyle/>
                    <a:p>
                      <a:pPr algn="ctr"/>
                      <a:r>
                        <a:rPr lang="en-US" altLang="zh-CN" dirty="0" smtClean="0"/>
                        <a:t>14.8</a:t>
                      </a:r>
                      <a:endParaRPr lang="zh-CN" altLang="en-US" dirty="0"/>
                    </a:p>
                  </a:txBody>
                  <a:tcPr/>
                </a:tc>
                <a:tc>
                  <a:txBody>
                    <a:bodyPr/>
                    <a:lstStyle/>
                    <a:p>
                      <a:pPr algn="ctr"/>
                      <a:r>
                        <a:rPr lang="en-US" altLang="zh-CN" dirty="0" smtClean="0"/>
                        <a:t>m</a:t>
                      </a:r>
                      <a:endParaRPr lang="zh-CN" altLang="en-US" dirty="0"/>
                    </a:p>
                  </a:txBody>
                  <a:tcPr/>
                </a:tc>
              </a:tr>
            </a:tbl>
          </a:graphicData>
        </a:graphic>
      </p:graphicFrame>
      <p:sp>
        <p:nvSpPr>
          <p:cNvPr id="10" name="矩形 9"/>
          <p:cNvSpPr/>
          <p:nvPr/>
        </p:nvSpPr>
        <p:spPr>
          <a:xfrm>
            <a:off x="3177342" y="1321753"/>
            <a:ext cx="893193" cy="307777"/>
          </a:xfrm>
          <a:prstGeom prst="rect">
            <a:avLst/>
          </a:prstGeom>
        </p:spPr>
        <p:txBody>
          <a:bodyPr wrap="none">
            <a:spAutoFit/>
          </a:bodyPr>
          <a:lstStyle/>
          <a:p>
            <a:pPr algn="ctr"/>
            <a:r>
              <a:rPr lang="en-US" altLang="zh-CN" sz="1400" dirty="0"/>
              <a:t>BDSP2L</a:t>
            </a:r>
            <a:endParaRPr lang="zh-CN" altLang="en-US" sz="1400" dirty="0"/>
          </a:p>
        </p:txBody>
      </p:sp>
      <p:sp>
        <p:nvSpPr>
          <p:cNvPr id="11" name="矩形 10"/>
          <p:cNvSpPr/>
          <p:nvPr/>
        </p:nvSpPr>
        <p:spPr>
          <a:xfrm>
            <a:off x="6030789" y="1313014"/>
            <a:ext cx="914033" cy="307777"/>
          </a:xfrm>
          <a:prstGeom prst="rect">
            <a:avLst/>
          </a:prstGeom>
        </p:spPr>
        <p:txBody>
          <a:bodyPr wrap="none">
            <a:spAutoFit/>
          </a:bodyPr>
          <a:lstStyle/>
          <a:p>
            <a:pPr algn="ctr"/>
            <a:r>
              <a:rPr lang="en-US" altLang="zh-CN" sz="1400" dirty="0"/>
              <a:t>BDSP1R</a:t>
            </a:r>
            <a:endParaRPr lang="zh-CN" altLang="en-US" sz="1400" dirty="0"/>
          </a:p>
        </p:txBody>
      </p:sp>
      <p:sp>
        <p:nvSpPr>
          <p:cNvPr id="13" name="矩形 12"/>
          <p:cNvSpPr/>
          <p:nvPr/>
        </p:nvSpPr>
        <p:spPr>
          <a:xfrm>
            <a:off x="5116756" y="1321023"/>
            <a:ext cx="914033" cy="307777"/>
          </a:xfrm>
          <a:prstGeom prst="rect">
            <a:avLst/>
          </a:prstGeom>
        </p:spPr>
        <p:txBody>
          <a:bodyPr wrap="none">
            <a:spAutoFit/>
          </a:bodyPr>
          <a:lstStyle/>
          <a:p>
            <a:pPr algn="ctr"/>
            <a:r>
              <a:rPr lang="en-US" altLang="zh-CN" sz="1400" dirty="0"/>
              <a:t>BDSP2R</a:t>
            </a:r>
            <a:endParaRPr lang="zh-CN" altLang="en-US" sz="1400" dirty="0"/>
          </a:p>
        </p:txBody>
      </p:sp>
    </p:spTree>
    <p:extLst>
      <p:ext uri="{BB962C8B-B14F-4D97-AF65-F5344CB8AC3E}">
        <p14:creationId xmlns:p14="http://schemas.microsoft.com/office/powerpoint/2010/main" val="29322840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39752" y="260648"/>
            <a:ext cx="5400600" cy="584775"/>
          </a:xfrm>
          <a:prstGeom prst="rect">
            <a:avLst/>
          </a:prstGeom>
        </p:spPr>
        <p:txBody>
          <a:bodyPr wrap="square">
            <a:spAutoFit/>
          </a:bodyPr>
          <a:lstStyle/>
          <a:p>
            <a:pPr fontAlgn="base">
              <a:spcBef>
                <a:spcPct val="0"/>
              </a:spcBef>
              <a:spcAft>
                <a:spcPct val="0"/>
              </a:spcAft>
            </a:pPr>
            <a:r>
              <a:rPr lang="en-US" altLang="zh-CN" sz="3200" b="0" dirty="0">
                <a:solidFill>
                  <a:srgbClr val="0033CC"/>
                </a:solidFill>
              </a:rPr>
              <a:t>Long Straight </a:t>
            </a:r>
            <a:r>
              <a:rPr lang="en-US" altLang="zh-CN" sz="3200" b="0" dirty="0" smtClean="0">
                <a:solidFill>
                  <a:srgbClr val="0033CC"/>
                </a:solidFill>
              </a:rPr>
              <a:t>Section</a:t>
            </a:r>
            <a:endParaRPr lang="zh-CN" altLang="en-US" sz="1200" b="0" dirty="0">
              <a:solidFill>
                <a:prstClr val="black"/>
              </a:solidFill>
            </a:endParaRPr>
          </a:p>
        </p:txBody>
      </p:sp>
      <p:grpSp>
        <p:nvGrpSpPr>
          <p:cNvPr id="39" name="组合 38"/>
          <p:cNvGrpSpPr/>
          <p:nvPr/>
        </p:nvGrpSpPr>
        <p:grpSpPr>
          <a:xfrm>
            <a:off x="176388" y="1175500"/>
            <a:ext cx="8458245" cy="5418893"/>
            <a:chOff x="176388" y="1175500"/>
            <a:chExt cx="8458245" cy="5418893"/>
          </a:xfrm>
        </p:grpSpPr>
        <p:grpSp>
          <p:nvGrpSpPr>
            <p:cNvPr id="40" name="组合 39"/>
            <p:cNvGrpSpPr/>
            <p:nvPr/>
          </p:nvGrpSpPr>
          <p:grpSpPr>
            <a:xfrm>
              <a:off x="176388" y="1175500"/>
              <a:ext cx="8458245" cy="5418893"/>
              <a:chOff x="176388" y="1175500"/>
              <a:chExt cx="8458245" cy="5418893"/>
            </a:xfrm>
          </p:grpSpPr>
          <p:grpSp>
            <p:nvGrpSpPr>
              <p:cNvPr id="82" name="组合 81"/>
              <p:cNvGrpSpPr/>
              <p:nvPr/>
            </p:nvGrpSpPr>
            <p:grpSpPr>
              <a:xfrm>
                <a:off x="2586819" y="1175500"/>
                <a:ext cx="6047814" cy="5314086"/>
                <a:chOff x="1523158" y="304443"/>
                <a:chExt cx="7048121" cy="6437406"/>
              </a:xfrm>
            </p:grpSpPr>
            <p:grpSp>
              <p:nvGrpSpPr>
                <p:cNvPr id="84" name="组合 83"/>
                <p:cNvGrpSpPr/>
                <p:nvPr/>
              </p:nvGrpSpPr>
              <p:grpSpPr>
                <a:xfrm>
                  <a:off x="1523158" y="304443"/>
                  <a:ext cx="7048121" cy="6437406"/>
                  <a:chOff x="1523158" y="304443"/>
                  <a:chExt cx="7048121" cy="6437406"/>
                </a:xfrm>
              </p:grpSpPr>
              <p:sp>
                <p:nvSpPr>
                  <p:cNvPr id="93" name="TextBox 92"/>
                  <p:cNvSpPr txBox="1"/>
                  <p:nvPr/>
                </p:nvSpPr>
                <p:spPr>
                  <a:xfrm>
                    <a:off x="7061955" y="1155472"/>
                    <a:ext cx="625572" cy="349624"/>
                  </a:xfrm>
                  <a:prstGeom prst="rect">
                    <a:avLst/>
                  </a:prstGeom>
                  <a:noFill/>
                  <a:ln>
                    <a:solidFill>
                      <a:srgbClr val="0000CC"/>
                    </a:solidFill>
                  </a:ln>
                </p:spPr>
                <p:txBody>
                  <a:bodyPr wrap="square" rtlCol="0">
                    <a:spAutoFit/>
                  </a:bodyPr>
                  <a:lstStyle/>
                  <a:p>
                    <a:pPr algn="ctr"/>
                    <a:r>
                      <a:rPr lang="en-US" sz="1200" b="1" dirty="0" smtClean="0">
                        <a:solidFill>
                          <a:srgbClr val="0000CC"/>
                        </a:solidFill>
                      </a:rPr>
                      <a:t>P.S.</a:t>
                    </a:r>
                    <a:endParaRPr lang="en-US" sz="1200" b="1" dirty="0">
                      <a:solidFill>
                        <a:srgbClr val="0000CC"/>
                      </a:solidFill>
                    </a:endParaRPr>
                  </a:p>
                </p:txBody>
              </p:sp>
              <p:sp>
                <p:nvSpPr>
                  <p:cNvPr id="94" name="TextBox 93"/>
                  <p:cNvSpPr txBox="1"/>
                  <p:nvPr/>
                </p:nvSpPr>
                <p:spPr>
                  <a:xfrm>
                    <a:off x="2182488" y="5563027"/>
                    <a:ext cx="625572" cy="349624"/>
                  </a:xfrm>
                  <a:prstGeom prst="rect">
                    <a:avLst/>
                  </a:prstGeom>
                  <a:noFill/>
                  <a:ln>
                    <a:solidFill>
                      <a:srgbClr val="0000CC"/>
                    </a:solidFill>
                  </a:ln>
                </p:spPr>
                <p:txBody>
                  <a:bodyPr wrap="square" rtlCol="0">
                    <a:spAutoFit/>
                  </a:bodyPr>
                  <a:lstStyle/>
                  <a:p>
                    <a:pPr algn="ctr"/>
                    <a:r>
                      <a:rPr lang="en-US" sz="1200" b="1" dirty="0" smtClean="0">
                        <a:solidFill>
                          <a:srgbClr val="0000CC"/>
                        </a:solidFill>
                      </a:rPr>
                      <a:t>P.S.</a:t>
                    </a:r>
                    <a:endParaRPr lang="en-US" sz="1200" b="1" dirty="0">
                      <a:solidFill>
                        <a:srgbClr val="0000CC"/>
                      </a:solidFill>
                    </a:endParaRPr>
                  </a:p>
                </p:txBody>
              </p:sp>
              <p:sp>
                <p:nvSpPr>
                  <p:cNvPr id="95" name="TextBox 94"/>
                  <p:cNvSpPr txBox="1"/>
                  <p:nvPr/>
                </p:nvSpPr>
                <p:spPr>
                  <a:xfrm>
                    <a:off x="2182488" y="1112922"/>
                    <a:ext cx="625572" cy="349624"/>
                  </a:xfrm>
                  <a:prstGeom prst="rect">
                    <a:avLst/>
                  </a:prstGeom>
                  <a:noFill/>
                  <a:ln>
                    <a:solidFill>
                      <a:srgbClr val="0000CC"/>
                    </a:solidFill>
                  </a:ln>
                </p:spPr>
                <p:txBody>
                  <a:bodyPr wrap="square" rtlCol="0">
                    <a:spAutoFit/>
                  </a:bodyPr>
                  <a:lstStyle/>
                  <a:p>
                    <a:pPr algn="ctr"/>
                    <a:r>
                      <a:rPr lang="en-US" sz="1200" b="1" dirty="0" smtClean="0">
                        <a:solidFill>
                          <a:srgbClr val="0000CC"/>
                        </a:solidFill>
                      </a:rPr>
                      <a:t>P.S.</a:t>
                    </a:r>
                    <a:endParaRPr lang="en-US" sz="1200" b="1" dirty="0">
                      <a:solidFill>
                        <a:srgbClr val="0000CC"/>
                      </a:solidFill>
                    </a:endParaRPr>
                  </a:p>
                </p:txBody>
              </p:sp>
              <p:sp>
                <p:nvSpPr>
                  <p:cNvPr id="96" name="TextBox 95"/>
                  <p:cNvSpPr txBox="1"/>
                  <p:nvPr/>
                </p:nvSpPr>
                <p:spPr>
                  <a:xfrm>
                    <a:off x="7020249" y="5563027"/>
                    <a:ext cx="625572" cy="349624"/>
                  </a:xfrm>
                  <a:prstGeom prst="rect">
                    <a:avLst/>
                  </a:prstGeom>
                  <a:noFill/>
                  <a:ln>
                    <a:solidFill>
                      <a:srgbClr val="0000CC"/>
                    </a:solidFill>
                  </a:ln>
                </p:spPr>
                <p:txBody>
                  <a:bodyPr wrap="square" rtlCol="0">
                    <a:spAutoFit/>
                  </a:bodyPr>
                  <a:lstStyle/>
                  <a:p>
                    <a:pPr algn="ctr"/>
                    <a:r>
                      <a:rPr lang="en-US" sz="1200" b="1" dirty="0" smtClean="0">
                        <a:solidFill>
                          <a:srgbClr val="0000CC"/>
                        </a:solidFill>
                      </a:rPr>
                      <a:t>P.S.</a:t>
                    </a:r>
                    <a:endParaRPr lang="en-US" sz="1200" b="1" dirty="0">
                      <a:solidFill>
                        <a:srgbClr val="0000CC"/>
                      </a:solidFill>
                    </a:endParaRPr>
                  </a:p>
                </p:txBody>
              </p:sp>
              <p:pic>
                <p:nvPicPr>
                  <p:cNvPr id="9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8866" y="406194"/>
                    <a:ext cx="6336704" cy="617306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98" name="TextBox 97"/>
                  <p:cNvSpPr txBox="1"/>
                  <p:nvPr/>
                </p:nvSpPr>
                <p:spPr>
                  <a:xfrm>
                    <a:off x="4366140" y="860053"/>
                    <a:ext cx="1471374" cy="388471"/>
                  </a:xfrm>
                  <a:prstGeom prst="rect">
                    <a:avLst/>
                  </a:prstGeom>
                  <a:noFill/>
                  <a:ln>
                    <a:solidFill>
                      <a:srgbClr val="FF0000"/>
                    </a:solidFill>
                  </a:ln>
                </p:spPr>
                <p:txBody>
                  <a:bodyPr wrap="square" rtlCol="0">
                    <a:spAutoFit/>
                  </a:bodyPr>
                  <a:lstStyle/>
                  <a:p>
                    <a:pPr algn="ctr"/>
                    <a:r>
                      <a:rPr lang="en-US" sz="1400" b="1" dirty="0" smtClean="0">
                        <a:solidFill>
                          <a:srgbClr val="FF0000"/>
                        </a:solidFill>
                      </a:rPr>
                      <a:t>LSS1_</a:t>
                    </a:r>
                    <a:r>
                      <a:rPr lang="en-US" altLang="zh-CN" sz="1400" b="1" dirty="0" smtClean="0">
                        <a:solidFill>
                          <a:srgbClr val="FF0000"/>
                        </a:solidFill>
                      </a:rPr>
                      <a:t>coll</a:t>
                    </a:r>
                    <a:endParaRPr lang="en-US" sz="1400" b="1" dirty="0">
                      <a:solidFill>
                        <a:srgbClr val="FF0000"/>
                      </a:solidFill>
                    </a:endParaRPr>
                  </a:p>
                </p:txBody>
              </p:sp>
              <p:sp>
                <p:nvSpPr>
                  <p:cNvPr id="99" name="TextBox 98"/>
                  <p:cNvSpPr txBox="1"/>
                  <p:nvPr/>
                </p:nvSpPr>
                <p:spPr>
                  <a:xfrm>
                    <a:off x="2361241" y="3338480"/>
                    <a:ext cx="1202644" cy="388471"/>
                  </a:xfrm>
                  <a:prstGeom prst="rect">
                    <a:avLst/>
                  </a:prstGeom>
                  <a:noFill/>
                  <a:ln>
                    <a:solidFill>
                      <a:srgbClr val="FF0000"/>
                    </a:solidFill>
                  </a:ln>
                </p:spPr>
                <p:txBody>
                  <a:bodyPr wrap="square" rtlCol="0">
                    <a:spAutoFit/>
                  </a:bodyPr>
                  <a:lstStyle/>
                  <a:p>
                    <a:pPr algn="ctr"/>
                    <a:r>
                      <a:rPr lang="en-US" altLang="zh-CN" sz="1400" dirty="0" smtClean="0">
                        <a:solidFill>
                          <a:srgbClr val="FF0000"/>
                        </a:solidFill>
                      </a:rPr>
                      <a:t>LSS7_pp</a:t>
                    </a:r>
                    <a:endParaRPr lang="en-US" altLang="zh-CN" sz="1400" dirty="0">
                      <a:solidFill>
                        <a:srgbClr val="FF0000"/>
                      </a:solidFill>
                    </a:endParaRPr>
                  </a:p>
                </p:txBody>
              </p:sp>
              <p:sp>
                <p:nvSpPr>
                  <p:cNvPr id="100" name="TextBox 99"/>
                  <p:cNvSpPr txBox="1"/>
                  <p:nvPr/>
                </p:nvSpPr>
                <p:spPr>
                  <a:xfrm>
                    <a:off x="4366140" y="5877271"/>
                    <a:ext cx="1285979" cy="388471"/>
                  </a:xfrm>
                  <a:prstGeom prst="rect">
                    <a:avLst/>
                  </a:prstGeom>
                  <a:noFill/>
                  <a:ln>
                    <a:solidFill>
                      <a:srgbClr val="FF0000"/>
                    </a:solidFill>
                  </a:ln>
                </p:spPr>
                <p:txBody>
                  <a:bodyPr wrap="square" rtlCol="0">
                    <a:spAutoFit/>
                  </a:bodyPr>
                  <a:lstStyle/>
                  <a:p>
                    <a:pPr algn="ctr"/>
                    <a:r>
                      <a:rPr lang="en-US" sz="1400" dirty="0" smtClean="0">
                        <a:solidFill>
                          <a:srgbClr val="FF0000"/>
                        </a:solidFill>
                      </a:rPr>
                      <a:t>LSS5_</a:t>
                    </a:r>
                    <a:r>
                      <a:rPr lang="en-US" altLang="zh-CN" sz="1400" dirty="0" smtClean="0">
                        <a:solidFill>
                          <a:srgbClr val="FF0000"/>
                        </a:solidFill>
                      </a:rPr>
                      <a:t>coll</a:t>
                    </a:r>
                    <a:endParaRPr lang="en-US" sz="1400" b="1" dirty="0">
                      <a:solidFill>
                        <a:srgbClr val="FF0000"/>
                      </a:solidFill>
                    </a:endParaRPr>
                  </a:p>
                </p:txBody>
              </p:sp>
              <p:sp>
                <p:nvSpPr>
                  <p:cNvPr id="101" name="TextBox 100"/>
                  <p:cNvSpPr txBox="1"/>
                  <p:nvPr/>
                </p:nvSpPr>
                <p:spPr>
                  <a:xfrm>
                    <a:off x="6453341" y="3316475"/>
                    <a:ext cx="1303463" cy="388471"/>
                  </a:xfrm>
                  <a:prstGeom prst="rect">
                    <a:avLst/>
                  </a:prstGeom>
                  <a:noFill/>
                  <a:ln>
                    <a:solidFill>
                      <a:srgbClr val="FF0000"/>
                    </a:solidFill>
                  </a:ln>
                </p:spPr>
                <p:txBody>
                  <a:bodyPr wrap="square" rtlCol="0">
                    <a:spAutoFit/>
                  </a:bodyPr>
                  <a:lstStyle/>
                  <a:p>
                    <a:pPr algn="ctr"/>
                    <a:r>
                      <a:rPr lang="en-US" sz="1400" b="1" dirty="0" smtClean="0">
                        <a:solidFill>
                          <a:srgbClr val="FF0000"/>
                        </a:solidFill>
                      </a:rPr>
                      <a:t>LSS3_pp</a:t>
                    </a:r>
                    <a:endParaRPr lang="en-US" sz="1400" b="1" dirty="0">
                      <a:solidFill>
                        <a:srgbClr val="FF0000"/>
                      </a:solidFill>
                    </a:endParaRPr>
                  </a:p>
                </p:txBody>
              </p:sp>
              <p:cxnSp>
                <p:nvCxnSpPr>
                  <p:cNvPr id="102" name="Straight Connector 44"/>
                  <p:cNvCxnSpPr/>
                  <p:nvPr/>
                </p:nvCxnSpPr>
                <p:spPr>
                  <a:xfrm>
                    <a:off x="5045057" y="304443"/>
                    <a:ext cx="4322" cy="6437406"/>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03" name="Straight Connector 46"/>
                  <p:cNvCxnSpPr/>
                  <p:nvPr/>
                </p:nvCxnSpPr>
                <p:spPr>
                  <a:xfrm flipH="1">
                    <a:off x="1523158" y="3484314"/>
                    <a:ext cx="7048121" cy="16828"/>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3361878" y="3643965"/>
                    <a:ext cx="3370682" cy="447403"/>
                  </a:xfrm>
                  <a:prstGeom prst="rect">
                    <a:avLst/>
                  </a:prstGeom>
                  <a:noFill/>
                </p:spPr>
                <p:txBody>
                  <a:bodyPr wrap="square" rtlCol="0">
                    <a:spAutoFit/>
                  </a:bodyPr>
                  <a:lstStyle/>
                  <a:p>
                    <a:pPr algn="ctr"/>
                    <a:r>
                      <a:rPr lang="en-US" b="1" u="sng" dirty="0" smtClean="0">
                        <a:solidFill>
                          <a:prstClr val="black"/>
                        </a:solidFill>
                      </a:rPr>
                      <a:t>C = 58.983 km</a:t>
                    </a:r>
                    <a:endParaRPr lang="en-US" b="1" u="sng" dirty="0">
                      <a:solidFill>
                        <a:prstClr val="black"/>
                      </a:solidFill>
                    </a:endParaRPr>
                  </a:p>
                </p:txBody>
              </p:sp>
              <p:sp>
                <p:nvSpPr>
                  <p:cNvPr id="105" name="TextBox 104"/>
                  <p:cNvSpPr txBox="1"/>
                  <p:nvPr/>
                </p:nvSpPr>
                <p:spPr>
                  <a:xfrm>
                    <a:off x="5837515" y="1556800"/>
                    <a:ext cx="1231659" cy="388471"/>
                  </a:xfrm>
                  <a:prstGeom prst="rect">
                    <a:avLst/>
                  </a:prstGeom>
                  <a:noFill/>
                  <a:ln>
                    <a:solidFill>
                      <a:srgbClr val="FF0000"/>
                    </a:solidFill>
                  </a:ln>
                </p:spPr>
                <p:txBody>
                  <a:bodyPr wrap="square" rtlCol="0">
                    <a:spAutoFit/>
                  </a:bodyPr>
                  <a:lstStyle/>
                  <a:p>
                    <a:pPr algn="ctr"/>
                    <a:r>
                      <a:rPr lang="en-US" sz="1400" b="1" dirty="0" smtClean="0">
                        <a:solidFill>
                          <a:srgbClr val="FF0000"/>
                        </a:solidFill>
                      </a:rPr>
                      <a:t>LSS2_inj</a:t>
                    </a:r>
                    <a:endParaRPr lang="en-US" sz="1400" b="1" dirty="0">
                      <a:solidFill>
                        <a:srgbClr val="FF0000"/>
                      </a:solidFill>
                    </a:endParaRPr>
                  </a:p>
                </p:txBody>
              </p:sp>
              <p:sp>
                <p:nvSpPr>
                  <p:cNvPr id="106" name="TextBox 105"/>
                  <p:cNvSpPr txBox="1"/>
                  <p:nvPr/>
                </p:nvSpPr>
                <p:spPr>
                  <a:xfrm>
                    <a:off x="3144203" y="1539097"/>
                    <a:ext cx="1301588" cy="388471"/>
                  </a:xfrm>
                  <a:prstGeom prst="rect">
                    <a:avLst/>
                  </a:prstGeom>
                  <a:noFill/>
                  <a:ln>
                    <a:solidFill>
                      <a:srgbClr val="FF0000"/>
                    </a:solidFill>
                  </a:ln>
                </p:spPr>
                <p:txBody>
                  <a:bodyPr wrap="square" rtlCol="0">
                    <a:spAutoFit/>
                  </a:bodyPr>
                  <a:lstStyle/>
                  <a:p>
                    <a:pPr algn="ctr"/>
                    <a:r>
                      <a:rPr lang="en-US" altLang="zh-CN" sz="1400" dirty="0" smtClean="0">
                        <a:solidFill>
                          <a:srgbClr val="FF0000"/>
                        </a:solidFill>
                      </a:rPr>
                      <a:t>LSS8_extr</a:t>
                    </a:r>
                    <a:endParaRPr lang="en-US" sz="1400" b="1" dirty="0">
                      <a:solidFill>
                        <a:srgbClr val="FF0000"/>
                      </a:solidFill>
                    </a:endParaRPr>
                  </a:p>
                </p:txBody>
              </p:sp>
              <p:sp>
                <p:nvSpPr>
                  <p:cNvPr id="107" name="TextBox 106"/>
                  <p:cNvSpPr txBox="1"/>
                  <p:nvPr/>
                </p:nvSpPr>
                <p:spPr>
                  <a:xfrm>
                    <a:off x="5674722" y="5049237"/>
                    <a:ext cx="1394451" cy="388471"/>
                  </a:xfrm>
                  <a:prstGeom prst="rect">
                    <a:avLst/>
                  </a:prstGeom>
                  <a:noFill/>
                  <a:ln>
                    <a:solidFill>
                      <a:srgbClr val="FF0000"/>
                    </a:solidFill>
                  </a:ln>
                </p:spPr>
                <p:txBody>
                  <a:bodyPr wrap="square" rtlCol="0">
                    <a:spAutoFit/>
                  </a:bodyPr>
                  <a:lstStyle/>
                  <a:p>
                    <a:pPr algn="ctr"/>
                    <a:r>
                      <a:rPr lang="en-US" sz="1400" b="1" dirty="0" smtClean="0">
                        <a:solidFill>
                          <a:srgbClr val="FF0000"/>
                        </a:solidFill>
                      </a:rPr>
                      <a:t>LSS4_</a:t>
                    </a:r>
                    <a:r>
                      <a:rPr lang="en-US" altLang="zh-CN" sz="1400" b="1" dirty="0" smtClean="0">
                        <a:solidFill>
                          <a:srgbClr val="FF0000"/>
                        </a:solidFill>
                      </a:rPr>
                      <a:t>RF</a:t>
                    </a:r>
                    <a:endParaRPr lang="en-US" sz="1400" b="1" dirty="0">
                      <a:solidFill>
                        <a:srgbClr val="FF0000"/>
                      </a:solidFill>
                    </a:endParaRPr>
                  </a:p>
                </p:txBody>
              </p:sp>
              <p:sp>
                <p:nvSpPr>
                  <p:cNvPr id="108" name="TextBox 107"/>
                  <p:cNvSpPr txBox="1"/>
                  <p:nvPr/>
                </p:nvSpPr>
                <p:spPr>
                  <a:xfrm>
                    <a:off x="3032210" y="4997449"/>
                    <a:ext cx="1333928" cy="388471"/>
                  </a:xfrm>
                  <a:prstGeom prst="rect">
                    <a:avLst/>
                  </a:prstGeom>
                  <a:noFill/>
                  <a:ln>
                    <a:solidFill>
                      <a:srgbClr val="FF0000"/>
                    </a:solidFill>
                  </a:ln>
                </p:spPr>
                <p:txBody>
                  <a:bodyPr wrap="square" rtlCol="0">
                    <a:spAutoFit/>
                  </a:bodyPr>
                  <a:lstStyle/>
                  <a:p>
                    <a:pPr algn="ctr"/>
                    <a:r>
                      <a:rPr lang="en-US" sz="1400" b="1" dirty="0" smtClean="0">
                        <a:solidFill>
                          <a:srgbClr val="FF0000"/>
                        </a:solidFill>
                      </a:rPr>
                      <a:t>LSS6_</a:t>
                    </a:r>
                    <a:r>
                      <a:rPr lang="en-US" altLang="zh-CN" sz="1400" b="1" dirty="0" smtClean="0">
                        <a:solidFill>
                          <a:srgbClr val="FF0000"/>
                        </a:solidFill>
                      </a:rPr>
                      <a:t>RF</a:t>
                    </a:r>
                    <a:endParaRPr lang="en-US" sz="1400" b="1" dirty="0">
                      <a:solidFill>
                        <a:srgbClr val="FF0000"/>
                      </a:solidFill>
                    </a:endParaRPr>
                  </a:p>
                </p:txBody>
              </p:sp>
              <p:sp>
                <p:nvSpPr>
                  <p:cNvPr id="109" name="TextBox 108"/>
                  <p:cNvSpPr txBox="1"/>
                  <p:nvPr/>
                </p:nvSpPr>
                <p:spPr>
                  <a:xfrm rot="1749234">
                    <a:off x="6081968" y="376549"/>
                    <a:ext cx="1025276" cy="388471"/>
                  </a:xfrm>
                  <a:prstGeom prst="rect">
                    <a:avLst/>
                  </a:prstGeom>
                  <a:noFill/>
                  <a:ln>
                    <a:solidFill>
                      <a:srgbClr val="0000FF"/>
                    </a:solidFill>
                  </a:ln>
                </p:spPr>
                <p:txBody>
                  <a:bodyPr wrap="square" rtlCol="0">
                    <a:spAutoFit/>
                  </a:bodyPr>
                  <a:lstStyle/>
                  <a:p>
                    <a:pPr algn="ctr"/>
                    <a:r>
                      <a:rPr lang="en-US" sz="1400" b="1" dirty="0" smtClean="0">
                        <a:solidFill>
                          <a:srgbClr val="0000FF"/>
                        </a:solidFill>
                      </a:rPr>
                      <a:t>ARC12</a:t>
                    </a:r>
                    <a:endParaRPr lang="en-US" sz="1400" b="1" dirty="0">
                      <a:solidFill>
                        <a:srgbClr val="0000FF"/>
                      </a:solidFill>
                    </a:endParaRPr>
                  </a:p>
                </p:txBody>
              </p:sp>
              <p:sp>
                <p:nvSpPr>
                  <p:cNvPr id="110" name="TextBox 109"/>
                  <p:cNvSpPr txBox="1"/>
                  <p:nvPr/>
                </p:nvSpPr>
                <p:spPr>
                  <a:xfrm rot="3975967">
                    <a:off x="1385900" y="4773563"/>
                    <a:ext cx="1025278" cy="364424"/>
                  </a:xfrm>
                  <a:prstGeom prst="rect">
                    <a:avLst/>
                  </a:prstGeom>
                  <a:noFill/>
                  <a:ln>
                    <a:solidFill>
                      <a:srgbClr val="0000FF"/>
                    </a:solidFill>
                  </a:ln>
                </p:spPr>
                <p:txBody>
                  <a:bodyPr wrap="square" rtlCol="0">
                    <a:spAutoFit/>
                  </a:bodyPr>
                  <a:lstStyle/>
                  <a:p>
                    <a:pPr algn="ctr"/>
                    <a:r>
                      <a:rPr lang="en-US" sz="1400" b="1" dirty="0" smtClean="0">
                        <a:solidFill>
                          <a:srgbClr val="0000FF"/>
                        </a:solidFill>
                      </a:rPr>
                      <a:t>ARC67</a:t>
                    </a:r>
                    <a:endParaRPr lang="en-US" sz="1400" b="1" dirty="0">
                      <a:solidFill>
                        <a:srgbClr val="0000FF"/>
                      </a:solidFill>
                    </a:endParaRPr>
                  </a:p>
                </p:txBody>
              </p:sp>
              <p:sp>
                <p:nvSpPr>
                  <p:cNvPr id="111" name="TextBox 110"/>
                  <p:cNvSpPr txBox="1"/>
                  <p:nvPr/>
                </p:nvSpPr>
                <p:spPr>
                  <a:xfrm rot="19775961">
                    <a:off x="2985532" y="364965"/>
                    <a:ext cx="1025276" cy="388471"/>
                  </a:xfrm>
                  <a:prstGeom prst="rect">
                    <a:avLst/>
                  </a:prstGeom>
                  <a:noFill/>
                  <a:ln>
                    <a:solidFill>
                      <a:srgbClr val="0000FF"/>
                    </a:solidFill>
                  </a:ln>
                </p:spPr>
                <p:txBody>
                  <a:bodyPr wrap="square" rtlCol="0">
                    <a:spAutoFit/>
                  </a:bodyPr>
                  <a:lstStyle/>
                  <a:p>
                    <a:pPr algn="ctr"/>
                    <a:r>
                      <a:rPr lang="en-US" sz="1400" b="1" dirty="0" smtClean="0">
                        <a:solidFill>
                          <a:srgbClr val="0000FF"/>
                        </a:solidFill>
                      </a:rPr>
                      <a:t>ARC81</a:t>
                    </a:r>
                    <a:endParaRPr lang="en-US" sz="1400" b="1" dirty="0">
                      <a:solidFill>
                        <a:srgbClr val="0000FF"/>
                      </a:solidFill>
                    </a:endParaRPr>
                  </a:p>
                </p:txBody>
              </p:sp>
              <p:sp>
                <p:nvSpPr>
                  <p:cNvPr id="112" name="TextBox 111"/>
                  <p:cNvSpPr txBox="1"/>
                  <p:nvPr/>
                </p:nvSpPr>
                <p:spPr>
                  <a:xfrm rot="4226487">
                    <a:off x="7713013" y="2041823"/>
                    <a:ext cx="1025278" cy="364424"/>
                  </a:xfrm>
                  <a:prstGeom prst="rect">
                    <a:avLst/>
                  </a:prstGeom>
                  <a:noFill/>
                  <a:ln>
                    <a:solidFill>
                      <a:srgbClr val="0000FF"/>
                    </a:solidFill>
                  </a:ln>
                </p:spPr>
                <p:txBody>
                  <a:bodyPr wrap="square" rtlCol="0">
                    <a:spAutoFit/>
                  </a:bodyPr>
                  <a:lstStyle/>
                  <a:p>
                    <a:pPr algn="ctr"/>
                    <a:r>
                      <a:rPr lang="en-US" sz="1400" b="1" dirty="0" smtClean="0">
                        <a:solidFill>
                          <a:srgbClr val="0000FF"/>
                        </a:solidFill>
                      </a:rPr>
                      <a:t>ARC23</a:t>
                    </a:r>
                    <a:endParaRPr lang="en-US" sz="1400" b="1" dirty="0">
                      <a:solidFill>
                        <a:srgbClr val="0000FF"/>
                      </a:solidFill>
                    </a:endParaRPr>
                  </a:p>
                </p:txBody>
              </p:sp>
              <p:sp>
                <p:nvSpPr>
                  <p:cNvPr id="113" name="TextBox 112"/>
                  <p:cNvSpPr txBox="1"/>
                  <p:nvPr/>
                </p:nvSpPr>
                <p:spPr>
                  <a:xfrm rot="19655023">
                    <a:off x="6218623" y="6259293"/>
                    <a:ext cx="1025276" cy="388471"/>
                  </a:xfrm>
                  <a:prstGeom prst="rect">
                    <a:avLst/>
                  </a:prstGeom>
                  <a:noFill/>
                  <a:ln>
                    <a:solidFill>
                      <a:srgbClr val="0000FF"/>
                    </a:solidFill>
                  </a:ln>
                </p:spPr>
                <p:txBody>
                  <a:bodyPr wrap="square" rtlCol="0">
                    <a:spAutoFit/>
                  </a:bodyPr>
                  <a:lstStyle/>
                  <a:p>
                    <a:pPr algn="ctr"/>
                    <a:r>
                      <a:rPr lang="en-US" sz="1400" b="1" dirty="0" smtClean="0">
                        <a:solidFill>
                          <a:srgbClr val="0000FF"/>
                        </a:solidFill>
                      </a:rPr>
                      <a:t>ARC45</a:t>
                    </a:r>
                    <a:endParaRPr lang="en-US" sz="1400" b="1" dirty="0">
                      <a:solidFill>
                        <a:srgbClr val="0000FF"/>
                      </a:solidFill>
                    </a:endParaRPr>
                  </a:p>
                </p:txBody>
              </p:sp>
              <p:sp>
                <p:nvSpPr>
                  <p:cNvPr id="114" name="TextBox 113"/>
                  <p:cNvSpPr txBox="1"/>
                  <p:nvPr/>
                </p:nvSpPr>
                <p:spPr>
                  <a:xfrm rot="17994224">
                    <a:off x="7562458" y="4844361"/>
                    <a:ext cx="1025278" cy="364424"/>
                  </a:xfrm>
                  <a:prstGeom prst="rect">
                    <a:avLst/>
                  </a:prstGeom>
                  <a:noFill/>
                  <a:ln>
                    <a:solidFill>
                      <a:srgbClr val="0000FF"/>
                    </a:solidFill>
                  </a:ln>
                </p:spPr>
                <p:txBody>
                  <a:bodyPr wrap="square" rtlCol="0">
                    <a:spAutoFit/>
                  </a:bodyPr>
                  <a:lstStyle/>
                  <a:p>
                    <a:pPr algn="ctr"/>
                    <a:r>
                      <a:rPr lang="en-US" sz="1400" b="1" dirty="0" smtClean="0">
                        <a:solidFill>
                          <a:srgbClr val="0000FF"/>
                        </a:solidFill>
                      </a:rPr>
                      <a:t>ARC34</a:t>
                    </a:r>
                    <a:endParaRPr lang="en-US" sz="1400" b="1" dirty="0">
                      <a:solidFill>
                        <a:srgbClr val="0000FF"/>
                      </a:solidFill>
                    </a:endParaRPr>
                  </a:p>
                </p:txBody>
              </p:sp>
              <p:sp>
                <p:nvSpPr>
                  <p:cNvPr id="115" name="TextBox 114"/>
                  <p:cNvSpPr txBox="1"/>
                  <p:nvPr/>
                </p:nvSpPr>
                <p:spPr>
                  <a:xfrm rot="1749234">
                    <a:off x="2998118" y="6245357"/>
                    <a:ext cx="1025276" cy="388471"/>
                  </a:xfrm>
                  <a:prstGeom prst="rect">
                    <a:avLst/>
                  </a:prstGeom>
                  <a:noFill/>
                  <a:ln>
                    <a:solidFill>
                      <a:srgbClr val="0000FF"/>
                    </a:solidFill>
                  </a:ln>
                </p:spPr>
                <p:txBody>
                  <a:bodyPr wrap="square" rtlCol="0">
                    <a:spAutoFit/>
                  </a:bodyPr>
                  <a:lstStyle/>
                  <a:p>
                    <a:pPr algn="ctr"/>
                    <a:r>
                      <a:rPr lang="en-US" sz="1400" b="1" dirty="0" smtClean="0">
                        <a:solidFill>
                          <a:srgbClr val="0000FF"/>
                        </a:solidFill>
                      </a:rPr>
                      <a:t>ARC56</a:t>
                    </a:r>
                    <a:endParaRPr lang="en-US" sz="1400" b="1" dirty="0">
                      <a:solidFill>
                        <a:srgbClr val="0000FF"/>
                      </a:solidFill>
                    </a:endParaRPr>
                  </a:p>
                </p:txBody>
              </p:sp>
              <p:sp>
                <p:nvSpPr>
                  <p:cNvPr id="116" name="TextBox 115"/>
                  <p:cNvSpPr txBox="1"/>
                  <p:nvPr/>
                </p:nvSpPr>
                <p:spPr>
                  <a:xfrm rot="17472110">
                    <a:off x="1368085" y="2039388"/>
                    <a:ext cx="1025278" cy="364424"/>
                  </a:xfrm>
                  <a:prstGeom prst="rect">
                    <a:avLst/>
                  </a:prstGeom>
                  <a:noFill/>
                  <a:ln>
                    <a:solidFill>
                      <a:srgbClr val="0000FF"/>
                    </a:solidFill>
                  </a:ln>
                </p:spPr>
                <p:txBody>
                  <a:bodyPr wrap="square" rtlCol="0">
                    <a:spAutoFit/>
                  </a:bodyPr>
                  <a:lstStyle/>
                  <a:p>
                    <a:pPr algn="ctr"/>
                    <a:r>
                      <a:rPr lang="en-US" sz="1400" b="1" dirty="0" smtClean="0">
                        <a:solidFill>
                          <a:srgbClr val="0000FF"/>
                        </a:solidFill>
                      </a:rPr>
                      <a:t>ARC78</a:t>
                    </a:r>
                    <a:endParaRPr lang="en-US" sz="1400" b="1" dirty="0">
                      <a:solidFill>
                        <a:srgbClr val="0000FF"/>
                      </a:solidFill>
                    </a:endParaRPr>
                  </a:p>
                </p:txBody>
              </p:sp>
            </p:grpSp>
            <p:sp>
              <p:nvSpPr>
                <p:cNvPr id="85" name="TextBox 84"/>
                <p:cNvSpPr txBox="1"/>
                <p:nvPr/>
              </p:nvSpPr>
              <p:spPr>
                <a:xfrm>
                  <a:off x="3428910" y="1137894"/>
                  <a:ext cx="919801" cy="330200"/>
                </a:xfrm>
                <a:prstGeom prst="rect">
                  <a:avLst/>
                </a:prstGeom>
                <a:noFill/>
                <a:ln>
                  <a:solidFill>
                    <a:srgbClr val="00B050"/>
                  </a:solidFill>
                </a:ln>
              </p:spPr>
              <p:txBody>
                <a:bodyPr wrap="square" rtlCol="0">
                  <a:spAutoFit/>
                </a:bodyPr>
                <a:lstStyle/>
                <a:p>
                  <a:pPr algn="ctr"/>
                  <a:r>
                    <a:rPr lang="en-US" sz="1100" dirty="0" smtClean="0">
                      <a:solidFill>
                        <a:srgbClr val="00B050"/>
                      </a:solidFill>
                    </a:rPr>
                    <a:t>arccell1</a:t>
                  </a:r>
                  <a:endParaRPr lang="en-US" sz="1100" b="1" dirty="0">
                    <a:solidFill>
                      <a:srgbClr val="00B050"/>
                    </a:solidFill>
                  </a:endParaRPr>
                </a:p>
              </p:txBody>
            </p:sp>
            <p:sp>
              <p:nvSpPr>
                <p:cNvPr id="86" name="TextBox 85"/>
                <p:cNvSpPr txBox="1"/>
                <p:nvPr/>
              </p:nvSpPr>
              <p:spPr>
                <a:xfrm>
                  <a:off x="6709560" y="2453862"/>
                  <a:ext cx="931347" cy="330200"/>
                </a:xfrm>
                <a:prstGeom prst="rect">
                  <a:avLst/>
                </a:prstGeom>
                <a:noFill/>
                <a:ln>
                  <a:solidFill>
                    <a:srgbClr val="00B050"/>
                  </a:solidFill>
                </a:ln>
              </p:spPr>
              <p:txBody>
                <a:bodyPr wrap="square" rtlCol="0">
                  <a:spAutoFit/>
                </a:bodyPr>
                <a:lstStyle/>
                <a:p>
                  <a:pPr algn="ctr"/>
                  <a:r>
                    <a:rPr lang="en-US" sz="1100" dirty="0" smtClean="0">
                      <a:solidFill>
                        <a:srgbClr val="00B050"/>
                      </a:solidFill>
                    </a:rPr>
                    <a:t>arccell1</a:t>
                  </a:r>
                  <a:endParaRPr lang="en-US" sz="1100" b="1" dirty="0">
                    <a:solidFill>
                      <a:srgbClr val="00B050"/>
                    </a:solidFill>
                  </a:endParaRPr>
                </a:p>
              </p:txBody>
            </p:sp>
            <p:sp>
              <p:nvSpPr>
                <p:cNvPr id="87" name="TextBox 86"/>
                <p:cNvSpPr txBox="1"/>
                <p:nvPr/>
              </p:nvSpPr>
              <p:spPr>
                <a:xfrm>
                  <a:off x="3483486" y="5563032"/>
                  <a:ext cx="931347" cy="330200"/>
                </a:xfrm>
                <a:prstGeom prst="rect">
                  <a:avLst/>
                </a:prstGeom>
                <a:noFill/>
                <a:ln>
                  <a:solidFill>
                    <a:srgbClr val="00B050"/>
                  </a:solidFill>
                </a:ln>
              </p:spPr>
              <p:txBody>
                <a:bodyPr wrap="square" rtlCol="0">
                  <a:spAutoFit/>
                </a:bodyPr>
                <a:lstStyle/>
                <a:p>
                  <a:pPr algn="ctr"/>
                  <a:r>
                    <a:rPr lang="en-US" sz="1100" dirty="0" smtClean="0">
                      <a:solidFill>
                        <a:srgbClr val="00B050"/>
                      </a:solidFill>
                    </a:rPr>
                    <a:t>arccell2</a:t>
                  </a:r>
                  <a:endParaRPr lang="en-US" sz="1100" b="1" dirty="0">
                    <a:solidFill>
                      <a:srgbClr val="00B050"/>
                    </a:solidFill>
                  </a:endParaRPr>
                </a:p>
              </p:txBody>
            </p:sp>
            <p:sp>
              <p:nvSpPr>
                <p:cNvPr id="88" name="TextBox 87"/>
                <p:cNvSpPr txBox="1"/>
                <p:nvPr/>
              </p:nvSpPr>
              <p:spPr>
                <a:xfrm>
                  <a:off x="5591275" y="5596690"/>
                  <a:ext cx="931347" cy="330200"/>
                </a:xfrm>
                <a:prstGeom prst="rect">
                  <a:avLst/>
                </a:prstGeom>
                <a:noFill/>
                <a:ln>
                  <a:solidFill>
                    <a:srgbClr val="00B050"/>
                  </a:solidFill>
                </a:ln>
              </p:spPr>
              <p:txBody>
                <a:bodyPr wrap="square" rtlCol="0">
                  <a:spAutoFit/>
                </a:bodyPr>
                <a:lstStyle/>
                <a:p>
                  <a:pPr algn="ctr"/>
                  <a:r>
                    <a:rPr lang="en-US" sz="1100" dirty="0" smtClean="0">
                      <a:solidFill>
                        <a:srgbClr val="00B050"/>
                      </a:solidFill>
                    </a:rPr>
                    <a:t>arccell1</a:t>
                  </a:r>
                  <a:endParaRPr lang="en-US" sz="1100" b="1" dirty="0">
                    <a:solidFill>
                      <a:srgbClr val="00B050"/>
                    </a:solidFill>
                  </a:endParaRPr>
                </a:p>
              </p:txBody>
            </p:sp>
            <p:sp>
              <p:nvSpPr>
                <p:cNvPr id="89" name="TextBox 88"/>
                <p:cNvSpPr txBox="1"/>
                <p:nvPr/>
              </p:nvSpPr>
              <p:spPr>
                <a:xfrm>
                  <a:off x="2422810" y="2383109"/>
                  <a:ext cx="931347" cy="330200"/>
                </a:xfrm>
                <a:prstGeom prst="rect">
                  <a:avLst/>
                </a:prstGeom>
                <a:noFill/>
                <a:ln>
                  <a:solidFill>
                    <a:srgbClr val="00B050"/>
                  </a:solidFill>
                </a:ln>
              </p:spPr>
              <p:txBody>
                <a:bodyPr wrap="square" rtlCol="0">
                  <a:spAutoFit/>
                </a:bodyPr>
                <a:lstStyle/>
                <a:p>
                  <a:pPr algn="ctr"/>
                  <a:r>
                    <a:rPr lang="en-US" sz="1100" dirty="0" smtClean="0">
                      <a:solidFill>
                        <a:srgbClr val="00B050"/>
                      </a:solidFill>
                    </a:rPr>
                    <a:t>arccell2</a:t>
                  </a:r>
                  <a:endParaRPr lang="en-US" sz="1100" b="1" dirty="0">
                    <a:solidFill>
                      <a:srgbClr val="00B050"/>
                    </a:solidFill>
                  </a:endParaRPr>
                </a:p>
              </p:txBody>
            </p:sp>
            <p:sp>
              <p:nvSpPr>
                <p:cNvPr id="90" name="TextBox 89"/>
                <p:cNvSpPr txBox="1"/>
                <p:nvPr/>
              </p:nvSpPr>
              <p:spPr>
                <a:xfrm>
                  <a:off x="5674722" y="1120736"/>
                  <a:ext cx="919801" cy="330200"/>
                </a:xfrm>
                <a:prstGeom prst="rect">
                  <a:avLst/>
                </a:prstGeom>
                <a:noFill/>
                <a:ln>
                  <a:solidFill>
                    <a:srgbClr val="00B050"/>
                  </a:solidFill>
                </a:ln>
              </p:spPr>
              <p:txBody>
                <a:bodyPr wrap="square" rtlCol="0">
                  <a:spAutoFit/>
                </a:bodyPr>
                <a:lstStyle/>
                <a:p>
                  <a:pPr algn="ctr"/>
                  <a:r>
                    <a:rPr lang="en-US" sz="1100" dirty="0" smtClean="0">
                      <a:solidFill>
                        <a:srgbClr val="00B050"/>
                      </a:solidFill>
                    </a:rPr>
                    <a:t>arccell2</a:t>
                  </a:r>
                  <a:endParaRPr lang="en-US" sz="1100" b="1" dirty="0">
                    <a:solidFill>
                      <a:srgbClr val="00B050"/>
                    </a:solidFill>
                  </a:endParaRPr>
                </a:p>
              </p:txBody>
            </p:sp>
            <p:sp>
              <p:nvSpPr>
                <p:cNvPr id="91" name="TextBox 90"/>
                <p:cNvSpPr txBox="1"/>
                <p:nvPr/>
              </p:nvSpPr>
              <p:spPr>
                <a:xfrm>
                  <a:off x="2361244" y="4227504"/>
                  <a:ext cx="931347" cy="330200"/>
                </a:xfrm>
                <a:prstGeom prst="rect">
                  <a:avLst/>
                </a:prstGeom>
                <a:noFill/>
                <a:ln>
                  <a:solidFill>
                    <a:srgbClr val="00B050"/>
                  </a:solidFill>
                </a:ln>
              </p:spPr>
              <p:txBody>
                <a:bodyPr wrap="square" rtlCol="0">
                  <a:spAutoFit/>
                </a:bodyPr>
                <a:lstStyle/>
                <a:p>
                  <a:pPr algn="ctr"/>
                  <a:r>
                    <a:rPr lang="en-US" sz="1100" dirty="0" smtClean="0">
                      <a:solidFill>
                        <a:srgbClr val="00B050"/>
                      </a:solidFill>
                    </a:rPr>
                    <a:t>arccell1</a:t>
                  </a:r>
                  <a:endParaRPr lang="en-US" sz="1100" b="1" dirty="0">
                    <a:solidFill>
                      <a:srgbClr val="00B050"/>
                    </a:solidFill>
                  </a:endParaRPr>
                </a:p>
              </p:txBody>
            </p:sp>
            <p:sp>
              <p:nvSpPr>
                <p:cNvPr id="92" name="TextBox 91"/>
                <p:cNvSpPr txBox="1"/>
                <p:nvPr/>
              </p:nvSpPr>
              <p:spPr>
                <a:xfrm>
                  <a:off x="6639401" y="4386465"/>
                  <a:ext cx="931347" cy="330200"/>
                </a:xfrm>
                <a:prstGeom prst="rect">
                  <a:avLst/>
                </a:prstGeom>
                <a:noFill/>
                <a:ln>
                  <a:solidFill>
                    <a:srgbClr val="00B050"/>
                  </a:solidFill>
                </a:ln>
              </p:spPr>
              <p:txBody>
                <a:bodyPr wrap="square" rtlCol="0">
                  <a:spAutoFit/>
                </a:bodyPr>
                <a:lstStyle/>
                <a:p>
                  <a:pPr algn="ctr"/>
                  <a:r>
                    <a:rPr lang="en-US" sz="1100" dirty="0" smtClean="0">
                      <a:solidFill>
                        <a:srgbClr val="00B050"/>
                      </a:solidFill>
                    </a:rPr>
                    <a:t>arccell2</a:t>
                  </a:r>
                  <a:endParaRPr lang="en-US" sz="1100" b="1" dirty="0">
                    <a:solidFill>
                      <a:srgbClr val="00B050"/>
                    </a:solidFill>
                  </a:endParaRPr>
                </a:p>
              </p:txBody>
            </p:sp>
          </p:grpSp>
          <p:sp>
            <p:nvSpPr>
              <p:cNvPr id="79" name="圆角矩形 78"/>
              <p:cNvSpPr/>
              <p:nvPr/>
            </p:nvSpPr>
            <p:spPr>
              <a:xfrm>
                <a:off x="5210667" y="1298771"/>
                <a:ext cx="796407" cy="193188"/>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圆角矩形 79"/>
              <p:cNvSpPr/>
              <p:nvPr/>
            </p:nvSpPr>
            <p:spPr>
              <a:xfrm>
                <a:off x="5222116" y="6110069"/>
                <a:ext cx="796407" cy="193188"/>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TextBox 80"/>
              <p:cNvSpPr txBox="1"/>
              <p:nvPr/>
            </p:nvSpPr>
            <p:spPr>
              <a:xfrm>
                <a:off x="176388" y="5024733"/>
                <a:ext cx="2376264" cy="1569660"/>
              </a:xfrm>
              <a:prstGeom prst="rect">
                <a:avLst/>
              </a:prstGeom>
              <a:noFill/>
            </p:spPr>
            <p:txBody>
              <a:bodyPr wrap="square" rtlCol="0">
                <a:spAutoFit/>
              </a:bodyPr>
              <a:lstStyle/>
              <a:p>
                <a:pPr>
                  <a:lnSpc>
                    <a:spcPct val="150000"/>
                  </a:lnSpc>
                </a:pPr>
                <a:r>
                  <a:rPr lang="en-US" altLang="zh-CN" sz="1600" dirty="0" smtClean="0">
                    <a:solidFill>
                      <a:srgbClr val="FF0000"/>
                    </a:solidFill>
                  </a:rPr>
                  <a:t>LSS1/5_coll</a:t>
                </a:r>
                <a:r>
                  <a:rPr lang="zh-CN" altLang="en-US" sz="1600" dirty="0">
                    <a:solidFill>
                      <a:srgbClr val="FF0000"/>
                    </a:solidFill>
                  </a:rPr>
                  <a:t> </a:t>
                </a:r>
                <a:r>
                  <a:rPr lang="zh-CN" altLang="en-US" sz="1600" dirty="0" smtClean="0">
                    <a:solidFill>
                      <a:srgbClr val="FF0000"/>
                    </a:solidFill>
                  </a:rPr>
                  <a:t>：</a:t>
                </a:r>
                <a:r>
                  <a:rPr lang="en-US" altLang="zh-CN" sz="1600" dirty="0" smtClean="0">
                    <a:solidFill>
                      <a:srgbClr val="FF0000"/>
                    </a:solidFill>
                  </a:rPr>
                  <a:t>3.2Km</a:t>
                </a:r>
              </a:p>
              <a:p>
                <a:pPr>
                  <a:lnSpc>
                    <a:spcPct val="150000"/>
                  </a:lnSpc>
                </a:pPr>
                <a:r>
                  <a:rPr lang="en-US" altLang="zh-CN" sz="1600" dirty="0" smtClean="0">
                    <a:solidFill>
                      <a:srgbClr val="FF0000"/>
                    </a:solidFill>
                  </a:rPr>
                  <a:t>LSS2/4/6/8</a:t>
                </a:r>
                <a:r>
                  <a:rPr lang="zh-CN" altLang="en-US" sz="1600" dirty="0" smtClean="0">
                    <a:solidFill>
                      <a:srgbClr val="FF0000"/>
                    </a:solidFill>
                  </a:rPr>
                  <a:t>：</a:t>
                </a:r>
                <a:r>
                  <a:rPr lang="en-US" altLang="zh-CN" sz="1600" dirty="0" smtClean="0">
                    <a:solidFill>
                      <a:srgbClr val="FF0000"/>
                    </a:solidFill>
                  </a:rPr>
                  <a:t>788.31m</a:t>
                </a:r>
              </a:p>
              <a:p>
                <a:pPr>
                  <a:lnSpc>
                    <a:spcPct val="150000"/>
                  </a:lnSpc>
                </a:pPr>
                <a:r>
                  <a:rPr lang="en-US" altLang="zh-CN" sz="1600" dirty="0" smtClean="0">
                    <a:solidFill>
                      <a:srgbClr val="FF0000"/>
                    </a:solidFill>
                  </a:rPr>
                  <a:t>LSS3/7_pp:  973.83m</a:t>
                </a:r>
              </a:p>
              <a:p>
                <a:pPr>
                  <a:lnSpc>
                    <a:spcPct val="150000"/>
                  </a:lnSpc>
                </a:pPr>
                <a:r>
                  <a:rPr lang="en-US" altLang="zh-CN" sz="1600" dirty="0" smtClean="0">
                    <a:solidFill>
                      <a:srgbClr val="0000FF"/>
                    </a:solidFill>
                  </a:rPr>
                  <a:t>ARC: 5963.2m</a:t>
                </a:r>
                <a:endParaRPr lang="en-US" altLang="zh-CN" sz="1600" dirty="0">
                  <a:solidFill>
                    <a:srgbClr val="0000FF"/>
                  </a:solidFill>
                </a:endParaRPr>
              </a:p>
            </p:txBody>
          </p:sp>
        </p:grpSp>
        <p:sp>
          <p:nvSpPr>
            <p:cNvPr id="77" name="TextBox 76"/>
            <p:cNvSpPr txBox="1"/>
            <p:nvPr/>
          </p:nvSpPr>
          <p:spPr>
            <a:xfrm>
              <a:off x="335926" y="1283760"/>
              <a:ext cx="2942515" cy="800219"/>
            </a:xfrm>
            <a:prstGeom prst="rect">
              <a:avLst/>
            </a:prstGeom>
            <a:noFill/>
            <a:ln>
              <a:noFill/>
            </a:ln>
          </p:spPr>
          <p:txBody>
            <a:bodyPr wrap="square" rtlCol="0">
              <a:spAutoFit/>
            </a:bodyPr>
            <a:lstStyle/>
            <a:p>
              <a:pPr algn="ctr" fontAlgn="base">
                <a:spcBef>
                  <a:spcPct val="0"/>
                </a:spcBef>
                <a:spcAft>
                  <a:spcPct val="0"/>
                </a:spcAft>
              </a:pPr>
              <a:r>
                <a:rPr lang="en-US" sz="3200" b="1" dirty="0" smtClean="0">
                  <a:solidFill>
                    <a:srgbClr val="1D0DF1"/>
                  </a:solidFill>
                  <a:latin typeface="Arial" pitchFamily="34" charset="0"/>
                </a:rPr>
                <a:t>SPPC Layout</a:t>
              </a:r>
            </a:p>
            <a:p>
              <a:pPr algn="ctr" fontAlgn="base">
                <a:spcBef>
                  <a:spcPct val="0"/>
                </a:spcBef>
                <a:spcAft>
                  <a:spcPct val="0"/>
                </a:spcAft>
              </a:pPr>
              <a:r>
                <a:rPr lang="zh-CN" altLang="en-US" sz="1400" b="1" dirty="0" smtClean="0">
                  <a:latin typeface="Arial" pitchFamily="34" charset="0"/>
                </a:rPr>
                <a:t>（</a:t>
              </a:r>
              <a:r>
                <a:rPr lang="en-US" altLang="zh-CN" sz="1400" b="1" dirty="0"/>
                <a:t>Su  </a:t>
              </a:r>
              <a:r>
                <a:rPr lang="en-US" altLang="zh-CN" sz="1400" b="1" dirty="0" err="1" smtClean="0"/>
                <a:t>Feng</a:t>
              </a:r>
              <a:r>
                <a:rPr lang="en-US" altLang="zh-CN" sz="1400" b="1" dirty="0" smtClean="0"/>
                <a:t> Jan. 10, 2016</a:t>
              </a:r>
              <a:r>
                <a:rPr lang="zh-CN" altLang="en-US" sz="1400" b="1" dirty="0" smtClean="0">
                  <a:latin typeface="Arial" pitchFamily="34" charset="0"/>
                </a:rPr>
                <a:t>）</a:t>
              </a:r>
              <a:endParaRPr lang="en-US" sz="1400" b="1" dirty="0">
                <a:latin typeface="Arial" pitchFamily="34" charset="0"/>
              </a:endParaRPr>
            </a:p>
          </p:txBody>
        </p:sp>
      </p:grpSp>
    </p:spTree>
    <p:extLst>
      <p:ext uri="{BB962C8B-B14F-4D97-AF65-F5344CB8AC3E}">
        <p14:creationId xmlns:p14="http://schemas.microsoft.com/office/powerpoint/2010/main" val="900809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0712" y="5733256"/>
            <a:ext cx="5698483" cy="738664"/>
          </a:xfrm>
          <a:prstGeom prst="rect">
            <a:avLst/>
          </a:prstGeom>
          <a:noFill/>
        </p:spPr>
        <p:txBody>
          <a:bodyPr wrap="none" rtlCol="0">
            <a:spAutoFit/>
          </a:bodyPr>
          <a:lstStyle/>
          <a:p>
            <a:pPr algn="ctr">
              <a:lnSpc>
                <a:spcPct val="150000"/>
              </a:lnSpc>
            </a:pPr>
            <a:r>
              <a:rPr lang="en-US" altLang="zh-CN" sz="1400" dirty="0">
                <a:solidFill>
                  <a:prstClr val="black"/>
                </a:solidFill>
                <a:latin typeface="Times New Roman" pitchFamily="18" charset="0"/>
                <a:cs typeface="Times New Roman" pitchFamily="18" charset="0"/>
              </a:rPr>
              <a:t>ARCDSPL, </a:t>
            </a:r>
            <a:r>
              <a:rPr lang="en-US" altLang="zh-CN" sz="1400" dirty="0" err="1" smtClean="0">
                <a:solidFill>
                  <a:prstClr val="black"/>
                </a:solidFill>
                <a:latin typeface="Times New Roman" pitchFamily="18" charset="0"/>
                <a:cs typeface="Times New Roman" pitchFamily="18" charset="0"/>
              </a:rPr>
              <a:t>ARC_to_STR</a:t>
            </a:r>
            <a:r>
              <a:rPr lang="en-US" altLang="zh-CN" sz="1400" dirty="0" smtClean="0">
                <a:solidFill>
                  <a:prstClr val="black"/>
                </a:solidFill>
                <a:latin typeface="Times New Roman" pitchFamily="18" charset="0"/>
                <a:cs typeface="Times New Roman" pitchFamily="18" charset="0"/>
              </a:rPr>
              <a:t>, 21.5*STRCELL, </a:t>
            </a:r>
            <a:r>
              <a:rPr lang="en-US" altLang="zh-CN" sz="1400" dirty="0" err="1" smtClean="0">
                <a:solidFill>
                  <a:prstClr val="black"/>
                </a:solidFill>
                <a:latin typeface="Times New Roman" pitchFamily="18" charset="0"/>
                <a:cs typeface="Times New Roman" pitchFamily="18" charset="0"/>
              </a:rPr>
              <a:t>STR_to_ARC</a:t>
            </a:r>
            <a:r>
              <a:rPr lang="en-US" altLang="zh-CN" sz="1400" dirty="0">
                <a:solidFill>
                  <a:prstClr val="black"/>
                </a:solidFill>
                <a:latin typeface="Times New Roman" pitchFamily="18" charset="0"/>
                <a:cs typeface="Times New Roman" pitchFamily="18" charset="0"/>
              </a:rPr>
              <a:t>,</a:t>
            </a:r>
            <a:r>
              <a:rPr lang="en-US" altLang="zh-CN" sz="1400" dirty="0" smtClean="0">
                <a:solidFill>
                  <a:prstClr val="black"/>
                </a:solidFill>
                <a:latin typeface="Times New Roman" pitchFamily="18" charset="0"/>
                <a:cs typeface="Times New Roman" pitchFamily="18" charset="0"/>
              </a:rPr>
              <a:t> ARCDSPR</a:t>
            </a:r>
            <a:endParaRPr lang="en-US" altLang="zh-CN" sz="1400" b="1" dirty="0" smtClean="0">
              <a:solidFill>
                <a:prstClr val="black"/>
              </a:solidFill>
              <a:latin typeface="Times New Roman" pitchFamily="18" charset="0"/>
              <a:cs typeface="Times New Roman" pitchFamily="18" charset="0"/>
            </a:endParaRPr>
          </a:p>
          <a:p>
            <a:pPr algn="ctr" fontAlgn="base">
              <a:lnSpc>
                <a:spcPct val="150000"/>
              </a:lnSpc>
              <a:spcBef>
                <a:spcPct val="0"/>
              </a:spcBef>
              <a:spcAft>
                <a:spcPct val="0"/>
              </a:spcAft>
            </a:pPr>
            <a:r>
              <a:rPr lang="en-US" altLang="zh-CN" sz="1400" b="1" dirty="0" smtClean="0">
                <a:solidFill>
                  <a:prstClr val="black"/>
                </a:solidFill>
                <a:latin typeface="Times New Roman" pitchFamily="18" charset="0"/>
                <a:cs typeface="Times New Roman" pitchFamily="18" charset="0"/>
              </a:rPr>
              <a:t>382.4m, 71.719m, 3104.6m, 66.789m, 382.4m</a:t>
            </a:r>
            <a:endParaRPr lang="zh-CN" altLang="en-US" sz="1400" b="1" dirty="0">
              <a:solidFill>
                <a:prstClr val="black"/>
              </a:solidFill>
              <a:latin typeface="Times New Roman" pitchFamily="18" charset="0"/>
              <a:cs typeface="Times New Roman" pitchFamily="18" charset="0"/>
            </a:endParaRPr>
          </a:p>
        </p:txBody>
      </p:sp>
      <p:sp>
        <p:nvSpPr>
          <p:cNvPr id="3" name="TextBox 2"/>
          <p:cNvSpPr txBox="1"/>
          <p:nvPr/>
        </p:nvSpPr>
        <p:spPr>
          <a:xfrm>
            <a:off x="3563888" y="5301208"/>
            <a:ext cx="1627369" cy="369332"/>
          </a:xfrm>
          <a:prstGeom prst="rect">
            <a:avLst/>
          </a:prstGeom>
          <a:noFill/>
        </p:spPr>
        <p:txBody>
          <a:bodyPr wrap="none" rtlCol="0">
            <a:spAutoFit/>
          </a:bodyPr>
          <a:lstStyle/>
          <a:p>
            <a:pPr fontAlgn="base">
              <a:spcBef>
                <a:spcPct val="0"/>
              </a:spcBef>
              <a:spcAft>
                <a:spcPct val="0"/>
              </a:spcAft>
            </a:pPr>
            <a:r>
              <a:rPr lang="en-US" altLang="zh-CN" b="1" dirty="0" smtClean="0">
                <a:solidFill>
                  <a:prstClr val="black"/>
                </a:solidFill>
                <a:latin typeface="Arial" pitchFamily="34" charset="0"/>
              </a:rPr>
              <a:t>L=3243.106m</a:t>
            </a:r>
            <a:endParaRPr lang="zh-CN" altLang="en-US" b="1" dirty="0">
              <a:solidFill>
                <a:prstClr val="black"/>
              </a:solidFill>
              <a:latin typeface="Arial" pitchFamily="34" charset="0"/>
            </a:endParaRPr>
          </a:p>
        </p:txBody>
      </p:sp>
      <p:sp>
        <p:nvSpPr>
          <p:cNvPr id="10" name="Rectangle 2"/>
          <p:cNvSpPr txBox="1">
            <a:spLocks noChangeArrowheads="1"/>
          </p:cNvSpPr>
          <p:nvPr/>
        </p:nvSpPr>
        <p:spPr>
          <a:xfrm>
            <a:off x="2627784" y="620688"/>
            <a:ext cx="3349975" cy="563562"/>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0" dirty="0" smtClean="0">
                <a:solidFill>
                  <a:srgbClr val="0033CC"/>
                </a:solidFill>
                <a:ea typeface="宋体" pitchFamily="2" charset="-122"/>
              </a:rPr>
              <a:t>LSS1/5_coll</a:t>
            </a:r>
            <a:endParaRPr lang="en-US" altLang="zh-CN" b="0" dirty="0">
              <a:solidFill>
                <a:srgbClr val="0033CC"/>
              </a:solidFill>
              <a:ea typeface="宋体" pitchFamily="2" charset="-122"/>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7" y="1345159"/>
            <a:ext cx="4514644" cy="348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7490" y="1345159"/>
            <a:ext cx="4400080" cy="348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9131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979712" y="548680"/>
            <a:ext cx="4461310" cy="563562"/>
          </a:xfrm>
        </p:spPr>
        <p:txBody>
          <a:bodyPr>
            <a:normAutofit fontScale="90000"/>
          </a:bodyPr>
          <a:lstStyle/>
          <a:p>
            <a:r>
              <a:rPr lang="en-US" altLang="zh-CN" dirty="0" smtClean="0">
                <a:solidFill>
                  <a:srgbClr val="0033CC"/>
                </a:solidFill>
                <a:ea typeface="宋体" pitchFamily="2" charset="-122"/>
              </a:rPr>
              <a:t>LSS2_inj/LSS8_extr</a:t>
            </a:r>
            <a:endParaRPr lang="en-US" altLang="zh-CN" dirty="0">
              <a:solidFill>
                <a:srgbClr val="0033CC"/>
              </a:solidFill>
              <a:ea typeface="宋体" pitchFamily="2" charset="-122"/>
            </a:endParaRPr>
          </a:p>
        </p:txBody>
      </p:sp>
      <p:sp>
        <p:nvSpPr>
          <p:cNvPr id="6" name="TextBox 5"/>
          <p:cNvSpPr txBox="1"/>
          <p:nvPr/>
        </p:nvSpPr>
        <p:spPr>
          <a:xfrm>
            <a:off x="1495779" y="6021288"/>
            <a:ext cx="5737213" cy="738664"/>
          </a:xfrm>
          <a:prstGeom prst="rect">
            <a:avLst/>
          </a:prstGeom>
          <a:noFill/>
        </p:spPr>
        <p:txBody>
          <a:bodyPr wrap="none" rtlCol="0">
            <a:spAutoFit/>
          </a:bodyPr>
          <a:lstStyle/>
          <a:p>
            <a:pPr algn="ctr">
              <a:lnSpc>
                <a:spcPct val="150000"/>
              </a:lnSpc>
            </a:pPr>
            <a:r>
              <a:rPr lang="en-US" altLang="zh-CN" sz="1400" dirty="0" smtClean="0">
                <a:solidFill>
                  <a:prstClr val="black"/>
                </a:solidFill>
                <a:latin typeface="Times New Roman" pitchFamily="18" charset="0"/>
                <a:cs typeface="Times New Roman" pitchFamily="18" charset="0"/>
              </a:rPr>
              <a:t>-ARCDSPR, </a:t>
            </a:r>
            <a:r>
              <a:rPr lang="en-US" altLang="zh-CN" sz="1400" dirty="0" err="1">
                <a:solidFill>
                  <a:prstClr val="black"/>
                </a:solidFill>
                <a:latin typeface="Times New Roman" pitchFamily="18" charset="0"/>
                <a:cs typeface="Times New Roman" pitchFamily="18" charset="0"/>
              </a:rPr>
              <a:t>ARC_to_STR</a:t>
            </a:r>
            <a:r>
              <a:rPr lang="en-US" altLang="zh-CN" sz="1400" dirty="0">
                <a:solidFill>
                  <a:prstClr val="black"/>
                </a:solidFill>
                <a:latin typeface="Times New Roman" pitchFamily="18" charset="0"/>
                <a:cs typeface="Times New Roman" pitchFamily="18" charset="0"/>
              </a:rPr>
              <a:t>, 4</a:t>
            </a:r>
            <a:r>
              <a:rPr lang="en-US" altLang="zh-CN" sz="1400" dirty="0" smtClean="0">
                <a:solidFill>
                  <a:prstClr val="black"/>
                </a:solidFill>
                <a:latin typeface="Times New Roman" pitchFamily="18" charset="0"/>
                <a:cs typeface="Times New Roman" pitchFamily="18" charset="0"/>
              </a:rPr>
              <a:t>.5*STRCELL</a:t>
            </a:r>
            <a:r>
              <a:rPr lang="en-US" altLang="zh-CN" sz="1400" dirty="0">
                <a:solidFill>
                  <a:prstClr val="black"/>
                </a:solidFill>
                <a:latin typeface="Times New Roman" pitchFamily="18" charset="0"/>
                <a:cs typeface="Times New Roman" pitchFamily="18" charset="0"/>
              </a:rPr>
              <a:t>, </a:t>
            </a:r>
            <a:r>
              <a:rPr lang="en-US" altLang="zh-CN" sz="1400" dirty="0" err="1">
                <a:solidFill>
                  <a:prstClr val="black"/>
                </a:solidFill>
                <a:latin typeface="Times New Roman" pitchFamily="18" charset="0"/>
                <a:cs typeface="Times New Roman" pitchFamily="18" charset="0"/>
              </a:rPr>
              <a:t>STR_to_ARC</a:t>
            </a:r>
            <a:r>
              <a:rPr lang="en-US" altLang="zh-CN" sz="1400" dirty="0">
                <a:solidFill>
                  <a:prstClr val="black"/>
                </a:solidFill>
                <a:latin typeface="Times New Roman" pitchFamily="18" charset="0"/>
                <a:cs typeface="Times New Roman" pitchFamily="18" charset="0"/>
              </a:rPr>
              <a:t>, </a:t>
            </a:r>
            <a:r>
              <a:rPr lang="en-US" altLang="zh-CN" sz="1400" dirty="0" smtClean="0">
                <a:solidFill>
                  <a:prstClr val="black"/>
                </a:solidFill>
                <a:latin typeface="Times New Roman" pitchFamily="18" charset="0"/>
                <a:cs typeface="Times New Roman" pitchFamily="18" charset="0"/>
              </a:rPr>
              <a:t>-ARCDSPL</a:t>
            </a:r>
            <a:endParaRPr lang="en-US" altLang="zh-CN" sz="1400" dirty="0">
              <a:solidFill>
                <a:prstClr val="black"/>
              </a:solidFill>
              <a:latin typeface="Times New Roman" pitchFamily="18" charset="0"/>
              <a:cs typeface="Times New Roman" pitchFamily="18" charset="0"/>
            </a:endParaRPr>
          </a:p>
          <a:p>
            <a:pPr algn="ctr">
              <a:lnSpc>
                <a:spcPct val="150000"/>
              </a:lnSpc>
            </a:pPr>
            <a:r>
              <a:rPr lang="en-US" altLang="zh-CN" sz="1400" dirty="0">
                <a:solidFill>
                  <a:prstClr val="black"/>
                </a:solidFill>
                <a:latin typeface="Times New Roman" pitchFamily="18" charset="0"/>
                <a:cs typeface="Times New Roman" pitchFamily="18" charset="0"/>
              </a:rPr>
              <a:t>382.4m, 71.719m, </a:t>
            </a:r>
            <a:r>
              <a:rPr lang="en-US" altLang="zh-CN" sz="1400" dirty="0" smtClean="0">
                <a:solidFill>
                  <a:prstClr val="black"/>
                </a:solidFill>
                <a:latin typeface="Times New Roman" pitchFamily="18" charset="0"/>
                <a:cs typeface="Times New Roman" pitchFamily="18" charset="0"/>
              </a:rPr>
              <a:t>649.8m</a:t>
            </a:r>
            <a:r>
              <a:rPr lang="en-US" altLang="zh-CN" sz="1400" dirty="0">
                <a:solidFill>
                  <a:prstClr val="black"/>
                </a:solidFill>
                <a:latin typeface="Times New Roman" pitchFamily="18" charset="0"/>
                <a:cs typeface="Times New Roman" pitchFamily="18" charset="0"/>
              </a:rPr>
              <a:t>, </a:t>
            </a:r>
            <a:r>
              <a:rPr lang="en-US" altLang="zh-CN" sz="1400" dirty="0" smtClean="0">
                <a:solidFill>
                  <a:prstClr val="black"/>
                </a:solidFill>
                <a:latin typeface="Times New Roman" pitchFamily="18" charset="0"/>
                <a:cs typeface="Times New Roman" pitchFamily="18" charset="0"/>
              </a:rPr>
              <a:t>66.787m</a:t>
            </a:r>
            <a:r>
              <a:rPr lang="en-US" altLang="zh-CN" sz="1400" dirty="0">
                <a:solidFill>
                  <a:prstClr val="black"/>
                </a:solidFill>
                <a:latin typeface="Times New Roman" pitchFamily="18" charset="0"/>
                <a:cs typeface="Times New Roman" pitchFamily="18" charset="0"/>
              </a:rPr>
              <a:t>, 382.4m</a:t>
            </a:r>
            <a:endParaRPr lang="zh-CN" altLang="en-US" sz="1400" dirty="0">
              <a:solidFill>
                <a:prstClr val="black"/>
              </a:solidFill>
              <a:latin typeface="Times New Roman" pitchFamily="18" charset="0"/>
              <a:cs typeface="Times New Roman" pitchFamily="18" charset="0"/>
            </a:endParaRPr>
          </a:p>
        </p:txBody>
      </p:sp>
      <p:sp>
        <p:nvSpPr>
          <p:cNvPr id="7" name="TextBox 6"/>
          <p:cNvSpPr txBox="1"/>
          <p:nvPr/>
        </p:nvSpPr>
        <p:spPr>
          <a:xfrm>
            <a:off x="3775122" y="5411338"/>
            <a:ext cx="1499128" cy="369332"/>
          </a:xfrm>
          <a:prstGeom prst="rect">
            <a:avLst/>
          </a:prstGeom>
          <a:noFill/>
        </p:spPr>
        <p:txBody>
          <a:bodyPr wrap="none" rtlCol="0">
            <a:spAutoFit/>
          </a:bodyPr>
          <a:lstStyle/>
          <a:p>
            <a:pPr fontAlgn="base">
              <a:spcBef>
                <a:spcPct val="0"/>
              </a:spcBef>
              <a:spcAft>
                <a:spcPct val="0"/>
              </a:spcAft>
            </a:pPr>
            <a:r>
              <a:rPr lang="en-US" altLang="zh-CN" b="1" dirty="0" smtClean="0">
                <a:solidFill>
                  <a:prstClr val="black"/>
                </a:solidFill>
                <a:latin typeface="Arial" pitchFamily="34" charset="0"/>
              </a:rPr>
              <a:t>L=788.306m</a:t>
            </a:r>
            <a:endParaRPr lang="zh-CN" altLang="en-US" b="1" dirty="0">
              <a:solidFill>
                <a:prstClr val="black"/>
              </a:solidFill>
              <a:latin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84" y="1356342"/>
            <a:ext cx="4437377" cy="358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994" y="1375458"/>
            <a:ext cx="4598312"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469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718" name="组合 28717"/>
          <p:cNvGrpSpPr/>
          <p:nvPr/>
        </p:nvGrpSpPr>
        <p:grpSpPr>
          <a:xfrm>
            <a:off x="170900" y="568325"/>
            <a:ext cx="8487158" cy="6230730"/>
            <a:chOff x="170900" y="568325"/>
            <a:chExt cx="8487158" cy="6230730"/>
          </a:xfrm>
        </p:grpSpPr>
        <p:sp>
          <p:nvSpPr>
            <p:cNvPr id="6" name="Rectangle 2"/>
            <p:cNvSpPr txBox="1">
              <a:spLocks noChangeArrowheads="1"/>
            </p:cNvSpPr>
            <p:nvPr/>
          </p:nvSpPr>
          <p:spPr bwMode="auto">
            <a:xfrm>
              <a:off x="1066800" y="568325"/>
              <a:ext cx="7162800" cy="563563"/>
            </a:xfrm>
            <a:prstGeom prst="rect">
              <a:avLst/>
            </a:prstGeom>
          </p:spPr>
          <p:txBody>
            <a:bodyPr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b="1" dirty="0" smtClean="0">
                  <a:solidFill>
                    <a:srgbClr val="0033CC"/>
                  </a:solidFill>
                  <a:latin typeface="Times New Roman" panose="02020603050405020304" pitchFamily="18" charset="0"/>
                  <a:cs typeface="Times New Roman" panose="02020603050405020304" pitchFamily="18" charset="0"/>
                </a:rPr>
                <a:t>CEPC Partial Double Ring Layout</a:t>
              </a:r>
              <a:endParaRPr lang="en-US" altLang="zh-CN" b="1" dirty="0">
                <a:solidFill>
                  <a:srgbClr val="0033CC"/>
                </a:solidFill>
                <a:latin typeface="Times New Roman" panose="02020603050405020304" pitchFamily="18" charset="0"/>
                <a:cs typeface="Times New Roman" panose="02020603050405020304" pitchFamily="18" charset="0"/>
              </a:endParaRPr>
            </a:p>
          </p:txBody>
        </p:sp>
        <p:cxnSp>
          <p:nvCxnSpPr>
            <p:cNvPr id="27" name="直接连接符 26"/>
            <p:cNvCxnSpPr/>
            <p:nvPr/>
          </p:nvCxnSpPr>
          <p:spPr bwMode="auto">
            <a:xfrm>
              <a:off x="406326" y="3446085"/>
              <a:ext cx="8142287" cy="17463"/>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28677" name="TextBox 146"/>
            <p:cNvSpPr txBox="1">
              <a:spLocks noChangeArrowheads="1"/>
            </p:cNvSpPr>
            <p:nvPr/>
          </p:nvSpPr>
          <p:spPr bwMode="auto">
            <a:xfrm>
              <a:off x="7558828" y="5964994"/>
              <a:ext cx="8370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lnSpc>
                  <a:spcPct val="150000"/>
                </a:lnSpc>
              </a:pPr>
              <a:r>
                <a:rPr lang="en-US" altLang="zh-CN" sz="1400" b="1" dirty="0">
                  <a:latin typeface="Times New Roman" pitchFamily="18" charset="0"/>
                  <a:cs typeface="Times New Roman" pitchFamily="18" charset="0"/>
                </a:rPr>
                <a:t>SU Feng</a:t>
              </a:r>
            </a:p>
            <a:p>
              <a:pPr algn="ctr" eaLnBrk="1" hangingPunct="1">
                <a:lnSpc>
                  <a:spcPct val="150000"/>
                </a:lnSpc>
              </a:pPr>
              <a:r>
                <a:rPr lang="en-US" altLang="zh-CN" sz="1400" b="1" dirty="0" smtClean="0">
                  <a:latin typeface="Times New Roman" pitchFamily="18" charset="0"/>
                  <a:cs typeface="Times New Roman" pitchFamily="18" charset="0"/>
                </a:rPr>
                <a:t>2016.1.4</a:t>
              </a:r>
              <a:endParaRPr lang="zh-CN" altLang="en-US" sz="1400" b="1" dirty="0">
                <a:latin typeface="Times New Roman" pitchFamily="18" charset="0"/>
                <a:cs typeface="Times New Roman" pitchFamily="18" charset="0"/>
              </a:endParaRPr>
            </a:p>
          </p:txBody>
        </p:sp>
        <p:cxnSp>
          <p:nvCxnSpPr>
            <p:cNvPr id="72" name="直接连接符 71"/>
            <p:cNvCxnSpPr/>
            <p:nvPr/>
          </p:nvCxnSpPr>
          <p:spPr bwMode="auto">
            <a:xfrm>
              <a:off x="4764088" y="1131888"/>
              <a:ext cx="0" cy="531018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pSp>
          <p:nvGrpSpPr>
            <p:cNvPr id="28679" name="组合 74"/>
            <p:cNvGrpSpPr>
              <a:grpSpLocks/>
            </p:cNvGrpSpPr>
            <p:nvPr/>
          </p:nvGrpSpPr>
          <p:grpSpPr bwMode="auto">
            <a:xfrm rot="10800000">
              <a:off x="4003772" y="5656715"/>
              <a:ext cx="1507731" cy="260993"/>
              <a:chOff x="245000" y="3411438"/>
              <a:chExt cx="7979351" cy="1282948"/>
            </a:xfrm>
          </p:grpSpPr>
          <p:grpSp>
            <p:nvGrpSpPr>
              <p:cNvPr id="28729" name="组合 99"/>
              <p:cNvGrpSpPr>
                <a:grpSpLocks/>
              </p:cNvGrpSpPr>
              <p:nvPr/>
            </p:nvGrpSpPr>
            <p:grpSpPr bwMode="auto">
              <a:xfrm>
                <a:off x="692997" y="3429548"/>
                <a:ext cx="7075758" cy="1264838"/>
                <a:chOff x="513613" y="2448815"/>
                <a:chExt cx="8142610" cy="1930589"/>
              </a:xfrm>
            </p:grpSpPr>
            <p:cxnSp>
              <p:nvCxnSpPr>
                <p:cNvPr id="86" name="直接连接符 85"/>
                <p:cNvCxnSpPr/>
                <p:nvPr/>
              </p:nvCxnSpPr>
              <p:spPr>
                <a:xfrm flipH="1" flipV="1">
                  <a:off x="7595510" y="2429390"/>
                  <a:ext cx="1082845" cy="1000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rot="10800000">
                  <a:off x="5826216" y="2429390"/>
                  <a:ext cx="17982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4617687" y="2441304"/>
                  <a:ext cx="1247202" cy="9886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3476832" y="3418007"/>
                  <a:ext cx="1131183" cy="9528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rot="10800000">
                  <a:off x="1533509" y="4370888"/>
                  <a:ext cx="19433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flipV="1">
                  <a:off x="537682" y="3418007"/>
                  <a:ext cx="995828" cy="9528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7" name="直接连接符 76"/>
              <p:cNvCxnSpPr/>
              <p:nvPr/>
            </p:nvCxnSpPr>
            <p:spPr bwMode="auto">
              <a:xfrm flipV="1">
                <a:off x="251827" y="4087929"/>
                <a:ext cx="453682" cy="780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bwMode="auto">
              <a:xfrm flipV="1">
                <a:off x="671903" y="3409020"/>
                <a:ext cx="940969" cy="663302"/>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bwMode="auto">
              <a:xfrm>
                <a:off x="1621276" y="3401213"/>
                <a:ext cx="1688701"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endCxn id="85" idx="4"/>
              </p:cNvCxnSpPr>
              <p:nvPr/>
            </p:nvCxnSpPr>
            <p:spPr bwMode="auto">
              <a:xfrm>
                <a:off x="3301578" y="3409020"/>
                <a:ext cx="940969" cy="663302"/>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85" idx="4"/>
              </p:cNvCxnSpPr>
              <p:nvPr/>
            </p:nvCxnSpPr>
            <p:spPr bwMode="auto">
              <a:xfrm>
                <a:off x="4250947" y="4064520"/>
                <a:ext cx="949373" cy="62428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bwMode="auto">
              <a:xfrm flipV="1">
                <a:off x="5191916" y="4673200"/>
                <a:ext cx="1764317" cy="23408"/>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bwMode="auto">
              <a:xfrm flipV="1">
                <a:off x="6956233" y="4072321"/>
                <a:ext cx="873757" cy="600878"/>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bwMode="auto">
              <a:xfrm>
                <a:off x="7829991" y="4087929"/>
                <a:ext cx="403273"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5" name="椭圆 84"/>
              <p:cNvSpPr/>
              <p:nvPr/>
            </p:nvSpPr>
            <p:spPr bwMode="auto">
              <a:xfrm>
                <a:off x="4217341" y="4033306"/>
                <a:ext cx="42010" cy="3121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93" name="直接连接符 92"/>
            <p:cNvCxnSpPr>
              <a:stCxn id="114" idx="0"/>
              <a:endCxn id="115" idx="2"/>
            </p:cNvCxnSpPr>
            <p:nvPr/>
          </p:nvCxnSpPr>
          <p:spPr bwMode="auto">
            <a:xfrm flipH="1">
              <a:off x="2203904" y="2922295"/>
              <a:ext cx="84368" cy="29915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stCxn id="105" idx="2"/>
              <a:endCxn id="110" idx="0"/>
            </p:cNvCxnSpPr>
            <p:nvPr/>
          </p:nvCxnSpPr>
          <p:spPr bwMode="auto">
            <a:xfrm>
              <a:off x="7217361" y="2973113"/>
              <a:ext cx="108779" cy="31011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a:stCxn id="113" idx="0"/>
              <a:endCxn id="114" idx="2"/>
            </p:cNvCxnSpPr>
            <p:nvPr/>
          </p:nvCxnSpPr>
          <p:spPr bwMode="auto">
            <a:xfrm flipH="1">
              <a:off x="2603752" y="1825835"/>
              <a:ext cx="376888" cy="372941"/>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106" idx="2"/>
              <a:endCxn id="107" idx="0"/>
            </p:cNvCxnSpPr>
            <p:nvPr/>
          </p:nvCxnSpPr>
          <p:spPr bwMode="auto">
            <a:xfrm flipH="1">
              <a:off x="6655334" y="4903795"/>
              <a:ext cx="260292" cy="337725"/>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a:endCxn id="105" idx="0"/>
            </p:cNvCxnSpPr>
            <p:nvPr/>
          </p:nvCxnSpPr>
          <p:spPr bwMode="auto">
            <a:xfrm>
              <a:off x="6517572" y="1801813"/>
              <a:ext cx="286459" cy="364021"/>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bwMode="auto">
            <a:xfrm>
              <a:off x="2526414" y="4826524"/>
              <a:ext cx="300459" cy="398564"/>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4" name="弧形 103"/>
            <p:cNvSpPr/>
            <p:nvPr/>
          </p:nvSpPr>
          <p:spPr bwMode="auto">
            <a:xfrm>
              <a:off x="3118735" y="1306513"/>
              <a:ext cx="4178300" cy="4506912"/>
            </a:xfrm>
            <a:prstGeom prst="arc">
              <a:avLst>
                <a:gd name="adj1" fmla="val 16866018"/>
                <a:gd name="adj2" fmla="val 18437400"/>
              </a:avLst>
            </a:prstGeom>
            <a:ln w="76200">
              <a:solidFill>
                <a:srgbClr val="3D09FD"/>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n>
                  <a:solidFill>
                    <a:srgbClr val="3D09FD"/>
                  </a:solidFill>
                </a:ln>
                <a:solidFill>
                  <a:srgbClr val="300FF7"/>
                </a:solidFill>
              </a:endParaRPr>
            </a:p>
          </p:txBody>
        </p:sp>
        <p:sp>
          <p:nvSpPr>
            <p:cNvPr id="105" name="弧形 104"/>
            <p:cNvSpPr/>
            <p:nvPr/>
          </p:nvSpPr>
          <p:spPr bwMode="auto">
            <a:xfrm rot="2398003">
              <a:off x="3034597" y="1408113"/>
              <a:ext cx="4178300" cy="4506912"/>
            </a:xfrm>
            <a:prstGeom prst="arc">
              <a:avLst>
                <a:gd name="adj1" fmla="val 16701529"/>
                <a:gd name="adj2" fmla="val 18109833"/>
              </a:avLst>
            </a:prstGeom>
            <a:ln w="76200">
              <a:solidFill>
                <a:srgbClr val="044B8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06" name="弧形 105"/>
            <p:cNvSpPr/>
            <p:nvPr/>
          </p:nvSpPr>
          <p:spPr bwMode="auto">
            <a:xfrm rot="4695820">
              <a:off x="2945716" y="1556902"/>
              <a:ext cx="4178300" cy="4506913"/>
            </a:xfrm>
            <a:prstGeom prst="arc">
              <a:avLst>
                <a:gd name="adj1" fmla="val 17180008"/>
                <a:gd name="adj2" fmla="val 18714553"/>
              </a:avLst>
            </a:prstGeom>
            <a:ln w="76200">
              <a:solidFill>
                <a:srgbClr val="044B8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07" name="弧形 106"/>
            <p:cNvSpPr/>
            <p:nvPr/>
          </p:nvSpPr>
          <p:spPr bwMode="auto">
            <a:xfrm rot="7552111">
              <a:off x="2953635" y="1417638"/>
              <a:ext cx="4178300" cy="4508500"/>
            </a:xfrm>
            <a:prstGeom prst="arc">
              <a:avLst>
                <a:gd name="adj1" fmla="val 16701529"/>
                <a:gd name="adj2" fmla="val 18446647"/>
              </a:avLst>
            </a:prstGeom>
            <a:ln w="76200">
              <a:solidFill>
                <a:srgbClr val="3D09FD"/>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n>
                  <a:solidFill>
                    <a:srgbClr val="3D09FD"/>
                  </a:solidFill>
                </a:ln>
                <a:solidFill>
                  <a:srgbClr val="300FF7"/>
                </a:solidFill>
              </a:endParaRPr>
            </a:p>
          </p:txBody>
        </p:sp>
        <p:sp>
          <p:nvSpPr>
            <p:cNvPr id="109" name="弧形 108"/>
            <p:cNvSpPr/>
            <p:nvPr/>
          </p:nvSpPr>
          <p:spPr bwMode="auto">
            <a:xfrm rot="10550204">
              <a:off x="2127897" y="1306513"/>
              <a:ext cx="4178300" cy="4506912"/>
            </a:xfrm>
            <a:prstGeom prst="arc">
              <a:avLst>
                <a:gd name="adj1" fmla="val 16996302"/>
                <a:gd name="adj2" fmla="val 18935055"/>
              </a:avLst>
            </a:prstGeom>
            <a:ln w="76200">
              <a:solidFill>
                <a:srgbClr val="3D09FD"/>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n>
                  <a:solidFill>
                    <a:srgbClr val="3D09FD"/>
                  </a:solidFill>
                </a:ln>
                <a:solidFill>
                  <a:srgbClr val="300FF7"/>
                </a:solidFill>
              </a:endParaRPr>
            </a:p>
          </p:txBody>
        </p:sp>
        <p:sp>
          <p:nvSpPr>
            <p:cNvPr id="112" name="弧形 111"/>
            <p:cNvSpPr/>
            <p:nvPr/>
          </p:nvSpPr>
          <p:spPr bwMode="auto">
            <a:xfrm rot="13919276">
              <a:off x="2341736" y="1385394"/>
              <a:ext cx="4178300" cy="4508500"/>
            </a:xfrm>
            <a:prstGeom prst="arc">
              <a:avLst>
                <a:gd name="adj1" fmla="val 16565244"/>
                <a:gd name="adj2" fmla="val 17941692"/>
              </a:avLst>
            </a:prstGeom>
            <a:ln w="76200">
              <a:solidFill>
                <a:srgbClr val="044B8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13" name="弧形 112"/>
            <p:cNvSpPr/>
            <p:nvPr/>
          </p:nvSpPr>
          <p:spPr bwMode="auto">
            <a:xfrm rot="18585938">
              <a:off x="2373166" y="1251744"/>
              <a:ext cx="4198938" cy="4476750"/>
            </a:xfrm>
            <a:prstGeom prst="arc">
              <a:avLst>
                <a:gd name="adj1" fmla="val 16701529"/>
                <a:gd name="adj2" fmla="val 18256151"/>
              </a:avLst>
            </a:prstGeom>
            <a:ln w="76200">
              <a:solidFill>
                <a:srgbClr val="300FF7"/>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n>
                  <a:solidFill>
                    <a:srgbClr val="3D09FD"/>
                  </a:solidFill>
                </a:ln>
                <a:solidFill>
                  <a:srgbClr val="3D09FD"/>
                </a:solidFill>
              </a:endParaRPr>
            </a:p>
          </p:txBody>
        </p:sp>
        <p:sp>
          <p:nvSpPr>
            <p:cNvPr id="114" name="弧形 113"/>
            <p:cNvSpPr/>
            <p:nvPr/>
          </p:nvSpPr>
          <p:spPr bwMode="auto">
            <a:xfrm rot="15817787">
              <a:off x="2377208" y="1083471"/>
              <a:ext cx="4200525" cy="4475162"/>
            </a:xfrm>
            <a:prstGeom prst="arc">
              <a:avLst>
                <a:gd name="adj1" fmla="val 17201599"/>
                <a:gd name="adj2" fmla="val 18437400"/>
              </a:avLst>
            </a:prstGeom>
            <a:ln w="76200">
              <a:solidFill>
                <a:srgbClr val="044B8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28694" name="TextBox 119"/>
            <p:cNvSpPr txBox="1">
              <a:spLocks noChangeArrowheads="1"/>
            </p:cNvSpPr>
            <p:nvPr/>
          </p:nvSpPr>
          <p:spPr bwMode="auto">
            <a:xfrm>
              <a:off x="4316996" y="1700563"/>
              <a:ext cx="1008342" cy="36930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b="1">
                  <a:solidFill>
                    <a:srgbClr val="FF0000"/>
                  </a:solidFill>
                </a:rPr>
                <a:t>IP1_ee</a:t>
              </a:r>
            </a:p>
          </p:txBody>
        </p:sp>
        <p:sp>
          <p:nvSpPr>
            <p:cNvPr id="28695" name="TextBox 121"/>
            <p:cNvSpPr txBox="1">
              <a:spLocks noChangeArrowheads="1"/>
            </p:cNvSpPr>
            <p:nvPr/>
          </p:nvSpPr>
          <p:spPr bwMode="auto">
            <a:xfrm>
              <a:off x="4189173" y="5108663"/>
              <a:ext cx="1156148" cy="36930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b="1">
                  <a:solidFill>
                    <a:srgbClr val="FF0000"/>
                  </a:solidFill>
                </a:rPr>
                <a:t>IP3_ee</a:t>
              </a:r>
            </a:p>
          </p:txBody>
        </p:sp>
        <p:sp>
          <p:nvSpPr>
            <p:cNvPr id="28696" name="TextBox 123"/>
            <p:cNvSpPr txBox="1">
              <a:spLocks noChangeArrowheads="1"/>
            </p:cNvSpPr>
            <p:nvPr/>
          </p:nvSpPr>
          <p:spPr bwMode="auto">
            <a:xfrm>
              <a:off x="5820740" y="3261433"/>
              <a:ext cx="1091879" cy="36930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b="1">
                  <a:solidFill>
                    <a:srgbClr val="FF0000"/>
                  </a:solidFill>
                </a:rPr>
                <a:t>IP2_pp</a:t>
              </a:r>
            </a:p>
          </p:txBody>
        </p:sp>
        <p:sp>
          <p:nvSpPr>
            <p:cNvPr id="28697" name="TextBox 124"/>
            <p:cNvSpPr txBox="1">
              <a:spLocks noChangeArrowheads="1"/>
            </p:cNvSpPr>
            <p:nvPr/>
          </p:nvSpPr>
          <p:spPr bwMode="auto">
            <a:xfrm>
              <a:off x="2519727" y="3252703"/>
              <a:ext cx="1056065" cy="36930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b="1" dirty="0">
                  <a:solidFill>
                    <a:srgbClr val="FF0000"/>
                  </a:solidFill>
                </a:rPr>
                <a:t>IP4_pp</a:t>
              </a:r>
            </a:p>
          </p:txBody>
        </p:sp>
        <p:cxnSp>
          <p:nvCxnSpPr>
            <p:cNvPr id="127" name="直接连接符 126"/>
            <p:cNvCxnSpPr/>
            <p:nvPr/>
          </p:nvCxnSpPr>
          <p:spPr bwMode="auto">
            <a:xfrm>
              <a:off x="3994944" y="1382713"/>
              <a:ext cx="36512" cy="1038225"/>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bwMode="auto">
            <a:xfrm>
              <a:off x="5484813" y="1377950"/>
              <a:ext cx="15875" cy="1042988"/>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32" name="直接箭头连接符 131"/>
            <p:cNvCxnSpPr/>
            <p:nvPr/>
          </p:nvCxnSpPr>
          <p:spPr bwMode="auto">
            <a:xfrm>
              <a:off x="4057650" y="2347913"/>
              <a:ext cx="144303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8701" name="TextBox 133"/>
            <p:cNvSpPr txBox="1">
              <a:spLocks noChangeArrowheads="1"/>
            </p:cNvSpPr>
            <p:nvPr/>
          </p:nvSpPr>
          <p:spPr bwMode="auto">
            <a:xfrm>
              <a:off x="4397573" y="2420588"/>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smtClean="0"/>
                <a:t>3.2Km</a:t>
              </a:r>
              <a:endParaRPr lang="zh-CN" altLang="en-US" b="1" dirty="0"/>
            </a:p>
          </p:txBody>
        </p:sp>
        <p:sp>
          <p:nvSpPr>
            <p:cNvPr id="28702" name="TextBox 134"/>
            <p:cNvSpPr txBox="1">
              <a:spLocks noChangeArrowheads="1"/>
            </p:cNvSpPr>
            <p:nvPr/>
          </p:nvSpPr>
          <p:spPr bwMode="auto">
            <a:xfrm>
              <a:off x="6162916" y="2061466"/>
              <a:ext cx="492418"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solidFill>
                    <a:srgbClr val="00B050"/>
                  </a:solidFill>
                </a:rPr>
                <a:t>RF</a:t>
              </a:r>
              <a:endParaRPr lang="zh-CN" altLang="en-US" b="1" dirty="0">
                <a:solidFill>
                  <a:srgbClr val="00B050"/>
                </a:solidFill>
              </a:endParaRPr>
            </a:p>
          </p:txBody>
        </p:sp>
        <p:sp>
          <p:nvSpPr>
            <p:cNvPr id="28703" name="TextBox 135"/>
            <p:cNvSpPr txBox="1">
              <a:spLocks noChangeArrowheads="1"/>
            </p:cNvSpPr>
            <p:nvPr/>
          </p:nvSpPr>
          <p:spPr bwMode="auto">
            <a:xfrm>
              <a:off x="1390901" y="2711249"/>
              <a:ext cx="813003"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solidFill>
                    <a:srgbClr val="00B050"/>
                  </a:solidFill>
                </a:rPr>
                <a:t>1/2RF</a:t>
              </a:r>
              <a:endParaRPr lang="zh-CN" altLang="en-US" b="1" dirty="0">
                <a:solidFill>
                  <a:srgbClr val="00B050"/>
                </a:solidFill>
              </a:endParaRPr>
            </a:p>
          </p:txBody>
        </p:sp>
        <p:sp>
          <p:nvSpPr>
            <p:cNvPr id="28704" name="TextBox 136"/>
            <p:cNvSpPr txBox="1">
              <a:spLocks noChangeArrowheads="1"/>
            </p:cNvSpPr>
            <p:nvPr/>
          </p:nvSpPr>
          <p:spPr bwMode="auto">
            <a:xfrm>
              <a:off x="7448129" y="2788460"/>
              <a:ext cx="813003"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solidFill>
                    <a:srgbClr val="00B050"/>
                  </a:solidFill>
                </a:rPr>
                <a:t>1/2RF</a:t>
              </a:r>
              <a:endParaRPr lang="zh-CN" altLang="en-US" b="1" dirty="0">
                <a:solidFill>
                  <a:srgbClr val="00B050"/>
                </a:solidFill>
              </a:endParaRPr>
            </a:p>
          </p:txBody>
        </p:sp>
        <p:sp>
          <p:nvSpPr>
            <p:cNvPr id="28705" name="TextBox 137"/>
            <p:cNvSpPr txBox="1">
              <a:spLocks noChangeArrowheads="1"/>
            </p:cNvSpPr>
            <p:nvPr/>
          </p:nvSpPr>
          <p:spPr bwMode="auto">
            <a:xfrm>
              <a:off x="7448129" y="3776495"/>
              <a:ext cx="813003"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solidFill>
                    <a:srgbClr val="00B050"/>
                  </a:solidFill>
                </a:rPr>
                <a:t>1/2RF</a:t>
              </a:r>
              <a:endParaRPr lang="zh-CN" altLang="en-US" b="1" dirty="0">
                <a:solidFill>
                  <a:srgbClr val="00B050"/>
                </a:solidFill>
              </a:endParaRPr>
            </a:p>
          </p:txBody>
        </p:sp>
        <p:sp>
          <p:nvSpPr>
            <p:cNvPr id="28706" name="TextBox 138"/>
            <p:cNvSpPr txBox="1">
              <a:spLocks noChangeArrowheads="1"/>
            </p:cNvSpPr>
            <p:nvPr/>
          </p:nvSpPr>
          <p:spPr bwMode="auto">
            <a:xfrm>
              <a:off x="2837303" y="2012305"/>
              <a:ext cx="492418"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solidFill>
                    <a:srgbClr val="00B050"/>
                  </a:solidFill>
                </a:rPr>
                <a:t>RF</a:t>
              </a:r>
              <a:endParaRPr lang="zh-CN" altLang="en-US" b="1" dirty="0">
                <a:solidFill>
                  <a:srgbClr val="00B050"/>
                </a:solidFill>
              </a:endParaRPr>
            </a:p>
          </p:txBody>
        </p:sp>
        <p:sp>
          <p:nvSpPr>
            <p:cNvPr id="28707" name="TextBox 139"/>
            <p:cNvSpPr txBox="1">
              <a:spLocks noChangeArrowheads="1"/>
            </p:cNvSpPr>
            <p:nvPr/>
          </p:nvSpPr>
          <p:spPr bwMode="auto">
            <a:xfrm>
              <a:off x="2837303" y="4661986"/>
              <a:ext cx="492418"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solidFill>
                    <a:srgbClr val="00B050"/>
                  </a:solidFill>
                </a:rPr>
                <a:t>RF</a:t>
              </a:r>
              <a:endParaRPr lang="zh-CN" altLang="en-US" b="1" dirty="0">
                <a:solidFill>
                  <a:srgbClr val="00B050"/>
                </a:solidFill>
              </a:endParaRPr>
            </a:p>
          </p:txBody>
        </p:sp>
        <p:sp>
          <p:nvSpPr>
            <p:cNvPr id="28708" name="TextBox 140"/>
            <p:cNvSpPr txBox="1">
              <a:spLocks noChangeArrowheads="1"/>
            </p:cNvSpPr>
            <p:nvPr/>
          </p:nvSpPr>
          <p:spPr bwMode="auto">
            <a:xfrm>
              <a:off x="6168383" y="4703352"/>
              <a:ext cx="492418"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solidFill>
                    <a:srgbClr val="00B050"/>
                  </a:solidFill>
                </a:rPr>
                <a:t>RF</a:t>
              </a:r>
              <a:endParaRPr lang="zh-CN" altLang="en-US" b="1" dirty="0">
                <a:solidFill>
                  <a:srgbClr val="00B050"/>
                </a:solidFill>
              </a:endParaRPr>
            </a:p>
          </p:txBody>
        </p:sp>
        <p:sp>
          <p:nvSpPr>
            <p:cNvPr id="28709" name="TextBox 141"/>
            <p:cNvSpPr txBox="1">
              <a:spLocks noChangeArrowheads="1"/>
            </p:cNvSpPr>
            <p:nvPr/>
          </p:nvSpPr>
          <p:spPr bwMode="auto">
            <a:xfrm>
              <a:off x="1368249" y="3786981"/>
              <a:ext cx="813003"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solidFill>
                    <a:srgbClr val="00B050"/>
                  </a:solidFill>
                </a:rPr>
                <a:t>1/2RF</a:t>
              </a:r>
              <a:endParaRPr lang="zh-CN" altLang="en-US" b="1" dirty="0">
                <a:solidFill>
                  <a:srgbClr val="00B050"/>
                </a:solidFill>
              </a:endParaRPr>
            </a:p>
          </p:txBody>
        </p:sp>
        <p:sp>
          <p:nvSpPr>
            <p:cNvPr id="28710" name="TextBox 150"/>
            <p:cNvSpPr txBox="1">
              <a:spLocks noChangeArrowheads="1"/>
            </p:cNvSpPr>
            <p:nvPr/>
          </p:nvSpPr>
          <p:spPr bwMode="auto">
            <a:xfrm>
              <a:off x="170900" y="4121399"/>
              <a:ext cx="3080780" cy="26776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150000"/>
                </a:lnSpc>
              </a:pPr>
              <a:r>
                <a:rPr lang="en-US" altLang="zh-CN" sz="1400" b="1" dirty="0">
                  <a:solidFill>
                    <a:srgbClr val="FF0000"/>
                  </a:solidFill>
                  <a:latin typeface="Times New Roman" pitchFamily="18" charset="0"/>
                  <a:cs typeface="Times New Roman" pitchFamily="18" charset="0"/>
                </a:rPr>
                <a:t>IP1_ee/IP3_ee,  </a:t>
              </a:r>
              <a:r>
                <a:rPr lang="en-US" altLang="zh-CN" sz="1400" b="1" dirty="0" smtClean="0">
                  <a:solidFill>
                    <a:srgbClr val="FF0000"/>
                  </a:solidFill>
                  <a:latin typeface="Times New Roman" pitchFamily="18" charset="0"/>
                  <a:cs typeface="Times New Roman" pitchFamily="18" charset="0"/>
                </a:rPr>
                <a:t>3.2Km</a:t>
              </a:r>
              <a:endParaRPr lang="zh-CN" altLang="en-US" sz="1400" b="1" dirty="0">
                <a:solidFill>
                  <a:srgbClr val="FF0000"/>
                </a:solidFill>
                <a:latin typeface="Times New Roman" pitchFamily="18" charset="0"/>
                <a:cs typeface="Times New Roman" pitchFamily="18" charset="0"/>
              </a:endParaRPr>
            </a:p>
            <a:p>
              <a:pPr eaLnBrk="1" hangingPunct="1">
                <a:lnSpc>
                  <a:spcPct val="150000"/>
                </a:lnSpc>
              </a:pPr>
              <a:r>
                <a:rPr lang="en-US" altLang="zh-CN" sz="1400" b="1" dirty="0">
                  <a:solidFill>
                    <a:srgbClr val="FF0000"/>
                  </a:solidFill>
                  <a:latin typeface="Times New Roman" pitchFamily="18" charset="0"/>
                  <a:cs typeface="Times New Roman" pitchFamily="18" charset="0"/>
                </a:rPr>
                <a:t>IP2_pp/IP4_pp, 1132.8m</a:t>
              </a:r>
            </a:p>
            <a:p>
              <a:pPr eaLnBrk="1" hangingPunct="1">
                <a:lnSpc>
                  <a:spcPct val="150000"/>
                </a:lnSpc>
              </a:pPr>
              <a:r>
                <a:rPr lang="en-US" altLang="zh-CN" sz="1400" b="1" dirty="0" smtClean="0">
                  <a:solidFill>
                    <a:srgbClr val="92D050"/>
                  </a:solidFill>
                  <a:latin typeface="Times New Roman" pitchFamily="18" charset="0"/>
                  <a:cs typeface="Times New Roman" pitchFamily="18" charset="0"/>
                </a:rPr>
                <a:t>4 Short Straights</a:t>
              </a:r>
              <a:r>
                <a:rPr lang="en-US" altLang="zh-CN" sz="1400" b="1" dirty="0">
                  <a:solidFill>
                    <a:srgbClr val="92D050"/>
                  </a:solidFill>
                  <a:latin typeface="Times New Roman" pitchFamily="18" charset="0"/>
                  <a:cs typeface="Times New Roman" pitchFamily="18" charset="0"/>
                </a:rPr>
                <a:t>, </a:t>
              </a:r>
              <a:r>
                <a:rPr lang="en-US" altLang="zh-CN" sz="1400" b="1" dirty="0" smtClean="0">
                  <a:solidFill>
                    <a:srgbClr val="92D050"/>
                  </a:solidFill>
                  <a:latin typeface="Times New Roman" pitchFamily="18" charset="0"/>
                  <a:cs typeface="Times New Roman" pitchFamily="18" charset="0"/>
                </a:rPr>
                <a:t>141.6m</a:t>
              </a:r>
            </a:p>
            <a:p>
              <a:pPr eaLnBrk="1" hangingPunct="1">
                <a:lnSpc>
                  <a:spcPct val="150000"/>
                </a:lnSpc>
              </a:pPr>
              <a:r>
                <a:rPr lang="en-US" altLang="zh-CN" sz="1400" b="1" dirty="0">
                  <a:solidFill>
                    <a:srgbClr val="00B050"/>
                  </a:solidFill>
                  <a:latin typeface="Times New Roman" pitchFamily="18" charset="0"/>
                  <a:cs typeface="Times New Roman" pitchFamily="18" charset="0"/>
                </a:rPr>
                <a:t>4 Medium Straights, </a:t>
              </a:r>
              <a:r>
                <a:rPr lang="en-US" altLang="zh-CN" sz="1400" b="1" dirty="0" smtClean="0">
                  <a:solidFill>
                    <a:srgbClr val="00B050"/>
                  </a:solidFill>
                  <a:latin typeface="Times New Roman" pitchFamily="18" charset="0"/>
                  <a:cs typeface="Times New Roman" pitchFamily="18" charset="0"/>
                </a:rPr>
                <a:t>566.4m</a:t>
              </a:r>
              <a:endParaRPr lang="en-US" altLang="zh-CN" sz="1400" b="1" dirty="0" smtClean="0">
                <a:solidFill>
                  <a:srgbClr val="92D050"/>
                </a:solidFill>
                <a:latin typeface="Times New Roman" pitchFamily="18" charset="0"/>
                <a:cs typeface="Times New Roman" pitchFamily="18" charset="0"/>
              </a:endParaRPr>
            </a:p>
            <a:p>
              <a:pPr eaLnBrk="1" hangingPunct="1">
                <a:lnSpc>
                  <a:spcPct val="150000"/>
                </a:lnSpc>
              </a:pPr>
              <a:r>
                <a:rPr lang="en-US" altLang="zh-CN" sz="1400" b="1" dirty="0">
                  <a:solidFill>
                    <a:schemeClr val="accent3">
                      <a:lumMod val="75000"/>
                    </a:schemeClr>
                  </a:solidFill>
                  <a:latin typeface="Times New Roman" pitchFamily="18" charset="0"/>
                  <a:cs typeface="Times New Roman" pitchFamily="18" charset="0"/>
                </a:rPr>
                <a:t>4 Long Straights, </a:t>
              </a:r>
              <a:r>
                <a:rPr lang="en-US" altLang="zh-CN" sz="1400" b="1" dirty="0" smtClean="0">
                  <a:solidFill>
                    <a:schemeClr val="accent3">
                      <a:lumMod val="75000"/>
                    </a:schemeClr>
                  </a:solidFill>
                  <a:latin typeface="Times New Roman" pitchFamily="18" charset="0"/>
                  <a:cs typeface="Times New Roman" pitchFamily="18" charset="0"/>
                </a:rPr>
                <a:t>849.6m</a:t>
              </a:r>
              <a:endParaRPr lang="en-US" altLang="zh-CN" sz="1400" b="1" dirty="0" smtClean="0">
                <a:solidFill>
                  <a:srgbClr val="92D050"/>
                </a:solidFill>
                <a:latin typeface="Times New Roman" pitchFamily="18" charset="0"/>
                <a:cs typeface="Times New Roman" pitchFamily="18" charset="0"/>
              </a:endParaRPr>
            </a:p>
            <a:p>
              <a:pPr eaLnBrk="1" hangingPunct="1">
                <a:lnSpc>
                  <a:spcPct val="150000"/>
                </a:lnSpc>
              </a:pPr>
              <a:r>
                <a:rPr lang="en-US" altLang="zh-CN" sz="1400" b="1" dirty="0">
                  <a:solidFill>
                    <a:srgbClr val="002060"/>
                  </a:solidFill>
                  <a:latin typeface="Times New Roman" pitchFamily="18" charset="0"/>
                  <a:cs typeface="Times New Roman" pitchFamily="18" charset="0"/>
                </a:rPr>
                <a:t>2 Short ARC, 24*FODO, 1132.8m</a:t>
              </a:r>
            </a:p>
            <a:p>
              <a:pPr eaLnBrk="1" hangingPunct="1">
                <a:lnSpc>
                  <a:spcPct val="150000"/>
                </a:lnSpc>
              </a:pPr>
              <a:r>
                <a:rPr lang="en-US" altLang="zh-CN" sz="1400" b="1" dirty="0">
                  <a:solidFill>
                    <a:schemeClr val="accent5">
                      <a:lumMod val="50000"/>
                    </a:schemeClr>
                  </a:solidFill>
                  <a:latin typeface="Times New Roman" pitchFamily="18" charset="0"/>
                  <a:cs typeface="Times New Roman" pitchFamily="18" charset="0"/>
                </a:rPr>
                <a:t>4 Medium ARC, 112*FODO, </a:t>
              </a:r>
              <a:r>
                <a:rPr lang="en-US" altLang="zh-CN" sz="1400" b="1" dirty="0" smtClean="0">
                  <a:solidFill>
                    <a:schemeClr val="accent5">
                      <a:lumMod val="50000"/>
                    </a:schemeClr>
                  </a:solidFill>
                  <a:latin typeface="Times New Roman" pitchFamily="18" charset="0"/>
                  <a:cs typeface="Times New Roman" pitchFamily="18" charset="0"/>
                </a:rPr>
                <a:t>5286.4m</a:t>
              </a:r>
              <a:endParaRPr lang="en-US" altLang="zh-CN" sz="1400" b="1" dirty="0" smtClean="0">
                <a:solidFill>
                  <a:srgbClr val="3D09FD"/>
                </a:solidFill>
                <a:latin typeface="Times New Roman" pitchFamily="18" charset="0"/>
                <a:cs typeface="Times New Roman" pitchFamily="18" charset="0"/>
              </a:endParaRPr>
            </a:p>
            <a:p>
              <a:pPr eaLnBrk="1" hangingPunct="1">
                <a:lnSpc>
                  <a:spcPct val="150000"/>
                </a:lnSpc>
              </a:pPr>
              <a:r>
                <a:rPr lang="en-US" altLang="zh-CN" sz="1400" b="1" dirty="0" smtClean="0">
                  <a:solidFill>
                    <a:srgbClr val="3D09FD"/>
                  </a:solidFill>
                  <a:latin typeface="Times New Roman" pitchFamily="18" charset="0"/>
                  <a:cs typeface="Times New Roman" pitchFamily="18" charset="0"/>
                </a:rPr>
                <a:t>4 Long </a:t>
              </a:r>
              <a:r>
                <a:rPr lang="en-US" altLang="zh-CN" sz="1400" b="1" dirty="0">
                  <a:solidFill>
                    <a:srgbClr val="3D09FD"/>
                  </a:solidFill>
                  <a:latin typeface="Times New Roman" pitchFamily="18" charset="0"/>
                  <a:cs typeface="Times New Roman" pitchFamily="18" charset="0"/>
                </a:rPr>
                <a:t>ARC, </a:t>
              </a:r>
              <a:r>
                <a:rPr lang="en-US" altLang="zh-CN" sz="1400" b="1" dirty="0" smtClean="0">
                  <a:solidFill>
                    <a:srgbClr val="3D09FD"/>
                  </a:solidFill>
                  <a:latin typeface="Times New Roman" pitchFamily="18" charset="0"/>
                  <a:cs typeface="Times New Roman" pitchFamily="18" charset="0"/>
                </a:rPr>
                <a:t>124*FODO</a:t>
              </a:r>
              <a:r>
                <a:rPr lang="en-US" altLang="zh-CN" sz="1400" b="1" dirty="0">
                  <a:solidFill>
                    <a:srgbClr val="3D09FD"/>
                  </a:solidFill>
                  <a:latin typeface="Times New Roman" pitchFamily="18" charset="0"/>
                  <a:cs typeface="Times New Roman" pitchFamily="18" charset="0"/>
                </a:rPr>
                <a:t>, </a:t>
              </a:r>
              <a:r>
                <a:rPr lang="en-US" altLang="zh-CN" sz="1400" b="1" dirty="0" smtClean="0">
                  <a:solidFill>
                    <a:srgbClr val="3D09FD"/>
                  </a:solidFill>
                  <a:latin typeface="Times New Roman" pitchFamily="18" charset="0"/>
                  <a:cs typeface="Times New Roman" pitchFamily="18" charset="0"/>
                </a:rPr>
                <a:t>5852.8m</a:t>
              </a:r>
            </a:p>
          </p:txBody>
        </p:sp>
        <p:grpSp>
          <p:nvGrpSpPr>
            <p:cNvPr id="28711" name="组合 159"/>
            <p:cNvGrpSpPr>
              <a:grpSpLocks/>
            </p:cNvGrpSpPr>
            <p:nvPr/>
          </p:nvGrpSpPr>
          <p:grpSpPr bwMode="auto">
            <a:xfrm rot="10800000">
              <a:off x="4010834" y="1244919"/>
              <a:ext cx="1507731" cy="260993"/>
              <a:chOff x="245000" y="3411438"/>
              <a:chExt cx="7979351" cy="1282948"/>
            </a:xfrm>
          </p:grpSpPr>
          <p:grpSp>
            <p:nvGrpSpPr>
              <p:cNvPr id="28713" name="组合 99"/>
              <p:cNvGrpSpPr>
                <a:grpSpLocks/>
              </p:cNvGrpSpPr>
              <p:nvPr/>
            </p:nvGrpSpPr>
            <p:grpSpPr bwMode="auto">
              <a:xfrm>
                <a:off x="692997" y="3429548"/>
                <a:ext cx="7075758" cy="1264838"/>
                <a:chOff x="513613" y="2448815"/>
                <a:chExt cx="8142610" cy="1930589"/>
              </a:xfrm>
            </p:grpSpPr>
            <p:cxnSp>
              <p:nvCxnSpPr>
                <p:cNvPr id="171" name="直接连接符 170"/>
                <p:cNvCxnSpPr/>
                <p:nvPr/>
              </p:nvCxnSpPr>
              <p:spPr>
                <a:xfrm flipH="1" flipV="1">
                  <a:off x="7561173" y="2440299"/>
                  <a:ext cx="1082845" cy="1000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rot="10800000">
                  <a:off x="5791879" y="2452214"/>
                  <a:ext cx="17982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flipH="1">
                  <a:off x="4583350" y="2464121"/>
                  <a:ext cx="1237537" cy="988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flipH="1">
                  <a:off x="3452161" y="3440824"/>
                  <a:ext cx="1131189" cy="9528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rot="10800000">
                  <a:off x="1508844" y="4393705"/>
                  <a:ext cx="19433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flipH="1" flipV="1">
                  <a:off x="513010" y="3440824"/>
                  <a:ext cx="995834" cy="9528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62" name="直接连接符 161"/>
              <p:cNvCxnSpPr/>
              <p:nvPr/>
            </p:nvCxnSpPr>
            <p:spPr bwMode="auto">
              <a:xfrm flipV="1">
                <a:off x="247196" y="4095076"/>
                <a:ext cx="445277" cy="780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bwMode="auto">
              <a:xfrm flipV="1">
                <a:off x="658868" y="3416167"/>
                <a:ext cx="940969" cy="663302"/>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bwMode="auto">
              <a:xfrm>
                <a:off x="1608241" y="3408361"/>
                <a:ext cx="1688701"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a:endCxn id="170" idx="4"/>
              </p:cNvCxnSpPr>
              <p:nvPr/>
            </p:nvCxnSpPr>
            <p:spPr bwMode="auto">
              <a:xfrm>
                <a:off x="3296942" y="3416167"/>
                <a:ext cx="932570" cy="663302"/>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a:stCxn id="170" idx="4"/>
              </p:cNvCxnSpPr>
              <p:nvPr/>
            </p:nvCxnSpPr>
            <p:spPr bwMode="auto">
              <a:xfrm>
                <a:off x="4229513" y="4071668"/>
                <a:ext cx="949368" cy="62428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bwMode="auto">
              <a:xfrm flipV="1">
                <a:off x="5170482" y="4680347"/>
                <a:ext cx="1764317" cy="23408"/>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bwMode="auto">
              <a:xfrm flipV="1">
                <a:off x="6934800" y="4071668"/>
                <a:ext cx="873757" cy="600873"/>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bwMode="auto">
              <a:xfrm>
                <a:off x="7808557" y="4087275"/>
                <a:ext cx="403273"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0" name="椭圆 169"/>
              <p:cNvSpPr/>
              <p:nvPr/>
            </p:nvSpPr>
            <p:spPr bwMode="auto">
              <a:xfrm>
                <a:off x="4204306" y="4040453"/>
                <a:ext cx="33606" cy="3121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8712" name="TextBox 185"/>
            <p:cNvSpPr txBox="1">
              <a:spLocks noChangeArrowheads="1"/>
            </p:cNvSpPr>
            <p:nvPr/>
          </p:nvSpPr>
          <p:spPr bwMode="auto">
            <a:xfrm>
              <a:off x="4058108" y="4292654"/>
              <a:ext cx="13324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smtClean="0"/>
                <a:t>C=59044m</a:t>
              </a:r>
              <a:endParaRPr lang="zh-CN" altLang="en-US" b="1" dirty="0"/>
            </a:p>
          </p:txBody>
        </p:sp>
        <p:cxnSp>
          <p:nvCxnSpPr>
            <p:cNvPr id="75" name="直接连接符 74"/>
            <p:cNvCxnSpPr>
              <a:stCxn id="104" idx="0"/>
            </p:cNvCxnSpPr>
            <p:nvPr/>
          </p:nvCxnSpPr>
          <p:spPr bwMode="auto">
            <a:xfrm flipH="1">
              <a:off x="5492750" y="1355341"/>
              <a:ext cx="147678" cy="9908"/>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bwMode="auto">
            <a:xfrm flipH="1">
              <a:off x="3857657" y="1374774"/>
              <a:ext cx="147678" cy="9908"/>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bwMode="auto">
            <a:xfrm flipH="1">
              <a:off x="5492750" y="5768370"/>
              <a:ext cx="193235" cy="11719"/>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a:endCxn id="109" idx="0"/>
            </p:cNvCxnSpPr>
            <p:nvPr/>
          </p:nvCxnSpPr>
          <p:spPr bwMode="auto">
            <a:xfrm flipH="1">
              <a:off x="3861845" y="5774228"/>
              <a:ext cx="181371" cy="1259"/>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8" name="TextBox 137"/>
            <p:cNvSpPr txBox="1">
              <a:spLocks noChangeArrowheads="1"/>
            </p:cNvSpPr>
            <p:nvPr/>
          </p:nvSpPr>
          <p:spPr bwMode="auto">
            <a:xfrm>
              <a:off x="3447092" y="5850732"/>
              <a:ext cx="813003"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solidFill>
                    <a:srgbClr val="00B050"/>
                  </a:solidFill>
                </a:rPr>
                <a:t>1/2RF</a:t>
              </a:r>
              <a:endParaRPr lang="zh-CN" altLang="en-US" b="1" dirty="0">
                <a:solidFill>
                  <a:srgbClr val="00B050"/>
                </a:solidFill>
              </a:endParaRPr>
            </a:p>
          </p:txBody>
        </p:sp>
        <p:sp>
          <p:nvSpPr>
            <p:cNvPr id="101" name="TextBox 137"/>
            <p:cNvSpPr txBox="1">
              <a:spLocks noChangeArrowheads="1"/>
            </p:cNvSpPr>
            <p:nvPr/>
          </p:nvSpPr>
          <p:spPr bwMode="auto">
            <a:xfrm>
              <a:off x="5375586" y="5905955"/>
              <a:ext cx="813003"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solidFill>
                    <a:srgbClr val="00B050"/>
                  </a:solidFill>
                </a:rPr>
                <a:t>1/2RF</a:t>
              </a:r>
              <a:endParaRPr lang="zh-CN" altLang="en-US" b="1" dirty="0">
                <a:solidFill>
                  <a:srgbClr val="00B050"/>
                </a:solidFill>
              </a:endParaRPr>
            </a:p>
          </p:txBody>
        </p:sp>
        <p:sp>
          <p:nvSpPr>
            <p:cNvPr id="102" name="TextBox 137"/>
            <p:cNvSpPr txBox="1">
              <a:spLocks noChangeArrowheads="1"/>
            </p:cNvSpPr>
            <p:nvPr/>
          </p:nvSpPr>
          <p:spPr bwMode="auto">
            <a:xfrm>
              <a:off x="3125106" y="947235"/>
              <a:ext cx="813003"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solidFill>
                    <a:srgbClr val="00B050"/>
                  </a:solidFill>
                </a:rPr>
                <a:t>1/2RF</a:t>
              </a:r>
              <a:endParaRPr lang="zh-CN" altLang="en-US" b="1" dirty="0">
                <a:solidFill>
                  <a:srgbClr val="00B050"/>
                </a:solidFill>
              </a:endParaRPr>
            </a:p>
          </p:txBody>
        </p:sp>
        <p:sp>
          <p:nvSpPr>
            <p:cNvPr id="108" name="TextBox 137"/>
            <p:cNvSpPr txBox="1">
              <a:spLocks noChangeArrowheads="1"/>
            </p:cNvSpPr>
            <p:nvPr/>
          </p:nvSpPr>
          <p:spPr bwMode="auto">
            <a:xfrm>
              <a:off x="5357201" y="937209"/>
              <a:ext cx="813003"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solidFill>
                    <a:srgbClr val="00B050"/>
                  </a:solidFill>
                </a:rPr>
                <a:t>1/2RF</a:t>
              </a:r>
              <a:endParaRPr lang="zh-CN" altLang="en-US" b="1" dirty="0">
                <a:solidFill>
                  <a:srgbClr val="00B050"/>
                </a:solidFill>
              </a:endParaRPr>
            </a:p>
          </p:txBody>
        </p:sp>
        <p:sp>
          <p:nvSpPr>
            <p:cNvPr id="110" name="弧形 109"/>
            <p:cNvSpPr/>
            <p:nvPr/>
          </p:nvSpPr>
          <p:spPr bwMode="auto">
            <a:xfrm rot="4488124">
              <a:off x="3002756" y="1290590"/>
              <a:ext cx="4178300" cy="4506913"/>
            </a:xfrm>
            <a:prstGeom prst="arc">
              <a:avLst>
                <a:gd name="adj1" fmla="val 16712364"/>
                <a:gd name="adj2" fmla="val 17327919"/>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cxnSp>
          <p:nvCxnSpPr>
            <p:cNvPr id="111" name="直接连接符 110"/>
            <p:cNvCxnSpPr>
              <a:stCxn id="110" idx="2"/>
              <a:endCxn id="106" idx="0"/>
            </p:cNvCxnSpPr>
            <p:nvPr/>
          </p:nvCxnSpPr>
          <p:spPr bwMode="auto">
            <a:xfrm flipH="1">
              <a:off x="7266691" y="3684384"/>
              <a:ext cx="55373" cy="30543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15" name="弧形 114"/>
            <p:cNvSpPr/>
            <p:nvPr/>
          </p:nvSpPr>
          <p:spPr bwMode="auto">
            <a:xfrm rot="14148804">
              <a:off x="2284545" y="1102109"/>
              <a:ext cx="4200525" cy="4475162"/>
            </a:xfrm>
            <a:prstGeom prst="arc">
              <a:avLst>
                <a:gd name="adj1" fmla="val 17789081"/>
                <a:gd name="adj2" fmla="val 18437400"/>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cxnSp>
          <p:nvCxnSpPr>
            <p:cNvPr id="116" name="直接连接符 115"/>
            <p:cNvCxnSpPr>
              <a:stCxn id="115" idx="0"/>
              <a:endCxn id="112" idx="2"/>
            </p:cNvCxnSpPr>
            <p:nvPr/>
          </p:nvCxnSpPr>
          <p:spPr bwMode="auto">
            <a:xfrm>
              <a:off x="2196601" y="3635622"/>
              <a:ext cx="49547" cy="34942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217361" y="2983177"/>
              <a:ext cx="24665" cy="988456"/>
            </a:xfrm>
            <a:prstGeom prst="line">
              <a:avLst/>
            </a:prstGeom>
            <a:ln>
              <a:solidFill>
                <a:srgbClr val="FF0000"/>
              </a:solidFill>
              <a:prstDash val="lgDashDot"/>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2275939" y="2924944"/>
              <a:ext cx="0" cy="1036203"/>
            </a:xfrm>
            <a:prstGeom prst="line">
              <a:avLst/>
            </a:prstGeom>
            <a:ln>
              <a:solidFill>
                <a:srgbClr val="FF0000"/>
              </a:solidFill>
              <a:prstDash val="lgDashDot"/>
            </a:ln>
          </p:spPr>
          <p:style>
            <a:lnRef idx="1">
              <a:schemeClr val="accent1"/>
            </a:lnRef>
            <a:fillRef idx="0">
              <a:schemeClr val="accent1"/>
            </a:fillRef>
            <a:effectRef idx="0">
              <a:schemeClr val="accent1"/>
            </a:effectRef>
            <a:fontRef idx="minor">
              <a:schemeClr val="tx1"/>
            </a:fontRef>
          </p:style>
        </p:cxnSp>
        <p:sp>
          <p:nvSpPr>
            <p:cNvPr id="28686" name="TextBox 28685"/>
            <p:cNvSpPr txBox="1"/>
            <p:nvPr/>
          </p:nvSpPr>
          <p:spPr>
            <a:xfrm>
              <a:off x="7662273" y="3205916"/>
              <a:ext cx="995785" cy="523220"/>
            </a:xfrm>
            <a:prstGeom prst="rect">
              <a:avLst/>
            </a:prstGeom>
            <a:noFill/>
            <a:ln>
              <a:solidFill>
                <a:srgbClr val="C00000"/>
              </a:solidFill>
            </a:ln>
          </p:spPr>
          <p:txBody>
            <a:bodyPr wrap="none" rtlCol="0">
              <a:spAutoFit/>
            </a:bodyPr>
            <a:lstStyle/>
            <a:p>
              <a:pPr algn="ctr"/>
              <a:r>
                <a:rPr lang="en-US" altLang="zh-CN" sz="1400" b="1" dirty="0" smtClean="0">
                  <a:solidFill>
                    <a:srgbClr val="C00000"/>
                  </a:solidFill>
                  <a:latin typeface="Times New Roman" pitchFamily="18" charset="0"/>
                  <a:cs typeface="Times New Roman" pitchFamily="18" charset="0"/>
                </a:rPr>
                <a:t>Bypass </a:t>
              </a:r>
            </a:p>
            <a:p>
              <a:pPr algn="ctr"/>
              <a:r>
                <a:rPr lang="en-US" altLang="zh-CN" sz="1400" b="1" dirty="0" smtClean="0">
                  <a:solidFill>
                    <a:srgbClr val="C00000"/>
                  </a:solidFill>
                  <a:latin typeface="Times New Roman" pitchFamily="18" charset="0"/>
                  <a:cs typeface="Times New Roman" pitchFamily="18" charset="0"/>
                </a:rPr>
                <a:t>about 42m</a:t>
              </a:r>
              <a:endParaRPr lang="zh-CN" altLang="en-US" sz="1400" b="1" dirty="0">
                <a:solidFill>
                  <a:srgbClr val="C00000"/>
                </a:solidFill>
                <a:latin typeface="Times New Roman" pitchFamily="18" charset="0"/>
                <a:cs typeface="Times New Roman" pitchFamily="18" charset="0"/>
              </a:endParaRPr>
            </a:p>
          </p:txBody>
        </p:sp>
        <p:sp>
          <p:nvSpPr>
            <p:cNvPr id="126" name="TextBox 125"/>
            <p:cNvSpPr txBox="1"/>
            <p:nvPr/>
          </p:nvSpPr>
          <p:spPr>
            <a:xfrm>
              <a:off x="715505" y="3132174"/>
              <a:ext cx="995785" cy="523220"/>
            </a:xfrm>
            <a:prstGeom prst="rect">
              <a:avLst/>
            </a:prstGeom>
            <a:noFill/>
            <a:ln>
              <a:solidFill>
                <a:srgbClr val="C00000"/>
              </a:solidFill>
            </a:ln>
          </p:spPr>
          <p:txBody>
            <a:bodyPr wrap="none" rtlCol="0">
              <a:spAutoFit/>
            </a:bodyPr>
            <a:lstStyle/>
            <a:p>
              <a:pPr algn="ctr"/>
              <a:r>
                <a:rPr lang="en-US" altLang="zh-CN" sz="1400" b="1" dirty="0" smtClean="0">
                  <a:solidFill>
                    <a:srgbClr val="C00000"/>
                  </a:solidFill>
                  <a:latin typeface="Times New Roman" pitchFamily="18" charset="0"/>
                  <a:cs typeface="Times New Roman" pitchFamily="18" charset="0"/>
                </a:rPr>
                <a:t>Bypass </a:t>
              </a:r>
            </a:p>
            <a:p>
              <a:pPr algn="ctr"/>
              <a:r>
                <a:rPr lang="en-US" altLang="zh-CN" sz="1400" b="1" dirty="0" smtClean="0">
                  <a:solidFill>
                    <a:srgbClr val="C00000"/>
                  </a:solidFill>
                  <a:latin typeface="Times New Roman" pitchFamily="18" charset="0"/>
                  <a:cs typeface="Times New Roman" pitchFamily="18" charset="0"/>
                </a:rPr>
                <a:t>about 42m</a:t>
              </a:r>
              <a:endParaRPr lang="zh-CN" altLang="en-US" sz="1400" b="1" dirty="0">
                <a:solidFill>
                  <a:srgbClr val="C00000"/>
                </a:solidFill>
                <a:latin typeface="Times New Roman" pitchFamily="18" charset="0"/>
                <a:cs typeface="Times New Roman" pitchFamily="18" charset="0"/>
              </a:endParaRPr>
            </a:p>
          </p:txBody>
        </p:sp>
        <p:cxnSp>
          <p:nvCxnSpPr>
            <p:cNvPr id="28688" name="直接箭头连接符 28687"/>
            <p:cNvCxnSpPr>
              <a:stCxn id="28696" idx="3"/>
            </p:cNvCxnSpPr>
            <p:nvPr/>
          </p:nvCxnSpPr>
          <p:spPr>
            <a:xfrm>
              <a:off x="6912619" y="3446086"/>
              <a:ext cx="329407" cy="625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690" name="直接箭头连接符 28689"/>
            <p:cNvCxnSpPr>
              <a:stCxn id="28686" idx="1"/>
            </p:cNvCxnSpPr>
            <p:nvPr/>
          </p:nvCxnSpPr>
          <p:spPr>
            <a:xfrm flipH="1">
              <a:off x="7326140" y="3467526"/>
              <a:ext cx="336133" cy="987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6" name="直接箭头连接符 135"/>
            <p:cNvCxnSpPr>
              <a:stCxn id="28697" idx="1"/>
            </p:cNvCxnSpPr>
            <p:nvPr/>
          </p:nvCxnSpPr>
          <p:spPr>
            <a:xfrm flipH="1">
              <a:off x="2267746" y="3437356"/>
              <a:ext cx="251981" cy="152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9" name="直接箭头连接符 138"/>
            <p:cNvCxnSpPr/>
            <p:nvPr/>
          </p:nvCxnSpPr>
          <p:spPr>
            <a:xfrm>
              <a:off x="1830336" y="3435862"/>
              <a:ext cx="373568" cy="891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12594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971825" y="548680"/>
            <a:ext cx="2785120" cy="563562"/>
          </a:xfrm>
        </p:spPr>
        <p:txBody>
          <a:bodyPr>
            <a:normAutofit fontScale="90000"/>
          </a:bodyPr>
          <a:lstStyle/>
          <a:p>
            <a:r>
              <a:rPr lang="en-US" altLang="zh-CN" dirty="0" smtClean="0">
                <a:solidFill>
                  <a:srgbClr val="0033CC"/>
                </a:solidFill>
                <a:ea typeface="宋体" pitchFamily="2" charset="-122"/>
              </a:rPr>
              <a:t>LSS4/6_rf</a:t>
            </a:r>
            <a:endParaRPr lang="en-US" altLang="zh-CN" dirty="0">
              <a:solidFill>
                <a:srgbClr val="0033CC"/>
              </a:solidFill>
              <a:ea typeface="宋体" pitchFamily="2" charset="-122"/>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11" y="1372950"/>
            <a:ext cx="4410971" cy="355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0073" y="1352745"/>
            <a:ext cx="4726182" cy="38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495779" y="6021288"/>
            <a:ext cx="5737213" cy="738664"/>
          </a:xfrm>
          <a:prstGeom prst="rect">
            <a:avLst/>
          </a:prstGeom>
          <a:noFill/>
        </p:spPr>
        <p:txBody>
          <a:bodyPr wrap="none" rtlCol="0">
            <a:spAutoFit/>
          </a:bodyPr>
          <a:lstStyle/>
          <a:p>
            <a:pPr algn="ctr">
              <a:lnSpc>
                <a:spcPct val="150000"/>
              </a:lnSpc>
            </a:pPr>
            <a:r>
              <a:rPr lang="en-US" altLang="zh-CN" sz="1400" dirty="0" smtClean="0">
                <a:solidFill>
                  <a:prstClr val="black"/>
                </a:solidFill>
                <a:latin typeface="Times New Roman" pitchFamily="18" charset="0"/>
                <a:cs typeface="Times New Roman" pitchFamily="18" charset="0"/>
              </a:rPr>
              <a:t>-ARCDSPR, </a:t>
            </a:r>
            <a:r>
              <a:rPr lang="en-US" altLang="zh-CN" sz="1400" dirty="0" err="1">
                <a:solidFill>
                  <a:prstClr val="black"/>
                </a:solidFill>
                <a:latin typeface="Times New Roman" pitchFamily="18" charset="0"/>
                <a:cs typeface="Times New Roman" pitchFamily="18" charset="0"/>
              </a:rPr>
              <a:t>ARC_to_STR</a:t>
            </a:r>
            <a:r>
              <a:rPr lang="en-US" altLang="zh-CN" sz="1400" dirty="0">
                <a:solidFill>
                  <a:prstClr val="black"/>
                </a:solidFill>
                <a:latin typeface="Times New Roman" pitchFamily="18" charset="0"/>
                <a:cs typeface="Times New Roman" pitchFamily="18" charset="0"/>
              </a:rPr>
              <a:t>, 4</a:t>
            </a:r>
            <a:r>
              <a:rPr lang="en-US" altLang="zh-CN" sz="1400" dirty="0" smtClean="0">
                <a:solidFill>
                  <a:prstClr val="black"/>
                </a:solidFill>
                <a:latin typeface="Times New Roman" pitchFamily="18" charset="0"/>
                <a:cs typeface="Times New Roman" pitchFamily="18" charset="0"/>
              </a:rPr>
              <a:t>.5*STRCELL</a:t>
            </a:r>
            <a:r>
              <a:rPr lang="en-US" altLang="zh-CN" sz="1400" dirty="0">
                <a:solidFill>
                  <a:prstClr val="black"/>
                </a:solidFill>
                <a:latin typeface="Times New Roman" pitchFamily="18" charset="0"/>
                <a:cs typeface="Times New Roman" pitchFamily="18" charset="0"/>
              </a:rPr>
              <a:t>, </a:t>
            </a:r>
            <a:r>
              <a:rPr lang="en-US" altLang="zh-CN" sz="1400" dirty="0" err="1">
                <a:solidFill>
                  <a:prstClr val="black"/>
                </a:solidFill>
                <a:latin typeface="Times New Roman" pitchFamily="18" charset="0"/>
                <a:cs typeface="Times New Roman" pitchFamily="18" charset="0"/>
              </a:rPr>
              <a:t>STR_to_ARC</a:t>
            </a:r>
            <a:r>
              <a:rPr lang="en-US" altLang="zh-CN" sz="1400" dirty="0">
                <a:solidFill>
                  <a:prstClr val="black"/>
                </a:solidFill>
                <a:latin typeface="Times New Roman" pitchFamily="18" charset="0"/>
                <a:cs typeface="Times New Roman" pitchFamily="18" charset="0"/>
              </a:rPr>
              <a:t>, </a:t>
            </a:r>
            <a:r>
              <a:rPr lang="en-US" altLang="zh-CN" sz="1400" dirty="0" smtClean="0">
                <a:solidFill>
                  <a:prstClr val="black"/>
                </a:solidFill>
                <a:latin typeface="Times New Roman" pitchFamily="18" charset="0"/>
                <a:cs typeface="Times New Roman" pitchFamily="18" charset="0"/>
              </a:rPr>
              <a:t>-ARCDSPL</a:t>
            </a:r>
            <a:endParaRPr lang="en-US" altLang="zh-CN" sz="1400" dirty="0">
              <a:solidFill>
                <a:prstClr val="black"/>
              </a:solidFill>
              <a:latin typeface="Times New Roman" pitchFamily="18" charset="0"/>
              <a:cs typeface="Times New Roman" pitchFamily="18" charset="0"/>
            </a:endParaRPr>
          </a:p>
          <a:p>
            <a:pPr algn="ctr">
              <a:lnSpc>
                <a:spcPct val="150000"/>
              </a:lnSpc>
            </a:pPr>
            <a:r>
              <a:rPr lang="en-US" altLang="zh-CN" sz="1400" dirty="0">
                <a:solidFill>
                  <a:prstClr val="black"/>
                </a:solidFill>
                <a:latin typeface="Times New Roman" pitchFamily="18" charset="0"/>
                <a:cs typeface="Times New Roman" pitchFamily="18" charset="0"/>
              </a:rPr>
              <a:t>382.4m, 71.719m, </a:t>
            </a:r>
            <a:r>
              <a:rPr lang="en-US" altLang="zh-CN" sz="1400" dirty="0" smtClean="0">
                <a:solidFill>
                  <a:prstClr val="black"/>
                </a:solidFill>
                <a:latin typeface="Times New Roman" pitchFamily="18" charset="0"/>
                <a:cs typeface="Times New Roman" pitchFamily="18" charset="0"/>
              </a:rPr>
              <a:t>649.8m</a:t>
            </a:r>
            <a:r>
              <a:rPr lang="en-US" altLang="zh-CN" sz="1400" dirty="0">
                <a:solidFill>
                  <a:prstClr val="black"/>
                </a:solidFill>
                <a:latin typeface="Times New Roman" pitchFamily="18" charset="0"/>
                <a:cs typeface="Times New Roman" pitchFamily="18" charset="0"/>
              </a:rPr>
              <a:t>, </a:t>
            </a:r>
            <a:r>
              <a:rPr lang="en-US" altLang="zh-CN" sz="1400" dirty="0" smtClean="0">
                <a:solidFill>
                  <a:prstClr val="black"/>
                </a:solidFill>
                <a:latin typeface="Times New Roman" pitchFamily="18" charset="0"/>
                <a:cs typeface="Times New Roman" pitchFamily="18" charset="0"/>
              </a:rPr>
              <a:t>66.787m</a:t>
            </a:r>
            <a:r>
              <a:rPr lang="en-US" altLang="zh-CN" sz="1400" dirty="0">
                <a:solidFill>
                  <a:prstClr val="black"/>
                </a:solidFill>
                <a:latin typeface="Times New Roman" pitchFamily="18" charset="0"/>
                <a:cs typeface="Times New Roman" pitchFamily="18" charset="0"/>
              </a:rPr>
              <a:t>, 382.4m</a:t>
            </a:r>
            <a:endParaRPr lang="zh-CN" altLang="en-US" sz="1400" dirty="0">
              <a:solidFill>
                <a:prstClr val="black"/>
              </a:solidFill>
              <a:latin typeface="Times New Roman" pitchFamily="18" charset="0"/>
              <a:cs typeface="Times New Roman" pitchFamily="18" charset="0"/>
            </a:endParaRPr>
          </a:p>
        </p:txBody>
      </p:sp>
      <p:sp>
        <p:nvSpPr>
          <p:cNvPr id="10" name="TextBox 9"/>
          <p:cNvSpPr txBox="1"/>
          <p:nvPr/>
        </p:nvSpPr>
        <p:spPr>
          <a:xfrm>
            <a:off x="3775122" y="5411338"/>
            <a:ext cx="1499128" cy="369332"/>
          </a:xfrm>
          <a:prstGeom prst="rect">
            <a:avLst/>
          </a:prstGeom>
          <a:noFill/>
        </p:spPr>
        <p:txBody>
          <a:bodyPr wrap="none" rtlCol="0">
            <a:spAutoFit/>
          </a:bodyPr>
          <a:lstStyle/>
          <a:p>
            <a:pPr fontAlgn="base">
              <a:spcBef>
                <a:spcPct val="0"/>
              </a:spcBef>
              <a:spcAft>
                <a:spcPct val="0"/>
              </a:spcAft>
            </a:pPr>
            <a:r>
              <a:rPr lang="en-US" altLang="zh-CN" b="1" dirty="0" smtClean="0">
                <a:solidFill>
                  <a:prstClr val="black"/>
                </a:solidFill>
                <a:latin typeface="Arial" pitchFamily="34" charset="0"/>
              </a:rPr>
              <a:t>L=788.306m</a:t>
            </a:r>
            <a:endParaRPr lang="zh-CN" altLang="en-US" b="1" dirty="0">
              <a:solidFill>
                <a:prstClr val="black"/>
              </a:solidFill>
              <a:latin typeface="Arial" pitchFamily="34" charset="0"/>
            </a:endParaRPr>
          </a:p>
        </p:txBody>
      </p:sp>
    </p:spTree>
    <p:extLst>
      <p:ext uri="{BB962C8B-B14F-4D97-AF65-F5344CB8AC3E}">
        <p14:creationId xmlns:p14="http://schemas.microsoft.com/office/powerpoint/2010/main" val="35601206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195736" y="764704"/>
            <a:ext cx="4118636" cy="563562"/>
          </a:xfrm>
        </p:spPr>
        <p:txBody>
          <a:bodyPr>
            <a:normAutofit fontScale="90000"/>
          </a:bodyPr>
          <a:lstStyle/>
          <a:p>
            <a:r>
              <a:rPr lang="en-US" altLang="zh-CN" dirty="0" smtClean="0">
                <a:solidFill>
                  <a:srgbClr val="0033CC"/>
                </a:solidFill>
                <a:ea typeface="宋体" pitchFamily="2" charset="-122"/>
              </a:rPr>
              <a:t>LSS3_pp/LSS7_pp</a:t>
            </a:r>
            <a:endParaRPr lang="en-US" altLang="zh-CN" dirty="0">
              <a:solidFill>
                <a:srgbClr val="0033CC"/>
              </a:solidFill>
              <a:ea typeface="宋体" pitchFamily="2" charset="-122"/>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75915"/>
            <a:ext cx="4644008" cy="358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4220" y="1475915"/>
            <a:ext cx="4614934" cy="3681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560712" y="5733256"/>
            <a:ext cx="5698483" cy="738664"/>
          </a:xfrm>
          <a:prstGeom prst="rect">
            <a:avLst/>
          </a:prstGeom>
          <a:noFill/>
        </p:spPr>
        <p:txBody>
          <a:bodyPr wrap="none" rtlCol="0">
            <a:spAutoFit/>
          </a:bodyPr>
          <a:lstStyle/>
          <a:p>
            <a:pPr algn="ctr">
              <a:lnSpc>
                <a:spcPct val="150000"/>
              </a:lnSpc>
            </a:pPr>
            <a:r>
              <a:rPr lang="en-US" altLang="zh-CN" sz="1400" dirty="0">
                <a:solidFill>
                  <a:prstClr val="black"/>
                </a:solidFill>
                <a:latin typeface="Times New Roman" pitchFamily="18" charset="0"/>
                <a:cs typeface="Times New Roman" pitchFamily="18" charset="0"/>
              </a:rPr>
              <a:t>ARCDSPL, </a:t>
            </a:r>
            <a:r>
              <a:rPr lang="en-US" altLang="zh-CN" sz="1400" dirty="0" err="1" smtClean="0">
                <a:solidFill>
                  <a:prstClr val="black"/>
                </a:solidFill>
                <a:latin typeface="Times New Roman" pitchFamily="18" charset="0"/>
                <a:cs typeface="Times New Roman" pitchFamily="18" charset="0"/>
              </a:rPr>
              <a:t>ARC_to_STR</a:t>
            </a:r>
            <a:r>
              <a:rPr lang="en-US" altLang="zh-CN" sz="1400" dirty="0" smtClean="0">
                <a:solidFill>
                  <a:prstClr val="black"/>
                </a:solidFill>
                <a:latin typeface="Times New Roman" pitchFamily="18" charset="0"/>
                <a:cs typeface="Times New Roman" pitchFamily="18" charset="0"/>
              </a:rPr>
              <a:t>, 21.5*STRCELL, </a:t>
            </a:r>
            <a:r>
              <a:rPr lang="en-US" altLang="zh-CN" sz="1400" dirty="0" err="1" smtClean="0">
                <a:solidFill>
                  <a:prstClr val="black"/>
                </a:solidFill>
                <a:latin typeface="Times New Roman" pitchFamily="18" charset="0"/>
                <a:cs typeface="Times New Roman" pitchFamily="18" charset="0"/>
              </a:rPr>
              <a:t>STR_to_ARC</a:t>
            </a:r>
            <a:r>
              <a:rPr lang="en-US" altLang="zh-CN" sz="1400" dirty="0">
                <a:solidFill>
                  <a:prstClr val="black"/>
                </a:solidFill>
                <a:latin typeface="Times New Roman" pitchFamily="18" charset="0"/>
                <a:cs typeface="Times New Roman" pitchFamily="18" charset="0"/>
              </a:rPr>
              <a:t>,</a:t>
            </a:r>
            <a:r>
              <a:rPr lang="en-US" altLang="zh-CN" sz="1400" dirty="0" smtClean="0">
                <a:solidFill>
                  <a:prstClr val="black"/>
                </a:solidFill>
                <a:latin typeface="Times New Roman" pitchFamily="18" charset="0"/>
                <a:cs typeface="Times New Roman" pitchFamily="18" charset="0"/>
              </a:rPr>
              <a:t> ARCDSPR</a:t>
            </a:r>
            <a:endParaRPr lang="en-US" altLang="zh-CN" sz="1400" b="1" dirty="0" smtClean="0">
              <a:solidFill>
                <a:prstClr val="black"/>
              </a:solidFill>
              <a:latin typeface="Times New Roman" pitchFamily="18" charset="0"/>
              <a:cs typeface="Times New Roman" pitchFamily="18" charset="0"/>
            </a:endParaRPr>
          </a:p>
          <a:p>
            <a:pPr algn="ctr" fontAlgn="base">
              <a:lnSpc>
                <a:spcPct val="150000"/>
              </a:lnSpc>
              <a:spcBef>
                <a:spcPct val="0"/>
              </a:spcBef>
              <a:spcAft>
                <a:spcPct val="0"/>
              </a:spcAft>
            </a:pPr>
            <a:r>
              <a:rPr lang="en-US" altLang="zh-CN" sz="1400" b="1" dirty="0" smtClean="0">
                <a:solidFill>
                  <a:prstClr val="black"/>
                </a:solidFill>
                <a:latin typeface="Times New Roman" pitchFamily="18" charset="0"/>
                <a:cs typeface="Times New Roman" pitchFamily="18" charset="0"/>
              </a:rPr>
              <a:t>382.4m, 71.719m, 973.829m, 66.789m, 382.4m</a:t>
            </a:r>
            <a:endParaRPr lang="zh-CN" altLang="en-US" sz="1400" b="1" dirty="0">
              <a:solidFill>
                <a:prstClr val="black"/>
              </a:solidFill>
              <a:latin typeface="Times New Roman" pitchFamily="18" charset="0"/>
              <a:cs typeface="Times New Roman" pitchFamily="18" charset="0"/>
            </a:endParaRPr>
          </a:p>
        </p:txBody>
      </p:sp>
      <p:sp>
        <p:nvSpPr>
          <p:cNvPr id="12" name="TextBox 11"/>
          <p:cNvSpPr txBox="1"/>
          <p:nvPr/>
        </p:nvSpPr>
        <p:spPr>
          <a:xfrm>
            <a:off x="3563888" y="5301208"/>
            <a:ext cx="1499128" cy="369332"/>
          </a:xfrm>
          <a:prstGeom prst="rect">
            <a:avLst/>
          </a:prstGeom>
          <a:noFill/>
        </p:spPr>
        <p:txBody>
          <a:bodyPr wrap="none" rtlCol="0">
            <a:spAutoFit/>
          </a:bodyPr>
          <a:lstStyle/>
          <a:p>
            <a:pPr fontAlgn="base">
              <a:spcBef>
                <a:spcPct val="0"/>
              </a:spcBef>
              <a:spcAft>
                <a:spcPct val="0"/>
              </a:spcAft>
            </a:pPr>
            <a:r>
              <a:rPr lang="en-US" altLang="zh-CN" b="1" dirty="0" smtClean="0">
                <a:solidFill>
                  <a:prstClr val="black"/>
                </a:solidFill>
                <a:latin typeface="Arial" pitchFamily="34" charset="0"/>
              </a:rPr>
              <a:t>L=973.829m</a:t>
            </a:r>
            <a:endParaRPr lang="zh-CN" altLang="en-US" b="1" dirty="0">
              <a:solidFill>
                <a:prstClr val="black"/>
              </a:solidFill>
              <a:latin typeface="Arial" pitchFamily="34" charset="0"/>
            </a:endParaRPr>
          </a:p>
        </p:txBody>
      </p:sp>
    </p:spTree>
    <p:extLst>
      <p:ext uri="{BB962C8B-B14F-4D97-AF65-F5344CB8AC3E}">
        <p14:creationId xmlns:p14="http://schemas.microsoft.com/office/powerpoint/2010/main" val="20973712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5"/>
          <p:cNvGraphicFramePr>
            <a:graphicFrameLocks noGrp="1"/>
          </p:cNvGraphicFramePr>
          <p:nvPr>
            <p:ph idx="1"/>
            <p:extLst>
              <p:ext uri="{D42A27DB-BD31-4B8C-83A1-F6EECF244321}">
                <p14:modId xmlns:p14="http://schemas.microsoft.com/office/powerpoint/2010/main" val="1340220431"/>
              </p:ext>
            </p:extLst>
          </p:nvPr>
        </p:nvGraphicFramePr>
        <p:xfrm>
          <a:off x="395537" y="404664"/>
          <a:ext cx="4680520" cy="6336709"/>
        </p:xfrm>
        <a:graphic>
          <a:graphicData uri="http://schemas.openxmlformats.org/drawingml/2006/table">
            <a:tbl>
              <a:tblPr firstRow="1" bandRow="1">
                <a:tableStyleId>{5C22544A-7EE6-4342-B048-85BDC9FD1C3A}</a:tableStyleId>
              </a:tblPr>
              <a:tblGrid>
                <a:gridCol w="977879"/>
                <a:gridCol w="1254800"/>
                <a:gridCol w="909956"/>
                <a:gridCol w="601781"/>
                <a:gridCol w="936104"/>
              </a:tblGrid>
              <a:tr h="333511">
                <a:tc>
                  <a:txBody>
                    <a:bodyPr/>
                    <a:lstStyle/>
                    <a:p>
                      <a:endParaRPr lang="zh-CN" altLang="en-US" sz="1400" dirty="0"/>
                    </a:p>
                  </a:txBody>
                  <a:tcPr/>
                </a:tc>
                <a:tc>
                  <a:txBody>
                    <a:bodyPr/>
                    <a:lstStyle/>
                    <a:p>
                      <a:r>
                        <a:rPr lang="en-US" altLang="zh-CN" sz="1400" dirty="0" smtClean="0"/>
                        <a:t>K1(m^-2)</a:t>
                      </a:r>
                      <a:endParaRPr lang="zh-CN" altLang="en-US" sz="1400" dirty="0"/>
                    </a:p>
                  </a:txBody>
                  <a:tcPr/>
                </a:tc>
                <a:tc>
                  <a:txBody>
                    <a:bodyPr/>
                    <a:lstStyle/>
                    <a:p>
                      <a:r>
                        <a:rPr lang="en-US" altLang="zh-CN" sz="1400" dirty="0" smtClean="0"/>
                        <a:t>G</a:t>
                      </a:r>
                      <a:r>
                        <a:rPr lang="zh-CN" altLang="en-US" sz="1400" dirty="0" smtClean="0"/>
                        <a:t>（</a:t>
                      </a:r>
                      <a:r>
                        <a:rPr lang="en-US" altLang="zh-CN" sz="1400" dirty="0" smtClean="0"/>
                        <a:t>T/M</a:t>
                      </a:r>
                      <a:r>
                        <a:rPr lang="zh-CN" altLang="en-US" sz="1400" dirty="0" smtClean="0"/>
                        <a:t>）</a:t>
                      </a:r>
                      <a:endParaRPr lang="zh-CN" alt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L(M)</a:t>
                      </a:r>
                      <a:endParaRPr lang="zh-CN" altLang="en-US" sz="1400" dirty="0" smtClean="0"/>
                    </a:p>
                  </a:txBody>
                  <a:tcPr/>
                </a:tc>
                <a:tc>
                  <a:txBody>
                    <a:bodyPr/>
                    <a:lstStyle/>
                    <a:p>
                      <a:r>
                        <a:rPr lang="el-GR" altLang="zh-CN" sz="1400" dirty="0" smtClean="0"/>
                        <a:t>β</a:t>
                      </a:r>
                      <a:r>
                        <a:rPr lang="en-US" altLang="zh-CN" sz="1400" dirty="0" smtClean="0"/>
                        <a:t>max</a:t>
                      </a:r>
                      <a:endParaRPr lang="zh-CN" altLang="en-US" sz="1400" dirty="0"/>
                    </a:p>
                  </a:txBody>
                  <a:tcPr/>
                </a:tc>
              </a:tr>
              <a:tr h="333511">
                <a:tc>
                  <a:txBody>
                    <a:bodyPr/>
                    <a:lstStyle/>
                    <a:p>
                      <a:r>
                        <a:rPr lang="en-US" altLang="zh-CN" sz="1400" dirty="0" smtClean="0"/>
                        <a:t>K1.QT.1R</a:t>
                      </a:r>
                      <a:endParaRPr lang="zh-CN" altLang="en-US" sz="1400" dirty="0"/>
                    </a:p>
                  </a:txBody>
                  <a:tcPr/>
                </a:tc>
                <a:tc>
                  <a:txBody>
                    <a:bodyPr/>
                    <a:lstStyle/>
                    <a:p>
                      <a:r>
                        <a:rPr lang="en-US" altLang="zh-CN" sz="1400" dirty="0" smtClean="0"/>
                        <a:t>4.9751e-03</a:t>
                      </a:r>
                      <a:endParaRPr lang="zh-CN" altLang="en-US" sz="1400" dirty="0"/>
                    </a:p>
                  </a:txBody>
                  <a:tcPr/>
                </a:tc>
                <a:tc>
                  <a:txBody>
                    <a:bodyPr/>
                    <a:lstStyle/>
                    <a:p>
                      <a:r>
                        <a:rPr lang="en-US" altLang="zh-CN" sz="1400" dirty="0" smtClean="0"/>
                        <a:t>580.428</a:t>
                      </a:r>
                      <a:endParaRPr lang="zh-CN" altLang="en-US" sz="1400" dirty="0"/>
                    </a:p>
                  </a:txBody>
                  <a:tcPr/>
                </a:tc>
                <a:tc>
                  <a:txBody>
                    <a:bodyPr/>
                    <a:lstStyle/>
                    <a:p>
                      <a:r>
                        <a:rPr lang="en-US" altLang="zh-CN" sz="1400" dirty="0" smtClean="0"/>
                        <a:t>6</a:t>
                      </a:r>
                      <a:endParaRPr lang="zh-CN" altLang="en-US" sz="1400" dirty="0"/>
                    </a:p>
                  </a:txBody>
                  <a:tcPr/>
                </a:tc>
                <a:tc>
                  <a:txBody>
                    <a:bodyPr/>
                    <a:lstStyle/>
                    <a:p>
                      <a:r>
                        <a:rPr lang="en-US" altLang="zh-CN" sz="1400" dirty="0" smtClean="0"/>
                        <a:t>3543.69</a:t>
                      </a:r>
                      <a:endParaRPr lang="zh-CN" altLang="en-US" sz="1400" dirty="0"/>
                    </a:p>
                  </a:txBody>
                  <a:tcPr/>
                </a:tc>
              </a:tr>
              <a:tr h="333511">
                <a:tc>
                  <a:txBody>
                    <a:bodyPr/>
                    <a:lstStyle/>
                    <a:p>
                      <a:r>
                        <a:rPr lang="en-US" altLang="zh-CN" sz="1400" dirty="0" smtClean="0"/>
                        <a:t>K1.QT.A2R</a:t>
                      </a:r>
                      <a:endParaRPr lang="zh-CN" altLang="en-US" sz="1400" dirty="0"/>
                    </a:p>
                  </a:txBody>
                  <a:tcPr/>
                </a:tc>
                <a:tc>
                  <a:txBody>
                    <a:bodyPr/>
                    <a:lstStyle/>
                    <a:p>
                      <a:r>
                        <a:rPr lang="en-US" altLang="zh-CN" sz="1400" dirty="0" smtClean="0"/>
                        <a:t>-5.2595e-03</a:t>
                      </a:r>
                      <a:endParaRPr lang="zh-CN" altLang="en-US" sz="1400" dirty="0"/>
                    </a:p>
                  </a:txBody>
                  <a:tcPr/>
                </a:tc>
                <a:tc>
                  <a:txBody>
                    <a:bodyPr/>
                    <a:lstStyle/>
                    <a:p>
                      <a:r>
                        <a:rPr lang="en-US" altLang="zh-CN" sz="1400" dirty="0" smtClean="0"/>
                        <a:t>-613.668</a:t>
                      </a:r>
                      <a:endParaRPr lang="zh-CN" altLang="en-US" sz="1400" dirty="0"/>
                    </a:p>
                  </a:txBody>
                  <a:tcPr/>
                </a:tc>
                <a:tc>
                  <a:txBody>
                    <a:bodyPr/>
                    <a:lstStyle/>
                    <a:p>
                      <a:r>
                        <a:rPr lang="en-US" altLang="zh-CN" sz="1400" dirty="0" smtClean="0"/>
                        <a:t>9</a:t>
                      </a:r>
                      <a:endParaRPr lang="zh-CN" altLang="en-US" sz="1400" dirty="0"/>
                    </a:p>
                  </a:txBody>
                  <a:tcPr/>
                </a:tc>
                <a:tc>
                  <a:txBody>
                    <a:bodyPr/>
                    <a:lstStyle/>
                    <a:p>
                      <a:r>
                        <a:rPr lang="en-US" altLang="zh-CN" sz="1400" dirty="0" smtClean="0">
                          <a:solidFill>
                            <a:srgbClr val="FF0000"/>
                          </a:solidFill>
                        </a:rPr>
                        <a:t>9601.686</a:t>
                      </a:r>
                      <a:endParaRPr lang="zh-CN" altLang="en-US" sz="1400" dirty="0">
                        <a:solidFill>
                          <a:srgbClr val="FF0000"/>
                        </a:solidFill>
                      </a:endParaRPr>
                    </a:p>
                  </a:txBody>
                  <a:tcPr/>
                </a:tc>
              </a:tr>
              <a:tr h="333511">
                <a:tc>
                  <a:txBody>
                    <a:bodyPr/>
                    <a:lstStyle/>
                    <a:p>
                      <a:r>
                        <a:rPr lang="en-US" altLang="zh-CN" sz="1400" dirty="0" smtClean="0"/>
                        <a:t>K1.QT.B2R</a:t>
                      </a:r>
                      <a:endParaRPr lang="zh-CN" altLang="en-US" sz="1400" dirty="0"/>
                    </a:p>
                  </a:txBody>
                  <a:tcPr/>
                </a:tc>
                <a:tc>
                  <a:txBody>
                    <a:bodyPr/>
                    <a:lstStyle/>
                    <a:p>
                      <a:r>
                        <a:rPr lang="en-US" altLang="zh-CN" sz="1400" dirty="0" smtClean="0"/>
                        <a:t>-5.2595e-03</a:t>
                      </a:r>
                      <a:endParaRPr lang="zh-CN" altLang="en-US" sz="1400" dirty="0"/>
                    </a:p>
                  </a:txBody>
                  <a:tcPr/>
                </a:tc>
                <a:tc>
                  <a:txBody>
                    <a:bodyPr/>
                    <a:lstStyle/>
                    <a:p>
                      <a:r>
                        <a:rPr lang="en-US" altLang="zh-CN" sz="1400" dirty="0" smtClean="0"/>
                        <a:t>-613.668</a:t>
                      </a:r>
                      <a:endParaRPr lang="zh-CN" altLang="en-US" sz="1400" dirty="0"/>
                    </a:p>
                  </a:txBody>
                  <a:tcPr/>
                </a:tc>
                <a:tc>
                  <a:txBody>
                    <a:bodyPr/>
                    <a:lstStyle/>
                    <a:p>
                      <a:r>
                        <a:rPr lang="en-US" altLang="zh-CN" sz="1400" dirty="0" smtClean="0"/>
                        <a:t>9</a:t>
                      </a:r>
                      <a:endParaRPr lang="zh-CN" altLang="en-US" sz="1400" dirty="0"/>
                    </a:p>
                  </a:txBody>
                  <a:tcPr/>
                </a:tc>
                <a:tc>
                  <a:txBody>
                    <a:bodyPr/>
                    <a:lstStyle/>
                    <a:p>
                      <a:r>
                        <a:rPr lang="en-US" altLang="zh-CN" sz="1400" dirty="0" smtClean="0">
                          <a:solidFill>
                            <a:srgbClr val="FF0000"/>
                          </a:solidFill>
                        </a:rPr>
                        <a:t>9601.686</a:t>
                      </a:r>
                      <a:endParaRPr lang="zh-CN" altLang="en-US" sz="1400" dirty="0">
                        <a:solidFill>
                          <a:srgbClr val="FF0000"/>
                        </a:solidFill>
                      </a:endParaRPr>
                    </a:p>
                  </a:txBody>
                  <a:tcPr/>
                </a:tc>
              </a:tr>
              <a:tr h="333511">
                <a:tc>
                  <a:txBody>
                    <a:bodyPr/>
                    <a:lstStyle/>
                    <a:p>
                      <a:r>
                        <a:rPr lang="en-US" altLang="zh-CN" sz="1400" dirty="0" smtClean="0"/>
                        <a:t>K1.QT.3R</a:t>
                      </a:r>
                      <a:endParaRPr lang="zh-CN" altLang="en-US" sz="1400" dirty="0"/>
                    </a:p>
                  </a:txBody>
                  <a:tcPr/>
                </a:tc>
                <a:tc>
                  <a:txBody>
                    <a:bodyPr/>
                    <a:lstStyle/>
                    <a:p>
                      <a:r>
                        <a:rPr lang="en-US" altLang="zh-CN" sz="1400" dirty="0" smtClean="0"/>
                        <a:t>5.3434e-03</a:t>
                      </a:r>
                      <a:endParaRPr lang="zh-CN" altLang="en-US" sz="1400" dirty="0"/>
                    </a:p>
                  </a:txBody>
                  <a:tcPr/>
                </a:tc>
                <a:tc>
                  <a:txBody>
                    <a:bodyPr/>
                    <a:lstStyle/>
                    <a:p>
                      <a:r>
                        <a:rPr lang="en-US" altLang="zh-CN" sz="1400" dirty="0" smtClean="0"/>
                        <a:t>623.369</a:t>
                      </a:r>
                      <a:endParaRPr lang="zh-CN" altLang="en-US" sz="1400" dirty="0"/>
                    </a:p>
                  </a:txBody>
                  <a:tcPr/>
                </a:tc>
                <a:tc>
                  <a:txBody>
                    <a:bodyPr/>
                    <a:lstStyle/>
                    <a:p>
                      <a:r>
                        <a:rPr lang="en-US" altLang="zh-CN" sz="1400" dirty="0" smtClean="0"/>
                        <a:t>8</a:t>
                      </a:r>
                      <a:endParaRPr lang="zh-CN" altLang="en-US" sz="1400" dirty="0"/>
                    </a:p>
                  </a:txBody>
                  <a:tcPr/>
                </a:tc>
                <a:tc>
                  <a:txBody>
                    <a:bodyPr/>
                    <a:lstStyle/>
                    <a:p>
                      <a:r>
                        <a:rPr lang="en-US" altLang="zh-CN" sz="1400" dirty="0" smtClean="0"/>
                        <a:t>9731.53</a:t>
                      </a:r>
                      <a:endParaRPr lang="zh-CN" altLang="en-US" sz="1400" dirty="0"/>
                    </a:p>
                  </a:txBody>
                  <a:tcPr/>
                </a:tc>
              </a:tr>
              <a:tr h="333511">
                <a:tc>
                  <a:txBody>
                    <a:bodyPr/>
                    <a:lstStyle/>
                    <a:p>
                      <a:r>
                        <a:rPr lang="en-US" altLang="zh-CN" sz="1400" dirty="0" smtClean="0"/>
                        <a:t>K1.QM.4R</a:t>
                      </a:r>
                      <a:endParaRPr lang="zh-CN" altLang="en-US" sz="1400" dirty="0"/>
                    </a:p>
                  </a:txBody>
                  <a:tcPr/>
                </a:tc>
                <a:tc>
                  <a:txBody>
                    <a:bodyPr/>
                    <a:lstStyle/>
                    <a:p>
                      <a:r>
                        <a:rPr lang="en-US" altLang="zh-CN" sz="1400" dirty="0" smtClean="0"/>
                        <a:t>-2.2804E-04</a:t>
                      </a:r>
                      <a:endParaRPr lang="zh-CN" altLang="en-US" sz="1400" dirty="0"/>
                    </a:p>
                  </a:txBody>
                  <a:tcPr/>
                </a:tc>
                <a:tc>
                  <a:txBody>
                    <a:bodyPr/>
                    <a:lstStyle/>
                    <a:p>
                      <a:r>
                        <a:rPr lang="en-US" altLang="zh-CN" sz="1400" dirty="0" smtClean="0"/>
                        <a:t>-266.04</a:t>
                      </a:r>
                      <a:endParaRPr lang="zh-CN" altLang="en-US" sz="1400" dirty="0"/>
                    </a:p>
                  </a:txBody>
                  <a:tcPr/>
                </a:tc>
                <a:tc>
                  <a:txBody>
                    <a:bodyPr/>
                    <a:lstStyle/>
                    <a:p>
                      <a:r>
                        <a:rPr lang="en-US" altLang="zh-CN" sz="1400" dirty="0" smtClean="0"/>
                        <a:t>4</a:t>
                      </a:r>
                      <a:endParaRPr lang="zh-CN" altLang="en-US" sz="1400" dirty="0"/>
                    </a:p>
                  </a:txBody>
                  <a:tcPr/>
                </a:tc>
                <a:tc>
                  <a:txBody>
                    <a:bodyPr/>
                    <a:lstStyle/>
                    <a:p>
                      <a:r>
                        <a:rPr lang="en-US" altLang="zh-CN" sz="1400" dirty="0" smtClean="0"/>
                        <a:t>3798.29</a:t>
                      </a:r>
                      <a:endParaRPr lang="zh-CN" altLang="en-US" sz="1400" dirty="0"/>
                    </a:p>
                  </a:txBody>
                  <a:tcPr/>
                </a:tc>
              </a:tr>
              <a:tr h="333511">
                <a:tc>
                  <a:txBody>
                    <a:bodyPr/>
                    <a:lstStyle/>
                    <a:p>
                      <a:r>
                        <a:rPr lang="en-US" altLang="zh-CN" sz="1400" dirty="0" smtClean="0"/>
                        <a:t>K1.QM.5R</a:t>
                      </a:r>
                      <a:endParaRPr lang="zh-CN" altLang="en-US" sz="1400" dirty="0"/>
                    </a:p>
                  </a:txBody>
                  <a:tcPr>
                    <a:lnB w="12700" cmpd="sng">
                      <a:noFill/>
                    </a:lnB>
                  </a:tcPr>
                </a:tc>
                <a:tc>
                  <a:txBody>
                    <a:bodyPr/>
                    <a:lstStyle/>
                    <a:p>
                      <a:r>
                        <a:rPr lang="en-US" altLang="zh-CN" sz="1400" dirty="0" smtClean="0"/>
                        <a:t>8.8592E-04</a:t>
                      </a:r>
                      <a:endParaRPr lang="zh-CN" altLang="en-US" sz="1400" dirty="0"/>
                    </a:p>
                  </a:txBody>
                  <a:tcPr>
                    <a:lnB w="12700" cmpd="sng">
                      <a:noFill/>
                    </a:lnB>
                  </a:tcPr>
                </a:tc>
                <a:tc>
                  <a:txBody>
                    <a:bodyPr/>
                    <a:lstStyle/>
                    <a:p>
                      <a:r>
                        <a:rPr lang="en-US" altLang="zh-CN" sz="1400" dirty="0" smtClean="0"/>
                        <a:t>103.36</a:t>
                      </a:r>
                      <a:endParaRPr lang="zh-CN" altLang="en-US" sz="1400" dirty="0"/>
                    </a:p>
                  </a:txBody>
                  <a:tcPr>
                    <a:lnB w="12700" cmpd="sng">
                      <a:noFill/>
                    </a:lnB>
                  </a:tcPr>
                </a:tc>
                <a:tc>
                  <a:txBody>
                    <a:bodyPr/>
                    <a:lstStyle/>
                    <a:p>
                      <a:r>
                        <a:rPr lang="en-US" altLang="zh-CN" sz="1400" dirty="0" smtClean="0"/>
                        <a:t>4</a:t>
                      </a:r>
                      <a:endParaRPr lang="zh-CN" altLang="en-US" sz="1400" dirty="0"/>
                    </a:p>
                  </a:txBody>
                  <a:tcPr>
                    <a:lnB w="12700" cmpd="sng">
                      <a:noFill/>
                    </a:lnB>
                  </a:tcPr>
                </a:tc>
                <a:tc>
                  <a:txBody>
                    <a:bodyPr/>
                    <a:lstStyle/>
                    <a:p>
                      <a:r>
                        <a:rPr lang="en-US" altLang="zh-CN" sz="1400" dirty="0" smtClean="0"/>
                        <a:t>1506.53</a:t>
                      </a:r>
                      <a:endParaRPr lang="zh-CN" altLang="en-US" sz="1400" dirty="0"/>
                    </a:p>
                  </a:txBody>
                  <a:tcPr>
                    <a:lnB w="12700" cmpd="sng">
                      <a:noFill/>
                    </a:lnB>
                  </a:tcPr>
                </a:tc>
              </a:tr>
              <a:tr h="333511">
                <a:tc>
                  <a:txBody>
                    <a:bodyPr/>
                    <a:lstStyle/>
                    <a:p>
                      <a:r>
                        <a:rPr lang="en-US" altLang="zh-CN" sz="1400" dirty="0" smtClean="0"/>
                        <a:t>K1.QM.6R</a:t>
                      </a:r>
                      <a:endParaRPr lang="zh-CN" altLang="en-US" sz="1400" dirty="0"/>
                    </a:p>
                  </a:txBody>
                  <a:tcP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dirty="0" smtClean="0"/>
                        <a:t>-1.2144E-03</a:t>
                      </a:r>
                      <a:endParaRPr lang="zh-CN" altLang="en-US" sz="1400" dirty="0"/>
                    </a:p>
                  </a:txBody>
                  <a:tcP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dirty="0" smtClean="0"/>
                        <a:t>-141.68</a:t>
                      </a:r>
                      <a:endParaRPr lang="zh-CN" altLang="en-US" sz="1400" dirty="0"/>
                    </a:p>
                  </a:txBody>
                  <a:tcP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dirty="0" smtClean="0"/>
                        <a:t>4</a:t>
                      </a:r>
                      <a:endParaRPr lang="zh-CN" altLang="en-US" sz="1400" dirty="0"/>
                    </a:p>
                  </a:txBody>
                  <a:tcP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dirty="0" smtClean="0"/>
                        <a:t>587.87</a:t>
                      </a:r>
                      <a:endParaRPr lang="zh-CN" altLang="en-US" sz="1400" dirty="0"/>
                    </a:p>
                  </a:txBody>
                  <a:tcP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r>
              <a:tr h="333511">
                <a:tc>
                  <a:txBody>
                    <a:bodyPr/>
                    <a:lstStyle/>
                    <a:p>
                      <a:r>
                        <a:rPr lang="en-US" altLang="zh-CN" sz="1400" dirty="0" smtClean="0"/>
                        <a:t>K1.QM.7R</a:t>
                      </a:r>
                      <a:endParaRPr lang="zh-CN" altLang="en-US" sz="1400" dirty="0"/>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dirty="0" smtClean="0"/>
                        <a:t>1.0640E-04</a:t>
                      </a:r>
                      <a:endParaRPr lang="zh-CN" altLang="en-US" sz="1400" dirty="0"/>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dirty="0" smtClean="0"/>
                        <a:t>124.133</a:t>
                      </a:r>
                      <a:endParaRPr lang="zh-CN" altLang="en-US" sz="1400" dirty="0"/>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dirty="0" smtClean="0"/>
                        <a:t>4</a:t>
                      </a:r>
                      <a:endParaRPr lang="zh-CN" altLang="en-US" sz="1400" dirty="0"/>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dirty="0" smtClean="0"/>
                        <a:t>531.25</a:t>
                      </a:r>
                      <a:endParaRPr lang="zh-CN" altLang="en-US" sz="1400" dirty="0"/>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r>
              <a:tr h="333511">
                <a:tc>
                  <a:txBody>
                    <a:bodyPr/>
                    <a:lstStyle/>
                    <a:p>
                      <a:r>
                        <a:rPr lang="en-US" altLang="zh-CN" sz="1400" dirty="0" smtClean="0"/>
                        <a:t>K1.QM.8R</a:t>
                      </a:r>
                      <a:endParaRPr lang="zh-CN" altLang="en-US" sz="1400" dirty="0"/>
                    </a:p>
                  </a:txBody>
                  <a:tcPr>
                    <a:lnL w="12700" cmpd="sng">
                      <a:noFill/>
                    </a:lnL>
                    <a:lnR w="12700" cmpd="sng">
                      <a:noFill/>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dirty="0" smtClean="0"/>
                        <a:t>-4.2431E-03</a:t>
                      </a:r>
                      <a:endParaRPr lang="zh-CN" altLang="en-US" sz="1400" dirty="0"/>
                    </a:p>
                  </a:txBody>
                  <a:tcPr>
                    <a:lnL w="12700" cmpd="sng">
                      <a:noFill/>
                    </a:lnL>
                    <a:lnR w="12700" cmpd="sng">
                      <a:noFill/>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dirty="0" smtClean="0"/>
                        <a:t>-495.028</a:t>
                      </a:r>
                      <a:endParaRPr lang="zh-CN" altLang="en-US" sz="1400" dirty="0"/>
                    </a:p>
                  </a:txBody>
                  <a:tcPr>
                    <a:lnL w="12700" cmpd="sng">
                      <a:noFill/>
                    </a:lnL>
                    <a:lnR w="12700" cmpd="sng">
                      <a:noFill/>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dirty="0" smtClean="0"/>
                        <a:t>4</a:t>
                      </a:r>
                      <a:endParaRPr lang="zh-CN" altLang="en-US" sz="1400" dirty="0"/>
                    </a:p>
                  </a:txBody>
                  <a:tcPr>
                    <a:lnL w="12700" cmpd="sng">
                      <a:noFill/>
                    </a:lnL>
                    <a:lnR w="12700" cmpd="sng">
                      <a:noFill/>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dirty="0" smtClean="0"/>
                        <a:t>162.20</a:t>
                      </a:r>
                      <a:endParaRPr lang="zh-CN" altLang="en-US" sz="1400" dirty="0"/>
                    </a:p>
                  </a:txBody>
                  <a:tcPr>
                    <a:lnL w="12700" cmpd="sng">
                      <a:noFill/>
                    </a:lnL>
                    <a:lnR w="12700" cmpd="sng">
                      <a:noFill/>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3511">
                <a:tc>
                  <a:txBody>
                    <a:bodyPr/>
                    <a:lstStyle/>
                    <a:p>
                      <a:r>
                        <a:rPr lang="en-US" altLang="zh-CN" sz="1400" dirty="0" smtClean="0"/>
                        <a:t>K1.QT.1L</a:t>
                      </a:r>
                      <a:endParaRPr lang="zh-CN" altLang="en-US" sz="1400" dirty="0"/>
                    </a:p>
                  </a:txBody>
                  <a:tcPr>
                    <a:lnT w="12700" cap="flat" cmpd="sng" algn="ctr">
                      <a:solidFill>
                        <a:schemeClr val="tx1"/>
                      </a:solidFill>
                      <a:prstDash val="solid"/>
                      <a:round/>
                      <a:headEnd type="none" w="med" len="med"/>
                      <a:tailEnd type="none" w="med" len="med"/>
                    </a:lnT>
                  </a:tcPr>
                </a:tc>
                <a:tc>
                  <a:txBody>
                    <a:bodyPr/>
                    <a:lstStyle/>
                    <a:p>
                      <a:r>
                        <a:rPr lang="en-US" altLang="zh-CN" sz="1400" dirty="0" smtClean="0"/>
                        <a:t>-4.9751e-03</a:t>
                      </a:r>
                      <a:endParaRPr lang="zh-CN" altLang="en-US" sz="1400" dirty="0"/>
                    </a:p>
                  </a:txBody>
                  <a:tcPr>
                    <a:lnT w="12700" cap="flat" cmpd="sng" algn="ctr">
                      <a:solidFill>
                        <a:schemeClr val="tx1"/>
                      </a:solidFill>
                      <a:prstDash val="solid"/>
                      <a:round/>
                      <a:headEnd type="none" w="med" len="med"/>
                      <a:tailEnd type="none" w="med" len="med"/>
                    </a:lnT>
                  </a:tcPr>
                </a:tc>
                <a:tc>
                  <a:txBody>
                    <a:bodyPr/>
                    <a:lstStyle/>
                    <a:p>
                      <a:r>
                        <a:rPr lang="en-US" altLang="zh-CN" sz="1400" dirty="0" smtClean="0"/>
                        <a:t>-580.428</a:t>
                      </a:r>
                      <a:endParaRPr lang="zh-CN" altLang="en-US" sz="1400" dirty="0"/>
                    </a:p>
                  </a:txBody>
                  <a:tcPr>
                    <a:lnT w="12700" cap="flat" cmpd="sng" algn="ctr">
                      <a:solidFill>
                        <a:schemeClr val="tx1"/>
                      </a:solidFill>
                      <a:prstDash val="solid"/>
                      <a:round/>
                      <a:headEnd type="none" w="med" len="med"/>
                      <a:tailEnd type="none" w="med" len="med"/>
                    </a:lnT>
                  </a:tcPr>
                </a:tc>
                <a:tc>
                  <a:txBody>
                    <a:bodyPr/>
                    <a:lstStyle/>
                    <a:p>
                      <a:r>
                        <a:rPr lang="en-US" altLang="zh-CN" sz="1400" dirty="0" smtClean="0"/>
                        <a:t>6</a:t>
                      </a:r>
                      <a:endParaRPr lang="zh-CN" altLang="en-US" sz="1400" dirty="0"/>
                    </a:p>
                  </a:txBody>
                  <a:tcPr>
                    <a:lnT w="12700" cap="flat" cmpd="sng" algn="ctr">
                      <a:solidFill>
                        <a:schemeClr val="tx1"/>
                      </a:solidFill>
                      <a:prstDash val="solid"/>
                      <a:round/>
                      <a:headEnd type="none" w="med" len="med"/>
                      <a:tailEnd type="none" w="med" len="med"/>
                    </a:lnT>
                  </a:tcPr>
                </a:tc>
                <a:tc>
                  <a:txBody>
                    <a:bodyPr/>
                    <a:lstStyle/>
                    <a:p>
                      <a:r>
                        <a:rPr lang="en-US" altLang="zh-CN" sz="1400" dirty="0" smtClean="0"/>
                        <a:t>3543.69</a:t>
                      </a:r>
                      <a:endParaRPr lang="zh-CN" altLang="en-US" sz="1400" dirty="0"/>
                    </a:p>
                  </a:txBody>
                  <a:tcPr>
                    <a:lnT w="12700" cap="flat" cmpd="sng" algn="ctr">
                      <a:solidFill>
                        <a:schemeClr val="tx1"/>
                      </a:solidFill>
                      <a:prstDash val="solid"/>
                      <a:round/>
                      <a:headEnd type="none" w="med" len="med"/>
                      <a:tailEnd type="none" w="med" len="med"/>
                    </a:lnT>
                  </a:tcPr>
                </a:tc>
              </a:tr>
              <a:tr h="333511">
                <a:tc>
                  <a:txBody>
                    <a:bodyPr/>
                    <a:lstStyle/>
                    <a:p>
                      <a:r>
                        <a:rPr lang="en-US" altLang="zh-CN" sz="1400" dirty="0" smtClean="0"/>
                        <a:t>K1.QT.A2L</a:t>
                      </a:r>
                      <a:endParaRPr lang="zh-CN" altLang="en-US" sz="1400" dirty="0"/>
                    </a:p>
                  </a:txBody>
                  <a:tcPr/>
                </a:tc>
                <a:tc>
                  <a:txBody>
                    <a:bodyPr/>
                    <a:lstStyle/>
                    <a:p>
                      <a:r>
                        <a:rPr lang="en-US" altLang="zh-CN" sz="1400" dirty="0" smtClean="0"/>
                        <a:t>5.2595e-03</a:t>
                      </a:r>
                      <a:endParaRPr lang="zh-CN" altLang="en-US" sz="1400" dirty="0"/>
                    </a:p>
                  </a:txBody>
                  <a:tcPr/>
                </a:tc>
                <a:tc>
                  <a:txBody>
                    <a:bodyPr/>
                    <a:lstStyle/>
                    <a:p>
                      <a:r>
                        <a:rPr lang="en-US" altLang="zh-CN" sz="1400" dirty="0" smtClean="0"/>
                        <a:t>613.668</a:t>
                      </a:r>
                      <a:endParaRPr lang="zh-CN" altLang="en-US" sz="1400" dirty="0"/>
                    </a:p>
                  </a:txBody>
                  <a:tcPr/>
                </a:tc>
                <a:tc>
                  <a:txBody>
                    <a:bodyPr/>
                    <a:lstStyle/>
                    <a:p>
                      <a:r>
                        <a:rPr lang="en-US" altLang="zh-CN" sz="1400" dirty="0" smtClean="0"/>
                        <a:t>9</a:t>
                      </a:r>
                      <a:endParaRPr lang="zh-CN" altLang="en-US" sz="1400" dirty="0"/>
                    </a:p>
                  </a:txBody>
                  <a:tcPr/>
                </a:tc>
                <a:tc>
                  <a:txBody>
                    <a:bodyPr/>
                    <a:lstStyle/>
                    <a:p>
                      <a:r>
                        <a:rPr lang="en-US" altLang="zh-CN" sz="1400" dirty="0" smtClean="0">
                          <a:solidFill>
                            <a:srgbClr val="FF0000"/>
                          </a:solidFill>
                        </a:rPr>
                        <a:t>9601.686</a:t>
                      </a:r>
                      <a:endParaRPr lang="zh-CN" altLang="en-US" sz="1400" dirty="0">
                        <a:solidFill>
                          <a:srgbClr val="FF0000"/>
                        </a:solidFill>
                      </a:endParaRPr>
                    </a:p>
                  </a:txBody>
                  <a:tcPr/>
                </a:tc>
              </a:tr>
              <a:tr h="333511">
                <a:tc>
                  <a:txBody>
                    <a:bodyPr/>
                    <a:lstStyle/>
                    <a:p>
                      <a:r>
                        <a:rPr lang="en-US" altLang="zh-CN" sz="1400" dirty="0" smtClean="0"/>
                        <a:t>K1.QT.B2L</a:t>
                      </a:r>
                      <a:endParaRPr lang="zh-CN" altLang="en-US" sz="1400" dirty="0"/>
                    </a:p>
                  </a:txBody>
                  <a:tcPr/>
                </a:tc>
                <a:tc>
                  <a:txBody>
                    <a:bodyPr/>
                    <a:lstStyle/>
                    <a:p>
                      <a:r>
                        <a:rPr lang="en-US" altLang="zh-CN" sz="1400" dirty="0" smtClean="0"/>
                        <a:t>5.2595e-03</a:t>
                      </a:r>
                      <a:endParaRPr lang="zh-CN" altLang="en-US" sz="1400" dirty="0"/>
                    </a:p>
                  </a:txBody>
                  <a:tcPr/>
                </a:tc>
                <a:tc>
                  <a:txBody>
                    <a:bodyPr/>
                    <a:lstStyle/>
                    <a:p>
                      <a:r>
                        <a:rPr lang="en-US" altLang="zh-CN" sz="1400" dirty="0" smtClean="0"/>
                        <a:t>613.668</a:t>
                      </a:r>
                      <a:endParaRPr lang="zh-CN" altLang="en-US" sz="1400" dirty="0"/>
                    </a:p>
                  </a:txBody>
                  <a:tcPr/>
                </a:tc>
                <a:tc>
                  <a:txBody>
                    <a:bodyPr/>
                    <a:lstStyle/>
                    <a:p>
                      <a:r>
                        <a:rPr lang="en-US" altLang="zh-CN" sz="1400" dirty="0" smtClean="0"/>
                        <a:t>9</a:t>
                      </a:r>
                      <a:endParaRPr lang="zh-CN" altLang="en-US" sz="1400" dirty="0"/>
                    </a:p>
                  </a:txBody>
                  <a:tcPr/>
                </a:tc>
                <a:tc>
                  <a:txBody>
                    <a:bodyPr/>
                    <a:lstStyle/>
                    <a:p>
                      <a:r>
                        <a:rPr lang="en-US" altLang="zh-CN" sz="1400" dirty="0" smtClean="0">
                          <a:solidFill>
                            <a:srgbClr val="FF0000"/>
                          </a:solidFill>
                        </a:rPr>
                        <a:t>9601.686</a:t>
                      </a:r>
                      <a:endParaRPr lang="zh-CN" altLang="en-US" sz="1400" dirty="0">
                        <a:solidFill>
                          <a:srgbClr val="FF0000"/>
                        </a:solidFill>
                      </a:endParaRPr>
                    </a:p>
                  </a:txBody>
                  <a:tcPr/>
                </a:tc>
              </a:tr>
              <a:tr h="333511">
                <a:tc>
                  <a:txBody>
                    <a:bodyPr/>
                    <a:lstStyle/>
                    <a:p>
                      <a:r>
                        <a:rPr lang="en-US" altLang="zh-CN" sz="1400" dirty="0" smtClean="0"/>
                        <a:t>K1.QT.3L</a:t>
                      </a:r>
                      <a:endParaRPr lang="zh-CN" altLang="en-US" sz="1400" dirty="0"/>
                    </a:p>
                  </a:txBody>
                  <a:tcPr/>
                </a:tc>
                <a:tc>
                  <a:txBody>
                    <a:bodyPr/>
                    <a:lstStyle/>
                    <a:p>
                      <a:r>
                        <a:rPr lang="en-US" altLang="zh-CN" sz="1400" dirty="0" smtClean="0"/>
                        <a:t>-5.3434e-03</a:t>
                      </a:r>
                      <a:endParaRPr lang="zh-CN" altLang="en-US" sz="1400" dirty="0"/>
                    </a:p>
                  </a:txBody>
                  <a:tcPr/>
                </a:tc>
                <a:tc>
                  <a:txBody>
                    <a:bodyPr/>
                    <a:lstStyle/>
                    <a:p>
                      <a:r>
                        <a:rPr lang="en-US" altLang="zh-CN" sz="1400" dirty="0" smtClean="0"/>
                        <a:t>-623.369</a:t>
                      </a:r>
                      <a:endParaRPr lang="zh-CN" altLang="en-US" sz="1400" dirty="0"/>
                    </a:p>
                  </a:txBody>
                  <a:tcPr/>
                </a:tc>
                <a:tc>
                  <a:txBody>
                    <a:bodyPr/>
                    <a:lstStyle/>
                    <a:p>
                      <a:r>
                        <a:rPr lang="en-US" altLang="zh-CN" sz="1400" dirty="0" smtClean="0"/>
                        <a:t>8</a:t>
                      </a:r>
                      <a:endParaRPr lang="zh-CN" altLang="en-US" sz="1400" dirty="0"/>
                    </a:p>
                  </a:txBody>
                  <a:tcPr/>
                </a:tc>
                <a:tc>
                  <a:txBody>
                    <a:bodyPr/>
                    <a:lstStyle/>
                    <a:p>
                      <a:r>
                        <a:rPr lang="en-US" altLang="zh-CN" sz="1400" dirty="0" smtClean="0"/>
                        <a:t>9731.53</a:t>
                      </a:r>
                      <a:endParaRPr lang="zh-CN" altLang="en-US" sz="1400" dirty="0"/>
                    </a:p>
                  </a:txBody>
                  <a:tcPr/>
                </a:tc>
              </a:tr>
              <a:tr h="333511">
                <a:tc>
                  <a:txBody>
                    <a:bodyPr/>
                    <a:lstStyle/>
                    <a:p>
                      <a:r>
                        <a:rPr lang="en-US" altLang="zh-CN" sz="1400" dirty="0" smtClean="0"/>
                        <a:t>K1.QM.4L</a:t>
                      </a:r>
                      <a:endParaRPr lang="zh-CN" altLang="en-US" sz="1400" dirty="0"/>
                    </a:p>
                  </a:txBody>
                  <a:tcPr/>
                </a:tc>
                <a:tc>
                  <a:txBody>
                    <a:bodyPr/>
                    <a:lstStyle/>
                    <a:p>
                      <a:r>
                        <a:rPr lang="en-US" altLang="zh-CN" sz="1400" dirty="0" smtClean="0"/>
                        <a:t>2.2804E-04</a:t>
                      </a:r>
                      <a:endParaRPr lang="zh-CN" altLang="en-US" sz="1400" dirty="0"/>
                    </a:p>
                  </a:txBody>
                  <a:tcPr/>
                </a:tc>
                <a:tc>
                  <a:txBody>
                    <a:bodyPr/>
                    <a:lstStyle/>
                    <a:p>
                      <a:r>
                        <a:rPr lang="en-US" altLang="zh-CN" sz="1400" dirty="0" smtClean="0"/>
                        <a:t>266.04</a:t>
                      </a:r>
                      <a:endParaRPr lang="zh-CN" altLang="en-US" sz="1400" dirty="0"/>
                    </a:p>
                  </a:txBody>
                  <a:tcPr/>
                </a:tc>
                <a:tc>
                  <a:txBody>
                    <a:bodyPr/>
                    <a:lstStyle/>
                    <a:p>
                      <a:r>
                        <a:rPr lang="en-US" altLang="zh-CN" sz="1400" dirty="0" smtClean="0"/>
                        <a:t>4</a:t>
                      </a:r>
                      <a:endParaRPr lang="zh-CN" altLang="en-US" sz="1400" dirty="0"/>
                    </a:p>
                  </a:txBody>
                  <a:tcPr/>
                </a:tc>
                <a:tc>
                  <a:txBody>
                    <a:bodyPr/>
                    <a:lstStyle/>
                    <a:p>
                      <a:r>
                        <a:rPr lang="en-US" altLang="zh-CN" sz="1400" dirty="0" smtClean="0"/>
                        <a:t>3798.29</a:t>
                      </a:r>
                      <a:endParaRPr lang="zh-CN" altLang="en-US" sz="1400" dirty="0"/>
                    </a:p>
                  </a:txBody>
                  <a:tcPr/>
                </a:tc>
              </a:tr>
              <a:tr h="333511">
                <a:tc>
                  <a:txBody>
                    <a:bodyPr/>
                    <a:lstStyle/>
                    <a:p>
                      <a:r>
                        <a:rPr lang="en-US" altLang="zh-CN" sz="1400" dirty="0" smtClean="0"/>
                        <a:t>K1.QM.5L</a:t>
                      </a:r>
                      <a:endParaRPr lang="zh-CN" altLang="en-US" sz="1400" dirty="0"/>
                    </a:p>
                  </a:txBody>
                  <a:tcPr/>
                </a:tc>
                <a:tc>
                  <a:txBody>
                    <a:bodyPr/>
                    <a:lstStyle/>
                    <a:p>
                      <a:r>
                        <a:rPr lang="en-US" altLang="zh-CN" sz="1400" dirty="0" smtClean="0"/>
                        <a:t>-8.8592E-04</a:t>
                      </a:r>
                      <a:endParaRPr lang="zh-CN" altLang="en-US" sz="1400" dirty="0"/>
                    </a:p>
                  </a:txBody>
                  <a:tcPr/>
                </a:tc>
                <a:tc>
                  <a:txBody>
                    <a:bodyPr/>
                    <a:lstStyle/>
                    <a:p>
                      <a:r>
                        <a:rPr lang="en-US" altLang="zh-CN" sz="1400" dirty="0" smtClean="0"/>
                        <a:t>-103.36</a:t>
                      </a:r>
                      <a:endParaRPr lang="zh-CN" altLang="en-US" sz="1400" dirty="0"/>
                    </a:p>
                  </a:txBody>
                  <a:tcPr/>
                </a:tc>
                <a:tc>
                  <a:txBody>
                    <a:bodyPr/>
                    <a:lstStyle/>
                    <a:p>
                      <a:r>
                        <a:rPr lang="en-US" altLang="zh-CN" sz="1400" dirty="0" smtClean="0"/>
                        <a:t>4</a:t>
                      </a:r>
                      <a:endParaRPr lang="zh-CN" altLang="en-US" sz="1400" dirty="0"/>
                    </a:p>
                  </a:txBody>
                  <a:tcPr/>
                </a:tc>
                <a:tc>
                  <a:txBody>
                    <a:bodyPr/>
                    <a:lstStyle/>
                    <a:p>
                      <a:r>
                        <a:rPr lang="en-US" altLang="zh-CN" sz="1400" dirty="0" smtClean="0"/>
                        <a:t>1506.53</a:t>
                      </a:r>
                      <a:endParaRPr lang="zh-CN" altLang="en-US" sz="1400" dirty="0"/>
                    </a:p>
                  </a:txBody>
                  <a:tcPr/>
                </a:tc>
              </a:tr>
              <a:tr h="333511">
                <a:tc>
                  <a:txBody>
                    <a:bodyPr/>
                    <a:lstStyle/>
                    <a:p>
                      <a:r>
                        <a:rPr lang="en-US" altLang="zh-CN" sz="1400" dirty="0" smtClean="0"/>
                        <a:t>K1.QM.6L</a:t>
                      </a:r>
                      <a:endParaRPr lang="zh-CN" altLang="en-US" sz="1400" dirty="0"/>
                    </a:p>
                  </a:txBody>
                  <a:tcPr/>
                </a:tc>
                <a:tc>
                  <a:txBody>
                    <a:bodyPr/>
                    <a:lstStyle/>
                    <a:p>
                      <a:r>
                        <a:rPr lang="en-US" altLang="zh-CN" sz="1400" dirty="0" smtClean="0"/>
                        <a:t>1.2144E-03</a:t>
                      </a:r>
                      <a:endParaRPr lang="zh-CN" altLang="en-US" sz="1400" dirty="0"/>
                    </a:p>
                  </a:txBody>
                  <a:tcPr/>
                </a:tc>
                <a:tc>
                  <a:txBody>
                    <a:bodyPr/>
                    <a:lstStyle/>
                    <a:p>
                      <a:r>
                        <a:rPr lang="en-US" altLang="zh-CN" sz="1400" dirty="0" smtClean="0"/>
                        <a:t>141.68</a:t>
                      </a:r>
                      <a:endParaRPr lang="zh-CN" altLang="en-US" sz="1400" dirty="0"/>
                    </a:p>
                  </a:txBody>
                  <a:tcPr/>
                </a:tc>
                <a:tc>
                  <a:txBody>
                    <a:bodyPr/>
                    <a:lstStyle/>
                    <a:p>
                      <a:r>
                        <a:rPr lang="en-US" altLang="zh-CN" sz="1400" dirty="0" smtClean="0"/>
                        <a:t>4</a:t>
                      </a:r>
                      <a:endParaRPr lang="zh-CN" altLang="en-US" sz="1400" dirty="0"/>
                    </a:p>
                  </a:txBody>
                  <a:tcPr/>
                </a:tc>
                <a:tc>
                  <a:txBody>
                    <a:bodyPr/>
                    <a:lstStyle/>
                    <a:p>
                      <a:r>
                        <a:rPr lang="en-US" altLang="zh-CN" sz="1400" dirty="0" smtClean="0"/>
                        <a:t>587.87</a:t>
                      </a:r>
                      <a:endParaRPr lang="zh-CN" altLang="en-US" sz="1400" dirty="0"/>
                    </a:p>
                  </a:txBody>
                  <a:tcPr/>
                </a:tc>
              </a:tr>
              <a:tr h="3335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K1.QM.7L</a:t>
                      </a:r>
                      <a:endParaRPr lang="zh-CN" altLang="en-US" sz="1400" dirty="0" smtClean="0"/>
                    </a:p>
                  </a:txBody>
                  <a:tcPr/>
                </a:tc>
                <a:tc>
                  <a:txBody>
                    <a:bodyPr/>
                    <a:lstStyle/>
                    <a:p>
                      <a:r>
                        <a:rPr lang="en-US" altLang="zh-CN" sz="1400" dirty="0" smtClean="0"/>
                        <a:t>-1.0640E-04</a:t>
                      </a:r>
                      <a:endParaRPr lang="zh-CN" altLang="en-US" sz="1400" dirty="0"/>
                    </a:p>
                  </a:txBody>
                  <a:tcPr/>
                </a:tc>
                <a:tc>
                  <a:txBody>
                    <a:bodyPr/>
                    <a:lstStyle/>
                    <a:p>
                      <a:r>
                        <a:rPr lang="en-US" altLang="zh-CN" sz="1400" dirty="0" smtClean="0"/>
                        <a:t>-124.133</a:t>
                      </a:r>
                      <a:endParaRPr lang="zh-CN" altLang="en-US" sz="1400" dirty="0"/>
                    </a:p>
                  </a:txBody>
                  <a:tcPr/>
                </a:tc>
                <a:tc>
                  <a:txBody>
                    <a:bodyPr/>
                    <a:lstStyle/>
                    <a:p>
                      <a:r>
                        <a:rPr lang="en-US" altLang="zh-CN" sz="1400" dirty="0" smtClean="0"/>
                        <a:t>4</a:t>
                      </a:r>
                      <a:endParaRPr lang="zh-CN" altLang="en-US" sz="1400" dirty="0"/>
                    </a:p>
                  </a:txBody>
                  <a:tcPr/>
                </a:tc>
                <a:tc>
                  <a:txBody>
                    <a:bodyPr/>
                    <a:lstStyle/>
                    <a:p>
                      <a:r>
                        <a:rPr lang="en-US" altLang="zh-CN" sz="1400" dirty="0" smtClean="0"/>
                        <a:t>531.25</a:t>
                      </a:r>
                      <a:endParaRPr lang="zh-CN" altLang="en-US" sz="1400" dirty="0"/>
                    </a:p>
                  </a:txBody>
                  <a:tcPr/>
                </a:tc>
              </a:tr>
              <a:tr h="3335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K1.QM.8L</a:t>
                      </a:r>
                      <a:endParaRPr lang="zh-CN" altLang="en-US" sz="1400" dirty="0" smtClean="0"/>
                    </a:p>
                  </a:txBody>
                  <a:tcPr>
                    <a:lnB w="38100" cap="flat" cmpd="sng" algn="ctr">
                      <a:noFill/>
                      <a:prstDash val="solid"/>
                      <a:round/>
                      <a:headEnd type="none" w="med" len="med"/>
                      <a:tailEnd type="none" w="med" len="med"/>
                    </a:lnB>
                  </a:tcPr>
                </a:tc>
                <a:tc>
                  <a:txBody>
                    <a:bodyPr/>
                    <a:lstStyle/>
                    <a:p>
                      <a:r>
                        <a:rPr lang="en-US" altLang="zh-CN" sz="1400" dirty="0" smtClean="0"/>
                        <a:t>4.2431E-03</a:t>
                      </a:r>
                      <a:endParaRPr lang="zh-CN" altLang="en-US" sz="1400" dirty="0"/>
                    </a:p>
                  </a:txBody>
                  <a:tcPr>
                    <a:lnB w="38100" cap="flat" cmpd="sng" algn="ctr">
                      <a:noFill/>
                      <a:prstDash val="solid"/>
                      <a:round/>
                      <a:headEnd type="none" w="med" len="med"/>
                      <a:tailEnd type="none" w="med" len="med"/>
                    </a:lnB>
                  </a:tcPr>
                </a:tc>
                <a:tc>
                  <a:txBody>
                    <a:bodyPr/>
                    <a:lstStyle/>
                    <a:p>
                      <a:r>
                        <a:rPr lang="en-US" altLang="zh-CN" sz="1400" dirty="0" smtClean="0"/>
                        <a:t>495.028</a:t>
                      </a:r>
                      <a:endParaRPr lang="zh-CN" altLang="en-US" sz="1400" dirty="0"/>
                    </a:p>
                  </a:txBody>
                  <a:tcPr>
                    <a:lnB w="38100" cap="flat" cmpd="sng" algn="ctr">
                      <a:noFill/>
                      <a:prstDash val="solid"/>
                      <a:round/>
                      <a:headEnd type="none" w="med" len="med"/>
                      <a:tailEnd type="none" w="med" len="med"/>
                    </a:lnB>
                  </a:tcPr>
                </a:tc>
                <a:tc>
                  <a:txBody>
                    <a:bodyPr/>
                    <a:lstStyle/>
                    <a:p>
                      <a:r>
                        <a:rPr lang="en-US" altLang="zh-CN" sz="1400" dirty="0" smtClean="0"/>
                        <a:t>4</a:t>
                      </a:r>
                      <a:endParaRPr lang="zh-CN" altLang="en-US" sz="1400" dirty="0"/>
                    </a:p>
                  </a:txBody>
                  <a:tcPr>
                    <a:lnB w="38100" cap="flat" cmpd="sng" algn="ctr">
                      <a:noFill/>
                      <a:prstDash val="solid"/>
                      <a:round/>
                      <a:headEnd type="none" w="med" len="med"/>
                      <a:tailEnd type="none" w="med" len="med"/>
                    </a:lnB>
                  </a:tcPr>
                </a:tc>
                <a:tc>
                  <a:txBody>
                    <a:bodyPr/>
                    <a:lstStyle/>
                    <a:p>
                      <a:r>
                        <a:rPr lang="en-US" altLang="zh-CN" sz="1400" dirty="0" smtClean="0"/>
                        <a:t>162.20</a:t>
                      </a:r>
                      <a:endParaRPr lang="zh-CN" altLang="en-US" sz="1400" dirty="0"/>
                    </a:p>
                  </a:txBody>
                  <a:tcPr>
                    <a:lnB w="38100" cap="flat" cmpd="sng" algn="ctr">
                      <a:noFill/>
                      <a:prstDash val="solid"/>
                      <a:round/>
                      <a:headEnd type="none" w="med" len="med"/>
                      <a:tailEnd type="none" w="med" len="med"/>
                    </a:lnB>
                  </a:tcPr>
                </a:tc>
              </a:tr>
            </a:tbl>
          </a:graphicData>
        </a:graphic>
      </p:graphicFrame>
      <p:sp>
        <p:nvSpPr>
          <p:cNvPr id="10" name="Rectangle 2"/>
          <p:cNvSpPr>
            <a:spLocks noGrp="1" noChangeArrowheads="1"/>
          </p:cNvSpPr>
          <p:nvPr>
            <p:ph type="title"/>
          </p:nvPr>
        </p:nvSpPr>
        <p:spPr>
          <a:xfrm>
            <a:off x="5508104" y="232500"/>
            <a:ext cx="3130352" cy="563562"/>
          </a:xfrm>
        </p:spPr>
        <p:txBody>
          <a:bodyPr>
            <a:noAutofit/>
          </a:bodyPr>
          <a:lstStyle/>
          <a:p>
            <a:r>
              <a:rPr lang="en-US" altLang="zh-CN" sz="3600" b="1" dirty="0" smtClean="0">
                <a:solidFill>
                  <a:srgbClr val="0033CC"/>
                </a:solidFill>
                <a:latin typeface="Times New Roman" pitchFamily="18" charset="0"/>
                <a:ea typeface="宋体" pitchFamily="2" charset="-122"/>
                <a:cs typeface="Times New Roman" pitchFamily="18" charset="0"/>
              </a:rPr>
              <a:t>Q Strength</a:t>
            </a:r>
            <a:endParaRPr lang="en-US" altLang="zh-CN" sz="3600" b="1" dirty="0">
              <a:solidFill>
                <a:srgbClr val="0033CC"/>
              </a:solidFill>
              <a:latin typeface="Times New Roman" pitchFamily="18" charset="0"/>
              <a:ea typeface="宋体" pitchFamily="2" charset="-122"/>
              <a:cs typeface="Times New Roman" pitchFamily="18" charset="0"/>
            </a:endParaRPr>
          </a:p>
        </p:txBody>
      </p:sp>
      <p:sp>
        <p:nvSpPr>
          <p:cNvPr id="4" name="矩形 3"/>
          <p:cNvSpPr/>
          <p:nvPr/>
        </p:nvSpPr>
        <p:spPr>
          <a:xfrm>
            <a:off x="5796136" y="796062"/>
            <a:ext cx="3499676" cy="5770811"/>
          </a:xfrm>
          <a:prstGeom prst="rect">
            <a:avLst/>
          </a:prstGeom>
        </p:spPr>
        <p:txBody>
          <a:bodyPr wrap="none">
            <a:spAutoFit/>
          </a:bodyPr>
          <a:lstStyle/>
          <a:p>
            <a:pPr fontAlgn="base">
              <a:lnSpc>
                <a:spcPct val="150000"/>
              </a:lnSpc>
              <a:spcBef>
                <a:spcPct val="0"/>
              </a:spcBef>
              <a:spcAft>
                <a:spcPct val="0"/>
              </a:spcAft>
            </a:pPr>
            <a:r>
              <a:rPr lang="en-US" altLang="zh-CN" b="1" dirty="0" smtClean="0">
                <a:solidFill>
                  <a:prstClr val="black"/>
                </a:solidFill>
                <a:latin typeface="Arial" pitchFamily="34" charset="0"/>
              </a:rPr>
              <a:t>Pre-CDR</a:t>
            </a:r>
            <a:r>
              <a:rPr lang="zh-CN" altLang="en-US" b="1" dirty="0" smtClean="0">
                <a:solidFill>
                  <a:prstClr val="black"/>
                </a:solidFill>
                <a:latin typeface="Arial" pitchFamily="34" charset="0"/>
              </a:rPr>
              <a:t>：</a:t>
            </a:r>
            <a:endParaRPr lang="en-US" altLang="zh-CN" dirty="0" smtClean="0">
              <a:solidFill>
                <a:prstClr val="black"/>
              </a:solidFill>
              <a:latin typeface="Arial" pitchFamily="34" charset="0"/>
            </a:endParaRPr>
          </a:p>
          <a:p>
            <a:pPr fontAlgn="base">
              <a:lnSpc>
                <a:spcPct val="150000"/>
              </a:lnSpc>
              <a:spcBef>
                <a:spcPct val="0"/>
              </a:spcBef>
              <a:spcAft>
                <a:spcPct val="0"/>
              </a:spcAft>
            </a:pPr>
            <a:r>
              <a:rPr lang="en-US" altLang="zh-CN" b="1" dirty="0" smtClean="0">
                <a:solidFill>
                  <a:prstClr val="black"/>
                </a:solidFill>
                <a:latin typeface="Arial" pitchFamily="34" charset="0"/>
              </a:rPr>
              <a:t>IR:</a:t>
            </a:r>
            <a:endParaRPr lang="en-US" altLang="zh-CN" b="1" dirty="0">
              <a:solidFill>
                <a:prstClr val="black"/>
              </a:solidFill>
              <a:latin typeface="Arial" pitchFamily="34" charset="0"/>
            </a:endParaRPr>
          </a:p>
          <a:p>
            <a:pPr fontAlgn="base">
              <a:lnSpc>
                <a:spcPct val="150000"/>
              </a:lnSpc>
              <a:spcBef>
                <a:spcPct val="0"/>
              </a:spcBef>
              <a:spcAft>
                <a:spcPct val="0"/>
              </a:spcAft>
            </a:pPr>
            <a:r>
              <a:rPr lang="en-US" altLang="zh-CN" dirty="0" smtClean="0">
                <a:solidFill>
                  <a:srgbClr val="FF0000"/>
                </a:solidFill>
                <a:latin typeface="Arial" pitchFamily="34" charset="0"/>
              </a:rPr>
              <a:t>D </a:t>
            </a:r>
            <a:r>
              <a:rPr lang="en-US" altLang="zh-CN" dirty="0">
                <a:solidFill>
                  <a:srgbClr val="FF0000"/>
                </a:solidFill>
                <a:latin typeface="Arial" pitchFamily="34" charset="0"/>
              </a:rPr>
              <a:t>= 60 </a:t>
            </a:r>
            <a:r>
              <a:rPr lang="en-US" altLang="zh-CN" dirty="0" smtClean="0">
                <a:solidFill>
                  <a:srgbClr val="FF0000"/>
                </a:solidFill>
                <a:latin typeface="Arial" pitchFamily="34" charset="0"/>
              </a:rPr>
              <a:t>mm</a:t>
            </a:r>
            <a:r>
              <a:rPr lang="en-US" altLang="zh-CN" dirty="0" smtClean="0">
                <a:solidFill>
                  <a:prstClr val="black"/>
                </a:solidFill>
                <a:latin typeface="Arial" pitchFamily="34" charset="0"/>
              </a:rPr>
              <a:t>     </a:t>
            </a:r>
            <a:r>
              <a:rPr lang="en-US" altLang="zh-CN" dirty="0" err="1" smtClean="0">
                <a:solidFill>
                  <a:prstClr val="black"/>
                </a:solidFill>
                <a:latin typeface="Arial" pitchFamily="34" charset="0"/>
              </a:rPr>
              <a:t>B</a:t>
            </a:r>
            <a:r>
              <a:rPr lang="en-US" altLang="zh-CN" baseline="-25000" dirty="0" err="1" smtClean="0">
                <a:solidFill>
                  <a:prstClr val="black"/>
                </a:solidFill>
                <a:latin typeface="Arial" pitchFamily="34" charset="0"/>
              </a:rPr>
              <a:t>pole</a:t>
            </a:r>
            <a:r>
              <a:rPr lang="en-US" altLang="zh-CN" dirty="0" smtClean="0">
                <a:solidFill>
                  <a:prstClr val="black"/>
                </a:solidFill>
                <a:latin typeface="Arial" pitchFamily="34" charset="0"/>
              </a:rPr>
              <a:t> </a:t>
            </a:r>
            <a:r>
              <a:rPr lang="en-US" altLang="zh-CN" dirty="0">
                <a:solidFill>
                  <a:prstClr val="black"/>
                </a:solidFill>
                <a:latin typeface="Arial" pitchFamily="34" charset="0"/>
              </a:rPr>
              <a:t>= 20 </a:t>
            </a:r>
            <a:r>
              <a:rPr lang="en-US" altLang="zh-CN" dirty="0" smtClean="0">
                <a:solidFill>
                  <a:prstClr val="black"/>
                </a:solidFill>
                <a:latin typeface="Arial" pitchFamily="34" charset="0"/>
              </a:rPr>
              <a:t>T</a:t>
            </a:r>
          </a:p>
          <a:p>
            <a:pPr fontAlgn="base">
              <a:lnSpc>
                <a:spcPct val="150000"/>
              </a:lnSpc>
              <a:spcBef>
                <a:spcPct val="0"/>
              </a:spcBef>
              <a:spcAft>
                <a:spcPct val="0"/>
              </a:spcAft>
            </a:pPr>
            <a:r>
              <a:rPr lang="en-US" altLang="zh-CN" dirty="0" smtClean="0">
                <a:solidFill>
                  <a:prstClr val="black"/>
                </a:solidFill>
                <a:latin typeface="Arial" pitchFamily="34" charset="0"/>
              </a:rPr>
              <a:t>G=666.7T/m     K1=5.716*10</a:t>
            </a:r>
            <a:r>
              <a:rPr lang="en-US" altLang="zh-CN" dirty="0">
                <a:solidFill>
                  <a:prstClr val="black"/>
                </a:solidFill>
                <a:latin typeface="Arial" pitchFamily="34" charset="0"/>
              </a:rPr>
              <a:t>^-3</a:t>
            </a:r>
            <a:endParaRPr lang="zh-CN" altLang="en-US" dirty="0">
              <a:solidFill>
                <a:prstClr val="black"/>
              </a:solidFill>
              <a:latin typeface="Arial" pitchFamily="34" charset="0"/>
            </a:endParaRPr>
          </a:p>
          <a:p>
            <a:pPr fontAlgn="base">
              <a:lnSpc>
                <a:spcPct val="150000"/>
              </a:lnSpc>
              <a:spcBef>
                <a:spcPct val="0"/>
              </a:spcBef>
              <a:spcAft>
                <a:spcPct val="0"/>
              </a:spcAft>
            </a:pPr>
            <a:r>
              <a:rPr lang="en-US" altLang="zh-CN" dirty="0" smtClean="0">
                <a:solidFill>
                  <a:prstClr val="black"/>
                </a:solidFill>
                <a:latin typeface="Arial" pitchFamily="34" charset="0"/>
              </a:rPr>
              <a:t>R=30mm</a:t>
            </a:r>
          </a:p>
          <a:p>
            <a:pPr fontAlgn="base">
              <a:lnSpc>
                <a:spcPct val="150000"/>
              </a:lnSpc>
              <a:spcBef>
                <a:spcPct val="0"/>
              </a:spcBef>
              <a:spcAft>
                <a:spcPct val="0"/>
              </a:spcAft>
            </a:pPr>
            <a:r>
              <a:rPr lang="en-US" altLang="zh-CN" dirty="0" smtClean="0">
                <a:solidFill>
                  <a:prstClr val="black"/>
                </a:solidFill>
              </a:rPr>
              <a:t>20mm</a:t>
            </a:r>
            <a:r>
              <a:rPr lang="en-US" altLang="zh-CN" dirty="0" smtClean="0">
                <a:solidFill>
                  <a:prstClr val="black"/>
                </a:solidFill>
                <a:latin typeface="Arial" pitchFamily="34" charset="0"/>
              </a:rPr>
              <a:t>=20</a:t>
            </a:r>
            <a:r>
              <a:rPr lang="el-GR" altLang="zh-CN" dirty="0" smtClean="0">
                <a:solidFill>
                  <a:prstClr val="black"/>
                </a:solidFill>
                <a:latin typeface="Arial" pitchFamily="34" charset="0"/>
              </a:rPr>
              <a:t>σ</a:t>
            </a:r>
            <a:r>
              <a:rPr lang="en-US" altLang="zh-CN" dirty="0" smtClean="0">
                <a:solidFill>
                  <a:prstClr val="black"/>
                </a:solidFill>
                <a:latin typeface="Arial" pitchFamily="34" charset="0"/>
              </a:rPr>
              <a:t>  </a:t>
            </a:r>
          </a:p>
          <a:p>
            <a:pPr fontAlgn="base">
              <a:lnSpc>
                <a:spcPct val="150000"/>
              </a:lnSpc>
              <a:spcBef>
                <a:spcPct val="0"/>
              </a:spcBef>
              <a:spcAft>
                <a:spcPct val="0"/>
              </a:spcAft>
            </a:pPr>
            <a:endParaRPr lang="en-US" altLang="zh-CN" dirty="0" smtClean="0">
              <a:solidFill>
                <a:prstClr val="black"/>
              </a:solidFill>
            </a:endParaRPr>
          </a:p>
          <a:p>
            <a:pPr>
              <a:lnSpc>
                <a:spcPct val="150000"/>
              </a:lnSpc>
            </a:pPr>
            <a:r>
              <a:rPr lang="el-GR" altLang="zh-CN" dirty="0" smtClean="0">
                <a:solidFill>
                  <a:prstClr val="black"/>
                </a:solidFill>
              </a:rPr>
              <a:t>σ</a:t>
            </a:r>
            <a:r>
              <a:rPr lang="en-US" altLang="zh-CN" dirty="0" smtClean="0">
                <a:solidFill>
                  <a:prstClr val="black"/>
                </a:solidFill>
              </a:rPr>
              <a:t>=1mm</a:t>
            </a:r>
            <a:endParaRPr lang="en-US" altLang="zh-CN" dirty="0" smtClean="0">
              <a:solidFill>
                <a:prstClr val="black"/>
              </a:solidFill>
              <a:latin typeface="Arial" pitchFamily="34" charset="0"/>
            </a:endParaRPr>
          </a:p>
          <a:p>
            <a:pPr>
              <a:lnSpc>
                <a:spcPct val="150000"/>
              </a:lnSpc>
            </a:pPr>
            <a:r>
              <a:rPr lang="el-GR" altLang="zh-CN" dirty="0">
                <a:solidFill>
                  <a:srgbClr val="FF0000"/>
                </a:solidFill>
              </a:rPr>
              <a:t>β</a:t>
            </a:r>
            <a:r>
              <a:rPr lang="en-US" altLang="zh-CN" dirty="0">
                <a:solidFill>
                  <a:srgbClr val="FF0000"/>
                </a:solidFill>
              </a:rPr>
              <a:t>=</a:t>
            </a:r>
            <a:r>
              <a:rPr lang="el-GR" altLang="zh-CN" dirty="0">
                <a:solidFill>
                  <a:srgbClr val="FF0000"/>
                </a:solidFill>
              </a:rPr>
              <a:t>σ</a:t>
            </a:r>
            <a:r>
              <a:rPr lang="en-US" altLang="zh-CN" dirty="0">
                <a:solidFill>
                  <a:srgbClr val="FF0000"/>
                </a:solidFill>
              </a:rPr>
              <a:t>^2/</a:t>
            </a:r>
            <a:r>
              <a:rPr lang="el-GR" altLang="zh-CN" dirty="0">
                <a:solidFill>
                  <a:srgbClr val="FF0000"/>
                </a:solidFill>
              </a:rPr>
              <a:t>ε</a:t>
            </a:r>
            <a:r>
              <a:rPr lang="en-US" altLang="zh-CN" dirty="0" smtClean="0">
                <a:solidFill>
                  <a:srgbClr val="FF0000"/>
                </a:solidFill>
              </a:rPr>
              <a:t>=10.03km</a:t>
            </a:r>
          </a:p>
          <a:p>
            <a:pPr>
              <a:lnSpc>
                <a:spcPct val="150000"/>
              </a:lnSpc>
            </a:pPr>
            <a:endParaRPr lang="en-US" altLang="zh-CN" dirty="0">
              <a:solidFill>
                <a:prstClr val="black"/>
              </a:solidFill>
              <a:latin typeface="Arial" pitchFamily="34" charset="0"/>
            </a:endParaRPr>
          </a:p>
          <a:p>
            <a:pPr fontAlgn="base">
              <a:lnSpc>
                <a:spcPct val="150000"/>
              </a:lnSpc>
              <a:spcBef>
                <a:spcPct val="0"/>
              </a:spcBef>
              <a:spcAft>
                <a:spcPct val="0"/>
              </a:spcAft>
            </a:pPr>
            <a:r>
              <a:rPr lang="en-US" altLang="zh-CN" b="1" dirty="0" smtClean="0">
                <a:solidFill>
                  <a:prstClr val="black"/>
                </a:solidFill>
                <a:latin typeface="Arial" pitchFamily="34" charset="0"/>
              </a:rPr>
              <a:t>Matching section:</a:t>
            </a:r>
          </a:p>
          <a:p>
            <a:pPr fontAlgn="base">
              <a:lnSpc>
                <a:spcPct val="150000"/>
              </a:lnSpc>
              <a:spcBef>
                <a:spcPct val="0"/>
              </a:spcBef>
              <a:spcAft>
                <a:spcPct val="0"/>
              </a:spcAft>
            </a:pPr>
            <a:r>
              <a:rPr lang="en-US" altLang="zh-CN" dirty="0">
                <a:solidFill>
                  <a:prstClr val="black"/>
                </a:solidFill>
                <a:latin typeface="Arial" pitchFamily="34" charset="0"/>
              </a:rPr>
              <a:t>D = 60 mm     </a:t>
            </a:r>
            <a:r>
              <a:rPr lang="en-US" altLang="zh-CN" dirty="0" err="1">
                <a:solidFill>
                  <a:prstClr val="black"/>
                </a:solidFill>
                <a:latin typeface="Arial" pitchFamily="34" charset="0"/>
              </a:rPr>
              <a:t>B</a:t>
            </a:r>
            <a:r>
              <a:rPr lang="en-US" altLang="zh-CN" baseline="-25000" dirty="0" err="1">
                <a:solidFill>
                  <a:prstClr val="black"/>
                </a:solidFill>
                <a:latin typeface="Arial" pitchFamily="34" charset="0"/>
              </a:rPr>
              <a:t>pole</a:t>
            </a:r>
            <a:r>
              <a:rPr lang="en-US" altLang="zh-CN" dirty="0">
                <a:solidFill>
                  <a:prstClr val="black"/>
                </a:solidFill>
                <a:latin typeface="Arial" pitchFamily="34" charset="0"/>
              </a:rPr>
              <a:t> = </a:t>
            </a:r>
            <a:r>
              <a:rPr lang="en-US" altLang="zh-CN" dirty="0" smtClean="0">
                <a:solidFill>
                  <a:prstClr val="black"/>
                </a:solidFill>
                <a:latin typeface="Arial" pitchFamily="34" charset="0"/>
              </a:rPr>
              <a:t>16 </a:t>
            </a:r>
            <a:r>
              <a:rPr lang="en-US" altLang="zh-CN" dirty="0">
                <a:solidFill>
                  <a:prstClr val="black"/>
                </a:solidFill>
                <a:latin typeface="Arial" pitchFamily="34" charset="0"/>
              </a:rPr>
              <a:t>T</a:t>
            </a:r>
          </a:p>
          <a:p>
            <a:pPr fontAlgn="base">
              <a:lnSpc>
                <a:spcPct val="150000"/>
              </a:lnSpc>
              <a:spcBef>
                <a:spcPct val="0"/>
              </a:spcBef>
              <a:spcAft>
                <a:spcPct val="0"/>
              </a:spcAft>
            </a:pPr>
            <a:r>
              <a:rPr lang="en-US" altLang="zh-CN" dirty="0" smtClean="0">
                <a:solidFill>
                  <a:prstClr val="black"/>
                </a:solidFill>
                <a:latin typeface="Arial" pitchFamily="34" charset="0"/>
              </a:rPr>
              <a:t>G=533.3T/m     K1=4.572*10</a:t>
            </a:r>
            <a:r>
              <a:rPr lang="en-US" altLang="zh-CN" dirty="0">
                <a:solidFill>
                  <a:prstClr val="black"/>
                </a:solidFill>
                <a:latin typeface="Arial" pitchFamily="34" charset="0"/>
              </a:rPr>
              <a:t>^-3</a:t>
            </a:r>
            <a:endParaRPr lang="zh-CN" altLang="en-US" dirty="0">
              <a:solidFill>
                <a:prstClr val="black"/>
              </a:solidFill>
              <a:latin typeface="Arial" pitchFamily="34" charset="0"/>
            </a:endParaRPr>
          </a:p>
          <a:p>
            <a:pPr fontAlgn="base">
              <a:spcBef>
                <a:spcPct val="0"/>
              </a:spcBef>
              <a:spcAft>
                <a:spcPct val="0"/>
              </a:spcAft>
            </a:pPr>
            <a:endParaRPr lang="zh-CN" altLang="en-US" dirty="0">
              <a:solidFill>
                <a:prstClr val="black"/>
              </a:solidFill>
              <a:latin typeface="Arial" pitchFamily="34" charset="0"/>
            </a:endParaRPr>
          </a:p>
        </p:txBody>
      </p:sp>
    </p:spTree>
    <p:extLst>
      <p:ext uri="{BB962C8B-B14F-4D97-AF65-F5344CB8AC3E}">
        <p14:creationId xmlns:p14="http://schemas.microsoft.com/office/powerpoint/2010/main" val="26040278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043608" y="487215"/>
            <a:ext cx="7162800" cy="563562"/>
          </a:xfrm>
        </p:spPr>
        <p:txBody>
          <a:bodyPr>
            <a:normAutofit fontScale="90000"/>
          </a:bodyPr>
          <a:lstStyle/>
          <a:p>
            <a:r>
              <a:rPr lang="en-US" altLang="zh-CN" dirty="0" smtClean="0">
                <a:solidFill>
                  <a:srgbClr val="0033CC"/>
                </a:solidFill>
                <a:ea typeface="宋体" pitchFamily="2" charset="-122"/>
              </a:rPr>
              <a:t>Separation Dipole</a:t>
            </a:r>
            <a:endParaRPr lang="en-US" altLang="zh-CN" dirty="0">
              <a:solidFill>
                <a:srgbClr val="0033CC"/>
              </a:solidFill>
              <a:ea typeface="宋体" pitchFamily="2" charset="-122"/>
            </a:endParaRPr>
          </a:p>
        </p:txBody>
      </p:sp>
      <p:sp>
        <p:nvSpPr>
          <p:cNvPr id="3" name="内容占位符 2"/>
          <p:cNvSpPr>
            <a:spLocks noGrp="1"/>
          </p:cNvSpPr>
          <p:nvPr>
            <p:ph idx="1"/>
          </p:nvPr>
        </p:nvSpPr>
        <p:spPr>
          <a:xfrm>
            <a:off x="395536" y="1628800"/>
            <a:ext cx="8229600" cy="4525963"/>
          </a:xfrm>
        </p:spPr>
        <p:txBody>
          <a:bodyPr>
            <a:normAutofit/>
          </a:bodyPr>
          <a:lstStyle/>
          <a:p>
            <a:pPr eaLnBrk="1" hangingPunct="1">
              <a:defRPr/>
            </a:pPr>
            <a:r>
              <a:rPr lang="en-US" altLang="zh-CN" dirty="0" smtClean="0"/>
              <a:t>L=1070.8m</a:t>
            </a:r>
          </a:p>
          <a:p>
            <a:pPr eaLnBrk="1" hangingPunct="1">
              <a:defRPr/>
            </a:pPr>
            <a:r>
              <a:rPr lang="el-GR" altLang="zh-CN" dirty="0"/>
              <a:t>β</a:t>
            </a:r>
            <a:r>
              <a:rPr lang="zh-CN" altLang="en-US" dirty="0" smtClean="0"/>
              <a:t>*</a:t>
            </a:r>
            <a:r>
              <a:rPr lang="en-US" altLang="zh-CN" dirty="0" smtClean="0"/>
              <a:t>=0.75m</a:t>
            </a:r>
          </a:p>
          <a:p>
            <a:pPr eaLnBrk="1" hangingPunct="1">
              <a:defRPr/>
            </a:pPr>
            <a:r>
              <a:rPr lang="en-US" altLang="zh-CN" dirty="0" smtClean="0"/>
              <a:t>RMS bunch length=7.55cm</a:t>
            </a:r>
          </a:p>
          <a:p>
            <a:pPr>
              <a:defRPr/>
            </a:pPr>
            <a:r>
              <a:rPr lang="en-US" altLang="zh-CN" dirty="0" smtClean="0"/>
              <a:t>Normalize </a:t>
            </a:r>
            <a:r>
              <a:rPr lang="en-US" altLang="zh-CN" dirty="0" err="1" smtClean="0"/>
              <a:t>emittance</a:t>
            </a:r>
            <a:r>
              <a:rPr lang="en-US" altLang="zh-CN" dirty="0" smtClean="0"/>
              <a:t>= 4.0</a:t>
            </a:r>
            <a:r>
              <a:rPr lang="el-GR" altLang="zh-CN" dirty="0"/>
              <a:t>μ</a:t>
            </a:r>
            <a:r>
              <a:rPr lang="en-US" altLang="zh-CN" dirty="0"/>
              <a:t>rad</a:t>
            </a:r>
          </a:p>
          <a:p>
            <a:pPr eaLnBrk="1" hangingPunct="1">
              <a:defRPr/>
            </a:pPr>
            <a:r>
              <a:rPr lang="en-US" altLang="zh-CN" dirty="0" smtClean="0"/>
              <a:t>Momentum compaction factor=1.4*10^-4</a:t>
            </a:r>
          </a:p>
          <a:p>
            <a:pPr eaLnBrk="1" hangingPunct="1">
              <a:defRPr/>
            </a:pPr>
            <a:r>
              <a:rPr lang="en-US" altLang="zh-CN" dirty="0" smtClean="0"/>
              <a:t>……</a:t>
            </a:r>
          </a:p>
          <a:p>
            <a:pPr eaLnBrk="1" hangingPunct="1">
              <a:defRPr/>
            </a:pPr>
            <a:endParaRPr lang="en-US" altLang="zh-CN" dirty="0" smtClean="0"/>
          </a:p>
          <a:p>
            <a:pPr eaLnBrk="1" hangingPunct="1">
              <a:defRPr/>
            </a:pPr>
            <a:endParaRPr lang="zh-CN" altLang="en-US"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513"/>
            <a:ext cx="9144000" cy="580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5148064" y="6381328"/>
            <a:ext cx="3307316" cy="369332"/>
          </a:xfrm>
          <a:prstGeom prst="rect">
            <a:avLst/>
          </a:prstGeom>
        </p:spPr>
        <p:txBody>
          <a:bodyPr wrap="none">
            <a:spAutoFit/>
          </a:bodyPr>
          <a:lstStyle/>
          <a:p>
            <a:pPr>
              <a:defRPr/>
            </a:pPr>
            <a:r>
              <a:rPr lang="en-US" altLang="zh-CN" dirty="0">
                <a:solidFill>
                  <a:srgbClr val="FF0000"/>
                </a:solidFill>
              </a:rPr>
              <a:t>Full crossing angle=146</a:t>
            </a:r>
            <a:r>
              <a:rPr lang="el-GR" altLang="zh-CN" dirty="0">
                <a:solidFill>
                  <a:srgbClr val="FF0000"/>
                </a:solidFill>
              </a:rPr>
              <a:t>μ</a:t>
            </a:r>
            <a:r>
              <a:rPr lang="en-US" altLang="zh-CN" dirty="0">
                <a:solidFill>
                  <a:srgbClr val="FF0000"/>
                </a:solidFill>
              </a:rPr>
              <a:t>rad</a:t>
            </a:r>
          </a:p>
        </p:txBody>
      </p:sp>
    </p:spTree>
    <p:extLst>
      <p:ext uri="{BB962C8B-B14F-4D97-AF65-F5344CB8AC3E}">
        <p14:creationId xmlns:p14="http://schemas.microsoft.com/office/powerpoint/2010/main" val="16795852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066800" y="579438"/>
            <a:ext cx="7162800" cy="563562"/>
          </a:xfrm>
        </p:spPr>
        <p:txBody>
          <a:bodyPr>
            <a:normAutofit fontScale="90000"/>
          </a:bodyPr>
          <a:lstStyle/>
          <a:p>
            <a:r>
              <a:rPr lang="en-US" altLang="zh-CN" dirty="0" smtClean="0">
                <a:solidFill>
                  <a:srgbClr val="0033CC"/>
                </a:solidFill>
                <a:ea typeface="宋体" pitchFamily="2" charset="-122"/>
              </a:rPr>
              <a:t>Separation Dipole</a:t>
            </a:r>
            <a:endParaRPr lang="en-US" altLang="zh-CN" dirty="0">
              <a:solidFill>
                <a:srgbClr val="0033CC"/>
              </a:solidFill>
              <a:ea typeface="宋体" pitchFamily="2" charset="-122"/>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99" y="1176710"/>
            <a:ext cx="7056784" cy="5639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4576557" y="1302395"/>
            <a:ext cx="225549" cy="429741"/>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923928" y="1282638"/>
            <a:ext cx="288032" cy="429741"/>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837896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548680"/>
            <a:ext cx="7162800" cy="563562"/>
          </a:xfrm>
        </p:spPr>
        <p:txBody>
          <a:bodyPr>
            <a:noAutofit/>
          </a:bodyPr>
          <a:lstStyle/>
          <a:p>
            <a:pPr eaLnBrk="0" hangingPunct="0">
              <a:lnSpc>
                <a:spcPct val="150000"/>
              </a:lnSpc>
            </a:pPr>
            <a:r>
              <a:rPr lang="en-US" altLang="zh-CN" sz="3600" b="1" dirty="0" smtClean="0">
                <a:solidFill>
                  <a:srgbClr val="0033CC"/>
                </a:solidFill>
                <a:latin typeface="Times New Roman" pitchFamily="18" charset="0"/>
                <a:ea typeface="宋体" pitchFamily="2" charset="-122"/>
                <a:cs typeface="Times New Roman" pitchFamily="18" charset="0"/>
              </a:rPr>
              <a:t>Summary for part 2</a:t>
            </a:r>
            <a:endParaRPr lang="en-US" altLang="zh-CN" sz="3600" b="1" dirty="0">
              <a:solidFill>
                <a:srgbClr val="0033CC"/>
              </a:solidFill>
              <a:latin typeface="Times New Roman" pitchFamily="18" charset="0"/>
              <a:ea typeface="宋体" pitchFamily="2" charset="-122"/>
              <a:cs typeface="Times New Roman" pitchFamily="18" charset="0"/>
            </a:endParaRPr>
          </a:p>
        </p:txBody>
      </p:sp>
      <p:sp>
        <p:nvSpPr>
          <p:cNvPr id="3" name="矩形 2"/>
          <p:cNvSpPr/>
          <p:nvPr/>
        </p:nvSpPr>
        <p:spPr>
          <a:xfrm>
            <a:off x="967656" y="1988840"/>
            <a:ext cx="7488832" cy="3000821"/>
          </a:xfrm>
          <a:prstGeom prst="rect">
            <a:avLst/>
          </a:prstGeom>
        </p:spPr>
        <p:txBody>
          <a:bodyPr wrap="square">
            <a:spAutoFit/>
          </a:bodyPr>
          <a:lstStyle/>
          <a:p>
            <a:pPr marL="342900" indent="-342900">
              <a:lnSpc>
                <a:spcPct val="150000"/>
              </a:lnSpc>
              <a:buFont typeface="Wingdings" pitchFamily="2" charset="2"/>
              <a:buChar char="u"/>
            </a:pPr>
            <a:r>
              <a:rPr lang="en-US" altLang="zh-CN" dirty="0" smtClean="0"/>
              <a:t>The </a:t>
            </a:r>
            <a:r>
              <a:rPr lang="en-US" altLang="zh-CN" dirty="0"/>
              <a:t>first version of </a:t>
            </a:r>
            <a:r>
              <a:rPr lang="en-US" altLang="zh-CN" dirty="0" smtClean="0"/>
              <a:t>SPPC </a:t>
            </a:r>
            <a:r>
              <a:rPr lang="en-US" altLang="zh-CN" dirty="0"/>
              <a:t>Lattice was designed (Version 1.0). The whole length </a:t>
            </a:r>
            <a:r>
              <a:rPr lang="en-US" altLang="zh-CN" dirty="0" smtClean="0"/>
              <a:t>and layout is according to CEPC lattice layout. full </a:t>
            </a:r>
            <a:r>
              <a:rPr lang="en-US" altLang="zh-CN" dirty="0"/>
              <a:t>crossing angle is </a:t>
            </a:r>
            <a:r>
              <a:rPr lang="en-US" altLang="zh-CN" dirty="0" smtClean="0"/>
              <a:t>146urad.</a:t>
            </a:r>
          </a:p>
          <a:p>
            <a:pPr marL="342900" indent="-342900">
              <a:lnSpc>
                <a:spcPct val="150000"/>
              </a:lnSpc>
              <a:buFont typeface="Wingdings" pitchFamily="2" charset="2"/>
              <a:buChar char="u"/>
            </a:pPr>
            <a:r>
              <a:rPr lang="en-US" altLang="zh-CN" dirty="0" smtClean="0"/>
              <a:t>Crossing </a:t>
            </a:r>
            <a:r>
              <a:rPr lang="en-US" altLang="zh-CN" dirty="0"/>
              <a:t>angle</a:t>
            </a:r>
            <a:r>
              <a:rPr lang="zh-CN" altLang="en-US" dirty="0"/>
              <a:t> </a:t>
            </a:r>
            <a:r>
              <a:rPr lang="en-US" altLang="zh-CN" dirty="0"/>
              <a:t>and </a:t>
            </a:r>
            <a:r>
              <a:rPr lang="en-US" altLang="zh-CN" dirty="0">
                <a:ea typeface="宋体" pitchFamily="2" charset="-122"/>
              </a:rPr>
              <a:t>Separation Dipole </a:t>
            </a:r>
            <a:r>
              <a:rPr lang="en-US" altLang="zh-CN" dirty="0" smtClean="0">
                <a:ea typeface="宋体" pitchFamily="2" charset="-122"/>
              </a:rPr>
              <a:t>need to be studied </a:t>
            </a:r>
            <a:r>
              <a:rPr lang="en-US" altLang="zh-CN" dirty="0">
                <a:ea typeface="宋体" pitchFamily="2" charset="-122"/>
              </a:rPr>
              <a:t>and </a:t>
            </a:r>
            <a:r>
              <a:rPr lang="en-US" altLang="zh-CN" dirty="0" smtClean="0">
                <a:ea typeface="宋体" pitchFamily="2" charset="-122"/>
              </a:rPr>
              <a:t>installation.</a:t>
            </a:r>
          </a:p>
          <a:p>
            <a:pPr marL="342900" indent="-342900">
              <a:lnSpc>
                <a:spcPct val="150000"/>
              </a:lnSpc>
              <a:buFont typeface="Wingdings" pitchFamily="2" charset="2"/>
              <a:buChar char="u"/>
            </a:pPr>
            <a:r>
              <a:rPr lang="en-US" altLang="zh-CN" dirty="0" smtClean="0">
                <a:ea typeface="宋体" pitchFamily="2" charset="-122"/>
              </a:rPr>
              <a:t>LSS3_pp  </a:t>
            </a:r>
            <a:r>
              <a:rPr lang="en-US" altLang="zh-CN" dirty="0">
                <a:ea typeface="宋体" pitchFamily="2" charset="-122"/>
              </a:rPr>
              <a:t>low-</a:t>
            </a:r>
            <a:r>
              <a:rPr lang="el-GR" altLang="zh-CN" dirty="0">
                <a:ea typeface="宋体" pitchFamily="2" charset="-122"/>
              </a:rPr>
              <a:t>β</a:t>
            </a:r>
            <a:r>
              <a:rPr lang="en-US" altLang="zh-CN" dirty="0">
                <a:ea typeface="宋体" pitchFamily="2" charset="-122"/>
              </a:rPr>
              <a:t> </a:t>
            </a:r>
            <a:r>
              <a:rPr lang="zh-CN" altLang="en-US" dirty="0">
                <a:ea typeface="宋体" pitchFamily="2" charset="-122"/>
              </a:rPr>
              <a:t> </a:t>
            </a:r>
            <a:r>
              <a:rPr lang="en-US" altLang="zh-CN" dirty="0" err="1">
                <a:ea typeface="宋体" pitchFamily="2" charset="-122"/>
              </a:rPr>
              <a:t>pp</a:t>
            </a:r>
            <a:r>
              <a:rPr lang="en-US" altLang="zh-CN" dirty="0">
                <a:ea typeface="宋体" pitchFamily="2" charset="-122"/>
              </a:rPr>
              <a:t> optics </a:t>
            </a:r>
            <a:r>
              <a:rPr lang="en-US" altLang="zh-CN" dirty="0" smtClean="0">
                <a:ea typeface="宋体" pitchFamily="2" charset="-122"/>
              </a:rPr>
              <a:t>need to be studied </a:t>
            </a:r>
            <a:r>
              <a:rPr lang="en-US" altLang="zh-CN" dirty="0">
                <a:ea typeface="宋体" pitchFamily="2" charset="-122"/>
              </a:rPr>
              <a:t>and optimization</a:t>
            </a:r>
            <a:r>
              <a:rPr lang="en-US" altLang="zh-CN" dirty="0" smtClean="0">
                <a:ea typeface="宋体" pitchFamily="2" charset="-122"/>
              </a:rPr>
              <a:t>.</a:t>
            </a:r>
            <a:endParaRPr lang="en-US" altLang="zh-CN" dirty="0"/>
          </a:p>
          <a:p>
            <a:pPr marL="342900" indent="-342900">
              <a:lnSpc>
                <a:spcPct val="150000"/>
              </a:lnSpc>
              <a:buFont typeface="Wingdings" pitchFamily="2" charset="2"/>
              <a:buChar char="u"/>
            </a:pPr>
            <a:r>
              <a:rPr lang="en-US" altLang="zh-CN" dirty="0"/>
              <a:t>The Dynamic Aperture need to </a:t>
            </a:r>
            <a:r>
              <a:rPr lang="en-US" altLang="zh-CN" dirty="0" smtClean="0"/>
              <a:t>be studied</a:t>
            </a:r>
            <a:r>
              <a:rPr lang="en-US" altLang="zh-CN" dirty="0">
                <a:ea typeface="宋体" pitchFamily="2" charset="-122"/>
              </a:rPr>
              <a:t>: MADX</a:t>
            </a:r>
            <a:r>
              <a:rPr lang="zh-CN" altLang="en-US" dirty="0">
                <a:ea typeface="宋体" pitchFamily="2" charset="-122"/>
              </a:rPr>
              <a:t> </a:t>
            </a:r>
            <a:r>
              <a:rPr lang="en-US" altLang="zh-CN" dirty="0">
                <a:ea typeface="宋体" pitchFamily="2" charset="-122"/>
              </a:rPr>
              <a:t>or </a:t>
            </a:r>
            <a:r>
              <a:rPr lang="en-US" altLang="zh-CN" dirty="0" err="1" smtClean="0">
                <a:ea typeface="宋体" pitchFamily="2" charset="-122"/>
              </a:rPr>
              <a:t>Sixtrack</a:t>
            </a:r>
            <a:r>
              <a:rPr lang="en-US" altLang="zh-CN" dirty="0">
                <a:ea typeface="宋体" pitchFamily="2" charset="-122"/>
              </a:rPr>
              <a:t>.</a:t>
            </a:r>
          </a:p>
        </p:txBody>
      </p:sp>
    </p:spTree>
    <p:extLst>
      <p:ext uri="{BB962C8B-B14F-4D97-AF65-F5344CB8AC3E}">
        <p14:creationId xmlns:p14="http://schemas.microsoft.com/office/powerpoint/2010/main" val="21125148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nSpc>
                <a:spcPct val="150000"/>
              </a:lnSpc>
            </a:pPr>
            <a:r>
              <a:rPr lang="en-US" altLang="zh-CN" dirty="0" smtClean="0"/>
              <a:t>Gang </a:t>
            </a:r>
            <a:r>
              <a:rPr lang="en-US" altLang="zh-CN" dirty="0" err="1"/>
              <a:t>Xu</a:t>
            </a:r>
            <a:r>
              <a:rPr lang="en-US" altLang="zh-CN" dirty="0"/>
              <a:t>, Qing </a:t>
            </a:r>
            <a:r>
              <a:rPr lang="en-US" altLang="zh-CN" dirty="0" smtClean="0"/>
              <a:t>Qin, Yuan Zhang</a:t>
            </a:r>
            <a:r>
              <a:rPr lang="en-US" altLang="zh-CN" dirty="0"/>
              <a:t>, </a:t>
            </a:r>
            <a:r>
              <a:rPr lang="en-US" altLang="zh-CN" dirty="0" err="1"/>
              <a:t>Yuemei</a:t>
            </a:r>
            <a:r>
              <a:rPr lang="en-US" altLang="zh-CN" dirty="0"/>
              <a:t> </a:t>
            </a:r>
            <a:r>
              <a:rPr lang="en-US" altLang="zh-CN" dirty="0" err="1" smtClean="0"/>
              <a:t>Peng</a:t>
            </a:r>
            <a:r>
              <a:rPr lang="en-US" altLang="zh-CN" dirty="0"/>
              <a:t>,</a:t>
            </a:r>
            <a:r>
              <a:rPr lang="en-US" altLang="zh-CN" dirty="0" smtClean="0"/>
              <a:t> </a:t>
            </a:r>
            <a:r>
              <a:rPr lang="en-US" altLang="zh-CN" dirty="0" err="1" smtClean="0"/>
              <a:t>Qingjin</a:t>
            </a:r>
            <a:r>
              <a:rPr lang="en-US" altLang="zh-CN" dirty="0" smtClean="0"/>
              <a:t> </a:t>
            </a:r>
            <a:r>
              <a:rPr lang="en-US" altLang="zh-CN" dirty="0" err="1" smtClean="0"/>
              <a:t>Xu</a:t>
            </a:r>
            <a:r>
              <a:rPr lang="en-US" altLang="zh-CN" dirty="0" smtClean="0"/>
              <a:t>, </a:t>
            </a:r>
            <a:r>
              <a:rPr lang="en-US" altLang="zh-CN" dirty="0" err="1" smtClean="0"/>
              <a:t>Yukai</a:t>
            </a:r>
            <a:r>
              <a:rPr lang="en-US" altLang="zh-CN" dirty="0" smtClean="0"/>
              <a:t> Cui, </a:t>
            </a:r>
            <a:r>
              <a:rPr lang="en-US" altLang="zh-CN" dirty="0" err="1" smtClean="0"/>
              <a:t>Xiaohao</a:t>
            </a:r>
            <a:r>
              <a:rPr lang="en-US" altLang="zh-CN" dirty="0" smtClean="0"/>
              <a:t> </a:t>
            </a:r>
            <a:r>
              <a:rPr lang="en-US" altLang="zh-CN" dirty="0"/>
              <a:t>Cui, </a:t>
            </a:r>
            <a:r>
              <a:rPr lang="en-US" altLang="zh-CN" dirty="0" err="1"/>
              <a:t>Zhe</a:t>
            </a:r>
            <a:r>
              <a:rPr lang="en-US" altLang="zh-CN" dirty="0"/>
              <a:t> </a:t>
            </a:r>
            <a:r>
              <a:rPr lang="en-US" altLang="zh-CN" dirty="0" err="1" smtClean="0"/>
              <a:t>Duan</a:t>
            </a:r>
            <a:r>
              <a:rPr lang="en-US" altLang="zh-CN" dirty="0" smtClean="0"/>
              <a:t>, </a:t>
            </a:r>
            <a:r>
              <a:rPr lang="en-US" altLang="zh-CN" dirty="0" err="1" smtClean="0"/>
              <a:t>Yudong</a:t>
            </a:r>
            <a:r>
              <a:rPr lang="en-US" altLang="zh-CN" dirty="0" smtClean="0"/>
              <a:t> Liu, ……</a:t>
            </a:r>
            <a:endParaRPr lang="en-US" altLang="zh-CN" dirty="0"/>
          </a:p>
          <a:p>
            <a:pPr>
              <a:lnSpc>
                <a:spcPct val="150000"/>
              </a:lnSpc>
            </a:pPr>
            <a:r>
              <a:rPr lang="en-US" altLang="zh-CN" dirty="0"/>
              <a:t>Thanks for your kind help and beneficial discussion!</a:t>
            </a:r>
          </a:p>
          <a:p>
            <a:endParaRPr lang="zh-CN" altLang="en-US" dirty="0"/>
          </a:p>
        </p:txBody>
      </p:sp>
      <p:sp>
        <p:nvSpPr>
          <p:cNvPr id="6" name="标题 1"/>
          <p:cNvSpPr>
            <a:spLocks noGrp="1"/>
          </p:cNvSpPr>
          <p:nvPr>
            <p:ph type="title"/>
          </p:nvPr>
        </p:nvSpPr>
        <p:spPr>
          <a:xfrm>
            <a:off x="1043608" y="548680"/>
            <a:ext cx="7162800" cy="563562"/>
          </a:xfrm>
        </p:spPr>
        <p:txBody>
          <a:bodyPr>
            <a:noAutofit/>
          </a:bodyPr>
          <a:lstStyle/>
          <a:p>
            <a:pPr eaLnBrk="0" hangingPunct="0">
              <a:lnSpc>
                <a:spcPct val="150000"/>
              </a:lnSpc>
            </a:pPr>
            <a:r>
              <a:rPr lang="en-US" altLang="zh-CN" sz="3600" b="1" dirty="0" smtClean="0">
                <a:solidFill>
                  <a:srgbClr val="0033CC"/>
                </a:solidFill>
                <a:latin typeface="Times New Roman" pitchFamily="18" charset="0"/>
                <a:ea typeface="宋体" pitchFamily="2" charset="-122"/>
                <a:cs typeface="Times New Roman" pitchFamily="18" charset="0"/>
              </a:rPr>
              <a:t> </a:t>
            </a:r>
            <a:r>
              <a:rPr lang="zh-CN" altLang="en-US" sz="3600" b="1" dirty="0" smtClean="0">
                <a:solidFill>
                  <a:srgbClr val="0033CC"/>
                </a:solidFill>
                <a:latin typeface="Times New Roman" pitchFamily="18" charset="0"/>
                <a:ea typeface="宋体" pitchFamily="2" charset="-122"/>
                <a:cs typeface="Times New Roman" pitchFamily="18" charset="0"/>
              </a:rPr>
              <a:t> </a:t>
            </a:r>
            <a:r>
              <a:rPr lang="en-US" altLang="zh-CN" sz="3600" b="1" dirty="0" smtClean="0">
                <a:solidFill>
                  <a:srgbClr val="0033CC"/>
                </a:solidFill>
                <a:latin typeface="Times New Roman" pitchFamily="18" charset="0"/>
                <a:ea typeface="宋体" pitchFamily="2" charset="-122"/>
                <a:cs typeface="Times New Roman" pitchFamily="18" charset="0"/>
              </a:rPr>
              <a:t>Acknowledge</a:t>
            </a:r>
            <a:endParaRPr lang="en-US" altLang="zh-CN" sz="3600" b="1" dirty="0">
              <a:solidFill>
                <a:srgbClr val="0033CC"/>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9075592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1392072"/>
            <a:ext cx="7886700" cy="5281683"/>
          </a:xfrm>
        </p:spPr>
        <p:txBody>
          <a:bodyPr>
            <a:normAutofit/>
          </a:bodyPr>
          <a:lstStyle/>
          <a:p>
            <a:pPr marL="0" indent="0">
              <a:lnSpc>
                <a:spcPct val="160000"/>
              </a:lnSpc>
              <a:buNone/>
            </a:pPr>
            <a:r>
              <a:rPr lang="en-US" altLang="zh-CN" sz="1800" dirty="0" smtClean="0"/>
              <a:t>[</a:t>
            </a:r>
            <a:r>
              <a:rPr lang="en-US" altLang="zh-CN" sz="1800" dirty="0"/>
              <a:t>1] CEPC-SPPC Preliminary Conceptual Design Report, The CEPC-SPPC Study Group, IHEP-CEPC-DR-2015-01.</a:t>
            </a:r>
            <a:endParaRPr lang="zh-CN" altLang="zh-CN" sz="1800" dirty="0"/>
          </a:p>
          <a:p>
            <a:pPr marL="0" indent="0">
              <a:lnSpc>
                <a:spcPct val="160000"/>
              </a:lnSpc>
              <a:buNone/>
            </a:pPr>
            <a:r>
              <a:rPr lang="en-US" altLang="zh-CN" sz="1800" dirty="0"/>
              <a:t>[2] J. Gao, IHEP-AC-Note-2013-012</a:t>
            </a:r>
            <a:r>
              <a:rPr lang="en-US" altLang="zh-CN" sz="1800" dirty="0" smtClean="0"/>
              <a:t>.</a:t>
            </a:r>
          </a:p>
          <a:p>
            <a:pPr marL="0" indent="0">
              <a:lnSpc>
                <a:spcPct val="160000"/>
              </a:lnSpc>
              <a:buNone/>
            </a:pPr>
            <a:r>
              <a:rPr lang="en-US" altLang="zh-CN" sz="1800" dirty="0"/>
              <a:t>[3]Xiao Ming et al, </a:t>
            </a:r>
            <a:r>
              <a:rPr lang="en-US" altLang="zh-CN" sz="1800" dirty="0" err="1" smtClean="0"/>
              <a:t>CEPC_bunch_train</a:t>
            </a:r>
            <a:r>
              <a:rPr lang="en-US" altLang="zh-CN" sz="1800" dirty="0"/>
              <a:t> _ </a:t>
            </a:r>
            <a:r>
              <a:rPr lang="en-US" altLang="zh-CN" sz="1800" dirty="0" smtClean="0"/>
              <a:t>2015-8-28</a:t>
            </a:r>
          </a:p>
          <a:p>
            <a:pPr marL="0" indent="0">
              <a:lnSpc>
                <a:spcPct val="160000"/>
              </a:lnSpc>
              <a:buNone/>
            </a:pPr>
            <a:r>
              <a:rPr lang="en-US" altLang="zh-CN" sz="1800" dirty="0" smtClean="0"/>
              <a:t>[4]</a:t>
            </a:r>
            <a:r>
              <a:rPr lang="en-US" altLang="zh-CN" sz="1800" dirty="0" err="1" smtClean="0"/>
              <a:t>Oridy</a:t>
            </a:r>
            <a:r>
              <a:rPr lang="en-US" altLang="zh-CN" sz="1800" dirty="0" smtClean="0"/>
              <a:t>, FCC-ee_150917</a:t>
            </a:r>
          </a:p>
          <a:p>
            <a:pPr marL="0" indent="0">
              <a:buNone/>
            </a:pPr>
            <a:r>
              <a:rPr lang="en-US" altLang="zh-CN" sz="1800" dirty="0" smtClean="0"/>
              <a:t>[5]</a:t>
            </a:r>
            <a:r>
              <a:rPr lang="en-US" altLang="zh-CN" sz="1800" dirty="0"/>
              <a:t> P. </a:t>
            </a:r>
            <a:r>
              <a:rPr lang="en-US" altLang="zh-CN" sz="1800" dirty="0" smtClean="0"/>
              <a:t>Raimondi, Status </a:t>
            </a:r>
            <a:r>
              <a:rPr lang="en-US" altLang="zh-CN" sz="1800" dirty="0"/>
              <a:t>on </a:t>
            </a:r>
            <a:r>
              <a:rPr lang="en-US" altLang="zh-CN" sz="1800" dirty="0" err="1"/>
              <a:t>SuperB</a:t>
            </a:r>
            <a:r>
              <a:rPr lang="en-US" altLang="zh-CN" sz="1800" dirty="0"/>
              <a:t> </a:t>
            </a:r>
            <a:r>
              <a:rPr lang="en-US" altLang="zh-CN" sz="1800" dirty="0" smtClean="0"/>
              <a:t>effort, La </a:t>
            </a:r>
            <a:r>
              <a:rPr lang="en-US" altLang="zh-CN" sz="1800" dirty="0" err="1"/>
              <a:t>Thuile</a:t>
            </a:r>
            <a:r>
              <a:rPr lang="en-US" altLang="zh-CN" sz="1800" dirty="0"/>
              <a:t>, March 11, </a:t>
            </a:r>
            <a:r>
              <a:rPr lang="en-US" altLang="zh-CN" sz="1800" dirty="0" smtClean="0"/>
              <a:t>2006</a:t>
            </a:r>
            <a:endParaRPr lang="zh-CN" altLang="zh-CN" sz="1800" dirty="0" smtClean="0"/>
          </a:p>
          <a:p>
            <a:pPr marL="0" indent="0">
              <a:lnSpc>
                <a:spcPct val="160000"/>
              </a:lnSpc>
              <a:buNone/>
            </a:pPr>
            <a:r>
              <a:rPr lang="en-US" altLang="zh-CN" sz="1800" dirty="0" smtClean="0"/>
              <a:t>[6]W. </a:t>
            </a:r>
            <a:r>
              <a:rPr lang="en-US" altLang="zh-CN" sz="1800" dirty="0" err="1" smtClean="0"/>
              <a:t>Kalbreier</a:t>
            </a:r>
            <a:r>
              <a:rPr lang="en-US" altLang="zh-CN" sz="1800" dirty="0" smtClean="0"/>
              <a:t>, et al, “Layout, design and construction of the electrostatic separation system of the LEP </a:t>
            </a:r>
            <a:r>
              <a:rPr lang="en-US" altLang="zh-CN" sz="1800" dirty="0" err="1" smtClean="0"/>
              <a:t>e+e</a:t>
            </a:r>
            <a:r>
              <a:rPr lang="en-US" altLang="zh-CN" sz="1800" dirty="0" smtClean="0"/>
              <a:t>- collider”, CERN, Geneva, Switzerland.</a:t>
            </a:r>
            <a:r>
              <a:rPr lang="en-US" altLang="zh-CN" sz="1800" dirty="0"/>
              <a:t/>
            </a:r>
            <a:br>
              <a:rPr lang="en-US" altLang="zh-CN" sz="1800" dirty="0"/>
            </a:br>
            <a:r>
              <a:rPr lang="en-US" altLang="zh-CN" sz="1800" dirty="0" smtClean="0"/>
              <a:t>[7] </a:t>
            </a:r>
            <a:r>
              <a:rPr lang="en-US" altLang="zh-CN" sz="1800" dirty="0"/>
              <a:t>R. </a:t>
            </a:r>
            <a:r>
              <a:rPr lang="en-US" altLang="zh-CN" sz="1800" dirty="0" smtClean="0"/>
              <a:t>Martin, et al, “Status </a:t>
            </a:r>
            <a:r>
              <a:rPr lang="en-US" altLang="zh-CN" sz="1800" dirty="0"/>
              <a:t>of the FCC-</a:t>
            </a:r>
            <a:r>
              <a:rPr lang="en-US" altLang="zh-CN" sz="1800" dirty="0" err="1"/>
              <a:t>ee</a:t>
            </a:r>
            <a:r>
              <a:rPr lang="en-US" altLang="zh-CN" sz="1800" dirty="0"/>
              <a:t> interaction region </a:t>
            </a:r>
            <a:r>
              <a:rPr lang="en-US" altLang="zh-CN" sz="1800" dirty="0" smtClean="0"/>
              <a:t>design”, </a:t>
            </a:r>
            <a:r>
              <a:rPr lang="en-US" altLang="zh-CN" sz="1800" dirty="0"/>
              <a:t>HF2014 Workshop, Beijing, </a:t>
            </a:r>
            <a:r>
              <a:rPr lang="en-US" altLang="zh-CN" sz="1800" dirty="0" smtClean="0"/>
              <a:t>China, 9-12 </a:t>
            </a:r>
            <a:r>
              <a:rPr lang="en-US" altLang="zh-CN" sz="1800" dirty="0"/>
              <a:t>October, </a:t>
            </a:r>
            <a:r>
              <a:rPr lang="en-US" altLang="zh-CN" sz="1800" dirty="0" smtClean="0"/>
              <a:t>2014</a:t>
            </a:r>
            <a:endParaRPr lang="zh-CN" altLang="en-US" sz="1800" dirty="0"/>
          </a:p>
        </p:txBody>
      </p:sp>
      <p:sp>
        <p:nvSpPr>
          <p:cNvPr id="5" name="Line 7"/>
          <p:cNvSpPr>
            <a:spLocks noChangeShapeType="1"/>
          </p:cNvSpPr>
          <p:nvPr/>
        </p:nvSpPr>
        <p:spPr bwMode="auto">
          <a:xfrm>
            <a:off x="381000" y="6548648"/>
            <a:ext cx="8305800" cy="0"/>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b="0">
              <a:solidFill>
                <a:prstClr val="black"/>
              </a:solidFill>
              <a:latin typeface="Arial" charset="0"/>
              <a:ea typeface="宋体" pitchFamily="2" charset="-122"/>
            </a:endParaRPr>
          </a:p>
        </p:txBody>
      </p:sp>
      <p:sp>
        <p:nvSpPr>
          <p:cNvPr id="6" name="Rectangle 2"/>
          <p:cNvSpPr txBox="1">
            <a:spLocks noChangeArrowheads="1"/>
          </p:cNvSpPr>
          <p:nvPr/>
        </p:nvSpPr>
        <p:spPr>
          <a:xfrm>
            <a:off x="952500" y="476672"/>
            <a:ext cx="7162800" cy="563562"/>
          </a:xfrm>
          <a:prstGeom prst="rect">
            <a:avLst/>
          </a:prstGeom>
        </p:spPr>
        <p:txBody>
          <a:bodyPr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dirty="0">
                <a:solidFill>
                  <a:srgbClr val="0033CC"/>
                </a:solidFill>
                <a:latin typeface="Times New Roman" pitchFamily="18" charset="0"/>
                <a:cs typeface="Times New Roman" pitchFamily="18" charset="0"/>
              </a:rPr>
              <a:t>Reference</a:t>
            </a:r>
          </a:p>
        </p:txBody>
      </p:sp>
    </p:spTree>
    <p:extLst>
      <p:ext uri="{BB962C8B-B14F-4D97-AF65-F5344CB8AC3E}">
        <p14:creationId xmlns:p14="http://schemas.microsoft.com/office/powerpoint/2010/main" val="29369364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WordArt 7"/>
          <p:cNvSpPr>
            <a:spLocks noChangeArrowheads="1" noChangeShapeType="1" noTextEdit="1"/>
          </p:cNvSpPr>
          <p:nvPr/>
        </p:nvSpPr>
        <p:spPr bwMode="gray">
          <a:xfrm>
            <a:off x="2133600" y="3505200"/>
            <a:ext cx="5486400" cy="762000"/>
          </a:xfrm>
          <a:prstGeom prst="rect">
            <a:avLst/>
          </a:prstGeom>
        </p:spPr>
        <p:txBody>
          <a:bodyPr wrap="none" fromWordArt="1">
            <a:prstTxWarp prst="textDeflate">
              <a:avLst>
                <a:gd name="adj" fmla="val 0"/>
              </a:avLst>
            </a:prstTxWarp>
          </a:bodyPr>
          <a:lstStyle/>
          <a:p>
            <a:pPr algn="ctr"/>
            <a:r>
              <a:rPr lang="en-US" altLang="zh-CN" sz="5400" kern="10">
                <a:ln w="28575">
                  <a:solidFill>
                    <a:schemeClr val="bg1"/>
                  </a:solidFill>
                  <a:round/>
                  <a:headEnd/>
                  <a:tailEnd/>
                </a:ln>
                <a:gradFill rotWithShape="1">
                  <a:gsLst>
                    <a:gs pos="0">
                      <a:schemeClr val="tx2"/>
                    </a:gs>
                    <a:gs pos="100000">
                      <a:schemeClr val="accent1"/>
                    </a:gs>
                  </a:gsLst>
                  <a:lin ang="5400000" scaled="1"/>
                </a:gradFill>
                <a:effectLst>
                  <a:outerShdw dist="71842" dir="2700000" algn="ctr" rotWithShape="0">
                    <a:schemeClr val="tx1">
                      <a:alpha val="50000"/>
                    </a:schemeClr>
                  </a:outerShdw>
                </a:effectLst>
                <a:latin typeface="Verdana"/>
                <a:ea typeface="Verdana"/>
                <a:cs typeface="Verdana"/>
              </a:rPr>
              <a:t>Thank You !</a:t>
            </a:r>
            <a:endParaRPr lang="zh-CN" altLang="en-US" sz="5400" kern="10">
              <a:ln w="28575">
                <a:solidFill>
                  <a:schemeClr val="bg1"/>
                </a:solidFill>
                <a:round/>
                <a:headEnd/>
                <a:tailEnd/>
              </a:ln>
              <a:gradFill rotWithShape="1">
                <a:gsLst>
                  <a:gs pos="0">
                    <a:schemeClr val="tx2"/>
                  </a:gs>
                  <a:gs pos="100000">
                    <a:schemeClr val="accent1"/>
                  </a:gs>
                </a:gsLst>
                <a:lin ang="5400000" scaled="1"/>
              </a:gradFill>
              <a:effectLst>
                <a:outerShdw dist="71842" dir="2700000" algn="ctr" rotWithShape="0">
                  <a:schemeClr val="tx1">
                    <a:alpha val="50000"/>
                  </a:schemeClr>
                </a:outerShdw>
              </a:effectLst>
              <a:latin typeface="Verdana"/>
              <a:cs typeface="Verdana"/>
            </a:endParaRPr>
          </a:p>
        </p:txBody>
      </p:sp>
      <p:pic>
        <p:nvPicPr>
          <p:cNvPr id="6" name="Picture 2" descr="I:\1我的工作\2015.4.22考核\高能所标志.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88" y="332656"/>
            <a:ext cx="1974752" cy="360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106370" y="579438"/>
            <a:ext cx="9037630" cy="5739174"/>
            <a:chOff x="106370" y="579438"/>
            <a:chExt cx="9037630" cy="5739174"/>
          </a:xfrm>
        </p:grpSpPr>
        <p:sp>
          <p:nvSpPr>
            <p:cNvPr id="7" name="Rectangle 2"/>
            <p:cNvSpPr txBox="1">
              <a:spLocks noChangeArrowheads="1"/>
            </p:cNvSpPr>
            <p:nvPr/>
          </p:nvSpPr>
          <p:spPr>
            <a:xfrm>
              <a:off x="1066800" y="579438"/>
              <a:ext cx="7162800" cy="563562"/>
            </a:xfrm>
            <a:prstGeom prst="rect">
              <a:avLst/>
            </a:prstGeom>
          </p:spPr>
          <p:txBody>
            <a:bodyPr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b="1" dirty="0">
                  <a:solidFill>
                    <a:srgbClr val="0033CC"/>
                  </a:solidFill>
                  <a:latin typeface="Times New Roman" panose="02020603050405020304" pitchFamily="18" charset="0"/>
                  <a:cs typeface="Times New Roman" panose="02020603050405020304" pitchFamily="18" charset="0"/>
                </a:rPr>
                <a:t>CEPC Partial Double Ring Layout</a:t>
              </a:r>
            </a:p>
          </p:txBody>
        </p:sp>
        <p:pic>
          <p:nvPicPr>
            <p:cNvPr id="1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211122"/>
              <a:ext cx="4713140" cy="5101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629529" y="1988840"/>
              <a:ext cx="2514471" cy="1200329"/>
            </a:xfrm>
            <a:prstGeom prst="rect">
              <a:avLst/>
            </a:prstGeom>
            <a:noFill/>
          </p:spPr>
          <p:txBody>
            <a:bodyPr wrap="none" rtlCol="0">
              <a:spAutoFit/>
            </a:bodyPr>
            <a:lstStyle/>
            <a:p>
              <a:r>
                <a:rPr lang="en-US" altLang="zh-CN" b="1" dirty="0" smtClean="0">
                  <a:latin typeface="Times New Roman" pitchFamily="18" charset="0"/>
                  <a:cs typeface="Times New Roman" pitchFamily="18" charset="0"/>
                </a:rPr>
                <a:t>By MADX and PTC</a:t>
              </a:r>
            </a:p>
            <a:p>
              <a:endParaRPr lang="en-US" altLang="zh-CN" b="1" dirty="0">
                <a:latin typeface="Times New Roman" pitchFamily="18" charset="0"/>
                <a:cs typeface="Times New Roman" pitchFamily="18" charset="0"/>
              </a:endParaRPr>
            </a:p>
            <a:p>
              <a:r>
                <a:rPr lang="en-US" altLang="zh-CN" b="1" dirty="0" smtClean="0">
                  <a:solidFill>
                    <a:srgbClr val="2116FC"/>
                  </a:solidFill>
                  <a:latin typeface="Times New Roman" pitchFamily="18" charset="0"/>
                  <a:cs typeface="Times New Roman" pitchFamily="18" charset="0"/>
                </a:rPr>
                <a:t>Blue: Bend</a:t>
              </a:r>
            </a:p>
            <a:p>
              <a:r>
                <a:rPr lang="en-US" altLang="zh-CN" b="1" dirty="0" smtClean="0">
                  <a:solidFill>
                    <a:srgbClr val="54AA06"/>
                  </a:solidFill>
                  <a:latin typeface="Times New Roman" pitchFamily="18" charset="0"/>
                  <a:cs typeface="Times New Roman" pitchFamily="18" charset="0"/>
                </a:rPr>
                <a:t>Green: Straight Section</a:t>
              </a:r>
              <a:endParaRPr lang="zh-CN" altLang="en-US" b="1" dirty="0">
                <a:solidFill>
                  <a:srgbClr val="54AA06"/>
                </a:solidFill>
                <a:latin typeface="Times New Roman" pitchFamily="18" charset="0"/>
                <a:cs typeface="Times New Roman" pitchFamily="18" charset="0"/>
              </a:endParaRPr>
            </a:p>
          </p:txBody>
        </p:sp>
        <p:sp>
          <p:nvSpPr>
            <p:cNvPr id="20" name="TextBox 19"/>
            <p:cNvSpPr txBox="1"/>
            <p:nvPr/>
          </p:nvSpPr>
          <p:spPr>
            <a:xfrm>
              <a:off x="6645497" y="3577410"/>
              <a:ext cx="877163" cy="369332"/>
            </a:xfrm>
            <a:prstGeom prst="rect">
              <a:avLst/>
            </a:prstGeom>
            <a:noFill/>
            <a:ln>
              <a:solidFill>
                <a:srgbClr val="C00000"/>
              </a:solidFill>
            </a:ln>
          </p:spPr>
          <p:txBody>
            <a:bodyPr wrap="none" rtlCol="0">
              <a:spAutoFit/>
            </a:bodyPr>
            <a:lstStyle/>
            <a:p>
              <a:r>
                <a:rPr lang="en-US" altLang="zh-CN" b="1" dirty="0" smtClean="0">
                  <a:solidFill>
                    <a:srgbClr val="C00000"/>
                  </a:solidFill>
                  <a:latin typeface="Times New Roman" pitchFamily="18" charset="0"/>
                  <a:cs typeface="Times New Roman" pitchFamily="18" charset="0"/>
                </a:rPr>
                <a:t>Bypass</a:t>
              </a:r>
              <a:endParaRPr lang="zh-CN" altLang="en-US" b="1" dirty="0">
                <a:solidFill>
                  <a:srgbClr val="C00000"/>
                </a:solidFill>
                <a:latin typeface="Times New Roman" pitchFamily="18" charset="0"/>
                <a:cs typeface="Times New Roman" pitchFamily="18" charset="0"/>
              </a:endParaRPr>
            </a:p>
          </p:txBody>
        </p:sp>
        <p:sp>
          <p:nvSpPr>
            <p:cNvPr id="21" name="矩形 20"/>
            <p:cNvSpPr/>
            <p:nvPr/>
          </p:nvSpPr>
          <p:spPr>
            <a:xfrm>
              <a:off x="5796136" y="3356992"/>
              <a:ext cx="432048" cy="7920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矩形 135"/>
            <p:cNvSpPr/>
            <p:nvPr/>
          </p:nvSpPr>
          <p:spPr>
            <a:xfrm>
              <a:off x="1907704" y="3366032"/>
              <a:ext cx="432048" cy="7920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箭头连接符 31"/>
            <p:cNvCxnSpPr>
              <a:stCxn id="20" idx="1"/>
            </p:cNvCxnSpPr>
            <p:nvPr/>
          </p:nvCxnSpPr>
          <p:spPr>
            <a:xfrm flipH="1">
              <a:off x="6228185" y="3762076"/>
              <a:ext cx="417312"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7" name="直接箭头连接符 136"/>
            <p:cNvCxnSpPr/>
            <p:nvPr/>
          </p:nvCxnSpPr>
          <p:spPr>
            <a:xfrm>
              <a:off x="1475656" y="3762076"/>
              <a:ext cx="432048"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652033" y="3577410"/>
              <a:ext cx="877163" cy="369332"/>
            </a:xfrm>
            <a:prstGeom prst="rect">
              <a:avLst/>
            </a:prstGeom>
            <a:noFill/>
            <a:ln>
              <a:solidFill>
                <a:srgbClr val="C00000"/>
              </a:solidFill>
            </a:ln>
          </p:spPr>
          <p:txBody>
            <a:bodyPr wrap="none" rtlCol="0">
              <a:spAutoFit/>
            </a:bodyPr>
            <a:lstStyle/>
            <a:p>
              <a:r>
                <a:rPr lang="en-US" altLang="zh-CN" b="1" dirty="0" smtClean="0">
                  <a:solidFill>
                    <a:srgbClr val="C00000"/>
                  </a:solidFill>
                  <a:latin typeface="Times New Roman" pitchFamily="18" charset="0"/>
                  <a:cs typeface="Times New Roman" pitchFamily="18" charset="0"/>
                </a:rPr>
                <a:t>Bypass</a:t>
              </a:r>
              <a:endParaRPr lang="zh-CN" altLang="en-US" b="1" dirty="0">
                <a:solidFill>
                  <a:srgbClr val="C00000"/>
                </a:solidFill>
                <a:latin typeface="Times New Roman" pitchFamily="18" charset="0"/>
                <a:cs typeface="Times New Roman" pitchFamily="18" charset="0"/>
              </a:endParaRPr>
            </a:p>
          </p:txBody>
        </p:sp>
        <p:sp>
          <p:nvSpPr>
            <p:cNvPr id="37" name="矩形 36"/>
            <p:cNvSpPr/>
            <p:nvPr/>
          </p:nvSpPr>
          <p:spPr>
            <a:xfrm>
              <a:off x="3491880" y="1556792"/>
              <a:ext cx="1080120"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矩形 138"/>
            <p:cNvSpPr/>
            <p:nvPr/>
          </p:nvSpPr>
          <p:spPr>
            <a:xfrm>
              <a:off x="3491880" y="5373216"/>
              <a:ext cx="1080120"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106370" y="1372126"/>
              <a:ext cx="2845651" cy="369332"/>
            </a:xfrm>
            <a:prstGeom prst="rect">
              <a:avLst/>
            </a:prstGeom>
            <a:noFill/>
            <a:ln>
              <a:solidFill>
                <a:srgbClr val="FF0000"/>
              </a:solidFill>
            </a:ln>
          </p:spPr>
          <p:txBody>
            <a:bodyPr wrap="none" rtlCol="0">
              <a:spAutoFit/>
            </a:bodyPr>
            <a:lstStyle/>
            <a:p>
              <a:r>
                <a:rPr lang="en-US" altLang="zh-CN" b="1" dirty="0" smtClean="0">
                  <a:solidFill>
                    <a:srgbClr val="FF0000"/>
                  </a:solidFill>
                  <a:latin typeface="Times New Roman" pitchFamily="18" charset="0"/>
                  <a:cs typeface="Times New Roman" pitchFamily="18" charset="0"/>
                </a:rPr>
                <a:t>CEPC Partial Double Ring</a:t>
              </a:r>
              <a:endParaRPr lang="zh-CN" altLang="en-US" b="1" dirty="0">
                <a:solidFill>
                  <a:srgbClr val="FF0000"/>
                </a:solidFill>
                <a:latin typeface="Times New Roman" pitchFamily="18" charset="0"/>
                <a:cs typeface="Times New Roman" pitchFamily="18" charset="0"/>
              </a:endParaRPr>
            </a:p>
          </p:txBody>
        </p:sp>
        <p:cxnSp>
          <p:nvCxnSpPr>
            <p:cNvPr id="42" name="直接箭头连接符 41"/>
            <p:cNvCxnSpPr/>
            <p:nvPr/>
          </p:nvCxnSpPr>
          <p:spPr>
            <a:xfrm>
              <a:off x="2952021" y="1606610"/>
              <a:ext cx="457200" cy="9233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258770" y="5949280"/>
              <a:ext cx="2845651" cy="369332"/>
            </a:xfrm>
            <a:prstGeom prst="rect">
              <a:avLst/>
            </a:prstGeom>
            <a:noFill/>
            <a:ln>
              <a:solidFill>
                <a:srgbClr val="FF0000"/>
              </a:solidFill>
            </a:ln>
          </p:spPr>
          <p:txBody>
            <a:bodyPr wrap="none" rtlCol="0">
              <a:spAutoFit/>
            </a:bodyPr>
            <a:lstStyle/>
            <a:p>
              <a:r>
                <a:rPr lang="en-US" altLang="zh-CN" b="1" dirty="0" smtClean="0">
                  <a:solidFill>
                    <a:srgbClr val="FF0000"/>
                  </a:solidFill>
                  <a:latin typeface="Times New Roman" pitchFamily="18" charset="0"/>
                  <a:cs typeface="Times New Roman" pitchFamily="18" charset="0"/>
                </a:rPr>
                <a:t>CEPC Partial Double Ring</a:t>
              </a:r>
              <a:endParaRPr lang="zh-CN" altLang="en-US" b="1" dirty="0">
                <a:solidFill>
                  <a:srgbClr val="FF0000"/>
                </a:solidFill>
                <a:latin typeface="Times New Roman" pitchFamily="18" charset="0"/>
                <a:cs typeface="Times New Roman" pitchFamily="18" charset="0"/>
              </a:endParaRPr>
            </a:p>
          </p:txBody>
        </p:sp>
        <p:cxnSp>
          <p:nvCxnSpPr>
            <p:cNvPr id="145" name="直接箭头连接符 144"/>
            <p:cNvCxnSpPr/>
            <p:nvPr/>
          </p:nvCxnSpPr>
          <p:spPr>
            <a:xfrm flipV="1">
              <a:off x="3104421" y="5877272"/>
              <a:ext cx="387459" cy="3064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491880" y="3597804"/>
              <a:ext cx="1192955" cy="369332"/>
            </a:xfrm>
            <a:prstGeom prst="rect">
              <a:avLst/>
            </a:prstGeom>
            <a:noFill/>
            <a:ln>
              <a:solidFill>
                <a:srgbClr val="FF0000"/>
              </a:solidFill>
            </a:ln>
          </p:spPr>
          <p:txBody>
            <a:bodyPr wrap="none" rtlCol="0">
              <a:spAutoFit/>
            </a:bodyPr>
            <a:lstStyle/>
            <a:p>
              <a:r>
                <a:rPr lang="en-US" altLang="zh-CN" dirty="0" smtClean="0">
                  <a:solidFill>
                    <a:srgbClr val="FF0000"/>
                  </a:solidFill>
                </a:rPr>
                <a:t>C=59044m</a:t>
              </a:r>
              <a:endParaRPr lang="zh-CN" altLang="en-US" dirty="0">
                <a:solidFill>
                  <a:srgbClr val="FF0000"/>
                </a:solidFill>
              </a:endParaRPr>
            </a:p>
          </p:txBody>
        </p:sp>
        <p:sp>
          <p:nvSpPr>
            <p:cNvPr id="148" name="TextBox 146"/>
            <p:cNvSpPr txBox="1">
              <a:spLocks noChangeArrowheads="1"/>
            </p:cNvSpPr>
            <p:nvPr/>
          </p:nvSpPr>
          <p:spPr bwMode="auto">
            <a:xfrm>
              <a:off x="7522660" y="5579948"/>
              <a:ext cx="8370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lnSpc>
                  <a:spcPct val="150000"/>
                </a:lnSpc>
              </a:pPr>
              <a:r>
                <a:rPr lang="en-US" altLang="zh-CN" sz="1400" b="1" dirty="0">
                  <a:latin typeface="Times New Roman" pitchFamily="18" charset="0"/>
                  <a:cs typeface="Times New Roman" pitchFamily="18" charset="0"/>
                </a:rPr>
                <a:t>SU Feng</a:t>
              </a:r>
            </a:p>
            <a:p>
              <a:pPr algn="ctr" eaLnBrk="1" hangingPunct="1">
                <a:lnSpc>
                  <a:spcPct val="150000"/>
                </a:lnSpc>
              </a:pPr>
              <a:r>
                <a:rPr lang="en-US" altLang="zh-CN" sz="1400" b="1" dirty="0" smtClean="0">
                  <a:latin typeface="Times New Roman" pitchFamily="18" charset="0"/>
                  <a:cs typeface="Times New Roman" pitchFamily="18" charset="0"/>
                </a:rPr>
                <a:t>2016.1.4</a:t>
              </a:r>
              <a:endParaRPr lang="zh-CN" altLang="en-US" sz="14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1156715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250381" y="579438"/>
            <a:ext cx="8479575" cy="5586029"/>
            <a:chOff x="250381" y="579438"/>
            <a:chExt cx="8479575" cy="5586029"/>
          </a:xfrm>
        </p:grpSpPr>
        <p:sp>
          <p:nvSpPr>
            <p:cNvPr id="39994" name="TextBox 106"/>
            <p:cNvSpPr txBox="1">
              <a:spLocks noChangeArrowheads="1"/>
            </p:cNvSpPr>
            <p:nvPr/>
          </p:nvSpPr>
          <p:spPr bwMode="auto">
            <a:xfrm>
              <a:off x="422675" y="5241542"/>
              <a:ext cx="63017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dirty="0"/>
                <a:t>For CEPC 120GeV beam:</a:t>
              </a:r>
            </a:p>
            <a:p>
              <a:pPr eaLnBrk="1" hangingPunct="1">
                <a:buFont typeface="Wingdings" pitchFamily="2" charset="2"/>
                <a:buChar char="Ø"/>
              </a:pPr>
              <a:r>
                <a:rPr lang="en-US" altLang="zh-CN" dirty="0"/>
                <a:t>Max. deflection per separator is </a:t>
              </a:r>
              <a:r>
                <a:rPr lang="en-US" altLang="zh-CN" b="1" dirty="0">
                  <a:solidFill>
                    <a:srgbClr val="FF0000"/>
                  </a:solidFill>
                </a:rPr>
                <a:t>66μrad</a:t>
              </a:r>
              <a:r>
                <a:rPr lang="en-US" altLang="zh-CN" dirty="0"/>
                <a:t>.</a:t>
              </a:r>
            </a:p>
            <a:p>
              <a:pPr eaLnBrk="1" hangingPunct="1"/>
              <a:r>
                <a:rPr lang="en-US" altLang="zh-CN" b="1" dirty="0">
                  <a:solidFill>
                    <a:srgbClr val="7030A0"/>
                  </a:solidFill>
                </a:rPr>
                <a:t>Using </a:t>
              </a:r>
              <a:r>
                <a:rPr lang="en-US" altLang="zh-CN" b="1" dirty="0" smtClean="0">
                  <a:solidFill>
                    <a:srgbClr val="00B050"/>
                  </a:solidFill>
                </a:rPr>
                <a:t>Septum Dipole </a:t>
              </a:r>
              <a:r>
                <a:rPr lang="en-US" altLang="zh-CN" b="1" dirty="0">
                  <a:solidFill>
                    <a:srgbClr val="7030A0"/>
                  </a:solidFill>
                </a:rPr>
                <a:t>after </a:t>
              </a:r>
              <a:r>
                <a:rPr lang="en-US" altLang="zh-CN" b="1" dirty="0" smtClean="0">
                  <a:solidFill>
                    <a:srgbClr val="7030A0"/>
                  </a:solidFill>
                </a:rPr>
                <a:t>separator </a:t>
              </a:r>
              <a:r>
                <a:rPr lang="en-US" altLang="zh-CN" b="1" dirty="0">
                  <a:solidFill>
                    <a:srgbClr val="7030A0"/>
                  </a:solidFill>
                </a:rPr>
                <a:t>to acquire </a:t>
              </a:r>
              <a:r>
                <a:rPr lang="en-US" altLang="zh-CN" b="1" dirty="0" smtClean="0">
                  <a:solidFill>
                    <a:srgbClr val="7030A0"/>
                  </a:solidFill>
                </a:rPr>
                <a:t>13 </a:t>
              </a:r>
              <a:r>
                <a:rPr lang="en-US" altLang="zh-CN" b="1" dirty="0" err="1">
                  <a:solidFill>
                    <a:srgbClr val="7030A0"/>
                  </a:solidFill>
                </a:rPr>
                <a:t>mrad</a:t>
              </a:r>
              <a:endParaRPr lang="zh-CN" altLang="en-US" b="1" dirty="0">
                <a:solidFill>
                  <a:srgbClr val="7030A0"/>
                </a:solidFill>
              </a:endParaRPr>
            </a:p>
          </p:txBody>
        </p:sp>
        <p:grpSp>
          <p:nvGrpSpPr>
            <p:cNvPr id="2" name="组合 1"/>
            <p:cNvGrpSpPr/>
            <p:nvPr/>
          </p:nvGrpSpPr>
          <p:grpSpPr>
            <a:xfrm>
              <a:off x="250381" y="579438"/>
              <a:ext cx="8479575" cy="5586029"/>
              <a:chOff x="250381" y="579438"/>
              <a:chExt cx="8479575" cy="5586029"/>
            </a:xfrm>
          </p:grpSpPr>
          <p:sp>
            <p:nvSpPr>
              <p:cNvPr id="7" name="Rectangle 2"/>
              <p:cNvSpPr txBox="1">
                <a:spLocks noChangeArrowheads="1"/>
              </p:cNvSpPr>
              <p:nvPr/>
            </p:nvSpPr>
            <p:spPr>
              <a:xfrm>
                <a:off x="1066800" y="579438"/>
                <a:ext cx="7162800" cy="563562"/>
              </a:xfrm>
              <a:prstGeom prst="rect">
                <a:avLst/>
              </a:prstGeom>
            </p:spPr>
            <p:txBody>
              <a:bodyPr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b="1" dirty="0">
                    <a:solidFill>
                      <a:srgbClr val="0033CC"/>
                    </a:solidFill>
                    <a:latin typeface="Times New Roman" panose="02020603050405020304" pitchFamily="18" charset="0"/>
                    <a:cs typeface="Times New Roman" panose="02020603050405020304" pitchFamily="18" charset="0"/>
                  </a:rPr>
                  <a:t>CEPC Partial Double Ring Layout</a:t>
                </a:r>
              </a:p>
            </p:txBody>
          </p:sp>
          <p:cxnSp>
            <p:nvCxnSpPr>
              <p:cNvPr id="85" name="直接连接符 84"/>
              <p:cNvCxnSpPr>
                <a:endCxn id="151" idx="2"/>
              </p:cNvCxnSpPr>
              <p:nvPr/>
            </p:nvCxnSpPr>
            <p:spPr bwMode="auto">
              <a:xfrm flipH="1" flipV="1">
                <a:off x="6874005" y="2813432"/>
                <a:ext cx="563879" cy="4280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151" idx="0"/>
              </p:cNvCxnSpPr>
              <p:nvPr/>
            </p:nvCxnSpPr>
            <p:spPr bwMode="auto">
              <a:xfrm flipH="1">
                <a:off x="4607504" y="2774405"/>
                <a:ext cx="843384" cy="5334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a:stCxn id="24" idx="4"/>
                <a:endCxn id="39946" idx="0"/>
              </p:cNvCxnSpPr>
              <p:nvPr/>
            </p:nvCxnSpPr>
            <p:spPr bwMode="auto">
              <a:xfrm flipH="1">
                <a:off x="3811273" y="3308686"/>
                <a:ext cx="789324" cy="5249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bwMode="auto">
              <a:xfrm flipH="1" flipV="1">
                <a:off x="1720566" y="3409945"/>
                <a:ext cx="679517" cy="4158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a:endCxn id="60" idx="1"/>
              </p:cNvCxnSpPr>
              <p:nvPr/>
            </p:nvCxnSpPr>
            <p:spPr bwMode="auto">
              <a:xfrm flipV="1">
                <a:off x="536981" y="3327537"/>
                <a:ext cx="138362" cy="1"/>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a:stCxn id="132" idx="1"/>
                <a:endCxn id="82" idx="3"/>
              </p:cNvCxnSpPr>
              <p:nvPr/>
            </p:nvCxnSpPr>
            <p:spPr bwMode="auto">
              <a:xfrm flipV="1">
                <a:off x="2039588" y="2723653"/>
                <a:ext cx="393141" cy="280144"/>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endCxn id="24" idx="3"/>
              </p:cNvCxnSpPr>
              <p:nvPr/>
            </p:nvCxnSpPr>
            <p:spPr bwMode="auto">
              <a:xfrm>
                <a:off x="3842509" y="2729436"/>
                <a:ext cx="747194" cy="575611"/>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24" idx="4"/>
              </p:cNvCxnSpPr>
              <p:nvPr/>
            </p:nvCxnSpPr>
            <p:spPr bwMode="auto">
              <a:xfrm>
                <a:off x="4601129" y="3308686"/>
                <a:ext cx="733120" cy="512389"/>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endCxn id="182" idx="1"/>
              </p:cNvCxnSpPr>
              <p:nvPr/>
            </p:nvCxnSpPr>
            <p:spPr bwMode="auto">
              <a:xfrm flipV="1">
                <a:off x="6804248" y="3649829"/>
                <a:ext cx="281269" cy="213608"/>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bwMode="auto">
              <a:xfrm>
                <a:off x="8418645" y="3312421"/>
                <a:ext cx="311311"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bwMode="auto">
              <a:xfrm>
                <a:off x="748834" y="3211007"/>
                <a:ext cx="30599" cy="23306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椭圆 23"/>
              <p:cNvSpPr/>
              <p:nvPr/>
            </p:nvSpPr>
            <p:spPr bwMode="auto">
              <a:xfrm>
                <a:off x="4585191" y="3283838"/>
                <a:ext cx="30812" cy="248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25" name="直接连接符 24"/>
              <p:cNvCxnSpPr>
                <a:endCxn id="105" idx="1"/>
              </p:cNvCxnSpPr>
              <p:nvPr/>
            </p:nvCxnSpPr>
            <p:spPr bwMode="auto">
              <a:xfrm flipV="1">
                <a:off x="1074876" y="3310760"/>
                <a:ext cx="7040490" cy="37011"/>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bwMode="auto">
              <a:xfrm>
                <a:off x="4585191" y="2298474"/>
                <a:ext cx="30812" cy="206663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39966" name="TextBox 55"/>
              <p:cNvSpPr txBox="1">
                <a:spLocks noChangeArrowheads="1"/>
              </p:cNvSpPr>
              <p:nvPr/>
            </p:nvSpPr>
            <p:spPr bwMode="auto">
              <a:xfrm>
                <a:off x="1519395" y="2729436"/>
                <a:ext cx="320873" cy="1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t>B1</a:t>
                </a:r>
                <a:endParaRPr lang="zh-CN" altLang="en-US" b="1" dirty="0"/>
              </a:p>
            </p:txBody>
          </p:sp>
          <p:sp>
            <p:nvSpPr>
              <p:cNvPr id="39967" name="TextBox 56"/>
              <p:cNvSpPr txBox="1">
                <a:spLocks noChangeArrowheads="1"/>
              </p:cNvSpPr>
              <p:nvPr/>
            </p:nvSpPr>
            <p:spPr bwMode="auto">
              <a:xfrm>
                <a:off x="2236158" y="2003817"/>
                <a:ext cx="579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t>B2</a:t>
                </a:r>
                <a:endParaRPr lang="zh-CN" altLang="en-US" b="1" dirty="0"/>
              </a:p>
            </p:txBody>
          </p:sp>
          <p:sp>
            <p:nvSpPr>
              <p:cNvPr id="39968" name="TextBox 57"/>
              <p:cNvSpPr txBox="1">
                <a:spLocks noChangeArrowheads="1"/>
              </p:cNvSpPr>
              <p:nvPr/>
            </p:nvSpPr>
            <p:spPr bwMode="auto">
              <a:xfrm>
                <a:off x="3573310" y="2037309"/>
                <a:ext cx="320873" cy="199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t>B3</a:t>
                </a:r>
                <a:endParaRPr lang="zh-CN" altLang="en-US" b="1" dirty="0"/>
              </a:p>
            </p:txBody>
          </p:sp>
          <p:sp>
            <p:nvSpPr>
              <p:cNvPr id="39969" name="TextBox 58"/>
              <p:cNvSpPr txBox="1">
                <a:spLocks noChangeArrowheads="1"/>
              </p:cNvSpPr>
              <p:nvPr/>
            </p:nvSpPr>
            <p:spPr bwMode="auto">
              <a:xfrm>
                <a:off x="5220072" y="4234447"/>
                <a:ext cx="320873" cy="19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t>B4</a:t>
                </a:r>
                <a:endParaRPr lang="zh-CN" altLang="en-US" b="1" dirty="0"/>
              </a:p>
            </p:txBody>
          </p:sp>
          <p:sp>
            <p:nvSpPr>
              <p:cNvPr id="39970" name="TextBox 59"/>
              <p:cNvSpPr txBox="1">
                <a:spLocks noChangeArrowheads="1"/>
              </p:cNvSpPr>
              <p:nvPr/>
            </p:nvSpPr>
            <p:spPr bwMode="auto">
              <a:xfrm>
                <a:off x="7348816" y="3536565"/>
                <a:ext cx="320873" cy="19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a:t>B6</a:t>
                </a:r>
                <a:endParaRPr lang="zh-CN" altLang="en-US" b="1"/>
              </a:p>
            </p:txBody>
          </p:sp>
          <p:sp>
            <p:nvSpPr>
              <p:cNvPr id="39973" name="TextBox 82"/>
              <p:cNvSpPr txBox="1">
                <a:spLocks noChangeArrowheads="1"/>
              </p:cNvSpPr>
              <p:nvPr/>
            </p:nvSpPr>
            <p:spPr bwMode="auto">
              <a:xfrm>
                <a:off x="3374656" y="3269911"/>
                <a:ext cx="8414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400" b="1" dirty="0" smtClean="0">
                    <a:solidFill>
                      <a:srgbClr val="FF0000"/>
                    </a:solidFill>
                    <a:latin typeface="Times New Roman" pitchFamily="18" charset="0"/>
                    <a:cs typeface="Times New Roman" pitchFamily="18" charset="0"/>
                  </a:rPr>
                  <a:t>13mrad</a:t>
                </a:r>
                <a:endParaRPr lang="zh-CN" altLang="en-US" sz="1400" b="1" dirty="0">
                  <a:solidFill>
                    <a:srgbClr val="FF0000"/>
                  </a:solidFill>
                  <a:latin typeface="Times New Roman" pitchFamily="18" charset="0"/>
                  <a:cs typeface="Times New Roman" pitchFamily="18" charset="0"/>
                </a:endParaRPr>
              </a:p>
            </p:txBody>
          </p:sp>
          <p:sp>
            <p:nvSpPr>
              <p:cNvPr id="39974" name="TextBox 101"/>
              <p:cNvSpPr txBox="1">
                <a:spLocks noChangeArrowheads="1"/>
              </p:cNvSpPr>
              <p:nvPr/>
            </p:nvSpPr>
            <p:spPr bwMode="auto">
              <a:xfrm>
                <a:off x="4994251" y="3059346"/>
                <a:ext cx="22604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400" b="1" dirty="0">
                    <a:solidFill>
                      <a:srgbClr val="FF0000"/>
                    </a:solidFill>
                    <a:latin typeface="Times New Roman" pitchFamily="18" charset="0"/>
                    <a:cs typeface="Times New Roman" pitchFamily="18" charset="0"/>
                  </a:rPr>
                  <a:t>Full crossing angle </a:t>
                </a:r>
                <a:r>
                  <a:rPr lang="en-US" altLang="zh-CN" sz="1400" b="1" dirty="0" smtClean="0">
                    <a:solidFill>
                      <a:srgbClr val="FF0000"/>
                    </a:solidFill>
                    <a:latin typeface="Times New Roman" pitchFamily="18" charset="0"/>
                    <a:cs typeface="Times New Roman" pitchFamily="18" charset="0"/>
                  </a:rPr>
                  <a:t>26mrad</a:t>
                </a:r>
                <a:endParaRPr lang="zh-CN" altLang="en-US" sz="1400" b="1" dirty="0">
                  <a:solidFill>
                    <a:srgbClr val="FF0000"/>
                  </a:solidFill>
                  <a:latin typeface="Times New Roman" pitchFamily="18" charset="0"/>
                  <a:cs typeface="Times New Roman" pitchFamily="18" charset="0"/>
                </a:endParaRPr>
              </a:p>
            </p:txBody>
          </p:sp>
          <p:sp>
            <p:nvSpPr>
              <p:cNvPr id="39987" name="TextBox 99"/>
              <p:cNvSpPr txBox="1">
                <a:spLocks noChangeArrowheads="1"/>
              </p:cNvSpPr>
              <p:nvPr/>
            </p:nvSpPr>
            <p:spPr bwMode="auto">
              <a:xfrm>
                <a:off x="326493" y="4365104"/>
                <a:ext cx="1261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smtClean="0">
                    <a:solidFill>
                      <a:srgbClr val="7030A0"/>
                    </a:solidFill>
                  </a:rPr>
                  <a:t>Separator</a:t>
                </a:r>
                <a:endParaRPr lang="zh-CN" altLang="en-US" b="1" dirty="0">
                  <a:solidFill>
                    <a:srgbClr val="7030A0"/>
                  </a:solidFill>
                </a:endParaRPr>
              </a:p>
            </p:txBody>
          </p:sp>
          <p:sp>
            <p:nvSpPr>
              <p:cNvPr id="101" name="上箭头 100"/>
              <p:cNvSpPr/>
              <p:nvPr/>
            </p:nvSpPr>
            <p:spPr>
              <a:xfrm>
                <a:off x="816524" y="3531072"/>
                <a:ext cx="45719" cy="93385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9992" name="TextBox 59"/>
              <p:cNvSpPr txBox="1">
                <a:spLocks noChangeArrowheads="1"/>
              </p:cNvSpPr>
              <p:nvPr/>
            </p:nvSpPr>
            <p:spPr bwMode="auto">
              <a:xfrm>
                <a:off x="6583271" y="4265281"/>
                <a:ext cx="320873" cy="19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t>B5</a:t>
                </a:r>
                <a:endParaRPr lang="zh-CN" altLang="en-US" b="1" dirty="0"/>
              </a:p>
            </p:txBody>
          </p:sp>
          <p:sp>
            <p:nvSpPr>
              <p:cNvPr id="60" name="矩形 59"/>
              <p:cNvSpPr/>
              <p:nvPr/>
            </p:nvSpPr>
            <p:spPr bwMode="auto">
              <a:xfrm>
                <a:off x="675343" y="3211007"/>
                <a:ext cx="30599" cy="23306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6" name="矩形 75"/>
              <p:cNvSpPr/>
              <p:nvPr/>
            </p:nvSpPr>
            <p:spPr bwMode="auto">
              <a:xfrm>
                <a:off x="970261" y="3211007"/>
                <a:ext cx="30599" cy="23306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7" name="矩形 76"/>
              <p:cNvSpPr/>
              <p:nvPr/>
            </p:nvSpPr>
            <p:spPr bwMode="auto">
              <a:xfrm>
                <a:off x="1052113" y="3208865"/>
                <a:ext cx="30599" cy="23306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29" name="直接连接符 28"/>
              <p:cNvCxnSpPr>
                <a:stCxn id="14" idx="3"/>
                <a:endCxn id="76" idx="1"/>
              </p:cNvCxnSpPr>
              <p:nvPr/>
            </p:nvCxnSpPr>
            <p:spPr>
              <a:xfrm>
                <a:off x="779433" y="3327537"/>
                <a:ext cx="190828" cy="1"/>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77" idx="3"/>
                <a:endCxn id="127" idx="1"/>
              </p:cNvCxnSpPr>
              <p:nvPr/>
            </p:nvCxnSpPr>
            <p:spPr bwMode="auto">
              <a:xfrm flipV="1">
                <a:off x="1082712" y="3261198"/>
                <a:ext cx="514800" cy="64197"/>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bwMode="auto">
              <a:xfrm flipH="1" flipV="1">
                <a:off x="1082713" y="3328066"/>
                <a:ext cx="624348" cy="583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5" name="矩形 104"/>
              <p:cNvSpPr/>
              <p:nvPr/>
            </p:nvSpPr>
            <p:spPr bwMode="auto">
              <a:xfrm>
                <a:off x="8115366" y="3194230"/>
                <a:ext cx="30599" cy="23306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7" name="矩形 106"/>
              <p:cNvSpPr/>
              <p:nvPr/>
            </p:nvSpPr>
            <p:spPr bwMode="auto">
              <a:xfrm>
                <a:off x="8041875" y="3194230"/>
                <a:ext cx="30599" cy="23306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8" name="矩形 107"/>
              <p:cNvSpPr/>
              <p:nvPr/>
            </p:nvSpPr>
            <p:spPr bwMode="auto">
              <a:xfrm>
                <a:off x="8336794" y="3194231"/>
                <a:ext cx="30599" cy="23306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9" name="矩形 108"/>
              <p:cNvSpPr/>
              <p:nvPr/>
            </p:nvSpPr>
            <p:spPr bwMode="auto">
              <a:xfrm>
                <a:off x="8418645" y="3192089"/>
                <a:ext cx="30599" cy="23306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10" name="直接连接符 109"/>
              <p:cNvCxnSpPr>
                <a:stCxn id="105" idx="3"/>
                <a:endCxn id="108" idx="1"/>
              </p:cNvCxnSpPr>
              <p:nvPr/>
            </p:nvCxnSpPr>
            <p:spPr>
              <a:xfrm>
                <a:off x="8145966" y="3310760"/>
                <a:ext cx="190828" cy="1"/>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177" idx="1"/>
              </p:cNvCxnSpPr>
              <p:nvPr/>
            </p:nvCxnSpPr>
            <p:spPr bwMode="auto">
              <a:xfrm flipV="1">
                <a:off x="7553096" y="3318113"/>
                <a:ext cx="492837" cy="8489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bwMode="auto">
              <a:xfrm flipH="1" flipV="1">
                <a:off x="7437883" y="3235360"/>
                <a:ext cx="624348" cy="583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5" name="TextBox 146"/>
              <p:cNvSpPr txBox="1">
                <a:spLocks noChangeArrowheads="1"/>
              </p:cNvSpPr>
              <p:nvPr/>
            </p:nvSpPr>
            <p:spPr bwMode="auto">
              <a:xfrm>
                <a:off x="7332367" y="5103638"/>
                <a:ext cx="114745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lnSpc>
                    <a:spcPct val="150000"/>
                  </a:lnSpc>
                </a:pPr>
                <a:r>
                  <a:rPr lang="en-US" altLang="zh-CN" sz="1400" b="1" dirty="0" smtClean="0">
                    <a:latin typeface="Times New Roman" pitchFamily="18" charset="0"/>
                    <a:cs typeface="Times New Roman" pitchFamily="18" charset="0"/>
                  </a:rPr>
                  <a:t>Version 1.0</a:t>
                </a:r>
              </a:p>
              <a:p>
                <a:pPr algn="ctr" eaLnBrk="1" hangingPunct="1">
                  <a:lnSpc>
                    <a:spcPct val="150000"/>
                  </a:lnSpc>
                </a:pPr>
                <a:r>
                  <a:rPr lang="en-US" altLang="zh-CN" sz="1400" b="1" dirty="0" err="1" smtClean="0">
                    <a:latin typeface="Times New Roman" pitchFamily="18" charset="0"/>
                    <a:cs typeface="Times New Roman" pitchFamily="18" charset="0"/>
                  </a:rPr>
                  <a:t>sufeng</a:t>
                </a:r>
                <a:endParaRPr lang="en-US" altLang="zh-CN" sz="1400" b="1" dirty="0">
                  <a:latin typeface="Times New Roman" pitchFamily="18" charset="0"/>
                  <a:cs typeface="Times New Roman" pitchFamily="18" charset="0"/>
                </a:endParaRPr>
              </a:p>
              <a:p>
                <a:pPr algn="ctr" eaLnBrk="1" hangingPunct="1">
                  <a:lnSpc>
                    <a:spcPct val="150000"/>
                  </a:lnSpc>
                </a:pPr>
                <a:r>
                  <a:rPr lang="en-US" altLang="zh-CN" sz="1400" b="1" dirty="0" smtClean="0">
                    <a:latin typeface="Times New Roman" pitchFamily="18" charset="0"/>
                    <a:cs typeface="Times New Roman" pitchFamily="18" charset="0"/>
                  </a:rPr>
                  <a:t>2015.12.20</a:t>
                </a:r>
                <a:endParaRPr lang="zh-CN" altLang="en-US" sz="1400" b="1" dirty="0">
                  <a:latin typeface="Times New Roman" pitchFamily="18" charset="0"/>
                  <a:cs typeface="Times New Roman" pitchFamily="18" charset="0"/>
                </a:endParaRPr>
              </a:p>
            </p:txBody>
          </p:sp>
          <p:cxnSp>
            <p:nvCxnSpPr>
              <p:cNvPr id="116" name="直接连接符 115"/>
              <p:cNvCxnSpPr/>
              <p:nvPr/>
            </p:nvCxnSpPr>
            <p:spPr bwMode="auto">
              <a:xfrm>
                <a:off x="653031" y="3444067"/>
                <a:ext cx="0" cy="92103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p:nvPr/>
            </p:nvCxnSpPr>
            <p:spPr>
              <a:xfrm>
                <a:off x="664187" y="4207510"/>
                <a:ext cx="392100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2432729" y="4265281"/>
                <a:ext cx="889987" cy="369332"/>
              </a:xfrm>
              <a:prstGeom prst="rect">
                <a:avLst/>
              </a:prstGeom>
              <a:noFill/>
            </p:spPr>
            <p:txBody>
              <a:bodyPr wrap="none" rtlCol="0">
                <a:spAutoFit/>
              </a:bodyPr>
              <a:lstStyle/>
              <a:p>
                <a:r>
                  <a:rPr lang="en-US" altLang="zh-CN" dirty="0" smtClean="0"/>
                  <a:t>1642m</a:t>
                </a:r>
                <a:endParaRPr lang="zh-CN" altLang="en-US" dirty="0"/>
              </a:p>
            </p:txBody>
          </p:sp>
          <p:sp>
            <p:nvSpPr>
              <p:cNvPr id="95" name="TextBox 94"/>
              <p:cNvSpPr txBox="1"/>
              <p:nvPr/>
            </p:nvSpPr>
            <p:spPr>
              <a:xfrm>
                <a:off x="250381" y="1636787"/>
                <a:ext cx="2018501" cy="1200329"/>
              </a:xfrm>
              <a:prstGeom prst="rect">
                <a:avLst/>
              </a:prstGeom>
              <a:noFill/>
            </p:spPr>
            <p:txBody>
              <a:bodyPr wrap="none" rtlCol="0">
                <a:spAutoFit/>
              </a:bodyPr>
              <a:lstStyle/>
              <a:p>
                <a:r>
                  <a:rPr lang="en-US" altLang="zh-CN" b="1" dirty="0" smtClean="0">
                    <a:solidFill>
                      <a:schemeClr val="accent4">
                        <a:lumMod val="75000"/>
                      </a:schemeClr>
                    </a:solidFill>
                  </a:rPr>
                  <a:t>12</a:t>
                </a:r>
              </a:p>
              <a:p>
                <a:r>
                  <a:rPr lang="en-US" altLang="zh-CN" b="1" dirty="0" smtClean="0">
                    <a:solidFill>
                      <a:schemeClr val="accent4">
                        <a:lumMod val="75000"/>
                      </a:schemeClr>
                    </a:solidFill>
                  </a:rPr>
                  <a:t>62.5urad</a:t>
                </a:r>
              </a:p>
              <a:p>
                <a:r>
                  <a:rPr lang="en-US" altLang="zh-CN" b="1" dirty="0" smtClean="0">
                    <a:solidFill>
                      <a:schemeClr val="accent4">
                        <a:lumMod val="75000"/>
                      </a:schemeClr>
                    </a:solidFill>
                  </a:rPr>
                  <a:t>4.5m</a:t>
                </a:r>
              </a:p>
              <a:p>
                <a:r>
                  <a:rPr lang="en-US" altLang="zh-CN" dirty="0" smtClean="0">
                    <a:solidFill>
                      <a:schemeClr val="accent4">
                        <a:lumMod val="75000"/>
                      </a:schemeClr>
                    </a:solidFill>
                  </a:rPr>
                  <a:t>0.75mrad in total</a:t>
                </a:r>
                <a:endParaRPr lang="zh-CN" altLang="en-US" b="1" dirty="0">
                  <a:solidFill>
                    <a:schemeClr val="accent4">
                      <a:lumMod val="75000"/>
                    </a:schemeClr>
                  </a:solidFill>
                </a:endParaRPr>
              </a:p>
            </p:txBody>
          </p:sp>
          <p:sp>
            <p:nvSpPr>
              <p:cNvPr id="78" name="TextBox 77"/>
              <p:cNvSpPr txBox="1"/>
              <p:nvPr/>
            </p:nvSpPr>
            <p:spPr>
              <a:xfrm>
                <a:off x="4427538" y="3582309"/>
                <a:ext cx="402674" cy="369332"/>
              </a:xfrm>
              <a:prstGeom prst="rect">
                <a:avLst/>
              </a:prstGeom>
              <a:noFill/>
            </p:spPr>
            <p:txBody>
              <a:bodyPr wrap="none" rtlCol="0">
                <a:spAutoFit/>
              </a:bodyPr>
              <a:lstStyle/>
              <a:p>
                <a:r>
                  <a:rPr lang="en-US" altLang="zh-CN" b="1" dirty="0" smtClean="0">
                    <a:solidFill>
                      <a:srgbClr val="002060"/>
                    </a:solidFill>
                    <a:effectLst>
                      <a:outerShdw blurRad="38100" dist="38100" dir="2700000" algn="tl">
                        <a:srgbClr val="000000">
                          <a:alpha val="43137"/>
                        </a:srgbClr>
                      </a:outerShdw>
                    </a:effectLst>
                  </a:rPr>
                  <a:t>IP</a:t>
                </a:r>
                <a:endParaRPr lang="zh-CN" altLang="en-US" b="1" dirty="0">
                  <a:solidFill>
                    <a:srgbClr val="002060"/>
                  </a:solidFill>
                  <a:effectLst>
                    <a:outerShdw blurRad="38100" dist="38100" dir="2700000" algn="tl">
                      <a:srgbClr val="000000">
                        <a:alpha val="43137"/>
                      </a:srgbClr>
                    </a:outerShdw>
                  </a:effectLst>
                </a:endParaRPr>
              </a:p>
            </p:txBody>
          </p:sp>
          <p:grpSp>
            <p:nvGrpSpPr>
              <p:cNvPr id="39951" name="组合 39950"/>
              <p:cNvGrpSpPr/>
              <p:nvPr/>
            </p:nvGrpSpPr>
            <p:grpSpPr>
              <a:xfrm>
                <a:off x="2427978" y="2320922"/>
                <a:ext cx="1405063" cy="511552"/>
                <a:chOff x="2427978" y="2320922"/>
                <a:chExt cx="1405063" cy="511552"/>
              </a:xfrm>
            </p:grpSpPr>
            <p:cxnSp>
              <p:nvCxnSpPr>
                <p:cNvPr id="8" name="直接连接符 7"/>
                <p:cNvCxnSpPr/>
                <p:nvPr/>
              </p:nvCxnSpPr>
              <p:spPr bwMode="auto">
                <a:xfrm>
                  <a:off x="3054188" y="2431794"/>
                  <a:ext cx="159878"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bwMode="auto">
                <a:xfrm rot="20070805">
                  <a:off x="2636566" y="2433371"/>
                  <a:ext cx="53770"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矩形 16"/>
                <p:cNvSpPr/>
                <p:nvPr/>
              </p:nvSpPr>
              <p:spPr bwMode="auto">
                <a:xfrm rot="20358377">
                  <a:off x="2728097" y="2397259"/>
                  <a:ext cx="48343"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9" name="矩形 78"/>
                <p:cNvSpPr/>
                <p:nvPr/>
              </p:nvSpPr>
              <p:spPr bwMode="auto">
                <a:xfrm>
                  <a:off x="2924161" y="2320922"/>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0" name="矩形 79"/>
                <p:cNvSpPr/>
                <p:nvPr/>
              </p:nvSpPr>
              <p:spPr bwMode="auto">
                <a:xfrm>
                  <a:off x="3008469" y="2320922"/>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2" name="矩形 81"/>
                <p:cNvSpPr/>
                <p:nvPr/>
              </p:nvSpPr>
              <p:spPr bwMode="auto">
                <a:xfrm rot="19343285" flipH="1">
                  <a:off x="2427978" y="2593172"/>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3" name="矩形 82"/>
                <p:cNvSpPr/>
                <p:nvPr/>
              </p:nvSpPr>
              <p:spPr bwMode="auto">
                <a:xfrm rot="19438739" flipH="1">
                  <a:off x="2498841" y="2537038"/>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30" name="直接连接符 29"/>
                <p:cNvCxnSpPr>
                  <a:stCxn id="83" idx="1"/>
                  <a:endCxn id="16" idx="1"/>
                </p:cNvCxnSpPr>
                <p:nvPr/>
              </p:nvCxnSpPr>
              <p:spPr>
                <a:xfrm flipV="1">
                  <a:off x="2540189" y="2561470"/>
                  <a:ext cx="98993" cy="7865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3" name="直接连接符 92"/>
                <p:cNvCxnSpPr>
                  <a:stCxn id="17" idx="3"/>
                  <a:endCxn id="79" idx="1"/>
                </p:cNvCxnSpPr>
                <p:nvPr/>
              </p:nvCxnSpPr>
              <p:spPr>
                <a:xfrm flipV="1">
                  <a:off x="2774881" y="2437452"/>
                  <a:ext cx="149280" cy="677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0" name="矩形 99"/>
                <p:cNvSpPr/>
                <p:nvPr/>
              </p:nvSpPr>
              <p:spPr bwMode="auto">
                <a:xfrm flipH="1">
                  <a:off x="3168347" y="2320922"/>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4" name="矩形 103"/>
                <p:cNvSpPr/>
                <p:nvPr/>
              </p:nvSpPr>
              <p:spPr bwMode="auto">
                <a:xfrm flipH="1">
                  <a:off x="3252655" y="2320922"/>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3" name="矩形 112"/>
                <p:cNvSpPr/>
                <p:nvPr/>
              </p:nvSpPr>
              <p:spPr bwMode="auto">
                <a:xfrm rot="1894675">
                  <a:off x="3706268" y="2548129"/>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4" name="矩形 113"/>
                <p:cNvSpPr/>
                <p:nvPr/>
              </p:nvSpPr>
              <p:spPr bwMode="auto">
                <a:xfrm rot="1921615">
                  <a:off x="3787322" y="2599414"/>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7" name="矩形 116"/>
                <p:cNvSpPr/>
                <p:nvPr/>
              </p:nvSpPr>
              <p:spPr bwMode="auto">
                <a:xfrm rot="1058343" flipH="1">
                  <a:off x="3452248" y="2405895"/>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8" name="矩形 117"/>
                <p:cNvSpPr/>
                <p:nvPr/>
              </p:nvSpPr>
              <p:spPr bwMode="auto">
                <a:xfrm rot="1153797" flipH="1">
                  <a:off x="3550538" y="2444940"/>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23" name="直接连接符 122"/>
                <p:cNvCxnSpPr>
                  <a:endCxn id="117" idx="3"/>
                </p:cNvCxnSpPr>
                <p:nvPr/>
              </p:nvCxnSpPr>
              <p:spPr>
                <a:xfrm>
                  <a:off x="3295989" y="2438344"/>
                  <a:ext cx="157334" cy="7715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125" name="直接连接符 124"/>
              <p:cNvCxnSpPr>
                <a:endCxn id="113" idx="1"/>
              </p:cNvCxnSpPr>
              <p:nvPr/>
            </p:nvCxnSpPr>
            <p:spPr>
              <a:xfrm>
                <a:off x="3586987" y="2568226"/>
                <a:ext cx="122666" cy="84462"/>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9954" name="组合 39953"/>
              <p:cNvGrpSpPr/>
              <p:nvPr/>
            </p:nvGrpSpPr>
            <p:grpSpPr>
              <a:xfrm>
                <a:off x="1596399" y="2900710"/>
                <a:ext cx="447560" cy="451826"/>
                <a:chOff x="1596399" y="2900710"/>
                <a:chExt cx="447560" cy="451826"/>
              </a:xfrm>
            </p:grpSpPr>
            <p:sp>
              <p:nvSpPr>
                <p:cNvPr id="127" name="矩形 126"/>
                <p:cNvSpPr/>
                <p:nvPr/>
              </p:nvSpPr>
              <p:spPr bwMode="auto">
                <a:xfrm rot="20522886">
                  <a:off x="1596399" y="3155767"/>
                  <a:ext cx="45719" cy="196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8" name="矩形 127"/>
                <p:cNvSpPr/>
                <p:nvPr/>
              </p:nvSpPr>
              <p:spPr bwMode="auto">
                <a:xfrm rot="20526523">
                  <a:off x="1680127" y="3121792"/>
                  <a:ext cx="45719" cy="206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9" name="矩形 128"/>
                <p:cNvSpPr/>
                <p:nvPr/>
              </p:nvSpPr>
              <p:spPr bwMode="auto">
                <a:xfrm rot="20033517">
                  <a:off x="1777807" y="3069504"/>
                  <a:ext cx="45719" cy="219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0" name="矩形 129"/>
                <p:cNvSpPr/>
                <p:nvPr/>
              </p:nvSpPr>
              <p:spPr bwMode="auto">
                <a:xfrm rot="19929732">
                  <a:off x="1848653" y="3026197"/>
                  <a:ext cx="45719" cy="214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1" name="矩形 130"/>
                <p:cNvSpPr/>
                <p:nvPr/>
              </p:nvSpPr>
              <p:spPr bwMode="auto">
                <a:xfrm rot="19343285" flipH="1">
                  <a:off x="1935760" y="2954088"/>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2" name="矩形 131"/>
                <p:cNvSpPr/>
                <p:nvPr/>
              </p:nvSpPr>
              <p:spPr bwMode="auto">
                <a:xfrm rot="19438739" flipH="1">
                  <a:off x="1998240" y="2900710"/>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40" name="直接连接符 139"/>
                <p:cNvCxnSpPr>
                  <a:endCxn id="129" idx="1"/>
                </p:cNvCxnSpPr>
                <p:nvPr/>
              </p:nvCxnSpPr>
              <p:spPr>
                <a:xfrm flipV="1">
                  <a:off x="1707061" y="3189092"/>
                  <a:ext cx="73079" cy="373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V="1">
                  <a:off x="1894208" y="3084569"/>
                  <a:ext cx="39873" cy="4600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9946" name="弧形 39945"/>
              <p:cNvSpPr/>
              <p:nvPr/>
            </p:nvSpPr>
            <p:spPr>
              <a:xfrm rot="8091985">
                <a:off x="2099319" y="2078337"/>
                <a:ext cx="1964963" cy="2058464"/>
              </a:xfrm>
              <a:prstGeom prst="arc">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1" name="弧形 150"/>
              <p:cNvSpPr/>
              <p:nvPr/>
            </p:nvSpPr>
            <p:spPr>
              <a:xfrm rot="19069129">
                <a:off x="5136465" y="2497839"/>
                <a:ext cx="2063021" cy="2135850"/>
              </a:xfrm>
              <a:prstGeom prst="arc">
                <a:avLst>
                  <a:gd name="adj1" fmla="val 16200000"/>
                  <a:gd name="adj2" fmla="val 21321761"/>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55" name="组合 154"/>
              <p:cNvGrpSpPr/>
              <p:nvPr/>
            </p:nvGrpSpPr>
            <p:grpSpPr>
              <a:xfrm rot="10800000">
                <a:off x="5339269" y="3722895"/>
                <a:ext cx="1442538" cy="511552"/>
                <a:chOff x="2390503" y="2320922"/>
                <a:chExt cx="1442538" cy="511552"/>
              </a:xfrm>
            </p:grpSpPr>
            <p:cxnSp>
              <p:nvCxnSpPr>
                <p:cNvPr id="156" name="直接连接符 155"/>
                <p:cNvCxnSpPr/>
                <p:nvPr/>
              </p:nvCxnSpPr>
              <p:spPr bwMode="auto">
                <a:xfrm>
                  <a:off x="3054188" y="2431794"/>
                  <a:ext cx="159878"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7" name="矩形 156"/>
                <p:cNvSpPr/>
                <p:nvPr/>
              </p:nvSpPr>
              <p:spPr bwMode="auto">
                <a:xfrm rot="20070805">
                  <a:off x="2636566" y="2433371"/>
                  <a:ext cx="53770"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8" name="矩形 157"/>
                <p:cNvSpPr/>
                <p:nvPr/>
              </p:nvSpPr>
              <p:spPr bwMode="auto">
                <a:xfrm rot="20358377">
                  <a:off x="2728097" y="2397259"/>
                  <a:ext cx="48343"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9" name="矩形 158"/>
                <p:cNvSpPr/>
                <p:nvPr/>
              </p:nvSpPr>
              <p:spPr bwMode="auto">
                <a:xfrm>
                  <a:off x="2924161" y="2320922"/>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0" name="矩形 159"/>
                <p:cNvSpPr/>
                <p:nvPr/>
              </p:nvSpPr>
              <p:spPr bwMode="auto">
                <a:xfrm>
                  <a:off x="3008469" y="2320922"/>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1" name="矩形 160"/>
                <p:cNvSpPr/>
                <p:nvPr/>
              </p:nvSpPr>
              <p:spPr bwMode="auto">
                <a:xfrm rot="19343285" flipH="1">
                  <a:off x="2390503" y="2575402"/>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2" name="矩形 161"/>
                <p:cNvSpPr/>
                <p:nvPr/>
              </p:nvSpPr>
              <p:spPr bwMode="auto">
                <a:xfrm rot="19438739" flipH="1">
                  <a:off x="2461366" y="2519268"/>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63" name="直接连接符 162"/>
                <p:cNvCxnSpPr>
                  <a:stCxn id="162" idx="1"/>
                  <a:endCxn id="157" idx="1"/>
                </p:cNvCxnSpPr>
                <p:nvPr/>
              </p:nvCxnSpPr>
              <p:spPr>
                <a:xfrm rot="10800000" flipH="1">
                  <a:off x="2502714" y="2561470"/>
                  <a:ext cx="136468" cy="6088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4" name="直接连接符 163"/>
                <p:cNvCxnSpPr>
                  <a:stCxn id="158" idx="3"/>
                  <a:endCxn id="159" idx="1"/>
                </p:cNvCxnSpPr>
                <p:nvPr/>
              </p:nvCxnSpPr>
              <p:spPr>
                <a:xfrm flipV="1">
                  <a:off x="2774881" y="2437452"/>
                  <a:ext cx="149280" cy="677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5" name="矩形 164"/>
                <p:cNvSpPr/>
                <p:nvPr/>
              </p:nvSpPr>
              <p:spPr bwMode="auto">
                <a:xfrm flipH="1">
                  <a:off x="3168347" y="2320922"/>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6" name="矩形 165"/>
                <p:cNvSpPr/>
                <p:nvPr/>
              </p:nvSpPr>
              <p:spPr bwMode="auto">
                <a:xfrm flipH="1">
                  <a:off x="3252655" y="2320922"/>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7" name="矩形 166"/>
                <p:cNvSpPr/>
                <p:nvPr/>
              </p:nvSpPr>
              <p:spPr bwMode="auto">
                <a:xfrm rot="1894675">
                  <a:off x="3706268" y="2548129"/>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8" name="矩形 167"/>
                <p:cNvSpPr/>
                <p:nvPr/>
              </p:nvSpPr>
              <p:spPr bwMode="auto">
                <a:xfrm rot="1921615">
                  <a:off x="3787322" y="2599414"/>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9" name="矩形 168"/>
                <p:cNvSpPr/>
                <p:nvPr/>
              </p:nvSpPr>
              <p:spPr bwMode="auto">
                <a:xfrm rot="1058343" flipH="1">
                  <a:off x="3452248" y="2405895"/>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0" name="矩形 169"/>
                <p:cNvSpPr/>
                <p:nvPr/>
              </p:nvSpPr>
              <p:spPr bwMode="auto">
                <a:xfrm rot="1153797" flipH="1">
                  <a:off x="3550538" y="2444940"/>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71" name="直接连接符 170"/>
                <p:cNvCxnSpPr>
                  <a:endCxn id="169" idx="3"/>
                </p:cNvCxnSpPr>
                <p:nvPr/>
              </p:nvCxnSpPr>
              <p:spPr>
                <a:xfrm>
                  <a:off x="3295989" y="2438344"/>
                  <a:ext cx="157334" cy="7715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173" name="直接连接符 172"/>
              <p:cNvCxnSpPr>
                <a:stCxn id="170" idx="1"/>
              </p:cNvCxnSpPr>
              <p:nvPr/>
            </p:nvCxnSpPr>
            <p:spPr>
              <a:xfrm flipH="1" flipV="1">
                <a:off x="5460281" y="3910693"/>
                <a:ext cx="117047" cy="7567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76" name="组合 175"/>
              <p:cNvGrpSpPr/>
              <p:nvPr/>
            </p:nvGrpSpPr>
            <p:grpSpPr>
              <a:xfrm rot="10800000">
                <a:off x="7081147" y="3311665"/>
                <a:ext cx="473062" cy="440131"/>
                <a:chOff x="1596399" y="2912405"/>
                <a:chExt cx="473062" cy="440131"/>
              </a:xfrm>
            </p:grpSpPr>
            <p:sp>
              <p:nvSpPr>
                <p:cNvPr id="177" name="矩形 176"/>
                <p:cNvSpPr/>
                <p:nvPr/>
              </p:nvSpPr>
              <p:spPr bwMode="auto">
                <a:xfrm rot="20522886">
                  <a:off x="1596399" y="3155767"/>
                  <a:ext cx="45719" cy="196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8" name="矩形 177"/>
                <p:cNvSpPr/>
                <p:nvPr/>
              </p:nvSpPr>
              <p:spPr bwMode="auto">
                <a:xfrm rot="20526523">
                  <a:off x="1680127" y="3121792"/>
                  <a:ext cx="45719" cy="206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9" name="矩形 178"/>
                <p:cNvSpPr/>
                <p:nvPr/>
              </p:nvSpPr>
              <p:spPr bwMode="auto">
                <a:xfrm rot="20033517">
                  <a:off x="1777807" y="3069504"/>
                  <a:ext cx="45719" cy="219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0" name="矩形 179"/>
                <p:cNvSpPr/>
                <p:nvPr/>
              </p:nvSpPr>
              <p:spPr bwMode="auto">
                <a:xfrm rot="19929732">
                  <a:off x="1848653" y="3026197"/>
                  <a:ext cx="45719" cy="214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1" name="矩形 180"/>
                <p:cNvSpPr/>
                <p:nvPr/>
              </p:nvSpPr>
              <p:spPr bwMode="auto">
                <a:xfrm rot="19343285" flipH="1">
                  <a:off x="1946544" y="2963455"/>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2" name="矩形 181"/>
                <p:cNvSpPr/>
                <p:nvPr/>
              </p:nvSpPr>
              <p:spPr bwMode="auto">
                <a:xfrm rot="19438739" flipH="1">
                  <a:off x="2023742" y="2912405"/>
                  <a:ext cx="45719" cy="230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83" name="直接连接符 182"/>
                <p:cNvCxnSpPr>
                  <a:endCxn id="179" idx="1"/>
                </p:cNvCxnSpPr>
                <p:nvPr/>
              </p:nvCxnSpPr>
              <p:spPr>
                <a:xfrm flipV="1">
                  <a:off x="1707061" y="3189092"/>
                  <a:ext cx="73079" cy="373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4" name="直接连接符 183"/>
                <p:cNvCxnSpPr>
                  <a:endCxn id="181" idx="3"/>
                </p:cNvCxnSpPr>
                <p:nvPr/>
              </p:nvCxnSpPr>
              <p:spPr>
                <a:xfrm rot="10800000" flipH="1">
                  <a:off x="1894207" y="3093936"/>
                  <a:ext cx="57088" cy="36633"/>
                </a:xfrm>
                <a:prstGeom prst="line">
                  <a:avLst/>
                </a:prstGeom>
                <a:ln w="28575"/>
              </p:spPr>
              <p:style>
                <a:lnRef idx="1">
                  <a:schemeClr val="accent1"/>
                </a:lnRef>
                <a:fillRef idx="0">
                  <a:schemeClr val="accent1"/>
                </a:fillRef>
                <a:effectRef idx="0">
                  <a:schemeClr val="accent1"/>
                </a:effectRef>
                <a:fontRef idx="minor">
                  <a:schemeClr val="tx1"/>
                </a:fontRef>
              </p:style>
            </p:cxnSp>
          </p:grpSp>
        </p:grpSp>
        <p:cxnSp>
          <p:nvCxnSpPr>
            <p:cNvPr id="119" name="直接连接符 118"/>
            <p:cNvCxnSpPr/>
            <p:nvPr/>
          </p:nvCxnSpPr>
          <p:spPr bwMode="auto">
            <a:xfrm flipH="1">
              <a:off x="3881822" y="2525915"/>
              <a:ext cx="124481" cy="153113"/>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bwMode="auto">
            <a:xfrm flipH="1">
              <a:off x="4601129" y="3099879"/>
              <a:ext cx="124481" cy="153113"/>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3929396" y="2596524"/>
              <a:ext cx="757116" cy="52820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2136987">
              <a:off x="4021109" y="2656014"/>
              <a:ext cx="704039" cy="276999"/>
            </a:xfrm>
            <a:prstGeom prst="rect">
              <a:avLst/>
            </a:prstGeom>
            <a:noFill/>
          </p:spPr>
          <p:txBody>
            <a:bodyPr wrap="none" rtlCol="0">
              <a:spAutoFit/>
            </a:bodyPr>
            <a:lstStyle/>
            <a:p>
              <a:r>
                <a:rPr lang="en-US" altLang="zh-CN" sz="1200" b="1" dirty="0" smtClean="0"/>
                <a:t>479.1m</a:t>
              </a:r>
              <a:endParaRPr lang="zh-CN" altLang="en-US" sz="1200" b="1" dirty="0"/>
            </a:p>
          </p:txBody>
        </p:sp>
        <p:cxnSp>
          <p:nvCxnSpPr>
            <p:cNvPr id="121" name="直接连接符 120"/>
            <p:cNvCxnSpPr/>
            <p:nvPr/>
          </p:nvCxnSpPr>
          <p:spPr bwMode="auto">
            <a:xfrm flipH="1">
              <a:off x="3619502" y="2887798"/>
              <a:ext cx="124481" cy="153113"/>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22" name="直接连接符 121"/>
            <p:cNvCxnSpPr>
              <a:stCxn id="82" idx="2"/>
            </p:cNvCxnSpPr>
            <p:nvPr/>
          </p:nvCxnSpPr>
          <p:spPr bwMode="auto">
            <a:xfrm>
              <a:off x="2521957" y="2802013"/>
              <a:ext cx="154467" cy="204209"/>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2624689" y="2904117"/>
              <a:ext cx="1057053" cy="2410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782107" y="2687356"/>
              <a:ext cx="704039" cy="276999"/>
            </a:xfrm>
            <a:prstGeom prst="rect">
              <a:avLst/>
            </a:prstGeom>
            <a:noFill/>
          </p:spPr>
          <p:txBody>
            <a:bodyPr wrap="none" rtlCol="0">
              <a:spAutoFit/>
            </a:bodyPr>
            <a:lstStyle/>
            <a:p>
              <a:r>
                <a:rPr lang="en-US" altLang="zh-CN" sz="1200" b="1" dirty="0" smtClean="0"/>
                <a:t>614.4m</a:t>
              </a:r>
              <a:endParaRPr lang="zh-CN" altLang="en-US" sz="1200" b="1" dirty="0"/>
            </a:p>
          </p:txBody>
        </p:sp>
        <p:cxnSp>
          <p:nvCxnSpPr>
            <p:cNvPr id="124" name="直接连接符 123"/>
            <p:cNvCxnSpPr/>
            <p:nvPr/>
          </p:nvCxnSpPr>
          <p:spPr bwMode="auto">
            <a:xfrm>
              <a:off x="2089949" y="3070618"/>
              <a:ext cx="154467" cy="204209"/>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V="1">
              <a:off x="2148035" y="2864983"/>
              <a:ext cx="427148" cy="30559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19420775">
              <a:off x="2140565" y="2995246"/>
              <a:ext cx="662361" cy="261610"/>
            </a:xfrm>
            <a:prstGeom prst="rect">
              <a:avLst/>
            </a:prstGeom>
            <a:noFill/>
          </p:spPr>
          <p:txBody>
            <a:bodyPr wrap="none" rtlCol="0">
              <a:spAutoFit/>
            </a:bodyPr>
            <a:lstStyle/>
            <a:p>
              <a:r>
                <a:rPr lang="en-US" altLang="zh-CN" sz="1100" b="1" dirty="0" smtClean="0"/>
                <a:t>307.2m</a:t>
              </a:r>
              <a:endParaRPr lang="zh-CN" altLang="en-US" sz="1100" b="1" dirty="0"/>
            </a:p>
          </p:txBody>
        </p:sp>
        <p:cxnSp>
          <p:nvCxnSpPr>
            <p:cNvPr id="38" name="直接箭头连接符 37"/>
            <p:cNvCxnSpPr/>
            <p:nvPr/>
          </p:nvCxnSpPr>
          <p:spPr>
            <a:xfrm>
              <a:off x="3168347" y="3347771"/>
              <a:ext cx="0" cy="75991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521957" y="3593582"/>
              <a:ext cx="704039" cy="276999"/>
            </a:xfrm>
            <a:prstGeom prst="rect">
              <a:avLst/>
            </a:prstGeom>
            <a:noFill/>
          </p:spPr>
          <p:txBody>
            <a:bodyPr wrap="none" rtlCol="0">
              <a:spAutoFit/>
            </a:bodyPr>
            <a:lstStyle/>
            <a:p>
              <a:r>
                <a:rPr lang="en-US" altLang="zh-CN" sz="1200" b="1" dirty="0" smtClean="0"/>
                <a:t>7.852m</a:t>
              </a:r>
              <a:endParaRPr lang="zh-CN" altLang="en-US" sz="1200" b="1" dirty="0"/>
            </a:p>
          </p:txBody>
        </p:sp>
        <p:sp>
          <p:nvSpPr>
            <p:cNvPr id="43" name="TextBox 42"/>
            <p:cNvSpPr txBox="1"/>
            <p:nvPr/>
          </p:nvSpPr>
          <p:spPr>
            <a:xfrm>
              <a:off x="606162" y="2920846"/>
              <a:ext cx="490840" cy="276999"/>
            </a:xfrm>
            <a:prstGeom prst="rect">
              <a:avLst/>
            </a:prstGeom>
            <a:noFill/>
          </p:spPr>
          <p:txBody>
            <a:bodyPr wrap="none" rtlCol="0">
              <a:spAutoFit/>
            </a:bodyPr>
            <a:lstStyle/>
            <a:p>
              <a:r>
                <a:rPr lang="en-US" altLang="zh-CN" sz="1200" b="1" dirty="0" smtClean="0"/>
                <a:t>54m</a:t>
              </a:r>
              <a:endParaRPr lang="zh-CN" altLang="en-US" sz="1200" b="1" dirty="0"/>
            </a:p>
          </p:txBody>
        </p:sp>
        <p:sp>
          <p:nvSpPr>
            <p:cNvPr id="3" name="矩形 2"/>
            <p:cNvSpPr/>
            <p:nvPr/>
          </p:nvSpPr>
          <p:spPr>
            <a:xfrm>
              <a:off x="1259632" y="3192089"/>
              <a:ext cx="259763" cy="112958"/>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矩形 125"/>
            <p:cNvSpPr/>
            <p:nvPr/>
          </p:nvSpPr>
          <p:spPr>
            <a:xfrm>
              <a:off x="7696613" y="3316042"/>
              <a:ext cx="259763" cy="112958"/>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851582" y="3700925"/>
              <a:ext cx="1263487" cy="276999"/>
            </a:xfrm>
            <a:prstGeom prst="rect">
              <a:avLst/>
            </a:prstGeom>
            <a:noFill/>
          </p:spPr>
          <p:txBody>
            <a:bodyPr wrap="none" rtlCol="0">
              <a:spAutoFit/>
            </a:bodyPr>
            <a:lstStyle/>
            <a:p>
              <a:r>
                <a:rPr lang="en-US" altLang="zh-CN" sz="1200" b="1" dirty="0" smtClean="0">
                  <a:solidFill>
                    <a:srgbClr val="00B050"/>
                  </a:solidFill>
                </a:rPr>
                <a:t>Septum Dipole</a:t>
              </a:r>
              <a:endParaRPr lang="zh-CN" altLang="en-US" sz="1200" b="1" dirty="0">
                <a:solidFill>
                  <a:srgbClr val="00B050"/>
                </a:solidFill>
              </a:endParaRPr>
            </a:p>
          </p:txBody>
        </p:sp>
        <p:cxnSp>
          <p:nvCxnSpPr>
            <p:cNvPr id="19" name="直接箭头连接符 18"/>
            <p:cNvCxnSpPr/>
            <p:nvPr/>
          </p:nvCxnSpPr>
          <p:spPr>
            <a:xfrm flipV="1">
              <a:off x="1340112" y="3372521"/>
              <a:ext cx="0" cy="38465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7380312" y="3853325"/>
              <a:ext cx="1263487" cy="276999"/>
            </a:xfrm>
            <a:prstGeom prst="rect">
              <a:avLst/>
            </a:prstGeom>
            <a:noFill/>
          </p:spPr>
          <p:txBody>
            <a:bodyPr wrap="none" rtlCol="0">
              <a:spAutoFit/>
            </a:bodyPr>
            <a:lstStyle/>
            <a:p>
              <a:r>
                <a:rPr lang="en-US" altLang="zh-CN" sz="1200" b="1" dirty="0" smtClean="0">
                  <a:solidFill>
                    <a:srgbClr val="00B050"/>
                  </a:solidFill>
                </a:rPr>
                <a:t>Septum Dipole</a:t>
              </a:r>
              <a:endParaRPr lang="zh-CN" altLang="en-US" sz="1200" b="1" dirty="0">
                <a:solidFill>
                  <a:srgbClr val="00B050"/>
                </a:solidFill>
              </a:endParaRPr>
            </a:p>
          </p:txBody>
        </p:sp>
        <p:cxnSp>
          <p:nvCxnSpPr>
            <p:cNvPr id="134" name="直接箭头连接符 133"/>
            <p:cNvCxnSpPr/>
            <p:nvPr/>
          </p:nvCxnSpPr>
          <p:spPr>
            <a:xfrm flipV="1">
              <a:off x="7868842" y="3524921"/>
              <a:ext cx="0" cy="38465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0012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548680"/>
            <a:ext cx="9377088" cy="5266650"/>
            <a:chOff x="0" y="548680"/>
            <a:chExt cx="9377088" cy="5266650"/>
          </a:xfrm>
        </p:grpSpPr>
        <p:grpSp>
          <p:nvGrpSpPr>
            <p:cNvPr id="97" name="组合 96"/>
            <p:cNvGrpSpPr/>
            <p:nvPr/>
          </p:nvGrpSpPr>
          <p:grpSpPr>
            <a:xfrm>
              <a:off x="0" y="548680"/>
              <a:ext cx="9377088" cy="5266650"/>
              <a:chOff x="-22824" y="548680"/>
              <a:chExt cx="9377088" cy="5266650"/>
            </a:xfrm>
          </p:grpSpPr>
          <p:sp>
            <p:nvSpPr>
              <p:cNvPr id="3" name="矩形 2"/>
              <p:cNvSpPr/>
              <p:nvPr/>
            </p:nvSpPr>
            <p:spPr>
              <a:xfrm>
                <a:off x="966365" y="548680"/>
                <a:ext cx="7541808" cy="646331"/>
              </a:xfrm>
              <a:prstGeom prst="rect">
                <a:avLst/>
              </a:prstGeom>
            </p:spPr>
            <p:txBody>
              <a:bodyPr wrap="none">
                <a:spAutoFit/>
              </a:bodyPr>
              <a:lstStyle/>
              <a:p>
                <a:r>
                  <a:rPr lang="en-US" altLang="zh-CN" sz="3600" dirty="0" smtClean="0">
                    <a:solidFill>
                      <a:srgbClr val="0033CC"/>
                    </a:solidFill>
                    <a:latin typeface="Times New Roman" pitchFamily="18" charset="0"/>
                    <a:cs typeface="Times New Roman" pitchFamily="18" charset="0"/>
                  </a:rPr>
                  <a:t> Separator with Thin Septum Magnet</a:t>
                </a:r>
                <a:endParaRPr lang="zh-CN" altLang="en-US" sz="3600" dirty="0">
                  <a:solidFill>
                    <a:srgbClr val="0033CC"/>
                  </a:solidFill>
                  <a:latin typeface="Times New Roman" pitchFamily="18" charset="0"/>
                  <a:cs typeface="Times New Roman" pitchFamily="18" charset="0"/>
                </a:endParaRPr>
              </a:p>
            </p:txBody>
          </p:sp>
          <p:pic>
            <p:nvPicPr>
              <p:cNvPr id="91141" name="Picture 5" descr="G:\2SPPC\1my-work\3CEPC-partical-double-ring\00报告\2015.11.13-Separator&amp;Septum\septum magnet-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5418">
                <a:off x="6986003" y="3230319"/>
                <a:ext cx="2368261" cy="1338124"/>
              </a:xfrm>
              <a:prstGeom prst="rect">
                <a:avLst/>
              </a:prstGeom>
              <a:noFill/>
              <a:extLst>
                <a:ext uri="{909E8E84-426E-40DD-AFC4-6F175D3DCCD1}">
                  <a14:hiddenFill xmlns:a14="http://schemas.microsoft.com/office/drawing/2010/main">
                    <a:solidFill>
                      <a:srgbClr val="FFFFFF"/>
                    </a:solidFill>
                  </a14:hiddenFill>
                </a:ext>
              </a:extLst>
            </p:spPr>
          </p:pic>
          <p:pic>
            <p:nvPicPr>
              <p:cNvPr id="91142" name="Picture 6" descr="G:\2SPPC\1my-work\3CEPC-partical-double-ring\00报告\2015.11.13-Separator&amp;Septum\septum magnet-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00219">
                <a:off x="4166387" y="2243675"/>
                <a:ext cx="2617433" cy="177159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接连接符 3"/>
              <p:cNvCxnSpPr/>
              <p:nvPr/>
            </p:nvCxnSpPr>
            <p:spPr>
              <a:xfrm flipV="1">
                <a:off x="4390500" y="3374994"/>
                <a:ext cx="4501980" cy="1800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100280" y="3663026"/>
                <a:ext cx="17922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2824" y="3374994"/>
                <a:ext cx="20025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0" y="3509392"/>
                <a:ext cx="8892480" cy="72008"/>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22824" y="3762306"/>
                <a:ext cx="2002536" cy="229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圆角矩形 45"/>
              <p:cNvSpPr/>
              <p:nvPr/>
            </p:nvSpPr>
            <p:spPr>
              <a:xfrm>
                <a:off x="8892480" y="3172116"/>
                <a:ext cx="204552" cy="61692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prstClr val="white"/>
                  </a:solidFill>
                </a:endParaRPr>
              </a:p>
            </p:txBody>
          </p:sp>
          <p:cxnSp>
            <p:nvCxnSpPr>
              <p:cNvPr id="93" name="直接连接符 92"/>
              <p:cNvCxnSpPr/>
              <p:nvPr/>
            </p:nvCxnSpPr>
            <p:spPr>
              <a:xfrm flipV="1">
                <a:off x="1939775" y="3172116"/>
                <a:ext cx="2322512" cy="2028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1979712" y="3762306"/>
                <a:ext cx="5120568" cy="1370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1162" name="组合 91161"/>
              <p:cNvGrpSpPr/>
              <p:nvPr/>
            </p:nvGrpSpPr>
            <p:grpSpPr>
              <a:xfrm>
                <a:off x="35496" y="2780928"/>
                <a:ext cx="4191572" cy="1528302"/>
                <a:chOff x="35496" y="2780928"/>
                <a:chExt cx="4191572" cy="1528302"/>
              </a:xfrm>
            </p:grpSpPr>
            <p:cxnSp>
              <p:nvCxnSpPr>
                <p:cNvPr id="60" name="直接连接符 59"/>
                <p:cNvCxnSpPr/>
                <p:nvPr/>
              </p:nvCxnSpPr>
              <p:spPr>
                <a:xfrm>
                  <a:off x="35496" y="2996952"/>
                  <a:ext cx="95121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35496" y="4093206"/>
                  <a:ext cx="95121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511102" y="2780928"/>
                  <a:ext cx="0" cy="21602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511102" y="4093206"/>
                  <a:ext cx="0" cy="21602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115616" y="2996952"/>
                  <a:ext cx="95121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1115616" y="4093206"/>
                  <a:ext cx="95121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1591222" y="2780928"/>
                  <a:ext cx="0" cy="21602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1591222" y="4093206"/>
                  <a:ext cx="0" cy="21602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3275856" y="2996952"/>
                  <a:ext cx="95121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3275856" y="4093206"/>
                  <a:ext cx="95121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3751462" y="2780928"/>
                  <a:ext cx="0" cy="21602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3751462" y="4093206"/>
                  <a:ext cx="0" cy="21602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91163" name="TextBox 91162"/>
              <p:cNvSpPr txBox="1"/>
              <p:nvPr/>
            </p:nvSpPr>
            <p:spPr>
              <a:xfrm>
                <a:off x="251520" y="4892000"/>
                <a:ext cx="2672526" cy="923330"/>
              </a:xfrm>
              <a:prstGeom prst="rect">
                <a:avLst/>
              </a:prstGeom>
              <a:noFill/>
            </p:spPr>
            <p:txBody>
              <a:bodyPr wrap="none" rtlCol="0">
                <a:spAutoFit/>
              </a:bodyPr>
              <a:lstStyle/>
              <a:p>
                <a:r>
                  <a:rPr lang="en-US" altLang="zh-CN" dirty="0" smtClean="0">
                    <a:solidFill>
                      <a:srgbClr val="7030A0"/>
                    </a:solidFill>
                    <a:latin typeface="Arial" charset="0"/>
                  </a:rPr>
                  <a:t>Separator</a:t>
                </a:r>
                <a:r>
                  <a:rPr lang="zh-CN" altLang="en-US" dirty="0" smtClean="0">
                    <a:solidFill>
                      <a:srgbClr val="7030A0"/>
                    </a:solidFill>
                    <a:latin typeface="Arial" charset="0"/>
                  </a:rPr>
                  <a:t>： </a:t>
                </a:r>
                <a:r>
                  <a:rPr lang="en-US" altLang="zh-CN" dirty="0" smtClean="0">
                    <a:solidFill>
                      <a:srgbClr val="7030A0"/>
                    </a:solidFill>
                    <a:latin typeface="Arial" charset="0"/>
                  </a:rPr>
                  <a:t>62.5 </a:t>
                </a:r>
                <a:r>
                  <a:rPr lang="en-US" altLang="zh-CN" dirty="0" err="1" smtClean="0">
                    <a:solidFill>
                      <a:srgbClr val="7030A0"/>
                    </a:solidFill>
                    <a:latin typeface="Arial" charset="0"/>
                  </a:rPr>
                  <a:t>urad</a:t>
                </a:r>
                <a:endParaRPr lang="en-US" altLang="zh-CN" dirty="0" smtClean="0">
                  <a:solidFill>
                    <a:srgbClr val="7030A0"/>
                  </a:solidFill>
                  <a:latin typeface="Arial" charset="0"/>
                </a:endParaRPr>
              </a:p>
              <a:p>
                <a:r>
                  <a:rPr lang="en-US" altLang="zh-CN" dirty="0">
                    <a:solidFill>
                      <a:srgbClr val="7030A0"/>
                    </a:solidFill>
                    <a:latin typeface="Arial" charset="0"/>
                  </a:rPr>
                  <a:t> </a:t>
                </a:r>
                <a:r>
                  <a:rPr lang="en-US" altLang="zh-CN" dirty="0" smtClean="0">
                    <a:solidFill>
                      <a:srgbClr val="7030A0"/>
                    </a:solidFill>
                    <a:latin typeface="Arial" charset="0"/>
                  </a:rPr>
                  <a:t>                    12 </a:t>
                </a:r>
                <a:r>
                  <a:rPr lang="zh-CN" altLang="en-US" dirty="0" smtClean="0">
                    <a:solidFill>
                      <a:srgbClr val="7030A0"/>
                    </a:solidFill>
                    <a:latin typeface="Arial" charset="0"/>
                  </a:rPr>
                  <a:t>个</a:t>
                </a:r>
                <a:endParaRPr lang="en-US" altLang="zh-CN" dirty="0" smtClean="0">
                  <a:solidFill>
                    <a:srgbClr val="7030A0"/>
                  </a:solidFill>
                  <a:latin typeface="Arial" charset="0"/>
                </a:endParaRPr>
              </a:p>
              <a:p>
                <a:r>
                  <a:rPr lang="en-US" altLang="zh-CN" dirty="0">
                    <a:solidFill>
                      <a:srgbClr val="7030A0"/>
                    </a:solidFill>
                    <a:latin typeface="Arial" charset="0"/>
                  </a:rPr>
                  <a:t> </a:t>
                </a:r>
                <a:r>
                  <a:rPr lang="en-US" altLang="zh-CN" dirty="0" smtClean="0">
                    <a:solidFill>
                      <a:srgbClr val="7030A0"/>
                    </a:solidFill>
                    <a:latin typeface="Arial" charset="0"/>
                  </a:rPr>
                  <a:t>                     0.75 </a:t>
                </a:r>
                <a:r>
                  <a:rPr lang="en-US" altLang="zh-CN" dirty="0" err="1" smtClean="0">
                    <a:solidFill>
                      <a:srgbClr val="7030A0"/>
                    </a:solidFill>
                    <a:latin typeface="Arial" charset="0"/>
                  </a:rPr>
                  <a:t>mrad</a:t>
                </a:r>
                <a:endParaRPr lang="zh-CN" altLang="en-US" dirty="0">
                  <a:solidFill>
                    <a:srgbClr val="7030A0"/>
                  </a:solidFill>
                  <a:latin typeface="Arial" charset="0"/>
                </a:endParaRPr>
              </a:p>
            </p:txBody>
          </p:sp>
          <p:cxnSp>
            <p:nvCxnSpPr>
              <p:cNvPr id="141" name="直接连接符 140"/>
              <p:cNvCxnSpPr/>
              <p:nvPr/>
            </p:nvCxnSpPr>
            <p:spPr>
              <a:xfrm>
                <a:off x="2180628" y="2996952"/>
                <a:ext cx="95121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2180628" y="4093206"/>
                <a:ext cx="95121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2656234" y="2780928"/>
                <a:ext cx="0" cy="21602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a:off x="2656234" y="4093206"/>
                <a:ext cx="0" cy="21602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4610075" y="4437112"/>
                <a:ext cx="3477234" cy="1338828"/>
              </a:xfrm>
              <a:prstGeom prst="rect">
                <a:avLst/>
              </a:prstGeom>
              <a:noFill/>
            </p:spPr>
            <p:txBody>
              <a:bodyPr wrap="none" rtlCol="0">
                <a:spAutoFit/>
              </a:bodyPr>
              <a:lstStyle/>
              <a:p>
                <a:pPr>
                  <a:lnSpc>
                    <a:spcPct val="150000"/>
                  </a:lnSpc>
                </a:pPr>
                <a:r>
                  <a:rPr lang="en-US" altLang="zh-CN" dirty="0" smtClean="0">
                    <a:solidFill>
                      <a:prstClr val="black"/>
                    </a:solidFill>
                    <a:effectLst>
                      <a:outerShdw blurRad="38100" dist="38100" dir="2700000" algn="tl">
                        <a:srgbClr val="000000">
                          <a:alpha val="43137"/>
                        </a:srgbClr>
                      </a:outerShdw>
                    </a:effectLst>
                    <a:latin typeface="Arial" charset="0"/>
                  </a:rPr>
                  <a:t>Septum Magnet</a:t>
                </a:r>
                <a:r>
                  <a:rPr lang="zh-CN" altLang="en-US" dirty="0" smtClean="0">
                    <a:solidFill>
                      <a:prstClr val="black"/>
                    </a:solidFill>
                    <a:effectLst>
                      <a:outerShdw blurRad="38100" dist="38100" dir="2700000" algn="tl">
                        <a:srgbClr val="000000">
                          <a:alpha val="43137"/>
                        </a:srgbClr>
                      </a:outerShdw>
                    </a:effectLst>
                    <a:latin typeface="Arial" charset="0"/>
                  </a:rPr>
                  <a:t>：</a:t>
                </a:r>
                <a:r>
                  <a:rPr lang="en-US" altLang="zh-CN" dirty="0" smtClean="0">
                    <a:solidFill>
                      <a:prstClr val="black"/>
                    </a:solidFill>
                    <a:effectLst>
                      <a:outerShdw blurRad="38100" dist="38100" dir="2700000" algn="tl">
                        <a:srgbClr val="000000">
                          <a:alpha val="43137"/>
                        </a:srgbClr>
                      </a:outerShdw>
                    </a:effectLst>
                    <a:latin typeface="Arial" charset="0"/>
                  </a:rPr>
                  <a:t>L=3m</a:t>
                </a:r>
              </a:p>
              <a:p>
                <a:pPr>
                  <a:lnSpc>
                    <a:spcPct val="150000"/>
                  </a:lnSpc>
                </a:pPr>
                <a:r>
                  <a:rPr lang="zh-CN" altLang="en-US" dirty="0" smtClean="0">
                    <a:solidFill>
                      <a:prstClr val="black"/>
                    </a:solidFill>
                    <a:effectLst>
                      <a:outerShdw blurRad="38100" dist="38100" dir="2700000" algn="tl">
                        <a:srgbClr val="000000">
                          <a:alpha val="43137"/>
                        </a:srgbClr>
                      </a:outerShdw>
                    </a:effectLst>
                    <a:latin typeface="Arial" charset="0"/>
                  </a:rPr>
                  <a:t>（</a:t>
                </a:r>
                <a:r>
                  <a:rPr lang="en-US" altLang="zh-CN" dirty="0" smtClean="0">
                    <a:solidFill>
                      <a:srgbClr val="C00000"/>
                    </a:solidFill>
                    <a:effectLst>
                      <a:outerShdw blurRad="38100" dist="38100" dir="2700000" algn="tl">
                        <a:srgbClr val="000000">
                          <a:alpha val="43137"/>
                        </a:srgbClr>
                      </a:outerShdw>
                    </a:effectLst>
                    <a:latin typeface="Arial" charset="0"/>
                  </a:rPr>
                  <a:t>4.25mrad</a:t>
                </a:r>
                <a:r>
                  <a:rPr lang="zh-CN" altLang="en-US" dirty="0" smtClean="0">
                    <a:solidFill>
                      <a:prstClr val="black"/>
                    </a:solidFill>
                    <a:effectLst>
                      <a:outerShdw blurRad="38100" dist="38100" dir="2700000" algn="tl">
                        <a:srgbClr val="000000">
                          <a:alpha val="43137"/>
                        </a:srgbClr>
                      </a:outerShdw>
                    </a:effectLst>
                    <a:latin typeface="Arial" charset="0"/>
                  </a:rPr>
                  <a:t>）</a:t>
                </a:r>
                <a:r>
                  <a:rPr lang="en-US" altLang="zh-CN" dirty="0" err="1" smtClean="0">
                    <a:solidFill>
                      <a:prstClr val="black"/>
                    </a:solidFill>
                    <a:effectLst>
                      <a:outerShdw blurRad="38100" dist="38100" dir="2700000" algn="tl">
                        <a:srgbClr val="000000">
                          <a:alpha val="43137"/>
                        </a:srgbClr>
                      </a:outerShdw>
                    </a:effectLst>
                    <a:latin typeface="Arial" charset="0"/>
                  </a:rPr>
                  <a:t>thicknes</a:t>
                </a:r>
                <a:r>
                  <a:rPr lang="en-US" altLang="zh-CN" dirty="0" smtClean="0">
                    <a:solidFill>
                      <a:prstClr val="black"/>
                    </a:solidFill>
                    <a:effectLst>
                      <a:outerShdw blurRad="38100" dist="38100" dir="2700000" algn="tl">
                        <a:srgbClr val="000000">
                          <a:alpha val="43137"/>
                        </a:srgbClr>
                      </a:outerShdw>
                    </a:effectLst>
                    <a:latin typeface="Arial" charset="0"/>
                  </a:rPr>
                  <a:t>=3-5mm</a:t>
                </a:r>
              </a:p>
              <a:p>
                <a:pPr>
                  <a:lnSpc>
                    <a:spcPct val="150000"/>
                  </a:lnSpc>
                </a:pPr>
                <a:r>
                  <a:rPr lang="en-US" altLang="zh-CN" dirty="0" smtClean="0">
                    <a:solidFill>
                      <a:prstClr val="black"/>
                    </a:solidFill>
                    <a:effectLst>
                      <a:outerShdw blurRad="38100" dist="38100" dir="2700000" algn="tl">
                        <a:srgbClr val="000000">
                          <a:alpha val="43137"/>
                        </a:srgbClr>
                      </a:outerShdw>
                    </a:effectLst>
                    <a:latin typeface="Arial" charset="0"/>
                  </a:rPr>
                  <a:t>rho=</a:t>
                </a:r>
                <a:r>
                  <a:rPr lang="en-US" altLang="zh-CN" dirty="0" smtClean="0">
                    <a:solidFill>
                      <a:srgbClr val="C00000"/>
                    </a:solidFill>
                    <a:effectLst>
                      <a:outerShdw blurRad="38100" dist="38100" dir="2700000" algn="tl">
                        <a:srgbClr val="000000">
                          <a:alpha val="43137"/>
                        </a:srgbClr>
                      </a:outerShdw>
                    </a:effectLst>
                    <a:latin typeface="Arial" charset="0"/>
                  </a:rPr>
                  <a:t>705.822m </a:t>
                </a:r>
                <a:r>
                  <a:rPr lang="en-US" altLang="zh-CN" dirty="0" smtClean="0">
                    <a:solidFill>
                      <a:prstClr val="black"/>
                    </a:solidFill>
                    <a:effectLst>
                      <a:outerShdw blurRad="38100" dist="38100" dir="2700000" algn="tl">
                        <a:srgbClr val="000000">
                          <a:alpha val="43137"/>
                        </a:srgbClr>
                      </a:outerShdw>
                    </a:effectLst>
                    <a:latin typeface="Arial" charset="0"/>
                  </a:rPr>
                  <a:t>   B=</a:t>
                </a:r>
                <a:r>
                  <a:rPr lang="en-US" altLang="zh-CN" dirty="0" smtClean="0">
                    <a:solidFill>
                      <a:srgbClr val="C00000"/>
                    </a:solidFill>
                    <a:effectLst>
                      <a:outerShdw blurRad="38100" dist="38100" dir="2700000" algn="tl">
                        <a:srgbClr val="000000">
                          <a:alpha val="43137"/>
                        </a:srgbClr>
                      </a:outerShdw>
                    </a:effectLst>
                    <a:latin typeface="Arial" charset="0"/>
                  </a:rPr>
                  <a:t>0.56T</a:t>
                </a:r>
              </a:p>
            </p:txBody>
          </p:sp>
        </p:grpSp>
        <p:sp>
          <p:nvSpPr>
            <p:cNvPr id="14" name="TextBox 13"/>
            <p:cNvSpPr txBox="1"/>
            <p:nvPr/>
          </p:nvSpPr>
          <p:spPr>
            <a:xfrm>
              <a:off x="766776" y="1510223"/>
              <a:ext cx="5246087" cy="1200329"/>
            </a:xfrm>
            <a:prstGeom prst="rect">
              <a:avLst/>
            </a:prstGeom>
            <a:noFill/>
          </p:spPr>
          <p:txBody>
            <a:bodyPr wrap="square" rtlCol="0">
              <a:spAutoFit/>
            </a:bodyPr>
            <a:lstStyle/>
            <a:p>
              <a:r>
                <a:rPr lang="en-US" altLang="zh-CN" b="0" dirty="0" err="1" smtClean="0">
                  <a:solidFill>
                    <a:prstClr val="black"/>
                  </a:solidFill>
                  <a:latin typeface="Arial" charset="0"/>
                </a:rPr>
                <a:t>Sigmax</a:t>
              </a:r>
              <a:r>
                <a:rPr lang="en-US" altLang="zh-CN" b="0" dirty="0" smtClean="0">
                  <a:solidFill>
                    <a:prstClr val="black"/>
                  </a:solidFill>
                  <a:latin typeface="Arial" charset="0"/>
                </a:rPr>
                <a:t>=697.8um   20sigma=14mm</a:t>
              </a:r>
            </a:p>
            <a:p>
              <a:endParaRPr lang="en-US" altLang="zh-CN" b="0" dirty="0" smtClean="0">
                <a:solidFill>
                  <a:prstClr val="black"/>
                </a:solidFill>
                <a:latin typeface="Arial" charset="0"/>
              </a:endParaRPr>
            </a:p>
            <a:p>
              <a:r>
                <a:rPr lang="en-US" altLang="zh-CN" b="0" dirty="0" smtClean="0">
                  <a:solidFill>
                    <a:prstClr val="black"/>
                  </a:solidFill>
                  <a:latin typeface="Arial" charset="0"/>
                </a:rPr>
                <a:t>20mm</a:t>
              </a:r>
              <a:endParaRPr lang="en-US" altLang="zh-CN" b="0" dirty="0">
                <a:solidFill>
                  <a:prstClr val="black"/>
                </a:solidFill>
                <a:latin typeface="Arial" charset="0"/>
              </a:endParaRPr>
            </a:p>
            <a:p>
              <a:endParaRPr lang="zh-CN" altLang="en-US" b="0" dirty="0">
                <a:solidFill>
                  <a:prstClr val="black"/>
                </a:solidFill>
                <a:latin typeface="Arial" charset="0"/>
              </a:endParaRPr>
            </a:p>
          </p:txBody>
        </p:sp>
      </p:grpSp>
      <p:sp>
        <p:nvSpPr>
          <p:cNvPr id="5" name="TextBox 4"/>
          <p:cNvSpPr txBox="1"/>
          <p:nvPr/>
        </p:nvSpPr>
        <p:spPr>
          <a:xfrm>
            <a:off x="8266837" y="2457762"/>
            <a:ext cx="877163" cy="646331"/>
          </a:xfrm>
          <a:prstGeom prst="rect">
            <a:avLst/>
          </a:prstGeom>
          <a:noFill/>
        </p:spPr>
        <p:txBody>
          <a:bodyPr wrap="none" rtlCol="0">
            <a:spAutoFit/>
          </a:bodyPr>
          <a:lstStyle/>
          <a:p>
            <a:r>
              <a:rPr lang="en-US" altLang="zh-CN" dirty="0" smtClean="0"/>
              <a:t>Beam</a:t>
            </a:r>
          </a:p>
          <a:p>
            <a:r>
              <a:rPr lang="en-US" altLang="zh-CN" dirty="0" smtClean="0"/>
              <a:t> dump</a:t>
            </a:r>
            <a:endParaRPr lang="zh-CN" altLang="en-US" dirty="0"/>
          </a:p>
        </p:txBody>
      </p:sp>
      <p:cxnSp>
        <p:nvCxnSpPr>
          <p:cNvPr id="8" name="直接箭头连接符 7"/>
          <p:cNvCxnSpPr/>
          <p:nvPr/>
        </p:nvCxnSpPr>
        <p:spPr>
          <a:xfrm>
            <a:off x="4296405" y="3273555"/>
            <a:ext cx="0" cy="307845"/>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408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8701" y="44624"/>
            <a:ext cx="9434636" cy="6739547"/>
            <a:chOff x="-8701" y="44624"/>
            <a:chExt cx="9434636" cy="6739547"/>
          </a:xfrm>
        </p:grpSpPr>
        <p:pic>
          <p:nvPicPr>
            <p:cNvPr id="9114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3883794"/>
              <a:ext cx="3228704" cy="2613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1107110"/>
              <a:ext cx="3341767" cy="2623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9832" y="3877586"/>
              <a:ext cx="3384376" cy="2721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3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01" y="1124744"/>
              <a:ext cx="3506220" cy="274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3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688" y="3891879"/>
              <a:ext cx="3245249" cy="2605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a:xfrm>
              <a:off x="3923928" y="440668"/>
              <a:ext cx="1944216" cy="828092"/>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2800" b="0" dirty="0" err="1" smtClean="0">
                  <a:solidFill>
                    <a:srgbClr val="0033CC"/>
                  </a:solidFill>
                </a:rPr>
                <a:t>Seperator</a:t>
              </a:r>
              <a:endParaRPr lang="en-US" altLang="zh-CN" sz="2800" b="0" dirty="0">
                <a:solidFill>
                  <a:srgbClr val="0033CC"/>
                </a:solidFill>
              </a:endParaRPr>
            </a:p>
          </p:txBody>
        </p:sp>
        <p:graphicFrame>
          <p:nvGraphicFramePr>
            <p:cNvPr id="3" name="图表 2"/>
            <p:cNvGraphicFramePr>
              <a:graphicFrameLocks/>
            </p:cNvGraphicFramePr>
            <p:nvPr>
              <p:extLst>
                <p:ext uri="{D42A27DB-BD31-4B8C-83A1-F6EECF244321}">
                  <p14:modId xmlns:p14="http://schemas.microsoft.com/office/powerpoint/2010/main" val="3230895508"/>
                </p:ext>
              </p:extLst>
            </p:nvPr>
          </p:nvGraphicFramePr>
          <p:xfrm>
            <a:off x="135031" y="4238812"/>
            <a:ext cx="3014561" cy="1999466"/>
          </p:xfrm>
          <a:graphic>
            <a:graphicData uri="http://schemas.openxmlformats.org/drawingml/2006/chart">
              <c:chart xmlns:c="http://schemas.openxmlformats.org/drawingml/2006/chart" xmlns:r="http://schemas.openxmlformats.org/officeDocument/2006/relationships" r:id="rId8"/>
            </a:graphicData>
          </a:graphic>
        </p:graphicFrame>
        <p:sp>
          <p:nvSpPr>
            <p:cNvPr id="6" name="Rectangle 2"/>
            <p:cNvSpPr txBox="1">
              <a:spLocks noChangeArrowheads="1"/>
            </p:cNvSpPr>
            <p:nvPr/>
          </p:nvSpPr>
          <p:spPr>
            <a:xfrm>
              <a:off x="6809880" y="519544"/>
              <a:ext cx="1560984" cy="563562"/>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2800" b="0" dirty="0" smtClean="0">
                  <a:solidFill>
                    <a:srgbClr val="0033CC"/>
                  </a:solidFill>
                </a:rPr>
                <a:t>Kicker</a:t>
              </a:r>
              <a:endParaRPr lang="en-US" altLang="zh-CN" sz="2800" b="0" dirty="0">
                <a:solidFill>
                  <a:srgbClr val="0033CC"/>
                </a:solidFill>
              </a:endParaRPr>
            </a:p>
          </p:txBody>
        </p:sp>
        <p:sp>
          <p:nvSpPr>
            <p:cNvPr id="7" name="Rectangle 2"/>
            <p:cNvSpPr txBox="1">
              <a:spLocks noChangeArrowheads="1"/>
            </p:cNvSpPr>
            <p:nvPr/>
          </p:nvSpPr>
          <p:spPr>
            <a:xfrm>
              <a:off x="963917" y="558092"/>
              <a:ext cx="1560984" cy="563562"/>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2800" b="0" dirty="0" smtClean="0">
                  <a:solidFill>
                    <a:srgbClr val="0033CC"/>
                  </a:solidFill>
                </a:rPr>
                <a:t>Dipole</a:t>
              </a:r>
              <a:endParaRPr lang="en-US" altLang="zh-CN" sz="2800" b="0" dirty="0">
                <a:solidFill>
                  <a:srgbClr val="0033CC"/>
                </a:solidFill>
              </a:endParaRPr>
            </a:p>
          </p:txBody>
        </p:sp>
        <p:pic>
          <p:nvPicPr>
            <p:cNvPr id="91140"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03089" y="1096915"/>
              <a:ext cx="3382873" cy="2602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59632" y="6414839"/>
              <a:ext cx="1435008" cy="369332"/>
            </a:xfrm>
            <a:prstGeom prst="rect">
              <a:avLst/>
            </a:prstGeom>
            <a:noFill/>
          </p:spPr>
          <p:txBody>
            <a:bodyPr wrap="none" rtlCol="0">
              <a:spAutoFit/>
            </a:bodyPr>
            <a:lstStyle/>
            <a:p>
              <a:r>
                <a:rPr lang="en-US" altLang="zh-CN" b="0" dirty="0" smtClean="0">
                  <a:solidFill>
                    <a:prstClr val="black"/>
                  </a:solidFill>
                  <a:latin typeface="Arial" charset="0"/>
                </a:rPr>
                <a:t>X=20.25mm</a:t>
              </a:r>
              <a:endParaRPr lang="zh-CN" altLang="en-US" b="0" dirty="0">
                <a:solidFill>
                  <a:prstClr val="black"/>
                </a:solidFill>
                <a:latin typeface="Arial" charset="0"/>
              </a:endParaRPr>
            </a:p>
          </p:txBody>
        </p:sp>
        <p:sp>
          <p:nvSpPr>
            <p:cNvPr id="14" name="TextBox 13"/>
            <p:cNvSpPr txBox="1"/>
            <p:nvPr/>
          </p:nvSpPr>
          <p:spPr>
            <a:xfrm>
              <a:off x="4585024" y="6414839"/>
              <a:ext cx="1435008" cy="369332"/>
            </a:xfrm>
            <a:prstGeom prst="rect">
              <a:avLst/>
            </a:prstGeom>
            <a:noFill/>
          </p:spPr>
          <p:txBody>
            <a:bodyPr wrap="none" rtlCol="0">
              <a:spAutoFit/>
            </a:bodyPr>
            <a:lstStyle/>
            <a:p>
              <a:r>
                <a:rPr lang="en-US" altLang="zh-CN" b="0" dirty="0" smtClean="0">
                  <a:solidFill>
                    <a:prstClr val="black"/>
                  </a:solidFill>
                  <a:latin typeface="Arial" charset="0"/>
                </a:rPr>
                <a:t>X=20.25mm</a:t>
              </a:r>
              <a:endParaRPr lang="zh-CN" altLang="en-US" b="0" dirty="0">
                <a:solidFill>
                  <a:prstClr val="black"/>
                </a:solidFill>
                <a:latin typeface="Arial" charset="0"/>
              </a:endParaRPr>
            </a:p>
          </p:txBody>
        </p:sp>
        <p:sp>
          <p:nvSpPr>
            <p:cNvPr id="15" name="TextBox 14"/>
            <p:cNvSpPr txBox="1"/>
            <p:nvPr/>
          </p:nvSpPr>
          <p:spPr>
            <a:xfrm>
              <a:off x="7596336" y="6372036"/>
              <a:ext cx="1435008" cy="369332"/>
            </a:xfrm>
            <a:prstGeom prst="rect">
              <a:avLst/>
            </a:prstGeom>
            <a:noFill/>
          </p:spPr>
          <p:txBody>
            <a:bodyPr wrap="none" rtlCol="0">
              <a:spAutoFit/>
            </a:bodyPr>
            <a:lstStyle/>
            <a:p>
              <a:r>
                <a:rPr lang="en-US" altLang="zh-CN" b="0" dirty="0" smtClean="0">
                  <a:solidFill>
                    <a:prstClr val="black"/>
                  </a:solidFill>
                  <a:latin typeface="Arial" charset="0"/>
                </a:rPr>
                <a:t>X=20.25mm</a:t>
              </a:r>
              <a:endParaRPr lang="zh-CN" altLang="en-US" b="0" dirty="0">
                <a:solidFill>
                  <a:prstClr val="black"/>
                </a:solidFill>
                <a:latin typeface="Arial" charset="0"/>
              </a:endParaRPr>
            </a:p>
          </p:txBody>
        </p:sp>
        <p:sp>
          <p:nvSpPr>
            <p:cNvPr id="5" name="矩形 4"/>
            <p:cNvSpPr/>
            <p:nvPr/>
          </p:nvSpPr>
          <p:spPr>
            <a:xfrm>
              <a:off x="179512" y="44624"/>
              <a:ext cx="9145016" cy="584775"/>
            </a:xfrm>
            <a:prstGeom prst="rect">
              <a:avLst/>
            </a:prstGeom>
          </p:spPr>
          <p:txBody>
            <a:bodyPr wrap="square">
              <a:spAutoFit/>
            </a:bodyPr>
            <a:lstStyle/>
            <a:p>
              <a:r>
                <a:rPr lang="en-US" altLang="zh-CN" sz="3200" dirty="0" smtClean="0">
                  <a:solidFill>
                    <a:srgbClr val="0033CC"/>
                  </a:solidFill>
                  <a:latin typeface="Times New Roman" pitchFamily="18" charset="0"/>
                  <a:cs typeface="Times New Roman" pitchFamily="18" charset="0"/>
                </a:rPr>
                <a:t> Orbit </a:t>
              </a:r>
              <a:r>
                <a:rPr lang="en-US" altLang="zh-CN" sz="3200" dirty="0">
                  <a:solidFill>
                    <a:srgbClr val="0033CC"/>
                  </a:solidFill>
                  <a:latin typeface="Times New Roman" pitchFamily="18" charset="0"/>
                  <a:cs typeface="Times New Roman" pitchFamily="18" charset="0"/>
                </a:rPr>
                <a:t>difference between dipole separator kicker</a:t>
              </a:r>
            </a:p>
          </p:txBody>
        </p:sp>
      </p:grpSp>
    </p:spTree>
    <p:extLst>
      <p:ext uri="{BB962C8B-B14F-4D97-AF65-F5344CB8AC3E}">
        <p14:creationId xmlns:p14="http://schemas.microsoft.com/office/powerpoint/2010/main" val="3956434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31640" y="404664"/>
            <a:ext cx="6534149" cy="5762699"/>
            <a:chOff x="1331640" y="404664"/>
            <a:chExt cx="6534149" cy="5762699"/>
          </a:xfrm>
        </p:grpSpPr>
        <p:graphicFrame>
          <p:nvGraphicFramePr>
            <p:cNvPr id="4" name="图表 3"/>
            <p:cNvGraphicFramePr>
              <a:graphicFrameLocks/>
            </p:cNvGraphicFramePr>
            <p:nvPr>
              <p:extLst>
                <p:ext uri="{D42A27DB-BD31-4B8C-83A1-F6EECF244321}">
                  <p14:modId xmlns:p14="http://schemas.microsoft.com/office/powerpoint/2010/main" val="121331169"/>
                </p:ext>
              </p:extLst>
            </p:nvPr>
          </p:nvGraphicFramePr>
          <p:xfrm>
            <a:off x="1331640" y="3424163"/>
            <a:ext cx="6534149"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图表 4"/>
            <p:cNvGraphicFramePr>
              <a:graphicFrameLocks/>
            </p:cNvGraphicFramePr>
            <p:nvPr>
              <p:extLst>
                <p:ext uri="{D42A27DB-BD31-4B8C-83A1-F6EECF244321}">
                  <p14:modId xmlns:p14="http://schemas.microsoft.com/office/powerpoint/2010/main" val="153419631"/>
                </p:ext>
              </p:extLst>
            </p:nvPr>
          </p:nvGraphicFramePr>
          <p:xfrm>
            <a:off x="1403648" y="404664"/>
            <a:ext cx="6408712" cy="2952328"/>
          </p:xfrm>
          <a:graphic>
            <a:graphicData uri="http://schemas.openxmlformats.org/drawingml/2006/chart">
              <c:chart xmlns:c="http://schemas.openxmlformats.org/drawingml/2006/chart" xmlns:r="http://schemas.openxmlformats.org/officeDocument/2006/relationships" r:id="rId4"/>
            </a:graphicData>
          </a:graphic>
        </p:graphicFrame>
      </p:grpSp>
      <p:sp>
        <p:nvSpPr>
          <p:cNvPr id="3" name="TextBox 2"/>
          <p:cNvSpPr txBox="1"/>
          <p:nvPr/>
        </p:nvSpPr>
        <p:spPr>
          <a:xfrm>
            <a:off x="1043608" y="6194921"/>
            <a:ext cx="7475957" cy="461665"/>
          </a:xfrm>
          <a:prstGeom prst="rect">
            <a:avLst/>
          </a:prstGeom>
          <a:noFill/>
        </p:spPr>
        <p:txBody>
          <a:bodyPr wrap="none" rtlCol="0">
            <a:spAutoFit/>
          </a:bodyPr>
          <a:lstStyle/>
          <a:p>
            <a:r>
              <a:rPr lang="en-US" altLang="zh-CN" sz="2400" dirty="0" smtClean="0"/>
              <a:t>So we use </a:t>
            </a:r>
            <a:r>
              <a:rPr lang="en-US" altLang="zh-CN" sz="2400" dirty="0" smtClean="0">
                <a:solidFill>
                  <a:srgbClr val="FF0000"/>
                </a:solidFill>
              </a:rPr>
              <a:t>Dipole </a:t>
            </a:r>
            <a:r>
              <a:rPr lang="en-US" altLang="zh-CN" sz="2400" dirty="0" err="1" smtClean="0"/>
              <a:t>instesd</a:t>
            </a:r>
            <a:r>
              <a:rPr lang="en-US" altLang="zh-CN" sz="2400" dirty="0" smtClean="0">
                <a:solidFill>
                  <a:srgbClr val="FF0000"/>
                </a:solidFill>
              </a:rPr>
              <a:t> </a:t>
            </a:r>
            <a:r>
              <a:rPr lang="en-US" altLang="zh-CN" sz="2400" dirty="0" err="1" smtClean="0">
                <a:solidFill>
                  <a:srgbClr val="FF0000"/>
                </a:solidFill>
              </a:rPr>
              <a:t>Seperator</a:t>
            </a:r>
            <a:r>
              <a:rPr lang="en-US" altLang="zh-CN" sz="2400" dirty="0" smtClean="0">
                <a:solidFill>
                  <a:srgbClr val="FF0000"/>
                </a:solidFill>
              </a:rPr>
              <a:t> </a:t>
            </a:r>
            <a:r>
              <a:rPr lang="en-US" altLang="zh-CN" sz="2400" dirty="0" smtClean="0"/>
              <a:t>in lattice now</a:t>
            </a:r>
            <a:endParaRPr lang="zh-CN" altLang="en-US" sz="2400" dirty="0"/>
          </a:p>
        </p:txBody>
      </p:sp>
    </p:spTree>
    <p:extLst>
      <p:ext uri="{BB962C8B-B14F-4D97-AF65-F5344CB8AC3E}">
        <p14:creationId xmlns:p14="http://schemas.microsoft.com/office/powerpoint/2010/main" val="1317654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085TGp_global12_v3">
  <a:themeElements>
    <a:clrScheme name="Default Design 1">
      <a:dk1>
        <a:srgbClr val="000000"/>
      </a:dk1>
      <a:lt1>
        <a:srgbClr val="FFFFFF"/>
      </a:lt1>
      <a:dk2>
        <a:srgbClr val="003399"/>
      </a:dk2>
      <a:lt2>
        <a:srgbClr val="B2B2B2"/>
      </a:lt2>
      <a:accent1>
        <a:srgbClr val="4F94D3"/>
      </a:accent1>
      <a:accent2>
        <a:srgbClr val="5434CA"/>
      </a:accent2>
      <a:accent3>
        <a:srgbClr val="FFFFFF"/>
      </a:accent3>
      <a:accent4>
        <a:srgbClr val="000000"/>
      </a:accent4>
      <a:accent5>
        <a:srgbClr val="B2C8E6"/>
      </a:accent5>
      <a:accent6>
        <a:srgbClr val="4B2EB7"/>
      </a:accent6>
      <a:hlink>
        <a:srgbClr val="377F59"/>
      </a:hlink>
      <a:folHlink>
        <a:srgbClr val="808000"/>
      </a:folHlink>
    </a:clrScheme>
    <a:fontScheme name="Default Desig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3399"/>
        </a:dk2>
        <a:lt2>
          <a:srgbClr val="B2B2B2"/>
        </a:lt2>
        <a:accent1>
          <a:srgbClr val="4F94D3"/>
        </a:accent1>
        <a:accent2>
          <a:srgbClr val="5434CA"/>
        </a:accent2>
        <a:accent3>
          <a:srgbClr val="FFFFFF"/>
        </a:accent3>
        <a:accent4>
          <a:srgbClr val="000000"/>
        </a:accent4>
        <a:accent5>
          <a:srgbClr val="B2C8E6"/>
        </a:accent5>
        <a:accent6>
          <a:srgbClr val="4B2EB7"/>
        </a:accent6>
        <a:hlink>
          <a:srgbClr val="377F59"/>
        </a:hlink>
        <a:folHlink>
          <a:srgbClr val="808000"/>
        </a:folHlink>
      </a:clrScheme>
      <a:clrMap bg1="lt1" tx1="dk1" bg2="lt2" tx2="dk2" accent1="accent1" accent2="accent2" accent3="accent3" accent4="accent4" accent5="accent5" accent6="accent6" hlink="hlink" folHlink="folHlink"/>
    </a:extraClrScheme>
    <a:extraClrScheme>
      <a:clrScheme name="Default Design 2">
        <a:dk1>
          <a:srgbClr val="000066"/>
        </a:dk1>
        <a:lt1>
          <a:srgbClr val="FFFFFF"/>
        </a:lt1>
        <a:dk2>
          <a:srgbClr val="000066"/>
        </a:dk2>
        <a:lt2>
          <a:srgbClr val="B2B2B2"/>
        </a:lt2>
        <a:accent1>
          <a:srgbClr val="465BC4"/>
        </a:accent1>
        <a:accent2>
          <a:srgbClr val="C57A2F"/>
        </a:accent2>
        <a:accent3>
          <a:srgbClr val="FFFFFF"/>
        </a:accent3>
        <a:accent4>
          <a:srgbClr val="000056"/>
        </a:accent4>
        <a:accent5>
          <a:srgbClr val="B0B5DE"/>
        </a:accent5>
        <a:accent6>
          <a:srgbClr val="B26E2A"/>
        </a:accent6>
        <a:hlink>
          <a:srgbClr val="779C2E"/>
        </a:hlink>
        <a:folHlink>
          <a:srgbClr val="416381"/>
        </a:folHlink>
      </a:clrScheme>
      <a:clrMap bg1="lt1" tx1="dk1" bg2="lt2" tx2="dk2" accent1="accent1" accent2="accent2" accent3="accent3" accent4="accent4" accent5="accent5" accent6="accent6" hlink="hlink" folHlink="folHlink"/>
    </a:extraClrScheme>
    <a:extraClrScheme>
      <a:clrScheme name="Default Design 3">
        <a:dk1>
          <a:srgbClr val="000066"/>
        </a:dk1>
        <a:lt1>
          <a:srgbClr val="FFFFFF"/>
        </a:lt1>
        <a:dk2>
          <a:srgbClr val="2A3498"/>
        </a:dk2>
        <a:lt2>
          <a:srgbClr val="B2B2B2"/>
        </a:lt2>
        <a:accent1>
          <a:srgbClr val="72C298"/>
        </a:accent1>
        <a:accent2>
          <a:srgbClr val="2662CE"/>
        </a:accent2>
        <a:accent3>
          <a:srgbClr val="FFFFFF"/>
        </a:accent3>
        <a:accent4>
          <a:srgbClr val="000056"/>
        </a:accent4>
        <a:accent5>
          <a:srgbClr val="BCDDCA"/>
        </a:accent5>
        <a:accent6>
          <a:srgbClr val="2158BA"/>
        </a:accent6>
        <a:hlink>
          <a:srgbClr val="339797"/>
        </a:hlink>
        <a:folHlink>
          <a:srgbClr val="41638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085TGp_global12_v3</Template>
  <TotalTime>9332</TotalTime>
  <Words>2469</Words>
  <Application>Microsoft Office PowerPoint</Application>
  <PresentationFormat>全屏显示(4:3)</PresentationFormat>
  <Paragraphs>745</Paragraphs>
  <Slides>48</Slides>
  <Notes>30</Notes>
  <HiddenSlides>0</HiddenSlides>
  <MMClips>0</MMClips>
  <ScaleCrop>false</ScaleCrop>
  <HeadingPairs>
    <vt:vector size="6" baseType="variant">
      <vt:variant>
        <vt:lpstr>主题</vt:lpstr>
      </vt:variant>
      <vt:variant>
        <vt:i4>3</vt:i4>
      </vt:variant>
      <vt:variant>
        <vt:lpstr>嵌入 OLE 服务器</vt:lpstr>
      </vt:variant>
      <vt:variant>
        <vt:i4>1</vt:i4>
      </vt:variant>
      <vt:variant>
        <vt:lpstr>幻灯片标题</vt:lpstr>
      </vt:variant>
      <vt:variant>
        <vt:i4>48</vt:i4>
      </vt:variant>
    </vt:vector>
  </HeadingPairs>
  <TitlesOfParts>
    <vt:vector size="52" baseType="lpstr">
      <vt:lpstr>085TGp_global12_v3</vt:lpstr>
      <vt:lpstr>3_Office 主题​​</vt:lpstr>
      <vt:lpstr>Office 主题​​</vt:lpstr>
      <vt:lpstr>Image</vt:lpstr>
      <vt:lpstr>CEPC Partial Double Ring Lattice &amp; SPPC Lattice Design</vt:lpstr>
      <vt:lpstr>Outline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Layout of two CEPC lattices</vt:lpstr>
      <vt:lpstr>PowerPoint 演示文稿</vt:lpstr>
      <vt:lpstr>PowerPoint 演示文稿</vt:lpstr>
      <vt:lpstr>PowerPoint 演示文稿</vt:lpstr>
      <vt:lpstr>PowerPoint 演示文稿</vt:lpstr>
      <vt:lpstr>PowerPoint 演示文稿</vt:lpstr>
      <vt:lpstr>PowerPoint 演示文稿</vt:lpstr>
      <vt:lpstr> Dispersion Suppressor (DS) types</vt:lpstr>
      <vt:lpstr>PowerPoint 演示文稿</vt:lpstr>
      <vt:lpstr>PowerPoint 演示文稿</vt:lpstr>
      <vt:lpstr>PowerPoint 演示文稿</vt:lpstr>
      <vt:lpstr>PowerPoint 演示文稿</vt:lpstr>
      <vt:lpstr>LSS2_inj/LSS8_extr</vt:lpstr>
      <vt:lpstr>LSS4/6_rf</vt:lpstr>
      <vt:lpstr>LSS3_pp/LSS7_pp</vt:lpstr>
      <vt:lpstr>Q Strength</vt:lpstr>
      <vt:lpstr>Separation Dipole</vt:lpstr>
      <vt:lpstr>Separation Dipole</vt:lpstr>
      <vt:lpstr>Summary for part 2</vt:lpstr>
      <vt:lpstr>  Acknowledge</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SuFeng</dc:creator>
  <cp:lastModifiedBy>sufeng</cp:lastModifiedBy>
  <cp:revision>1119</cp:revision>
  <cp:lastPrinted>2015-12-17T09:55:25Z</cp:lastPrinted>
  <dcterms:created xsi:type="dcterms:W3CDTF">2015-05-10T15:15:38Z</dcterms:created>
  <dcterms:modified xsi:type="dcterms:W3CDTF">2016-01-12T00:23:59Z</dcterms:modified>
</cp:coreProperties>
</file>