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315" r:id="rId4"/>
    <p:sldId id="313" r:id="rId5"/>
    <p:sldId id="314" r:id="rId6"/>
    <p:sldId id="316" r:id="rId7"/>
    <p:sldId id="317" r:id="rId8"/>
    <p:sldId id="320" r:id="rId9"/>
    <p:sldId id="319" r:id="rId10"/>
    <p:sldId id="312" r:id="rId11"/>
    <p:sldId id="258" r:id="rId12"/>
    <p:sldId id="262" r:id="rId13"/>
    <p:sldId id="282" r:id="rId14"/>
    <p:sldId id="285" r:id="rId15"/>
    <p:sldId id="286" r:id="rId16"/>
    <p:sldId id="287" r:id="rId17"/>
    <p:sldId id="289" r:id="rId18"/>
    <p:sldId id="321" r:id="rId19"/>
    <p:sldId id="322" r:id="rId20"/>
    <p:sldId id="301" r:id="rId21"/>
    <p:sldId id="325" r:id="rId22"/>
    <p:sldId id="303" r:id="rId23"/>
    <p:sldId id="304" r:id="rId24"/>
    <p:sldId id="305" r:id="rId25"/>
    <p:sldId id="323" r:id="rId26"/>
    <p:sldId id="324" r:id="rId27"/>
    <p:sldId id="30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C9ED1-F74A-4EDB-A7D2-00F79140AB2F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F88CB-F818-4F45-8F00-2872E9AA0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7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24.03.2014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Seminar at CERN, March 24th 2014</a:t>
            </a:r>
            <a:endParaRPr lang="ru-R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8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24.03.2014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at CERN, March 24th 2014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24.03.2014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at CERN, March 24th 2014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6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24.03.2014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at CERN, March 24th 2014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4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24.03.2014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at CERN, March 24th 2014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2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24.03.2014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at CERN, March 24th 2014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1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24.03.2014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at CERN, March 24th 2014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1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24.03.2014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at CERN, March 24th 2014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1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24.03.2014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at CERN, March 24th 2014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4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24.03.2014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at CERN, March 24th 2014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3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24.03.2014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at CERN, March 24th 2014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9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24.03.2014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Seminar at CERN, March 24th 2014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D258A-DE35-43ED-8318-C8E464C33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4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9.wmf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hyperlink" Target="http://arxiv.org/abs/0909.4872" TargetMode="External"/><Relationship Id="rId7" Type="http://schemas.openxmlformats.org/officeDocument/2006/relationships/image" Target="../media/image34.wmf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33.wmf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en-US" dirty="0" smtClean="0"/>
              <a:t>DA issues in high performance </a:t>
            </a:r>
            <a:r>
              <a:rPr lang="en-US" dirty="0" err="1" smtClean="0"/>
              <a:t>e+e</a:t>
            </a:r>
            <a:r>
              <a:rPr lang="en-US" dirty="0" smtClean="0"/>
              <a:t>- colliders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A.Bogomyagkov</a:t>
            </a:r>
            <a:r>
              <a:rPr lang="en-US" dirty="0" smtClean="0"/>
              <a:t>, </a:t>
            </a:r>
            <a:r>
              <a:rPr lang="en-US" dirty="0" err="1" smtClean="0"/>
              <a:t>E.Levichev</a:t>
            </a:r>
            <a:r>
              <a:rPr lang="en-US" dirty="0" smtClean="0"/>
              <a:t>, </a:t>
            </a:r>
            <a:r>
              <a:rPr lang="en-US" dirty="0" err="1" smtClean="0"/>
              <a:t>P.Piminov</a:t>
            </a:r>
            <a:endParaRPr lang="en-US" dirty="0" smtClean="0"/>
          </a:p>
          <a:p>
            <a:r>
              <a:rPr lang="en-US" dirty="0" err="1" smtClean="0"/>
              <a:t>Budker</a:t>
            </a:r>
            <a:r>
              <a:rPr lang="en-US" dirty="0" smtClean="0"/>
              <a:t> Institute of Nuclear Physics</a:t>
            </a:r>
          </a:p>
          <a:p>
            <a:r>
              <a:rPr lang="en-US" smtClean="0"/>
              <a:t>Novosibirsk, RUSSIA</a:t>
            </a:r>
            <a:endParaRPr lang="en-US" dirty="0" smtClean="0"/>
          </a:p>
          <a:p>
            <a:pPr marL="514350" indent="-514350">
              <a:buAutoNum type="alphaU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97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Interaction region DA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896544"/>
          </a:xfrm>
        </p:spPr>
        <p:txBody>
          <a:bodyPr>
            <a:noAutofit/>
          </a:bodyPr>
          <a:lstStyle/>
          <a:p>
            <a:r>
              <a:rPr lang="en-US" sz="2800" smtClean="0"/>
              <a:t>Due to the low vertical beta (~ 1 mm) at IP the paraxial approximation is not longer valid and the next (octupole-like) terms should be involved.</a:t>
            </a:r>
          </a:p>
          <a:p>
            <a:r>
              <a:rPr lang="en-US" sz="2800" smtClean="0"/>
              <a:t>Due to the low vertical beta at IP chromatic effects are severe and require strong sextupoles for compensation. In spite the sextupoles are usually arranged in the “ – I pairs”, the high order effects reduce the DA. </a:t>
            </a:r>
          </a:p>
          <a:p>
            <a:r>
              <a:rPr lang="en-US" sz="2800" smtClean="0"/>
              <a:t>Due to the high (~few km) betas in the first FF quadrupoles, the fringe field nonlinearities as well as the field errors are emphasized. </a:t>
            </a:r>
            <a:endParaRPr lang="ru-RU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10</a:t>
            </a:fld>
            <a:endParaRPr lang="ru-RU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6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Optics blocks example</a:t>
            </a:r>
            <a:endParaRPr lang="ru-RU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8306" r="19887" b="9546"/>
          <a:stretch/>
        </p:blipFill>
        <p:spPr>
          <a:xfrm rot="5400000">
            <a:off x="1927581" y="-347991"/>
            <a:ext cx="5287943" cy="8064000"/>
          </a:xfrm>
        </p:spPr>
      </p:pic>
      <p:grpSp>
        <p:nvGrpSpPr>
          <p:cNvPr id="22" name="Group 21"/>
          <p:cNvGrpSpPr/>
          <p:nvPr/>
        </p:nvGrpSpPr>
        <p:grpSpPr>
          <a:xfrm>
            <a:off x="5824633" y="764704"/>
            <a:ext cx="691215" cy="4967364"/>
            <a:chOff x="5824633" y="1065436"/>
            <a:chExt cx="691215" cy="496736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168392" y="1444029"/>
              <a:ext cx="0" cy="4588771"/>
            </a:xfrm>
            <a:prstGeom prst="line">
              <a:avLst/>
            </a:prstGeom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24633" y="1065436"/>
              <a:ext cx="691215" cy="369332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CRAB</a:t>
              </a:r>
              <a:endParaRPr lang="ru-RU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34050" y="776068"/>
            <a:ext cx="421910" cy="4967364"/>
            <a:chOff x="4634050" y="1076800"/>
            <a:chExt cx="421910" cy="496736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843751" y="1455393"/>
              <a:ext cx="0" cy="4588771"/>
            </a:xfrm>
            <a:prstGeom prst="line">
              <a:avLst/>
            </a:prstGeom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634050" y="1076800"/>
              <a:ext cx="421910" cy="369332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X2</a:t>
              </a:r>
              <a:endParaRPr lang="ru-RU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64210" y="776068"/>
            <a:ext cx="421910" cy="4967364"/>
            <a:chOff x="3964210" y="1076800"/>
            <a:chExt cx="421910" cy="4967364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176600" y="1455393"/>
              <a:ext cx="0" cy="4588771"/>
            </a:xfrm>
            <a:prstGeom prst="line">
              <a:avLst/>
            </a:prstGeom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964210" y="1076800"/>
              <a:ext cx="421910" cy="369332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X1</a:t>
              </a:r>
              <a:endParaRPr lang="ru-RU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103104" y="776068"/>
            <a:ext cx="413896" cy="4967364"/>
            <a:chOff x="3103104" y="1076800"/>
            <a:chExt cx="413896" cy="4967364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312320" y="1455393"/>
              <a:ext cx="0" cy="4588771"/>
            </a:xfrm>
            <a:prstGeom prst="line">
              <a:avLst/>
            </a:prstGeom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103104" y="1076800"/>
              <a:ext cx="413896" cy="369332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Y2</a:t>
              </a:r>
              <a:endParaRPr lang="ru-RU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404792" y="777124"/>
            <a:ext cx="413896" cy="4966308"/>
            <a:chOff x="2404792" y="1077856"/>
            <a:chExt cx="413896" cy="4966308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611503" y="1455393"/>
              <a:ext cx="0" cy="4588771"/>
            </a:xfrm>
            <a:prstGeom prst="line">
              <a:avLst/>
            </a:prstGeom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404792" y="1077856"/>
              <a:ext cx="413896" cy="369332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Y1</a:t>
              </a:r>
              <a:endParaRPr lang="ru-RU" dirty="0"/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1742892" y="6152604"/>
            <a:ext cx="522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51842" y="6152604"/>
            <a:ext cx="32403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76300" y="6152604"/>
            <a:ext cx="13681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47786" y="5743432"/>
            <a:ext cx="0" cy="481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59793" y="5746797"/>
            <a:ext cx="0" cy="481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76300" y="5743432"/>
            <a:ext cx="0" cy="481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52403" y="5736458"/>
            <a:ext cx="0" cy="481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1956" y="6156012"/>
            <a:ext cx="508473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FFT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19872" y="6152604"/>
            <a:ext cx="763351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YXCCS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68144" y="6152604"/>
            <a:ext cx="691215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CRAB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627784" y="3632324"/>
            <a:ext cx="64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96989" y="3262992"/>
            <a:ext cx="312906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-I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190678" y="3641616"/>
            <a:ext cx="64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55976" y="3272284"/>
            <a:ext cx="312906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-I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331640" y="5735186"/>
            <a:ext cx="396543" cy="95848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69975" y="2633197"/>
            <a:ext cx="461665" cy="406047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IP: Kinematic </a:t>
            </a:r>
            <a:r>
              <a:rPr lang="en-US" dirty="0">
                <a:solidFill>
                  <a:schemeClr val="accent1"/>
                </a:solidFill>
              </a:rPr>
              <a:t>terms: extremely low IP </a:t>
            </a:r>
            <a:r>
              <a:rPr lang="en-US" dirty="0" smtClean="0">
                <a:solidFill>
                  <a:schemeClr val="accent1"/>
                </a:solidFill>
              </a:rPr>
              <a:t>beta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676" y="3789040"/>
            <a:ext cx="2880404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Chromatic </a:t>
            </a:r>
            <a:r>
              <a:rPr lang="en-US" dirty="0" smtClean="0">
                <a:solidFill>
                  <a:schemeClr val="accent1"/>
                </a:solidFill>
              </a:rPr>
              <a:t>section: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strong </a:t>
            </a:r>
            <a:r>
              <a:rPr lang="en-US" dirty="0">
                <a:solidFill>
                  <a:schemeClr val="accent1"/>
                </a:solidFill>
              </a:rPr>
              <a:t>sextupoles, large </a:t>
            </a:r>
            <a:r>
              <a:rPr lang="en-US" dirty="0" smtClean="0">
                <a:solidFill>
                  <a:schemeClr val="accent1"/>
                </a:solidFill>
              </a:rPr>
              <a:t>beta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1763524"/>
            <a:ext cx="41511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vert="horz"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First quad fringes: large strength and beta 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827584" y="2132856"/>
            <a:ext cx="972607" cy="36004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73893" y="2344387"/>
            <a:ext cx="2016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Old version, for example only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6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Final focus example</a:t>
            </a:r>
            <a:endParaRPr lang="ru-RU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14191" r="19592" b="11805"/>
          <a:stretch/>
        </p:blipFill>
        <p:spPr>
          <a:xfrm rot="5400000">
            <a:off x="1652052" y="-275339"/>
            <a:ext cx="5839897" cy="8064000"/>
          </a:xfrm>
        </p:spPr>
      </p:pic>
      <p:sp>
        <p:nvSpPr>
          <p:cNvPr id="3" name="TextBox 2"/>
          <p:cNvSpPr txBox="1"/>
          <p:nvPr/>
        </p:nvSpPr>
        <p:spPr>
          <a:xfrm>
            <a:off x="2843808" y="2828836"/>
            <a:ext cx="3456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D0=2 </a:t>
            </a:r>
            <a:r>
              <a:rPr lang="en-US" dirty="0" smtClean="0"/>
              <a:t>m</a:t>
            </a:r>
          </a:p>
          <a:p>
            <a:r>
              <a:rPr lang="en-US" dirty="0" smtClean="0"/>
              <a:t>Q0</a:t>
            </a:r>
            <a:r>
              <a:rPr lang="en-US" smtClean="0"/>
              <a:t>: L=3.6 </a:t>
            </a:r>
            <a:r>
              <a:rPr lang="en-US" dirty="0" smtClean="0"/>
              <a:t>m</a:t>
            </a:r>
            <a:r>
              <a:rPr lang="en-US" smtClean="0"/>
              <a:t>, G=90 </a:t>
            </a:r>
            <a:r>
              <a:rPr lang="en-US" dirty="0" smtClean="0"/>
              <a:t>T/m @ 175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D1=0.4 m</a:t>
            </a:r>
          </a:p>
          <a:p>
            <a:r>
              <a:rPr lang="en-US" dirty="0" smtClean="0"/>
              <a:t>Q1: L=2 m</a:t>
            </a:r>
            <a:r>
              <a:rPr lang="en-US" smtClean="0"/>
              <a:t>, G=84 </a:t>
            </a:r>
            <a:r>
              <a:rPr lang="en-US" dirty="0" smtClean="0"/>
              <a:t>T/m</a:t>
            </a:r>
            <a:r>
              <a:rPr lang="en-US" dirty="0"/>
              <a:t> @ 175 </a:t>
            </a:r>
            <a:r>
              <a:rPr lang="en-US" dirty="0" err="1"/>
              <a:t>GeV</a:t>
            </a:r>
            <a:endParaRPr lang="ru-RU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16572" y="4950460"/>
            <a:ext cx="1079164" cy="1070828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576" y="4581128"/>
            <a:ext cx="360996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IP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79712" y="918012"/>
            <a:ext cx="262631" cy="253339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81095" y="548680"/>
            <a:ext cx="798617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L*(D0)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46265" y="918012"/>
            <a:ext cx="341441" cy="422756"/>
          </a:xfrm>
          <a:prstGeom prst="straightConnector1">
            <a:avLst/>
          </a:prstGeom>
          <a:ln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42616" y="548680"/>
            <a:ext cx="599844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QD0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12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73893" y="2197349"/>
            <a:ext cx="2016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Old version, for example only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1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IR nonlinearities figure </a:t>
            </a:r>
            <a:r>
              <a:rPr lang="en-US" sz="3600" dirty="0" smtClean="0"/>
              <a:t>of merit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24744"/>
                <a:ext cx="8712968" cy="50405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smtClean="0">
                    <a:sym typeface="Symbol"/>
                  </a:rPr>
                  <a:t>How to compare power of different IR nonlinearities for different machines? Fortunately all three main ones (kinematics, fringes and – I sextupole pairs) are 3</a:t>
                </a:r>
                <a:r>
                  <a:rPr lang="en-US" sz="2400" baseline="30000" smtClean="0">
                    <a:sym typeface="Symbol"/>
                  </a:rPr>
                  <a:t>rd</a:t>
                </a:r>
                <a:r>
                  <a:rPr lang="en-US" sz="2400" smtClean="0">
                    <a:sym typeface="Symbol"/>
                  </a:rPr>
                  <a:t> order (octupole-like) in leading term and we propose to use the first order nonlinear detuning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  <a:sym typeface="Symbol"/>
                        </a:rPr>
                        <m:t>∆=</m:t>
                      </m:r>
                      <m:r>
                        <a:rPr lang="en-US" sz="2400" i="1">
                          <a:latin typeface="Cambria Math"/>
                          <a:ea typeface="Cambria Math"/>
                          <a:sym typeface="Symbol"/>
                        </a:rPr>
                        <m:t>𝛼</m:t>
                      </m:r>
                      <m:r>
                        <a:rPr lang="en-US" sz="2400" i="1">
                          <a:latin typeface="Cambria Math"/>
                          <a:ea typeface="Cambria Math"/>
                          <a:sym typeface="Symbol"/>
                        </a:rPr>
                        <m:t>𝐽</m:t>
                      </m:r>
                      <m:r>
                        <a:rPr lang="en-US" sz="2400" i="1">
                          <a:latin typeface="Cambria Math"/>
                          <a:ea typeface="Cambria Math"/>
                          <a:sym typeface="Symbol"/>
                        </a:rPr>
                        <m:t>, 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  <m:t>𝑚𝑎𝑥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𝑜𝑏𝑠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Symbol"/>
                  </a:rPr>
                  <a:t>Advantages</a:t>
                </a:r>
              </a:p>
              <a:p>
                <a:r>
                  <a:rPr lang="en-US" sz="2400" smtClean="0">
                    <a:sym typeface="Symbol"/>
                  </a:rPr>
                  <a:t>The detuning </a:t>
                </a:r>
                <a:r>
                  <a:rPr lang="ru-RU" sz="2400">
                    <a:sym typeface="Symbol"/>
                  </a:rPr>
                  <a:t></a:t>
                </a:r>
                <a:r>
                  <a:rPr lang="en-US" sz="2400" smtClean="0">
                    <a:sym typeface="Symbol"/>
                  </a:rPr>
                  <a:t> </a:t>
                </a:r>
                <a:r>
                  <a:rPr lang="en-US" sz="2400" dirty="0">
                    <a:sym typeface="Symbol"/>
                  </a:rPr>
                  <a:t>is calculated by 1</a:t>
                </a:r>
                <a:r>
                  <a:rPr lang="en-US" sz="2400" baseline="30000" dirty="0">
                    <a:sym typeface="Symbol"/>
                  </a:rPr>
                  <a:t>st</a:t>
                </a:r>
                <a:r>
                  <a:rPr lang="en-US" sz="2400" dirty="0">
                    <a:sym typeface="Symbol"/>
                  </a:rPr>
                  <a:t> order of </a:t>
                </a:r>
                <a:r>
                  <a:rPr lang="en-US" sz="2400">
                    <a:sym typeface="Symbol"/>
                  </a:rPr>
                  <a:t>perturbation </a:t>
                </a:r>
                <a:r>
                  <a:rPr lang="en-US" sz="2400" smtClean="0">
                    <a:sym typeface="Symbol"/>
                  </a:rPr>
                  <a:t>theory. </a:t>
                </a:r>
                <a:endParaRPr lang="en-US" sz="2400" dirty="0">
                  <a:sym typeface="Symbol"/>
                </a:endParaRPr>
              </a:p>
              <a:p>
                <a:r>
                  <a:rPr lang="ru-RU" sz="2400" smtClean="0">
                    <a:sym typeface="Symbol"/>
                  </a:rPr>
                  <a:t></a:t>
                </a:r>
                <a:r>
                  <a:rPr lang="en-US" sz="2400" smtClean="0">
                    <a:sym typeface="Symbol"/>
                  </a:rPr>
                  <a:t> </a:t>
                </a:r>
                <a:r>
                  <a:rPr lang="en-US" sz="2400" dirty="0">
                    <a:sym typeface="Symbol"/>
                  </a:rPr>
                  <a:t>is additive for different sources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  <a:sym typeface="Symbol"/>
                        </a:rPr>
                        <m:t>∆=</m:t>
                      </m:r>
                      <m:r>
                        <a:rPr lang="en-US" sz="2400" i="1">
                          <a:latin typeface="Cambria Math"/>
                          <a:ea typeface="Cambria Math"/>
                          <a:sym typeface="Symbol"/>
                        </a:rPr>
                        <m:t>𝐽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  <m:t>+⋯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  <a:sym typeface="Symbol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/>
                          <a:sym typeface="Symbol"/>
                        </a:rPr>
                        <m:t>𝐽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nary>
                            <m:naryPr>
                              <m:chr m:val="∮"/>
                              <m:limLoc m:val="undOvr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+⋯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𝑑𝑠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smtClean="0">
                    <a:solidFill>
                      <a:srgbClr val="FF0000"/>
                    </a:solidFill>
                    <a:sym typeface="Symbol"/>
                  </a:rPr>
                  <a:t>                       NB: For rough estimation and comparison only!</a:t>
                </a:r>
                <a:endParaRPr lang="en-US" sz="2400" dirty="0" smtClean="0">
                  <a:solidFill>
                    <a:srgbClr val="FF0000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24744"/>
                <a:ext cx="8712968" cy="5040560"/>
              </a:xfrm>
              <a:blipFill rotWithShape="1">
                <a:blip r:embed="rId2"/>
                <a:stretch>
                  <a:fillRect l="-1049" t="-1695" r="-1399" b="-1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13</a:t>
            </a:fld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1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Final quad QD0 and chromaticity</a:t>
            </a:r>
            <a:endParaRPr lang="ru-RU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90872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Defining </a:t>
            </a:r>
            <a:r>
              <a:rPr lang="en-US" sz="2400" smtClean="0"/>
              <a:t>the QD0 (thin lense) </a:t>
            </a:r>
            <a:r>
              <a:rPr lang="en-US" sz="2400" dirty="0" smtClean="0"/>
              <a:t>focusing requirements as </a:t>
            </a:r>
            <a:r>
              <a:rPr lang="en-US" sz="2400" dirty="0" smtClean="0">
                <a:sym typeface="Symbol"/>
              </a:rPr>
              <a:t></a:t>
            </a:r>
            <a:r>
              <a:rPr lang="en-US" sz="2400" baseline="-25000" dirty="0" smtClean="0">
                <a:sym typeface="Symbol"/>
              </a:rPr>
              <a:t>o</a:t>
            </a:r>
            <a:r>
              <a:rPr lang="en-US" sz="2400" dirty="0" smtClean="0">
                <a:sym typeface="Symbol"/>
              </a:rPr>
              <a:t> = –</a:t>
            </a:r>
            <a:r>
              <a:rPr lang="en-US" sz="2400" baseline="-25000" dirty="0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one can find</a:t>
            </a:r>
            <a:r>
              <a:rPr lang="en-US" sz="2400" dirty="0" smtClean="0"/>
              <a:t>  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807414"/>
              </p:ext>
            </p:extLst>
          </p:nvPr>
        </p:nvGraphicFramePr>
        <p:xfrm>
          <a:off x="2619375" y="1339850"/>
          <a:ext cx="33480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1" name="Формула" r:id="rId3" imgW="1714320" imgH="444240" progId="Equation.3">
                  <p:embed/>
                </p:oleObj>
              </mc:Choice>
              <mc:Fallback>
                <p:oleObj name="Формула" r:id="rId3" imgW="1714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5" y="1339850"/>
                        <a:ext cx="3348038" cy="855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12022" y="2103239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beta and its derivative in the end of L* are given by 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497715"/>
              </p:ext>
            </p:extLst>
          </p:nvPr>
        </p:nvGraphicFramePr>
        <p:xfrm>
          <a:off x="2843808" y="2570786"/>
          <a:ext cx="936104" cy="736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" name="Формула" r:id="rId5" imgW="583947" imgH="457002" progId="Equation.3">
                  <p:embed/>
                </p:oleObj>
              </mc:Choice>
              <mc:Fallback>
                <p:oleObj name="Формула" r:id="rId5" imgW="583947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570786"/>
                        <a:ext cx="936104" cy="7366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61326"/>
              </p:ext>
            </p:extLst>
          </p:nvPr>
        </p:nvGraphicFramePr>
        <p:xfrm>
          <a:off x="4627563" y="2565400"/>
          <a:ext cx="11874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3" name="Формула" r:id="rId7" imgW="672840" imgH="457200" progId="Equation.3">
                  <p:embed/>
                </p:oleObj>
              </mc:Choice>
              <mc:Fallback>
                <p:oleObj name="Формула" r:id="rId7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2565400"/>
                        <a:ext cx="1187450" cy="806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01418" y="350100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FF vertical chromaticity(half of FF):  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374265"/>
              </p:ext>
            </p:extLst>
          </p:nvPr>
        </p:nvGraphicFramePr>
        <p:xfrm>
          <a:off x="4937125" y="3381375"/>
          <a:ext cx="21463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4" name="Формула" r:id="rId9" imgW="1358640" imgH="444240" progId="Equation.3">
                  <p:embed/>
                </p:oleObj>
              </mc:Choice>
              <mc:Fallback>
                <p:oleObj name="Формула" r:id="rId9" imgW="1358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3381375"/>
                        <a:ext cx="2146300" cy="700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V="1">
            <a:off x="5580112" y="4149080"/>
            <a:ext cx="0" cy="21602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6516216" y="4140951"/>
            <a:ext cx="0" cy="21602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281413" y="4386499"/>
            <a:ext cx="258117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QD0 natural chromaticity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274069" y="4386499"/>
            <a:ext cx="250690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Correction by sextupoles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14520" y="508518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Note: For FF </a:t>
            </a:r>
            <a:r>
              <a:rPr lang="en-US" dirty="0" smtClean="0">
                <a:sym typeface="Symbol"/>
              </a:rPr>
              <a:t>’ corresponds to the chromatic function excitation introduced by </a:t>
            </a:r>
            <a:r>
              <a:rPr lang="en-US" dirty="0" err="1" smtClean="0">
                <a:sym typeface="Symbol"/>
              </a:rPr>
              <a:t>B.Montague</a:t>
            </a:r>
            <a:r>
              <a:rPr lang="en-US" dirty="0" smtClean="0">
                <a:sym typeface="Symbol"/>
              </a:rPr>
              <a:t> (LEP Note 165, 1979)</a:t>
            </a:r>
            <a:r>
              <a:rPr lang="en-US" dirty="0" smtClean="0"/>
              <a:t> 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640570"/>
              </p:ext>
            </p:extLst>
          </p:nvPr>
        </p:nvGraphicFramePr>
        <p:xfrm>
          <a:off x="4232275" y="5842000"/>
          <a:ext cx="23574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5" name="Формула" r:id="rId11" imgW="1587240" imgH="241200" progId="Equation.3">
                  <p:embed/>
                </p:oleObj>
              </mc:Choice>
              <mc:Fallback>
                <p:oleObj name="Формула" r:id="rId11" imgW="1587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5842000"/>
                        <a:ext cx="2357438" cy="354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07647"/>
              </p:ext>
            </p:extLst>
          </p:nvPr>
        </p:nvGraphicFramePr>
        <p:xfrm>
          <a:off x="2606675" y="5754688"/>
          <a:ext cx="9779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6" name="Формула" r:id="rId13" imgW="596880" imgH="393480" progId="Equation.3">
                  <p:embed/>
                </p:oleObj>
              </mc:Choice>
              <mc:Fallback>
                <p:oleObj name="Формула" r:id="rId13" imgW="596880" imgH="393480" progId="Equation.3">
                  <p:embed/>
                  <p:pic>
                    <p:nvPicPr>
                      <p:cNvPr id="0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5754688"/>
                        <a:ext cx="9779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9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Kinematics</a:t>
            </a:r>
            <a:endParaRPr lang="ru-RU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105273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For the extremely low </a:t>
            </a:r>
            <a:r>
              <a:rPr lang="en-US" sz="2400" dirty="0" smtClean="0">
                <a:sym typeface="Symbol"/>
              </a:rPr>
              <a:t>* and large transverse momentum the first order correction of non-</a:t>
            </a:r>
            <a:r>
              <a:rPr lang="en-US" sz="2400" dirty="0" err="1" smtClean="0">
                <a:sym typeface="Symbol"/>
              </a:rPr>
              <a:t>paraxiality</a:t>
            </a:r>
            <a:r>
              <a:rPr lang="en-US" sz="2400" dirty="0" smtClean="0">
                <a:sym typeface="Symbol"/>
              </a:rPr>
              <a:t> is given by</a:t>
            </a:r>
            <a:r>
              <a:rPr lang="en-US" sz="2400" dirty="0" smtClean="0"/>
              <a:t> 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37178"/>
              </p:ext>
            </p:extLst>
          </p:nvPr>
        </p:nvGraphicFramePr>
        <p:xfrm>
          <a:off x="323528" y="1883733"/>
          <a:ext cx="2222796" cy="753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8" name="Формула" r:id="rId3" imgW="1155700" imgH="393700" progId="Equation.3">
                  <p:embed/>
                </p:oleObj>
              </mc:Choice>
              <mc:Fallback>
                <p:oleObj name="Формула" r:id="rId3" imgW="115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883733"/>
                        <a:ext cx="2222796" cy="753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491505"/>
              </p:ext>
            </p:extLst>
          </p:nvPr>
        </p:nvGraphicFramePr>
        <p:xfrm>
          <a:off x="323528" y="2708920"/>
          <a:ext cx="231830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9" name="Формула" r:id="rId5" imgW="1256755" imgH="393529" progId="Equation.3">
                  <p:embed/>
                </p:oleObj>
              </mc:Choice>
              <mc:Fallback>
                <p:oleObj name="Формула" r:id="rId5" imgW="125675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708920"/>
                        <a:ext cx="2318306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720564"/>
              </p:ext>
            </p:extLst>
          </p:nvPr>
        </p:nvGraphicFramePr>
        <p:xfrm>
          <a:off x="2843807" y="2060848"/>
          <a:ext cx="228121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0" name="Формула" r:id="rId7" imgW="1257300" imgH="241300" progId="Equation.3">
                  <p:embed/>
                </p:oleObj>
              </mc:Choice>
              <mc:Fallback>
                <p:oleObj name="Формула" r:id="rId7" imgW="1257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7" y="2060848"/>
                        <a:ext cx="2281213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692227"/>
              </p:ext>
            </p:extLst>
          </p:nvPr>
        </p:nvGraphicFramePr>
        <p:xfrm>
          <a:off x="5508104" y="2060848"/>
          <a:ext cx="240218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1" name="Формула" r:id="rId9" imgW="1320227" imgH="241195" progId="Equation.3">
                  <p:embed/>
                </p:oleObj>
              </mc:Choice>
              <mc:Fallback>
                <p:oleObj name="Формула" r:id="rId9" imgW="132022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060848"/>
                        <a:ext cx="2402187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560868"/>
              </p:ext>
            </p:extLst>
          </p:nvPr>
        </p:nvGraphicFramePr>
        <p:xfrm>
          <a:off x="2843808" y="2708920"/>
          <a:ext cx="279250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2" name="Формула" r:id="rId11" imgW="1511300" imgH="393700" progId="Equation.3">
                  <p:embed/>
                </p:oleObj>
              </mc:Choice>
              <mc:Fallback>
                <p:oleObj name="Формула" r:id="rId11" imgW="1511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708920"/>
                        <a:ext cx="2792506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246900"/>
              </p:ext>
            </p:extLst>
          </p:nvPr>
        </p:nvGraphicFramePr>
        <p:xfrm>
          <a:off x="6012160" y="2708920"/>
          <a:ext cx="231830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3" name="Формула" r:id="rId13" imgW="1256755" imgH="393529" progId="Equation.3">
                  <p:embed/>
                </p:oleObj>
              </mc:Choice>
              <mc:Fallback>
                <p:oleObj name="Формула" r:id="rId13" imgW="125675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708920"/>
                        <a:ext cx="2318306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91830" y="357301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main contribution comes from the IP and the first drift: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87524" y="522920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where 2L is the distance between 2 QD0 quads around </a:t>
            </a:r>
            <a:r>
              <a:rPr lang="en-US" sz="2400" smtClean="0"/>
              <a:t>the IP.</a:t>
            </a:r>
            <a:endParaRPr lang="en-US" sz="2400" dirty="0" smtClean="0"/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934709"/>
              </p:ext>
            </p:extLst>
          </p:nvPr>
        </p:nvGraphicFramePr>
        <p:xfrm>
          <a:off x="2787650" y="4232275"/>
          <a:ext cx="282416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4" name="Формула" r:id="rId14" imgW="1587240" imgH="469800" progId="Equation.3">
                  <p:embed/>
                </p:oleObj>
              </mc:Choice>
              <mc:Fallback>
                <p:oleObj name="Формула" r:id="rId14" imgW="15872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4232275"/>
                        <a:ext cx="2824163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15</a:t>
            </a:fld>
            <a:endParaRPr lang="ru-RU"/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0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QD0 Fringe Fields</a:t>
            </a:r>
            <a:endParaRPr lang="ru-RU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105273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Quadrupole fringe field nonlinearity is defined by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7662"/>
              </p:ext>
            </p:extLst>
          </p:nvPr>
        </p:nvGraphicFramePr>
        <p:xfrm>
          <a:off x="2051720" y="1700808"/>
          <a:ext cx="4392488" cy="43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8" name="Формула" r:id="rId3" imgW="2578100" imgH="254000" progId="Equation.3">
                  <p:embed/>
                </p:oleObj>
              </mc:Choice>
              <mc:Fallback>
                <p:oleObj name="Формула" r:id="rId3" imgW="2578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700808"/>
                        <a:ext cx="4392488" cy="437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87524" y="227687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nd the vertical detuning coefficient is given by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761223"/>
              </p:ext>
            </p:extLst>
          </p:nvPr>
        </p:nvGraphicFramePr>
        <p:xfrm>
          <a:off x="2411760" y="2910100"/>
          <a:ext cx="3240360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9" name="Формула" r:id="rId5" imgW="1955520" imgH="393480" progId="Equation.3">
                  <p:embed/>
                </p:oleObj>
              </mc:Choice>
              <mc:Fallback>
                <p:oleObj name="Формула" r:id="rId5" imgW="1955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910100"/>
                        <a:ext cx="3240360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788024" y="5626524"/>
            <a:ext cx="3793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E.Levichev</a:t>
            </a:r>
            <a:r>
              <a:rPr lang="en-US" sz="1400" dirty="0" smtClean="0"/>
              <a:t>, </a:t>
            </a:r>
            <a:r>
              <a:rPr lang="en-US" sz="1400" dirty="0" err="1" smtClean="0"/>
              <a:t>P.Piminov</a:t>
            </a:r>
            <a:r>
              <a:rPr lang="en-US" sz="1400" dirty="0" smtClean="0"/>
              <a:t>, </a:t>
            </a:r>
            <a:r>
              <a:rPr lang="en-US" sz="1400" dirty="0" err="1" smtClean="0"/>
              <a:t>arXiv</a:t>
            </a:r>
            <a:r>
              <a:rPr lang="en-US" sz="1400" dirty="0" smtClean="0"/>
              <a:t>: 0903.3028</a:t>
            </a:r>
          </a:p>
          <a:p>
            <a:r>
              <a:rPr lang="en-US" sz="1400" dirty="0" err="1" smtClean="0"/>
              <a:t>A.V.Bogomyagkov</a:t>
            </a:r>
            <a:r>
              <a:rPr lang="en-US" sz="1400" dirty="0" smtClean="0"/>
              <a:t> et al. IPAC13,  WEPEA049, 2615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3945" y="357301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Or, with above assumptions (k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 is the central strength):</a:t>
            </a: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206547"/>
              </p:ext>
            </p:extLst>
          </p:nvPr>
        </p:nvGraphicFramePr>
        <p:xfrm>
          <a:off x="2305050" y="4221163"/>
          <a:ext cx="36179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0" name="Формула" r:id="rId7" imgW="2171520" imgH="482400" progId="Equation.3">
                  <p:embed/>
                </p:oleObj>
              </mc:Choice>
              <mc:Fallback>
                <p:oleObj name="Формула" r:id="rId7" imgW="2171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4221163"/>
                        <a:ext cx="3617913" cy="806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16</a:t>
            </a:fld>
            <a:endParaRPr lang="ru-RU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1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Chromatic </a:t>
            </a:r>
            <a:r>
              <a:rPr lang="en-US" sz="3600" dirty="0" err="1" smtClean="0"/>
              <a:t>sextupoles</a:t>
            </a:r>
            <a:endParaRPr lang="ru-RU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90872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Vertical chromatic sextupole  pair separated by –I transformer gives the following coordinate transformation in the first order</a:t>
            </a:r>
            <a:r>
              <a:rPr lang="en-US" sz="2400" baseline="30000" dirty="0" smtClean="0"/>
              <a:t>*)</a:t>
            </a:r>
            <a:r>
              <a:rPr lang="en-US" sz="2400" dirty="0" smtClean="0"/>
              <a:t> 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8933" y="5800607"/>
            <a:ext cx="6696744" cy="29734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hangingPunct="0"/>
            <a:r>
              <a:rPr lang="en-US" sz="1400" baseline="30000" dirty="0" smtClean="0">
                <a:latin typeface="Liberation Sans" pitchFamily="18"/>
                <a:ea typeface="DejaVu LGC Sans" pitchFamily="2"/>
                <a:cs typeface="DejaVu LGC Sans" pitchFamily="2"/>
              </a:rPr>
              <a:t>*)</a:t>
            </a:r>
            <a:r>
              <a:rPr lang="en-US" sz="1400" dirty="0" smtClean="0">
                <a:latin typeface="Liberation Sans" pitchFamily="18"/>
                <a:ea typeface="DejaVu LGC Sans" pitchFamily="2"/>
                <a:cs typeface="DejaVu LGC Sans" pitchFamily="2"/>
              </a:rPr>
              <a:t> </a:t>
            </a:r>
            <a:r>
              <a:rPr lang="en-US" sz="1400" dirty="0" err="1" smtClean="0">
                <a:latin typeface="Liberation Sans" pitchFamily="18"/>
                <a:ea typeface="DejaVu LGC Sans" pitchFamily="2"/>
                <a:cs typeface="DejaVu LGC Sans" pitchFamily="2"/>
              </a:rPr>
              <a:t>A.Bogomyagkov</a:t>
            </a:r>
            <a:r>
              <a:rPr lang="en-US" sz="1400" dirty="0">
                <a:latin typeface="Liberation Sans" pitchFamily="18"/>
                <a:ea typeface="DejaVu LGC Sans" pitchFamily="2"/>
                <a:cs typeface="DejaVu LGC Sans" pitchFamily="2"/>
              </a:rPr>
              <a:t>, </a:t>
            </a:r>
            <a:r>
              <a:rPr lang="en-US" sz="1400" dirty="0" err="1">
                <a:latin typeface="Liberation Sans" pitchFamily="18"/>
                <a:ea typeface="DejaVu LGC Sans" pitchFamily="2"/>
                <a:cs typeface="DejaVu LGC Sans" pitchFamily="2"/>
              </a:rPr>
              <a:t>S.Glykhov</a:t>
            </a:r>
            <a:r>
              <a:rPr lang="en-US" sz="1400" dirty="0">
                <a:latin typeface="Liberation Sans" pitchFamily="18"/>
                <a:ea typeface="DejaVu LGC Sans" pitchFamily="2"/>
                <a:cs typeface="DejaVu LGC Sans" pitchFamily="2"/>
              </a:rPr>
              <a:t>, </a:t>
            </a:r>
            <a:r>
              <a:rPr lang="en-US" sz="1400" dirty="0" err="1">
                <a:latin typeface="Liberation Sans" pitchFamily="18"/>
                <a:ea typeface="DejaVu LGC Sans" pitchFamily="2"/>
                <a:cs typeface="DejaVu LGC Sans" pitchFamily="2"/>
              </a:rPr>
              <a:t>E.Levichev</a:t>
            </a:r>
            <a:r>
              <a:rPr lang="en-US" sz="1400" dirty="0">
                <a:latin typeface="Liberation Sans" pitchFamily="18"/>
                <a:ea typeface="DejaVu LGC Sans" pitchFamily="2"/>
                <a:cs typeface="DejaVu LGC Sans" pitchFamily="2"/>
              </a:rPr>
              <a:t>, </a:t>
            </a:r>
            <a:r>
              <a:rPr lang="en-US" sz="1400" dirty="0" err="1" smtClean="0">
                <a:latin typeface="Liberation Sans" pitchFamily="18"/>
                <a:ea typeface="DejaVu LGC Sans" pitchFamily="2"/>
                <a:cs typeface="DejaVu LGC Sans" pitchFamily="2"/>
              </a:rPr>
              <a:t>P.Piminov</a:t>
            </a:r>
            <a:r>
              <a:rPr lang="en-US" sz="1400" dirty="0" smtClean="0">
                <a:latin typeface="Liberation Sans" pitchFamily="18"/>
                <a:ea typeface="DejaVu LGC Sans" pitchFamily="2"/>
                <a:cs typeface="DejaVu LGC Sans" pitchFamily="2"/>
              </a:rPr>
              <a:t>  </a:t>
            </a:r>
            <a:r>
              <a:rPr lang="en-US" sz="1400" b="0" i="0" u="none" strike="noStrike" kern="1200" dirty="0" smtClean="0">
                <a:ln>
                  <a:noFill/>
                </a:ln>
                <a:latin typeface="Liberation Sans" pitchFamily="18"/>
                <a:ea typeface="DejaVu LGC Sans" pitchFamily="2"/>
                <a:cs typeface="DejaVu LGC Sans" pitchFamily="2"/>
                <a:hlinkClick r:id="rId3"/>
              </a:rPr>
              <a:t>http</a:t>
            </a:r>
            <a:r>
              <a:rPr lang="en-US" sz="1400" b="0" i="0" u="none" strike="noStrike" kern="1200" dirty="0">
                <a:ln>
                  <a:noFill/>
                </a:ln>
                <a:latin typeface="Liberation Sans" pitchFamily="18"/>
                <a:ea typeface="DejaVu LGC Sans" pitchFamily="2"/>
                <a:cs typeface="DejaVu LGC Sans" pitchFamily="2"/>
                <a:hlinkClick r:id="rId3"/>
              </a:rPr>
              <a:t>://</a:t>
            </a:r>
            <a:r>
              <a:rPr lang="en-US" sz="1400" b="0" i="0" u="none" strike="noStrike" kern="1200" dirty="0" smtClean="0">
                <a:ln>
                  <a:noFill/>
                </a:ln>
                <a:latin typeface="Liberation Sans" pitchFamily="18"/>
                <a:ea typeface="DejaVu LGC Sans" pitchFamily="2"/>
                <a:cs typeface="DejaVu LGC Sans" pitchFamily="2"/>
                <a:hlinkClick r:id="rId3"/>
              </a:rPr>
              <a:t>arxiv.org/abs/0909.4872</a:t>
            </a:r>
            <a:endParaRPr lang="en-US" sz="1400" b="0" i="0" u="none" strike="noStrike" kern="1200" dirty="0">
              <a:ln>
                <a:noFill/>
              </a:ln>
              <a:latin typeface="Liberation Sans" pitchFamily="18"/>
              <a:ea typeface="DejaVu LGC Sans" pitchFamily="2"/>
              <a:cs typeface="DejaVu LGC Sans" pitchFamily="2"/>
              <a:hlinkClick r:id="rId3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053843"/>
              </p:ext>
            </p:extLst>
          </p:nvPr>
        </p:nvGraphicFramePr>
        <p:xfrm>
          <a:off x="1043608" y="2276871"/>
          <a:ext cx="792088" cy="42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4" name="Формула" r:id="rId4" imgW="431613" imgH="228501" progId="Equation.3">
                  <p:embed/>
                </p:oleObj>
              </mc:Choice>
              <mc:Fallback>
                <p:oleObj name="Формула" r:id="rId4" imgW="43161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276871"/>
                        <a:ext cx="792088" cy="4224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011701"/>
              </p:ext>
            </p:extLst>
          </p:nvPr>
        </p:nvGraphicFramePr>
        <p:xfrm>
          <a:off x="1043608" y="2564904"/>
          <a:ext cx="334117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5" name="Формула" r:id="rId6" imgW="2209800" imgH="431800" progId="Equation.3">
                  <p:embed/>
                </p:oleObj>
              </mc:Choice>
              <mc:Fallback>
                <p:oleObj name="Формула" r:id="rId6" imgW="2209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564904"/>
                        <a:ext cx="3341171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600821"/>
              </p:ext>
            </p:extLst>
          </p:nvPr>
        </p:nvGraphicFramePr>
        <p:xfrm>
          <a:off x="5292080" y="2276872"/>
          <a:ext cx="81009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6" name="Формула" r:id="rId8" imgW="431613" imgH="228501" progId="Equation.3">
                  <p:embed/>
                </p:oleObj>
              </mc:Choice>
              <mc:Fallback>
                <p:oleObj name="Формула" r:id="rId8" imgW="43161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276872"/>
                        <a:ext cx="810090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191666"/>
              </p:ext>
            </p:extLst>
          </p:nvPr>
        </p:nvGraphicFramePr>
        <p:xfrm>
          <a:off x="5311175" y="2636912"/>
          <a:ext cx="2736304" cy="616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7" name="Формула" r:id="rId9" imgW="1815312" imgH="406224" progId="Equation.3">
                  <p:embed/>
                </p:oleObj>
              </mc:Choice>
              <mc:Fallback>
                <p:oleObj name="Формула" r:id="rId9" imgW="1815312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175" y="2636912"/>
                        <a:ext cx="2736304" cy="616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050595" y="1897979"/>
            <a:ext cx="184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Pair of sextupoles</a:t>
            </a:r>
            <a:endParaRPr lang="ru-RU" u="sng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20072" y="1897979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 smtClean="0"/>
              <a:t>Octupole</a:t>
            </a:r>
            <a:endParaRPr lang="ru-RU" u="sng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87524" y="328498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By analogy to the </a:t>
            </a:r>
            <a:r>
              <a:rPr lang="en-US" sz="2400" dirty="0" err="1" smtClean="0"/>
              <a:t>octupole</a:t>
            </a:r>
            <a:r>
              <a:rPr lang="en-US" sz="2400" dirty="0" smtClean="0"/>
              <a:t> and using the expression for the FF chromaticity we found for the vertical detuning (2 pairs)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76566"/>
              </p:ext>
            </p:extLst>
          </p:nvPr>
        </p:nvGraphicFramePr>
        <p:xfrm>
          <a:off x="1511300" y="4365625"/>
          <a:ext cx="5905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8" name="Формула" r:id="rId11" imgW="3504960" imgH="507960" progId="Equation.3">
                  <p:embed/>
                </p:oleObj>
              </mc:Choice>
              <mc:Fallback>
                <p:oleObj name="Формула" r:id="rId11" imgW="35049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4365625"/>
                        <a:ext cx="5905500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17</a:t>
            </a:fld>
            <a:endParaRPr lang="ru-RU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5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Discussion</a:t>
            </a:r>
            <a:endParaRPr lang="ru-RU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194990" y="913926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Kinematic effect increases with L</a:t>
            </a:r>
            <a:r>
              <a:rPr lang="en-US" sz="2400" baseline="30000" smtClean="0"/>
              <a:t>*</a:t>
            </a:r>
            <a:r>
              <a:rPr lang="en-US" sz="2400" smtClean="0"/>
              <a:t> increase and </a:t>
            </a:r>
            <a:r>
              <a:rPr lang="en-US" sz="2400" smtClean="0">
                <a:sym typeface="Symbol"/>
              </a:rPr>
              <a:t></a:t>
            </a:r>
            <a:r>
              <a:rPr lang="en-US" sz="2400" baseline="30000" smtClean="0">
                <a:sym typeface="Symbol"/>
              </a:rPr>
              <a:t>*</a:t>
            </a:r>
            <a:r>
              <a:rPr lang="en-US" sz="2400" smtClean="0">
                <a:sym typeface="Symbol"/>
              </a:rPr>
              <a:t> decrease.</a:t>
            </a:r>
            <a:endParaRPr lang="en-US" sz="2400" dirty="0" smtClean="0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785685"/>
              </p:ext>
            </p:extLst>
          </p:nvPr>
        </p:nvGraphicFramePr>
        <p:xfrm>
          <a:off x="230188" y="3702050"/>
          <a:ext cx="35718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" name="Формула" r:id="rId3" imgW="2184120" imgH="507960" progId="Equation.3">
                  <p:embed/>
                </p:oleObj>
              </mc:Choice>
              <mc:Fallback>
                <p:oleObj name="Формула" r:id="rId3" imgW="21841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3702050"/>
                        <a:ext cx="3571875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808177"/>
              </p:ext>
            </p:extLst>
          </p:nvPr>
        </p:nvGraphicFramePr>
        <p:xfrm>
          <a:off x="323528" y="908720"/>
          <a:ext cx="282416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" name="Формула" r:id="rId5" imgW="1587240" imgH="469800" progId="Equation.3">
                  <p:embed/>
                </p:oleObj>
              </mc:Choice>
              <mc:Fallback>
                <p:oleObj name="Формула" r:id="rId5" imgW="1587240" imgH="469800" progId="Equation.3">
                  <p:embed/>
                  <p:pic>
                    <p:nvPicPr>
                      <p:cNvPr id="0" name="Объект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908720"/>
                        <a:ext cx="2824163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154609"/>
              </p:ext>
            </p:extLst>
          </p:nvPr>
        </p:nvGraphicFramePr>
        <p:xfrm>
          <a:off x="251520" y="1988840"/>
          <a:ext cx="387652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" name="Формула" r:id="rId7" imgW="2171520" imgH="482400" progId="Equation.3">
                  <p:embed/>
                </p:oleObj>
              </mc:Choice>
              <mc:Fallback>
                <p:oleObj name="Формула" r:id="rId7" imgW="2171520" imgH="482400" progId="Equation.3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988840"/>
                        <a:ext cx="3876526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4188228" y="2164769"/>
            <a:ext cx="47042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Fringe field effect increases fast with L</a:t>
            </a:r>
            <a:r>
              <a:rPr lang="en-US" sz="2400" baseline="30000" smtClean="0"/>
              <a:t>*</a:t>
            </a:r>
            <a:r>
              <a:rPr lang="en-US" sz="2400" smtClean="0"/>
              <a:t> increase and </a:t>
            </a:r>
            <a:r>
              <a:rPr lang="en-US" sz="2400" smtClean="0">
                <a:sym typeface="Symbol"/>
              </a:rPr>
              <a:t></a:t>
            </a:r>
            <a:r>
              <a:rPr lang="en-US" sz="2400" baseline="30000" smtClean="0">
                <a:sym typeface="Symbol"/>
              </a:rPr>
              <a:t>*</a:t>
            </a:r>
            <a:r>
              <a:rPr lang="en-US" sz="2400" smtClean="0">
                <a:sym typeface="Symbol"/>
              </a:rPr>
              <a:t> decrease. It is </a:t>
            </a:r>
            <a:r>
              <a:rPr lang="en-US" sz="2400">
                <a:sym typeface="Symbol"/>
              </a:rPr>
              <a:t>s</a:t>
            </a:r>
            <a:r>
              <a:rPr lang="en-US" sz="2400" smtClean="0">
                <a:sym typeface="Symbol"/>
              </a:rPr>
              <a:t>ensitive to the QD0 central gradient k</a:t>
            </a:r>
            <a:r>
              <a:rPr lang="en-US" sz="2400" baseline="-25000" smtClean="0">
                <a:sym typeface="Symbol"/>
              </a:rPr>
              <a:t>10</a:t>
            </a:r>
            <a:r>
              <a:rPr lang="en-US" sz="2400" smtClean="0">
                <a:sym typeface="Symbol"/>
              </a:rPr>
              <a:t>.</a:t>
            </a:r>
            <a:endParaRPr lang="en-US" sz="2400" dirty="0" smtClean="0"/>
          </a:p>
        </p:txBody>
      </p:sp>
      <p:sp>
        <p:nvSpPr>
          <p:cNvPr id="34" name="Прямоугольник 33"/>
          <p:cNvSpPr/>
          <p:nvPr/>
        </p:nvSpPr>
        <p:spPr>
          <a:xfrm>
            <a:off x="4221831" y="3861048"/>
            <a:ext cx="46706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Sextupole pair effect increases with L</a:t>
            </a:r>
            <a:r>
              <a:rPr lang="en-US" sz="2400" baseline="30000" smtClean="0"/>
              <a:t>*</a:t>
            </a:r>
            <a:r>
              <a:rPr lang="en-US" sz="2400" smtClean="0"/>
              <a:t> increase and </a:t>
            </a:r>
            <a:r>
              <a:rPr lang="en-US" sz="2400" smtClean="0">
                <a:sym typeface="Symbol"/>
              </a:rPr>
              <a:t></a:t>
            </a:r>
            <a:r>
              <a:rPr lang="en-US" sz="2400" baseline="30000" smtClean="0">
                <a:sym typeface="Symbol"/>
              </a:rPr>
              <a:t>*</a:t>
            </a:r>
            <a:r>
              <a:rPr lang="en-US" sz="2400" smtClean="0">
                <a:sym typeface="Symbol"/>
              </a:rPr>
              <a:t> decrease. Short sextupole and large dispersion are desirable. </a:t>
            </a:r>
            <a:endParaRPr lang="en-US" sz="2400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395536" y="551723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In spite the estimations are very rough, they seem reasonable and are confirmed by tracking simulation. 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5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CEPC parameters</a:t>
            </a:r>
            <a:endParaRPr lang="ru-RU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19</a:t>
            </a:fld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95701"/>
            <a:ext cx="5043062" cy="319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88404" y="764704"/>
            <a:ext cx="8532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CEPC-SppC PreCDR, March 2015.</a:t>
            </a:r>
          </a:p>
          <a:p>
            <a:r>
              <a:rPr lang="en-US" sz="2400" smtClean="0"/>
              <a:t>L</a:t>
            </a:r>
            <a:r>
              <a:rPr lang="en-US" sz="2400" baseline="30000" smtClean="0"/>
              <a:t>*</a:t>
            </a:r>
            <a:r>
              <a:rPr lang="en-US" sz="2400" smtClean="0"/>
              <a:t> = 1.5 m, </a:t>
            </a:r>
            <a:r>
              <a:rPr lang="en-US" sz="2400" smtClean="0">
                <a:sym typeface="Symbol"/>
              </a:rPr>
              <a:t></a:t>
            </a:r>
            <a:r>
              <a:rPr lang="en-US" sz="2400" baseline="-25000" smtClean="0">
                <a:sym typeface="Symbol"/>
              </a:rPr>
              <a:t>y</a:t>
            </a:r>
            <a:r>
              <a:rPr lang="en-US" sz="2400" baseline="30000" smtClean="0">
                <a:sym typeface="Symbol"/>
              </a:rPr>
              <a:t>*</a:t>
            </a:r>
            <a:r>
              <a:rPr lang="en-US" sz="2400">
                <a:sym typeface="Symbol"/>
              </a:rPr>
              <a:t> = 1.2 mm, </a:t>
            </a:r>
            <a:r>
              <a:rPr lang="en-US" sz="2400" smtClean="0">
                <a:sym typeface="Symbol"/>
              </a:rPr>
              <a:t></a:t>
            </a:r>
            <a:r>
              <a:rPr lang="en-US" sz="2400" baseline="-25000" smtClean="0">
                <a:sym typeface="Symbol"/>
              </a:rPr>
              <a:t>yFFmax </a:t>
            </a:r>
            <a:r>
              <a:rPr lang="en-US" sz="2400" smtClean="0">
                <a:sym typeface="Symbol"/>
              </a:rPr>
              <a:t> 3 km, </a:t>
            </a:r>
            <a:r>
              <a:rPr lang="en-US" sz="2400" baseline="-25000" smtClean="0">
                <a:sym typeface="Symbol"/>
              </a:rPr>
              <a:t>CCY </a:t>
            </a:r>
            <a:r>
              <a:rPr lang="en-US" sz="2400" smtClean="0">
                <a:sym typeface="Symbol"/>
              </a:rPr>
              <a:t> 6 km, </a:t>
            </a:r>
            <a:r>
              <a:rPr lang="en-US" sz="2400" baseline="-25000" smtClean="0">
                <a:sym typeface="Symbol"/>
              </a:rPr>
              <a:t>CCY </a:t>
            </a:r>
            <a:r>
              <a:rPr lang="en-US" sz="2400" smtClean="0">
                <a:sym typeface="Symbol"/>
              </a:rPr>
              <a:t> 5 cm </a:t>
            </a:r>
            <a:endParaRPr lang="en-US" sz="2400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59583"/>
            <a:ext cx="3228408" cy="135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04" y="4765600"/>
            <a:ext cx="4427612" cy="144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7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/>
          <a:lstStyle/>
          <a:p>
            <a:r>
              <a:rPr lang="en-US" smtClean="0"/>
              <a:t>Introduction (DA limiting factors and requirements)</a:t>
            </a:r>
            <a:endParaRPr lang="en-US" dirty="0" smtClean="0"/>
          </a:p>
          <a:p>
            <a:r>
              <a:rPr lang="en-US" smtClean="0"/>
              <a:t>DA in </a:t>
            </a:r>
            <a:r>
              <a:rPr lang="en-US" smtClean="0"/>
              <a:t>the arcs</a:t>
            </a:r>
            <a:endParaRPr lang="en-US" dirty="0"/>
          </a:p>
          <a:p>
            <a:r>
              <a:rPr lang="en-US" smtClean="0"/>
              <a:t>Comparison </a:t>
            </a:r>
            <a:r>
              <a:rPr lang="en-US" dirty="0" smtClean="0"/>
              <a:t>of nonlinear sources </a:t>
            </a:r>
            <a:r>
              <a:rPr lang="en-US" smtClean="0"/>
              <a:t>of FF</a:t>
            </a:r>
            <a:endParaRPr lang="en-US" dirty="0" smtClean="0"/>
          </a:p>
          <a:p>
            <a:r>
              <a:rPr lang="en-US" smtClean="0"/>
              <a:t>Simulation results, radiation influence</a:t>
            </a:r>
            <a:endParaRPr lang="en-US" dirty="0" smtClean="0"/>
          </a:p>
          <a:p>
            <a:r>
              <a:rPr lang="en-US" smtClean="0"/>
              <a:t>Conclusion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>
                <a:sym typeface="Symbol"/>
              </a:rPr>
              <a:t>V.detuning </a:t>
            </a:r>
            <a:r>
              <a:rPr lang="en-US" sz="3600" dirty="0" smtClean="0">
                <a:sym typeface="Symbol"/>
              </a:rPr>
              <a:t>for different lattices</a:t>
            </a:r>
            <a:endParaRPr lang="ru-RU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6408" y="5229200"/>
            <a:ext cx="47456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baseline="30000"/>
              <a:t>)</a:t>
            </a:r>
            <a:r>
              <a:rPr lang="en-US" sz="1400"/>
              <a:t> </a:t>
            </a:r>
            <a:r>
              <a:rPr lang="en-US" sz="1400" smtClean="0"/>
              <a:t>SuperC-Tau CDR, Novosibirsk, 2009.</a:t>
            </a:r>
            <a:endParaRPr lang="ru-RU" sz="1400" dirty="0"/>
          </a:p>
          <a:p>
            <a:r>
              <a:rPr lang="en-US" sz="1400" baseline="30000" dirty="0"/>
              <a:t>2)</a:t>
            </a:r>
            <a:r>
              <a:rPr lang="en-US" sz="1400" dirty="0"/>
              <a:t> </a:t>
            </a:r>
            <a:r>
              <a:rPr lang="en-US" sz="1400" dirty="0" err="1"/>
              <a:t>K.Oide</a:t>
            </a:r>
            <a:r>
              <a:rPr lang="en-US" sz="1400" dirty="0"/>
              <a:t>, FCC Kick-off Meeting, Geneva, 14 Feb 2014</a:t>
            </a:r>
            <a:endParaRPr lang="ru-RU" sz="1400" dirty="0"/>
          </a:p>
          <a:p>
            <a:r>
              <a:rPr lang="en-US" sz="1400" baseline="30000" dirty="0" smtClean="0"/>
              <a:t>3</a:t>
            </a:r>
            <a:r>
              <a:rPr lang="en-US" sz="1400" baseline="30000" dirty="0"/>
              <a:t>)</a:t>
            </a:r>
            <a:r>
              <a:rPr lang="en-US" sz="1400" dirty="0"/>
              <a:t> </a:t>
            </a:r>
            <a:r>
              <a:rPr lang="en-US" sz="1400" dirty="0" err="1"/>
              <a:t>T.M.Taylor</a:t>
            </a:r>
            <a:r>
              <a:rPr lang="en-US" sz="1400" dirty="0"/>
              <a:t>, PAC </a:t>
            </a:r>
            <a:r>
              <a:rPr lang="en-US" sz="1400" dirty="0" smtClean="0"/>
              <a:t>1985</a:t>
            </a:r>
          </a:p>
          <a:p>
            <a:r>
              <a:rPr lang="en-US" sz="1400" baseline="30000" dirty="0"/>
              <a:t>4</a:t>
            </a:r>
            <a:r>
              <a:rPr lang="en-US" sz="1400" baseline="30000"/>
              <a:t>)</a:t>
            </a:r>
            <a:r>
              <a:rPr lang="en-US" sz="1400"/>
              <a:t> </a:t>
            </a:r>
            <a:r>
              <a:rPr lang="en-US" sz="1400" smtClean="0"/>
              <a:t>A.Bogomyagkov, FCC-ee asymmetric design, BINP, Dec 2015.</a:t>
            </a:r>
          </a:p>
          <a:p>
            <a:r>
              <a:rPr lang="en-US" sz="1400" baseline="30000" smtClean="0"/>
              <a:t>5)</a:t>
            </a:r>
            <a:r>
              <a:rPr lang="en-US" sz="1400" baseline="-25000" smtClean="0"/>
              <a:t> </a:t>
            </a:r>
            <a:r>
              <a:rPr lang="en-US" sz="1400" smtClean="0"/>
              <a:t> CEPC-SPPC PreCDR, v.II, March 2015.</a:t>
            </a:r>
            <a:endParaRPr lang="ru-RU" sz="1400" baseline="30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688491"/>
              </p:ext>
            </p:extLst>
          </p:nvPr>
        </p:nvGraphicFramePr>
        <p:xfrm>
          <a:off x="449542" y="764704"/>
          <a:ext cx="8244915" cy="4334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2161"/>
                <a:gridCol w="1176130"/>
                <a:gridCol w="1440160"/>
                <a:gridCol w="1368152"/>
                <a:gridCol w="1440160"/>
                <a:gridCol w="1368152"/>
              </a:tblGrid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LEP</a:t>
                      </a:r>
                      <a:r>
                        <a:rPr lang="en-US" baseline="30000" dirty="0" smtClean="0"/>
                        <a:t>3)</a:t>
                      </a:r>
                    </a:p>
                    <a:p>
                      <a:pPr algn="ctr"/>
                      <a:r>
                        <a:rPr lang="en-US" dirty="0" smtClean="0"/>
                        <a:t>CERN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Super C-Tau</a:t>
                      </a:r>
                      <a:r>
                        <a:rPr lang="en-US" baseline="30000" dirty="0" smtClean="0"/>
                        <a:t>1)</a:t>
                      </a:r>
                    </a:p>
                    <a:p>
                      <a:r>
                        <a:rPr lang="en-US" dirty="0" smtClean="0"/>
                        <a:t>Novosibirsk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SuperKEKB</a:t>
                      </a:r>
                      <a:r>
                        <a:rPr lang="en-US" baseline="30000" dirty="0" smtClean="0"/>
                        <a:t>2)</a:t>
                      </a:r>
                    </a:p>
                    <a:p>
                      <a:pPr algn="ctr"/>
                      <a:r>
                        <a:rPr lang="en-US" dirty="0" smtClean="0"/>
                        <a:t>Japan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FCC-ee/AB</a:t>
                      </a:r>
                    </a:p>
                    <a:p>
                      <a:pPr algn="ctr"/>
                      <a:r>
                        <a:rPr lang="en-US" smtClean="0"/>
                        <a:t>2015</a:t>
                      </a:r>
                      <a:r>
                        <a:rPr lang="en-US" baseline="30000" smtClean="0"/>
                        <a:t>4)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smtClean="0"/>
                        <a:t>CEPC</a:t>
                      </a:r>
                      <a:r>
                        <a:rPr lang="en-US" baseline="30000" smtClean="0"/>
                        <a:t>*)</a:t>
                      </a:r>
                      <a:endParaRPr lang="en-US" baseline="30000" dirty="0" smtClean="0"/>
                    </a:p>
                    <a:p>
                      <a:pPr algn="ctr"/>
                      <a:r>
                        <a:rPr lang="en-US" smtClean="0"/>
                        <a:t>IHEP</a:t>
                      </a:r>
                      <a:endParaRPr lang="ru-RU" dirty="0"/>
                    </a:p>
                  </a:txBody>
                  <a:tcPr/>
                </a:tc>
              </a:tr>
              <a:tr h="296024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Symbol"/>
                        </a:rPr>
                        <a:t>*(m)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1.2</a:t>
                      </a:r>
                      <a:endParaRPr lang="ru-RU" dirty="0"/>
                    </a:p>
                  </a:txBody>
                  <a:tcPr/>
                </a:tc>
              </a:tr>
              <a:tr h="290304">
                <a:tc>
                  <a:txBody>
                    <a:bodyPr/>
                    <a:lstStyle/>
                    <a:p>
                      <a:r>
                        <a:rPr lang="en-US" dirty="0" smtClean="0"/>
                        <a:t>L*(m)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1.5</a:t>
                      </a:r>
                      <a:endParaRPr lang="ru-RU" dirty="0"/>
                    </a:p>
                  </a:txBody>
                  <a:tcPr/>
                </a:tc>
              </a:tr>
              <a:tr h="212576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smtClean="0">
                          <a:sym typeface="Symbol"/>
                        </a:rPr>
                        <a:t>*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2500</a:t>
                      </a:r>
                      <a:endParaRPr lang="ru-RU" dirty="0"/>
                    </a:p>
                  </a:txBody>
                  <a:tcPr/>
                </a:tc>
              </a:tr>
              <a:tr h="278864">
                <a:tc>
                  <a:txBody>
                    <a:bodyPr/>
                    <a:lstStyle/>
                    <a:p>
                      <a:r>
                        <a:rPr lang="en-US" dirty="0" smtClean="0"/>
                        <a:t>-K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(m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12.8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0.75</a:t>
                      </a:r>
                      <a:endParaRPr lang="ru-RU" dirty="0"/>
                    </a:p>
                  </a:txBody>
                  <a:tcPr/>
                </a:tc>
              </a:tr>
              <a:tr h="201136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r>
                        <a:rPr lang="en-US" baseline="-25000" dirty="0" smtClean="0"/>
                        <a:t>QD0</a:t>
                      </a:r>
                      <a:r>
                        <a:rPr lang="en-US" baseline="0" dirty="0" smtClean="0"/>
                        <a:t>(m)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1.25</a:t>
                      </a:r>
                      <a:endParaRPr lang="ru-RU" dirty="0"/>
                    </a:p>
                  </a:txBody>
                  <a:tcPr/>
                </a:tc>
              </a:tr>
              <a:tr h="267424">
                <a:tc>
                  <a:txBody>
                    <a:bodyPr/>
                    <a:lstStyle/>
                    <a:p>
                      <a:r>
                        <a:rPr lang="ru-RU" baseline="0" smtClean="0">
                          <a:sym typeface="Symbol"/>
                        </a:rPr>
                        <a:t></a:t>
                      </a:r>
                      <a:r>
                        <a:rPr lang="en-US" baseline="-25000" smtClean="0">
                          <a:sym typeface="Symbol"/>
                        </a:rPr>
                        <a:t>SY</a:t>
                      </a:r>
                      <a:r>
                        <a:rPr lang="en-US" baseline="0" smtClean="0">
                          <a:sym typeface="Symbol"/>
                        </a:rPr>
                        <a:t> (m)</a:t>
                      </a:r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sym typeface="Symbol"/>
                        </a:rPr>
                        <a:t></a:t>
                      </a:r>
                      <a:r>
                        <a:rPr lang="en-US" smtClean="0">
                          <a:sym typeface="Symbol"/>
                        </a:rPr>
                        <a:t>6000</a:t>
                      </a:r>
                      <a:endParaRPr lang="ru-RU" dirty="0"/>
                    </a:p>
                  </a:txBody>
                  <a:tcPr/>
                </a:tc>
              </a:tr>
              <a:tr h="117688">
                <a:tc>
                  <a:txBody>
                    <a:bodyPr/>
                    <a:lstStyle/>
                    <a:p>
                      <a:r>
                        <a:rPr lang="ru-RU" baseline="0" smtClean="0">
                          <a:sym typeface="Symbol"/>
                        </a:rPr>
                        <a:t></a:t>
                      </a:r>
                      <a:r>
                        <a:rPr lang="en-US" baseline="-25000" smtClean="0">
                          <a:sym typeface="Symbol"/>
                        </a:rPr>
                        <a:t>SY</a:t>
                      </a:r>
                      <a:r>
                        <a:rPr lang="en-US" baseline="0" smtClean="0">
                          <a:sym typeface="Symbol"/>
                        </a:rPr>
                        <a:t> (cm)</a:t>
                      </a:r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sym typeface="Symbol"/>
                        </a:rPr>
                        <a:t></a:t>
                      </a:r>
                      <a:r>
                        <a:rPr lang="en-US" smtClean="0">
                          <a:sym typeface="Symbol"/>
                        </a:rPr>
                        <a:t>5</a:t>
                      </a:r>
                      <a:endParaRPr lang="ru-RU" smtClean="0"/>
                    </a:p>
                  </a:txBody>
                  <a:tcPr/>
                </a:tc>
              </a:tr>
              <a:tr h="183976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-6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>
                          <a:sym typeface="Symbol"/>
                        </a:rPr>
                        <a:t></a:t>
                      </a:r>
                      <a:r>
                        <a:rPr lang="en-US" baseline="30000" dirty="0" smtClean="0">
                          <a:sym typeface="Symbol"/>
                        </a:rPr>
                        <a:t>f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r>
                        <a:rPr lang="en-US" baseline="0" dirty="0" smtClean="0"/>
                        <a:t>(m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0070C0"/>
                          </a:solidFill>
                        </a:rPr>
                        <a:t>2.6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0.14</a:t>
                      </a:r>
                      <a:endParaRPr lang="ru-RU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-6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>
                          <a:sym typeface="Symbol"/>
                        </a:rPr>
                        <a:t></a:t>
                      </a:r>
                      <a:r>
                        <a:rPr lang="en-US" baseline="30000" dirty="0" smtClean="0">
                          <a:sym typeface="Symbol"/>
                        </a:rPr>
                        <a:t>k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r>
                        <a:rPr lang="en-US" baseline="0" dirty="0" smtClean="0"/>
                        <a:t>(m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0070C0"/>
                          </a:solidFill>
                        </a:rPr>
                        <a:t>1.3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0.12</a:t>
                      </a:r>
                      <a:endParaRPr lang="ru-RU" dirty="0"/>
                    </a:p>
                  </a:txBody>
                  <a:tcPr/>
                </a:tc>
              </a:tr>
              <a:tr h="402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10</a:t>
                      </a:r>
                      <a:r>
                        <a:rPr lang="en-US" baseline="30000" smtClean="0"/>
                        <a:t>-6</a:t>
                      </a:r>
                      <a:r>
                        <a:rPr lang="en-US" baseline="0" smtClean="0"/>
                        <a:t> </a:t>
                      </a:r>
                      <a:r>
                        <a:rPr lang="en-US" smtClean="0">
                          <a:sym typeface="Symbol"/>
                        </a:rPr>
                        <a:t></a:t>
                      </a:r>
                      <a:r>
                        <a:rPr lang="en-US" baseline="30000" smtClean="0">
                          <a:sym typeface="Symbol"/>
                        </a:rPr>
                        <a:t>sp</a:t>
                      </a:r>
                      <a:r>
                        <a:rPr lang="en-US" baseline="0" smtClean="0">
                          <a:sym typeface="Symbol"/>
                        </a:rPr>
                        <a:t> </a:t>
                      </a:r>
                      <a:r>
                        <a:rPr lang="en-US" baseline="0" smtClean="0"/>
                        <a:t>(m</a:t>
                      </a:r>
                      <a:r>
                        <a:rPr lang="en-US" baseline="30000" smtClean="0"/>
                        <a:t>-1</a:t>
                      </a:r>
                      <a:r>
                        <a:rPr lang="en-US" baseline="0" smtClean="0"/>
                        <a:t>)</a:t>
                      </a:r>
                      <a:endParaRPr lang="ru-RU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0070C0"/>
                          </a:solidFill>
                        </a:rPr>
                        <a:t>0.53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0.52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0070C0"/>
                          </a:solidFill>
                        </a:rPr>
                        <a:t>3.5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0070C0"/>
                          </a:solidFill>
                        </a:rPr>
                        <a:t>12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20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5229200"/>
            <a:ext cx="30526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30000" smtClean="0">
                <a:solidFill>
                  <a:srgbClr val="C00000"/>
                </a:solidFill>
              </a:rPr>
              <a:t>*)</a:t>
            </a:r>
            <a:r>
              <a:rPr lang="en-US" sz="1400" smtClean="0">
                <a:solidFill>
                  <a:srgbClr val="C00000"/>
                </a:solidFill>
              </a:rPr>
              <a:t> I have no precise data, many guesses.</a:t>
            </a:r>
            <a:endParaRPr lang="ru-RU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21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US" sz="3600" smtClean="0">
                <a:sym typeface="Symbol"/>
              </a:rPr>
              <a:t>Comparison with simulation</a:t>
            </a:r>
            <a:endParaRPr lang="ru-RU" sz="3600" dirty="0"/>
          </a:p>
        </p:txBody>
      </p:sp>
      <p:graphicFrame>
        <p:nvGraphicFramePr>
          <p:cNvPr id="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972178"/>
              </p:ext>
            </p:extLst>
          </p:nvPr>
        </p:nvGraphicFramePr>
        <p:xfrm>
          <a:off x="457200" y="980728"/>
          <a:ext cx="82296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Kin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Fringe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Sextupole</a:t>
                      </a:r>
                      <a:r>
                        <a:rPr lang="en-US" sz="2400" baseline="0" dirty="0" smtClean="0"/>
                        <a:t> pair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Simulation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ym typeface="Symbol"/>
                        </a:rPr>
                        <a:t></a:t>
                      </a:r>
                      <a:r>
                        <a:rPr lang="en-US" sz="2400" baseline="-25000" dirty="0" smtClean="0">
                          <a:sym typeface="Symbol"/>
                        </a:rPr>
                        <a:t>xx</a:t>
                      </a:r>
                      <a:r>
                        <a:rPr lang="en-US" sz="2400" baseline="0" dirty="0" smtClean="0">
                          <a:sym typeface="Symbol"/>
                        </a:rPr>
                        <a:t> (cm</a:t>
                      </a:r>
                      <a:r>
                        <a:rPr lang="en-US" sz="2400" baseline="30000" dirty="0" smtClean="0">
                          <a:sym typeface="Symbol"/>
                        </a:rPr>
                        <a:t>-1</a:t>
                      </a:r>
                      <a:r>
                        <a:rPr lang="en-US" sz="2400" baseline="0" dirty="0" smtClean="0">
                          <a:sym typeface="Symbol"/>
                        </a:rPr>
                        <a:t>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-23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ym typeface="Symbol"/>
                        </a:rPr>
                        <a:t></a:t>
                      </a:r>
                      <a:r>
                        <a:rPr lang="en-US" sz="2400" baseline="-25000" dirty="0" err="1" smtClean="0">
                          <a:sym typeface="Symbol"/>
                        </a:rPr>
                        <a:t>xy</a:t>
                      </a:r>
                      <a:r>
                        <a:rPr lang="en-US" sz="2400" baseline="0" dirty="0" smtClean="0">
                          <a:sym typeface="Symbol"/>
                        </a:rPr>
                        <a:t> =</a:t>
                      </a:r>
                      <a:r>
                        <a:rPr lang="ru-RU" sz="2400" dirty="0" smtClean="0">
                          <a:sym typeface="Symbol"/>
                        </a:rPr>
                        <a:t></a:t>
                      </a:r>
                      <a:r>
                        <a:rPr lang="en-US" sz="2400" baseline="-25000" dirty="0" err="1" smtClean="0">
                          <a:sym typeface="Symbol"/>
                        </a:rPr>
                        <a:t>yx</a:t>
                      </a:r>
                      <a:r>
                        <a:rPr lang="en-US" sz="2400" baseline="-25000" dirty="0" smtClean="0">
                          <a:sym typeface="Symbol"/>
                        </a:rPr>
                        <a:t> </a:t>
                      </a:r>
                      <a:r>
                        <a:rPr lang="en-US" sz="2400" baseline="0" dirty="0" smtClean="0">
                          <a:sym typeface="Symbol"/>
                        </a:rPr>
                        <a:t>(cm</a:t>
                      </a:r>
                      <a:r>
                        <a:rPr lang="en-US" sz="2400" baseline="30000" dirty="0" smtClean="0">
                          <a:sym typeface="Symbol"/>
                        </a:rPr>
                        <a:t>-1</a:t>
                      </a:r>
                      <a:r>
                        <a:rPr lang="en-US" sz="2400" baseline="0" dirty="0" smtClean="0">
                          <a:sym typeface="Symbol"/>
                        </a:rPr>
                        <a:t>)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-712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ym typeface="Symbol"/>
                        </a:rPr>
                        <a:t></a:t>
                      </a:r>
                      <a:r>
                        <a:rPr lang="en-US" sz="2400" baseline="-25000" dirty="0" err="1" smtClean="0">
                          <a:sym typeface="Symbol"/>
                        </a:rPr>
                        <a:t>yy</a:t>
                      </a:r>
                      <a:r>
                        <a:rPr lang="en-US" sz="2400" baseline="0" dirty="0" smtClean="0">
                          <a:sym typeface="Symbol"/>
                        </a:rPr>
                        <a:t> (cm</a:t>
                      </a:r>
                      <a:r>
                        <a:rPr lang="en-US" sz="2400" baseline="30000" dirty="0" smtClean="0">
                          <a:sym typeface="Symbol"/>
                        </a:rPr>
                        <a:t>-1</a:t>
                      </a:r>
                      <a:r>
                        <a:rPr lang="en-US" sz="2400" baseline="0" dirty="0" smtClean="0">
                          <a:sym typeface="Symbol"/>
                        </a:rPr>
                        <a:t>)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755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1137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-1.8</a:t>
                      </a:r>
                      <a:r>
                        <a:rPr lang="en-US" sz="2400" dirty="0" smtClean="0">
                          <a:sym typeface="Symbol"/>
                        </a:rPr>
                        <a:t></a:t>
                      </a:r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5</a:t>
                      </a:r>
                      <a:endParaRPr lang="ru-RU" sz="2400" baseline="300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Estimation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ym typeface="Symbol"/>
                        </a:rPr>
                        <a:t></a:t>
                      </a:r>
                      <a:r>
                        <a:rPr lang="en-US" sz="2400" baseline="-25000" dirty="0" err="1" smtClean="0">
                          <a:sym typeface="Symbol"/>
                        </a:rPr>
                        <a:t>yy</a:t>
                      </a:r>
                      <a:r>
                        <a:rPr lang="en-US" sz="2400" baseline="0" dirty="0" smtClean="0">
                          <a:sym typeface="Symbol"/>
                        </a:rPr>
                        <a:t> (cm</a:t>
                      </a:r>
                      <a:r>
                        <a:rPr lang="en-US" sz="2400" baseline="30000" dirty="0" smtClean="0">
                          <a:sym typeface="Symbol"/>
                        </a:rPr>
                        <a:t>-1</a:t>
                      </a:r>
                      <a:r>
                        <a:rPr lang="en-US" sz="2400" baseline="0" dirty="0" smtClean="0">
                          <a:sym typeface="Symbol"/>
                        </a:rPr>
                        <a:t>)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844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430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-0.2</a:t>
                      </a:r>
                      <a:r>
                        <a:rPr lang="en-US" sz="2400" dirty="0" smtClean="0">
                          <a:sym typeface="Symbol"/>
                        </a:rPr>
                        <a:t></a:t>
                      </a:r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Прямоугольник 5"/>
          <p:cNvSpPr/>
          <p:nvPr/>
        </p:nvSpPr>
        <p:spPr>
          <a:xfrm>
            <a:off x="899592" y="4676943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Simulation considers all quads fringes (included those strong in the Y chromatic section) and realistic beta behavior </a:t>
            </a:r>
            <a:endParaRPr lang="en-US" sz="2400" dirty="0"/>
          </a:p>
        </p:txBody>
      </p:sp>
      <p:sp>
        <p:nvSpPr>
          <p:cNvPr id="21" name="Oval 5"/>
          <p:cNvSpPr/>
          <p:nvPr/>
        </p:nvSpPr>
        <p:spPr>
          <a:xfrm>
            <a:off x="5004048" y="2780928"/>
            <a:ext cx="1224136" cy="1800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Oval 6"/>
          <p:cNvSpPr/>
          <p:nvPr/>
        </p:nvSpPr>
        <p:spPr>
          <a:xfrm>
            <a:off x="6804248" y="2780928"/>
            <a:ext cx="1800200" cy="1800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7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Theoretical conclusions</a:t>
            </a:r>
            <a:endParaRPr lang="ru-RU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87524" y="980728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FODO cell DA corresponding to low emittance is not very large compare to the required one. Careful phase advance selection is needed. Other approaches such as – I sextupole pairs arrangement or sextupole multi-families solution is possible (but more complex).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Major </a:t>
            </a:r>
            <a:r>
              <a:rPr lang="en-US" sz="2400" dirty="0" smtClean="0"/>
              <a:t>part of the vertical nonlinearity for the extra-low beta IP comes from chromatic sextupoles due to the finite </a:t>
            </a:r>
            <a:r>
              <a:rPr lang="en-US" sz="2400" smtClean="0"/>
              <a:t>length effect. The </a:t>
            </a:r>
            <a:r>
              <a:rPr lang="en-US" sz="2400" dirty="0" smtClean="0"/>
              <a:t>finite length effect in the –I sextupole pair can be improved by additional (low-strength) sextupole correctors.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Third </a:t>
            </a:r>
            <a:r>
              <a:rPr lang="en-US" sz="2400" dirty="0" smtClean="0"/>
              <a:t>order aberrations including the fringe field and kinematics can be mitigated by a set of </a:t>
            </a:r>
            <a:r>
              <a:rPr lang="en-US" sz="2400" dirty="0" err="1" smtClean="0"/>
              <a:t>octupole</a:t>
            </a:r>
            <a:r>
              <a:rPr lang="en-US" sz="2400" dirty="0" smtClean="0"/>
              <a:t> magnets located in proper beta and phase.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22</a:t>
            </a:fld>
            <a:endParaRPr lang="ru-RU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Simulation</a:t>
            </a:r>
            <a:endParaRPr lang="ru-RU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7524" y="836712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Scenario: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use the </a:t>
            </a:r>
            <a:r>
              <a:rPr lang="en-US" sz="2400" smtClean="0"/>
              <a:t>following tracking </a:t>
            </a:r>
            <a:r>
              <a:rPr lang="en-US" sz="2400" dirty="0" smtClean="0"/>
              <a:t>codes: MAD8 and Acceleraticum</a:t>
            </a:r>
            <a:r>
              <a:rPr lang="en-US" sz="2400" baseline="30000" dirty="0" smtClean="0"/>
              <a:t>1)</a:t>
            </a:r>
            <a:r>
              <a:rPr lang="en-US" sz="2400" dirty="0" smtClean="0"/>
              <a:t> (BINP home </a:t>
            </a:r>
            <a:r>
              <a:rPr lang="en-US" sz="2400" smtClean="0"/>
              <a:t>made).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tunes are fixed at (0.53, 0.57) to get </a:t>
            </a:r>
            <a:r>
              <a:rPr lang="en-US" sz="2400" smtClean="0"/>
              <a:t>large luminosity.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Dynamic aperture and other nonlinear characteristics are defined </a:t>
            </a:r>
            <a:r>
              <a:rPr lang="en-US" sz="2400" smtClean="0"/>
              <a:t>from tracking for different sources to found their power ranking.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We try to compensate (mitigate) every source locally by optimizing the phase advance, insertion of additional sextupoles and octupoles.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We collect all the ring sections together and optimize 6D DA globally (damping, tapering, errors, BB effects, etc. can be included at this stage).</a:t>
            </a:r>
            <a:endParaRPr lang="en-US" sz="24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5897017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/>
              <a:t>1)</a:t>
            </a:r>
            <a:r>
              <a:rPr lang="en-US" sz="1400" dirty="0"/>
              <a:t> </a:t>
            </a:r>
            <a:r>
              <a:rPr lang="en-US" sz="1400" dirty="0" err="1" smtClean="0"/>
              <a:t>D.Einfeld</a:t>
            </a:r>
            <a:r>
              <a:rPr lang="en-US" sz="1400" dirty="0" smtClean="0"/>
              <a:t>, Comparison of lattice codes,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NL Beam Dynamics Workshop, Diamond Light Source, 2009</a:t>
            </a:r>
            <a:endParaRPr lang="ru-RU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23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9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>
                <a:sym typeface="Symbol"/>
              </a:rPr>
              <a:t>Recent example</a:t>
            </a:r>
            <a:endParaRPr lang="ru-RU" sz="3600" dirty="0"/>
          </a:p>
        </p:txBody>
      </p:sp>
      <p:sp>
        <p:nvSpPr>
          <p:cNvPr id="5" name="Прямоугольник 5"/>
          <p:cNvSpPr/>
          <p:nvPr/>
        </p:nvSpPr>
        <p:spPr>
          <a:xfrm>
            <a:off x="323528" y="83671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FCC-ee DA optimization (November 2015) 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24</a:t>
            </a:fld>
            <a:endParaRPr lang="ru-RU"/>
          </a:p>
        </p:txBody>
      </p:sp>
      <p:pic>
        <p:nvPicPr>
          <p:cNvPr id="10" name="Изображение 4" descr="IRsOptic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98377"/>
            <a:ext cx="7463525" cy="350140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173189" y="1844824"/>
            <a:ext cx="1514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Acceleraticum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4820739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cs typeface="Comic Sans MS"/>
              </a:rPr>
              <a:t>S</a:t>
            </a:r>
            <a:r>
              <a:rPr lang="en-US" sz="2000" dirty="0" smtClean="0">
                <a:solidFill>
                  <a:srgbClr val="008000"/>
                </a:solidFill>
                <a:latin typeface="Calibri" panose="020F0502020204030204" pitchFamily="34" charset="0"/>
                <a:cs typeface="Comic Sans MS"/>
              </a:rPr>
              <a:t>Y5</a:t>
            </a:r>
            <a:r>
              <a:rPr lang="en-US" sz="2000" dirty="0" smtClean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  <a:cs typeface="Comic Sans MS"/>
              </a:rPr>
              <a:t>OY1 SY1 SY2 SY4 SY3 </a:t>
            </a:r>
            <a:r>
              <a:rPr lang="en-US" sz="2000" smtClean="0">
                <a:solidFill>
                  <a:srgbClr val="0000FF"/>
                </a:solidFill>
                <a:latin typeface="Calibri" panose="020F0502020204030204" pitchFamily="34" charset="0"/>
                <a:cs typeface="Comic Sans MS"/>
              </a:rPr>
              <a:t>OY2                                                   … </a:t>
            </a:r>
            <a:r>
              <a:rPr lang="en-US" sz="2000" smtClean="0">
                <a:solidFill>
                  <a:srgbClr val="0000FF"/>
                </a:solidFill>
                <a:latin typeface="Calibri" panose="020F0502020204030204" pitchFamily="34" charset="0"/>
                <a:cs typeface="Comic Sans MS"/>
                <a:sym typeface="Symbol"/>
              </a:rPr>
              <a:t></a:t>
            </a:r>
            <a:r>
              <a:rPr lang="en-US" sz="2000" smtClean="0">
                <a:solidFill>
                  <a:srgbClr val="0000FF"/>
                </a:solidFill>
                <a:latin typeface="Calibri" panose="020F0502020204030204" pitchFamily="34" charset="0"/>
                <a:cs typeface="Comic Sans MS"/>
              </a:rPr>
              <a:t> SD (arcs)</a:t>
            </a:r>
            <a:endParaRPr lang="ru-RU" sz="2000" dirty="0">
              <a:latin typeface="Calibri" panose="020F0502020204030204" pitchFamily="34" charset="0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519560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8000"/>
                </a:solidFill>
                <a:latin typeface="Calibri" panose="020F0502020204030204" pitchFamily="34" charset="0"/>
                <a:cs typeface="Comic Sans MS"/>
              </a:rPr>
              <a:t>SX6 SX5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OX1 SX1 SX2 SX4 </a:t>
            </a:r>
            <a:r>
              <a:rPr lang="en-US" sz="2000" smtClean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SX3 OX2  … </a:t>
            </a:r>
            <a:r>
              <a:rPr lang="en-US" sz="2000" smtClean="0">
                <a:solidFill>
                  <a:srgbClr val="FF0000"/>
                </a:solidFill>
                <a:latin typeface="Calibri" panose="020F0502020204030204" pitchFamily="34" charset="0"/>
                <a:cs typeface="Comic Sans MS"/>
                <a:sym typeface="Symbol"/>
              </a:rPr>
              <a:t></a:t>
            </a:r>
            <a:r>
              <a:rPr lang="en-US" sz="2000" smtClean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SF</a:t>
            </a:r>
            <a:endParaRPr lang="ru-RU" sz="2000" dirty="0">
              <a:latin typeface="Calibri" panose="020F0502020204030204" pitchFamily="34" charset="0"/>
              <a:cs typeface="Comic Sans MS"/>
            </a:endParaRPr>
          </a:p>
        </p:txBody>
      </p:sp>
      <p:sp>
        <p:nvSpPr>
          <p:cNvPr id="14" name="Прямоугольник 5"/>
          <p:cNvSpPr/>
          <p:nvPr/>
        </p:nvSpPr>
        <p:spPr>
          <a:xfrm>
            <a:off x="2162234" y="5620660"/>
            <a:ext cx="4389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Set of nonlinear magnets in use. </a:t>
            </a:r>
            <a:endParaRPr lang="en-US" sz="2400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3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>
                <a:sym typeface="Symbol"/>
              </a:rPr>
              <a:t>Nonlinear magnets legend</a:t>
            </a:r>
            <a:endParaRPr lang="ru-RU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25</a:t>
            </a:fld>
            <a:endParaRPr lang="ru-RU"/>
          </a:p>
        </p:txBody>
      </p:sp>
      <p:sp>
        <p:nvSpPr>
          <p:cNvPr id="14" name="Прямоугольник 5"/>
          <p:cNvSpPr/>
          <p:nvPr/>
        </p:nvSpPr>
        <p:spPr>
          <a:xfrm>
            <a:off x="251520" y="1106488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</a:rPr>
              <a:t>SY5, SX6, SX5 </a:t>
            </a:r>
            <a:r>
              <a:rPr lang="en-US" sz="2400" smtClean="0"/>
              <a:t>– increase of the noninear (dynamic) bandwidth</a:t>
            </a:r>
          </a:p>
          <a:p>
            <a:r>
              <a:rPr lang="en-US" sz="2400" smtClean="0">
                <a:solidFill>
                  <a:srgbClr val="0000FF"/>
                </a:solidFill>
              </a:rPr>
              <a:t>SY1, SY3 </a:t>
            </a:r>
            <a:r>
              <a:rPr lang="en-US" sz="2400" smtClean="0"/>
              <a:t>– main vertical section for the FF chromaticity compensation. Arranged in the – I pair.</a:t>
            </a:r>
          </a:p>
          <a:p>
            <a:r>
              <a:rPr lang="en-US" sz="2400" smtClean="0">
                <a:solidFill>
                  <a:srgbClr val="0000FF"/>
                </a:solidFill>
              </a:rPr>
              <a:t>SY2, SY4 </a:t>
            </a:r>
            <a:r>
              <a:rPr lang="en-US" sz="2400" smtClean="0"/>
              <a:t>– sextupole corrector to compensate the finit length effect of SY1 and SY3. Also arranged in the – I pair.  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SX1</a:t>
            </a:r>
            <a:r>
              <a:rPr lang="en-US" sz="2400">
                <a:solidFill>
                  <a:srgbClr val="FF0000"/>
                </a:solidFill>
              </a:rPr>
              <a:t>, </a:t>
            </a:r>
            <a:r>
              <a:rPr lang="en-US" sz="2400" smtClean="0">
                <a:solidFill>
                  <a:srgbClr val="FF0000"/>
                </a:solidFill>
              </a:rPr>
              <a:t>SX3 </a:t>
            </a:r>
            <a:r>
              <a:rPr lang="en-US" sz="2400"/>
              <a:t>– main </a:t>
            </a:r>
            <a:r>
              <a:rPr lang="en-US" sz="2400" smtClean="0"/>
              <a:t>horizontal </a:t>
            </a:r>
            <a:r>
              <a:rPr lang="en-US" sz="2400"/>
              <a:t>section for the FF chromaticity compensation. Arranged in the – I pair.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SX2</a:t>
            </a:r>
            <a:r>
              <a:rPr lang="en-US" sz="2400">
                <a:solidFill>
                  <a:srgbClr val="FF0000"/>
                </a:solidFill>
              </a:rPr>
              <a:t>, </a:t>
            </a:r>
            <a:r>
              <a:rPr lang="en-US" sz="2400" smtClean="0">
                <a:solidFill>
                  <a:srgbClr val="FF0000"/>
                </a:solidFill>
              </a:rPr>
              <a:t>SX4 </a:t>
            </a:r>
            <a:r>
              <a:rPr lang="en-US" sz="2400"/>
              <a:t>– sextupole corrector to compensate the finit length effect of </a:t>
            </a:r>
            <a:r>
              <a:rPr lang="en-US" sz="2400" smtClean="0"/>
              <a:t>SX1 </a:t>
            </a:r>
            <a:r>
              <a:rPr lang="en-US" sz="2400"/>
              <a:t>and </a:t>
            </a:r>
            <a:r>
              <a:rPr lang="en-US" sz="2400" smtClean="0"/>
              <a:t>SX3</a:t>
            </a:r>
            <a:r>
              <a:rPr lang="en-US" sz="2400"/>
              <a:t>. Also arranged in the – I pair</a:t>
            </a:r>
            <a:r>
              <a:rPr lang="en-US" sz="2400" smtClean="0"/>
              <a:t>.</a:t>
            </a:r>
          </a:p>
          <a:p>
            <a:r>
              <a:rPr lang="en-US" sz="2400" smtClean="0">
                <a:solidFill>
                  <a:srgbClr val="0000FF"/>
                </a:solidFill>
              </a:rPr>
              <a:t>OY1, OY2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FF0000"/>
                </a:solidFill>
              </a:rPr>
              <a:t>OX1, OX2 </a:t>
            </a:r>
            <a:r>
              <a:rPr lang="en-US" sz="2400" smtClean="0"/>
              <a:t>– octupole correctors to mitigate the kinematic and FF fringes effects</a:t>
            </a:r>
          </a:p>
          <a:p>
            <a:r>
              <a:rPr lang="en-US" sz="2400" smtClean="0">
                <a:solidFill>
                  <a:srgbClr val="0000FF"/>
                </a:solidFill>
              </a:rPr>
              <a:t>SD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FF0000"/>
                </a:solidFill>
              </a:rPr>
              <a:t>SF</a:t>
            </a:r>
            <a:r>
              <a:rPr lang="en-US" sz="2400" smtClean="0"/>
              <a:t> – vertical and horizontal sextupoles in the arcs.   </a:t>
            </a:r>
            <a:endParaRPr lang="en-US" sz="2400"/>
          </a:p>
          <a:p>
            <a:r>
              <a:rPr lang="en-US" sz="2400" smtClean="0"/>
              <a:t> </a:t>
            </a:r>
            <a:endParaRPr lang="en-US" sz="24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9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>
                <a:sym typeface="Symbol"/>
              </a:rPr>
              <a:t>DA with/without damping</a:t>
            </a:r>
            <a:endParaRPr lang="ru-RU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26</a:t>
            </a:fld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0139"/>
            <a:ext cx="4014019" cy="302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63" y="677927"/>
            <a:ext cx="4220689" cy="307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9894"/>
            <a:ext cx="402706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05" y="3707809"/>
            <a:ext cx="4017332" cy="282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4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525963"/>
          </a:xfrm>
        </p:spPr>
        <p:txBody>
          <a:bodyPr>
            <a:normAutofit/>
          </a:bodyPr>
          <a:lstStyle/>
          <a:p>
            <a:r>
              <a:rPr lang="en-US" sz="2400" smtClean="0"/>
              <a:t>For high performance e+e- factories </a:t>
            </a:r>
            <a:r>
              <a:rPr lang="en-US" sz="2400" smtClean="0"/>
              <a:t>DA </a:t>
            </a:r>
            <a:r>
              <a:rPr lang="en-US" sz="2400" smtClean="0"/>
              <a:t>limitation is a challenging problem.</a:t>
            </a:r>
            <a:endParaRPr lang="en-US" sz="2400" dirty="0" smtClean="0"/>
          </a:p>
          <a:p>
            <a:r>
              <a:rPr lang="en-US" sz="2400" smtClean="0"/>
              <a:t>Main </a:t>
            </a:r>
            <a:r>
              <a:rPr lang="en-US" sz="2400" smtClean="0"/>
              <a:t>limiting factors </a:t>
            </a:r>
            <a:r>
              <a:rPr lang="en-US" sz="2400" smtClean="0"/>
              <a:t>are: vertical sextupole chromatic section in IR, FF quads fringes, arc sextupoles. </a:t>
            </a:r>
            <a:endParaRPr lang="en-US" sz="2400" dirty="0" smtClean="0"/>
          </a:p>
          <a:p>
            <a:r>
              <a:rPr lang="en-US" sz="2400" smtClean="0"/>
              <a:t>Local + global compensation </a:t>
            </a:r>
            <a:r>
              <a:rPr lang="en-US" sz="2400" smtClean="0"/>
              <a:t>can schemes </a:t>
            </a:r>
            <a:r>
              <a:rPr lang="en-US" sz="2400" smtClean="0"/>
              <a:t>provide reasonable DA.</a:t>
            </a:r>
            <a:endParaRPr lang="en-US" sz="2400" dirty="0" smtClean="0"/>
          </a:p>
          <a:p>
            <a:r>
              <a:rPr lang="en-US" sz="2400" smtClean="0"/>
              <a:t>Damping at high energy is an important factor increasing the DA.</a:t>
            </a:r>
            <a:endParaRPr lang="en-US" sz="2400" dirty="0" smtClean="0"/>
          </a:p>
          <a:p>
            <a:r>
              <a:rPr lang="en-US" sz="2400" smtClean="0"/>
              <a:t>Remaining problems: interference of CW sextupoles with other IR nonlinearities reduces the DA; proper (distributed) radiation in the arcs; quads radiation contribution (“damping DA”); magnet tapering; detector solenoid (and other MDI elements) effects; machine errors and misalignments; BB effects.  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27</a:t>
            </a:fld>
            <a:endParaRPr lang="ru-RU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0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Disclame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Transverse dynamic aperture bound by a collider lattice is mainly considered in the talk.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High order chromatic effects and nonlinear (dynamic) bandwidth are covered in the report by Anton Bogomyagkov.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3</a:t>
            </a:fld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02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High performance </a:t>
            </a:r>
            <a:r>
              <a:rPr lang="en-US" sz="3600" dirty="0" err="1" smtClean="0"/>
              <a:t>e+e</a:t>
            </a:r>
            <a:r>
              <a:rPr lang="en-US" sz="3600" smtClean="0"/>
              <a:t>- colliders</a:t>
            </a:r>
            <a:endParaRPr lang="ru-RU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4</a:t>
            </a:fld>
            <a:endParaRPr lang="ru-R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412976"/>
          </a:xfrm>
        </p:spPr>
        <p:txBody>
          <a:bodyPr>
            <a:normAutofit/>
          </a:bodyPr>
          <a:lstStyle/>
          <a:p>
            <a:r>
              <a:rPr lang="en-US" smtClean="0"/>
              <a:t>Head-on collider with low IP beta (~1 mm)</a:t>
            </a:r>
          </a:p>
          <a:p>
            <a:pPr marL="0" indent="0">
              <a:buNone/>
            </a:pPr>
            <a:r>
              <a:rPr lang="en-US" sz="2400">
                <a:solidFill>
                  <a:srgbClr val="0070C0"/>
                </a:solidFill>
              </a:rPr>
              <a:t> </a:t>
            </a:r>
            <a:r>
              <a:rPr lang="en-US" sz="2400" smtClean="0">
                <a:solidFill>
                  <a:srgbClr val="0070C0"/>
                </a:solidFill>
              </a:rPr>
              <a:t>    (preCDR CEPC)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mtClean="0"/>
              <a:t>Nanobeam collider</a:t>
            </a:r>
          </a:p>
          <a:p>
            <a:pPr marL="0" indent="0">
              <a:buNone/>
            </a:pPr>
            <a:r>
              <a:rPr lang="en-US" sz="2400" smtClean="0">
                <a:solidFill>
                  <a:srgbClr val="0070C0"/>
                </a:solidFill>
              </a:rPr>
              <a:t>     (Super KEKB)</a:t>
            </a:r>
            <a:endParaRPr lang="en-US" sz="2400">
              <a:solidFill>
                <a:srgbClr val="0070C0"/>
              </a:solidFill>
            </a:endParaRPr>
          </a:p>
          <a:p>
            <a:r>
              <a:rPr lang="en-US" smtClean="0"/>
              <a:t>CW collider</a:t>
            </a:r>
          </a:p>
          <a:p>
            <a:pPr marL="0" indent="0">
              <a:buNone/>
            </a:pPr>
            <a:r>
              <a:rPr lang="en-US" sz="2400" smtClean="0">
                <a:solidFill>
                  <a:srgbClr val="0070C0"/>
                </a:solidFill>
              </a:rPr>
              <a:t>     (CW </a:t>
            </a:r>
            <a:r>
              <a:rPr lang="en-US" sz="2400">
                <a:solidFill>
                  <a:srgbClr val="0070C0"/>
                </a:solidFill>
              </a:rPr>
              <a:t>CEPC </a:t>
            </a:r>
            <a:r>
              <a:rPr lang="en-US" sz="2400" smtClean="0">
                <a:solidFill>
                  <a:srgbClr val="0070C0"/>
                </a:solidFill>
              </a:rPr>
              <a:t>by J Gao, FCC-ee, SuperB/Italy, SuperCT/BINP)</a:t>
            </a:r>
            <a:endParaRPr lang="en-US" sz="24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6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DA limiting factors</a:t>
            </a:r>
            <a:endParaRPr lang="ru-RU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6580" y="4869160"/>
            <a:ext cx="8685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30000" smtClean="0"/>
              <a:t>*)</a:t>
            </a:r>
            <a:r>
              <a:rPr lang="en-US" sz="1600" smtClean="0"/>
              <a:t> Large dispersion is required for local chromaticity correction in the low-beta head-on collision as well as in the CW scheme. For this reason the IR design for both schemes is almost same. But the beam separation in the </a:t>
            </a:r>
            <a:r>
              <a:rPr lang="en-US" sz="1600" smtClean="0"/>
              <a:t>arcs (pretzel) </a:t>
            </a:r>
            <a:r>
              <a:rPr lang="en-US" sz="1600" smtClean="0"/>
              <a:t>for the head-on scheme can destroy the symmetry and reduce the DA.</a:t>
            </a:r>
          </a:p>
          <a:p>
            <a:r>
              <a:rPr lang="en-US" sz="1600" baseline="30000" smtClean="0"/>
              <a:t>**)</a:t>
            </a:r>
            <a:r>
              <a:rPr lang="en-US" sz="1600" smtClean="0"/>
              <a:t> Single </a:t>
            </a:r>
            <a:r>
              <a:rPr lang="en-US" sz="1600"/>
              <a:t>aperture first quad is </a:t>
            </a:r>
            <a:r>
              <a:rPr lang="en-US" sz="1600" smtClean="0"/>
              <a:t>undesirable for large collision angle due </a:t>
            </a:r>
            <a:r>
              <a:rPr lang="en-US" sz="1600"/>
              <a:t>to the strong fringe sextupole.</a:t>
            </a:r>
            <a:endParaRPr lang="ru-RU" sz="1600" baseline="3000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0" y="1052737"/>
            <a:ext cx="8757908" cy="372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DA requirements</a:t>
            </a:r>
            <a:endParaRPr lang="ru-RU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6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4704"/>
            <a:ext cx="5601246" cy="188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764704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Beam lifetime due to bb effects.</a:t>
            </a:r>
          </a:p>
          <a:p>
            <a:r>
              <a:rPr lang="en-US" smtClean="0"/>
              <a:t>Recommendation from simulations by D.Shatilov:</a:t>
            </a:r>
          </a:p>
          <a:p>
            <a:endParaRPr lang="en-US" smtClean="0"/>
          </a:p>
          <a:p>
            <a:r>
              <a:rPr lang="en-US" sz="2400" smtClean="0"/>
              <a:t>DA </a:t>
            </a:r>
            <a:r>
              <a:rPr lang="en-US" sz="2400" smtClean="0">
                <a:sym typeface="Symbol"/>
              </a:rPr>
              <a:t> 10</a:t>
            </a:r>
            <a:r>
              <a:rPr lang="en-US" sz="2400" baseline="-25000" smtClean="0">
                <a:sym typeface="Symbol"/>
              </a:rPr>
              <a:t>x</a:t>
            </a:r>
            <a:r>
              <a:rPr lang="en-US" sz="2400" smtClean="0">
                <a:sym typeface="Symbol"/>
              </a:rPr>
              <a:t> x 50</a:t>
            </a:r>
            <a:r>
              <a:rPr lang="en-US" sz="2400" baseline="-25000" smtClean="0">
                <a:sym typeface="Symbol"/>
              </a:rPr>
              <a:t>y</a:t>
            </a:r>
          </a:p>
          <a:p>
            <a:r>
              <a:rPr lang="en-US" smtClean="0"/>
              <a:t>(incl.errors, misalignments,etc.)</a:t>
            </a:r>
            <a:r>
              <a:rPr lang="en-US" sz="2400" smtClean="0"/>
              <a:t> </a:t>
            </a:r>
            <a:endParaRPr lang="ru-RU" sz="240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2657370"/>
            <a:ext cx="5601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/>
              <a:t>Vertical beam tail growth example due to bb effects in FCC-ee at 120 GeV (D. Shatilov) </a:t>
            </a:r>
            <a:endParaRPr lang="ru-RU" sz="1400"/>
          </a:p>
        </p:txBody>
      </p:sp>
      <p:sp>
        <p:nvSpPr>
          <p:cNvPr id="8" name="Прямоугольник 7"/>
          <p:cNvSpPr/>
          <p:nvPr/>
        </p:nvSpPr>
        <p:spPr>
          <a:xfrm>
            <a:off x="203176" y="3147562"/>
            <a:ext cx="5520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Effective injection (conventional type, on-energy, off-axis)</a:t>
            </a:r>
          </a:p>
          <a:p>
            <a:endParaRPr lang="en-US"/>
          </a:p>
          <a:p>
            <a:r>
              <a:rPr lang="en-US" smtClean="0"/>
              <a:t>M. Aiba et al. FCCee review at CERN, 14.10.2015</a:t>
            </a:r>
          </a:p>
          <a:p>
            <a:r>
              <a:rPr lang="en-US" smtClean="0"/>
              <a:t>Ax </a:t>
            </a:r>
            <a:r>
              <a:rPr lang="en-US" smtClean="0">
                <a:sym typeface="Symbol"/>
              </a:rPr>
              <a:t></a:t>
            </a:r>
            <a:r>
              <a:rPr lang="en-US" smtClean="0"/>
              <a:t> 13 mm         N</a:t>
            </a:r>
            <a:r>
              <a:rPr lang="en-US" baseline="-25000" smtClean="0">
                <a:sym typeface="Symbol"/>
              </a:rPr>
              <a:t> </a:t>
            </a:r>
            <a:r>
              <a:rPr lang="en-US" smtClean="0">
                <a:sym typeface="Symbol"/>
              </a:rPr>
              <a:t> 16</a:t>
            </a:r>
            <a:r>
              <a:rPr lang="en-US" baseline="-25000">
                <a:sym typeface="Symbol"/>
              </a:rPr>
              <a:t>x</a:t>
            </a:r>
            <a:endParaRPr lang="en-US" smtClean="0">
              <a:sym typeface="Symbol"/>
            </a:endParaRPr>
          </a:p>
          <a:p>
            <a:r>
              <a:rPr lang="en-US" smtClean="0">
                <a:sym typeface="Symbol"/>
              </a:rPr>
              <a:t>J. Seeman. FCC week, Washington DC, March 25, 2015 </a:t>
            </a:r>
            <a:endParaRPr lang="en-US" smtClean="0"/>
          </a:p>
          <a:p>
            <a:r>
              <a:rPr lang="en-US"/>
              <a:t>Ax </a:t>
            </a:r>
            <a:r>
              <a:rPr lang="en-US">
                <a:sym typeface="Symbol"/>
              </a:rPr>
              <a:t></a:t>
            </a:r>
            <a:r>
              <a:rPr lang="en-US"/>
              <a:t> </a:t>
            </a:r>
            <a:r>
              <a:rPr lang="en-US" smtClean="0"/>
              <a:t>16 </a:t>
            </a:r>
            <a:r>
              <a:rPr lang="en-US"/>
              <a:t>mm         </a:t>
            </a:r>
            <a:r>
              <a:rPr lang="en-US" smtClean="0"/>
              <a:t>N</a:t>
            </a:r>
            <a:r>
              <a:rPr lang="en-US" baseline="-25000" smtClean="0">
                <a:sym typeface="Symbol"/>
              </a:rPr>
              <a:t> </a:t>
            </a:r>
            <a:r>
              <a:rPr lang="en-US">
                <a:sym typeface="Symbol"/>
              </a:rPr>
              <a:t> </a:t>
            </a:r>
            <a:r>
              <a:rPr lang="en-US" smtClean="0">
                <a:sym typeface="Symbol"/>
              </a:rPr>
              <a:t>15</a:t>
            </a:r>
            <a:r>
              <a:rPr lang="en-US" baseline="-25000" smtClean="0">
                <a:sym typeface="Symbol"/>
              </a:rPr>
              <a:t>x</a:t>
            </a:r>
          </a:p>
          <a:p>
            <a:r>
              <a:rPr lang="en-US" smtClean="0">
                <a:sym typeface="Symbol"/>
              </a:rPr>
              <a:t>K. Oide. FCC-ee Optics Meeting, CERN, 11 Sep. 2015</a:t>
            </a:r>
            <a:endParaRPr lang="en-US">
              <a:sym typeface="Symbol"/>
            </a:endParaRPr>
          </a:p>
          <a:p>
            <a:r>
              <a:rPr lang="en-US"/>
              <a:t>N</a:t>
            </a:r>
            <a:r>
              <a:rPr lang="en-US" baseline="-25000">
                <a:sym typeface="Symbol"/>
              </a:rPr>
              <a:t> </a:t>
            </a:r>
            <a:r>
              <a:rPr lang="en-US">
                <a:sym typeface="Symbol"/>
              </a:rPr>
              <a:t> </a:t>
            </a:r>
            <a:r>
              <a:rPr lang="en-US" smtClean="0">
                <a:sym typeface="Symbol"/>
              </a:rPr>
              <a:t>14.6</a:t>
            </a:r>
            <a:r>
              <a:rPr lang="en-US" baseline="-25000" smtClean="0">
                <a:sym typeface="Symbol"/>
              </a:rPr>
              <a:t>x</a:t>
            </a:r>
            <a:r>
              <a:rPr lang="en-US" smtClean="0">
                <a:sym typeface="Symbol"/>
              </a:rPr>
              <a:t> @175 GeV   </a:t>
            </a:r>
            <a:r>
              <a:rPr lang="en-US" smtClean="0"/>
              <a:t>N</a:t>
            </a:r>
            <a:r>
              <a:rPr lang="en-US" baseline="-25000" smtClean="0">
                <a:sym typeface="Symbol"/>
              </a:rPr>
              <a:t> </a:t>
            </a:r>
            <a:r>
              <a:rPr lang="en-US">
                <a:sym typeface="Symbol"/>
              </a:rPr>
              <a:t> </a:t>
            </a:r>
            <a:r>
              <a:rPr lang="en-US" smtClean="0">
                <a:sym typeface="Symbol"/>
              </a:rPr>
              <a:t>30</a:t>
            </a:r>
            <a:r>
              <a:rPr lang="en-US" baseline="-25000">
                <a:sym typeface="Symbol"/>
              </a:rPr>
              <a:t>x</a:t>
            </a:r>
            <a:r>
              <a:rPr lang="en-US">
                <a:sym typeface="Symbol"/>
              </a:rPr>
              <a:t> </a:t>
            </a:r>
            <a:r>
              <a:rPr lang="en-US" smtClean="0">
                <a:sym typeface="Symbol"/>
              </a:rPr>
              <a:t>@45.6 GeV (@2.5</a:t>
            </a:r>
            <a:r>
              <a:rPr lang="en-US" baseline="-25000" smtClean="0">
                <a:sym typeface="Symbol"/>
              </a:rPr>
              <a:t>e</a:t>
            </a:r>
            <a:r>
              <a:rPr lang="en-US" smtClean="0">
                <a:sym typeface="Symbol"/>
              </a:rPr>
              <a:t>)</a:t>
            </a:r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84" y="5246682"/>
            <a:ext cx="2027989" cy="114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"/>
          <p:cNvGrpSpPr/>
          <p:nvPr/>
        </p:nvGrpSpPr>
        <p:grpSpPr>
          <a:xfrm>
            <a:off x="5653684" y="3147562"/>
            <a:ext cx="3382812" cy="1721598"/>
            <a:chOff x="683568" y="3140968"/>
            <a:chExt cx="6129064" cy="233094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212976"/>
              <a:ext cx="5832648" cy="2106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6"/>
            <p:cNvSpPr/>
            <p:nvPr/>
          </p:nvSpPr>
          <p:spPr>
            <a:xfrm>
              <a:off x="6444208" y="3140968"/>
              <a:ext cx="144016" cy="2178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" name="Rectangle 7"/>
            <p:cNvSpPr/>
            <p:nvPr/>
          </p:nvSpPr>
          <p:spPr>
            <a:xfrm>
              <a:off x="683568" y="5229200"/>
              <a:ext cx="6129064" cy="242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03176" y="5589240"/>
            <a:ext cx="3496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Required DA </a:t>
            </a:r>
            <a:r>
              <a:rPr lang="en-US" sz="2400">
                <a:solidFill>
                  <a:srgbClr val="FF0000"/>
                </a:solidFill>
                <a:sym typeface="Symbol"/>
              </a:rPr>
              <a:t> </a:t>
            </a:r>
            <a:r>
              <a:rPr lang="en-US" sz="2400" smtClean="0">
                <a:solidFill>
                  <a:srgbClr val="FF0000"/>
                </a:solidFill>
                <a:sym typeface="Symbol"/>
              </a:rPr>
              <a:t>20</a:t>
            </a:r>
            <a:r>
              <a:rPr lang="en-US" sz="2400" baseline="-25000">
                <a:solidFill>
                  <a:srgbClr val="FF0000"/>
                </a:solidFill>
                <a:sym typeface="Symbol"/>
              </a:rPr>
              <a:t>x</a:t>
            </a:r>
            <a:r>
              <a:rPr lang="en-US" sz="2400">
                <a:solidFill>
                  <a:srgbClr val="FF0000"/>
                </a:solidFill>
                <a:sym typeface="Symbol"/>
              </a:rPr>
              <a:t> x </a:t>
            </a:r>
            <a:r>
              <a:rPr lang="en-US" sz="2400" smtClean="0">
                <a:solidFill>
                  <a:srgbClr val="FF0000"/>
                </a:solidFill>
                <a:sym typeface="Symbol"/>
              </a:rPr>
              <a:t>50</a:t>
            </a:r>
            <a:r>
              <a:rPr lang="en-US" sz="2400" baseline="-25000">
                <a:solidFill>
                  <a:srgbClr val="FF0000"/>
                </a:solidFill>
                <a:sym typeface="Symbol"/>
              </a:rPr>
              <a:t>y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923928" y="5874597"/>
            <a:ext cx="1584176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DA study and optimization</a:t>
            </a:r>
            <a:endParaRPr lang="ru-RU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7</a:t>
            </a:fld>
            <a:endParaRPr lang="ru-R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4752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smtClean="0"/>
              <a:t>The lattice is too complex to optimize DA at once. We split it in sections and study/optimize step-by step:</a:t>
            </a:r>
          </a:p>
          <a:p>
            <a:pPr marL="0" indent="0">
              <a:buNone/>
            </a:pPr>
            <a:endParaRPr lang="en-US" sz="2400" smtClean="0"/>
          </a:p>
          <a:p>
            <a:r>
              <a:rPr lang="en-US" sz="2400" smtClean="0"/>
              <a:t>Arcs,</a:t>
            </a:r>
          </a:p>
          <a:p>
            <a:r>
              <a:rPr lang="en-US" sz="2400" smtClean="0"/>
              <a:t>FF &amp; IR without Crab Sextupoles,</a:t>
            </a:r>
          </a:p>
          <a:p>
            <a:r>
              <a:rPr lang="en-US" sz="2400" smtClean="0"/>
              <a:t>Arcs + FF &amp; IR without Crab Sextupoles,</a:t>
            </a:r>
          </a:p>
          <a:p>
            <a:r>
              <a:rPr lang="en-US" sz="2400"/>
              <a:t>Arcs + FF &amp; IR </a:t>
            </a:r>
            <a:r>
              <a:rPr lang="en-US" sz="2400" smtClean="0"/>
              <a:t>with </a:t>
            </a:r>
            <a:r>
              <a:rPr lang="en-US" sz="2400"/>
              <a:t>Crab </a:t>
            </a:r>
            <a:r>
              <a:rPr lang="en-US" sz="2400" smtClean="0"/>
              <a:t>Sextupoles,</a:t>
            </a:r>
          </a:p>
          <a:p>
            <a:r>
              <a:rPr lang="en-US" sz="2400" smtClean="0"/>
              <a:t>Radiation effects,</a:t>
            </a:r>
          </a:p>
          <a:p>
            <a:r>
              <a:rPr lang="en-US" sz="2400" smtClean="0"/>
              <a:t>Solenoid fields, etc.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 smtClean="0"/>
              <a:t>Two sections connection gives, as a rule, the DA less than the individual ones. Maximization of the individual DA is necessary at every step.</a:t>
            </a:r>
            <a:endParaRPr lang="en-US" sz="240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6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Low emittance FODO cell DA (I)</a:t>
            </a:r>
            <a:endParaRPr lang="ru-RU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258A-DE35-43ED-8318-C8E464C331E0}" type="slidenum">
              <a:rPr lang="ru-RU" smtClean="0"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58288" y="847011"/>
            <a:ext cx="42621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/>
              <a:t>Emittance decreases with focusing increase but for too strong focusing emittance grows up again.</a:t>
            </a:r>
          </a:p>
          <a:p>
            <a:endParaRPr lang="en-US" sz="2000"/>
          </a:p>
          <a:p>
            <a:r>
              <a:rPr lang="en-US" sz="2000" smtClean="0"/>
              <a:t>DA generally decreases with focusing increase. Strong sextupole resonances form gaps in the DA profile. </a:t>
            </a:r>
            <a:endParaRPr lang="ru-RU" sz="2000"/>
          </a:p>
        </p:txBody>
      </p:sp>
      <p:pic>
        <p:nvPicPr>
          <p:cNvPr id="28" name="Изображение 7" descr="Main:Users:piminov:x-files:tlep:2015:verions:6.14.3:1.accel:Emit3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0" y="684124"/>
            <a:ext cx="437351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Изображение 4" descr="Main:Users:piminov:x-files:tlep:2015:verions:6.14.3:1.accel:DA.ep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3" y="3241120"/>
            <a:ext cx="4445525" cy="292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Изображение 5" descr="Main:Users:piminov:x-files:tlep:2015:verions:6.14.3:1.accel:DX.ep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64" y="3244916"/>
            <a:ext cx="4337992" cy="29923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6185680" y="4703212"/>
            <a:ext cx="27927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617355" y="4941168"/>
            <a:ext cx="27927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90930" y="4359587"/>
            <a:ext cx="6687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mtClean="0">
                <a:solidFill>
                  <a:srgbClr val="0070C0"/>
                </a:solidFill>
              </a:rPr>
              <a:t>Ax&gt;80</a:t>
            </a:r>
            <a:r>
              <a:rPr lang="en-US" sz="1200" b="1" smtClean="0">
                <a:solidFill>
                  <a:srgbClr val="0070C0"/>
                </a:solidFill>
                <a:sym typeface="Symbol"/>
              </a:rPr>
              <a:t></a:t>
            </a:r>
            <a:endParaRPr lang="ru-RU" sz="1200" b="1">
              <a:solidFill>
                <a:srgbClr val="0070C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64955" y="5013176"/>
            <a:ext cx="6751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mtClean="0">
                <a:solidFill>
                  <a:srgbClr val="0070C0"/>
                </a:solidFill>
              </a:rPr>
              <a:t>Ax&gt;60</a:t>
            </a:r>
            <a:r>
              <a:rPr lang="en-US" sz="1200" b="1" smtClean="0">
                <a:solidFill>
                  <a:srgbClr val="0070C0"/>
                </a:solidFill>
                <a:sym typeface="Symbol"/>
              </a:rPr>
              <a:t></a:t>
            </a:r>
            <a:endParaRPr lang="ru-RU" sz="1200" b="1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4087887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ym typeface="Symbol"/>
              </a:rPr>
              <a:t>x = 80 m</a:t>
            </a:r>
          </a:p>
          <a:p>
            <a:r>
              <a:rPr lang="en-US" smtClean="0">
                <a:sym typeface="Symbol"/>
              </a:rPr>
              <a:t>y </a:t>
            </a:r>
            <a:r>
              <a:rPr lang="en-US">
                <a:sym typeface="Symbol"/>
              </a:rPr>
              <a:t>= </a:t>
            </a:r>
            <a:r>
              <a:rPr lang="en-US" smtClean="0">
                <a:sym typeface="Symbol"/>
              </a:rPr>
              <a:t>30 m</a:t>
            </a:r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1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Low emittance FODO cell DA (</a:t>
            </a:r>
            <a:r>
              <a:rPr lang="en-US" sz="3600" smtClean="0"/>
              <a:t>II)</a:t>
            </a:r>
            <a:endParaRPr lang="ru-RU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fld id="{665D258A-DE35-43ED-8318-C8E464C331E0}" type="slidenum">
              <a:rPr lang="ru-RU" smtClean="0"/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4555" y="756522"/>
            <a:ext cx="7816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Rough estimations for harmonic Hamiltonian representation (1D for simplicity)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396702"/>
              </p:ext>
            </p:extLst>
          </p:nvPr>
        </p:nvGraphicFramePr>
        <p:xfrm>
          <a:off x="1535233" y="1153643"/>
          <a:ext cx="543563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8" name="Формула" r:id="rId3" imgW="3797300" imgH="355600" progId="Equation.3">
                  <p:embed/>
                </p:oleObj>
              </mc:Choice>
              <mc:Fallback>
                <p:oleObj name="Формула" r:id="rId3" imgW="3797300" imgH="355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233" y="1153643"/>
                        <a:ext cx="5435631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6914" y="1628800"/>
            <a:ext cx="8189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FODO with FCC-ee parameters, thin lense approximation, two sextupoles for the chromaticity compensation. The horizontal harmonic strength is estimated as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147616"/>
              </p:ext>
            </p:extLst>
          </p:nvPr>
        </p:nvGraphicFramePr>
        <p:xfrm>
          <a:off x="899592" y="2275131"/>
          <a:ext cx="12969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9" name="Формула" r:id="rId5" imgW="939600" imgH="419040" progId="Equation.3">
                  <p:embed/>
                </p:oleObj>
              </mc:Choice>
              <mc:Fallback>
                <p:oleObj name="Формула" r:id="rId5" imgW="9396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275131"/>
                        <a:ext cx="1296987" cy="576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356264"/>
              </p:ext>
            </p:extLst>
          </p:nvPr>
        </p:nvGraphicFramePr>
        <p:xfrm>
          <a:off x="2736810" y="2275131"/>
          <a:ext cx="567368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0" name="Формула" r:id="rId7" imgW="4394200" imgH="508000" progId="Equation.3">
                  <p:embed/>
                </p:oleObj>
              </mc:Choice>
              <mc:Fallback>
                <p:oleObj name="Формула" r:id="rId7" imgW="4394200" imgH="508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10" y="2275131"/>
                        <a:ext cx="5673686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84510" y="2996952"/>
            <a:ext cx="809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ym typeface="Symbol"/>
              </a:rPr>
              <a:t>Where L is the cell half-length and  is the cell half-bend. The DA (distance to the fixed point) in the vicinity of the resonance  = m/n is </a:t>
            </a:r>
            <a:r>
              <a:rPr lang="en-US" smtClean="0"/>
              <a:t> 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455710"/>
              </p:ext>
            </p:extLst>
          </p:nvPr>
        </p:nvGraphicFramePr>
        <p:xfrm>
          <a:off x="2925170" y="3643283"/>
          <a:ext cx="2655758" cy="64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1" name="Формула" r:id="rId9" imgW="1777229" imgH="444307" progId="Equation.3">
                  <p:embed/>
                </p:oleObj>
              </mc:Choice>
              <mc:Fallback>
                <p:oleObj name="Формула" r:id="rId9" imgW="1777229" imgH="444307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170" y="3643283"/>
                        <a:ext cx="2655758" cy="6498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45294" y="4369321"/>
            <a:ext cx="809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ym typeface="Symbol"/>
              </a:rPr>
              <a:t>Being normilized to the beam size                        it gives   </a:t>
            </a:r>
            <a:r>
              <a:rPr lang="en-US" smtClean="0"/>
              <a:t> 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857258"/>
              </p:ext>
            </p:extLst>
          </p:nvPr>
        </p:nvGraphicFramePr>
        <p:xfrm>
          <a:off x="3563888" y="4383965"/>
          <a:ext cx="1174194" cy="391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2" name="Формула" r:id="rId11" imgW="799753" imgH="266584" progId="Equation.3">
                  <p:embed/>
                </p:oleObj>
              </mc:Choice>
              <mc:Fallback>
                <p:oleObj name="Формула" r:id="rId11" imgW="799753" imgH="266584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383965"/>
                        <a:ext cx="1174194" cy="391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55046"/>
              </p:ext>
            </p:extLst>
          </p:nvPr>
        </p:nvGraphicFramePr>
        <p:xfrm>
          <a:off x="5652120" y="4373079"/>
          <a:ext cx="1404156" cy="40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3" name="Формула" r:id="rId13" imgW="926698" imgH="266584" progId="Equation.3">
                  <p:embed/>
                </p:oleObj>
              </mc:Choice>
              <mc:Fallback>
                <p:oleObj name="Формула" r:id="rId13" imgW="926698" imgH="266584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373079"/>
                        <a:ext cx="1404156" cy="4011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45294" y="4738653"/>
            <a:ext cx="809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ym typeface="Symbol"/>
              </a:rPr>
              <a:t>For FCC-ee parameters ( = 2 mrad, L = 20 m,  = 10 km, </a:t>
            </a:r>
            <a:r>
              <a:rPr lang="en-US" baseline="-25000" smtClean="0">
                <a:sym typeface="Symbol"/>
              </a:rPr>
              <a:t>x</a:t>
            </a:r>
            <a:r>
              <a:rPr lang="en-US" smtClean="0">
                <a:sym typeface="Symbol"/>
              </a:rPr>
              <a:t> = 1 nm, </a:t>
            </a:r>
            <a:r>
              <a:rPr lang="en-US" baseline="-25000" smtClean="0">
                <a:sym typeface="Symbol"/>
              </a:rPr>
              <a:t>x</a:t>
            </a:r>
            <a:r>
              <a:rPr lang="en-US" smtClean="0">
                <a:sym typeface="Symbol"/>
              </a:rPr>
              <a:t> = 80 m) the estimations give overestimated but still reasonabe values  </a:t>
            </a:r>
            <a:r>
              <a:rPr lang="en-US" smtClean="0"/>
              <a:t> </a:t>
            </a: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542309"/>
              </p:ext>
            </p:extLst>
          </p:nvPr>
        </p:nvGraphicFramePr>
        <p:xfrm>
          <a:off x="2627784" y="5400738"/>
          <a:ext cx="1252939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4" name="Формула" r:id="rId15" imgW="825500" imgH="241300" progId="Equation.3">
                  <p:embed/>
                </p:oleObj>
              </mc:Choice>
              <mc:Fallback>
                <p:oleObj name="Формула" r:id="rId15" imgW="825500" imgH="2413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400738"/>
                        <a:ext cx="1252939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853380"/>
              </p:ext>
            </p:extLst>
          </p:nvPr>
        </p:nvGraphicFramePr>
        <p:xfrm>
          <a:off x="4253049" y="5411624"/>
          <a:ext cx="1173229" cy="36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5" name="Формула" r:id="rId17" imgW="761669" imgH="241195" progId="Equation.3">
                  <p:embed/>
                </p:oleObj>
              </mc:Choice>
              <mc:Fallback>
                <p:oleObj name="Формула" r:id="rId17" imgW="761669" imgH="241195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049" y="5411624"/>
                        <a:ext cx="1173229" cy="3666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384510" y="5805264"/>
            <a:ext cx="809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ym typeface="Symbol"/>
              </a:rPr>
              <a:t>Separation scheme (pretzel) destroys the FODO symmetery, increase number of resonances and can reduce the DA.   </a:t>
            </a:r>
            <a:r>
              <a:rPr lang="en-US" smtClean="0"/>
              <a:t> </a:t>
            </a:r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12096" cy="365125"/>
          </a:xfrm>
        </p:spPr>
        <p:txBody>
          <a:bodyPr/>
          <a:lstStyle/>
          <a:p>
            <a:r>
              <a:rPr lang="en-US" smtClean="0"/>
              <a:t>IHEP-BINP CEPC Collaboration Workshop, Jan 12,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0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3998</TotalTime>
  <Words>2325</Words>
  <Application>Microsoft Office PowerPoint</Application>
  <PresentationFormat>Экран (4:3)</PresentationFormat>
  <Paragraphs>318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Office Theme</vt:lpstr>
      <vt:lpstr>Формула</vt:lpstr>
      <vt:lpstr>Microsoft Equation 3.0</vt:lpstr>
      <vt:lpstr>DA issues in high performance e+e- colliders</vt:lpstr>
      <vt:lpstr>Outline</vt:lpstr>
      <vt:lpstr>Disclame</vt:lpstr>
      <vt:lpstr>High performance e+e- colliders</vt:lpstr>
      <vt:lpstr>DA limiting factors</vt:lpstr>
      <vt:lpstr>DA requirements</vt:lpstr>
      <vt:lpstr>DA study and optimization</vt:lpstr>
      <vt:lpstr>Low emittance FODO cell DA (I)</vt:lpstr>
      <vt:lpstr>Low emittance FODO cell DA (II)</vt:lpstr>
      <vt:lpstr>Interaction region DA</vt:lpstr>
      <vt:lpstr>Optics blocks example</vt:lpstr>
      <vt:lpstr>Final focus example</vt:lpstr>
      <vt:lpstr>IR nonlinearities figure of merit</vt:lpstr>
      <vt:lpstr>Final quad QD0 and chromaticity</vt:lpstr>
      <vt:lpstr>Kinematics</vt:lpstr>
      <vt:lpstr>QD0 Fringe Fields</vt:lpstr>
      <vt:lpstr>Chromatic sextupoles</vt:lpstr>
      <vt:lpstr>Discussion</vt:lpstr>
      <vt:lpstr>CEPC parameters</vt:lpstr>
      <vt:lpstr>V.detuning for different lattices</vt:lpstr>
      <vt:lpstr>Comparison with simulation</vt:lpstr>
      <vt:lpstr>Theoretical conclusions</vt:lpstr>
      <vt:lpstr>Simulation</vt:lpstr>
      <vt:lpstr>Recent example</vt:lpstr>
      <vt:lpstr>Nonlinear magnets legend</vt:lpstr>
      <vt:lpstr>DA with/without damping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draft of Interaction Region with Crab Waist</dc:title>
  <dc:creator>bogomyagkov</dc:creator>
  <cp:lastModifiedBy>levichev</cp:lastModifiedBy>
  <cp:revision>380</cp:revision>
  <dcterms:created xsi:type="dcterms:W3CDTF">2014-02-12T07:38:19Z</dcterms:created>
  <dcterms:modified xsi:type="dcterms:W3CDTF">2016-01-09T04:11:26Z</dcterms:modified>
</cp:coreProperties>
</file>