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354" r:id="rId4"/>
    <p:sldId id="353" r:id="rId5"/>
    <p:sldId id="381" r:id="rId6"/>
    <p:sldId id="374" r:id="rId7"/>
    <p:sldId id="379" r:id="rId8"/>
    <p:sldId id="380" r:id="rId9"/>
    <p:sldId id="390" r:id="rId10"/>
    <p:sldId id="382" r:id="rId11"/>
    <p:sldId id="383" r:id="rId12"/>
    <p:sldId id="387" r:id="rId13"/>
    <p:sldId id="388" r:id="rId14"/>
    <p:sldId id="389" r:id="rId15"/>
    <p:sldId id="385" r:id="rId16"/>
    <p:sldId id="373" r:id="rId17"/>
    <p:sldId id="370" r:id="rId18"/>
    <p:sldId id="391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ABA"/>
    <a:srgbClr val="66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3565" autoAdjust="0"/>
  </p:normalViewPr>
  <p:slideViewPr>
    <p:cSldViewPr>
      <p:cViewPr varScale="1">
        <p:scale>
          <a:sx n="103" d="100"/>
          <a:sy n="103" d="100"/>
        </p:scale>
        <p:origin x="-18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F8924-6AEB-4C64-A017-737697705031}" type="datetimeFigureOut">
              <a:rPr lang="zh-CN" altLang="en-US" smtClean="0"/>
              <a:t>2016-1-11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46BE-9F21-4804-A886-D32F7A0DB2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2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D46BE-9F21-4804-A886-D32F7A0DB22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49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D46BE-9F21-4804-A886-D32F7A0DB22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46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12 Jan 2016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12 Jan 2016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12 Jan 2016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12 Jan 2016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12 Jan 2016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12 Jan 2016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12 Jan 2016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12 Jan 2016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12 Jan 2016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12 Jan 2016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12 Jan 2016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12 Jan 2016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458200" cy="1470025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rgbClr val="0070C0"/>
                </a:solidFill>
              </a:rPr>
              <a:t>CEPC Interaction Region design and Dynamic Aperture Optimization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07504" y="3573016"/>
            <a:ext cx="8240960" cy="2736304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</a:rPr>
              <a:t>Yiwei Wang</a:t>
            </a:r>
            <a:r>
              <a:rPr lang="en-US" altLang="zh-CN" sz="2400" dirty="0">
                <a:solidFill>
                  <a:schemeClr val="tx2"/>
                </a:solidFill>
              </a:rPr>
              <a:t>, </a:t>
            </a:r>
            <a:r>
              <a:rPr lang="en-US" altLang="zh-CN" sz="2400" dirty="0" smtClean="0">
                <a:solidFill>
                  <a:schemeClr val="tx2"/>
                </a:solidFill>
              </a:rPr>
              <a:t>Yuan Zhang, Dou Wang, Huiping </a:t>
            </a:r>
            <a:r>
              <a:rPr lang="en-US" altLang="zh-CN" sz="2400" dirty="0">
                <a:solidFill>
                  <a:schemeClr val="tx2"/>
                </a:solidFill>
              </a:rPr>
              <a:t>Geng, </a:t>
            </a:r>
            <a:endParaRPr lang="en-US" altLang="zh-CN" sz="2400" dirty="0" smtClean="0">
              <a:solidFill>
                <a:schemeClr val="tx2"/>
              </a:solidFill>
            </a:endParaRPr>
          </a:p>
          <a:p>
            <a:r>
              <a:rPr lang="en-US" altLang="zh-CN" sz="2400" dirty="0" smtClean="0">
                <a:solidFill>
                  <a:schemeClr val="tx2"/>
                </a:solidFill>
              </a:rPr>
              <a:t>Xiaohao Cui, Sha </a:t>
            </a:r>
            <a:r>
              <a:rPr lang="en-US" altLang="zh-CN" sz="2400" dirty="0">
                <a:solidFill>
                  <a:schemeClr val="tx2"/>
                </a:solidFill>
              </a:rPr>
              <a:t>Bai, </a:t>
            </a:r>
            <a:r>
              <a:rPr lang="en-US" altLang="zh-CN" sz="2400" dirty="0" smtClean="0">
                <a:solidFill>
                  <a:schemeClr val="tx2"/>
                </a:solidFill>
              </a:rPr>
              <a:t>Tianjian Bian, Feng Su, Jie Gao</a:t>
            </a:r>
          </a:p>
          <a:p>
            <a:r>
              <a:rPr lang="en-US" altLang="zh-CN" sz="2400" dirty="0" smtClean="0">
                <a:solidFill>
                  <a:schemeClr val="tx2"/>
                </a:solidFill>
              </a:rPr>
              <a:t>Institute of High Energy Physics (IHEP, Beijing)</a:t>
            </a:r>
          </a:p>
          <a:p>
            <a:endParaRPr lang="en-US" altLang="zh-CN" sz="2400" dirty="0" smtClean="0">
              <a:solidFill>
                <a:schemeClr val="tx2"/>
              </a:solidFill>
            </a:endParaRPr>
          </a:p>
          <a:p>
            <a:r>
              <a:rPr lang="en-US" altLang="zh-CN" sz="1800" dirty="0"/>
              <a:t>The first IHEP-BINP CEPC Accelerator Collaboration Workshop</a:t>
            </a:r>
          </a:p>
          <a:p>
            <a:r>
              <a:rPr lang="en-US" altLang="zh-CN" sz="1800" dirty="0"/>
              <a:t>IHEP, 12-13 January 2016</a:t>
            </a:r>
            <a:endParaRPr lang="zh-CN" altLang="en-US" sz="1800" dirty="0"/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948"/>
            <a:ext cx="1224383" cy="114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12 Jan 2016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8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-18256"/>
            <a:ext cx="9587408" cy="1143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-I break down and high order dispersion</a:t>
            </a:r>
            <a:endParaRPr lang="en-US" altLang="zh-CN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12 Jan 2016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91580" y="980728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Many additional sextupoles in IR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Idea from linear collider final focus*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Six </a:t>
            </a:r>
            <a:r>
              <a:rPr lang="en-US" altLang="zh-CN" sz="2000" dirty="0" smtClean="0"/>
              <a:t>more </a:t>
            </a:r>
            <a:r>
              <a:rPr lang="en-US" altLang="zh-CN" sz="2000" dirty="0"/>
              <a:t>sextupoles (3,4,5,8,9,10) to correct </a:t>
            </a:r>
            <a:r>
              <a:rPr lang="en-US" altLang="zh-CN" sz="2000" b="1" dirty="0"/>
              <a:t>break down of –I transformation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Three more sextupoles (2,6,7) help to correct the </a:t>
            </a:r>
            <a:r>
              <a:rPr lang="en-US" altLang="zh-CN" sz="2000" b="1" dirty="0"/>
              <a:t>second order dispersion and so </a:t>
            </a:r>
            <a:r>
              <a:rPr lang="en-US" altLang="zh-CN" sz="2000" b="1" dirty="0" smtClean="0"/>
              <a:t>on</a:t>
            </a:r>
            <a:endParaRPr lang="en-US" altLang="zh-CN" sz="2000" dirty="0" smtClean="0"/>
          </a:p>
          <a:p>
            <a:endParaRPr lang="zh-CN" alt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6" y="3501008"/>
            <a:ext cx="773530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箭头连接符 11"/>
          <p:cNvCxnSpPr/>
          <p:nvPr/>
        </p:nvCxnSpPr>
        <p:spPr>
          <a:xfrm>
            <a:off x="2555776" y="5454516"/>
            <a:ext cx="936104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572000" y="5454516"/>
            <a:ext cx="864096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15816" y="49411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-I</a:t>
            </a:r>
            <a:endParaRPr lang="zh-CN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60032" y="49504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-I</a:t>
            </a:r>
            <a:endParaRPr lang="zh-CN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15616" y="2903858"/>
            <a:ext cx="4320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IP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051720" y="3100083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547664" y="3098796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851920" y="3110363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652120" y="3089277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228184" y="3098796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1619672" y="3247458"/>
            <a:ext cx="360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2123728" y="3242812"/>
            <a:ext cx="1656184" cy="46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3923928" y="3242812"/>
            <a:ext cx="1584176" cy="92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5724128" y="3242812"/>
            <a:ext cx="360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47664" y="28827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55776" y="28827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CCY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5976" y="28827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CCX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4128" y="28827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M</a:t>
            </a:r>
            <a:r>
              <a:rPr lang="en-US" altLang="zh-CN" b="1" dirty="0" smtClean="0">
                <a:solidFill>
                  <a:srgbClr val="FF0000"/>
                </a:solidFill>
              </a:rPr>
              <a:t>T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1331640" y="3295142"/>
            <a:ext cx="216024" cy="277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2051720" y="4029676"/>
            <a:ext cx="0" cy="25464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2267744" y="4034900"/>
            <a:ext cx="0" cy="2546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V="1">
            <a:off x="2771800" y="4034900"/>
            <a:ext cx="0" cy="2546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V="1">
            <a:off x="3059832" y="4034900"/>
            <a:ext cx="0" cy="2546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3275856" y="4034900"/>
            <a:ext cx="0" cy="2546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V="1">
            <a:off x="3779912" y="4034900"/>
            <a:ext cx="0" cy="25464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V="1">
            <a:off x="4067944" y="4034900"/>
            <a:ext cx="0" cy="25464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V="1">
            <a:off x="4788024" y="4034900"/>
            <a:ext cx="0" cy="25464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V="1">
            <a:off x="5076056" y="4034900"/>
            <a:ext cx="0" cy="25464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V="1">
            <a:off x="5292080" y="4034900"/>
            <a:ext cx="0" cy="25464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07704" y="43229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123728" y="43229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627784" y="43229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915816" y="43229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131840" y="43229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635896" y="43229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923928" y="43229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644008" y="43229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932040" y="43229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148064" y="43229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55" name="矩形 54"/>
          <p:cNvSpPr/>
          <p:nvPr/>
        </p:nvSpPr>
        <p:spPr>
          <a:xfrm>
            <a:off x="5648889" y="6093296"/>
            <a:ext cx="2595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zh-CN" sz="1600" b="1" dirty="0" smtClean="0"/>
              <a:t>FFS_3.0mm_v3.0_Nov_2015</a:t>
            </a:r>
            <a:endParaRPr lang="en-US" altLang="zh-CN" sz="1600" b="1" dirty="0"/>
          </a:p>
        </p:txBody>
      </p:sp>
      <p:pic>
        <p:nvPicPr>
          <p:cNvPr id="56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836709" y="1052736"/>
            <a:ext cx="3199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*R. Brinkmann, DESY M-90-14, Nov 1990.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2160" y="3903220"/>
            <a:ext cx="13681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ym typeface="Symbol"/>
              </a:rPr>
              <a:t>L*=1.5m</a:t>
            </a:r>
          </a:p>
          <a:p>
            <a:r>
              <a:rPr lang="en-US" altLang="zh-CN" dirty="0" smtClean="0">
                <a:sym typeface="Symbol"/>
              </a:rPr>
              <a:t></a:t>
            </a:r>
            <a:r>
              <a:rPr lang="en-US" altLang="zh-CN" dirty="0"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*=3mm</a:t>
            </a:r>
          </a:p>
        </p:txBody>
      </p:sp>
    </p:spTree>
    <p:extLst>
      <p:ext uri="{BB962C8B-B14F-4D97-AF65-F5344CB8AC3E}">
        <p14:creationId xmlns:p14="http://schemas.microsoft.com/office/powerpoint/2010/main" val="3052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9208" y="188640"/>
            <a:ext cx="8795320" cy="648072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-I break down and high order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dispersion (cont.)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4680520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In practice, dynamic </a:t>
            </a:r>
            <a:r>
              <a:rPr lang="en-US" altLang="zh-CN" sz="2000" dirty="0" smtClean="0"/>
              <a:t>aperture </a:t>
            </a:r>
            <a:r>
              <a:rPr lang="en-US" altLang="zh-CN" sz="2000" dirty="0" smtClean="0"/>
              <a:t>is optimized directly with the additional sextupoles in IR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W/O error </a:t>
            </a:r>
            <a:r>
              <a:rPr lang="en-US" altLang="zh-CN" sz="2000" dirty="0"/>
              <a:t>of the </a:t>
            </a:r>
            <a:r>
              <a:rPr lang="en-US" altLang="zh-CN" sz="2000" dirty="0" smtClean="0"/>
              <a:t>magnets</a:t>
            </a:r>
            <a:endParaRPr lang="en-US" altLang="zh-CN" sz="2000" dirty="0"/>
          </a:p>
          <a:p>
            <a:pPr lvl="1"/>
            <a:r>
              <a:rPr lang="en-US" altLang="zh-CN" sz="2000" dirty="0"/>
              <a:t>Synchrotron motion included</a:t>
            </a:r>
          </a:p>
          <a:p>
            <a:pPr lvl="1"/>
            <a:r>
              <a:rPr lang="en-US" altLang="zh-CN" sz="2000" dirty="0"/>
              <a:t>Tracking with </a:t>
            </a:r>
            <a:r>
              <a:rPr lang="en-US" altLang="zh-CN" sz="2000" dirty="0" smtClean="0"/>
              <a:t>~1 </a:t>
            </a:r>
            <a:r>
              <a:rPr lang="en-US" altLang="zh-CN" sz="2000" dirty="0"/>
              <a:t>times of damping time</a:t>
            </a:r>
          </a:p>
          <a:p>
            <a:pPr lvl="1"/>
            <a:r>
              <a:rPr lang="en-US" altLang="zh-CN" sz="2000" dirty="0"/>
              <a:t>Coupling factor </a:t>
            </a:r>
            <a:r>
              <a:rPr lang="en-US" altLang="zh-CN" sz="2000" dirty="0">
                <a:sym typeface="Symbol"/>
              </a:rPr>
              <a:t></a:t>
            </a:r>
            <a:r>
              <a:rPr lang="en-US" altLang="zh-CN" sz="2000" dirty="0"/>
              <a:t>=0.003 for </a:t>
            </a:r>
            <a:r>
              <a:rPr lang="en-US" altLang="zh-CN" sz="2000" dirty="0" smtClean="0">
                <a:sym typeface="Symbol"/>
              </a:rPr>
              <a:t></a:t>
            </a:r>
            <a:r>
              <a:rPr lang="en-US" altLang="zh-CN" sz="2000" dirty="0" smtClean="0"/>
              <a:t>y</a:t>
            </a:r>
          </a:p>
          <a:p>
            <a:pPr lvl="1"/>
            <a:r>
              <a:rPr lang="en-US" altLang="zh-CN" sz="2000" dirty="0" smtClean="0"/>
              <a:t>Downhill simplex </a:t>
            </a:r>
            <a:r>
              <a:rPr lang="en-US" altLang="zh-CN" sz="2000" dirty="0"/>
              <a:t>algorithm </a:t>
            </a:r>
            <a:r>
              <a:rPr lang="en-US" altLang="zh-CN" sz="2000" dirty="0" smtClean="0"/>
              <a:t>used* </a:t>
            </a:r>
          </a:p>
          <a:p>
            <a:pPr lvl="2"/>
            <a:r>
              <a:rPr lang="en-US" altLang="zh-CN" sz="2000" dirty="0" smtClean="0"/>
              <a:t>19 </a:t>
            </a:r>
            <a:r>
              <a:rPr lang="en-US" altLang="zh-CN" sz="2000" dirty="0"/>
              <a:t>points of </a:t>
            </a:r>
            <a:r>
              <a:rPr lang="en-US" altLang="zh-CN" sz="2000" dirty="0" smtClean="0"/>
              <a:t>dp/p from -2</a:t>
            </a:r>
            <a:r>
              <a:rPr lang="en-US" altLang="zh-CN" sz="2000" dirty="0"/>
              <a:t>% </a:t>
            </a:r>
            <a:r>
              <a:rPr lang="en-US" altLang="zh-CN" sz="2000" dirty="0" smtClean="0"/>
              <a:t>to </a:t>
            </a:r>
            <a:r>
              <a:rPr lang="en-US" altLang="zh-CN" sz="2000" dirty="0"/>
              <a:t>2%</a:t>
            </a:r>
          </a:p>
          <a:p>
            <a:pPr lvl="2"/>
            <a:r>
              <a:rPr lang="en-US" altLang="zh-CN" sz="2000" dirty="0" smtClean="0"/>
              <a:t>Optimize with initial phases (phasex, phasey)=(</a:t>
            </a:r>
            <a:r>
              <a:rPr lang="en-US" altLang="zh-CN" sz="2000" dirty="0"/>
              <a:t>0,0</a:t>
            </a:r>
            <a:r>
              <a:rPr lang="en-US" altLang="zh-CN" sz="2000" dirty="0" smtClean="0"/>
              <a:t>),(</a:t>
            </a:r>
            <a:r>
              <a:rPr lang="en-US" altLang="zh-CN" sz="2000" dirty="0"/>
              <a:t>pi/2, pi/2</a:t>
            </a:r>
            <a:r>
              <a:rPr lang="en-US" altLang="zh-CN" sz="2000" dirty="0" smtClean="0"/>
              <a:t>), </a:t>
            </a:r>
            <a:r>
              <a:rPr lang="en-US" altLang="zh-CN" sz="2000" dirty="0"/>
              <a:t>(0, pi/2</a:t>
            </a:r>
            <a:r>
              <a:rPr lang="en-US" altLang="zh-CN" sz="2000" dirty="0" smtClean="0"/>
              <a:t>), </a:t>
            </a:r>
            <a:r>
              <a:rPr lang="en-US" altLang="zh-CN" sz="2000" dirty="0"/>
              <a:t>(pi/2, 0</a:t>
            </a:r>
            <a:r>
              <a:rPr lang="en-US" altLang="zh-CN" sz="2000" dirty="0" smtClean="0"/>
              <a:t>)</a:t>
            </a:r>
            <a:endParaRPr lang="en-US" altLang="zh-CN" sz="2000" dirty="0"/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pic>
        <p:nvPicPr>
          <p:cNvPr id="1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12 Jan 2016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64088" y="2996952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*K. Oide, private communication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228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13 Nov 2015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57" y="3284984"/>
            <a:ext cx="6316491" cy="3600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3" y="3503133"/>
            <a:ext cx="3750480" cy="2446147"/>
          </a:xfrm>
          <a:prstGeom prst="rect">
            <a:avLst/>
          </a:prstGeom>
        </p:spPr>
      </p:pic>
      <p:pic>
        <p:nvPicPr>
          <p:cNvPr id="10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标题 1"/>
          <p:cNvSpPr txBox="1">
            <a:spLocks/>
          </p:cNvSpPr>
          <p:nvPr/>
        </p:nvSpPr>
        <p:spPr>
          <a:xfrm>
            <a:off x="529208" y="188640"/>
            <a:ext cx="879532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0070C0"/>
                </a:solidFill>
              </a:rPr>
              <a:t>-I break down and high order dispersion (cont.)</a:t>
            </a:r>
            <a:endParaRPr lang="zh-CN" alt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983158" y="35419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+</a:t>
            </a:r>
            <a:r>
              <a:rPr lang="en-US" altLang="zh-CN" b="1" dirty="0" smtClean="0"/>
              <a:t>(2,3,4,5)</a:t>
            </a:r>
            <a:r>
              <a:rPr lang="en-US" altLang="zh-CN" b="1" dirty="0" smtClean="0"/>
              <a:t> sextupoles</a:t>
            </a:r>
            <a:endParaRPr lang="zh-CN" altLang="en-US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6" y="980728"/>
            <a:ext cx="7735308" cy="221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箭头连接符 13"/>
          <p:cNvCxnSpPr/>
          <p:nvPr/>
        </p:nvCxnSpPr>
        <p:spPr>
          <a:xfrm>
            <a:off x="2555776" y="2574196"/>
            <a:ext cx="936104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572000" y="2574196"/>
            <a:ext cx="864096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15816" y="20608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-I</a:t>
            </a:r>
            <a:endParaRPr lang="zh-CN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60032" y="20701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-I</a:t>
            </a:r>
            <a:endParaRPr lang="zh-CN" altLang="en-US" b="1" dirty="0"/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2051720" y="1314858"/>
            <a:ext cx="0" cy="25464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2267744" y="1320082"/>
            <a:ext cx="0" cy="2546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2771800" y="1320082"/>
            <a:ext cx="0" cy="2546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3059832" y="1320082"/>
            <a:ext cx="0" cy="2546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3275856" y="1320082"/>
            <a:ext cx="0" cy="2546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3779912" y="1320082"/>
            <a:ext cx="0" cy="25464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4067944" y="1320082"/>
            <a:ext cx="0" cy="25464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4788024" y="1320082"/>
            <a:ext cx="0" cy="25464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5076056" y="1320082"/>
            <a:ext cx="0" cy="25464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5292080" y="1320082"/>
            <a:ext cx="0" cy="25464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07704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123728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27784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915816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31840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635896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923928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644008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932040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148064" y="160811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6444208" y="857021"/>
            <a:ext cx="2595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zh-CN" sz="1600" b="1" dirty="0" smtClean="0"/>
              <a:t>FFS_3.0mm_v3.0_Nov_2015</a:t>
            </a:r>
            <a:endParaRPr lang="en-US" altLang="zh-CN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012160" y="1342509"/>
            <a:ext cx="13681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ym typeface="Symbol"/>
              </a:rPr>
              <a:t>L*=1.5m</a:t>
            </a:r>
          </a:p>
          <a:p>
            <a:r>
              <a:rPr lang="en-US" altLang="zh-CN" dirty="0" smtClean="0">
                <a:sym typeface="Symbol"/>
              </a:rPr>
              <a:t></a:t>
            </a:r>
            <a:r>
              <a:rPr lang="en-US" altLang="zh-CN" dirty="0"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*=3mm</a:t>
            </a:r>
          </a:p>
        </p:txBody>
      </p:sp>
    </p:spTree>
    <p:extLst>
      <p:ext uri="{BB962C8B-B14F-4D97-AF65-F5344CB8AC3E}">
        <p14:creationId xmlns:p14="http://schemas.microsoft.com/office/powerpoint/2010/main" val="192613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13 Nov 2015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56992"/>
            <a:ext cx="5976664" cy="34066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3744416" cy="2442190"/>
          </a:xfrm>
          <a:prstGeom prst="rect">
            <a:avLst/>
          </a:prstGeom>
        </p:spPr>
      </p:pic>
      <p:pic>
        <p:nvPicPr>
          <p:cNvPr id="10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529208" y="188640"/>
            <a:ext cx="879532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0070C0"/>
                </a:solidFill>
              </a:rPr>
              <a:t>-I break down and high order dispersion (cont.)</a:t>
            </a:r>
            <a:endParaRPr lang="zh-CN" altLang="en-US" sz="3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6" y="980728"/>
            <a:ext cx="7735308" cy="221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箭头连接符 13"/>
          <p:cNvCxnSpPr/>
          <p:nvPr/>
        </p:nvCxnSpPr>
        <p:spPr>
          <a:xfrm>
            <a:off x="2555776" y="2574196"/>
            <a:ext cx="936104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572000" y="2574196"/>
            <a:ext cx="864096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15816" y="20608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-I</a:t>
            </a:r>
            <a:endParaRPr lang="zh-CN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60032" y="20701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-I</a:t>
            </a:r>
            <a:endParaRPr lang="zh-CN" altLang="en-US" b="1" dirty="0"/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2051720" y="1314858"/>
            <a:ext cx="0" cy="25464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2267744" y="1320082"/>
            <a:ext cx="0" cy="2546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2771800" y="1320082"/>
            <a:ext cx="0" cy="2546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3059832" y="1320082"/>
            <a:ext cx="0" cy="2546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3275856" y="1320082"/>
            <a:ext cx="0" cy="2546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3779912" y="1320082"/>
            <a:ext cx="0" cy="25464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4067944" y="1320082"/>
            <a:ext cx="0" cy="25464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4788024" y="1320082"/>
            <a:ext cx="0" cy="25464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5076056" y="1320082"/>
            <a:ext cx="0" cy="25464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5292080" y="1320082"/>
            <a:ext cx="0" cy="25464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07704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123728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27784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915816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31840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635896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923928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644008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932040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148064" y="160811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6372200" y="836712"/>
            <a:ext cx="2595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zh-CN" sz="1600" b="1" dirty="0" smtClean="0"/>
              <a:t>FFS_3.0mm_v3.0_Nov_2015</a:t>
            </a:r>
            <a:endParaRPr lang="en-US" altLang="zh-CN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012160" y="1342509"/>
            <a:ext cx="13681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ym typeface="Symbol"/>
              </a:rPr>
              <a:t>L*=1.5m</a:t>
            </a:r>
          </a:p>
          <a:p>
            <a:r>
              <a:rPr lang="en-US" altLang="zh-CN" dirty="0" smtClean="0">
                <a:sym typeface="Symbol"/>
              </a:rPr>
              <a:t></a:t>
            </a:r>
            <a:r>
              <a:rPr lang="en-US" altLang="zh-CN" dirty="0"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*=3mm</a:t>
            </a:r>
          </a:p>
        </p:txBody>
      </p:sp>
      <p:sp>
        <p:nvSpPr>
          <p:cNvPr id="40" name="矩形 39"/>
          <p:cNvSpPr/>
          <p:nvPr/>
        </p:nvSpPr>
        <p:spPr>
          <a:xfrm>
            <a:off x="5294107" y="3562904"/>
            <a:ext cx="2518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+(</a:t>
            </a:r>
            <a:r>
              <a:rPr lang="en-US" altLang="zh-CN" b="1" dirty="0" smtClean="0"/>
              <a:t>2,3,4,5,6,7) </a:t>
            </a:r>
            <a:r>
              <a:rPr lang="en-US" altLang="zh-CN" b="1" dirty="0"/>
              <a:t>sextupoles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2652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13 Nov 2015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29000"/>
            <a:ext cx="5889461" cy="33569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4" y="3507089"/>
            <a:ext cx="3634012" cy="2370183"/>
          </a:xfrm>
          <a:prstGeom prst="rect">
            <a:avLst/>
          </a:prstGeom>
        </p:spPr>
      </p:pic>
      <p:pic>
        <p:nvPicPr>
          <p:cNvPr id="10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标题 1"/>
          <p:cNvSpPr txBox="1">
            <a:spLocks/>
          </p:cNvSpPr>
          <p:nvPr/>
        </p:nvSpPr>
        <p:spPr>
          <a:xfrm>
            <a:off x="529208" y="188640"/>
            <a:ext cx="879532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0070C0"/>
                </a:solidFill>
              </a:rPr>
              <a:t>-I break down and high order dispersion (cont.)</a:t>
            </a:r>
            <a:endParaRPr lang="zh-CN" altLang="en-US" sz="3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6" y="980728"/>
            <a:ext cx="7735308" cy="221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箭头连接符 12"/>
          <p:cNvCxnSpPr/>
          <p:nvPr/>
        </p:nvCxnSpPr>
        <p:spPr>
          <a:xfrm>
            <a:off x="2555776" y="2574196"/>
            <a:ext cx="936104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4572000" y="2574196"/>
            <a:ext cx="864096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15816" y="20608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-I</a:t>
            </a:r>
            <a:endParaRPr lang="zh-CN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60032" y="20701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-I</a:t>
            </a:r>
            <a:endParaRPr lang="zh-CN" altLang="en-US" b="1" dirty="0"/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2051720" y="1314858"/>
            <a:ext cx="0" cy="25464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2267744" y="1320082"/>
            <a:ext cx="0" cy="2546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V="1">
            <a:off x="2771800" y="1320082"/>
            <a:ext cx="0" cy="2546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3059832" y="1320082"/>
            <a:ext cx="0" cy="2546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3275856" y="1320082"/>
            <a:ext cx="0" cy="2546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3779912" y="1320082"/>
            <a:ext cx="0" cy="25464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4067944" y="1320082"/>
            <a:ext cx="0" cy="25464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4788024" y="1320082"/>
            <a:ext cx="0" cy="25464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5076056" y="1320082"/>
            <a:ext cx="0" cy="25464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5292080" y="1320082"/>
            <a:ext cx="0" cy="25464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07704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123728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27784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915816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31840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635896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923928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644008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932040" y="160811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148064" y="160811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6372200" y="836712"/>
            <a:ext cx="2595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zh-CN" sz="1600" b="1" dirty="0" smtClean="0"/>
              <a:t>FFS_3.0mm_v3.0_Nov_2015</a:t>
            </a:r>
            <a:endParaRPr lang="en-US" altLang="zh-CN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012160" y="1342509"/>
            <a:ext cx="136815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ym typeface="Symbol"/>
              </a:rPr>
              <a:t>L*=1.5m</a:t>
            </a:r>
          </a:p>
          <a:p>
            <a:r>
              <a:rPr lang="en-US" altLang="zh-CN" dirty="0" smtClean="0">
                <a:sym typeface="Symbol"/>
              </a:rPr>
              <a:t></a:t>
            </a:r>
            <a:r>
              <a:rPr lang="en-US" altLang="zh-CN" dirty="0"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*=3mm</a:t>
            </a:r>
          </a:p>
        </p:txBody>
      </p:sp>
      <p:sp>
        <p:nvSpPr>
          <p:cNvPr id="39" name="矩形 38"/>
          <p:cNvSpPr/>
          <p:nvPr/>
        </p:nvSpPr>
        <p:spPr>
          <a:xfrm>
            <a:off x="4932040" y="3562904"/>
            <a:ext cx="3164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+(</a:t>
            </a:r>
            <a:r>
              <a:rPr lang="en-US" altLang="zh-CN" b="1" dirty="0" smtClean="0"/>
              <a:t>2,3,4,5,6,7,8,9,10) </a:t>
            </a:r>
            <a:r>
              <a:rPr lang="en-US" altLang="zh-CN" b="1" dirty="0"/>
              <a:t>sextupoles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448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Radiation damping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2808312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Dynamic aperture is optimized directly with the additional sextupoles in </a:t>
            </a:r>
            <a:r>
              <a:rPr lang="en-US" altLang="zh-CN" sz="2000" dirty="0" smtClean="0"/>
              <a:t>IR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W/O error </a:t>
            </a:r>
            <a:r>
              <a:rPr lang="en-US" altLang="zh-CN" sz="2000" dirty="0"/>
              <a:t>of the </a:t>
            </a:r>
            <a:r>
              <a:rPr lang="en-US" altLang="zh-CN" sz="2000" dirty="0" smtClean="0"/>
              <a:t>magnets</a:t>
            </a:r>
            <a:endParaRPr lang="en-US" altLang="zh-CN" sz="2000" dirty="0"/>
          </a:p>
          <a:p>
            <a:pPr lvl="1"/>
            <a:r>
              <a:rPr lang="en-US" altLang="zh-CN" sz="2000" dirty="0"/>
              <a:t>Synchrotron motion </a:t>
            </a:r>
            <a:r>
              <a:rPr lang="en-US" altLang="zh-CN" sz="2000" dirty="0" smtClean="0"/>
              <a:t>and radiation </a:t>
            </a:r>
            <a:r>
              <a:rPr lang="en-US" altLang="zh-CN" sz="2000" dirty="0" smtClean="0"/>
              <a:t>damping </a:t>
            </a:r>
            <a:r>
              <a:rPr lang="en-US" altLang="zh-CN" sz="2000" dirty="0" smtClean="0"/>
              <a:t>included</a:t>
            </a:r>
            <a:endParaRPr lang="en-US" altLang="zh-CN" sz="2000" dirty="0"/>
          </a:p>
          <a:p>
            <a:pPr lvl="1"/>
            <a:r>
              <a:rPr lang="en-US" altLang="zh-CN" sz="2000" dirty="0"/>
              <a:t>Tracking with </a:t>
            </a:r>
            <a:r>
              <a:rPr lang="en-US" altLang="zh-CN" sz="2000" dirty="0" smtClean="0"/>
              <a:t>1 </a:t>
            </a:r>
            <a:r>
              <a:rPr lang="en-US" altLang="zh-CN" sz="2000" dirty="0"/>
              <a:t>times of damping time</a:t>
            </a:r>
          </a:p>
          <a:p>
            <a:pPr lvl="1"/>
            <a:r>
              <a:rPr lang="en-US" altLang="zh-CN" sz="2000" dirty="0"/>
              <a:t>Coupling factor </a:t>
            </a:r>
            <a:r>
              <a:rPr lang="en-US" altLang="zh-CN" sz="2000" dirty="0">
                <a:sym typeface="Symbol"/>
              </a:rPr>
              <a:t></a:t>
            </a:r>
            <a:r>
              <a:rPr lang="en-US" altLang="zh-CN" sz="2000" dirty="0"/>
              <a:t>=0.003 for </a:t>
            </a:r>
            <a:r>
              <a:rPr lang="en-US" altLang="zh-CN" sz="2000" dirty="0" smtClean="0">
                <a:sym typeface="Symbol"/>
              </a:rPr>
              <a:t></a:t>
            </a:r>
            <a:r>
              <a:rPr lang="en-US" altLang="zh-CN" sz="2000" dirty="0" smtClean="0"/>
              <a:t>y</a:t>
            </a:r>
            <a:endParaRPr lang="en-US" altLang="zh-CN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94516"/>
            <a:ext cx="4320480" cy="248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284984"/>
            <a:ext cx="3528391" cy="230129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5" name="直接箭头连接符 44"/>
          <p:cNvCxnSpPr/>
          <p:nvPr/>
        </p:nvCxnSpPr>
        <p:spPr>
          <a:xfrm>
            <a:off x="1403648" y="5589240"/>
            <a:ext cx="57606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16" y="4005064"/>
            <a:ext cx="422655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5019"/>
            <a:ext cx="3470786" cy="2264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2" name="直接箭头连接符 51"/>
          <p:cNvCxnSpPr/>
          <p:nvPr/>
        </p:nvCxnSpPr>
        <p:spPr>
          <a:xfrm>
            <a:off x="5724128" y="5589240"/>
            <a:ext cx="50405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67544" y="2924944"/>
            <a:ext cx="3960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W/O damping: ~6.5 </a:t>
            </a:r>
            <a:r>
              <a:rPr lang="en-US" altLang="zh-CN" sz="1600" b="1" dirty="0" smtClean="0">
                <a:sym typeface="Symbol"/>
              </a:rPr>
              <a:t>x  10y for 2%</a:t>
            </a:r>
            <a:endParaRPr lang="zh-CN" altLang="en-US" sz="1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292081" y="2924944"/>
            <a:ext cx="3960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W/ damping: ~9 </a:t>
            </a:r>
            <a:r>
              <a:rPr lang="en-US" altLang="zh-CN" sz="1600" b="1" dirty="0" smtClean="0">
                <a:sym typeface="Symbol"/>
              </a:rPr>
              <a:t>x  20y</a:t>
            </a:r>
            <a:endParaRPr lang="zh-CN" altLang="en-US" sz="1600" b="1" dirty="0"/>
          </a:p>
        </p:txBody>
      </p:sp>
      <p:pic>
        <p:nvPicPr>
          <p:cNvPr id="14" name="Picture 8" descr="logo_main20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12 Jan 2016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75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</a:rPr>
              <a:t>Acknowledge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Yunhai </a:t>
            </a:r>
            <a:r>
              <a:rPr lang="en-US" altLang="zh-CN" sz="2400" dirty="0"/>
              <a:t>Cai, </a:t>
            </a:r>
            <a:r>
              <a:rPr lang="en-US" altLang="zh-CN" sz="2400" dirty="0" smtClean="0"/>
              <a:t>Demin Zhou, </a:t>
            </a:r>
            <a:r>
              <a:rPr lang="en-US" altLang="zh-CN" sz="2400" dirty="0"/>
              <a:t>Katsunobu Oide</a:t>
            </a:r>
            <a:r>
              <a:rPr lang="en-US" altLang="zh-CN" sz="2400" dirty="0" smtClean="0"/>
              <a:t>, </a:t>
            </a:r>
            <a:r>
              <a:rPr lang="en-US" altLang="zh-CN" sz="2400" dirty="0"/>
              <a:t>Kazuhito Ohmi</a:t>
            </a:r>
            <a:r>
              <a:rPr lang="en-US" altLang="zh-CN" sz="2400" dirty="0" smtClean="0"/>
              <a:t>, </a:t>
            </a:r>
            <a:r>
              <a:rPr lang="en-US" altLang="zh-CN" sz="2400" dirty="0" smtClean="0"/>
              <a:t>Yingshun </a:t>
            </a:r>
            <a:r>
              <a:rPr lang="en-US" altLang="zh-CN" sz="2400" dirty="0"/>
              <a:t>Zhu, </a:t>
            </a:r>
            <a:r>
              <a:rPr lang="en-US" altLang="zh-CN" sz="2400" dirty="0" smtClean="0"/>
              <a:t>Ming </a:t>
            </a:r>
            <a:r>
              <a:rPr lang="en-US" altLang="zh-CN" sz="2400" dirty="0"/>
              <a:t>Xiao, </a:t>
            </a:r>
            <a:r>
              <a:rPr lang="en-US" altLang="zh-CN" sz="2400" dirty="0" smtClean="0"/>
              <a:t>Gang </a:t>
            </a:r>
            <a:r>
              <a:rPr lang="en-US" altLang="zh-CN" sz="2400" dirty="0"/>
              <a:t>Xu, </a:t>
            </a:r>
            <a:r>
              <a:rPr lang="en-US" altLang="zh-CN" sz="2400" dirty="0" smtClean="0"/>
              <a:t>Qing </a:t>
            </a:r>
            <a:r>
              <a:rPr lang="en-US" altLang="zh-CN" sz="2400" dirty="0"/>
              <a:t>Qin</a:t>
            </a:r>
            <a:r>
              <a:rPr lang="en-US" altLang="zh-CN" sz="2400" dirty="0" smtClean="0"/>
              <a:t>, </a:t>
            </a:r>
            <a:r>
              <a:rPr lang="en-US" altLang="zh-CN" sz="2400" dirty="0"/>
              <a:t>Yoshihiro Funakoshi, Yukiyoshi </a:t>
            </a:r>
            <a:r>
              <a:rPr lang="en-US" altLang="zh-CN" sz="2400" dirty="0" smtClean="0"/>
              <a:t>Ohnishi, Hiroshi Sugimoto</a:t>
            </a:r>
          </a:p>
          <a:p>
            <a:r>
              <a:rPr lang="en-US" altLang="zh-CN" sz="2400" dirty="0" smtClean="0"/>
              <a:t>Thanks </a:t>
            </a:r>
            <a:r>
              <a:rPr lang="en-US" altLang="zh-CN" sz="2400" dirty="0"/>
              <a:t>for </a:t>
            </a:r>
            <a:r>
              <a:rPr lang="en-US" altLang="zh-CN" sz="2400" dirty="0" smtClean="0"/>
              <a:t>their </a:t>
            </a:r>
            <a:r>
              <a:rPr lang="en-US" altLang="zh-CN" sz="2400" dirty="0"/>
              <a:t>kind help and </a:t>
            </a:r>
            <a:r>
              <a:rPr lang="en-US" altLang="zh-CN" sz="2400" dirty="0" smtClean="0"/>
              <a:t>beneficial </a:t>
            </a:r>
            <a:r>
              <a:rPr lang="en-US" altLang="zh-CN" sz="2400" dirty="0" smtClean="0"/>
              <a:t>discussions!</a:t>
            </a:r>
            <a:endParaRPr lang="en-US" altLang="zh-CN" sz="2400" dirty="0"/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14-15 Sep 2015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7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</a:rPr>
              <a:t>Summary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052736"/>
            <a:ext cx="8579296" cy="452596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To optimize the </a:t>
            </a:r>
            <a:r>
              <a:rPr lang="en-US" altLang="zh-CN" sz="2400" dirty="0"/>
              <a:t>dynamic </a:t>
            </a:r>
            <a:r>
              <a:rPr lang="en-US" altLang="zh-CN" sz="2400" dirty="0" smtClean="0"/>
              <a:t>aperture of CEPC main </a:t>
            </a:r>
            <a:r>
              <a:rPr lang="en-US" altLang="zh-CN" sz="2400" dirty="0" smtClean="0"/>
              <a:t>ring</a:t>
            </a:r>
            <a:endParaRPr lang="en-US" altLang="zh-CN" sz="2400" dirty="0"/>
          </a:p>
          <a:p>
            <a:pPr lvl="1"/>
            <a:r>
              <a:rPr lang="en-US" altLang="zh-CN" sz="2400" dirty="0"/>
              <a:t>Local correction within </a:t>
            </a:r>
            <a:r>
              <a:rPr lang="en-US" altLang="zh-CN" sz="2400" dirty="0" smtClean="0"/>
              <a:t>IR have been tried</a:t>
            </a:r>
            <a:endParaRPr lang="en-US" altLang="zh-CN" sz="2400" dirty="0" smtClean="0"/>
          </a:p>
          <a:p>
            <a:r>
              <a:rPr lang="en-US" altLang="zh-CN" sz="2400" dirty="0" smtClean="0"/>
              <a:t>DA </a:t>
            </a:r>
            <a:r>
              <a:rPr lang="en-US" altLang="zh-CN" sz="2400" dirty="0" smtClean="0"/>
              <a:t>incresed significantly, though some prospects needed to be check.</a:t>
            </a:r>
          </a:p>
          <a:p>
            <a:r>
              <a:rPr lang="en-US" altLang="zh-CN" sz="2400" dirty="0" smtClean="0"/>
              <a:t>Combine of </a:t>
            </a:r>
            <a:r>
              <a:rPr lang="en-US" altLang="zh-CN" sz="2400" dirty="0" smtClean="0"/>
              <a:t>local and global correction </a:t>
            </a:r>
            <a:r>
              <a:rPr lang="en-US" altLang="zh-CN" sz="2400" dirty="0" smtClean="0"/>
              <a:t>is under going</a:t>
            </a:r>
          </a:p>
          <a:p>
            <a:r>
              <a:rPr lang="en-US" altLang="zh-CN" sz="2400" dirty="0" smtClean="0"/>
              <a:t>Multi-object optimization is necessary to get a better solution and quick convergence</a:t>
            </a:r>
            <a:r>
              <a:rPr lang="en-US" altLang="zh-CN" sz="2400" dirty="0" smtClean="0"/>
              <a:t>.</a:t>
            </a:r>
            <a:endParaRPr lang="en-US" altLang="zh-CN" sz="24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12 Jan 2016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5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12 Jan 2016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115616" y="2636911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0070C0"/>
                </a:solidFill>
              </a:rPr>
              <a:t>Thank you for your attention!</a:t>
            </a:r>
            <a:endParaRPr lang="zh-CN" alt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Outline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Lattice </a:t>
            </a:r>
            <a:r>
              <a:rPr lang="en-US" altLang="zh-CN" dirty="0"/>
              <a:t>design </a:t>
            </a:r>
            <a:r>
              <a:rPr lang="en-US" altLang="zh-CN" dirty="0" smtClean="0"/>
              <a:t>of the </a:t>
            </a:r>
            <a:r>
              <a:rPr lang="en-US" altLang="zh-CN" dirty="0" smtClean="0"/>
              <a:t>interaction region</a:t>
            </a:r>
            <a:endParaRPr lang="en-US" altLang="zh-CN" dirty="0" smtClean="0"/>
          </a:p>
          <a:p>
            <a:r>
              <a:rPr lang="en-US" altLang="zh-CN" dirty="0" smtClean="0"/>
              <a:t>Optimization of </a:t>
            </a:r>
            <a:r>
              <a:rPr lang="en-US" altLang="zh-CN" dirty="0" smtClean="0"/>
              <a:t>the </a:t>
            </a:r>
            <a:r>
              <a:rPr lang="en-US" altLang="zh-CN" dirty="0" smtClean="0"/>
              <a:t>interaction region</a:t>
            </a:r>
            <a:r>
              <a:rPr lang="en-US" altLang="zh-CN" dirty="0"/>
              <a:t> nonlinearity</a:t>
            </a:r>
            <a:endParaRPr lang="en-US" altLang="zh-CN" dirty="0" smtClean="0"/>
          </a:p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pic>
        <p:nvPicPr>
          <p:cNvPr id="5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12 Jan 2016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2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12 Jan 2016</a:t>
            </a:r>
            <a:endParaRPr lang="zh-CN" altLang="en-US"/>
          </a:p>
        </p:txBody>
      </p: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24" y="3111132"/>
            <a:ext cx="773530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Lattice of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interaction region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1" name="内容占位符 5"/>
          <p:cNvSpPr>
            <a:spLocks noGrp="1"/>
          </p:cNvSpPr>
          <p:nvPr>
            <p:ph idx="1"/>
          </p:nvPr>
        </p:nvSpPr>
        <p:spPr>
          <a:xfrm>
            <a:off x="490500" y="980728"/>
            <a:ext cx="8329972" cy="2772328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400" dirty="0" smtClean="0"/>
              <a:t>IR lattice design </a:t>
            </a:r>
            <a:r>
              <a:rPr lang="en-US" altLang="zh-CN" sz="2400" dirty="0" smtClean="0"/>
              <a:t>with local chromaticity correction </a:t>
            </a:r>
            <a:r>
              <a:rPr lang="en-US" altLang="zh-CN" sz="2400" dirty="0" smtClean="0"/>
              <a:t>with</a:t>
            </a:r>
            <a:endParaRPr lang="en-US" altLang="zh-CN" sz="2400" dirty="0">
              <a:sym typeface="Symbol"/>
            </a:endParaRPr>
          </a:p>
          <a:p>
            <a:pPr marL="742950" lvl="2" indent="-342900"/>
            <a:r>
              <a:rPr lang="en-US" altLang="zh-CN" dirty="0" smtClean="0">
                <a:sym typeface="Symbol"/>
              </a:rPr>
              <a:t></a:t>
            </a:r>
            <a:r>
              <a:rPr lang="en-US" altLang="zh-CN" dirty="0">
                <a:sym typeface="Symbol"/>
              </a:rPr>
              <a:t>x</a:t>
            </a:r>
            <a:r>
              <a:rPr lang="en-US" altLang="zh-CN" dirty="0" smtClean="0">
                <a:sym typeface="Symbol"/>
              </a:rPr>
              <a:t>*=</a:t>
            </a:r>
            <a:r>
              <a:rPr lang="en-US" altLang="zh-CN" dirty="0" smtClean="0">
                <a:sym typeface="Symbol"/>
              </a:rPr>
              <a:t>0.8</a:t>
            </a:r>
            <a:r>
              <a:rPr lang="en-US" altLang="zh-CN" dirty="0" smtClean="0">
                <a:sym typeface="Symbol"/>
              </a:rPr>
              <a:t>m, </a:t>
            </a:r>
            <a:r>
              <a:rPr lang="en-US" altLang="zh-CN" dirty="0" smtClean="0">
                <a:sym typeface="Symbol"/>
              </a:rPr>
              <a:t></a:t>
            </a:r>
            <a:r>
              <a:rPr lang="en-US" altLang="zh-CN" dirty="0">
                <a:sym typeface="Symbol"/>
              </a:rPr>
              <a:t>y*=</a:t>
            </a:r>
            <a:r>
              <a:rPr lang="en-US" altLang="zh-CN" dirty="0" smtClean="0">
                <a:sym typeface="Symbol"/>
              </a:rPr>
              <a:t>3mm, x=6.12nm, =0.3%, </a:t>
            </a:r>
            <a:r>
              <a:rPr lang="en-US" altLang="zh-CN" dirty="0">
                <a:sym typeface="Symbol"/>
              </a:rPr>
              <a:t>L*=1.5m, </a:t>
            </a:r>
            <a:r>
              <a:rPr lang="en-US" altLang="zh-CN" dirty="0" smtClean="0">
                <a:sym typeface="Symbol"/>
              </a:rPr>
              <a:t>2IPs</a:t>
            </a:r>
          </a:p>
          <a:p>
            <a:pPr marL="742950" lvl="2" indent="-342900"/>
            <a:r>
              <a:rPr lang="en-US" altLang="zh-CN" dirty="0" smtClean="0">
                <a:sym typeface="Symbol"/>
              </a:rPr>
              <a:t>latest lattic</a:t>
            </a:r>
            <a:r>
              <a:rPr lang="en-US" altLang="zh-CN" dirty="0" smtClean="0">
                <a:sym typeface="Symbol"/>
              </a:rPr>
              <a:t>e for head-on collision: </a:t>
            </a:r>
            <a:r>
              <a:rPr lang="en-US" altLang="zh-CN" sz="2000" b="1" dirty="0" smtClean="0"/>
              <a:t>FFS_3.0mm_v3.0_Nov_2015</a:t>
            </a:r>
            <a:endParaRPr lang="en-US" altLang="zh-CN" sz="2000" b="1" dirty="0"/>
          </a:p>
          <a:p>
            <a:pPr marL="742950" lvl="2" indent="-342900"/>
            <a:endParaRPr lang="en-US" altLang="zh-CN" dirty="0">
              <a:sym typeface="Symbo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12160" y="3687196"/>
            <a:ext cx="158417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ym typeface="Symbol"/>
              </a:rPr>
              <a:t>L</a:t>
            </a:r>
            <a:r>
              <a:rPr lang="en-US" altLang="zh-CN" sz="1400" b="1" dirty="0" smtClean="0">
                <a:sym typeface="Symbol"/>
              </a:rPr>
              <a:t>*= 1.5m</a:t>
            </a:r>
            <a:endParaRPr lang="en-US" altLang="zh-CN" sz="1400" b="1" dirty="0" smtClean="0">
              <a:sym typeface="Symbol"/>
            </a:endParaRPr>
          </a:p>
          <a:p>
            <a:r>
              <a:rPr lang="en-US" altLang="zh-CN" sz="1400" b="1" dirty="0" smtClean="0">
                <a:sym typeface="Symbol"/>
              </a:rPr>
              <a:t></a:t>
            </a:r>
            <a:r>
              <a:rPr lang="en-US" altLang="zh-CN" sz="1400" b="1" dirty="0">
                <a:sym typeface="Symbol"/>
              </a:rPr>
              <a:t>y</a:t>
            </a:r>
            <a:r>
              <a:rPr lang="en-US" altLang="zh-CN" sz="1400" b="1" dirty="0" smtClean="0">
                <a:sym typeface="Symbol"/>
              </a:rPr>
              <a:t>*= 3mm</a:t>
            </a:r>
          </a:p>
          <a:p>
            <a:r>
              <a:rPr lang="en-US" altLang="zh-CN" sz="1400" b="1" dirty="0" smtClean="0">
                <a:sym typeface="Symbol"/>
              </a:rPr>
              <a:t>GQD0= -300T/m</a:t>
            </a:r>
          </a:p>
          <a:p>
            <a:r>
              <a:rPr lang="en-US" altLang="zh-CN" sz="1400" b="1" dirty="0" smtClean="0">
                <a:sym typeface="Symbol"/>
              </a:rPr>
              <a:t>GQF1= 300T/m</a:t>
            </a:r>
            <a:endParaRPr lang="en-US" altLang="zh-CN" sz="1400" b="1" dirty="0" smtClean="0">
              <a:sym typeface="Symbol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2699792" y="5487396"/>
            <a:ext cx="864096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644008" y="5487396"/>
            <a:ext cx="864096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987824" y="49740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-I</a:t>
            </a:r>
            <a:endParaRPr lang="zh-CN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32040" y="49833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-I</a:t>
            </a:r>
            <a:endParaRPr lang="zh-CN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87624" y="2492896"/>
            <a:ext cx="4320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IP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2123728" y="2710207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619672" y="2708920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139952" y="2699401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084168" y="2699401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372200" y="2708920"/>
            <a:ext cx="0" cy="369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1691680" y="2857582"/>
            <a:ext cx="3600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2267744" y="2852936"/>
            <a:ext cx="1656184" cy="46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4283968" y="2852936"/>
            <a:ext cx="165618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619672" y="249289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FT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27784" y="249289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CCY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249289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CCX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12160" y="251398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M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T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38" name="直接箭头连接符 37"/>
          <p:cNvCxnSpPr>
            <a:stCxn id="18" idx="2"/>
          </p:cNvCxnSpPr>
          <p:nvPr/>
        </p:nvCxnSpPr>
        <p:spPr>
          <a:xfrm>
            <a:off x="1403648" y="2831450"/>
            <a:ext cx="108012" cy="351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6084168" y="2852936"/>
            <a:ext cx="28803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3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Lattice of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interaction region</a:t>
            </a:r>
            <a:endParaRPr lang="zh-CN" altLang="en-US" sz="3600" dirty="0">
              <a:solidFill>
                <a:srgbClr val="0070C0"/>
              </a:solidFill>
            </a:endParaRPr>
          </a:p>
        </p:txBody>
      </p:sp>
      <p:sp>
        <p:nvSpPr>
          <p:cNvPr id="31" name="内容占位符 5"/>
          <p:cNvSpPr>
            <a:spLocks noGrp="1"/>
          </p:cNvSpPr>
          <p:nvPr>
            <p:ph idx="1"/>
          </p:nvPr>
        </p:nvSpPr>
        <p:spPr>
          <a:xfrm>
            <a:off x="490500" y="1031250"/>
            <a:ext cx="8329972" cy="2109718"/>
          </a:xfrm>
        </p:spPr>
        <p:txBody>
          <a:bodyPr>
            <a:noAutofit/>
          </a:bodyPr>
          <a:lstStyle/>
          <a:p>
            <a:r>
              <a:rPr lang="en-US" altLang="zh-CN" sz="1800" dirty="0" smtClean="0"/>
              <a:t>Dynamic aperture of whole ring is limited by the strong nonlinearity of IR due to small </a:t>
            </a:r>
            <a:r>
              <a:rPr lang="en-US" altLang="zh-CN" sz="1800" dirty="0" smtClean="0">
                <a:sym typeface="Symbol"/>
              </a:rPr>
              <a:t>y</a:t>
            </a:r>
            <a:r>
              <a:rPr lang="en-US" altLang="zh-CN" sz="1800" dirty="0" smtClean="0">
                <a:sym typeface="Symbol"/>
              </a:rPr>
              <a:t>*</a:t>
            </a:r>
          </a:p>
          <a:p>
            <a:pPr lvl="1"/>
            <a:r>
              <a:rPr lang="en-US" altLang="zh-CN" sz="1800" dirty="0" smtClean="0">
                <a:sym typeface="Symbol"/>
              </a:rPr>
              <a:t>An example: DA with only ARC vs. DA with ARC + preliminary IR</a:t>
            </a:r>
            <a:endParaRPr lang="en-US" altLang="zh-CN" sz="1800" dirty="0" smtClean="0">
              <a:sym typeface="Symbol"/>
            </a:endParaRPr>
          </a:p>
          <a:p>
            <a:r>
              <a:rPr lang="en-US" altLang="zh-CN" sz="1800" dirty="0"/>
              <a:t>Optimization of the dynamic aperture</a:t>
            </a:r>
          </a:p>
          <a:p>
            <a:pPr lvl="1"/>
            <a:r>
              <a:rPr lang="en-US" altLang="zh-CN" sz="1800" dirty="0"/>
              <a:t>Local </a:t>
            </a:r>
            <a:r>
              <a:rPr lang="en-US" altLang="zh-CN" sz="1800" dirty="0" smtClean="0"/>
              <a:t>correction: optimization of IR </a:t>
            </a:r>
            <a:r>
              <a:rPr lang="en-US" altLang="zh-CN" sz="1800" dirty="0" smtClean="0"/>
              <a:t>nonlinearity</a:t>
            </a:r>
            <a:endParaRPr lang="en-US" altLang="zh-CN" sz="1800" dirty="0"/>
          </a:p>
          <a:p>
            <a:pPr lvl="1"/>
            <a:r>
              <a:rPr lang="en-US" altLang="zh-CN" sz="1800" dirty="0"/>
              <a:t>Global </a:t>
            </a:r>
            <a:r>
              <a:rPr lang="en-US" altLang="zh-CN" sz="1800" dirty="0" smtClean="0"/>
              <a:t>correction: </a:t>
            </a:r>
            <a:r>
              <a:rPr lang="en-US" altLang="zh-CN" sz="1800" dirty="0"/>
              <a:t>with help of </a:t>
            </a:r>
            <a:r>
              <a:rPr lang="en-US" altLang="zh-CN" sz="1800" dirty="0" smtClean="0"/>
              <a:t>ARC (see Yuan Zhang’s talk)</a:t>
            </a:r>
            <a:endParaRPr lang="en-US" altLang="zh-CN" sz="1800" dirty="0"/>
          </a:p>
        </p:txBody>
      </p:sp>
      <p:pic>
        <p:nvPicPr>
          <p:cNvPr id="39" name="Picture 2" descr="C:\Users\Yiwei\Desktop\DA_3mm_re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33" y="3274665"/>
            <a:ext cx="3980031" cy="289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Yiwei\Desktop\国际创新海外团队暨所创新团队2015年联合年会\DA_AR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9" y="3396941"/>
            <a:ext cx="4575357" cy="27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1620" y="3049215"/>
            <a:ext cx="4068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W/ ARC (20140930 by Huiping Geng)</a:t>
            </a:r>
            <a:endParaRPr lang="zh-CN" altLang="en-US" sz="1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860032" y="3068960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W/ ARC+IR (FFS_3.0mm_v0_Feb_2015 Yiwei Wang)</a:t>
            </a:r>
          </a:p>
        </p:txBody>
      </p:sp>
      <p:sp>
        <p:nvSpPr>
          <p:cNvPr id="6" name="矩形 5"/>
          <p:cNvSpPr/>
          <p:nvPr/>
        </p:nvSpPr>
        <p:spPr>
          <a:xfrm>
            <a:off x="2195736" y="6156593"/>
            <a:ext cx="9433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without radiation damping, error of the </a:t>
            </a:r>
            <a:r>
              <a:rPr lang="en-US" altLang="zh-CN" sz="1600" dirty="0" smtClean="0"/>
              <a:t>magnets, synchrotron </a:t>
            </a:r>
            <a:r>
              <a:rPr lang="en-US" altLang="zh-CN" sz="1600" dirty="0"/>
              <a:t>motion included</a:t>
            </a:r>
          </a:p>
          <a:p>
            <a:r>
              <a:rPr lang="en-US" altLang="zh-CN" sz="1600" dirty="0"/>
              <a:t>Tracking with 3 times of damping </a:t>
            </a:r>
            <a:r>
              <a:rPr lang="en-US" altLang="zh-CN" sz="1600" dirty="0" smtClean="0"/>
              <a:t>time, Coupling </a:t>
            </a:r>
            <a:r>
              <a:rPr lang="en-US" altLang="zh-CN" sz="1600" dirty="0"/>
              <a:t>factor </a:t>
            </a:r>
            <a:r>
              <a:rPr lang="en-US" altLang="zh-CN" sz="1600" dirty="0">
                <a:sym typeface="Symbol"/>
              </a:rPr>
              <a:t></a:t>
            </a:r>
            <a:r>
              <a:rPr lang="en-US" altLang="zh-CN" sz="1600" dirty="0"/>
              <a:t>=0.003 for emitty</a:t>
            </a:r>
          </a:p>
        </p:txBody>
      </p:sp>
      <p:sp>
        <p:nvSpPr>
          <p:cNvPr id="7" name="矩形 6"/>
          <p:cNvSpPr/>
          <p:nvPr/>
        </p:nvSpPr>
        <p:spPr>
          <a:xfrm>
            <a:off x="5004048" y="4499828"/>
            <a:ext cx="2727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CN" b="1" dirty="0" smtClean="0">
                <a:sym typeface="Symbol"/>
              </a:rPr>
              <a:t></a:t>
            </a:r>
            <a:r>
              <a:rPr lang="en-US" altLang="zh-CN" b="1" dirty="0" smtClean="0"/>
              <a:t>2</a:t>
            </a:r>
            <a:r>
              <a:rPr lang="en-US" altLang="zh-CN" b="1" dirty="0"/>
              <a:t>% </a:t>
            </a:r>
            <a:r>
              <a:rPr lang="en-US" altLang="zh-CN" b="1" dirty="0" smtClean="0"/>
              <a:t>(1.5</a:t>
            </a:r>
            <a:r>
              <a:rPr lang="en-US" altLang="zh-CN" b="1" dirty="0" smtClean="0">
                <a:sym typeface="Symbol"/>
              </a:rPr>
              <a:t></a:t>
            </a:r>
            <a:r>
              <a:rPr lang="en-US" altLang="zh-CN" b="1" dirty="0">
                <a:sym typeface="Symbol"/>
              </a:rPr>
              <a:t>x , </a:t>
            </a:r>
            <a:r>
              <a:rPr lang="en-US" altLang="zh-CN" b="1" dirty="0" smtClean="0">
                <a:sym typeface="Symbol"/>
              </a:rPr>
              <a:t>13.5</a:t>
            </a:r>
            <a:r>
              <a:rPr lang="en-US" altLang="zh-CN" b="1" dirty="0">
                <a:sym typeface="Symbol"/>
              </a:rPr>
              <a:t>y</a:t>
            </a:r>
            <a:r>
              <a:rPr lang="en-US" altLang="zh-CN" b="1" dirty="0" smtClean="0"/>
              <a:t>)</a:t>
            </a:r>
            <a:r>
              <a:rPr lang="en-US" altLang="zh-CN" b="1" dirty="0" smtClean="0">
                <a:sym typeface="Symbo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01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288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</a:rPr>
              <a:t>Finite length effect of sextupoles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12 Jan 2016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90872" y="1196752"/>
            <a:ext cx="8229600" cy="997571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Add additional sextupoles next to the main one*</a:t>
            </a:r>
          </a:p>
          <a:p>
            <a:pPr lvl="1"/>
            <a:r>
              <a:rPr lang="en-US" altLang="zh-CN" sz="2400" dirty="0" smtClean="0"/>
              <a:t>Compensate the </a:t>
            </a:r>
            <a:r>
              <a:rPr lang="en-US" altLang="zh-CN" sz="2400" b="1" dirty="0" smtClean="0"/>
              <a:t>finite length effect </a:t>
            </a:r>
            <a:r>
              <a:rPr lang="en-US" altLang="zh-CN" sz="2400" dirty="0" smtClean="0"/>
              <a:t>(Lsext=0.3m)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498683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52120" y="4437112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latin typeface="Liberation Sans" pitchFamily="18"/>
                <a:ea typeface="DejaVu LGC Sans" pitchFamily="2"/>
                <a:cs typeface="DejaVu LGC Sans" pitchFamily="2"/>
              </a:rPr>
              <a:t>*A.Bogomyagkov et al.</a:t>
            </a:r>
          </a:p>
          <a:p>
            <a:r>
              <a:rPr lang="en-US" altLang="zh-CN" sz="1100" dirty="0" smtClean="0">
                <a:latin typeface="Liberation Sans" pitchFamily="18"/>
                <a:ea typeface="DejaVu LGC Sans" pitchFamily="2"/>
                <a:cs typeface="DejaVu LGC Sans" pitchFamily="2"/>
              </a:rPr>
              <a:t>http</a:t>
            </a:r>
            <a:r>
              <a:rPr lang="en-US" altLang="zh-CN" sz="1100" dirty="0">
                <a:latin typeface="Liberation Sans" pitchFamily="18"/>
                <a:ea typeface="DejaVu LGC Sans" pitchFamily="2"/>
                <a:cs typeface="DejaVu LGC Sans" pitchFamily="2"/>
              </a:rPr>
              <a:t>://</a:t>
            </a:r>
            <a:r>
              <a:rPr lang="en-US" altLang="zh-CN" sz="1100" dirty="0" smtClean="0">
                <a:latin typeface="Liberation Sans" pitchFamily="18"/>
                <a:ea typeface="DejaVu LGC Sans" pitchFamily="2"/>
                <a:cs typeface="DejaVu LGC Sans" pitchFamily="2"/>
              </a:rPr>
              <a:t>arxiv.org/abs/0909.4872</a:t>
            </a:r>
            <a:endParaRPr lang="en-US" altLang="zh-CN" sz="1100" dirty="0">
              <a:latin typeface="Liberation Sans" pitchFamily="18"/>
              <a:ea typeface="DejaVu LGC Sans" pitchFamily="2"/>
              <a:cs typeface="DejaVu LGC Sans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4437112"/>
            <a:ext cx="1728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k=1, S1/S2=-0.1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5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</a:rPr>
              <a:t>High order chromaticity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12 Jan 2016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标题 1"/>
          <p:cNvSpPr txBox="1">
            <a:spLocks/>
          </p:cNvSpPr>
          <p:nvPr/>
        </p:nvSpPr>
        <p:spPr>
          <a:xfrm>
            <a:off x="3995936" y="3068960"/>
            <a:ext cx="4269160" cy="612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zh-CN" sz="1800" b="1" dirty="0" smtClean="0"/>
              <a:t>FFS_3.0mm_v1.0_Mar_2015</a:t>
            </a:r>
            <a:endParaRPr lang="zh-CN" altLang="en-US" sz="1800" b="1" dirty="0"/>
          </a:p>
        </p:txBody>
      </p:sp>
      <p:pic>
        <p:nvPicPr>
          <p:cNvPr id="15" name="Picture 2" descr="F:\CEPC_2\Final_Focus\my_work_5\CEPC_FFS_LENGTH_3MM\my_document\ILC_NOTE\FFS_1200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84887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标题 1"/>
          <p:cNvSpPr txBox="1">
            <a:spLocks/>
          </p:cNvSpPr>
          <p:nvPr/>
        </p:nvSpPr>
        <p:spPr>
          <a:xfrm>
            <a:off x="3760951" y="5867166"/>
            <a:ext cx="4711552" cy="658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zh-CN" sz="1800" b="1" dirty="0" smtClean="0"/>
              <a:t>FFS_3.0mm_v2.2_Sep_2015</a:t>
            </a:r>
            <a:endParaRPr lang="zh-CN" altLang="en-US" sz="1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7504" y="1259468"/>
            <a:ext cx="267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</a:t>
            </a:r>
            <a:r>
              <a:rPr lang="en-US" altLang="zh-CN" dirty="0" smtClean="0"/>
              <a:t>emove </a:t>
            </a:r>
            <a:r>
              <a:rPr lang="en-US" altLang="zh-CN" dirty="0" smtClean="0"/>
              <a:t>2 quads in </a:t>
            </a:r>
            <a:r>
              <a:rPr lang="en-US" altLang="zh-CN" dirty="0" smtClean="0"/>
              <a:t>FT</a:t>
            </a:r>
            <a:r>
              <a:rPr lang="en-US" altLang="zh-CN" sz="1400" dirty="0" smtClean="0"/>
              <a:t>#</a:t>
            </a:r>
            <a:endParaRPr lang="en-US" altLang="zh-CN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57200" y="3789040"/>
            <a:ext cx="267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ym typeface="Symbol"/>
              </a:rPr>
              <a:t>a</a:t>
            </a:r>
            <a:r>
              <a:rPr lang="en-US" altLang="zh-CN" dirty="0" smtClean="0">
                <a:sym typeface="Symbol"/>
              </a:rPr>
              <a:t>dditional </a:t>
            </a:r>
            <a:r>
              <a:rPr lang="en-US" altLang="zh-CN" dirty="0" smtClean="0">
                <a:sym typeface="Symbol"/>
              </a:rPr>
              <a:t>sext at 1</a:t>
            </a:r>
            <a:r>
              <a:rPr lang="en-US" altLang="zh-CN" baseline="30000" dirty="0" smtClean="0">
                <a:sym typeface="Symbol"/>
              </a:rPr>
              <a:t>st</a:t>
            </a:r>
            <a:r>
              <a:rPr lang="en-US" altLang="zh-CN" dirty="0" smtClean="0">
                <a:sym typeface="Symbol"/>
              </a:rPr>
              <a:t> image </a:t>
            </a:r>
            <a:r>
              <a:rPr lang="en-US" altLang="zh-CN" dirty="0" smtClean="0">
                <a:sym typeface="Symbol"/>
              </a:rPr>
              <a:t>point* 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1959124" y="1484784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5371"/>
            <a:ext cx="799179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直接箭头连接符 24"/>
          <p:cNvCxnSpPr/>
          <p:nvPr/>
        </p:nvCxnSpPr>
        <p:spPr>
          <a:xfrm>
            <a:off x="1794520" y="4147339"/>
            <a:ext cx="329208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83768" y="1259468"/>
            <a:ext cx="267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</a:t>
            </a:r>
            <a:r>
              <a:rPr lang="en-US" altLang="zh-CN" dirty="0" smtClean="0"/>
              <a:t>une phase of sextupoles</a:t>
            </a:r>
            <a:r>
              <a:rPr lang="en-US" altLang="zh-CN" sz="1400" dirty="0" smtClean="0"/>
              <a:t>#</a:t>
            </a:r>
            <a:endParaRPr lang="en-US" altLang="zh-CN" sz="1400" dirty="0" smtClean="0"/>
          </a:p>
        </p:txBody>
      </p:sp>
      <p:cxnSp>
        <p:nvCxnSpPr>
          <p:cNvPr id="29" name="直接箭头连接符 28"/>
          <p:cNvCxnSpPr/>
          <p:nvPr/>
        </p:nvCxnSpPr>
        <p:spPr>
          <a:xfrm>
            <a:off x="2699792" y="155679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endCxn id="15" idx="0"/>
          </p:cNvCxnSpPr>
          <p:nvPr/>
        </p:nvCxnSpPr>
        <p:spPr>
          <a:xfrm>
            <a:off x="4679466" y="1556792"/>
            <a:ext cx="546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55576" y="5949280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*</a:t>
            </a:r>
            <a:r>
              <a:rPr lang="en-US" altLang="zh-CN" sz="1200" dirty="0" smtClean="0"/>
              <a:t>K. Oide, SLAC-PUB-4806, Nov 1988.</a:t>
            </a:r>
          </a:p>
          <a:p>
            <a:r>
              <a:rPr lang="en-US" altLang="zh-CN" sz="1200" dirty="0"/>
              <a:t> </a:t>
            </a:r>
            <a:r>
              <a:rPr lang="en-US" altLang="zh-CN" sz="1200" dirty="0" smtClean="0"/>
              <a:t>  R. Brinkmann, DESY M-90-14, Nov 1990.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5576" y="3212976"/>
            <a:ext cx="4824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# </a:t>
            </a:r>
            <a:r>
              <a:rPr lang="en-US" altLang="zh-CN" sz="1200" dirty="0" smtClean="0"/>
              <a:t>Yunhai Cai, private communication.</a:t>
            </a:r>
          </a:p>
          <a:p>
            <a:r>
              <a:rPr lang="en-US" altLang="zh-CN" sz="1200" dirty="0" smtClean="0"/>
              <a:t>    K</a:t>
            </a:r>
            <a:r>
              <a:rPr lang="en-US" altLang="zh-CN" sz="1200" dirty="0"/>
              <a:t>. Oide, SLAC-PUB-4806, Nov 1988.</a:t>
            </a:r>
          </a:p>
        </p:txBody>
      </p:sp>
    </p:spTree>
    <p:extLst>
      <p:ext uri="{BB962C8B-B14F-4D97-AF65-F5344CB8AC3E}">
        <p14:creationId xmlns:p14="http://schemas.microsoft.com/office/powerpoint/2010/main" val="22674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Tune shift due to energy deviation</a:t>
            </a:r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12 Jan 2016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70C0"/>
                </a:solidFill>
              </a:rPr>
              <a:t>High order chromaticity (cont.)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8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21235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v</a:t>
            </a:r>
            <a:r>
              <a:rPr lang="en-US" altLang="zh-CN" b="1" dirty="0" smtClean="0"/>
              <a:t>1.0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55425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v2.2</a:t>
            </a:r>
            <a:endParaRPr lang="zh-CN" altLang="en-US" b="1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412776"/>
            <a:ext cx="2579082" cy="203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2538195" cy="202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3024336" cy="195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20" y="1412776"/>
            <a:ext cx="3047732" cy="201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31640" y="5733256"/>
            <a:ext cx="4325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IR only, from IP to the entrance of FFS</a:t>
            </a:r>
            <a:endParaRPr lang="zh-CN" alt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999136" y="5733256"/>
            <a:ext cx="2309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IR + ARC, periodic solution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0676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42" y="3273302"/>
            <a:ext cx="5767694" cy="274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High order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chromaticity </a:t>
            </a:r>
            <a:r>
              <a:rPr lang="en-US" altLang="zh-CN" sz="3600" b="1" dirty="0">
                <a:solidFill>
                  <a:srgbClr val="0070C0"/>
                </a:solidFill>
              </a:rPr>
              <a:t>(cont.)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3184" y="908720"/>
            <a:ext cx="8579296" cy="2304256"/>
          </a:xfrm>
        </p:spPr>
        <p:txBody>
          <a:bodyPr>
            <a:noAutofit/>
          </a:bodyPr>
          <a:lstStyle/>
          <a:p>
            <a:r>
              <a:rPr lang="en-US" altLang="zh-CN" sz="1800" dirty="0"/>
              <a:t>Vertical dynamic aperture vs. </a:t>
            </a:r>
            <a:r>
              <a:rPr lang="en-US" altLang="zh-CN" sz="1800" dirty="0" smtClean="0"/>
              <a:t>dp/p</a:t>
            </a:r>
            <a:endParaRPr lang="en-US" altLang="zh-CN" sz="1800" dirty="0"/>
          </a:p>
          <a:p>
            <a:r>
              <a:rPr lang="en-US" altLang="zh-CN" sz="1800" dirty="0" smtClean="0"/>
              <a:t>From v1.0 </a:t>
            </a:r>
            <a:r>
              <a:rPr lang="en-US" altLang="zh-CN" sz="1800" dirty="0" smtClean="0"/>
              <a:t>-&gt; v2.2: DA </a:t>
            </a:r>
            <a:r>
              <a:rPr lang="en-US" altLang="zh-CN" sz="1800" dirty="0"/>
              <a:t>increased significantly for </a:t>
            </a:r>
            <a:r>
              <a:rPr lang="en-US" altLang="zh-CN" sz="1800" dirty="0" smtClean="0"/>
              <a:t>large </a:t>
            </a:r>
            <a:r>
              <a:rPr lang="en-US" altLang="zh-CN" sz="1800" dirty="0" smtClean="0"/>
              <a:t>off-momentum 20</a:t>
            </a:r>
            <a:r>
              <a:rPr lang="en-US" altLang="zh-CN" sz="1800" dirty="0" smtClean="0">
                <a:sym typeface="Symbol"/>
              </a:rPr>
              <a:t>y</a:t>
            </a:r>
            <a:r>
              <a:rPr lang="en-US" altLang="zh-CN" sz="1800" dirty="0" smtClean="0"/>
              <a:t> for </a:t>
            </a:r>
            <a:r>
              <a:rPr lang="en-US" altLang="zh-CN" sz="1800" dirty="0" smtClean="0">
                <a:sym typeface="Symbol"/>
              </a:rPr>
              <a:t></a:t>
            </a:r>
            <a:r>
              <a:rPr lang="en-US" altLang="zh-CN" sz="1800" dirty="0" smtClean="0"/>
              <a:t>2% (green line</a:t>
            </a:r>
            <a:r>
              <a:rPr lang="en-US" altLang="zh-CN" sz="1800" dirty="0" smtClean="0"/>
              <a:t>)</a:t>
            </a:r>
          </a:p>
          <a:p>
            <a:pPr lvl="1"/>
            <a:r>
              <a:rPr lang="en-US" altLang="zh-CN" sz="1800" dirty="0"/>
              <a:t>W/O error of the magnets</a:t>
            </a:r>
          </a:p>
          <a:p>
            <a:pPr lvl="1"/>
            <a:r>
              <a:rPr lang="en-US" altLang="zh-CN" sz="1800" dirty="0"/>
              <a:t>Synchrotron motion included</a:t>
            </a:r>
          </a:p>
          <a:p>
            <a:pPr lvl="1"/>
            <a:r>
              <a:rPr lang="en-US" altLang="zh-CN" sz="1800" dirty="0"/>
              <a:t>Tracking with 3 times of damping time</a:t>
            </a:r>
          </a:p>
          <a:p>
            <a:pPr lvl="1"/>
            <a:r>
              <a:rPr lang="en-US" altLang="zh-CN" sz="1800" dirty="0"/>
              <a:t>Coupling factor </a:t>
            </a:r>
            <a:r>
              <a:rPr lang="en-US" altLang="zh-CN" sz="1800" dirty="0">
                <a:sym typeface="Symbol"/>
              </a:rPr>
              <a:t></a:t>
            </a:r>
            <a:r>
              <a:rPr lang="en-US" altLang="zh-CN" sz="1800" dirty="0"/>
              <a:t>=0.003 for </a:t>
            </a:r>
            <a:r>
              <a:rPr lang="en-US" altLang="zh-CN" sz="1800" dirty="0">
                <a:sym typeface="Symbol"/>
              </a:rPr>
              <a:t></a:t>
            </a:r>
            <a:r>
              <a:rPr lang="en-US" altLang="zh-CN" sz="1800" dirty="0" smtClean="0"/>
              <a:t>y</a:t>
            </a:r>
            <a:endParaRPr lang="en-US" altLang="zh-CN" sz="1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14-15 Sep 2015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276914" y="32849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x0=0.001</a:t>
            </a:r>
            <a:r>
              <a:rPr lang="en-US" altLang="zh-CN" b="1" dirty="0" smtClean="0">
                <a:sym typeface="Symbol"/>
              </a:rPr>
              <a:t>x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592953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0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04248" y="592953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2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59832" y="592953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-2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36" y="592953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-1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40152" y="592953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1</a:t>
            </a:r>
            <a:endParaRPr lang="zh-CN" altLang="en-US" dirty="0"/>
          </a:p>
        </p:txBody>
      </p:sp>
      <p:pic>
        <p:nvPicPr>
          <p:cNvPr id="17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7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High order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chromaticity </a:t>
            </a:r>
            <a:r>
              <a:rPr lang="en-US" altLang="zh-CN" sz="3600" b="1" dirty="0">
                <a:solidFill>
                  <a:srgbClr val="0070C0"/>
                </a:solidFill>
              </a:rPr>
              <a:t>(cont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.)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r>
              <a:rPr lang="en-US" altLang="zh-CN" dirty="0" smtClean="0"/>
              <a:t>12 Jan 2016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9" name="Picture 3" descr="F:\CEPC_2\Final_Focus\my_work_5\CEPC_FFS_LENGTH_3MM\my_document\ILC_NOTE\DA_1200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18177"/>
            <a:ext cx="3528392" cy="221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CEPC_2\Final_Focus\my_work_5\CEPC_FFS_LENGTH_3MM\my_document\ILC_NOTE\DA_1200m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415888" cy="199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9456" y="23395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v</a:t>
            </a:r>
            <a:r>
              <a:rPr lang="en-US" altLang="zh-CN" b="1" dirty="0" smtClean="0"/>
              <a:t>1.0</a:t>
            </a:r>
            <a:endParaRPr lang="zh-CN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064"/>
            <a:ext cx="3528392" cy="226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36736"/>
            <a:ext cx="3340212" cy="217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5274" y="470438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v2.2</a:t>
            </a:r>
            <a:endParaRPr lang="zh-CN" altLang="en-US" b="1" dirty="0"/>
          </a:p>
        </p:txBody>
      </p:sp>
      <p:pic>
        <p:nvPicPr>
          <p:cNvPr id="16" name="Picture 8" descr="logo_main20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683568" y="99292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Dynamic aperture for both </a:t>
            </a:r>
            <a:r>
              <a:rPr lang="en-US" altLang="zh-CN" sz="2000" dirty="0" smtClean="0"/>
              <a:t>planes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v2.2: on </a:t>
            </a:r>
            <a:r>
              <a:rPr lang="en-US" altLang="zh-CN" sz="2000" dirty="0"/>
              <a:t>momentum </a:t>
            </a:r>
            <a:r>
              <a:rPr lang="en-US" altLang="zh-CN" sz="2000" dirty="0" smtClean="0"/>
              <a:t>(</a:t>
            </a:r>
            <a:r>
              <a:rPr lang="en-US" altLang="zh-CN" sz="2000" dirty="0"/>
              <a:t>20</a:t>
            </a:r>
            <a:r>
              <a:rPr lang="en-US" altLang="zh-CN" sz="2000" dirty="0">
                <a:sym typeface="Symbol"/>
              </a:rPr>
              <a:t>x, 180</a:t>
            </a:r>
            <a:r>
              <a:rPr lang="en-US" altLang="zh-CN" sz="2000" dirty="0"/>
              <a:t> </a:t>
            </a:r>
            <a:r>
              <a:rPr lang="en-US" altLang="zh-CN" sz="2000" dirty="0">
                <a:sym typeface="Symbol"/>
              </a:rPr>
              <a:t>y</a:t>
            </a:r>
            <a:r>
              <a:rPr lang="en-US" altLang="zh-CN" sz="2000" dirty="0" smtClean="0"/>
              <a:t>), off </a:t>
            </a:r>
            <a:r>
              <a:rPr lang="en-US" altLang="zh-CN" sz="2000" dirty="0"/>
              <a:t>momentum </a:t>
            </a:r>
            <a:r>
              <a:rPr lang="en-US" altLang="zh-CN" sz="2000" dirty="0" smtClean="0">
                <a:sym typeface="Symbol"/>
              </a:rPr>
              <a:t></a:t>
            </a:r>
            <a:r>
              <a:rPr lang="en-US" altLang="zh-CN" sz="2000" dirty="0"/>
              <a:t>2% (2.5</a:t>
            </a:r>
            <a:r>
              <a:rPr lang="en-US" altLang="zh-CN" sz="2000" dirty="0">
                <a:sym typeface="Symbol"/>
              </a:rPr>
              <a:t>x , 20y</a:t>
            </a:r>
            <a:r>
              <a:rPr lang="en-US" altLang="zh-CN" sz="2000" dirty="0"/>
              <a:t>)</a:t>
            </a:r>
            <a:r>
              <a:rPr lang="en-US" altLang="zh-CN" sz="2000" dirty="0">
                <a:sym typeface="Symbo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48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11273</TotalTime>
  <Words>1051</Words>
  <Application>Microsoft Office PowerPoint</Application>
  <PresentationFormat>全屏显示(4:3)</PresentationFormat>
  <Paragraphs>235</Paragraphs>
  <Slides>18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CEPC Interaction Region design and Dynamic Aperture Optimization</vt:lpstr>
      <vt:lpstr>Outline</vt:lpstr>
      <vt:lpstr>Lattice of interaction region</vt:lpstr>
      <vt:lpstr>Lattice of interaction region</vt:lpstr>
      <vt:lpstr>Finite length effect of sextupoles</vt:lpstr>
      <vt:lpstr>High order chromaticity</vt:lpstr>
      <vt:lpstr>High order chromaticity (cont.)</vt:lpstr>
      <vt:lpstr>High order chromaticity (cont.)</vt:lpstr>
      <vt:lpstr>High order chromaticity (cont.)</vt:lpstr>
      <vt:lpstr>-I break down and high order dispersion</vt:lpstr>
      <vt:lpstr>-I break down and high order dispersion (cont.)</vt:lpstr>
      <vt:lpstr>PowerPoint 演示文稿</vt:lpstr>
      <vt:lpstr>PowerPoint 演示文稿</vt:lpstr>
      <vt:lpstr>PowerPoint 演示文稿</vt:lpstr>
      <vt:lpstr>Radiation damping</vt:lpstr>
      <vt:lpstr>Acknowledge</vt:lpstr>
      <vt:lpstr>Summary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Yiwei</dc:creator>
  <cp:lastModifiedBy>yiwei</cp:lastModifiedBy>
  <cp:revision>2060</cp:revision>
  <dcterms:created xsi:type="dcterms:W3CDTF">2014-10-05T09:11:35Z</dcterms:created>
  <dcterms:modified xsi:type="dcterms:W3CDTF">2016-01-11T08:17:37Z</dcterms:modified>
</cp:coreProperties>
</file>