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74" r:id="rId3"/>
    <p:sldId id="261" r:id="rId4"/>
    <p:sldId id="262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57" r:id="rId13"/>
    <p:sldId id="258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9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A977C-B0AE-4BAE-9218-4BD1E37A6512}" type="datetimeFigureOut">
              <a:rPr lang="zh-CN" altLang="en-US" smtClean="0"/>
              <a:t>2016-1-12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2810E-903A-4E21-9062-E1369AD781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1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2016-1-12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32.bin"/><Relationship Id="rId7" Type="http://schemas.openxmlformats.org/officeDocument/2006/relationships/hyperlink" Target="https://inspirehep.net/record/1298149/files/Photon%202013_070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11" Type="http://schemas.openxmlformats.org/officeDocument/2006/relationships/image" Target="../media/image42.wmf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39.wmf"/><Relationship Id="rId9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5.bin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1.wmf"/><Relationship Id="rId9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/>
          <a:lstStyle/>
          <a:p>
            <a:r>
              <a:rPr lang="en-US" altLang="zh-CN" dirty="0"/>
              <a:t>CEPC </a:t>
            </a:r>
            <a:r>
              <a:rPr lang="en-US" altLang="zh-CN" dirty="0" smtClean="0"/>
              <a:t>partial double </a:t>
            </a:r>
            <a:r>
              <a:rPr lang="en-US" altLang="zh-CN" dirty="0"/>
              <a:t>ring scheme and </a:t>
            </a:r>
            <a:r>
              <a:rPr lang="en-US" altLang="zh-CN" dirty="0" smtClean="0"/>
              <a:t>crab-waist </a:t>
            </a:r>
            <a:r>
              <a:rPr lang="en-US" altLang="zh-CN" dirty="0"/>
              <a:t>parameters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09582" y="4005064"/>
            <a:ext cx="7740860" cy="1752600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Dou Wang, </a:t>
            </a:r>
            <a:r>
              <a:rPr lang="en-US" altLang="zh-CN" sz="2800" dirty="0" err="1"/>
              <a:t>Jie</a:t>
            </a:r>
            <a:r>
              <a:rPr lang="en-US" altLang="zh-CN" sz="2800" dirty="0"/>
              <a:t> Gao, Feng </a:t>
            </a:r>
            <a:r>
              <a:rPr lang="en-US" altLang="zh-CN" sz="2800" dirty="0" smtClean="0"/>
              <a:t>Su, Ming Xiao, Yuan Zhang, </a:t>
            </a:r>
            <a:r>
              <a:rPr lang="en-US" altLang="zh-CN" sz="2800" dirty="0" err="1" smtClean="0"/>
              <a:t>Jiyuan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Zhai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/>
              <a:t>Yiwei</a:t>
            </a:r>
            <a:r>
              <a:rPr lang="en-US" altLang="zh-CN" sz="2800" dirty="0" smtClean="0"/>
              <a:t> Wang, Bai </a:t>
            </a:r>
            <a:r>
              <a:rPr lang="en-US" altLang="zh-CN" sz="2800" dirty="0" err="1" smtClean="0"/>
              <a:t>Sha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/>
              <a:t>Huiping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Geng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/>
              <a:t>Tianjian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Bian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/>
              <a:t>Xiaohao</a:t>
            </a:r>
            <a:r>
              <a:rPr lang="en-US" altLang="zh-CN" sz="2800" dirty="0" smtClean="0"/>
              <a:t> Cui, </a:t>
            </a:r>
            <a:r>
              <a:rPr lang="en-US" altLang="zh-CN" sz="2800" dirty="0" err="1" smtClean="0"/>
              <a:t>Yuanyuan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Guo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755576" y="620595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IHEP-BINP </a:t>
            </a:r>
            <a:r>
              <a:rPr lang="en-US" altLang="zh-CN" dirty="0"/>
              <a:t>CEPC Accelerator Collaboration Workshop, </a:t>
            </a:r>
            <a:r>
              <a:rPr lang="en-US" altLang="zh-CN" dirty="0">
                <a:solidFill>
                  <a:srgbClr val="0070C0"/>
                </a:solidFill>
              </a:rPr>
              <a:t>Jan 12-13, 2016 </a:t>
            </a:r>
            <a:r>
              <a:rPr lang="en-US" altLang="zh-CN" dirty="0" smtClean="0"/>
              <a:t>. IHEP </a:t>
            </a:r>
            <a:endParaRPr lang="zh-CN" altLang="en-US" dirty="0"/>
          </a:p>
        </p:txBody>
      </p:sp>
      <p:pic>
        <p:nvPicPr>
          <p:cNvPr id="13314" name="Picture 2" descr="F:\office\资料\IHEP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0" y="90384"/>
            <a:ext cx="20478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10" y="47037"/>
            <a:ext cx="1046427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9901"/>
            <a:ext cx="2495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78" y="37933"/>
            <a:ext cx="1533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8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choice – step 6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830523"/>
              </p:ext>
            </p:extLst>
          </p:nvPr>
        </p:nvGraphicFramePr>
        <p:xfrm>
          <a:off x="2915816" y="2132856"/>
          <a:ext cx="1584177" cy="405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" name="Equation" r:id="rId3" imgW="939392" imgH="241195" progId="Equation.DSMT4">
                  <p:embed/>
                </p:oleObj>
              </mc:Choice>
              <mc:Fallback>
                <p:oleObj name="Equation" r:id="rId3" imgW="939392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132856"/>
                        <a:ext cx="1584177" cy="4057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520405"/>
              </p:ext>
            </p:extLst>
          </p:nvPr>
        </p:nvGraphicFramePr>
        <p:xfrm>
          <a:off x="2035175" y="2924175"/>
          <a:ext cx="35480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" name="Equation" r:id="rId5" imgW="2501640" imgH="507960" progId="Equation.DSMT4">
                  <p:embed/>
                </p:oleObj>
              </mc:Choice>
              <mc:Fallback>
                <p:oleObj name="Equation" r:id="rId5" imgW="25016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2924175"/>
                        <a:ext cx="3548063" cy="720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右大括号 6"/>
          <p:cNvSpPr/>
          <p:nvPr/>
        </p:nvSpPr>
        <p:spPr>
          <a:xfrm>
            <a:off x="6012160" y="2240868"/>
            <a:ext cx="216024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947800"/>
              </p:ext>
            </p:extLst>
          </p:nvPr>
        </p:nvGraphicFramePr>
        <p:xfrm>
          <a:off x="2452769" y="5301208"/>
          <a:ext cx="4238461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8" name="Equation" r:id="rId7" imgW="2577960" imgH="520560" progId="Equation.DSMT4">
                  <p:embed/>
                </p:oleObj>
              </mc:Choice>
              <mc:Fallback>
                <p:oleObj name="Equation" r:id="rId7" imgW="257796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769" y="5301208"/>
                        <a:ext cx="4238461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976738"/>
              </p:ext>
            </p:extLst>
          </p:nvPr>
        </p:nvGraphicFramePr>
        <p:xfrm>
          <a:off x="7092280" y="5373216"/>
          <a:ext cx="1008112" cy="695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" name="Equation" r:id="rId9" imgW="698400" imgH="482400" progId="Equation.DSMT4">
                  <p:embed/>
                </p:oleObj>
              </mc:Choice>
              <mc:Fallback>
                <p:oleObj name="Equation" r:id="rId9" imgW="698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5373216"/>
                        <a:ext cx="1008112" cy="6958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3528" y="458112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Energy acceptance from RF:</a:t>
            </a:r>
            <a:endParaRPr lang="zh-CN" altLang="en-US" sz="2000" dirty="0"/>
          </a:p>
        </p:txBody>
      </p:sp>
      <p:sp>
        <p:nvSpPr>
          <p:cNvPr id="13" name="右箭头 12"/>
          <p:cNvSpPr/>
          <p:nvPr/>
        </p:nvSpPr>
        <p:spPr>
          <a:xfrm>
            <a:off x="6444208" y="2708920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452320" y="25649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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</a:t>
            </a:r>
            <a:endParaRPr lang="zh-CN" alt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choice – step 7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83568" y="1628800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Beam </a:t>
            </a:r>
            <a:r>
              <a:rPr lang="en-US" altLang="zh-CN" sz="2000" dirty="0"/>
              <a:t>lifetime due to radiative </a:t>
            </a:r>
            <a:r>
              <a:rPr lang="en-US" altLang="zh-CN" sz="2000" dirty="0" err="1"/>
              <a:t>Bhabha</a:t>
            </a:r>
            <a:r>
              <a:rPr lang="en-US" altLang="zh-CN" sz="2000" dirty="0"/>
              <a:t> scattering</a:t>
            </a:r>
            <a:endParaRPr lang="zh-CN" altLang="en-US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80768"/>
              </p:ext>
            </p:extLst>
          </p:nvPr>
        </p:nvGraphicFramePr>
        <p:xfrm>
          <a:off x="1907704" y="2060848"/>
          <a:ext cx="4178524" cy="648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8" name="Equation" r:id="rId3" imgW="2831760" imgH="431640" progId="Equation.DSMT4">
                  <p:embed/>
                </p:oleObj>
              </mc:Choice>
              <mc:Fallback>
                <p:oleObj name="Equation" r:id="rId3" imgW="283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060848"/>
                        <a:ext cx="4178524" cy="6482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053509"/>
              </p:ext>
            </p:extLst>
          </p:nvPr>
        </p:nvGraphicFramePr>
        <p:xfrm>
          <a:off x="2378624" y="3429000"/>
          <a:ext cx="2520280" cy="7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9" name="Equation" r:id="rId5" imgW="1600200" imgH="469800" progId="Equation.DSMT4">
                  <p:embed/>
                </p:oleObj>
              </mc:Choice>
              <mc:Fallback>
                <p:oleObj name="Equation" r:id="rId5" imgW="16002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78624" y="3429000"/>
                        <a:ext cx="2520280" cy="7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683568" y="2852936"/>
            <a:ext cx="4285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Beam lifetime </a:t>
            </a:r>
            <a:r>
              <a:rPr lang="en-US" altLang="zh-CN" sz="2000" dirty="0"/>
              <a:t>due to </a:t>
            </a:r>
            <a:r>
              <a:rPr lang="en-US" altLang="zh-CN" sz="2000" dirty="0" err="1"/>
              <a:t>Beamstrahlung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467544" y="632331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*V.I</a:t>
            </a:r>
            <a:r>
              <a:rPr lang="en-US" altLang="zh-CN" sz="1400" dirty="0"/>
              <a:t>. </a:t>
            </a:r>
            <a:r>
              <a:rPr lang="en-US" altLang="zh-CN" sz="1400" dirty="0" err="1"/>
              <a:t>Telnov</a:t>
            </a:r>
            <a:r>
              <a:rPr lang="en-US" altLang="zh-CN" sz="1400" dirty="0"/>
              <a:t>, "Issues with current designs for </a:t>
            </a:r>
            <a:r>
              <a:rPr lang="en-US" altLang="zh-CN" sz="1400" dirty="0" err="1"/>
              <a:t>e+e</a:t>
            </a:r>
            <a:r>
              <a:rPr lang="en-US" altLang="zh-CN" sz="1400" dirty="0"/>
              <a:t>- and </a:t>
            </a:r>
            <a:r>
              <a:rPr lang="en-US" altLang="zh-CN" sz="1400" dirty="0" err="1"/>
              <a:t>gammagamma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colliders“, </a:t>
            </a:r>
            <a:r>
              <a:rPr lang="en-US" altLang="zh-CN" sz="1400" dirty="0" err="1" smtClean="0"/>
              <a:t>PoS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Photon2013 (2013) </a:t>
            </a:r>
            <a:r>
              <a:rPr lang="en-US" altLang="zh-CN" sz="1400" dirty="0" smtClean="0"/>
              <a:t>070. </a:t>
            </a:r>
            <a:r>
              <a:rPr lang="en-US" altLang="zh-CN" sz="1400" dirty="0">
                <a:hlinkClick r:id="rId7"/>
              </a:rPr>
              <a:t>https://inspirehep.net/record/1298149/files/Photon%202013_070.pdf</a:t>
            </a:r>
            <a:endParaRPr lang="zh-CN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4394660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HOM power per cavity</a:t>
            </a:r>
            <a:endParaRPr lang="zh-CN" altLang="en-US" sz="2000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598792"/>
              </p:ext>
            </p:extLst>
          </p:nvPr>
        </p:nvGraphicFramePr>
        <p:xfrm>
          <a:off x="4247964" y="5478836"/>
          <a:ext cx="2212508" cy="67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" name="Equation" r:id="rId8" imgW="1981080" imgH="571320" progId="Equation.DSMT4">
                  <p:embed/>
                </p:oleObj>
              </mc:Choice>
              <mc:Fallback>
                <p:oleObj name="Equation" r:id="rId8" imgW="1981080" imgH="57132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964" y="5478836"/>
                        <a:ext cx="2212508" cy="671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125192"/>
              </p:ext>
            </p:extLst>
          </p:nvPr>
        </p:nvGraphicFramePr>
        <p:xfrm>
          <a:off x="3707904" y="4643749"/>
          <a:ext cx="33543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1" name="Equation" r:id="rId10" imgW="1726920" imgH="228600" progId="Equation.DSMT4">
                  <p:embed/>
                </p:oleObj>
              </mc:Choice>
              <mc:Fallback>
                <p:oleObj name="Equation" r:id="rId10" imgW="1726920" imgH="2286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643749"/>
                        <a:ext cx="335438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95736" y="54452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HOM loss factor: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01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Primary parameter for CEPC double ring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798232"/>
              </p:ext>
            </p:extLst>
          </p:nvPr>
        </p:nvGraphicFramePr>
        <p:xfrm>
          <a:off x="107504" y="836712"/>
          <a:ext cx="8928993" cy="5931338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080120"/>
                <a:gridCol w="1296144"/>
                <a:gridCol w="1080120"/>
                <a:gridCol w="1152128"/>
                <a:gridCol w="1080120"/>
                <a:gridCol w="1152129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3.79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1.32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2.81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0.306/0.0012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0.058/0.0016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0.115/0.001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3.34/0.01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2.32/0.0058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2.67/0.008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2.56/0.0078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1.18/0.0069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32/0.11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11.6/0.097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24.3/0.09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17.6/0.088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18.8/0.083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2.75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1.25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9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CEPC single ring parameter 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981615"/>
              </p:ext>
            </p:extLst>
          </p:nvPr>
        </p:nvGraphicFramePr>
        <p:xfrm>
          <a:off x="971600" y="908720"/>
          <a:ext cx="7128792" cy="5766404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656184"/>
                <a:gridCol w="1584176"/>
                <a:gridCol w="1800200"/>
              </a:tblGrid>
              <a:tr h="257175">
                <a:tc rowSpan="2"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b="1" i="1" kern="100" dirty="0" smtClean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589">
                <a:tc vMerge="1"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Low-HOM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4800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3.45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0.06/0.001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0.4/0.0012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6.13/0.018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0.9/0.018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19.2/0.13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18.9/0.15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0.031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0.074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0.21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7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0.66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1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26103" y="116632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Partial Double Ring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7" b="26145"/>
          <a:stretch/>
        </p:blipFill>
        <p:spPr bwMode="auto">
          <a:xfrm>
            <a:off x="1187624" y="1099608"/>
            <a:ext cx="638109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0"/>
          <a:stretch/>
        </p:blipFill>
        <p:spPr bwMode="auto">
          <a:xfrm>
            <a:off x="1198280" y="3429000"/>
            <a:ext cx="6377276" cy="333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3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907704" y="1689104"/>
            <a:ext cx="7123216" cy="4984873"/>
            <a:chOff x="1907704" y="1689104"/>
            <a:chExt cx="7123216" cy="498487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9" t="2817" r="12011" b="9713"/>
            <a:stretch/>
          </p:blipFill>
          <p:spPr bwMode="auto">
            <a:xfrm>
              <a:off x="1907704" y="2266568"/>
              <a:ext cx="5458968" cy="4407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椭圆 4"/>
            <p:cNvSpPr/>
            <p:nvPr/>
          </p:nvSpPr>
          <p:spPr>
            <a:xfrm>
              <a:off x="4224536" y="2276872"/>
              <a:ext cx="203448" cy="57606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4326260" y="1916832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445120" y="1689104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Crab </a:t>
              </a:r>
              <a:r>
                <a:rPr lang="en-US" altLang="zh-CN" dirty="0" err="1" smtClean="0"/>
                <a:t>sextupole</a:t>
              </a:r>
              <a:endParaRPr lang="zh-CN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59120" y="1836898"/>
              <a:ext cx="2771800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i="1" dirty="0" smtClean="0"/>
                <a:t>Critical energy: </a:t>
              </a:r>
              <a:r>
                <a:rPr lang="en-US" altLang="zh-CN" i="1" dirty="0" err="1" smtClean="0"/>
                <a:t>E</a:t>
              </a:r>
              <a:r>
                <a:rPr lang="en-US" altLang="zh-CN" dirty="0" err="1" smtClean="0"/>
                <a:t>c</a:t>
              </a:r>
              <a:r>
                <a:rPr lang="en-US" altLang="zh-CN" dirty="0" smtClean="0"/>
                <a:t>=100 </a:t>
              </a:r>
              <a:r>
                <a:rPr lang="en-US" altLang="zh-CN" dirty="0" err="1" smtClean="0"/>
                <a:t>keV</a:t>
              </a:r>
              <a:endParaRPr lang="en-US" altLang="zh-CN" dirty="0" smtClean="0"/>
            </a:p>
            <a:p>
              <a:r>
                <a:rPr lang="en-US" altLang="zh-CN" i="1" dirty="0" smtClean="0"/>
                <a:t>Dipole strength</a:t>
              </a:r>
              <a:r>
                <a:rPr lang="en-US" altLang="zh-CN" dirty="0" smtClean="0"/>
                <a:t>: B=0.01 T</a:t>
              </a:r>
              <a:endParaRPr lang="zh-CN" altLang="en-US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267744" y="1605590"/>
            <a:ext cx="5537872" cy="4370833"/>
            <a:chOff x="1828800" y="1106423"/>
            <a:chExt cx="5537872" cy="4370833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8" t="3906" r="10775" b="9350"/>
            <a:stretch/>
          </p:blipFill>
          <p:spPr bwMode="auto">
            <a:xfrm>
              <a:off x="1828800" y="1106423"/>
              <a:ext cx="5537872" cy="437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491880" y="2286164"/>
              <a:ext cx="31683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L*=1.5m</a:t>
              </a:r>
            </a:p>
            <a:p>
              <a:r>
                <a:rPr lang="en-US" altLang="zh-CN" sz="1600" dirty="0"/>
                <a:t>L(QD0</a:t>
              </a:r>
              <a:r>
                <a:rPr lang="en-US" altLang="zh-CN" sz="1600" dirty="0" smtClean="0"/>
                <a:t>)=0.91m,  </a:t>
              </a:r>
              <a:r>
                <a:rPr lang="en-US" altLang="zh-CN" sz="1600" dirty="0"/>
                <a:t>G(QD0</a:t>
              </a:r>
              <a:r>
                <a:rPr lang="en-US" altLang="zh-CN" sz="1600" dirty="0" smtClean="0"/>
                <a:t>)=-300T/m</a:t>
              </a:r>
            </a:p>
            <a:p>
              <a:r>
                <a:rPr lang="en-US" altLang="zh-CN" sz="1600" dirty="0" smtClean="0"/>
                <a:t>L(QF1</a:t>
              </a:r>
              <a:r>
                <a:rPr lang="en-US" altLang="zh-CN" sz="1600" dirty="0" smtClean="0"/>
                <a:t>)=0.74m</a:t>
              </a:r>
              <a:r>
                <a:rPr lang="en-US" altLang="zh-CN" sz="1600" smtClean="0"/>
                <a:t>,   </a:t>
              </a:r>
              <a:r>
                <a:rPr lang="en-US" altLang="zh-CN" sz="1600" smtClean="0"/>
                <a:t>G(QF1</a:t>
              </a:r>
              <a:r>
                <a:rPr lang="en-US" altLang="zh-CN" sz="1600" dirty="0" smtClean="0"/>
                <a:t>)=106T/m</a:t>
              </a:r>
            </a:p>
            <a:p>
              <a:r>
                <a:rPr lang="en-US" altLang="zh-CN" sz="1600" dirty="0" smtClean="0"/>
                <a:t>L</a:t>
              </a:r>
              <a:r>
                <a:rPr lang="en-US" altLang="zh-CN" sz="1600" baseline="-25000" dirty="0" smtClean="0"/>
                <a:t>0</a:t>
              </a:r>
              <a:r>
                <a:rPr lang="en-US" altLang="zh-CN" sz="1600" dirty="0" smtClean="0"/>
                <a:t>=4m</a:t>
              </a:r>
              <a:endParaRPr lang="zh-CN" altLang="en-US" sz="1600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Double ring FFS design with crab </a:t>
            </a:r>
            <a:r>
              <a:rPr lang="en-US" altLang="zh-CN" dirty="0" err="1" smtClean="0"/>
              <a:t>sextupoles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68910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Betax</a:t>
            </a:r>
            <a:r>
              <a:rPr lang="en-US" altLang="zh-CN" dirty="0" smtClean="0"/>
              <a:t>=0.8m</a:t>
            </a:r>
          </a:p>
          <a:p>
            <a:r>
              <a:rPr lang="en-US" altLang="zh-CN" dirty="0" err="1" smtClean="0"/>
              <a:t>Betay</a:t>
            </a:r>
            <a:r>
              <a:rPr lang="en-US" altLang="zh-CN" dirty="0" smtClean="0"/>
              <a:t>=0.003m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771800" y="220486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55776" y="19168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IP</a:t>
            </a:r>
          </a:p>
        </p:txBody>
      </p:sp>
      <p:sp>
        <p:nvSpPr>
          <p:cNvPr id="17" name="矩形 16"/>
          <p:cNvSpPr/>
          <p:nvPr/>
        </p:nvSpPr>
        <p:spPr>
          <a:xfrm>
            <a:off x="276672" y="6021288"/>
            <a:ext cx="874846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prstClr val="black"/>
                </a:solidFill>
              </a:rPr>
              <a:t>As </a:t>
            </a:r>
            <a:r>
              <a:rPr lang="en-US" altLang="zh-CN" sz="2000" dirty="0" err="1">
                <a:solidFill>
                  <a:prstClr val="black"/>
                </a:solidFill>
              </a:rPr>
              <a:t>Oide</a:t>
            </a:r>
            <a:r>
              <a:rPr lang="en-US" altLang="zh-CN" sz="2000" dirty="0">
                <a:solidFill>
                  <a:prstClr val="black"/>
                </a:solidFill>
              </a:rPr>
              <a:t> said, the second FFS </a:t>
            </a:r>
            <a:r>
              <a:rPr lang="en-US" altLang="zh-CN" sz="2000" dirty="0" err="1">
                <a:solidFill>
                  <a:prstClr val="black"/>
                </a:solidFill>
              </a:rPr>
              <a:t>sextupoles</a:t>
            </a:r>
            <a:r>
              <a:rPr lang="en-US" altLang="zh-CN" sz="2000" dirty="0">
                <a:solidFill>
                  <a:prstClr val="black"/>
                </a:solidFill>
              </a:rPr>
              <a:t> of the CCS-Y section can work as the crab </a:t>
            </a:r>
            <a:r>
              <a:rPr lang="en-US" altLang="zh-CN" sz="2000" dirty="0" err="1">
                <a:solidFill>
                  <a:prstClr val="black"/>
                </a:solidFill>
              </a:rPr>
              <a:t>sextupoles</a:t>
            </a:r>
            <a:r>
              <a:rPr lang="en-US" altLang="zh-CN" sz="2000" dirty="0">
                <a:solidFill>
                  <a:prstClr val="black"/>
                </a:solidFill>
              </a:rPr>
              <a:t>, if their strengths and phases to the IP are properly chosen.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2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t="3905" r="12396" b="9532"/>
          <a:stretch/>
        </p:blipFill>
        <p:spPr bwMode="auto">
          <a:xfrm>
            <a:off x="4144488" y="1988840"/>
            <a:ext cx="4968608" cy="39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Crab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 strength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7504" y="1617548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/>
              <a:t>The crab </a:t>
            </a:r>
            <a:r>
              <a:rPr lang="en-US" altLang="zh-CN" sz="2400" dirty="0" err="1"/>
              <a:t>sextupole</a:t>
            </a:r>
            <a:r>
              <a:rPr lang="en-US" altLang="zh-CN" sz="2400" dirty="0"/>
              <a:t> should be placed on both sides of the IP in phase with the IP in the horizontal plane and at π/2 in the vertical one.</a:t>
            </a:r>
            <a:endParaRPr lang="zh-CN" altLang="en-US" sz="2400" dirty="0"/>
          </a:p>
        </p:txBody>
      </p:sp>
      <p:sp>
        <p:nvSpPr>
          <p:cNvPr id="7" name="椭圆 6"/>
          <p:cNvSpPr/>
          <p:nvPr/>
        </p:nvSpPr>
        <p:spPr>
          <a:xfrm>
            <a:off x="6300192" y="2094240"/>
            <a:ext cx="122808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834387"/>
              </p:ext>
            </p:extLst>
          </p:nvPr>
        </p:nvGraphicFramePr>
        <p:xfrm>
          <a:off x="107504" y="4797152"/>
          <a:ext cx="4525488" cy="813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Equation" r:id="rId4" imgW="2755800" imgH="495000" progId="Equation.DSMT4">
                  <p:embed/>
                </p:oleObj>
              </mc:Choice>
              <mc:Fallback>
                <p:oleObj name="Equation" r:id="rId4" imgW="27558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4797152"/>
                        <a:ext cx="4525488" cy="813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接连接符 9"/>
          <p:cNvCxnSpPr/>
          <p:nvPr/>
        </p:nvCxnSpPr>
        <p:spPr>
          <a:xfrm>
            <a:off x="5148064" y="170080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361596" y="170080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5172030" y="1844824"/>
            <a:ext cx="112816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76056" y="1248216"/>
            <a:ext cx="300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ym typeface="Symbol"/>
              </a:rPr>
              <a:t></a:t>
            </a:r>
            <a:r>
              <a:rPr lang="en-US" altLang="zh-CN" baseline="-25000" dirty="0" smtClean="0">
                <a:sym typeface="Symbol"/>
              </a:rPr>
              <a:t>x</a:t>
            </a:r>
            <a:r>
              <a:rPr lang="en-US" altLang="zh-CN" dirty="0" smtClean="0">
                <a:sym typeface="Symbol"/>
              </a:rPr>
              <a:t>=2, </a:t>
            </a:r>
            <a:r>
              <a:rPr lang="zh-CN" altLang="en-US" dirty="0" smtClean="0">
                <a:sym typeface="Symbol"/>
              </a:rPr>
              <a:t></a:t>
            </a:r>
            <a:r>
              <a:rPr lang="en-US" altLang="zh-CN" baseline="-25000" dirty="0" smtClean="0"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=2.5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53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612" y="116632"/>
            <a:ext cx="8391939" cy="100811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Combine with partial double ring lattice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7" y="1412776"/>
            <a:ext cx="84613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545946" y="4293096"/>
            <a:ext cx="8263143" cy="2158596"/>
            <a:chOff x="545946" y="4293096"/>
            <a:chExt cx="8263143" cy="2158596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946" y="4293096"/>
              <a:ext cx="8263143" cy="2158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5157192"/>
              <a:ext cx="100811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FFS orbit</a:t>
              </a:r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00185" y="1988840"/>
            <a:ext cx="1329513" cy="2798458"/>
            <a:chOff x="4106583" y="1988840"/>
            <a:chExt cx="1071264" cy="2798458"/>
          </a:xfrm>
        </p:grpSpPr>
        <p:sp>
          <p:nvSpPr>
            <p:cNvPr id="3" name="椭圆 2"/>
            <p:cNvSpPr/>
            <p:nvPr/>
          </p:nvSpPr>
          <p:spPr>
            <a:xfrm>
              <a:off x="4106583" y="1988840"/>
              <a:ext cx="1071264" cy="93610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 flipH="1">
              <a:off x="4451285" y="3125323"/>
              <a:ext cx="201064" cy="166197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64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en-US" altLang="zh-CN" dirty="0" smtClean="0"/>
              <a:t>Arc redesign-lower </a:t>
            </a:r>
            <a:r>
              <a:rPr lang="en-US" altLang="zh-CN" dirty="0" err="1" smtClean="0"/>
              <a:t>emittance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3947" r="16374" b="19262"/>
          <a:stretch/>
        </p:blipFill>
        <p:spPr bwMode="auto">
          <a:xfrm>
            <a:off x="4815432" y="3310939"/>
            <a:ext cx="4203768" cy="33946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07277"/>
            <a:ext cx="4518025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07504" y="1076822"/>
            <a:ext cx="4572000" cy="21605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Length of FODO cell: 47.2m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Phase advance of FODO cells: 60/60 </a:t>
            </a:r>
            <a:r>
              <a:rPr lang="en-US" altLang="zh-CN" sz="2400" dirty="0" smtClean="0">
                <a:solidFill>
                  <a:prstClr val="black"/>
                </a:solidFill>
              </a:rPr>
              <a:t>degrees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 err="1" smtClean="0">
                <a:solidFill>
                  <a:prstClr val="black"/>
                </a:solidFill>
              </a:rPr>
              <a:t>Emittance</a:t>
            </a:r>
            <a:r>
              <a:rPr lang="en-US" altLang="zh-CN" sz="2400" dirty="0" smtClean="0">
                <a:solidFill>
                  <a:prstClr val="black"/>
                </a:solidFill>
              </a:rPr>
              <a:t>: 7.9nm</a:t>
            </a:r>
            <a:r>
              <a:rPr lang="en-US" altLang="zh-CN" sz="2400" dirty="0">
                <a:solidFill>
                  <a:prstClr val="black"/>
                </a:solidFill>
              </a:rPr>
              <a:t>, </a:t>
            </a:r>
            <a:r>
              <a:rPr lang="en-US" altLang="zh-CN" sz="2400" dirty="0" smtClean="0">
                <a:solidFill>
                  <a:prstClr val="black"/>
                </a:solidFill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sym typeface="Symbol"/>
              </a:rPr>
              <a:t></a:t>
            </a:r>
            <a:r>
              <a:rPr lang="en-US" altLang="zh-CN" sz="2400" dirty="0" smtClean="0">
                <a:solidFill>
                  <a:prstClr val="black"/>
                </a:solidFill>
                <a:sym typeface="Symbol"/>
              </a:rPr>
              <a:t>p=5.38E-5</a:t>
            </a:r>
            <a:r>
              <a:rPr lang="en-US" altLang="zh-CN" sz="2400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prstClr val="black"/>
                </a:solidFill>
              </a:rPr>
              <a:t>Bunch length: 2.3mm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18025" y="1124744"/>
            <a:ext cx="4572000" cy="216059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Length of FODO cell: </a:t>
            </a:r>
            <a:r>
              <a:rPr lang="en-US" altLang="zh-CN" sz="2400" dirty="0" smtClean="0">
                <a:solidFill>
                  <a:prstClr val="black"/>
                </a:solidFill>
              </a:rPr>
              <a:t>37.5m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Phase advance of FODO cells: 60/60 degrees 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 err="1">
                <a:solidFill>
                  <a:prstClr val="black"/>
                </a:solidFill>
              </a:rPr>
              <a:t>Emittance</a:t>
            </a:r>
            <a:r>
              <a:rPr lang="en-US" altLang="zh-CN" sz="2400" dirty="0">
                <a:solidFill>
                  <a:prstClr val="black"/>
                </a:solidFill>
              </a:rPr>
              <a:t>: 4.3nm , </a:t>
            </a:r>
            <a:r>
              <a:rPr lang="en-US" altLang="zh-CN" sz="2400" dirty="0">
                <a:solidFill>
                  <a:prstClr val="black"/>
                </a:solidFill>
                <a:sym typeface="Symbol"/>
              </a:rPr>
              <a:t></a:t>
            </a:r>
            <a:r>
              <a:rPr lang="en-US" altLang="zh-CN" sz="2400" dirty="0" smtClean="0">
                <a:solidFill>
                  <a:prstClr val="black"/>
                </a:solidFill>
                <a:sym typeface="Symbol"/>
              </a:rPr>
              <a:t>p=2.25E-5</a:t>
            </a:r>
            <a:r>
              <a:rPr lang="en-US" altLang="zh-CN" sz="2400" dirty="0" smtClean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prstClr val="black"/>
                </a:solidFill>
              </a:rPr>
              <a:t>Bunch length: 3.3mm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8400" y="53752"/>
            <a:ext cx="8229600" cy="1143000"/>
          </a:xfrm>
        </p:spPr>
        <p:txBody>
          <a:bodyPr/>
          <a:lstStyle/>
          <a:p>
            <a:r>
              <a:rPr lang="en-US" altLang="zh-CN" dirty="0"/>
              <a:t>Arc </a:t>
            </a:r>
            <a:r>
              <a:rPr lang="en-US" altLang="zh-CN" dirty="0" smtClean="0"/>
              <a:t>redesign-ultra low </a:t>
            </a:r>
            <a:r>
              <a:rPr lang="en-US" altLang="zh-CN" dirty="0" err="1"/>
              <a:t>emittance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t="4268" r="13294" b="9713"/>
          <a:stretch/>
        </p:blipFill>
        <p:spPr bwMode="auto">
          <a:xfrm>
            <a:off x="140712" y="3478066"/>
            <a:ext cx="4392488" cy="337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54392" y="1196752"/>
            <a:ext cx="4572000" cy="216059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Length of FODO cell: 37.5m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Phase advance of FODO cells: </a:t>
            </a:r>
            <a:r>
              <a:rPr lang="en-US" altLang="zh-CN" sz="2400" dirty="0" smtClean="0">
                <a:solidFill>
                  <a:prstClr val="black"/>
                </a:solidFill>
              </a:rPr>
              <a:t>90/60 </a:t>
            </a:r>
            <a:r>
              <a:rPr lang="en-US" altLang="zh-CN" sz="2400" dirty="0">
                <a:solidFill>
                  <a:prstClr val="black"/>
                </a:solidFill>
              </a:rPr>
              <a:t>degrees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 err="1">
                <a:solidFill>
                  <a:prstClr val="black"/>
                </a:solidFill>
              </a:rPr>
              <a:t>Emittance</a:t>
            </a:r>
            <a:r>
              <a:rPr lang="en-US" altLang="zh-CN" sz="2400" dirty="0">
                <a:solidFill>
                  <a:prstClr val="black"/>
                </a:solidFill>
              </a:rPr>
              <a:t>: </a:t>
            </a:r>
            <a:r>
              <a:rPr lang="en-US" altLang="zh-CN" sz="2400" dirty="0" smtClean="0">
                <a:solidFill>
                  <a:prstClr val="black"/>
                </a:solidFill>
              </a:rPr>
              <a:t>2.3nm, </a:t>
            </a:r>
            <a:r>
              <a:rPr lang="en-US" altLang="zh-CN" sz="2400" dirty="0" smtClean="0">
                <a:solidFill>
                  <a:prstClr val="black"/>
                </a:solidFill>
                <a:sym typeface="Symbol"/>
              </a:rPr>
              <a:t>p=1.07E-5</a:t>
            </a:r>
            <a:r>
              <a:rPr lang="en-US" altLang="zh-CN" sz="2400" dirty="0" smtClean="0">
                <a:solidFill>
                  <a:prstClr val="black"/>
                </a:solidFill>
              </a:rPr>
              <a:t> 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Bunch length: 3.3mm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" t="4088" r="11113" b="9168"/>
          <a:stretch/>
        </p:blipFill>
        <p:spPr bwMode="auto">
          <a:xfrm>
            <a:off x="4860032" y="3547853"/>
            <a:ext cx="423009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804247" y="3305889"/>
            <a:ext cx="611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BDIS1</a:t>
            </a:r>
            <a:endParaRPr lang="zh-CN" altLang="en-US" sz="1400" dirty="0"/>
          </a:p>
        </p:txBody>
      </p:sp>
      <p:sp>
        <p:nvSpPr>
          <p:cNvPr id="5" name="矩形 4"/>
          <p:cNvSpPr/>
          <p:nvPr/>
        </p:nvSpPr>
        <p:spPr>
          <a:xfrm>
            <a:off x="7418696" y="3305888"/>
            <a:ext cx="611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BDIS2</a:t>
            </a:r>
            <a:endParaRPr lang="zh-CN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1196752"/>
            <a:ext cx="3312368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Dispersion </a:t>
            </a:r>
            <a:r>
              <a:rPr lang="en-US" altLang="zh-CN" sz="2400" dirty="0" err="1" smtClean="0"/>
              <a:t>supressor</a:t>
            </a:r>
            <a:r>
              <a:rPr lang="en-US" altLang="zh-CN" sz="2400" dirty="0" smtClean="0"/>
              <a:t>:</a:t>
            </a:r>
          </a:p>
          <a:p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     Angle(BDIS1</a:t>
            </a:r>
            <a:r>
              <a:rPr lang="en-US" altLang="zh-CN" sz="1600" dirty="0"/>
              <a:t>)=3.583724E-03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     Angle(BDIS2</a:t>
            </a:r>
            <a:r>
              <a:rPr lang="en-US" altLang="zh-CN" sz="1600" dirty="0"/>
              <a:t>)=-8.598108E-04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     </a:t>
            </a:r>
            <a:r>
              <a:rPr lang="en-US" altLang="zh-CN" sz="1600" dirty="0" smtClean="0">
                <a:solidFill>
                  <a:srgbClr val="FF0000"/>
                </a:solidFill>
              </a:rPr>
              <a:t>Angle(B0)=2.723923E-03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347806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B0</a:t>
            </a:r>
            <a:endParaRPr lang="zh-CN" altLang="en-US" sz="1600" dirty="0"/>
          </a:p>
        </p:txBody>
      </p:sp>
      <p:sp>
        <p:nvSpPr>
          <p:cNvPr id="8" name="矩形 7"/>
          <p:cNvSpPr/>
          <p:nvPr/>
        </p:nvSpPr>
        <p:spPr>
          <a:xfrm>
            <a:off x="2718104" y="3478066"/>
            <a:ext cx="401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B0</a:t>
            </a:r>
          </a:p>
        </p:txBody>
      </p:sp>
    </p:spTree>
    <p:extLst>
      <p:ext uri="{BB962C8B-B14F-4D97-AF65-F5344CB8AC3E}">
        <p14:creationId xmlns:p14="http://schemas.microsoft.com/office/powerpoint/2010/main" val="766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uFeng\Desktop\CEPC partial double Ring layout-20151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9" y="31080"/>
            <a:ext cx="8778098" cy="6830765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空心弧 3"/>
          <p:cNvSpPr/>
          <p:nvPr/>
        </p:nvSpPr>
        <p:spPr>
          <a:xfrm rot="16200000">
            <a:off x="1951048" y="3225151"/>
            <a:ext cx="568275" cy="24289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 rot="5400000">
            <a:off x="6989849" y="3198028"/>
            <a:ext cx="568275" cy="242899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67" y="3087450"/>
            <a:ext cx="164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bypass (pp)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422815" y="3087450"/>
            <a:ext cx="125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bypass (pp)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73521" y="2700269"/>
            <a:ext cx="4602007" cy="1292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prstClr val="black"/>
                </a:solidFill>
              </a:rPr>
              <a:t>Advantage: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Avoid pretzel orbit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Accommodate more bunches at Z/W energy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</a:rPr>
              <a:t>Reduce AC power with crab waist collision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0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51520" y="1052736"/>
            <a:ext cx="8388424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A consistent calculation method for CEPC parameter choice with carb waist scheme has been created</a:t>
            </a:r>
            <a:r>
              <a:rPr lang="en-US" altLang="zh-CN" sz="24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400" dirty="0"/>
              <a:t>Based on </a:t>
            </a:r>
            <a:r>
              <a:rPr lang="en-US" altLang="zh-CN" sz="2400" dirty="0" smtClean="0"/>
              <a:t>partial double ring scheme</a:t>
            </a:r>
            <a:r>
              <a:rPr lang="en-US" altLang="zh-CN" sz="2400" dirty="0"/>
              <a:t>, we can get higher luminosity </a:t>
            </a:r>
            <a:r>
              <a:rPr lang="en-US" altLang="zh-CN" sz="2400" dirty="0" smtClean="0"/>
              <a:t>(</a:t>
            </a:r>
            <a:r>
              <a:rPr lang="en-US" altLang="zh-CN" sz="2400" dirty="0" smtClean="0">
                <a:sym typeface="Symbol"/>
              </a:rPr>
              <a:t></a:t>
            </a:r>
            <a:r>
              <a:rPr lang="en-US" altLang="zh-CN" sz="2400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en-US" altLang="zh-CN" sz="2400" dirty="0" smtClean="0"/>
              <a:t>) </a:t>
            </a:r>
            <a:r>
              <a:rPr lang="en-US" altLang="zh-CN" sz="2400" dirty="0"/>
              <a:t>keeping </a:t>
            </a:r>
            <a:r>
              <a:rPr lang="en-US" altLang="zh-CN" sz="2400" dirty="0" smtClean="0"/>
              <a:t>Pre-CDR </a:t>
            </a:r>
            <a:r>
              <a:rPr lang="en-US" altLang="zh-CN" sz="2400" dirty="0"/>
              <a:t>beam power or to reduce the beam power (</a:t>
            </a:r>
            <a:r>
              <a:rPr lang="en-US" altLang="zh-CN" sz="2400" dirty="0">
                <a:solidFill>
                  <a:srgbClr val="FF0000"/>
                </a:solidFill>
              </a:rPr>
              <a:t>30 MW</a:t>
            </a:r>
            <a:r>
              <a:rPr lang="en-US" altLang="zh-CN" sz="2400" dirty="0"/>
              <a:t>) keeping same luminosity. 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400" dirty="0"/>
              <a:t>Based on partial double ring </a:t>
            </a:r>
            <a:r>
              <a:rPr lang="en-US" altLang="zh-CN" sz="2400" dirty="0" smtClean="0"/>
              <a:t>scheme</a:t>
            </a:r>
            <a:r>
              <a:rPr lang="en-US" altLang="zh-CN" sz="2400" dirty="0"/>
              <a:t>, we get a set of Z parameter with </a:t>
            </a:r>
            <a:r>
              <a:rPr lang="en-US" altLang="zh-CN" sz="2400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1.25*</a:t>
            </a:r>
            <a:r>
              <a:rPr lang="en-US" altLang="zh-CN" sz="2400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r>
              <a:rPr lang="en-US" altLang="zh-CN" sz="2400" kern="1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34</a:t>
            </a:r>
            <a:r>
              <a:rPr lang="en-US" altLang="zh-CN" sz="2400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cm</a:t>
            </a:r>
            <a:r>
              <a:rPr lang="en-US" altLang="zh-CN" sz="2400" kern="1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-2</a:t>
            </a:r>
            <a:r>
              <a:rPr lang="en-US" altLang="zh-CN" sz="2400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lang="en-US" altLang="zh-CN" sz="2400" kern="1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-1 </a:t>
            </a:r>
            <a:r>
              <a:rPr lang="en-US" altLang="zh-CN" sz="2400" kern="100" dirty="0">
                <a:latin typeface="Times New Roman"/>
                <a:cs typeface="Times New Roman"/>
              </a:rPr>
              <a:t>luminosity using 1100 </a:t>
            </a:r>
            <a:r>
              <a:rPr lang="en-US" altLang="zh-CN" sz="2400" kern="100" dirty="0" smtClean="0">
                <a:latin typeface="Times New Roman"/>
                <a:cs typeface="Times New Roman"/>
              </a:rPr>
              <a:t>bunches</a:t>
            </a:r>
            <a:r>
              <a:rPr lang="en-US" altLang="zh-CN" sz="2400" dirty="0" smtClean="0"/>
              <a:t>. 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400" dirty="0" smtClean="0"/>
              <a:t>CEPC single ring scheme is neither easy to reduce cavity HOM power for Higgs nor to accommodate more bunches for Z.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zh-CN" sz="2400" dirty="0" smtClean="0"/>
              <a:t>FFS with crab </a:t>
            </a:r>
            <a:r>
              <a:rPr lang="en-US" altLang="zh-CN" sz="2400" dirty="0" err="1" smtClean="0"/>
              <a:t>sextupoles</a:t>
            </a:r>
            <a:r>
              <a:rPr lang="en-US" altLang="zh-CN" sz="2400" dirty="0" smtClean="0"/>
              <a:t> and lower </a:t>
            </a:r>
            <a:r>
              <a:rPr lang="en-US" altLang="zh-CN" sz="2400" dirty="0" err="1" smtClean="0"/>
              <a:t>emittance</a:t>
            </a:r>
            <a:r>
              <a:rPr lang="en-US" altLang="zh-CN" sz="2400" dirty="0" smtClean="0"/>
              <a:t> arc has been designed. DA optimization is undergoing.</a:t>
            </a:r>
            <a:endParaRPr lang="en-US" altLang="zh-CN" sz="2400" dirty="0"/>
          </a:p>
          <a:p>
            <a:pPr marL="342900" lvl="0" indent="-342900">
              <a:spcBef>
                <a:spcPts val="1800"/>
              </a:spcBef>
              <a:buFont typeface="Arial" pitchFamily="34" charset="0"/>
              <a:buChar char="•"/>
            </a:pPr>
            <a:endParaRPr lang="en-US" altLang="zh-CN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3808" y="2636912"/>
            <a:ext cx="39150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</a:t>
            </a:r>
            <a:r>
              <a:rPr lang="zh-CN" altLang="en-US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！</a:t>
            </a:r>
            <a:endParaRPr lang="zh-CN" altLang="en-U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84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Machine constraints / given parameters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9022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916832"/>
            <a:ext cx="8064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</a:t>
            </a:r>
            <a:r>
              <a:rPr lang="en-US" altLang="zh-CN" i="1" dirty="0" smtClean="0"/>
              <a:t>E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Circumference   </a:t>
            </a:r>
            <a:r>
              <a:rPr lang="en-US" altLang="zh-CN" i="1" dirty="0" smtClean="0"/>
              <a:t>C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/>
              <a:t>N</a:t>
            </a:r>
            <a:r>
              <a:rPr lang="en-US" altLang="zh-CN" baseline="-25000" dirty="0" smtClean="0"/>
              <a:t>IP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Beam power </a:t>
            </a:r>
            <a:r>
              <a:rPr lang="en-US" altLang="zh-CN" i="1" dirty="0" smtClean="0"/>
              <a:t>P</a:t>
            </a:r>
            <a:r>
              <a:rPr lang="en-US" altLang="zh-CN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>
                <a:sym typeface="Symbol"/>
              </a:rPr>
              <a:t></a:t>
            </a:r>
            <a:r>
              <a:rPr lang="en-US" altLang="zh-CN" baseline="-25000" dirty="0" smtClean="0"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*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Emittance</a:t>
            </a:r>
            <a:r>
              <a:rPr lang="en-US" altLang="zh-CN" dirty="0" smtClean="0">
                <a:sym typeface="Symbol"/>
              </a:rPr>
              <a:t> coupling factor </a:t>
            </a:r>
            <a:r>
              <a:rPr lang="en-US" altLang="zh-CN" i="1" dirty="0" smtClean="0">
                <a:sym typeface="Symbol"/>
              </a:rPr>
              <a:t></a:t>
            </a:r>
            <a:r>
              <a:rPr lang="en-US" altLang="zh-CN" baseline="-25000" dirty="0" smtClean="0">
                <a:sym typeface="Symbol"/>
              </a:rPr>
              <a:t>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Symbol"/>
              </a:rPr>
              <a:t>Bending radius  </a:t>
            </a:r>
            <a:r>
              <a:rPr lang="en-US" altLang="zh-CN" i="1" dirty="0" smtClean="0">
                <a:sym typeface="Symbol"/>
              </a:rPr>
              <a:t>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Piwinski</a:t>
            </a:r>
            <a:r>
              <a:rPr lang="en-US" altLang="zh-CN" dirty="0" smtClean="0">
                <a:sym typeface="Symbol"/>
              </a:rPr>
              <a:t> angle  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Symbol"/>
              </a:rPr>
              <a:t>y</a:t>
            </a:r>
            <a:r>
              <a:rPr lang="en-US" altLang="zh-CN" dirty="0" smtClean="0"/>
              <a:t> </a:t>
            </a:r>
            <a:r>
              <a:rPr lang="en-US" altLang="zh-CN" dirty="0"/>
              <a:t>enhancement by crab </a:t>
            </a:r>
            <a:r>
              <a:rPr lang="en-US" altLang="zh-CN" dirty="0" smtClean="0"/>
              <a:t>waist  </a:t>
            </a:r>
            <a:r>
              <a:rPr lang="en-US" altLang="zh-CN" i="1" dirty="0" err="1" smtClean="0"/>
              <a:t>F</a:t>
            </a:r>
            <a:r>
              <a:rPr lang="en-US" altLang="zh-CN" baseline="-25000" dirty="0" err="1" smtClean="0"/>
              <a:t>l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~1.5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acceptance (DA)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Phase advance per cell (FODO)</a:t>
            </a:r>
          </a:p>
          <a:p>
            <a:pPr>
              <a:lnSpc>
                <a:spcPts val="2500"/>
              </a:lnSpc>
            </a:pPr>
            <a:endParaRPr lang="en-US" altLang="zh-CN" dirty="0" smtClean="0">
              <a:sym typeface="Symbo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59" y="5261385"/>
            <a:ext cx="4773141" cy="156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8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US" altLang="zh-CN" dirty="0" smtClean="0"/>
              <a:t>Constraints for parameter choice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176" y="136719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Limit of Beam-beam tune shift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3056" y="270892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Beam lifetime due to </a:t>
            </a:r>
            <a:r>
              <a:rPr lang="en-US" altLang="zh-CN" sz="2400" dirty="0" err="1" smtClean="0"/>
              <a:t>beamstrahlung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0176" y="407707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Beamstrahlung</a:t>
            </a:r>
            <a:r>
              <a:rPr lang="en-US" altLang="zh-CN" sz="2400" dirty="0" smtClean="0"/>
              <a:t> energy spread 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3056" y="508795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HOM power per cavity</a:t>
            </a:r>
            <a:endParaRPr lang="zh-CN" altLang="en-US" sz="24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454138"/>
              </p:ext>
            </p:extLst>
          </p:nvPr>
        </p:nvGraphicFramePr>
        <p:xfrm>
          <a:off x="2376577" y="1843428"/>
          <a:ext cx="2511960" cy="72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Equation" r:id="rId3" imgW="1688760" imgH="482400" progId="Equation.DSMT4">
                  <p:embed/>
                </p:oleObj>
              </mc:Choice>
              <mc:Fallback>
                <p:oleObj name="Equation" r:id="rId3" imgW="1688760" imgH="4824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577" y="1843428"/>
                        <a:ext cx="2511960" cy="721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220072" y="1988840"/>
            <a:ext cx="333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>
                <a:solidFill>
                  <a:prstClr val="black"/>
                </a:solidFill>
              </a:rPr>
              <a:t>: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y </a:t>
            </a:r>
            <a:r>
              <a:rPr lang="en-US" altLang="zh-CN" dirty="0">
                <a:solidFill>
                  <a:prstClr val="black"/>
                </a:solidFill>
              </a:rPr>
              <a:t>enhancement by crab waist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6184" y="6334780"/>
            <a:ext cx="8447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*J. Gao,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and beam lifetime limitations due to beam-beam effects in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storage rings,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Instr. and methods A533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270-274.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0224" y="3429000"/>
            <a:ext cx="199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BS life time: 30 min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095736"/>
              </p:ext>
            </p:extLst>
          </p:nvPr>
        </p:nvGraphicFramePr>
        <p:xfrm>
          <a:off x="4067944" y="3325534"/>
          <a:ext cx="1584176" cy="61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Equation" r:id="rId5" imgW="1117600" imgH="431800" progId="Equation.DSMT4">
                  <p:embed/>
                </p:oleObj>
              </mc:Choice>
              <mc:Fallback>
                <p:oleObj name="Equation" r:id="rId5" imgW="1117600" imgH="4318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325534"/>
                        <a:ext cx="1584176" cy="61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731129" y="4695408"/>
            <a:ext cx="1553630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zh-CN" dirty="0">
                <a:solidFill>
                  <a:prstClr val="black"/>
                </a:solidFill>
              </a:rPr>
              <a:t>A=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/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BS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 (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A3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)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671286"/>
              </p:ext>
            </p:extLst>
          </p:nvPr>
        </p:nvGraphicFramePr>
        <p:xfrm>
          <a:off x="2699792" y="5661248"/>
          <a:ext cx="3000019" cy="39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Equation" r:id="rId7" imgW="1726920" imgH="228600" progId="Equation.DSMT4">
                  <p:embed/>
                </p:oleObj>
              </mc:Choice>
              <mc:Fallback>
                <p:oleObj name="Equation" r:id="rId7" imgW="1726920" imgH="2286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661248"/>
                        <a:ext cx="3000019" cy="397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6732240" y="3429000"/>
            <a:ext cx="11258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V.I. </a:t>
            </a:r>
            <a:r>
              <a:rPr lang="en-US" altLang="zh-CN" dirty="0" err="1"/>
              <a:t>Telnov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66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choice – step 1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487595"/>
              </p:ext>
            </p:extLst>
          </p:nvPr>
        </p:nvGraphicFramePr>
        <p:xfrm>
          <a:off x="2843807" y="1628800"/>
          <a:ext cx="254145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" name="Equation" r:id="rId3" imgW="1548728" imgH="444307" progId="Equation.DSMT4">
                  <p:embed/>
                </p:oleObj>
              </mc:Choice>
              <mc:Fallback>
                <p:oleObj name="Equation" r:id="rId3" imgW="1548728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7" y="1628800"/>
                        <a:ext cx="2541459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980549"/>
              </p:ext>
            </p:extLst>
          </p:nvPr>
        </p:nvGraphicFramePr>
        <p:xfrm>
          <a:off x="3347864" y="2420888"/>
          <a:ext cx="1080120" cy="834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" name="Equation" r:id="rId5" imgW="545863" imgH="431613" progId="Equation.DSMT4">
                  <p:embed/>
                </p:oleObj>
              </mc:Choice>
              <mc:Fallback>
                <p:oleObj name="Equation" r:id="rId5" imgW="545863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420888"/>
                        <a:ext cx="1080120" cy="8346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100411"/>
              </p:ext>
            </p:extLst>
          </p:nvPr>
        </p:nvGraphicFramePr>
        <p:xfrm>
          <a:off x="3275856" y="3284984"/>
          <a:ext cx="1296144" cy="812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" name="Equation" r:id="rId7" imgW="799753" imgH="495085" progId="Equation.DSMT4">
                  <p:embed/>
                </p:oleObj>
              </mc:Choice>
              <mc:Fallback>
                <p:oleObj name="Equation" r:id="rId7" imgW="799753" imgH="4950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284984"/>
                        <a:ext cx="1296144" cy="8125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896765"/>
              </p:ext>
            </p:extLst>
          </p:nvPr>
        </p:nvGraphicFramePr>
        <p:xfrm>
          <a:off x="2483768" y="5013176"/>
          <a:ext cx="2868717" cy="824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" name="Equation" r:id="rId9" imgW="1688760" imgH="482400" progId="Equation.DSMT4">
                  <p:embed/>
                </p:oleObj>
              </mc:Choice>
              <mc:Fallback>
                <p:oleObj name="Equation" r:id="rId9" imgW="1688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013176"/>
                        <a:ext cx="2868717" cy="824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39752" y="602128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 smtClean="0"/>
              <a:t>: </a:t>
            </a:r>
            <a:r>
              <a:rPr lang="en-US" altLang="zh-CN" dirty="0" smtClean="0">
                <a:sym typeface="Symbol"/>
              </a:rPr>
              <a:t>y </a:t>
            </a:r>
            <a:r>
              <a:rPr lang="en-US" altLang="zh-CN" dirty="0" smtClean="0"/>
              <a:t>enhancement by crab waist, </a:t>
            </a:r>
            <a:r>
              <a:rPr lang="en-US" altLang="zh-CN" dirty="0" smtClean="0">
                <a:solidFill>
                  <a:srgbClr val="FF0000"/>
                </a:solidFill>
              </a:rPr>
              <a:t>~ 1.5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450360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Beam-beam limit: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choice – step 2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468110"/>
              </p:ext>
            </p:extLst>
          </p:nvPr>
        </p:nvGraphicFramePr>
        <p:xfrm>
          <a:off x="1579563" y="2205038"/>
          <a:ext cx="48625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Equation" r:id="rId3" imgW="3060360" imgH="444240" progId="Equation.DSMT4">
                  <p:embed/>
                </p:oleObj>
              </mc:Choice>
              <mc:Fallback>
                <p:oleObj name="Equation" r:id="rId3" imgW="30603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2205038"/>
                        <a:ext cx="4862512" cy="719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055545"/>
              </p:ext>
            </p:extLst>
          </p:nvPr>
        </p:nvGraphicFramePr>
        <p:xfrm>
          <a:off x="2713038" y="3213100"/>
          <a:ext cx="2697162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" name="Equation" r:id="rId5" imgW="1587240" imgH="482400" progId="Equation.DSMT4">
                  <p:embed/>
                </p:oleObj>
              </mc:Choice>
              <mc:Fallback>
                <p:oleObj name="Equation" r:id="rId5" imgW="15872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3213100"/>
                        <a:ext cx="2697162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554729"/>
              </p:ext>
            </p:extLst>
          </p:nvPr>
        </p:nvGraphicFramePr>
        <p:xfrm>
          <a:off x="1763688" y="4901270"/>
          <a:ext cx="6681203" cy="799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" name="Equation" r:id="rId7" imgW="4114800" imgH="507960" progId="Equation.DSMT4">
                  <p:embed/>
                </p:oleObj>
              </mc:Choice>
              <mc:Fallback>
                <p:oleObj name="Equation" r:id="rId7" imgW="4114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901270"/>
                        <a:ext cx="6681203" cy="7998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右大括号 7"/>
          <p:cNvSpPr/>
          <p:nvPr/>
        </p:nvSpPr>
        <p:spPr>
          <a:xfrm>
            <a:off x="6732240" y="2492896"/>
            <a:ext cx="288032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611560" y="5157192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6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US" altLang="zh-CN" dirty="0" smtClean="0"/>
              <a:t>Parameter choice – step 3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652054"/>
              </p:ext>
            </p:extLst>
          </p:nvPr>
        </p:nvGraphicFramePr>
        <p:xfrm>
          <a:off x="2411760" y="1196752"/>
          <a:ext cx="149185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4" name="Equation" r:id="rId3" imgW="1117600" imgH="431800" progId="Equation.DSMT4">
                  <p:embed/>
                </p:oleObj>
              </mc:Choice>
              <mc:Fallback>
                <p:oleObj name="Equation" r:id="rId3" imgW="1117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196752"/>
                        <a:ext cx="1491858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60697"/>
              </p:ext>
            </p:extLst>
          </p:nvPr>
        </p:nvGraphicFramePr>
        <p:xfrm>
          <a:off x="2267744" y="1860123"/>
          <a:ext cx="1777277" cy="59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5" name="Equation" r:id="rId5" imgW="1447560" imgH="482400" progId="Equation.DSMT4">
                  <p:embed/>
                </p:oleObj>
              </mc:Choice>
              <mc:Fallback>
                <p:oleObj name="Equation" r:id="rId5" imgW="1447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860123"/>
                        <a:ext cx="1777277" cy="5967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886256"/>
              </p:ext>
            </p:extLst>
          </p:nvPr>
        </p:nvGraphicFramePr>
        <p:xfrm>
          <a:off x="5652120" y="1512562"/>
          <a:ext cx="228441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6" name="Equation" r:id="rId7" imgW="1803240" imgH="520560" progId="Equation.DSMT4">
                  <p:embed/>
                </p:oleObj>
              </mc:Choice>
              <mc:Fallback>
                <p:oleObj name="Equation" r:id="rId7" imgW="18032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512562"/>
                        <a:ext cx="2284413" cy="650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右大括号 8"/>
          <p:cNvSpPr/>
          <p:nvPr/>
        </p:nvSpPr>
        <p:spPr>
          <a:xfrm>
            <a:off x="4355976" y="1363668"/>
            <a:ext cx="252028" cy="9486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4860032" y="1729988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942049"/>
              </p:ext>
            </p:extLst>
          </p:nvPr>
        </p:nvGraphicFramePr>
        <p:xfrm>
          <a:off x="2813581" y="2564904"/>
          <a:ext cx="166840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7" name="Equation" r:id="rId9" imgW="1218960" imgH="393480" progId="Equation.DSMT4">
                  <p:embed/>
                </p:oleObj>
              </mc:Choice>
              <mc:Fallback>
                <p:oleObj name="Equation" r:id="rId9" imgW="1218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581" y="2564904"/>
                        <a:ext cx="1668409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右箭头 12"/>
          <p:cNvSpPr/>
          <p:nvPr/>
        </p:nvSpPr>
        <p:spPr>
          <a:xfrm>
            <a:off x="4788024" y="2773782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988518"/>
              </p:ext>
            </p:extLst>
          </p:nvPr>
        </p:nvGraphicFramePr>
        <p:xfrm>
          <a:off x="6156176" y="2596937"/>
          <a:ext cx="1496078" cy="569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8" name="Equation" r:id="rId11" imgW="1244520" imgH="469800" progId="Equation.DSMT4">
                  <p:embed/>
                </p:oleObj>
              </mc:Choice>
              <mc:Fallback>
                <p:oleObj name="Equation" r:id="rId11" imgW="12445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596937"/>
                        <a:ext cx="1496078" cy="569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右大括号 15"/>
          <p:cNvSpPr/>
          <p:nvPr/>
        </p:nvSpPr>
        <p:spPr>
          <a:xfrm>
            <a:off x="8287672" y="1707954"/>
            <a:ext cx="216024" cy="12818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770212"/>
              </p:ext>
            </p:extLst>
          </p:nvPr>
        </p:nvGraphicFramePr>
        <p:xfrm>
          <a:off x="2322907" y="3429000"/>
          <a:ext cx="2465117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9" name="Equation" r:id="rId13" imgW="1498320" imgH="520560" progId="Equation.DSMT4">
                  <p:embed/>
                </p:oleObj>
              </mc:Choice>
              <mc:Fallback>
                <p:oleObj name="Equation" r:id="rId13" imgW="149832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907" y="3429000"/>
                        <a:ext cx="2465117" cy="86409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558697"/>
              </p:ext>
            </p:extLst>
          </p:nvPr>
        </p:nvGraphicFramePr>
        <p:xfrm>
          <a:off x="5869248" y="3212976"/>
          <a:ext cx="1865313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0" name="Equation" r:id="rId15" imgW="1485720" imgH="965160" progId="Equation.DSMT4">
                  <p:embed/>
                </p:oleObj>
              </mc:Choice>
              <mc:Fallback>
                <p:oleObj name="Equation" r:id="rId15" imgW="148572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9248" y="3212976"/>
                        <a:ext cx="1865313" cy="122872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988399"/>
              </p:ext>
            </p:extLst>
          </p:nvPr>
        </p:nvGraphicFramePr>
        <p:xfrm>
          <a:off x="1475656" y="4653136"/>
          <a:ext cx="4368132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1" name="Equation" r:id="rId17" imgW="3492360" imgH="863280" progId="Equation.DSMT4">
                  <p:embed/>
                </p:oleObj>
              </mc:Choice>
              <mc:Fallback>
                <p:oleObj name="Equation" r:id="rId17" imgW="349236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75656" y="4653136"/>
                        <a:ext cx="4368132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214432" y="486916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>
                <a:sym typeface="Symbol"/>
              </a:rPr>
              <a:t></a:t>
            </a:r>
            <a:r>
              <a:rPr lang="en-US" altLang="zh-CN" dirty="0" smtClean="0">
                <a:sym typeface="Symbol"/>
              </a:rPr>
              <a:t>-- phase advance/cell, </a:t>
            </a:r>
            <a:r>
              <a:rPr lang="en-US" altLang="zh-CN" i="1" dirty="0" smtClean="0">
                <a:sym typeface="Symbol"/>
              </a:rPr>
              <a:t></a:t>
            </a:r>
            <a:r>
              <a:rPr lang="en-US" altLang="zh-CN" dirty="0" smtClean="0">
                <a:sym typeface="Symbol"/>
              </a:rPr>
              <a:t>-- bending angle/cell.</a:t>
            </a:r>
            <a:endParaRPr lang="zh-CN" altLang="en-US" dirty="0"/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545616"/>
              </p:ext>
            </p:extLst>
          </p:nvPr>
        </p:nvGraphicFramePr>
        <p:xfrm>
          <a:off x="2999929" y="5949280"/>
          <a:ext cx="2004119" cy="792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2" name="Equation" r:id="rId19" imgW="1473120" imgH="583920" progId="Equation.DSMT4">
                  <p:embed/>
                </p:oleObj>
              </mc:Choice>
              <mc:Fallback>
                <p:oleObj name="Equation" r:id="rId19" imgW="147312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929" y="5949280"/>
                        <a:ext cx="2004119" cy="792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直接箭头连接符 25"/>
          <p:cNvCxnSpPr/>
          <p:nvPr/>
        </p:nvCxnSpPr>
        <p:spPr>
          <a:xfrm>
            <a:off x="5004048" y="378904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03648" y="60212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Estimate :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7504" y="1336366"/>
            <a:ext cx="208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BS life time: 30 min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71600" y="19534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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71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choice – step 4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775335"/>
              </p:ext>
            </p:extLst>
          </p:nvPr>
        </p:nvGraphicFramePr>
        <p:xfrm>
          <a:off x="1835696" y="1772816"/>
          <a:ext cx="289401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0" name="Equation" r:id="rId3" imgW="1562040" imgH="520560" progId="Equation.DSMT4">
                  <p:embed/>
                </p:oleObj>
              </mc:Choice>
              <mc:Fallback>
                <p:oleObj name="Equation" r:id="rId3" imgW="156204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772816"/>
                        <a:ext cx="2894012" cy="984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586694"/>
              </p:ext>
            </p:extLst>
          </p:nvPr>
        </p:nvGraphicFramePr>
        <p:xfrm>
          <a:off x="6588224" y="1916832"/>
          <a:ext cx="936104" cy="624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" name="Equation" r:id="rId5" imgW="647700" imgH="431800" progId="Equation.DSMT4">
                  <p:embed/>
                </p:oleObj>
              </mc:Choice>
              <mc:Fallback>
                <p:oleObj name="Equation" r:id="rId5" imgW="647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916832"/>
                        <a:ext cx="936104" cy="624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接箭头连接符 7"/>
          <p:cNvCxnSpPr/>
          <p:nvPr/>
        </p:nvCxnSpPr>
        <p:spPr>
          <a:xfrm>
            <a:off x="5148064" y="213285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58402"/>
              </p:ext>
            </p:extLst>
          </p:nvPr>
        </p:nvGraphicFramePr>
        <p:xfrm>
          <a:off x="2051720" y="3284984"/>
          <a:ext cx="1584176" cy="802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2" name="Equation" r:id="rId7" imgW="901440" imgH="457200" progId="Equation.DSMT4">
                  <p:embed/>
                </p:oleObj>
              </mc:Choice>
              <mc:Fallback>
                <p:oleObj name="Equation" r:id="rId7" imgW="901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284984"/>
                        <a:ext cx="1584176" cy="8026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710040"/>
              </p:ext>
            </p:extLst>
          </p:nvPr>
        </p:nvGraphicFramePr>
        <p:xfrm>
          <a:off x="2339751" y="4221088"/>
          <a:ext cx="127072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3" name="Equation" r:id="rId9" imgW="761760" imgH="431640" progId="Equation.DSMT4">
                  <p:embed/>
                </p:oleObj>
              </mc:Choice>
              <mc:Fallback>
                <p:oleObj name="Equation" r:id="rId9" imgW="761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39751" y="4221088"/>
                        <a:ext cx="1270729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右大括号 11"/>
          <p:cNvSpPr/>
          <p:nvPr/>
        </p:nvSpPr>
        <p:spPr>
          <a:xfrm>
            <a:off x="3851920" y="3645024"/>
            <a:ext cx="216024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883295"/>
              </p:ext>
            </p:extLst>
          </p:nvPr>
        </p:nvGraphicFramePr>
        <p:xfrm>
          <a:off x="4661062" y="3751836"/>
          <a:ext cx="2846211" cy="90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4" name="Equation" r:id="rId11" imgW="1523880" imgH="482400" progId="Equation.DSMT4">
                  <p:embed/>
                </p:oleObj>
              </mc:Choice>
              <mc:Fallback>
                <p:oleObj name="Equation" r:id="rId11" imgW="15238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61062" y="3751836"/>
                        <a:ext cx="2846211" cy="90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78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choice – step 5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157179"/>
              </p:ext>
            </p:extLst>
          </p:nvPr>
        </p:nvGraphicFramePr>
        <p:xfrm>
          <a:off x="3643380" y="3968189"/>
          <a:ext cx="1315157" cy="687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0" name="Equation" r:id="rId3" imgW="825480" imgH="431640" progId="Equation.DSMT4">
                  <p:embed/>
                </p:oleObj>
              </mc:Choice>
              <mc:Fallback>
                <p:oleObj name="Equation" r:id="rId3" imgW="825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3380" y="3968189"/>
                        <a:ext cx="1315157" cy="687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114474"/>
              </p:ext>
            </p:extLst>
          </p:nvPr>
        </p:nvGraphicFramePr>
        <p:xfrm>
          <a:off x="3059832" y="4972304"/>
          <a:ext cx="360069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1" name="Equation" r:id="rId5" imgW="2323800" imgH="507960" progId="Equation.DSMT4">
                  <p:embed/>
                </p:oleObj>
              </mc:Choice>
              <mc:Fallback>
                <p:oleObj name="Equation" r:id="rId5" imgW="2323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972304"/>
                        <a:ext cx="3600699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799"/>
            <a:ext cx="53625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51571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Hour glass effect: 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567" y="3645024"/>
            <a:ext cx="76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Effective bunch length: </a:t>
            </a:r>
            <a:r>
              <a:rPr lang="zh-CN" altLang="en-US" dirty="0"/>
              <a:t> </a:t>
            </a:r>
            <a:r>
              <a:rPr lang="en-US" altLang="zh-CN" dirty="0" smtClean="0"/>
              <a:t>overlap </a:t>
            </a:r>
            <a:r>
              <a:rPr lang="en-US" altLang="zh-CN" dirty="0"/>
              <a:t>area of colliding bunches </a:t>
            </a:r>
          </a:p>
          <a:p>
            <a:endParaRPr lang="zh-CN" alt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401846"/>
              </p:ext>
            </p:extLst>
          </p:nvPr>
        </p:nvGraphicFramePr>
        <p:xfrm>
          <a:off x="3970732" y="6165304"/>
          <a:ext cx="105851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2" name="Equation" r:id="rId8" imgW="558800" imgH="228600" progId="Equation.DSMT4">
                  <p:embed/>
                </p:oleObj>
              </mc:Choice>
              <mc:Fallback>
                <p:oleObj name="Equation" r:id="rId8" imgW="55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732" y="6165304"/>
                        <a:ext cx="1058518" cy="432048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右箭头 9"/>
          <p:cNvSpPr/>
          <p:nvPr/>
        </p:nvSpPr>
        <p:spPr>
          <a:xfrm>
            <a:off x="2555776" y="6220128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2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2551</TotalTime>
  <Words>1202</Words>
  <Application>Microsoft Office PowerPoint</Application>
  <PresentationFormat>全屏显示(4:3)</PresentationFormat>
  <Paragraphs>413</Paragraphs>
  <Slides>21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Office 主题</vt:lpstr>
      <vt:lpstr>Equation</vt:lpstr>
      <vt:lpstr>CEPC partial double ring scheme and crab-waist parameters</vt:lpstr>
      <vt:lpstr>PowerPoint 演示文稿</vt:lpstr>
      <vt:lpstr>Machine constraints / given parameters</vt:lpstr>
      <vt:lpstr>Constraints for parameter choice</vt:lpstr>
      <vt:lpstr>Parameter choice – step 1</vt:lpstr>
      <vt:lpstr>Parameter choice – step 2</vt:lpstr>
      <vt:lpstr>Parameter choice – step 3</vt:lpstr>
      <vt:lpstr>Parameter choice – step 4</vt:lpstr>
      <vt:lpstr>Parameter choice – step 5</vt:lpstr>
      <vt:lpstr>Parameter choice – step 6</vt:lpstr>
      <vt:lpstr>Parameter choice – step 7</vt:lpstr>
      <vt:lpstr>Primary parameter for CEPC double ring</vt:lpstr>
      <vt:lpstr>CEPC single ring parameter </vt:lpstr>
      <vt:lpstr>PowerPoint 演示文稿</vt:lpstr>
      <vt:lpstr> Double ring FFS design with crab sextupoles</vt:lpstr>
      <vt:lpstr>Crab sextupole strength</vt:lpstr>
      <vt:lpstr>Combine with partial double ring lattice</vt:lpstr>
      <vt:lpstr>Arc redesign-lower emittance</vt:lpstr>
      <vt:lpstr>Arc redesign-ultra low emittance</vt:lpstr>
      <vt:lpstr>summary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parameter design</dc:title>
  <dc:creator>Dou</dc:creator>
  <cp:lastModifiedBy>Dou</cp:lastModifiedBy>
  <cp:revision>51</cp:revision>
  <dcterms:created xsi:type="dcterms:W3CDTF">2015-12-30T07:06:21Z</dcterms:created>
  <dcterms:modified xsi:type="dcterms:W3CDTF">2016-01-12T00:52:41Z</dcterms:modified>
</cp:coreProperties>
</file>