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54" r:id="rId3"/>
    <p:sldId id="357" r:id="rId4"/>
    <p:sldId id="384" r:id="rId5"/>
    <p:sldId id="381" r:id="rId6"/>
    <p:sldId id="385" r:id="rId7"/>
    <p:sldId id="360" r:id="rId8"/>
    <p:sldId id="367" r:id="rId9"/>
    <p:sldId id="369" r:id="rId10"/>
    <p:sldId id="372" r:id="rId11"/>
    <p:sldId id="386" r:id="rId12"/>
    <p:sldId id="382" r:id="rId13"/>
    <p:sldId id="383" r:id="rId14"/>
    <p:sldId id="387" r:id="rId15"/>
    <p:sldId id="388" r:id="rId16"/>
    <p:sldId id="375" r:id="rId17"/>
    <p:sldId id="389" r:id="rId18"/>
    <p:sldId id="377" r:id="rId19"/>
  </p:sldIdLst>
  <p:sldSz cx="9144000" cy="6858000" type="screen4x3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00AC4"/>
    <a:srgbClr val="2E1FF3"/>
    <a:srgbClr val="1D0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E6508-2458-4940-A066-53EAA9172520}" type="datetimeFigureOut">
              <a:rPr lang="zh-CN" altLang="en-US" smtClean="0"/>
              <a:pPr/>
              <a:t>2016/1/12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78A85-7224-425D-981A-C06FE5B7B5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62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688470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171678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216097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552903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221697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946444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1914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736214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74593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664003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187117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8236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528" y="1124745"/>
            <a:ext cx="8568952" cy="1368152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P</a:t>
            </a:r>
            <a:r>
              <a:rPr lang="en-US" altLang="zh-CN" b="1" dirty="0" smtClean="0">
                <a:solidFill>
                  <a:srgbClr val="C00000"/>
                </a:solidFill>
              </a:rPr>
              <a:t>retzel scheme of CEPC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7584" y="2636912"/>
            <a:ext cx="7344816" cy="108012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b="1" dirty="0" smtClean="0">
                <a:solidFill>
                  <a:srgbClr val="2E1FF3"/>
                </a:solidFill>
              </a:rPr>
              <a:t>H. </a:t>
            </a:r>
            <a:r>
              <a:rPr lang="en-US" altLang="zh-CN" b="1" dirty="0" err="1" smtClean="0">
                <a:solidFill>
                  <a:srgbClr val="2E1FF3"/>
                </a:solidFill>
              </a:rPr>
              <a:t>Geng</a:t>
            </a:r>
            <a:r>
              <a:rPr lang="en-US" altLang="zh-CN" b="1" dirty="0" smtClean="0">
                <a:solidFill>
                  <a:srgbClr val="2E1FF3"/>
                </a:solidFill>
              </a:rPr>
              <a:t>, G. </a:t>
            </a:r>
            <a:r>
              <a:rPr lang="en-US" altLang="zh-CN" b="1" dirty="0" err="1" smtClean="0">
                <a:solidFill>
                  <a:srgbClr val="2E1FF3"/>
                </a:solidFill>
              </a:rPr>
              <a:t>Xu</a:t>
            </a:r>
            <a:r>
              <a:rPr lang="en-US" altLang="zh-CN" b="1" dirty="0">
                <a:solidFill>
                  <a:srgbClr val="2E1FF3"/>
                </a:solidFill>
              </a:rPr>
              <a:t>, Y. Zhang, Q. Qin, </a:t>
            </a:r>
            <a:r>
              <a:rPr lang="en-US" altLang="zh-CN" b="1" dirty="0" smtClean="0">
                <a:solidFill>
                  <a:srgbClr val="2E1FF3"/>
                </a:solidFill>
              </a:rPr>
              <a:t>J. Gao, W. Chou, Y</a:t>
            </a:r>
            <a:r>
              <a:rPr lang="en-US" altLang="zh-CN" b="1" dirty="0">
                <a:solidFill>
                  <a:srgbClr val="2E1FF3"/>
                </a:solidFill>
              </a:rPr>
              <a:t>. </a:t>
            </a:r>
            <a:r>
              <a:rPr lang="en-US" altLang="zh-CN" b="1" dirty="0" err="1">
                <a:solidFill>
                  <a:srgbClr val="2E1FF3"/>
                </a:solidFill>
              </a:rPr>
              <a:t>Guo</a:t>
            </a:r>
            <a:r>
              <a:rPr lang="en-US" altLang="zh-CN" b="1" dirty="0">
                <a:solidFill>
                  <a:srgbClr val="2E1FF3"/>
                </a:solidFill>
              </a:rPr>
              <a:t>, N</a:t>
            </a:r>
            <a:r>
              <a:rPr lang="en-US" altLang="zh-CN" b="1" dirty="0" smtClean="0">
                <a:solidFill>
                  <a:srgbClr val="2E1FF3"/>
                </a:solidFill>
              </a:rPr>
              <a:t>. Wang, Y. Peng, X. Cui, T. </a:t>
            </a:r>
            <a:r>
              <a:rPr lang="en-US" altLang="zh-CN" b="1" dirty="0" err="1" smtClean="0">
                <a:solidFill>
                  <a:srgbClr val="2E1FF3"/>
                </a:solidFill>
              </a:rPr>
              <a:t>Yue</a:t>
            </a:r>
            <a:r>
              <a:rPr lang="en-US" altLang="zh-CN" b="1" dirty="0" smtClean="0">
                <a:solidFill>
                  <a:srgbClr val="2E1FF3"/>
                </a:solidFill>
              </a:rPr>
              <a:t>, Z. </a:t>
            </a:r>
            <a:r>
              <a:rPr lang="en-US" altLang="zh-CN" b="1" dirty="0" err="1" smtClean="0">
                <a:solidFill>
                  <a:srgbClr val="2E1FF3"/>
                </a:solidFill>
              </a:rPr>
              <a:t>Duan</a:t>
            </a:r>
            <a:r>
              <a:rPr lang="en-US" altLang="zh-CN" b="1" dirty="0" smtClean="0">
                <a:solidFill>
                  <a:srgbClr val="2E1FF3"/>
                </a:solidFill>
              </a:rPr>
              <a:t>, Y. Wang, D. Wang, S. Bai, F. Su</a:t>
            </a:r>
          </a:p>
        </p:txBody>
      </p:sp>
      <p:sp>
        <p:nvSpPr>
          <p:cNvPr id="4" name="矩形 3"/>
          <p:cNvSpPr/>
          <p:nvPr/>
        </p:nvSpPr>
        <p:spPr>
          <a:xfrm>
            <a:off x="827584" y="386104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IHEP, CAS, </a:t>
            </a:r>
            <a:r>
              <a:rPr lang="en-US" altLang="zh-CN" sz="2400" b="1" dirty="0" smtClean="0"/>
              <a:t>China</a:t>
            </a:r>
            <a:endParaRPr lang="en-US" altLang="zh-CN" sz="2400" dirty="0" smtClean="0"/>
          </a:p>
          <a:p>
            <a:r>
              <a:rPr lang="en-US" altLang="zh-CN" sz="2400" dirty="0"/>
              <a:t>The first IHEP-BINP CEPC Accelerator Collaboration Workshop</a:t>
            </a:r>
          </a:p>
          <a:p>
            <a:pPr algn="ctr"/>
            <a:r>
              <a:rPr lang="en-US" altLang="zh-CN" sz="2400" dirty="0" smtClean="0"/>
              <a:t>Jan 12-13, 2016</a:t>
            </a:r>
            <a:endParaRPr lang="en-US" altLang="zh-CN" sz="24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" y="26574"/>
            <a:ext cx="5600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771" y="47641"/>
            <a:ext cx="350853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7" y="6304359"/>
            <a:ext cx="9130593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altLang="zh-CN" b="1" dirty="0">
                <a:solidFill>
                  <a:srgbClr val="1D0DF1"/>
                </a:solidFill>
              </a:rPr>
              <a:t>Issues </a:t>
            </a:r>
            <a:r>
              <a:rPr lang="en-US" altLang="zh-CN" b="1" dirty="0" smtClean="0">
                <a:solidFill>
                  <a:srgbClr val="1D0DF1"/>
                </a:solidFill>
              </a:rPr>
              <a:t>with pretzel orbit 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827584" y="1268760"/>
            <a:ext cx="734481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Estimation of dipole field strength in </a:t>
            </a:r>
            <a:r>
              <a:rPr lang="en-US" altLang="zh-CN" sz="2400" dirty="0" err="1" smtClean="0"/>
              <a:t>quadrupole</a:t>
            </a:r>
            <a:endParaRPr lang="en-US" altLang="zh-CN" sz="2400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847090" y="3284984"/>
            <a:ext cx="734481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Estimation of </a:t>
            </a:r>
            <a:r>
              <a:rPr lang="en-US" altLang="zh-CN" sz="2400" dirty="0" err="1" smtClean="0"/>
              <a:t>quadrupole</a:t>
            </a:r>
            <a:r>
              <a:rPr lang="en-US" altLang="zh-CN" sz="2400" dirty="0" smtClean="0"/>
              <a:t> field strength in </a:t>
            </a:r>
            <a:r>
              <a:rPr lang="en-US" altLang="zh-CN" sz="2400" dirty="0" err="1" smtClean="0"/>
              <a:t>sextupole</a:t>
            </a:r>
            <a:endParaRPr lang="en-US" altLang="zh-CN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64388"/>
            <a:ext cx="3720281" cy="110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19" y="3789040"/>
            <a:ext cx="3533427" cy="223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263445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Dipole field of the ring 0.066T.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159458" y="2762093"/>
            <a:ext cx="360040" cy="206381"/>
          </a:xfrm>
          <a:prstGeom prst="rightArrow">
            <a:avLst/>
          </a:prstGeom>
          <a:solidFill>
            <a:srgbClr val="2E1FF3"/>
          </a:solidFill>
          <a:ln>
            <a:solidFill>
              <a:srgbClr val="1D0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9913" y="444930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rgbClr val="FF0000"/>
                </a:solidFill>
              </a:rPr>
              <a:t>Quadrupole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 field of the ring 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K</a:t>
            </a:r>
            <a:r>
              <a:rPr lang="en-US" altLang="zh-CN" sz="20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=0.022.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4283968" y="4806795"/>
            <a:ext cx="360040" cy="206381"/>
          </a:xfrm>
          <a:prstGeom prst="rightArrow">
            <a:avLst/>
          </a:prstGeom>
          <a:solidFill>
            <a:srgbClr val="2E1FF3"/>
          </a:solidFill>
          <a:ln>
            <a:solidFill>
              <a:srgbClr val="1D0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4523949" y="5517232"/>
            <a:ext cx="360040" cy="206381"/>
          </a:xfrm>
          <a:prstGeom prst="rightArrow">
            <a:avLst/>
          </a:prstGeom>
          <a:solidFill>
            <a:srgbClr val="2E1FF3"/>
          </a:solidFill>
          <a:ln>
            <a:solidFill>
              <a:srgbClr val="1D0D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5673" y="5229200"/>
            <a:ext cx="2768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Dipole field of the ring 0.066T.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6028171"/>
            <a:ext cx="746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1D0DF1"/>
                </a:solidFill>
              </a:rPr>
              <a:t>This causes the beta function, especially the dispersion function to oscillate as can be seen in the following slide.</a:t>
            </a:r>
            <a:endParaRPr lang="zh-CN" altLang="en-US" sz="2000" dirty="0">
              <a:solidFill>
                <a:srgbClr val="1D0D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1D0DF1"/>
                </a:solidFill>
              </a:rPr>
              <a:t>Issues with pretzel orbit 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62672"/>
            <a:ext cx="4680473" cy="391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内容占位符 2"/>
          <p:cNvSpPr txBox="1">
            <a:spLocks/>
          </p:cNvSpPr>
          <p:nvPr/>
        </p:nvSpPr>
        <p:spPr>
          <a:xfrm>
            <a:off x="683568" y="1340768"/>
            <a:ext cx="8046066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Beta function and dispersion function will oscillate due to pretzel orbit, in which the off-center particles see extra fields in magnets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9407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Correction of pretzel orbit effects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572332" y="1196752"/>
            <a:ext cx="7816092" cy="22474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altLang="zh-CN" sz="2400" dirty="0"/>
              <a:t>The distortion of pretzel orbit effects on beta </a:t>
            </a:r>
            <a:r>
              <a:rPr lang="en-US" altLang="zh-CN" sz="2400" dirty="0" smtClean="0"/>
              <a:t>functions</a:t>
            </a:r>
          </a:p>
          <a:p>
            <a:pPr marL="0" indent="0">
              <a:buNone/>
              <a:defRPr/>
            </a:pPr>
            <a:r>
              <a:rPr lang="en-US" altLang="zh-CN" sz="2400" dirty="0" smtClean="0"/>
              <a:t>and </a:t>
            </a:r>
            <a:r>
              <a:rPr lang="en-US" altLang="zh-CN" sz="2400" dirty="0"/>
              <a:t>dispersions can be corrected by making quadrupoles individually adjustable, which can be done by adding shunts on each </a:t>
            </a:r>
            <a:r>
              <a:rPr lang="en-US" altLang="zh-CN" sz="2400" dirty="0" smtClean="0"/>
              <a:t>quadrupoles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A new periodic solution </a:t>
            </a:r>
            <a:r>
              <a:rPr lang="en-US" altLang="zh-CN" sz="2400" dirty="0" smtClean="0"/>
              <a:t>can </a:t>
            </a:r>
            <a:r>
              <a:rPr lang="en-US" altLang="zh-CN" sz="2400" dirty="0"/>
              <a:t>be found by grouping  6 FODO cells together as one new period</a:t>
            </a:r>
          </a:p>
          <a:p>
            <a:pPr marL="0" indent="0">
              <a:buNone/>
              <a:defRPr/>
            </a:pPr>
            <a:endParaRPr lang="en-US" altLang="zh-CN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8" y="3445520"/>
            <a:ext cx="416718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62412"/>
            <a:ext cx="4287117" cy="342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1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New lattice after correction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572332" y="1196751"/>
            <a:ext cx="7744084" cy="9361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altLang="zh-CN" sz="2400" dirty="0" smtClean="0"/>
              <a:t>After correction, the lattice regains periodicity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2400" dirty="0" smtClean="0"/>
              <a:t>The distortion effects from pretzel orbit is corrected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5" y="2463088"/>
            <a:ext cx="4100199" cy="354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63088"/>
            <a:ext cx="4011177" cy="323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7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Chromatic properties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572332" y="1196751"/>
            <a:ext cx="7816092" cy="12553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altLang="zh-CN" sz="2400" dirty="0" smtClean="0"/>
              <a:t>Tune is quite stable </a:t>
            </a:r>
            <a:r>
              <a:rPr lang="en-US" altLang="zh-CN" sz="2400" dirty="0"/>
              <a:t>within ± </a:t>
            </a:r>
            <a:r>
              <a:rPr lang="en-US" altLang="zh-CN" sz="2400" dirty="0" smtClean="0"/>
              <a:t>0.8</a:t>
            </a:r>
            <a:r>
              <a:rPr lang="en-US" altLang="zh-CN" sz="2400" dirty="0"/>
              <a:t>% </a:t>
            </a:r>
            <a:r>
              <a:rPr lang="en-US" altLang="zh-CN" sz="2400" dirty="0" smtClean="0"/>
              <a:t>momentum </a:t>
            </a:r>
            <a:r>
              <a:rPr lang="en-US" altLang="zh-CN" sz="2400" dirty="0"/>
              <a:t>spread 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2400" dirty="0" smtClean="0"/>
              <a:t>Beta function and dispersion function changes a </a:t>
            </a:r>
            <a:r>
              <a:rPr lang="en-US" altLang="zh-CN" sz="2400" dirty="0"/>
              <a:t>lot within ± 0.8% momentum spread </a:t>
            </a:r>
            <a:endParaRPr lang="en-US" altLang="zh-CN" sz="2400" dirty="0" smtClean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7" y="2470384"/>
            <a:ext cx="4058811" cy="348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392488" cy="37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1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DA with pretzel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572332" y="1196751"/>
            <a:ext cx="7816092" cy="13681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altLang="zh-CN" sz="2400" dirty="0" smtClean="0"/>
              <a:t>DA tracking is done with MAD8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2400" dirty="0" smtClean="0"/>
              <a:t>240 turns (or 3 times transverse damping time ) is tracked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2400" dirty="0" smtClean="0"/>
              <a:t>The DA is (6 </a:t>
            </a:r>
            <a:r>
              <a:rPr lang="en-US" altLang="zh-CN" sz="2400" dirty="0" err="1" smtClean="0">
                <a:latin typeface="Symbol" panose="05050102010706020507" pitchFamily="18" charset="2"/>
              </a:rPr>
              <a:t>s</a:t>
            </a:r>
            <a:r>
              <a:rPr lang="en-US" altLang="zh-CN" sz="2400" dirty="0" err="1" smtClean="0"/>
              <a:t>x</a:t>
            </a:r>
            <a:r>
              <a:rPr lang="en-US" altLang="zh-CN" sz="2400" dirty="0" smtClean="0"/>
              <a:t>*420</a:t>
            </a:r>
            <a:r>
              <a:rPr lang="en-US" altLang="zh-CN" sz="2400" dirty="0" smtClean="0">
                <a:latin typeface="Symbol" panose="05050102010706020507" pitchFamily="18" charset="2"/>
              </a:rPr>
              <a:t>s</a:t>
            </a:r>
            <a:r>
              <a:rPr lang="en-US" altLang="zh-CN" sz="2400" dirty="0" smtClean="0"/>
              <a:t>y) at </a:t>
            </a:r>
            <a:r>
              <a:rPr lang="en-US" altLang="zh-CN" sz="2400" dirty="0"/>
              <a:t>± 0.8% momentum spread </a:t>
            </a:r>
            <a:endParaRPr lang="en-US" altLang="zh-CN" sz="2400" dirty="0" smtClean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15" y="2564904"/>
            <a:ext cx="661372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7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107504" y="0"/>
            <a:ext cx="8968510" cy="12687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Issues </a:t>
            </a:r>
            <a:r>
              <a:rPr lang="en-US" altLang="zh-CN" b="1" dirty="0" err="1" smtClean="0">
                <a:solidFill>
                  <a:srgbClr val="1D0DF1"/>
                </a:solidFill>
              </a:rPr>
              <a:t>remained&amp;Plan</a:t>
            </a:r>
            <a:r>
              <a:rPr lang="en-US" altLang="zh-CN" b="1" dirty="0" smtClean="0">
                <a:solidFill>
                  <a:srgbClr val="1D0DF1"/>
                </a:solidFill>
              </a:rPr>
              <a:t> for next steps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827584" y="1268760"/>
            <a:ext cx="7560840" cy="45365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DA results with MAD8 need to be checked with other codes, e.g. SAD, MADX etc..</a:t>
            </a:r>
            <a:endParaRPr lang="en-US" altLang="zh-CN" sz="24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Current pretzel correction scheme breaks the symmetry of lattice, which results in different optics seen by electron and positron beam,  and should be </a:t>
            </a:r>
            <a:r>
              <a:rPr lang="en-US" altLang="zh-CN" sz="2400" dirty="0" smtClean="0"/>
              <a:t>corrected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The FFS should be combined with pretzel </a:t>
            </a:r>
            <a:r>
              <a:rPr lang="en-US" altLang="zh-CN" sz="2400" dirty="0" smtClean="0"/>
              <a:t>orbit</a:t>
            </a: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DA </a:t>
            </a:r>
            <a:r>
              <a:rPr lang="en-US" altLang="zh-CN" sz="2400" dirty="0" smtClean="0"/>
              <a:t>optimization should be done with pretzel orbit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………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15622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107504" y="0"/>
            <a:ext cx="8968510" cy="12687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Summary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827584" y="1268760"/>
            <a:ext cx="7560840" cy="45365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A ring lattice is developed for accommodating 50 bunches with pretzel orbit</a:t>
            </a:r>
            <a:endParaRPr lang="en-US" altLang="zh-CN" sz="24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A primary design of pretzel orbit is done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The primary DA tracking result shows a </a:t>
            </a:r>
            <a:r>
              <a:rPr lang="en-US" altLang="zh-CN" sz="2400" dirty="0"/>
              <a:t>is (6 </a:t>
            </a:r>
            <a:r>
              <a:rPr lang="en-US" altLang="zh-CN" sz="2400" dirty="0" err="1" smtClean="0">
                <a:latin typeface="Symbol" panose="05050102010706020507" pitchFamily="18" charset="2"/>
              </a:rPr>
              <a:t>s</a:t>
            </a:r>
            <a:r>
              <a:rPr lang="en-US" altLang="zh-CN" sz="2400" dirty="0" err="1" smtClean="0"/>
              <a:t>x</a:t>
            </a:r>
            <a:r>
              <a:rPr lang="en-US" altLang="zh-CN" sz="2400" dirty="0" smtClean="0"/>
              <a:t>*420 </a:t>
            </a:r>
            <a:r>
              <a:rPr lang="en-US" altLang="zh-CN" sz="2400" dirty="0" err="1" smtClean="0">
                <a:latin typeface="Symbol" panose="05050102010706020507" pitchFamily="18" charset="2"/>
              </a:rPr>
              <a:t>s</a:t>
            </a:r>
            <a:r>
              <a:rPr lang="en-US" altLang="zh-CN" sz="2400" dirty="0" err="1" smtClean="0"/>
              <a:t>y</a:t>
            </a:r>
            <a:r>
              <a:rPr lang="en-US" altLang="zh-CN" sz="2400" dirty="0"/>
              <a:t>) at ± 0.8% momentum spread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The DA result need to be checked with other codes and DA optimization should be carried out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More work is ahead ……</a:t>
            </a:r>
          </a:p>
        </p:txBody>
      </p:sp>
    </p:spTree>
    <p:extLst>
      <p:ext uri="{BB962C8B-B14F-4D97-AF65-F5344CB8AC3E}">
        <p14:creationId xmlns:p14="http://schemas.microsoft.com/office/powerpoint/2010/main" val="3326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57356" y="2428868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/>
              <a:t>Thank you !</a:t>
            </a:r>
            <a:endParaRPr lang="zh-CN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5558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Outline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7427168" cy="33409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 Principles of pretzel scheme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/>
              <a:t> </a:t>
            </a:r>
            <a:r>
              <a:rPr lang="en-US" altLang="zh-CN" b="1" dirty="0" smtClean="0"/>
              <a:t>Modification of the ring lattice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 Pretzel scheme design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 Issues remained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 Summary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827584" y="119675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8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27584" y="404664"/>
            <a:ext cx="74168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 dirty="0" smtClean="0">
                <a:solidFill>
                  <a:srgbClr val="0000FF"/>
                </a:solidFill>
                <a:latin typeface="Arial" charset="0"/>
              </a:rPr>
              <a:t>Principles of pretzel scheme</a:t>
            </a:r>
            <a:endParaRPr lang="zh-CN" altLang="en-US" sz="4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3594" y="1362717"/>
            <a:ext cx="7614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400" kern="0" dirty="0" smtClean="0"/>
              <a:t>In single ring collider, pretzel orbit is used to avoid the beam collision at positions except for the IPs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67544" y="2204864"/>
            <a:ext cx="8280920" cy="504056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CN" sz="2400" kern="0" dirty="0" smtClean="0"/>
              <a:t> For </a:t>
            </a:r>
            <a:r>
              <a:rPr lang="en-US" altLang="zh-CN" sz="2400" kern="0" dirty="0"/>
              <a:t>ideal pretzel orbit, the following  relationship should be </a:t>
            </a:r>
            <a:r>
              <a:rPr lang="en-US" altLang="zh-CN" sz="2400" kern="0" dirty="0" err="1"/>
              <a:t>fullfilled</a:t>
            </a:r>
            <a:r>
              <a:rPr lang="en-US" altLang="zh-CN" sz="2400" kern="0" dirty="0"/>
              <a:t>: </a:t>
            </a:r>
            <a:endParaRPr lang="zh-CN" altLang="en-US" sz="2400" kern="0" dirty="0"/>
          </a:p>
        </p:txBody>
      </p:sp>
      <p:graphicFrame>
        <p:nvGraphicFramePr>
          <p:cNvPr id="10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301055"/>
              </p:ext>
            </p:extLst>
          </p:nvPr>
        </p:nvGraphicFramePr>
        <p:xfrm>
          <a:off x="2987824" y="2660102"/>
          <a:ext cx="1714053" cy="552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3" imgW="787320" imgH="253800" progId="Equation.DSMT4">
                  <p:embed/>
                </p:oleObj>
              </mc:Choice>
              <mc:Fallback>
                <p:oleObj name="Equation" r:id="rId3" imgW="787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7824" y="2660102"/>
                        <a:ext cx="1714053" cy="552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27583" y="3227492"/>
            <a:ext cx="44644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i.e. the phase advance between parasitic crossing point should be a integer number of 2*Pi, this relation guarantees that if the beam is properly separated at the first parasitic collision point, then it can be automatically properly separated at other parasitic collision points. </a:t>
            </a:r>
            <a:endParaRPr lang="zh-CN" altLang="en-US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291" y="3068960"/>
            <a:ext cx="4036709" cy="33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507545"/>
      </p:ext>
    </p:extLst>
  </p:cSld>
  <p:clrMapOvr>
    <a:masterClrMapping/>
  </p:clrMapOvr>
  <p:transition advTm="3296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67544" y="404664"/>
            <a:ext cx="83164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 dirty="0" smtClean="0">
                <a:solidFill>
                  <a:srgbClr val="0000FF"/>
                </a:solidFill>
                <a:latin typeface="Arial" charset="0"/>
              </a:rPr>
              <a:t>Principles of pretzel scheme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" charset="0"/>
              </a:rPr>
              <a:t>(cont.)</a:t>
            </a:r>
            <a:endParaRPr lang="zh-CN" altLang="en-US" sz="2400" b="1" dirty="0"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内容占位符 2"/>
          <p:cNvSpPr txBox="1">
            <a:spLocks/>
          </p:cNvSpPr>
          <p:nvPr/>
        </p:nvSpPr>
        <p:spPr>
          <a:xfrm>
            <a:off x="444207" y="1268759"/>
            <a:ext cx="7944217" cy="11852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For our lattice, it is comprised of 60/60 degree FODO cells, every 6 cells have a phase advance of 2Pi, so the relationship can be written as:</a:t>
            </a:r>
          </a:p>
          <a:p>
            <a:pPr marL="0" indent="0">
              <a:buNone/>
            </a:pPr>
            <a:endParaRPr lang="en-US" altLang="zh-CN" sz="2400" dirty="0" smtClean="0"/>
          </a:p>
        </p:txBody>
      </p:sp>
      <p:graphicFrame>
        <p:nvGraphicFramePr>
          <p:cNvPr id="1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970712"/>
              </p:ext>
            </p:extLst>
          </p:nvPr>
        </p:nvGraphicFramePr>
        <p:xfrm>
          <a:off x="1547664" y="2420938"/>
          <a:ext cx="3672408" cy="48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Equation" r:id="rId3" imgW="1930320" imgH="253800" progId="Equation.DSMT4">
                  <p:embed/>
                </p:oleObj>
              </mc:Choice>
              <mc:Fallback>
                <p:oleObj name="Equation" r:id="rId3" imgW="1930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420938"/>
                        <a:ext cx="3672408" cy="48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内容占位符 2"/>
          <p:cNvSpPr txBox="1">
            <a:spLocks/>
          </p:cNvSpPr>
          <p:nvPr/>
        </p:nvSpPr>
        <p:spPr>
          <a:xfrm>
            <a:off x="448646" y="2996951"/>
            <a:ext cx="8335313" cy="897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For 50 bunches, there are 100 collision points in total, thus the ring circumference must be</a:t>
            </a:r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</p:txBody>
      </p:sp>
      <p:graphicFrame>
        <p:nvGraphicFramePr>
          <p:cNvPr id="16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049729"/>
              </p:ext>
            </p:extLst>
          </p:nvPr>
        </p:nvGraphicFramePr>
        <p:xfrm>
          <a:off x="1619672" y="3908426"/>
          <a:ext cx="2817887" cy="429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Equation" r:id="rId5" imgW="1587240" imgH="241200" progId="Equation.DSMT4">
                  <p:embed/>
                </p:oleObj>
              </mc:Choice>
              <mc:Fallback>
                <p:oleObj name="Equation" r:id="rId5" imgW="1587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908426"/>
                        <a:ext cx="2817887" cy="429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内容占位符 2"/>
          <p:cNvSpPr txBox="1">
            <a:spLocks/>
          </p:cNvSpPr>
          <p:nvPr/>
        </p:nvSpPr>
        <p:spPr>
          <a:xfrm>
            <a:off x="413151" y="4509120"/>
            <a:ext cx="4158849" cy="21602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For a ring with circumference of ~50km, N=2, which means there is one collision point every 4Pi phase advance. The exact length of the ring is 56640m.</a:t>
            </a:r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4644008" y="3471903"/>
            <a:ext cx="4176463" cy="3275456"/>
            <a:chOff x="3491881" y="2045857"/>
            <a:chExt cx="5652120" cy="470150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1" y="2045857"/>
              <a:ext cx="5652120" cy="470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Oval 22"/>
            <p:cNvSpPr/>
            <p:nvPr/>
          </p:nvSpPr>
          <p:spPr>
            <a:xfrm>
              <a:off x="4427984" y="3186259"/>
              <a:ext cx="72008" cy="98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788024" y="3212976"/>
              <a:ext cx="72008" cy="98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076056" y="3212976"/>
              <a:ext cx="72008" cy="98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364088" y="3212976"/>
              <a:ext cx="72008" cy="98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724128" y="3212976"/>
              <a:ext cx="72008" cy="98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012160" y="3212976"/>
              <a:ext cx="72008" cy="98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300192" y="3212976"/>
              <a:ext cx="72008" cy="98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660232" y="3212976"/>
              <a:ext cx="72008" cy="98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948264" y="3212976"/>
              <a:ext cx="72008" cy="98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236296" y="3212976"/>
              <a:ext cx="72008" cy="98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596336" y="3212976"/>
              <a:ext cx="72008" cy="98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884368" y="3212976"/>
              <a:ext cx="72008" cy="987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4915437"/>
      </p:ext>
    </p:extLst>
  </p:cSld>
  <p:clrMapOvr>
    <a:masterClrMapping/>
  </p:clrMapOvr>
  <p:transition advTm="3296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428596" y="149815"/>
            <a:ext cx="8101563" cy="1008113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zh-CN" sz="4000" b="1" dirty="0" smtClean="0">
                <a:solidFill>
                  <a:srgbClr val="0000FF"/>
                </a:solidFill>
                <a:latin typeface="Arial" charset="0"/>
                <a:ea typeface="宋体" charset="-122"/>
                <a:cs typeface="+mn-cs"/>
              </a:rPr>
              <a:t>Modifications to ring lattice</a:t>
            </a:r>
            <a:endParaRPr lang="zh-CN" altLang="en-US" sz="4000" b="1" dirty="0">
              <a:solidFill>
                <a:srgbClr val="0000FF"/>
              </a:solidFill>
              <a:latin typeface="Arial" charset="0"/>
              <a:ea typeface="宋体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23" y="3614171"/>
            <a:ext cx="3225236" cy="295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444207" y="1268760"/>
            <a:ext cx="8085952" cy="976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To make pretzel scheme works for 50 bunches, a few modifications need to be made to the ring lattice</a:t>
            </a:r>
          </a:p>
          <a:p>
            <a:pPr marL="0" indent="0">
              <a:buNone/>
            </a:pPr>
            <a:endParaRPr lang="en-US" altLang="zh-CN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95536" y="2210088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Two options(assuming phase advance per cell keeps constant):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Change the cell length, which will result in the change of emittance, circumference etc.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Change number of cells, e.g. change </a:t>
            </a:r>
            <a:r>
              <a:rPr lang="en-US" altLang="zh-CN" sz="2400" dirty="0" smtClean="0"/>
              <a:t>the circumference</a:t>
            </a:r>
            <a:endParaRPr lang="zh-CN" alt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4701" y="4509120"/>
            <a:ext cx="4981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In the following, we take the easy way, i.e. we change the circumference to make the ring lattice works for pretzel orbit of 50 bunches.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555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428596" y="149815"/>
            <a:ext cx="8101563" cy="1008113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zh-CN" sz="4000" b="1" dirty="0" smtClean="0">
                <a:solidFill>
                  <a:srgbClr val="0000FF"/>
                </a:solidFill>
                <a:latin typeface="Arial" charset="0"/>
                <a:ea typeface="宋体" charset="-122"/>
                <a:cs typeface="+mn-cs"/>
              </a:rPr>
              <a:t>Changes made</a:t>
            </a:r>
            <a:endParaRPr lang="zh-CN" altLang="en-US" sz="4000" b="1" dirty="0">
              <a:solidFill>
                <a:srgbClr val="0000FF"/>
              </a:solidFill>
              <a:latin typeface="Arial" charset="0"/>
              <a:ea typeface="宋体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05393"/>
            <a:ext cx="3225236" cy="295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3"/>
          <p:cNvSpPr/>
          <p:nvPr/>
        </p:nvSpPr>
        <p:spPr>
          <a:xfrm>
            <a:off x="704280" y="1340768"/>
            <a:ext cx="6892056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/>
              <a:t>ARC length:5852.8m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prstClr val="black"/>
                </a:solidFill>
              </a:rPr>
              <a:t>Short </a:t>
            </a:r>
            <a:r>
              <a:rPr lang="en-US" altLang="zh-CN" sz="2400" dirty="0">
                <a:solidFill>
                  <a:prstClr val="black"/>
                </a:solidFill>
              </a:rPr>
              <a:t>straight: 18 FODO cells, 849.6m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FF0000"/>
                </a:solidFill>
              </a:rPr>
              <a:t>Long straight: </a:t>
            </a:r>
            <a:r>
              <a:rPr lang="en-US" altLang="zh-CN" sz="2400" dirty="0" smtClean="0">
                <a:solidFill>
                  <a:srgbClr val="FF0000"/>
                </a:solidFill>
              </a:rPr>
              <a:t>34</a:t>
            </a:r>
            <a:r>
              <a:rPr lang="en-US" altLang="zh-CN" sz="2400" dirty="0"/>
              <a:t> (was 20)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FODO cells, </a:t>
            </a:r>
            <a:r>
              <a:rPr lang="en-US" altLang="zh-CN" sz="2400" dirty="0" smtClean="0">
                <a:solidFill>
                  <a:srgbClr val="FF0000"/>
                </a:solidFill>
              </a:rPr>
              <a:t>1604.8m</a:t>
            </a:r>
            <a:r>
              <a:rPr lang="en-US" altLang="zh-CN" sz="2400" dirty="0"/>
              <a:t> (was </a:t>
            </a:r>
            <a:r>
              <a:rPr lang="en-US" altLang="zh-CN" sz="2400" dirty="0" smtClean="0"/>
              <a:t>1132.8m) 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FF0000"/>
                </a:solidFill>
              </a:rPr>
              <a:t>Circumference: 56.640km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1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169160"/>
              </p:ext>
            </p:extLst>
          </p:nvPr>
        </p:nvGraphicFramePr>
        <p:xfrm>
          <a:off x="719572" y="4022775"/>
          <a:ext cx="4464496" cy="50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4" imgW="2247840" imgH="253800" progId="Equation.DSMT4">
                  <p:embed/>
                </p:oleObj>
              </mc:Choice>
              <mc:Fallback>
                <p:oleObj name="Equation" r:id="rId4" imgW="2247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72" y="4022775"/>
                        <a:ext cx="4464496" cy="504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5203" y="4597363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After making this </a:t>
            </a:r>
            <a:r>
              <a:rPr lang="en-US" altLang="zh-CN" sz="2400" dirty="0" smtClean="0"/>
              <a:t>change, </a:t>
            </a:r>
            <a:r>
              <a:rPr lang="en-US" altLang="zh-CN" sz="2400" dirty="0" smtClean="0"/>
              <a:t>every nearest parasitic collision points will have a phase advance of 4Pi.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015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39336" cy="922114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Arial" charset="0"/>
                <a:ea typeface="宋体" charset="-122"/>
                <a:cs typeface="+mn-cs"/>
              </a:rPr>
              <a:t>Comparison of </a:t>
            </a:r>
            <a:r>
              <a:rPr lang="en-US" altLang="zh-CN" sz="3600" b="1" dirty="0" smtClean="0">
                <a:solidFill>
                  <a:srgbClr val="0000FF"/>
                </a:solidFill>
                <a:latin typeface="Arial" charset="0"/>
                <a:ea typeface="宋体" charset="-122"/>
                <a:cs typeface="+mn-cs"/>
              </a:rPr>
              <a:t>DA results </a:t>
            </a:r>
            <a:r>
              <a:rPr lang="en-US" altLang="zh-CN" sz="1800" b="1" dirty="0">
                <a:solidFill>
                  <a:srgbClr val="0000FF"/>
                </a:solidFill>
                <a:latin typeface="Arial" charset="0"/>
                <a:ea typeface="宋体" charset="-122"/>
                <a:cs typeface="+mn-cs"/>
              </a:rPr>
              <a:t>before adding pretzel</a:t>
            </a:r>
            <a:endParaRPr lang="zh-CN" altLang="en-US" sz="1600" b="1" dirty="0">
              <a:solidFill>
                <a:srgbClr val="0000FF"/>
              </a:solidFill>
              <a:latin typeface="Arial" charset="0"/>
              <a:ea typeface="宋体" charset="-122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39" y="4098964"/>
            <a:ext cx="3744416" cy="228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33320"/>
            <a:ext cx="4283968" cy="28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3" y="1312379"/>
            <a:ext cx="3911322" cy="268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98964"/>
            <a:ext cx="3888432" cy="244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908945" y="213837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New version</a:t>
            </a:r>
          </a:p>
          <a:p>
            <a:r>
              <a:rPr lang="en-US" altLang="zh-CN" dirty="0" smtClean="0"/>
              <a:t>v20150923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3645024"/>
            <a:ext cx="3168352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With same working point and chromatic correction scheme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Dramatic drop of DA at ±2% momentum spread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55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Pretzel orbit design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内容占位符 2"/>
          <p:cNvSpPr txBox="1">
            <a:spLocks/>
          </p:cNvSpPr>
          <p:nvPr/>
        </p:nvSpPr>
        <p:spPr>
          <a:xfrm>
            <a:off x="827584" y="1268760"/>
            <a:ext cx="7632848" cy="201622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Designed for 50 bunches/beam, every 4pi phase advance has one collision point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Horizontal separation is adopted to avoid big coupling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No off-center orbit in RF section to avoid beam instability and HOM in the </a:t>
            </a:r>
            <a:r>
              <a:rPr lang="en-US" altLang="zh-CN" sz="2400" dirty="0"/>
              <a:t>c</a:t>
            </a:r>
            <a:r>
              <a:rPr lang="en-US" altLang="zh-CN" sz="2400" dirty="0" smtClean="0"/>
              <a:t>avity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One pair of electrostatic separators for each arc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2" y="3098975"/>
            <a:ext cx="3482473" cy="360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37" y="3364848"/>
            <a:ext cx="4523868" cy="307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6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1D0DF1"/>
                </a:solidFill>
              </a:rPr>
              <a:t>Pretzel orbit design </a:t>
            </a:r>
            <a:r>
              <a:rPr lang="en-US" altLang="zh-CN" sz="3200" b="1" dirty="0" smtClean="0">
                <a:solidFill>
                  <a:srgbClr val="1D0DF1"/>
                </a:solidFill>
              </a:rPr>
              <a:t>(cont.)</a:t>
            </a:r>
            <a:endParaRPr lang="zh-CN" altLang="en-US" b="1" dirty="0" smtClean="0">
              <a:solidFill>
                <a:srgbClr val="1D0DF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内容占位符 2"/>
          <p:cNvSpPr txBox="1">
            <a:spLocks/>
          </p:cNvSpPr>
          <p:nvPr/>
        </p:nvSpPr>
        <p:spPr>
          <a:xfrm>
            <a:off x="827584" y="1268760"/>
            <a:ext cx="7344816" cy="115212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Separation distance:  ~5 </a:t>
            </a:r>
            <a:r>
              <a:rPr lang="en-US" altLang="zh-CN" sz="2400" dirty="0" err="1" smtClean="0">
                <a:latin typeface="Symbol" panose="05050102010706020507" pitchFamily="18" charset="2"/>
              </a:rPr>
              <a:t>s</a:t>
            </a:r>
            <a:r>
              <a:rPr lang="en-US" altLang="zh-CN" sz="2400" dirty="0" err="1" smtClean="0"/>
              <a:t>x</a:t>
            </a:r>
            <a:r>
              <a:rPr lang="en-US" altLang="zh-CN" sz="2400" dirty="0" smtClean="0"/>
              <a:t>  for each beam (10</a:t>
            </a:r>
            <a:r>
              <a:rPr lang="en-US" altLang="zh-CN" sz="2400" dirty="0">
                <a:latin typeface="Symbol" panose="05050102010706020507" pitchFamily="18" charset="2"/>
              </a:rPr>
              <a:t> </a:t>
            </a:r>
            <a:r>
              <a:rPr lang="en-US" altLang="zh-CN" sz="2400" dirty="0" err="1" smtClean="0">
                <a:latin typeface="Symbol" panose="05050102010706020507" pitchFamily="18" charset="2"/>
              </a:rPr>
              <a:t>s</a:t>
            </a:r>
            <a:r>
              <a:rPr lang="en-US" altLang="zh-CN" sz="2400" dirty="0" err="1" smtClean="0"/>
              <a:t>x</a:t>
            </a:r>
            <a:r>
              <a:rPr lang="en-US" altLang="zh-CN" sz="2400" dirty="0" smtClean="0"/>
              <a:t> distance between two beam)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Maximum separation distance between two beams is : ~10 mm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30624"/>
            <a:ext cx="4968552" cy="40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6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7127</TotalTime>
  <Words>872</Words>
  <Application>Microsoft Office PowerPoint</Application>
  <PresentationFormat>On-screen Show (4:3)</PresentationFormat>
  <Paragraphs>80</Paragraphs>
  <Slides>18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宋体</vt:lpstr>
      <vt:lpstr>Arial</vt:lpstr>
      <vt:lpstr>Calibri</vt:lpstr>
      <vt:lpstr>Symbol</vt:lpstr>
      <vt:lpstr>Wingdings</vt:lpstr>
      <vt:lpstr>Office 主题</vt:lpstr>
      <vt:lpstr>Equation</vt:lpstr>
      <vt:lpstr>Pretzel scheme of CEPC</vt:lpstr>
      <vt:lpstr>Outline</vt:lpstr>
      <vt:lpstr>PowerPoint Presentation</vt:lpstr>
      <vt:lpstr>PowerPoint Presentation</vt:lpstr>
      <vt:lpstr>Modifications to ring lattice</vt:lpstr>
      <vt:lpstr>Changes made</vt:lpstr>
      <vt:lpstr>Comparison of DA results before adding pretzel</vt:lpstr>
      <vt:lpstr>Pretzel orbit design</vt:lpstr>
      <vt:lpstr>Pretzel orbit design (cont.)</vt:lpstr>
      <vt:lpstr>Issues with pretzel orbit </vt:lpstr>
      <vt:lpstr>PowerPoint Presentation</vt:lpstr>
      <vt:lpstr>Correction of pretzel orbit effects</vt:lpstr>
      <vt:lpstr>New lattice after correction</vt:lpstr>
      <vt:lpstr>Chromatic properties</vt:lpstr>
      <vt:lpstr>DA with pretzel</vt:lpstr>
      <vt:lpstr>Issues remained&amp;Plan for next steps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on pretzel scheme</dc:title>
  <dc:creator>aloha</dc:creator>
  <cp:lastModifiedBy>huiping</cp:lastModifiedBy>
  <cp:revision>646</cp:revision>
  <cp:lastPrinted>2014-10-08T05:27:41Z</cp:lastPrinted>
  <dcterms:modified xsi:type="dcterms:W3CDTF">2016-01-12T01:27:01Z</dcterms:modified>
</cp:coreProperties>
</file>