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9" r:id="rId3"/>
    <p:sldId id="271" r:id="rId4"/>
    <p:sldId id="260" r:id="rId5"/>
    <p:sldId id="259" r:id="rId6"/>
    <p:sldId id="261" r:id="rId7"/>
    <p:sldId id="280" r:id="rId8"/>
    <p:sldId id="300" r:id="rId9"/>
    <p:sldId id="301" r:id="rId10"/>
    <p:sldId id="302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7" r:id="rId21"/>
    <p:sldId id="279" r:id="rId22"/>
    <p:sldId id="273" r:id="rId23"/>
    <p:sldId id="282" r:id="rId24"/>
    <p:sldId id="285" r:id="rId25"/>
    <p:sldId id="286" r:id="rId26"/>
    <p:sldId id="287" r:id="rId27"/>
    <p:sldId id="288" r:id="rId28"/>
    <p:sldId id="289" r:id="rId29"/>
    <p:sldId id="292" r:id="rId30"/>
    <p:sldId id="293" r:id="rId31"/>
    <p:sldId id="294" r:id="rId32"/>
    <p:sldId id="284" r:id="rId33"/>
    <p:sldId id="29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58692-0F9B-4E0C-9C9D-FF4FB1BE5EB6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DA88-35C5-4091-9BC1-7B862A209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6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6DA88-35C5-4091-9BC1-7B862A2090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29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8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3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08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5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5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87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52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6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5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34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1EE5-E82B-47FD-B701-C623FC86530F}" type="datetimeFigureOut">
              <a:rPr lang="zh-CN" altLang="en-US" smtClean="0"/>
              <a:t>2016-1-10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7F2CB-5529-4ED2-AF14-583B4AA89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3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Dynamic Aperture Optimization </a:t>
            </a:r>
            <a:r>
              <a:rPr lang="en-US" altLang="zh-CN" dirty="0" smtClean="0"/>
              <a:t>in CEPC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 Yuan, WANG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, GENG </a:t>
            </a:r>
            <a:r>
              <a:rPr lang="en-US" altLang="zh-CN" dirty="0" err="1" smtClean="0"/>
              <a:t>Huiping</a:t>
            </a:r>
            <a:r>
              <a:rPr lang="en-US" altLang="zh-CN" dirty="0" smtClean="0"/>
              <a:t>, WANG Dou</a:t>
            </a:r>
          </a:p>
          <a:p>
            <a:r>
              <a:rPr lang="en-US" altLang="zh-CN" dirty="0" smtClean="0"/>
              <a:t>zhangy@ihep.ac.cn</a:t>
            </a:r>
          </a:p>
          <a:p>
            <a:r>
              <a:rPr lang="en-US" altLang="zh-CN" dirty="0" smtClean="0"/>
              <a:t>Jan 12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, 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21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Detuning term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099560" cy="221180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"ANHX" 1 0 0     -2.7e4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"ANHX" 0 1 0     -8.5e4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"ANHY" 0 1 0      2.1e5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099560" cy="2211803"/>
              </a:xfrm>
              <a:blipFill rotWithShape="0">
                <a:blip r:embed="rId2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4366845" y="1825625"/>
                <a:ext cx="4099560" cy="22118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−0.006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"ANHX" 1 0 0     -2.5e4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"ANHX" 0 1 0      6.1e4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"ANHY" 0 1 0      2.5e6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845" y="1825625"/>
                <a:ext cx="4099560" cy="2211803"/>
              </a:xfrm>
              <a:prstGeom prst="rect">
                <a:avLst/>
              </a:prstGeom>
              <a:blipFill rotWithShape="0">
                <a:blip r:embed="rId3"/>
                <a:stretch>
                  <a:fillRect l="-2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8078373" y="1825624"/>
                <a:ext cx="4099560" cy="22118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+0.006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"ANHX" 1 0 0     -2.9e4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"ANHX" 0 1 0     -1.4e5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"ANHY" 0 1 0     -</a:t>
                </a:r>
                <a:r>
                  <a:rPr lang="en-US" altLang="zh-CN" dirty="0" smtClean="0"/>
                  <a:t>1.5e6</a:t>
                </a:r>
                <a:endParaRPr lang="en-US" altLang="zh-CN" dirty="0"/>
              </a:p>
            </p:txBody>
          </p:sp>
        </mc:Choice>
        <mc:Fallback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373" y="1825624"/>
                <a:ext cx="4099560" cy="2211803"/>
              </a:xfrm>
              <a:prstGeom prst="rect">
                <a:avLst/>
              </a:prstGeom>
              <a:blipFill rotWithShape="0">
                <a:blip r:embed="rId4"/>
                <a:stretch>
                  <a:fillRect l="-29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1434905" y="4586068"/>
            <a:ext cx="8932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ANHX100/ANHX010 mainly comes from the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ANHY010 mainly comes from IR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2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MADX tune shift calculation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𝐴𝑁𝐻𝑋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100∗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+2∗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𝐴𝑁𝐻𝑋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010∗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𝐴𝑁𝐻𝑌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010∗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+ </m:t>
                      </m:r>
                    </m:oMath>
                  </m:oMathPara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𝐴𝑁𝐻𝑋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200∗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+2∗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𝐴𝑁𝐻𝑋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110∗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+2∗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𝐴𝑁𝐻𝑋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020∗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𝐴𝑁𝐻𝑌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020∗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b="0" dirty="0" smtClean="0"/>
                  <a:t>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100∗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200∗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010∗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110∗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020∗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b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010∗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020∗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010∗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110∗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200∗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b="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110≡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200,   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020≡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𝐴𝑁𝐻𝑌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110</m:t>
                    </m:r>
                  </m:oMath>
                </a14:m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54" t="-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Tune shift vs amplitude (on-momentum)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930" y="1825625"/>
            <a:ext cx="7276140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587931" y="424107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19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31" y="4241074"/>
                <a:ext cx="9144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0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/>
          <p:cNvCxnSpPr/>
          <p:nvPr/>
        </p:nvCxnSpPr>
        <p:spPr>
          <a:xfrm>
            <a:off x="4101737" y="4610406"/>
            <a:ext cx="400594" cy="5886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6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Tune shift vs amplitude (-2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7930" y="1825625"/>
            <a:ext cx="7276140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118873" y="360689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873" y="3606893"/>
                <a:ext cx="91440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0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/>
          <p:cNvCxnSpPr/>
          <p:nvPr/>
        </p:nvCxnSpPr>
        <p:spPr>
          <a:xfrm>
            <a:off x="4632679" y="3976225"/>
            <a:ext cx="400594" cy="58861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Tune shift vs amplitude </a:t>
                </a:r>
                <a:r>
                  <a:rPr lang="en-US" altLang="zh-CN" dirty="0" smtClean="0"/>
                  <a:t>(+2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7930" y="1825625"/>
            <a:ext cx="7276140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844434" y="287273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434" y="2872734"/>
                <a:ext cx="91440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/>
          <p:cNvCxnSpPr>
            <a:stCxn id="6" idx="2"/>
          </p:cNvCxnSpPr>
          <p:nvPr/>
        </p:nvCxnSpPr>
        <p:spPr>
          <a:xfrm>
            <a:off x="6301634" y="3242066"/>
            <a:ext cx="457200" cy="15764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Coupling = 0, Poincare plot and </a:t>
                </a:r>
                <a:r>
                  <a:rPr lang="en-US" altLang="zh-CN" dirty="0" err="1" smtClean="0"/>
                  <a:t>fft</a:t>
                </a:r>
                <a:r>
                  <a:rPr lang="en-US" altLang="zh-CN" dirty="0" smtClean="0"/>
                  <a:t>, </a:t>
                </a:r>
                <a:br>
                  <a:rPr lang="en-US" altLang="zh-CN" dirty="0" smtClean="0"/>
                </a:br>
                <a:r>
                  <a:rPr lang="en-US" altLang="zh-CN" dirty="0" err="1" smtClean="0"/>
                  <a:t>deltap</a:t>
                </a:r>
                <a:r>
                  <a:rPr lang="en-US" altLang="zh-CN" dirty="0" smtClean="0"/>
                  <a:t> = -0.005, </a:t>
                </a:r>
                <a:r>
                  <a:rPr lang="en-US" altLang="zh-CN" dirty="0" smtClean="0"/>
                  <a:t>21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852046"/>
            <a:ext cx="5334000" cy="412432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1852045"/>
            <a:ext cx="5334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Coupling = 0, Poincare plot and </a:t>
                </a:r>
                <a:r>
                  <a:rPr lang="en-US" altLang="zh-CN" dirty="0" err="1" smtClean="0"/>
                  <a:t>fft</a:t>
                </a:r>
                <a:r>
                  <a:rPr lang="en-US" altLang="zh-CN" dirty="0" smtClean="0"/>
                  <a:t>, </a:t>
                </a:r>
                <a:br>
                  <a:rPr lang="en-US" altLang="zh-CN" dirty="0" smtClean="0"/>
                </a:br>
                <a:r>
                  <a:rPr lang="en-US" altLang="zh-CN" dirty="0" err="1" smtClean="0"/>
                  <a:t>deltap</a:t>
                </a:r>
                <a:r>
                  <a:rPr lang="en-US" altLang="zh-CN" dirty="0" smtClean="0"/>
                  <a:t> = -0.005, </a:t>
                </a:r>
                <a:r>
                  <a:rPr lang="en-US" altLang="zh-CN" dirty="0" smtClean="0"/>
                  <a:t>22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5845"/>
            <a:ext cx="5334000" cy="412432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1775845"/>
            <a:ext cx="5334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Coupling = 0, Poincare plot and </a:t>
            </a:r>
            <a:r>
              <a:rPr lang="en-US" altLang="zh-CN" dirty="0" err="1" smtClean="0"/>
              <a:t>fft</a:t>
            </a:r>
            <a:r>
              <a:rPr lang="en-US" altLang="zh-CN" dirty="0" smtClean="0"/>
              <a:t>, </a:t>
            </a:r>
            <a:br>
              <a:rPr lang="en-US" altLang="zh-CN" dirty="0" smtClean="0"/>
            </a:br>
            <a:r>
              <a:rPr lang="en-US" altLang="zh-CN" dirty="0" err="1" smtClean="0"/>
              <a:t>deltap</a:t>
            </a:r>
            <a:r>
              <a:rPr lang="en-US" altLang="zh-CN" dirty="0" smtClean="0"/>
              <a:t> = +0.005, 16sigmax,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7360"/>
            <a:ext cx="5334000" cy="412432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57" y="1917359"/>
            <a:ext cx="5334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Coupling = 0, Poincare plot and </a:t>
            </a:r>
            <a:r>
              <a:rPr lang="en-US" altLang="zh-CN" dirty="0" err="1" smtClean="0"/>
              <a:t>fft</a:t>
            </a:r>
            <a:r>
              <a:rPr lang="en-US" altLang="zh-CN" dirty="0" smtClean="0"/>
              <a:t>, </a:t>
            </a:r>
            <a:br>
              <a:rPr lang="en-US" altLang="zh-CN" dirty="0" smtClean="0"/>
            </a:br>
            <a:r>
              <a:rPr lang="en-US" altLang="zh-CN" dirty="0" err="1" smtClean="0"/>
              <a:t>deltap</a:t>
            </a:r>
            <a:r>
              <a:rPr lang="en-US" altLang="zh-CN" dirty="0" smtClean="0"/>
              <a:t> = +0.005, 17sigmax,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3817"/>
            <a:ext cx="5334000" cy="412432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8" y="1873816"/>
            <a:ext cx="5334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Higher multipoles</a:t>
            </a:r>
            <a:r>
              <a:rPr lang="en-US" altLang="zh-CN" dirty="0"/>
              <a:t> </a:t>
            </a:r>
            <a:r>
              <a:rPr lang="en-US" altLang="zh-CN" dirty="0" smtClean="0"/>
              <a:t>– </a:t>
            </a:r>
            <a:r>
              <a:rPr lang="en-US" altLang="zh-CN" dirty="0" err="1" smtClean="0"/>
              <a:t>Decapole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Interleave </a:t>
            </a:r>
            <a:r>
              <a:rPr lang="en-US" altLang="zh-CN" dirty="0" err="1"/>
              <a:t>Decapole</a:t>
            </a:r>
            <a:r>
              <a:rPr lang="en-US" altLang="zh-CN" dirty="0"/>
              <a:t> (F/D</a:t>
            </a:r>
            <a:r>
              <a:rPr lang="en-US" altLang="zh-CN" dirty="0" smtClean="0"/>
              <a:t>)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6" r="50526" b="4295"/>
          <a:stretch/>
        </p:blipFill>
        <p:spPr>
          <a:xfrm>
            <a:off x="6096000" y="1398203"/>
            <a:ext cx="4825496" cy="5188506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6" r="47631" b="4412"/>
          <a:stretch/>
        </p:blipFill>
        <p:spPr>
          <a:xfrm>
            <a:off x="838200" y="1398203"/>
            <a:ext cx="5107858" cy="52061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49390" y="1843548"/>
            <a:ext cx="536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DA limitation comes from oscillation in X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Optimization by Dynamics “Analysis”</a:t>
            </a:r>
          </a:p>
          <a:p>
            <a:r>
              <a:rPr lang="en-US" altLang="zh-CN" dirty="0" smtClean="0"/>
              <a:t>Optimization by Algorithm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1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Tuneshift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decapole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1" y="1825625"/>
            <a:ext cx="5286172" cy="3951601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28" y="1850641"/>
            <a:ext cx="5286172" cy="395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Tuneshift</a:t>
            </a:r>
            <a:r>
              <a:rPr lang="en-US" altLang="zh-CN" dirty="0"/>
              <a:t>, </a:t>
            </a:r>
            <a:r>
              <a:rPr lang="en-US" altLang="zh-CN" dirty="0" err="1" smtClean="0"/>
              <a:t>decapole</a:t>
            </a:r>
            <a:r>
              <a:rPr lang="en-US" altLang="zh-CN" dirty="0" smtClean="0"/>
              <a:t>, anhx300 included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930" y="1825625"/>
            <a:ext cx="72761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We want to answer what limit the dynamic aperture. But it seems the cause is not </a:t>
            </a:r>
            <a:r>
              <a:rPr lang="en-US" altLang="zh-CN" dirty="0" smtClean="0"/>
              <a:t>clear.</a:t>
            </a:r>
            <a:endParaRPr lang="en-US" altLang="zh-CN" dirty="0" smtClean="0"/>
          </a:p>
          <a:p>
            <a:r>
              <a:rPr lang="en-US" altLang="zh-CN" dirty="0" smtClean="0"/>
              <a:t>One </a:t>
            </a:r>
            <a:r>
              <a:rPr lang="en-US" altLang="zh-CN" dirty="0" smtClean="0"/>
              <a:t>way</a:t>
            </a:r>
            <a:r>
              <a:rPr lang="en-US" altLang="zh-CN" dirty="0" smtClean="0"/>
              <a:t> </a:t>
            </a:r>
            <a:r>
              <a:rPr lang="en-US" altLang="zh-CN" dirty="0" smtClean="0"/>
              <a:t>is to control the tune shift well, and constrain the geometric terms at the same time. </a:t>
            </a:r>
            <a:r>
              <a:rPr lang="en-US" altLang="zh-CN" dirty="0" smtClean="0"/>
              <a:t>We did some try, but</a:t>
            </a:r>
            <a:r>
              <a:rPr lang="en-US" altLang="zh-CN" dirty="0" smtClean="0"/>
              <a:t> failed to find a good solution.</a:t>
            </a:r>
          </a:p>
          <a:p>
            <a:r>
              <a:rPr lang="en-US" altLang="zh-CN" dirty="0" smtClean="0"/>
              <a:t>It </a:t>
            </a:r>
            <a:r>
              <a:rPr lang="en-US" altLang="zh-CN" dirty="0"/>
              <a:t>is very slow to calculate the nonlinear </a:t>
            </a:r>
            <a:r>
              <a:rPr lang="en-US" altLang="zh-CN" dirty="0" smtClean="0"/>
              <a:t>parameters using MADX for such a large machine.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Another way is </a:t>
            </a:r>
            <a:r>
              <a:rPr lang="en-US" altLang="zh-CN" dirty="0">
                <a:solidFill>
                  <a:srgbClr val="FF0000"/>
                </a:solidFill>
              </a:rPr>
              <a:t>to optimize the DA </a:t>
            </a:r>
            <a:r>
              <a:rPr lang="en-US" altLang="zh-CN" dirty="0" smtClean="0">
                <a:solidFill>
                  <a:srgbClr val="FF0000"/>
                </a:solidFill>
              </a:rPr>
              <a:t>directly using algorithm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A parallel code is implemented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Differential </a:t>
            </a:r>
            <a:r>
              <a:rPr lang="en-US" altLang="zh-CN" dirty="0">
                <a:solidFill>
                  <a:srgbClr val="FF0000"/>
                </a:solidFill>
              </a:rPr>
              <a:t>evolution algorithm is </a:t>
            </a:r>
            <a:r>
              <a:rPr lang="en-US" altLang="zh-CN" dirty="0" smtClean="0">
                <a:solidFill>
                  <a:srgbClr val="FF0000"/>
                </a:solidFill>
              </a:rPr>
              <a:t>used (Suggested by </a:t>
            </a:r>
            <a:r>
              <a:rPr lang="en-US" altLang="zh-CN" dirty="0" err="1" smtClean="0">
                <a:solidFill>
                  <a:srgbClr val="FF0000"/>
                </a:solidFill>
              </a:rPr>
              <a:t>Qiang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Ji@LBNL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30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Differential Evolution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 smtClean="0"/>
                  <a:t>The “DE community” </a:t>
                </a:r>
                <a:r>
                  <a:rPr lang="en-US" altLang="zh-CN" dirty="0"/>
                  <a:t>has been growing since the early DE years of 1994 </a:t>
                </a:r>
                <a:r>
                  <a:rPr lang="en-US" altLang="zh-CN" dirty="0" smtClean="0"/>
                  <a:t>– 1996 </a:t>
                </a:r>
                <a:r>
                  <a:rPr lang="zh-CN" altLang="en-US" dirty="0" smtClean="0"/>
                  <a:t>（</a:t>
                </a:r>
                <a:r>
                  <a:rPr lang="en-US" altLang="zh-CN" dirty="0" smtClean="0"/>
                  <a:t>new</a:t>
                </a:r>
                <a:r>
                  <a:rPr lang="zh-CN" altLang="en-US" dirty="0" smtClean="0"/>
                  <a:t>）</a:t>
                </a:r>
                <a:endParaRPr lang="en-US" altLang="zh-CN" dirty="0" smtClean="0"/>
              </a:p>
              <a:p>
                <a:r>
                  <a:rPr lang="en-US" altLang="zh-CN" dirty="0"/>
                  <a:t>DE is a very simple population based, stochastic function minimizer which is very powerful at the same time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There are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 few strategies, we choose ‘rand-to-best’. Attempts a balance between robustness and fast convergence.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300" b="0" i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altLang="zh-CN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3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sz="23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3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d>
                      <m:r>
                        <a:rPr lang="en-US" altLang="zh-CN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3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altLang="zh-CN" sz="23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𝐼𝑓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𝑟𝑎𝑛𝑑</m:t>
                                </m:r>
                                <m:d>
                                  <m:dPr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3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altLang="zh-CN" sz="2300" b="0" i="1" smtClean="0">
                                    <a:latin typeface="Cambria Math" panose="02040503050406030204" pitchFamily="18" charset="0"/>
                                  </a:rPr>
                                  <m:t>𝑂𝑡h𝑒𝑟𝑤𝑖𝑠𝑒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 smtClean="0"/>
                  <a:t>Different </a:t>
                </a:r>
                <a:r>
                  <a:rPr lang="en-US" altLang="zh-CN" dirty="0"/>
                  <a:t>problems often require different settings for NP, F and </a:t>
                </a:r>
                <a:r>
                  <a:rPr lang="en-US" altLang="zh-CN" dirty="0" smtClean="0"/>
                  <a:t>CR</a:t>
                </a:r>
              </a:p>
              <a:p>
                <a:r>
                  <a:rPr lang="en-US" altLang="zh-CN" dirty="0" smtClean="0"/>
                  <a:t>F is usually (0.5,1) but according to our experience, maybe (0.1~0.5) better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Objective function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energy deviation in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 transverse amplitude in unit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For z =Range[-15,15,3],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objective function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  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aperture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boundary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outside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dirty="0"/>
                                <m:t>ellipse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distance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between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boundary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ellipse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6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first test, with 240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100turns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2" r="48094" b="37521"/>
          <a:stretch/>
        </p:blipFill>
        <p:spPr>
          <a:xfrm>
            <a:off x="222315" y="2368682"/>
            <a:ext cx="6075245" cy="344488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t="13333" r="34307" b="35054"/>
          <a:stretch/>
        </p:blipFill>
        <p:spPr>
          <a:xfrm>
            <a:off x="6312308" y="2383430"/>
            <a:ext cx="5560143" cy="35396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7071" y="1932039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V1, 100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7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 – 1, with 240 </a:t>
            </a:r>
            <a:r>
              <a:rPr lang="en-US" altLang="zh-CN" dirty="0" err="1"/>
              <a:t>sextupoles</a:t>
            </a:r>
            <a:r>
              <a:rPr lang="en-US" altLang="zh-CN" dirty="0"/>
              <a:t>, </a:t>
            </a:r>
            <a:r>
              <a:rPr lang="en-US" altLang="zh-CN" dirty="0" smtClean="0"/>
              <a:t>100turns, DAPWIDTH=7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15911" r="33801" b="17049"/>
          <a:stretch/>
        </p:blipFill>
        <p:spPr>
          <a:xfrm>
            <a:off x="2967546" y="1690688"/>
            <a:ext cx="6256908" cy="5167312"/>
          </a:xfrm>
        </p:spPr>
      </p:pic>
    </p:spTree>
    <p:extLst>
      <p:ext uri="{BB962C8B-B14F-4D97-AF65-F5344CB8AC3E}">
        <p14:creationId xmlns:p14="http://schemas.microsoft.com/office/powerpoint/2010/main" val="34960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– 1, with 240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100turns, DAPWIDTH=15, z=Range[-15,15,1]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16926" r="53791" b="4427"/>
          <a:stretch/>
        </p:blipFill>
        <p:spPr>
          <a:xfrm>
            <a:off x="401160" y="1527727"/>
            <a:ext cx="5034148" cy="5330273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14844" r="53416" b="6924"/>
          <a:stretch/>
        </p:blipFill>
        <p:spPr>
          <a:xfrm>
            <a:off x="6096000" y="1527389"/>
            <a:ext cx="5064104" cy="530391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5305331" y="3594226"/>
            <a:ext cx="1032095" cy="585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3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Optimization result </a:t>
            </a:r>
            <a:br>
              <a:rPr lang="en-US" altLang="zh-CN" dirty="0" smtClean="0"/>
            </a:br>
            <a:r>
              <a:rPr lang="en-US" altLang="zh-CN" dirty="0" smtClean="0"/>
              <a:t>100turns</a:t>
            </a:r>
            <a:r>
              <a:rPr lang="en-US" altLang="zh-CN" dirty="0"/>
              <a:t>, DAPWIDTH=15, z=Range[-15,15,1</a:t>
            </a:r>
            <a:r>
              <a:rPr lang="en-US" altLang="zh-CN" dirty="0" smtClean="0"/>
              <a:t>], coupling: 0.3%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431" y="1825625"/>
            <a:ext cx="72731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Check DA for different coupling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431" y="1825625"/>
            <a:ext cx="72731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ring is closed by </a:t>
            </a:r>
            <a:r>
              <a:rPr lang="en-US" altLang="zh-CN" dirty="0" err="1" smtClean="0"/>
              <a:t>Huiping</a:t>
            </a:r>
            <a:r>
              <a:rPr lang="en-US" altLang="zh-CN" dirty="0" smtClean="0"/>
              <a:t>, Dou and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, including the IR</a:t>
            </a:r>
          </a:p>
          <a:p>
            <a:r>
              <a:rPr lang="en-US" altLang="zh-CN" dirty="0" smtClean="0"/>
              <a:t>The linear chromaticity is corrected to 0</a:t>
            </a:r>
            <a:endParaRPr lang="en-US" altLang="zh-CN" dirty="0" smtClean="0"/>
          </a:p>
          <a:p>
            <a:r>
              <a:rPr lang="en-US" altLang="zh-CN" dirty="0" smtClean="0"/>
              <a:t>The task is</a:t>
            </a:r>
            <a:r>
              <a:rPr lang="en-US" altLang="zh-CN" dirty="0" smtClean="0"/>
              <a:t> </a:t>
            </a:r>
            <a:r>
              <a:rPr lang="en-US" altLang="zh-CN" dirty="0" smtClean="0"/>
              <a:t>to optimize the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(multipole) strength </a:t>
            </a:r>
            <a:r>
              <a:rPr lang="en-US" altLang="zh-CN" dirty="0" smtClean="0"/>
              <a:t>to enlarge the </a:t>
            </a:r>
            <a:r>
              <a:rPr lang="en-US" altLang="zh-CN" dirty="0" smtClean="0"/>
              <a:t>dynamic aperture</a:t>
            </a:r>
          </a:p>
          <a:p>
            <a:r>
              <a:rPr lang="en-US" altLang="zh-CN" dirty="0" smtClean="0"/>
              <a:t>MADX and SAD is used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78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Check DA with Radiation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414" y="1825625"/>
            <a:ext cx="54571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Check DA with radiation (2)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Rad Off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8193" y="2505075"/>
            <a:ext cx="4620976" cy="3684588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Rad On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3306" y="2505075"/>
            <a:ext cx="4620976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– 1, with 240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with different initial phase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8411" y="1617760"/>
            <a:ext cx="6123589" cy="48827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3" y="1608641"/>
            <a:ext cx="6105263" cy="48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could enlarge the DA using Differential Evolution algorithm</a:t>
            </a:r>
          </a:p>
          <a:p>
            <a:r>
              <a:rPr lang="en-US" altLang="zh-CN" dirty="0" smtClean="0"/>
              <a:t>Objective function should be classified (turns number, radiation, coupling,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 orbit, and… )</a:t>
            </a:r>
          </a:p>
          <a:p>
            <a:r>
              <a:rPr lang="en-US" altLang="zh-CN" dirty="0" smtClean="0"/>
              <a:t>Multiple </a:t>
            </a:r>
            <a:r>
              <a:rPr lang="en-US" altLang="zh-CN" dirty="0"/>
              <a:t>o</a:t>
            </a:r>
            <a:r>
              <a:rPr lang="en-US" altLang="zh-CN" dirty="0" smtClean="0"/>
              <a:t>bject optimization will</a:t>
            </a:r>
            <a:r>
              <a:rPr lang="en-US" altLang="zh-CN" dirty="0" smtClean="0"/>
              <a:t> be developed.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18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</a:t>
            </a:r>
            <a:r>
              <a:rPr lang="en-US" altLang="zh-CN" dirty="0" smtClean="0"/>
              <a:t>hrom</a:t>
            </a:r>
            <a:r>
              <a:rPr lang="en-US" altLang="zh-CN" dirty="0" smtClean="0"/>
              <a:t>aticity 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900" t="4778" r="12941" b="7087"/>
          <a:stretch/>
        </p:blipFill>
        <p:spPr>
          <a:xfrm>
            <a:off x="1433014" y="2033514"/>
            <a:ext cx="4326048" cy="4469272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8127" t="3837" r="13481" b="8029"/>
          <a:stretch/>
        </p:blipFill>
        <p:spPr>
          <a:xfrm>
            <a:off x="6823881" y="1992572"/>
            <a:ext cx="4230686" cy="44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SAD: </a:t>
            </a:r>
            <a:r>
              <a:rPr lang="en-US" altLang="zh-CN" dirty="0" smtClean="0"/>
              <a:t>DAPWIDTH=15</a:t>
            </a:r>
            <a:r>
              <a:rPr lang="en-US" altLang="zh-CN" dirty="0" smtClean="0"/>
              <a:t>, NORFSW vs RFSW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9" r="46310" b="4219"/>
          <a:stretch/>
        </p:blipFill>
        <p:spPr>
          <a:xfrm>
            <a:off x="690908" y="1375002"/>
            <a:ext cx="5236708" cy="5209458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6" r="46652" b="3850"/>
          <a:stretch/>
        </p:blipFill>
        <p:spPr>
          <a:xfrm>
            <a:off x="6542313" y="1385888"/>
            <a:ext cx="5203371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SAD: </a:t>
            </a:r>
            <a:r>
              <a:rPr lang="en-US" altLang="zh-CN" dirty="0" smtClean="0"/>
              <a:t>DAPWIDTH=15</a:t>
            </a:r>
            <a:r>
              <a:rPr lang="en-US" altLang="zh-CN" dirty="0"/>
              <a:t>, </a:t>
            </a:r>
            <a:r>
              <a:rPr lang="en-US" altLang="zh-CN" dirty="0" smtClean="0"/>
              <a:t>NORFSW(0.3% vs 0)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 r="49698" b="4247"/>
          <a:stretch/>
        </p:blipFill>
        <p:spPr>
          <a:xfrm>
            <a:off x="6174306" y="1404837"/>
            <a:ext cx="4906297" cy="5202792"/>
          </a:xfrm>
        </p:spPr>
      </p:pic>
      <p:pic>
        <p:nvPicPr>
          <p:cNvPr id="4" name="内容占位符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6" r="49717" b="4129"/>
          <a:stretch/>
        </p:blipFill>
        <p:spPr>
          <a:xfrm>
            <a:off x="1006594" y="1404485"/>
            <a:ext cx="4904349" cy="52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It tells us,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Since the DA for negative momentum deviation is better than positive, we may tune the nonlinear parameters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 smtClean="0"/>
                  <a:t> referencing to that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The X-Y coupling resonance is very important for DA.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6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GNFU@IP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 smtClean="0"/>
                  <a:t>=-0.006/+0.006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2146496" y="1850585"/>
            <a:ext cx="3353972" cy="4351338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/>
              <a:t>"GNFC"   3 0 0 0   -5.149963789e-12</a:t>
            </a:r>
          </a:p>
          <a:p>
            <a:r>
              <a:rPr lang="en-US" altLang="zh-CN" dirty="0"/>
              <a:t> "GNFS"   3 0 0 0     -0.02306695348</a:t>
            </a:r>
          </a:p>
          <a:p>
            <a:r>
              <a:rPr lang="en-US" altLang="zh-CN" dirty="0"/>
              <a:t> "GNFA"   3 0 0 0      0.02306695348</a:t>
            </a:r>
          </a:p>
          <a:p>
            <a:r>
              <a:rPr lang="en-US" altLang="zh-CN" dirty="0"/>
              <a:t> "GNFC"   2 1 0 0   -2.466987725e-11</a:t>
            </a:r>
          </a:p>
          <a:p>
            <a:r>
              <a:rPr lang="en-US" altLang="zh-CN" dirty="0"/>
              <a:t> "GNFS"   2 1 0 0      -0.4348156416</a:t>
            </a:r>
          </a:p>
          <a:p>
            <a:r>
              <a:rPr lang="en-US" altLang="zh-CN" dirty="0"/>
              <a:t> "GNFA"   2 1 0 0       0.4348156416</a:t>
            </a:r>
          </a:p>
          <a:p>
            <a:r>
              <a:rPr lang="en-US" altLang="zh-CN" dirty="0"/>
              <a:t> "GNFC"   1 0 2 0    3.922195901e-11</a:t>
            </a:r>
          </a:p>
          <a:p>
            <a:r>
              <a:rPr lang="en-US" altLang="zh-CN" dirty="0"/>
              <a:t> "GNFS"   1 0 2 0       </a:t>
            </a:r>
            <a:r>
              <a:rPr lang="en-US" altLang="zh-CN" b="1" dirty="0">
                <a:solidFill>
                  <a:schemeClr val="accent5"/>
                </a:solidFill>
              </a:rPr>
              <a:t>-75.85348672</a:t>
            </a:r>
          </a:p>
          <a:p>
            <a:r>
              <a:rPr lang="en-US" altLang="zh-CN" dirty="0"/>
              <a:t> "GNFA"   1 0 2 0        75.85348672</a:t>
            </a:r>
          </a:p>
          <a:p>
            <a:r>
              <a:rPr lang="en-US" altLang="zh-CN" dirty="0"/>
              <a:t> "GNFC"   1 0 1 1   -6.941291986e-11</a:t>
            </a:r>
          </a:p>
          <a:p>
            <a:r>
              <a:rPr lang="en-US" altLang="zh-CN" dirty="0"/>
              <a:t> "GNFS"   1 0 1 1        </a:t>
            </a:r>
            <a:r>
              <a:rPr lang="en-US" altLang="zh-CN" b="1" dirty="0">
                <a:solidFill>
                  <a:srgbClr val="FF0000"/>
                </a:solidFill>
              </a:rPr>
              <a:t>64.25366995</a:t>
            </a:r>
          </a:p>
          <a:p>
            <a:r>
              <a:rPr lang="en-US" altLang="zh-CN" dirty="0"/>
              <a:t> "GNFA"   1 0 1 1        64.25366995</a:t>
            </a:r>
          </a:p>
          <a:p>
            <a:r>
              <a:rPr lang="en-US" altLang="zh-CN" dirty="0"/>
              <a:t> "GNFC"   1 0 0 2    7.865708085e-12</a:t>
            </a:r>
          </a:p>
          <a:p>
            <a:r>
              <a:rPr lang="en-US" altLang="zh-CN" dirty="0"/>
              <a:t> "GNFS"   1 0 0 2        2.038894417</a:t>
            </a:r>
          </a:p>
          <a:p>
            <a:r>
              <a:rPr lang="en-US" altLang="zh-CN" dirty="0"/>
              <a:t> "GNFA"   1 0 0 2        2.038894417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253154" cy="4351338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/>
              <a:t>"GNFC"   3 0 0 0    4.007127963e-12</a:t>
            </a:r>
          </a:p>
          <a:p>
            <a:r>
              <a:rPr lang="en-US" altLang="zh-CN" dirty="0"/>
              <a:t> "GNFS"   3 0 0 0       0.9498285205</a:t>
            </a:r>
          </a:p>
          <a:p>
            <a:r>
              <a:rPr lang="en-US" altLang="zh-CN" dirty="0"/>
              <a:t> "GNFA"   3 0 0 0       0.9498285205</a:t>
            </a:r>
          </a:p>
          <a:p>
            <a:r>
              <a:rPr lang="en-US" altLang="zh-CN" dirty="0"/>
              <a:t> "GNFC"   2 1 0 0   -1.301625474e-12</a:t>
            </a:r>
          </a:p>
          <a:p>
            <a:r>
              <a:rPr lang="en-US" altLang="zh-CN" dirty="0"/>
              <a:t> "GNFS"   2 1 0 0       0.6736062092</a:t>
            </a:r>
          </a:p>
          <a:p>
            <a:r>
              <a:rPr lang="en-US" altLang="zh-CN" dirty="0"/>
              <a:t> "GNFA"   2 1 0 0       0.6736062092</a:t>
            </a:r>
          </a:p>
          <a:p>
            <a:r>
              <a:rPr lang="en-US" altLang="zh-CN" dirty="0"/>
              <a:t> "GNFC"   1 0 2 0   -3.754507816e-11</a:t>
            </a:r>
          </a:p>
          <a:p>
            <a:r>
              <a:rPr lang="en-US" altLang="zh-CN" dirty="0"/>
              <a:t> "GNFS"   1 0 2 0        </a:t>
            </a:r>
            <a:r>
              <a:rPr lang="en-US" altLang="zh-CN" b="1" dirty="0">
                <a:solidFill>
                  <a:srgbClr val="FF0000"/>
                </a:solidFill>
              </a:rPr>
              <a:t>74.49193338</a:t>
            </a:r>
          </a:p>
          <a:p>
            <a:r>
              <a:rPr lang="en-US" altLang="zh-CN" dirty="0"/>
              <a:t> "GNFA"   1 0 2 0        74.49193338</a:t>
            </a:r>
          </a:p>
          <a:p>
            <a:r>
              <a:rPr lang="en-US" altLang="zh-CN" dirty="0"/>
              <a:t> "GNFC"   1 0 1 1    1.465636501e-10</a:t>
            </a:r>
          </a:p>
          <a:p>
            <a:r>
              <a:rPr lang="en-US" altLang="zh-CN" dirty="0"/>
              <a:t> "GNFS"   1 0 1 1       </a:t>
            </a:r>
            <a:r>
              <a:rPr lang="en-US" altLang="zh-CN" b="1" dirty="0">
                <a:solidFill>
                  <a:srgbClr val="0070C0"/>
                </a:solidFill>
              </a:rPr>
              <a:t>-79.49210913</a:t>
            </a:r>
          </a:p>
          <a:p>
            <a:r>
              <a:rPr lang="en-US" altLang="zh-CN" dirty="0"/>
              <a:t> "GNFA"   1 0 1 1        79.49210913</a:t>
            </a:r>
          </a:p>
          <a:p>
            <a:r>
              <a:rPr lang="en-US" altLang="zh-CN" dirty="0"/>
              <a:t> "GNFC"   1 0 0 2   -7.226930165e-11</a:t>
            </a:r>
          </a:p>
          <a:p>
            <a:r>
              <a:rPr lang="en-US" altLang="zh-CN" dirty="0"/>
              <a:t> "GNFS"   1 0 0 2        14.32651633</a:t>
            </a:r>
          </a:p>
          <a:p>
            <a:r>
              <a:rPr lang="en-US" altLang="zh-CN" dirty="0"/>
              <a:t> "GNFA"   1 0 0 2        14.32651633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76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Specific </a:t>
            </a:r>
            <a:r>
              <a:rPr lang="en-US" altLang="zh-CN" dirty="0" err="1" smtClean="0"/>
              <a:t>Octupole</a:t>
            </a:r>
            <a:r>
              <a:rPr lang="en-US" altLang="zh-CN" dirty="0" smtClean="0"/>
              <a:t> Pattern to tune GNFU(3) behavior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1955409" y="2471446"/>
            <a:ext cx="2797126" cy="2958682"/>
            <a:chOff x="1899138" y="2302634"/>
            <a:chExt cx="2797126" cy="2958682"/>
          </a:xfrm>
        </p:grpSpPr>
        <p:sp>
          <p:nvSpPr>
            <p:cNvPr id="7" name="矩形 6"/>
            <p:cNvSpPr/>
            <p:nvPr/>
          </p:nvSpPr>
          <p:spPr>
            <a:xfrm>
              <a:off x="2082019" y="2954215"/>
              <a:ext cx="478301" cy="23071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035084" y="2954215"/>
              <a:ext cx="478301" cy="23071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>
              <a:stCxn id="7" idx="3"/>
              <a:endCxn id="8" idx="1"/>
            </p:cNvCxnSpPr>
            <p:nvPr/>
          </p:nvCxnSpPr>
          <p:spPr>
            <a:xfrm>
              <a:off x="2560320" y="4107766"/>
              <a:ext cx="1474764" cy="0"/>
            </a:xfrm>
            <a:prstGeom prst="straightConnector1">
              <a:avLst/>
            </a:prstGeom>
            <a:ln w="381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899138" y="2302634"/>
              <a:ext cx="956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+OCT</a:t>
              </a:r>
              <a:endParaRPr lang="zh-CN" altLang="en-US" sz="2400" b="1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52203" y="2302634"/>
              <a:ext cx="844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-</a:t>
              </a:r>
              <a:r>
                <a:rPr lang="en-US" altLang="zh-CN" sz="2400" b="1" dirty="0" smtClean="0"/>
                <a:t>OCT</a:t>
              </a:r>
              <a:endParaRPr lang="zh-CN" altLang="en-US" sz="2400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3200656" y="3601329"/>
                  <a:ext cx="345479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altLang="zh-CN" sz="3200" b="0" dirty="0" smtClean="0"/>
                </a:p>
              </p:txBody>
            </p:sp>
          </mc:Choice>
          <mc:Fallback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656" y="3601329"/>
                  <a:ext cx="345479" cy="4924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6044420" y="2014596"/>
                <a:ext cx="5101883" cy="400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The  </a:t>
                </a:r>
                <a:r>
                  <a:rPr lang="en-US" altLang="zh-CN" sz="2800" dirty="0" err="1" smtClean="0"/>
                  <a:t>octupole</a:t>
                </a:r>
                <a:r>
                  <a:rPr lang="en-US" altLang="zh-CN" sz="2800" dirty="0" smtClean="0"/>
                  <a:t> is positioned in dispersion region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The </a:t>
                </a:r>
                <a:r>
                  <a:rPr lang="en-US" altLang="zh-CN" sz="2800" dirty="0" err="1" smtClean="0"/>
                  <a:t>octupole</a:t>
                </a:r>
                <a:r>
                  <a:rPr lang="en-US" altLang="zh-CN" sz="2800" dirty="0" smtClean="0"/>
                  <a:t> pair cancel each other for the 4</a:t>
                </a:r>
                <a:r>
                  <a:rPr lang="en-US" altLang="zh-CN" sz="2800" baseline="30000" dirty="0" smtClean="0"/>
                  <a:t>th</a:t>
                </a:r>
                <a:r>
                  <a:rPr lang="en-US" altLang="zh-CN" sz="2800" dirty="0" smtClean="0"/>
                  <a:t> order term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There is no disturb for on momentum particles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/>
                  <a:t>The </a:t>
                </a:r>
                <a:r>
                  <a:rPr lang="en-US" altLang="zh-CN" sz="2800" dirty="0" err="1" smtClean="0"/>
                  <a:t>sextupole</a:t>
                </a:r>
                <a:r>
                  <a:rPr lang="en-US" altLang="zh-CN" sz="2800" dirty="0" smtClean="0"/>
                  <a:t> strength is odd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solidFill>
                      <a:srgbClr val="FF0000"/>
                    </a:solidFill>
                  </a:rPr>
                  <a:t>But it failed to enlarge the DA!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420" y="2014596"/>
                <a:ext cx="5101883" cy="4003532"/>
              </a:xfrm>
              <a:prstGeom prst="rect">
                <a:avLst/>
              </a:prstGeom>
              <a:blipFill rotWithShape="0">
                <a:blip r:embed="rId3"/>
                <a:stretch>
                  <a:fillRect l="-2153" t="-1370" b="-3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8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835</Words>
  <Application>Microsoft Office PowerPoint</Application>
  <PresentationFormat>宽屏</PresentationFormat>
  <Paragraphs>133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Cambria Math</vt:lpstr>
      <vt:lpstr>Office 主题</vt:lpstr>
      <vt:lpstr>Dynamic Aperture Optimization in CEPC</vt:lpstr>
      <vt:lpstr>Outline</vt:lpstr>
      <vt:lpstr>Introduction</vt:lpstr>
      <vt:lpstr>Chromaticity </vt:lpstr>
      <vt:lpstr>SAD: DAPWIDTH=15, NORFSW vs RFSW</vt:lpstr>
      <vt:lpstr>SAD: DAPWIDTH=15, NORFSW(0.3% vs 0)</vt:lpstr>
      <vt:lpstr>It tells us,</vt:lpstr>
      <vt:lpstr>The GNFU@IP for δ_p=-0.006/+0.006</vt:lpstr>
      <vt:lpstr>Specific Octupole Pattern to tune GNFU(3) behavior</vt:lpstr>
      <vt:lpstr>The Detuning term</vt:lpstr>
      <vt:lpstr>MADX tune shift calculation</vt:lpstr>
      <vt:lpstr>Tune shift vs amplitude (on-momentum)</vt:lpstr>
      <vt:lpstr>Tune shift vs amplitude (-2σ_p)</vt:lpstr>
      <vt:lpstr>Tune shift vs amplitude (+2σ_p)</vt:lpstr>
      <vt:lpstr>Coupling = 0, Poincare plot and fft,  deltap = -0.005, 21σ_x</vt:lpstr>
      <vt:lpstr>Coupling = 0, Poincare plot and fft,  deltap = -0.005, 22σ_x</vt:lpstr>
      <vt:lpstr>Coupling = 0, Poincare plot and fft,  deltap = +0.005, 16sigmax,</vt:lpstr>
      <vt:lpstr>Coupling = 0, Poincare plot and fft,  deltap = +0.005, 17sigmax,</vt:lpstr>
      <vt:lpstr>Higher multipoles – Decapole Interleave Decapole (F/D) </vt:lpstr>
      <vt:lpstr>Tuneshift, decapole</vt:lpstr>
      <vt:lpstr>Tuneshift, decapole, anhx300 included</vt:lpstr>
      <vt:lpstr>PowerPoint 演示文稿</vt:lpstr>
      <vt:lpstr>Differential Evolution</vt:lpstr>
      <vt:lpstr>Objective function</vt:lpstr>
      <vt:lpstr>The first test, with 240 sextupoles, 100turns</vt:lpstr>
      <vt:lpstr>Optimization – 1, with 240 sextupoles, 100turns, DAPWIDTH=7</vt:lpstr>
      <vt:lpstr>Optimization – 1, with 240 sextupoles, 100turns, DAPWIDTH=15, z=Range[-15,15,1]</vt:lpstr>
      <vt:lpstr>Optimization result  100turns, DAPWIDTH=15, z=Range[-15,15,1], coupling: 0.3%</vt:lpstr>
      <vt:lpstr>Check DA for different coupling (2)</vt:lpstr>
      <vt:lpstr>Check DA with Radiation</vt:lpstr>
      <vt:lpstr>Check DA with radiation (2)</vt:lpstr>
      <vt:lpstr>Optimization – 1, with 240 sextupoles, with different initial phase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Dyanamic Aperture Optimization with Algorithm</dc:title>
  <dc:creator>unknown</dc:creator>
  <cp:lastModifiedBy>unknown</cp:lastModifiedBy>
  <cp:revision>92</cp:revision>
  <dcterms:created xsi:type="dcterms:W3CDTF">2016-01-05T01:05:00Z</dcterms:created>
  <dcterms:modified xsi:type="dcterms:W3CDTF">2016-01-12T00:51:05Z</dcterms:modified>
</cp:coreProperties>
</file>