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1" r:id="rId13"/>
    <p:sldId id="272" r:id="rId14"/>
    <p:sldId id="270" r:id="rId15"/>
    <p:sldId id="269" r:id="rId16"/>
    <p:sldId id="273" r:id="rId17"/>
    <p:sldId id="274" r:id="rId18"/>
    <p:sldId id="275" r:id="rId19"/>
    <p:sldId id="276" r:id="rId20"/>
    <p:sldId id="278" r:id="rId21"/>
    <p:sldId id="279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59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07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35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1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62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31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15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75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69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2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91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40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17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B706-A6CE-4976-A201-9AD794D55184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930CEB-1F13-467F-BF35-1B79794DE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0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Booster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83623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Cui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Xiaohao</a:t>
            </a:r>
            <a:r>
              <a:rPr lang="en-US" altLang="zh-CN" sz="2400" dirty="0" smtClean="0">
                <a:solidFill>
                  <a:srgbClr val="0070C0"/>
                </a:solidFill>
              </a:rPr>
              <a:t>, Zhang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Chuang,Bian</a:t>
            </a: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Tianjian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endParaRPr lang="en-US" altLang="zh-CN" sz="2600" dirty="0" smtClean="0">
              <a:solidFill>
                <a:srgbClr val="0070C0"/>
              </a:solidFill>
            </a:endParaRPr>
          </a:p>
          <a:p>
            <a:r>
              <a:rPr lang="en-US" altLang="zh-CN" dirty="0" smtClean="0"/>
              <a:t>January 12,2016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33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2.Lattice: </a:t>
            </a:r>
            <a:r>
              <a:rPr lang="en-US" altLang="zh-CN" dirty="0" smtClean="0">
                <a:solidFill>
                  <a:srgbClr val="7030A0"/>
                </a:solidFill>
              </a:rPr>
              <a:t>Lattice </a:t>
            </a:r>
            <a:r>
              <a:rPr lang="en-US" altLang="zh-CN" dirty="0" err="1" smtClean="0">
                <a:solidFill>
                  <a:srgbClr val="7030A0"/>
                </a:solidFill>
              </a:rPr>
              <a:t>Structrue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18316" y="2216990"/>
            <a:ext cx="1095555" cy="51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FODO cell</a:t>
            </a:r>
            <a:endParaRPr lang="zh-CN" altLang="en-US" dirty="0"/>
          </a:p>
        </p:txBody>
      </p:sp>
      <p:sp>
        <p:nvSpPr>
          <p:cNvPr id="6" name="下箭头 5"/>
          <p:cNvSpPr/>
          <p:nvPr/>
        </p:nvSpPr>
        <p:spPr>
          <a:xfrm>
            <a:off x="4692770" y="2734575"/>
            <a:ext cx="189781" cy="36230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5169" y="3111204"/>
            <a:ext cx="2216991" cy="51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</a:t>
            </a:r>
            <a:r>
              <a:rPr lang="en-US" altLang="zh-CN" dirty="0" smtClean="0"/>
              <a:t> FODOs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61822" y="3111204"/>
            <a:ext cx="1095555" cy="51758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29840" y="3125408"/>
            <a:ext cx="1095555" cy="51758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DIS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434285" y="3182282"/>
            <a:ext cx="109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ARC</a:t>
            </a:r>
            <a:endParaRPr lang="zh-CN" altLang="en-US" dirty="0"/>
          </a:p>
        </p:txBody>
      </p:sp>
      <p:sp>
        <p:nvSpPr>
          <p:cNvPr id="11" name="下箭头 10"/>
          <p:cNvSpPr/>
          <p:nvPr/>
        </p:nvSpPr>
        <p:spPr>
          <a:xfrm>
            <a:off x="4680578" y="3645927"/>
            <a:ext cx="189781" cy="36230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129202" y="4059132"/>
            <a:ext cx="1654318" cy="51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ARC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767360" y="4059132"/>
            <a:ext cx="1103088" cy="51758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Straight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870448" y="4063966"/>
            <a:ext cx="1654318" cy="517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ARC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539315" y="4063966"/>
            <a:ext cx="708573" cy="5175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Bypass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379391" y="4203075"/>
            <a:ext cx="109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¼ Ring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404469" y="4063966"/>
            <a:ext cx="708573" cy="5175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Bypass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0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622" y="237182"/>
            <a:ext cx="8596668" cy="1320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2.Lattice</a:t>
            </a:r>
            <a:r>
              <a:rPr lang="en-US" altLang="zh-CN" dirty="0">
                <a:solidFill>
                  <a:srgbClr val="0070C0"/>
                </a:solidFill>
              </a:rPr>
              <a:t>: </a:t>
            </a:r>
            <a:r>
              <a:rPr lang="en-US" altLang="zh-CN" dirty="0" smtClean="0">
                <a:solidFill>
                  <a:srgbClr val="7030A0"/>
                </a:solidFill>
              </a:rPr>
              <a:t>Beta functions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" y="2350008"/>
            <a:ext cx="6289881" cy="41932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424" y="2350008"/>
            <a:ext cx="5434807" cy="39698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1136" y="1698880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47.2 FODO cell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016240" y="1698880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94.4  cell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46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6566" y="582168"/>
            <a:ext cx="7744290" cy="8077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Functions</a:t>
            </a:r>
            <a:endParaRPr lang="zh-CN" altLang="en-US" sz="3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4016" y="6272784"/>
            <a:ext cx="29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SUP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74992" y="6272784"/>
            <a:ext cx="29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RING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9" name="内容占位符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9" y="2078831"/>
            <a:ext cx="4405049" cy="3881437"/>
          </a:xfrm>
          <a:prstGeom prst="rect">
            <a:avLst/>
          </a:prstGeom>
          <a:noFill/>
          <a:ln w="38100">
            <a:solidFill>
              <a:srgbClr val="99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28" y="2078831"/>
            <a:ext cx="4279392" cy="3881437"/>
          </a:xfrm>
          <a:prstGeom prst="rect">
            <a:avLst/>
          </a:prstGeom>
          <a:noFill/>
          <a:ln w="38100">
            <a:solidFill>
              <a:srgbClr val="99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7"/>
          <a:stretch>
            <a:fillRect/>
          </a:stretch>
        </p:blipFill>
        <p:spPr bwMode="auto">
          <a:xfrm>
            <a:off x="2569430" y="3344749"/>
            <a:ext cx="5149387" cy="34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676566" y="582168"/>
            <a:ext cx="7744290" cy="8077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Lattice</a:t>
            </a:r>
            <a:endParaRPr lang="zh-CN" altLang="en-US" sz="3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04">
            <a:off x="1705540" y="2825423"/>
            <a:ext cx="1504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6"/>
          <p:cNvSpPr txBox="1"/>
          <p:nvPr/>
        </p:nvSpPr>
        <p:spPr bwMode="auto">
          <a:xfrm>
            <a:off x="7811065" y="2417435"/>
            <a:ext cx="62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b="1" baseline="-25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59"/>
          <p:cNvSpPr txBox="1"/>
          <p:nvPr/>
        </p:nvSpPr>
        <p:spPr bwMode="auto">
          <a:xfrm>
            <a:off x="2332602" y="2888923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62"/>
          <p:cNvSpPr txBox="1">
            <a:spLocks noChangeArrowheads="1"/>
          </p:cNvSpPr>
          <p:nvPr/>
        </p:nvSpPr>
        <p:spPr bwMode="auto">
          <a:xfrm>
            <a:off x="1926202" y="2242810"/>
            <a:ext cx="93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i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64"/>
          <p:cNvSpPr txBox="1">
            <a:spLocks noChangeArrowheads="1"/>
          </p:cNvSpPr>
          <p:nvPr/>
        </p:nvSpPr>
        <p:spPr bwMode="auto">
          <a:xfrm>
            <a:off x="4467790" y="2401560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i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i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740">
            <a:off x="6341040" y="2722235"/>
            <a:ext cx="1506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3105715" y="2804785"/>
            <a:ext cx="3598862" cy="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04">
            <a:off x="2734240" y="2030085"/>
            <a:ext cx="1851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819">
            <a:off x="5099615" y="1918960"/>
            <a:ext cx="16779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>
            <a:off x="4477315" y="1999923"/>
            <a:ext cx="1044575" cy="4762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 flipV="1">
            <a:off x="2065902" y="2355523"/>
            <a:ext cx="1154113" cy="77470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/>
        </p:nvCxnSpPr>
        <p:spPr>
          <a:xfrm flipH="1" flipV="1">
            <a:off x="6682352" y="2320598"/>
            <a:ext cx="1106488" cy="809625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8" name="直接箭头连接符 17"/>
          <p:cNvCxnSpPr/>
          <p:nvPr/>
        </p:nvCxnSpPr>
        <p:spPr>
          <a:xfrm>
            <a:off x="2167502" y="2804785"/>
            <a:ext cx="5761038" cy="0"/>
          </a:xfrm>
          <a:prstGeom prst="straightConnector1">
            <a:avLst/>
          </a:prstGeom>
          <a:noFill/>
          <a:ln w="25400" cap="flat" cmpd="sng" algn="ctr">
            <a:solidFill>
              <a:srgbClr val="003300"/>
            </a:solidFill>
            <a:prstDash val="solid"/>
            <a:tailEnd type="triangle"/>
          </a:ln>
          <a:effectLst/>
        </p:spPr>
      </p:cxnSp>
      <p:sp>
        <p:nvSpPr>
          <p:cNvPr id="19" name="文本框 67"/>
          <p:cNvSpPr txBox="1">
            <a:spLocks noChangeArrowheads="1"/>
          </p:cNvSpPr>
          <p:nvPr/>
        </p:nvSpPr>
        <p:spPr bwMode="auto">
          <a:xfrm>
            <a:off x="4394765" y="1533198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i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2000" b="1" i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477315" y="1780848"/>
            <a:ext cx="0" cy="704850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cxnSp>
        <p:nvCxnSpPr>
          <p:cNvPr id="21" name="直接连接符 20"/>
          <p:cNvCxnSpPr/>
          <p:nvPr/>
        </p:nvCxnSpPr>
        <p:spPr>
          <a:xfrm>
            <a:off x="5521890" y="1814185"/>
            <a:ext cx="0" cy="603250"/>
          </a:xfrm>
          <a:prstGeom prst="line">
            <a:avLst/>
          </a:prstGeom>
          <a:noFill/>
          <a:ln w="9525" cap="flat" cmpd="sng" algn="ctr">
            <a:solidFill>
              <a:srgbClr val="006600"/>
            </a:solidFill>
            <a:prstDash val="dashDot"/>
          </a:ln>
          <a:effectLst/>
        </p:spPr>
      </p:cxnSp>
      <p:sp>
        <p:nvSpPr>
          <p:cNvPr id="22" name="文本框 62"/>
          <p:cNvSpPr txBox="1">
            <a:spLocks noChangeArrowheads="1"/>
          </p:cNvSpPr>
          <p:nvPr/>
        </p:nvSpPr>
        <p:spPr bwMode="auto">
          <a:xfrm>
            <a:off x="6961752" y="224281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i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69"/>
          <p:cNvSpPr txBox="1"/>
          <p:nvPr/>
        </p:nvSpPr>
        <p:spPr bwMode="auto">
          <a:xfrm>
            <a:off x="6598215" y="2866698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70"/>
          <p:cNvSpPr txBox="1"/>
          <p:nvPr/>
        </p:nvSpPr>
        <p:spPr bwMode="auto">
          <a:xfrm>
            <a:off x="3021577" y="1660198"/>
            <a:ext cx="99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73"/>
          <p:cNvSpPr txBox="1"/>
          <p:nvPr/>
        </p:nvSpPr>
        <p:spPr bwMode="auto">
          <a:xfrm>
            <a:off x="5836215" y="1626860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2802127"/>
            <a:ext cx="8596668" cy="3239235"/>
          </a:xfrm>
        </p:spPr>
        <p:txBody>
          <a:bodyPr/>
          <a:lstStyle/>
          <a:p>
            <a:r>
              <a:rPr lang="en-US" altLang="zh-CN" dirty="0"/>
              <a:t>Due to the weak damping at Low Energy, electrons in the booster should be stable at least during the time ramping to 120 </a:t>
            </a:r>
            <a:r>
              <a:rPr lang="en-US" altLang="zh-CN" dirty="0" err="1"/>
              <a:t>GeV</a:t>
            </a:r>
            <a:r>
              <a:rPr lang="en-US" altLang="zh-CN" dirty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2s(12000Turns</a:t>
            </a:r>
            <a:r>
              <a:rPr lang="en-US" altLang="zh-CN" dirty="0">
                <a:solidFill>
                  <a:srgbClr val="FF0000"/>
                </a:solidFill>
              </a:rPr>
              <a:t>).</a:t>
            </a:r>
          </a:p>
          <a:p>
            <a:r>
              <a:rPr lang="en-US" altLang="zh-CN" dirty="0"/>
              <a:t>The beam size at low energy is determined by the injection. In the booster, on center injection is adopted, and the </a:t>
            </a:r>
            <a:r>
              <a:rPr lang="en-US" altLang="zh-CN" dirty="0" err="1"/>
              <a:t>Linac</a:t>
            </a:r>
            <a:r>
              <a:rPr lang="en-US" altLang="zh-CN" dirty="0"/>
              <a:t> </a:t>
            </a:r>
            <a:r>
              <a:rPr lang="en-US" altLang="zh-CN" dirty="0" err="1"/>
              <a:t>emittance</a:t>
            </a:r>
            <a:r>
              <a:rPr lang="en-US" altLang="zh-CN" dirty="0"/>
              <a:t> is 0.3mm.mrad. At the DA tracking point, </a:t>
            </a:r>
            <a:r>
              <a:rPr lang="en-US" altLang="zh-CN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x</a:t>
            </a:r>
            <a:r>
              <a:rPr lang="en-US" altLang="zh-CN" dirty="0" smtClean="0">
                <a:solidFill>
                  <a:srgbClr val="FF0000"/>
                </a:solidFill>
              </a:rPr>
              <a:t>=5mm,</a:t>
            </a:r>
            <a:r>
              <a:rPr lang="en-US" altLang="zh-CN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1400" dirty="0" smtClean="0">
                <a:solidFill>
                  <a:srgbClr val="FF0000"/>
                </a:solidFill>
              </a:rPr>
              <a:t>y</a:t>
            </a:r>
            <a:r>
              <a:rPr lang="en-US" altLang="zh-CN" dirty="0" smtClean="0">
                <a:solidFill>
                  <a:srgbClr val="FF0000"/>
                </a:solidFill>
              </a:rPr>
              <a:t>=3mm</a:t>
            </a:r>
            <a:r>
              <a:rPr lang="zh-CN" altLang="en-US" dirty="0" smtClean="0"/>
              <a:t>。</a:t>
            </a:r>
            <a:r>
              <a:rPr lang="en-US" altLang="zh-CN" dirty="0" smtClean="0"/>
              <a:t>For injection, 5 Sigma Dynamic aperture is needed.</a:t>
            </a:r>
            <a:endParaRPr lang="en-US" altLang="zh-CN" dirty="0"/>
          </a:p>
          <a:p>
            <a:r>
              <a:rPr lang="en-US" altLang="zh-CN" dirty="0"/>
              <a:t>Energy Spread of the </a:t>
            </a:r>
            <a:r>
              <a:rPr lang="en-US" altLang="zh-CN" dirty="0" err="1"/>
              <a:t>Linac</a:t>
            </a:r>
            <a:r>
              <a:rPr lang="en-US" altLang="zh-CN" dirty="0"/>
              <a:t> beam is 0.1%, so maybe a </a:t>
            </a:r>
            <a:r>
              <a:rPr lang="en-US" altLang="zh-CN" dirty="0">
                <a:solidFill>
                  <a:srgbClr val="FF0000"/>
                </a:solidFill>
              </a:rPr>
              <a:t>0.5%</a:t>
            </a:r>
            <a:r>
              <a:rPr lang="en-US" altLang="zh-CN" dirty="0"/>
              <a:t> energy acceptance is enough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We should consider tune footprint in the dynamic aperture.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3. Dynamic Aperture Issues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17484" y="1363472"/>
            <a:ext cx="7315200" cy="11338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Large dynamic aperture is very important for the Booster!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91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914310" y="51958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 result at first</a:t>
            </a:r>
            <a:endParaRPr lang="zh-CN" altLang="en-US" sz="3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7" y="1566487"/>
            <a:ext cx="5679539" cy="41639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1566487"/>
            <a:ext cx="5301863" cy="408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35346" cy="1320800"/>
          </a:xfrm>
        </p:spPr>
        <p:txBody>
          <a:bodyPr/>
          <a:lstStyle/>
          <a:p>
            <a:r>
              <a:rPr lang="en-US" altLang="zh-CN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 for the booster --- Not crossing half integer</a:t>
            </a:r>
            <a:endParaRPr lang="zh-CN" altLang="en-US" dirty="0"/>
          </a:p>
        </p:txBody>
      </p:sp>
      <p:pic>
        <p:nvPicPr>
          <p:cNvPr id="4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60588"/>
            <a:ext cx="824788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3.Dynamic </a:t>
            </a:r>
            <a:r>
              <a:rPr lang="en-US" altLang="zh-CN" dirty="0">
                <a:solidFill>
                  <a:srgbClr val="0070C0"/>
                </a:solidFill>
              </a:rPr>
              <a:t>Aperture </a:t>
            </a:r>
            <a:r>
              <a:rPr lang="en-US" altLang="zh-CN" dirty="0" err="1" smtClean="0">
                <a:solidFill>
                  <a:srgbClr val="0070C0"/>
                </a:solidFill>
              </a:rPr>
              <a:t>Issues:</a:t>
            </a:r>
            <a:r>
              <a:rPr lang="en-US" altLang="zh-CN" dirty="0" err="1" smtClean="0">
                <a:solidFill>
                  <a:srgbClr val="7030A0"/>
                </a:solidFill>
              </a:rPr>
              <a:t>optimization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737361"/>
            <a:ext cx="8596668" cy="4304002"/>
          </a:xfrm>
        </p:spPr>
        <p:txBody>
          <a:bodyPr/>
          <a:lstStyle/>
          <a:p>
            <a:r>
              <a:rPr lang="en-US" altLang="zh-CN" dirty="0" smtClean="0"/>
              <a:t>Different ideas have been tried to enlarge the dynamic aperture.</a:t>
            </a:r>
          </a:p>
          <a:p>
            <a:r>
              <a:rPr lang="en-US" altLang="zh-CN" dirty="0" smtClean="0"/>
              <a:t>The one with </a:t>
            </a:r>
            <a:r>
              <a:rPr lang="en-US" altLang="zh-CN" dirty="0" err="1" smtClean="0"/>
              <a:t>Noninterleaved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is the best at present.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990601" y="2871791"/>
            <a:ext cx="4847492" cy="1155086"/>
            <a:chOff x="838200" y="2719391"/>
            <a:chExt cx="6197047" cy="1480722"/>
          </a:xfrm>
        </p:grpSpPr>
        <p:grpSp>
          <p:nvGrpSpPr>
            <p:cNvPr id="5" name="组合 4"/>
            <p:cNvGrpSpPr/>
            <p:nvPr/>
          </p:nvGrpSpPr>
          <p:grpSpPr>
            <a:xfrm>
              <a:off x="838200" y="2719391"/>
              <a:ext cx="3095445" cy="1473047"/>
              <a:chOff x="2734056" y="2779776"/>
              <a:chExt cx="6620256" cy="253288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351880" y="3079629"/>
                <a:ext cx="1475117" cy="84538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850984" y="3079628"/>
                <a:ext cx="1475117" cy="84538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2734056" y="3529584"/>
                <a:ext cx="6620256" cy="914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20" name="矩形 19"/>
              <p:cNvSpPr/>
              <p:nvPr/>
            </p:nvSpPr>
            <p:spPr>
              <a:xfrm>
                <a:off x="2752344" y="2779776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244584" y="279806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701830" y="352958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822773" y="352958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118104" y="3079628"/>
                <a:ext cx="100584" cy="440812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2734056" y="4069080"/>
                <a:ext cx="0" cy="124358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354312" y="4069080"/>
                <a:ext cx="0" cy="124358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箭头连接符 26"/>
              <p:cNvCxnSpPr/>
              <p:nvPr/>
            </p:nvCxnSpPr>
            <p:spPr>
              <a:xfrm flipV="1">
                <a:off x="2935224" y="5029200"/>
                <a:ext cx="6199632" cy="914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grpSp>
          <p:nvGrpSpPr>
            <p:cNvPr id="6" name="组合 5"/>
            <p:cNvGrpSpPr/>
            <p:nvPr/>
          </p:nvGrpSpPr>
          <p:grpSpPr>
            <a:xfrm>
              <a:off x="3939802" y="2727066"/>
              <a:ext cx="3095445" cy="1473047"/>
              <a:chOff x="2734056" y="2779776"/>
              <a:chExt cx="6620256" cy="253288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351880" y="3079629"/>
                <a:ext cx="1475117" cy="84538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850984" y="3079628"/>
                <a:ext cx="1475117" cy="84538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2734056" y="3529584"/>
                <a:ext cx="6620256" cy="914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" name="矩形 9"/>
              <p:cNvSpPr/>
              <p:nvPr/>
            </p:nvSpPr>
            <p:spPr>
              <a:xfrm>
                <a:off x="2752344" y="2779776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9244584" y="279806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701830" y="352958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22773" y="352958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2734056" y="4069080"/>
                <a:ext cx="0" cy="124358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>
              <a:xfrm>
                <a:off x="9354312" y="4069080"/>
                <a:ext cx="0" cy="124358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直接箭头连接符 15"/>
              <p:cNvCxnSpPr/>
              <p:nvPr/>
            </p:nvCxnSpPr>
            <p:spPr>
              <a:xfrm flipV="1">
                <a:off x="2935224" y="5029200"/>
                <a:ext cx="6199632" cy="914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</p:grpSp>
      <p:grpSp>
        <p:nvGrpSpPr>
          <p:cNvPr id="28" name="组合 27"/>
          <p:cNvGrpSpPr/>
          <p:nvPr/>
        </p:nvGrpSpPr>
        <p:grpSpPr>
          <a:xfrm>
            <a:off x="5842844" y="2889887"/>
            <a:ext cx="4847492" cy="1155086"/>
            <a:chOff x="838200" y="2719391"/>
            <a:chExt cx="6197047" cy="1480722"/>
          </a:xfrm>
        </p:grpSpPr>
        <p:grpSp>
          <p:nvGrpSpPr>
            <p:cNvPr id="29" name="组合 28"/>
            <p:cNvGrpSpPr/>
            <p:nvPr/>
          </p:nvGrpSpPr>
          <p:grpSpPr>
            <a:xfrm>
              <a:off x="838200" y="2719391"/>
              <a:ext cx="3095445" cy="1473047"/>
              <a:chOff x="2734056" y="2779776"/>
              <a:chExt cx="6620256" cy="2532888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3351880" y="3079629"/>
                <a:ext cx="1475117" cy="84538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850984" y="3079628"/>
                <a:ext cx="1475117" cy="84538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734056" y="3529584"/>
                <a:ext cx="6620256" cy="914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46" name="矩形 45"/>
              <p:cNvSpPr/>
              <p:nvPr/>
            </p:nvSpPr>
            <p:spPr>
              <a:xfrm>
                <a:off x="2752344" y="2779776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9244584" y="279806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5701830" y="352958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822773" y="352958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2734056" y="4069080"/>
                <a:ext cx="0" cy="124358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直接连接符 50"/>
              <p:cNvCxnSpPr/>
              <p:nvPr/>
            </p:nvCxnSpPr>
            <p:spPr>
              <a:xfrm>
                <a:off x="9354312" y="4069080"/>
                <a:ext cx="0" cy="124358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直接箭头连接符 51"/>
              <p:cNvCxnSpPr/>
              <p:nvPr/>
            </p:nvCxnSpPr>
            <p:spPr>
              <a:xfrm flipV="1">
                <a:off x="2935224" y="5029200"/>
                <a:ext cx="6199632" cy="914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grpSp>
          <p:nvGrpSpPr>
            <p:cNvPr id="30" name="组合 29"/>
            <p:cNvGrpSpPr/>
            <p:nvPr/>
          </p:nvGrpSpPr>
          <p:grpSpPr>
            <a:xfrm>
              <a:off x="3939802" y="2727066"/>
              <a:ext cx="3095445" cy="1473047"/>
              <a:chOff x="2734056" y="2779776"/>
              <a:chExt cx="6620256" cy="253288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3351880" y="3079629"/>
                <a:ext cx="1475117" cy="84538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850984" y="3079628"/>
                <a:ext cx="1475117" cy="84538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2734056" y="3529584"/>
                <a:ext cx="6620256" cy="914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34" name="矩形 33"/>
              <p:cNvSpPr/>
              <p:nvPr/>
            </p:nvSpPr>
            <p:spPr>
              <a:xfrm>
                <a:off x="2752344" y="2779776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244584" y="279806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701830" y="352958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822773" y="3529584"/>
                <a:ext cx="109728" cy="740664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118104" y="3079628"/>
                <a:ext cx="100584" cy="440812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275371" y="3502321"/>
                <a:ext cx="100583" cy="440812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734056" y="4069080"/>
                <a:ext cx="0" cy="124358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直接连接符 40"/>
              <p:cNvCxnSpPr/>
              <p:nvPr/>
            </p:nvCxnSpPr>
            <p:spPr>
              <a:xfrm>
                <a:off x="9354312" y="4069080"/>
                <a:ext cx="0" cy="124358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直接箭头连接符 41"/>
              <p:cNvCxnSpPr/>
              <p:nvPr/>
            </p:nvCxnSpPr>
            <p:spPr>
              <a:xfrm flipV="1">
                <a:off x="2935224" y="5029200"/>
                <a:ext cx="6199632" cy="914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</p:grpSp>
      <p:cxnSp>
        <p:nvCxnSpPr>
          <p:cNvPr id="53" name="直接箭头连接符 52"/>
          <p:cNvCxnSpPr/>
          <p:nvPr/>
        </p:nvCxnSpPr>
        <p:spPr>
          <a:xfrm flipV="1">
            <a:off x="1131065" y="3323664"/>
            <a:ext cx="0" cy="1826112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直接箭头连接符 53"/>
          <p:cNvCxnSpPr/>
          <p:nvPr/>
        </p:nvCxnSpPr>
        <p:spPr>
          <a:xfrm flipV="1">
            <a:off x="8437924" y="3252556"/>
            <a:ext cx="4289" cy="18972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直接箭头连接符 54"/>
          <p:cNvCxnSpPr/>
          <p:nvPr/>
        </p:nvCxnSpPr>
        <p:spPr>
          <a:xfrm>
            <a:off x="1216568" y="5029919"/>
            <a:ext cx="7192894" cy="3932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6" name="文本框 55"/>
          <p:cNvSpPr txBox="1"/>
          <p:nvPr/>
        </p:nvSpPr>
        <p:spPr>
          <a:xfrm>
            <a:off x="4581298" y="444189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Symbol" panose="05050102010706020507" pitchFamily="18" charset="2"/>
                <a:ea typeface="宋体" panose="02010600030101010101" pitchFamily="2" charset="-122"/>
              </a:rPr>
              <a:t>p</a:t>
            </a:r>
            <a:endParaRPr lang="zh-CN" altLang="en-US" sz="4000" dirty="0">
              <a:solidFill>
                <a:prstClr val="black"/>
              </a:solidFill>
              <a:latin typeface="Symbol" panose="05050102010706020507" pitchFamily="18" charset="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8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5539" y="642843"/>
            <a:ext cx="9311640" cy="13208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 result at present for on-momentum particles</a:t>
            </a:r>
            <a:endParaRPr lang="zh-CN" alt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7" y="2246249"/>
            <a:ext cx="5223872" cy="3267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67" y="2246248"/>
            <a:ext cx="4543390" cy="32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07330" cy="13208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 for 0.5% off-momentum particles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23" y="2160588"/>
            <a:ext cx="5144792" cy="3881437"/>
          </a:xfrm>
        </p:spPr>
      </p:pic>
      <p:sp>
        <p:nvSpPr>
          <p:cNvPr id="5" name="矩形 4"/>
          <p:cNvSpPr/>
          <p:nvPr/>
        </p:nvSpPr>
        <p:spPr>
          <a:xfrm>
            <a:off x="1271016" y="2816352"/>
            <a:ext cx="8138160" cy="154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Problem: Second Order Chromaticity!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47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1.General Description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2.Lattice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3.Dynamic Aperture Issues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4.Low Energy Injection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5.Injection and Ejection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6.Summary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67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4. Low Energy injection 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lnSpc>
                <a:spcPts val="33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bending field of CEPC booster is 614Gs at 120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To reduce the cost of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injector, the injection beam energy for booster is chosen as low as 6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magnetic field of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Bef>
                <a:spcPts val="1200"/>
              </a:spcBef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errors at low energy and its effects on beam dynamics</a:t>
            </a:r>
          </a:p>
          <a:p>
            <a:pPr algn="just">
              <a:lnSpc>
                <a:spcPts val="3300"/>
              </a:lnSpc>
              <a:spcBef>
                <a:spcPts val="1200"/>
              </a:spcBef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a way to increase the bending field at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injection-&gt; See </a:t>
            </a:r>
            <a:r>
              <a:rPr lang="en-US" altLang="zh-C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Bian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Tianjian</a:t>
            </a:r>
            <a:r>
              <a:rPr lang="en-US" altLang="zh-C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Talk.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2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Magnetic Field measurement in BEPC II tunnel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5" y="2169214"/>
            <a:ext cx="3261290" cy="3881437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8" y="2169213"/>
            <a:ext cx="3261644" cy="4007749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85" y="2169213"/>
            <a:ext cx="2659369" cy="40160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6669" y="3006969"/>
            <a:ext cx="10454054" cy="1776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 1.6 ~ 2 Gauss Magnetic Field is found at all places far from accelerator magnets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83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5. Injection and Ejection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90473"/>
            <a:ext cx="8596668" cy="4550890"/>
          </a:xfrm>
        </p:spPr>
        <p:txBody>
          <a:bodyPr/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beams are injected from outside of the booster ring;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Horizontal septum is used to bend beams into the booster;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single kicker downstream of injected beams kick the beams into the booster orbit. 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19316"/>
          <a:stretch>
            <a:fillRect/>
          </a:stretch>
        </p:blipFill>
        <p:spPr bwMode="auto">
          <a:xfrm>
            <a:off x="2643790" y="2523463"/>
            <a:ext cx="39417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68" y="4706112"/>
            <a:ext cx="959647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1070" y="1596483"/>
            <a:ext cx="8596668" cy="3880773"/>
          </a:xfrm>
        </p:spPr>
        <p:txBody>
          <a:bodyPr/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Single kicker + 4 orbit bumps are used for beam extraction vertically from the booster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Septum magnets are applied to bend beams vertically into BTC;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18" y="3190240"/>
            <a:ext cx="983765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0886" y="600456"/>
            <a:ext cx="8596668" cy="1320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Summary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728217"/>
            <a:ext cx="8596668" cy="4313146"/>
          </a:xfrm>
        </p:spPr>
        <p:txBody>
          <a:bodyPr/>
          <a:lstStyle/>
          <a:p>
            <a:r>
              <a:rPr lang="en-US" altLang="zh-CN" dirty="0" smtClean="0"/>
              <a:t>A preliminary CEPC booster design is given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dynamic </a:t>
            </a:r>
            <a:r>
              <a:rPr lang="en-US" altLang="zh-CN" dirty="0" smtClean="0"/>
              <a:t>aperture is good enough for on-momentum particles with non-interleaved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 smtClean="0"/>
              <a:t>For off-momentum particles, more families of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should be added to correct second order chromaticity.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Low </a:t>
            </a:r>
            <a:r>
              <a:rPr lang="en-US" altLang="zh-CN" dirty="0"/>
              <a:t>m</a:t>
            </a:r>
            <a:r>
              <a:rPr lang="en-US" altLang="zh-CN" dirty="0" smtClean="0"/>
              <a:t>agnetic field is a central concern in the design of the booster.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7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To do list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802921"/>
            <a:ext cx="8596668" cy="4238441"/>
          </a:xfrm>
        </p:spPr>
        <p:txBody>
          <a:bodyPr/>
          <a:lstStyle/>
          <a:p>
            <a:r>
              <a:rPr lang="en-US" altLang="zh-CN" dirty="0" smtClean="0"/>
              <a:t>Higher order chromaticity correction in the booster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Machine errors and correction (low field)</a:t>
            </a:r>
          </a:p>
          <a:p>
            <a:endParaRPr lang="en-US" altLang="zh-CN" dirty="0" smtClean="0"/>
          </a:p>
          <a:p>
            <a:r>
              <a:rPr lang="en-US" altLang="zh-CN" dirty="0"/>
              <a:t>Collective instability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89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7666" y="25160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              </a:t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                       </a:t>
            </a:r>
            <a:r>
              <a:rPr lang="en-US" altLang="zh-CN" sz="5400" dirty="0" smtClean="0"/>
              <a:t> End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577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310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1.General Description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02433" y="1073983"/>
            <a:ext cx="8854143" cy="5739212"/>
            <a:chOff x="902433" y="1073983"/>
            <a:chExt cx="8854143" cy="5739212"/>
          </a:xfrm>
        </p:grpSpPr>
        <p:sp>
          <p:nvSpPr>
            <p:cNvPr id="5" name="矩形 4"/>
            <p:cNvSpPr/>
            <p:nvPr/>
          </p:nvSpPr>
          <p:spPr>
            <a:xfrm>
              <a:off x="902433" y="2204864"/>
              <a:ext cx="2664296" cy="64807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err="1" smtClean="0">
                  <a:solidFill>
                    <a:prstClr val="white"/>
                  </a:solidFill>
                </a:rPr>
                <a:t>Linac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6" name="同心圆 5"/>
            <p:cNvSpPr/>
            <p:nvPr/>
          </p:nvSpPr>
          <p:spPr>
            <a:xfrm>
              <a:off x="5220072" y="1386354"/>
              <a:ext cx="2520280" cy="2592288"/>
            </a:xfrm>
            <a:prstGeom prst="donut">
              <a:avLst>
                <a:gd name="adj" fmla="val 1320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同心圆 6"/>
            <p:cNvSpPr/>
            <p:nvPr/>
          </p:nvSpPr>
          <p:spPr>
            <a:xfrm>
              <a:off x="3059832" y="4220907"/>
              <a:ext cx="2520280" cy="2592288"/>
            </a:xfrm>
            <a:prstGeom prst="donut">
              <a:avLst>
                <a:gd name="adj" fmla="val 1320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868144" y="2420888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</a:rPr>
                <a:t>Booster</a:t>
              </a:r>
              <a:endParaRPr lang="zh-CN" altLang="en-US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733553" y="5255441"/>
              <a:ext cx="14865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</a:rPr>
                <a:t>Collider</a:t>
              </a:r>
              <a:endParaRPr lang="zh-CN" altLang="en-US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>
              <a:off x="3566729" y="2204864"/>
              <a:ext cx="1653343" cy="21602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3566729" y="2682498"/>
              <a:ext cx="1653343" cy="2160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566729" y="1772816"/>
              <a:ext cx="14373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Electron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01312" y="2898522"/>
              <a:ext cx="14373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</a:rPr>
                <a:t>Positron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19672" y="1772816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6 </a:t>
              </a:r>
              <a:r>
                <a:rPr lang="en-US" altLang="zh-CN" sz="2400" b="1" dirty="0" err="1" smtClean="0">
                  <a:solidFill>
                    <a:srgbClr val="FF0000"/>
                  </a:solidFill>
                </a:rPr>
                <a:t>GeV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 rot="6136886">
              <a:off x="5041472" y="4922074"/>
              <a:ext cx="1653343" cy="21602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右箭头 15"/>
            <p:cNvSpPr/>
            <p:nvPr/>
          </p:nvSpPr>
          <p:spPr>
            <a:xfrm rot="9380224">
              <a:off x="3707400" y="3682175"/>
              <a:ext cx="1653343" cy="2160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5913512" y="562998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120 </a:t>
              </a:r>
              <a:r>
                <a:rPr lang="en-US" altLang="zh-CN" sz="2400" b="1" dirty="0" err="1" smtClean="0">
                  <a:solidFill>
                    <a:srgbClr val="FF0000"/>
                  </a:solidFill>
                </a:rPr>
                <a:t>GeV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上箭头 17"/>
            <p:cNvSpPr/>
            <p:nvPr/>
          </p:nvSpPr>
          <p:spPr>
            <a:xfrm>
              <a:off x="8001339" y="2365172"/>
              <a:ext cx="576064" cy="187220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7740352" y="1073983"/>
              <a:ext cx="2016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Energy Ramp </a:t>
              </a:r>
            </a:p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6 -&gt;120GeV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9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33908" y="1135391"/>
            <a:ext cx="5897535" cy="67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</a:rPr>
              <a:t>Booster is in the same tunnel of the CEPC collider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33909" y="2392087"/>
            <a:ext cx="5897535" cy="67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Low Energy: 6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, High Energy: 120 </a:t>
            </a:r>
            <a:r>
              <a:rPr lang="en-US" altLang="zh-CN" dirty="0" err="1" smtClean="0"/>
              <a:t>GeV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33908" y="3648783"/>
            <a:ext cx="5897535" cy="67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</a:rPr>
              <a:t>Bypass lines are added to keep away from detectors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3908" y="4905479"/>
            <a:ext cx="5897535" cy="675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</a:rPr>
              <a:t>Acceptance should be large enough 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71801" y="1565366"/>
            <a:ext cx="4753253" cy="4688785"/>
            <a:chOff x="971801" y="1565366"/>
            <a:chExt cx="4753253" cy="468878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01" y="1565366"/>
              <a:ext cx="4736853" cy="468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rc 1"/>
            <p:cNvSpPr/>
            <p:nvPr/>
          </p:nvSpPr>
          <p:spPr>
            <a:xfrm flipH="1">
              <a:off x="3212958" y="1565366"/>
              <a:ext cx="287338" cy="207962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Arc 40"/>
            <p:cNvSpPr/>
            <p:nvPr/>
          </p:nvSpPr>
          <p:spPr>
            <a:xfrm rot="10800000" flipH="1">
              <a:off x="3212958" y="6044601"/>
              <a:ext cx="287337" cy="209550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953512" y="2886166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It has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212848" y="3666744"/>
              <a:ext cx="2313432" cy="786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8 Arcs</a:t>
              </a:r>
              <a:endParaRPr lang="zh-CN" altLang="en-US" dirty="0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4526280" y="3070832"/>
              <a:ext cx="740664" cy="595912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1"/>
            <p:cNvSpPr/>
            <p:nvPr/>
          </p:nvSpPr>
          <p:spPr>
            <a:xfrm rot="5400000" flipH="1">
              <a:off x="5475452" y="3810334"/>
              <a:ext cx="287338" cy="211866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Arc 1"/>
            <p:cNvSpPr/>
            <p:nvPr/>
          </p:nvSpPr>
          <p:spPr>
            <a:xfrm rot="16200000" flipH="1">
              <a:off x="934065" y="3810334"/>
              <a:ext cx="287338" cy="211866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0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71801" y="1565366"/>
            <a:ext cx="4753253" cy="4688785"/>
            <a:chOff x="971801" y="1565366"/>
            <a:chExt cx="4753253" cy="468878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01" y="1565366"/>
              <a:ext cx="4736853" cy="468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rc 1"/>
            <p:cNvSpPr/>
            <p:nvPr/>
          </p:nvSpPr>
          <p:spPr>
            <a:xfrm flipH="1">
              <a:off x="3212958" y="1565366"/>
              <a:ext cx="287338" cy="207962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Arc 40"/>
            <p:cNvSpPr/>
            <p:nvPr/>
          </p:nvSpPr>
          <p:spPr>
            <a:xfrm rot="10800000" flipH="1">
              <a:off x="3212958" y="6044601"/>
              <a:ext cx="287337" cy="209550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53512" y="2886166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It has 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212848" y="3666744"/>
              <a:ext cx="2313432" cy="786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 straight sections</a:t>
              </a:r>
              <a:endParaRPr lang="zh-CN" altLang="en-US" dirty="0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V="1">
              <a:off x="4526280" y="2406770"/>
              <a:ext cx="339018" cy="1259974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"/>
            <p:cNvSpPr/>
            <p:nvPr/>
          </p:nvSpPr>
          <p:spPr>
            <a:xfrm rot="5400000" flipH="1">
              <a:off x="5475452" y="3810334"/>
              <a:ext cx="287338" cy="211866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Arc 1"/>
            <p:cNvSpPr/>
            <p:nvPr/>
          </p:nvSpPr>
          <p:spPr>
            <a:xfrm rot="16200000" flipH="1">
              <a:off x="934065" y="3810334"/>
              <a:ext cx="287338" cy="211866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4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71801" y="1565366"/>
            <a:ext cx="4753253" cy="4688785"/>
            <a:chOff x="971801" y="1565366"/>
            <a:chExt cx="4753253" cy="468878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01" y="1565366"/>
              <a:ext cx="4736853" cy="468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rc 1"/>
            <p:cNvSpPr/>
            <p:nvPr/>
          </p:nvSpPr>
          <p:spPr>
            <a:xfrm flipH="1">
              <a:off x="3212958" y="1565366"/>
              <a:ext cx="287338" cy="207962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Arc 40"/>
            <p:cNvSpPr/>
            <p:nvPr/>
          </p:nvSpPr>
          <p:spPr>
            <a:xfrm rot="10800000" flipH="1">
              <a:off x="3212958" y="6044601"/>
              <a:ext cx="287337" cy="209550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53512" y="2886166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It has 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212848" y="3666744"/>
              <a:ext cx="2313432" cy="786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 Bypass Lines</a:t>
              </a:r>
              <a:endParaRPr lang="zh-CN" altLang="en-US" dirty="0"/>
            </a:p>
          </p:txBody>
        </p:sp>
        <p:cxnSp>
          <p:nvCxnSpPr>
            <p:cNvPr id="10" name="直接箭头连接符 9"/>
            <p:cNvCxnSpPr>
              <a:endCxn id="5" idx="3"/>
            </p:cNvCxnSpPr>
            <p:nvPr/>
          </p:nvCxnSpPr>
          <p:spPr>
            <a:xfrm>
              <a:off x="4526280" y="3666744"/>
              <a:ext cx="1198774" cy="243015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"/>
            <p:cNvSpPr/>
            <p:nvPr/>
          </p:nvSpPr>
          <p:spPr>
            <a:xfrm rot="5400000" flipH="1">
              <a:off x="5475452" y="3810334"/>
              <a:ext cx="287338" cy="211866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Arc 1"/>
            <p:cNvSpPr/>
            <p:nvPr/>
          </p:nvSpPr>
          <p:spPr>
            <a:xfrm rot="16200000" flipH="1">
              <a:off x="934065" y="3810334"/>
              <a:ext cx="287338" cy="211866"/>
            </a:xfrm>
            <a:prstGeom prst="arc">
              <a:avLst>
                <a:gd name="adj1" fmla="val 11267071"/>
                <a:gd name="adj2" fmla="val 2118553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3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8510" y="600456"/>
            <a:ext cx="3757506" cy="13208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</a:t>
            </a:r>
            <a:endParaRPr lang="zh-CN" altLang="en-US" sz="3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1365060"/>
          <a:ext cx="8596312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/>
                <a:gridCol w="2149078"/>
                <a:gridCol w="2149078"/>
                <a:gridCol w="21490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Parameter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Symbol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Unit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Injection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i="1" dirty="0" err="1" smtClean="0"/>
                        <a:t>E</a:t>
                      </a:r>
                      <a:r>
                        <a:rPr lang="en-US" altLang="zh-CN" sz="1400" dirty="0" err="1" smtClean="0"/>
                        <a:t>inj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Ejection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i="1" dirty="0" err="1" smtClean="0"/>
                        <a:t>E</a:t>
                      </a:r>
                      <a:r>
                        <a:rPr lang="en-US" altLang="zh-CN" sz="1400" dirty="0" err="1" smtClean="0"/>
                        <a:t>ej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Bending Radius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Symbol" panose="05050102010706020507" pitchFamily="18" charset="2"/>
                        </a:rPr>
                        <a:t>r</a:t>
                      </a:r>
                      <a:endParaRPr lang="zh-CN" altLang="en-US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6089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Bending Field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i="1" dirty="0" err="1" smtClean="0"/>
                        <a:t>B</a:t>
                      </a:r>
                      <a:r>
                        <a:rPr lang="en-US" altLang="zh-CN" sz="1400" dirty="0" err="1" smtClean="0"/>
                        <a:t>ej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i="1" dirty="0" err="1" smtClean="0"/>
                        <a:t>B</a:t>
                      </a:r>
                      <a:r>
                        <a:rPr lang="en-US" altLang="zh-CN" sz="1400" dirty="0" err="1" smtClean="0"/>
                        <a:t>inj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0.0657/0.00329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Nb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Population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i="1" dirty="0" err="1" smtClean="0"/>
                        <a:t>N</a:t>
                      </a:r>
                      <a:r>
                        <a:rPr lang="en-US" altLang="zh-CN" sz="1400" dirty="0" err="1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r>
                        <a:rPr lang="en-US" altLang="zh-CN" baseline="30000" dirty="0" smtClean="0"/>
                        <a:t>10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Beam Current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i="1" dirty="0" err="1" smtClean="0"/>
                        <a:t>I</a:t>
                      </a:r>
                      <a:r>
                        <a:rPr lang="en-US" altLang="zh-CN" sz="1400" dirty="0" err="1" smtClean="0"/>
                        <a:t>beam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SR power@120 </a:t>
                      </a:r>
                      <a:r>
                        <a:rPr lang="en-US" altLang="zh-CN" dirty="0" err="1" smtClean="0"/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i="1" dirty="0" smtClean="0"/>
                        <a:t>P</a:t>
                      </a:r>
                      <a:r>
                        <a:rPr lang="en-US" altLang="zh-CN" sz="1400" dirty="0" smtClean="0"/>
                        <a:t>SR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Emittance@120 </a:t>
                      </a:r>
                      <a:r>
                        <a:rPr lang="en-US" altLang="zh-CN" sz="1600" b="1" baseline="0" dirty="0" err="1" smtClean="0"/>
                        <a:t>GeV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altLang="zh-CN" sz="1400" dirty="0" err="1" smtClean="0"/>
                        <a:t>ej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nm.rad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Emittance@6 </a:t>
                      </a:r>
                      <a:r>
                        <a:rPr lang="en-US" altLang="zh-CN" sz="1800" b="1" baseline="0" dirty="0" err="1" smtClean="0"/>
                        <a:t>GeV</a:t>
                      </a:r>
                      <a:endParaRPr lang="zh-CN" alt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altLang="zh-CN" sz="1400" dirty="0" err="1" smtClean="0">
                          <a:latin typeface="+mn-lt"/>
                        </a:rPr>
                        <a:t>inj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nm.rad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0.0157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Transverse</a:t>
                      </a:r>
                    </a:p>
                    <a:p>
                      <a:r>
                        <a:rPr lang="en-US" altLang="zh-CN" sz="1600" dirty="0" err="1" smtClean="0"/>
                        <a:t>DampingTime</a:t>
                      </a:r>
                      <a:r>
                        <a:rPr lang="en-US" altLang="zh-CN" sz="1600" dirty="0" smtClean="0"/>
                        <a:t>@ 6GeV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</a:t>
                      </a:r>
                      <a:r>
                        <a:rPr lang="en-US" altLang="zh-CN" sz="1400" dirty="0" err="1" smtClean="0"/>
                        <a:t>damp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115.5967s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椭圆 5"/>
          <p:cNvSpPr/>
          <p:nvPr/>
        </p:nvSpPr>
        <p:spPr>
          <a:xfrm>
            <a:off x="7059168" y="5650992"/>
            <a:ext cx="1517904" cy="301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49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2.Lattice: </a:t>
            </a:r>
            <a:r>
              <a:rPr lang="en-US" altLang="zh-CN" sz="2800" dirty="0" smtClean="0">
                <a:solidFill>
                  <a:srgbClr val="7030A0"/>
                </a:solidFill>
              </a:rPr>
              <a:t>Different FODO cell 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1423358"/>
            <a:ext cx="10475478" cy="4977442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253487" y="1490817"/>
            <a:ext cx="1768415" cy="45374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0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</TotalTime>
  <Words>621</Words>
  <Application>Microsoft Office PowerPoint</Application>
  <PresentationFormat>宽屏</PresentationFormat>
  <Paragraphs>153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方正姚体</vt:lpstr>
      <vt:lpstr>华文新魏</vt:lpstr>
      <vt:lpstr>宋体</vt:lpstr>
      <vt:lpstr>Arial</vt:lpstr>
      <vt:lpstr>Calibri</vt:lpstr>
      <vt:lpstr>Symbol</vt:lpstr>
      <vt:lpstr>Times New Roman</vt:lpstr>
      <vt:lpstr>Trebuchet MS</vt:lpstr>
      <vt:lpstr>Wingdings 3</vt:lpstr>
      <vt:lpstr>平面</vt:lpstr>
      <vt:lpstr>CEPC Booster</vt:lpstr>
      <vt:lpstr>Outline</vt:lpstr>
      <vt:lpstr>1.General Description</vt:lpstr>
      <vt:lpstr>PowerPoint 演示文稿</vt:lpstr>
      <vt:lpstr>PowerPoint 演示文稿</vt:lpstr>
      <vt:lpstr>PowerPoint 演示文稿</vt:lpstr>
      <vt:lpstr>PowerPoint 演示文稿</vt:lpstr>
      <vt:lpstr>Main Parameters</vt:lpstr>
      <vt:lpstr>2.Lattice: Different FODO cell </vt:lpstr>
      <vt:lpstr>2.Lattice: Lattice Structrue</vt:lpstr>
      <vt:lpstr>2.Lattice: Beta functions</vt:lpstr>
      <vt:lpstr>Beta Functions</vt:lpstr>
      <vt:lpstr>Bypass Lattice</vt:lpstr>
      <vt:lpstr>3. Dynamic Aperture Issues</vt:lpstr>
      <vt:lpstr>PowerPoint 演示文稿</vt:lpstr>
      <vt:lpstr>FMA for the booster --- Not crossing half integer</vt:lpstr>
      <vt:lpstr>3.Dynamic Aperture Issues:optimization</vt:lpstr>
      <vt:lpstr>FMA result at present for on-momentum particles</vt:lpstr>
      <vt:lpstr>Dynamic Aperture for 0.5% off-momentum particles </vt:lpstr>
      <vt:lpstr>4. Low Energy injection issues</vt:lpstr>
      <vt:lpstr>Magnetic Field measurement in BEPC II tunnel</vt:lpstr>
      <vt:lpstr>5. Injection and Ejection</vt:lpstr>
      <vt:lpstr>PowerPoint 演示文稿</vt:lpstr>
      <vt:lpstr>Summary</vt:lpstr>
      <vt:lpstr>To do list</vt:lpstr>
      <vt:lpstr>                                                         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Booster</dc:title>
  <dc:creator>[崔小昊]</dc:creator>
  <cp:lastModifiedBy>[崔小昊]</cp:lastModifiedBy>
  <cp:revision>295</cp:revision>
  <dcterms:created xsi:type="dcterms:W3CDTF">2015-09-08T03:14:56Z</dcterms:created>
  <dcterms:modified xsi:type="dcterms:W3CDTF">2016-01-11T13:07:23Z</dcterms:modified>
</cp:coreProperties>
</file>