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1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embeddings/oleObject2.bin" ContentType="application/vnd.openxmlformats-officedocument.oleObject"/>
  <Override PartName="/ppt/notesSlides/notesSlide34.xml" ContentType="application/vnd.openxmlformats-officedocument.presentationml.notesSlide+xml"/>
  <Override PartName="/ppt/embeddings/oleObject3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334" r:id="rId4"/>
    <p:sldId id="322" r:id="rId5"/>
    <p:sldId id="294" r:id="rId6"/>
    <p:sldId id="321" r:id="rId7"/>
    <p:sldId id="323" r:id="rId8"/>
    <p:sldId id="274" r:id="rId9"/>
    <p:sldId id="297" r:id="rId10"/>
    <p:sldId id="295" r:id="rId11"/>
    <p:sldId id="276" r:id="rId12"/>
    <p:sldId id="306" r:id="rId13"/>
    <p:sldId id="307" r:id="rId14"/>
    <p:sldId id="319" r:id="rId15"/>
    <p:sldId id="318" r:id="rId16"/>
    <p:sldId id="335" r:id="rId17"/>
    <p:sldId id="324" r:id="rId18"/>
    <p:sldId id="261" r:id="rId19"/>
    <p:sldId id="267" r:id="rId20"/>
    <p:sldId id="283" r:id="rId21"/>
    <p:sldId id="308" r:id="rId22"/>
    <p:sldId id="263" r:id="rId23"/>
    <p:sldId id="287" r:id="rId24"/>
    <p:sldId id="301" r:id="rId25"/>
    <p:sldId id="320" r:id="rId26"/>
    <p:sldId id="311" r:id="rId27"/>
    <p:sldId id="336" r:id="rId28"/>
    <p:sldId id="325" r:id="rId29"/>
    <p:sldId id="338" r:id="rId30"/>
    <p:sldId id="326" r:id="rId31"/>
    <p:sldId id="327" r:id="rId32"/>
    <p:sldId id="339" r:id="rId33"/>
    <p:sldId id="328" r:id="rId34"/>
    <p:sldId id="330" r:id="rId35"/>
    <p:sldId id="332" r:id="rId36"/>
    <p:sldId id="337" r:id="rId37"/>
    <p:sldId id="333" r:id="rId3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2687" autoAdjust="0"/>
  </p:normalViewPr>
  <p:slideViewPr>
    <p:cSldViewPr snapToGrid="0">
      <p:cViewPr varScale="1">
        <p:scale>
          <a:sx n="87" d="100"/>
          <a:sy n="87" d="100"/>
        </p:scale>
        <p:origin x="-1680" y="-11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62997-C58D-4BE8-81BB-949BEA685774}" type="datetimeFigureOut">
              <a:rPr lang="zh-CN" altLang="en-US" smtClean="0"/>
              <a:pPr/>
              <a:t>16-8-24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ECC09-B32A-46EF-AD5A-79E79E5B31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30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158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 smtClean="0">
                <a:solidFill>
                  <a:srgbClr val="0070C0"/>
                </a:solidFill>
              </a:rPr>
              <a:t>AGET:</a:t>
            </a:r>
            <a:r>
              <a:rPr lang="en-US" altLang="zh-CN" sz="1200" b="1" baseline="0" dirty="0" smtClean="0">
                <a:solidFill>
                  <a:srgbClr val="0070C0"/>
                </a:solidFill>
              </a:rPr>
              <a:t> </a:t>
            </a:r>
            <a:r>
              <a:rPr lang="zh-CN" altLang="en-US" sz="1200" b="1" baseline="0" dirty="0" smtClean="0">
                <a:solidFill>
                  <a:srgbClr val="0070C0"/>
                </a:solidFill>
              </a:rPr>
              <a:t>波形采样</a:t>
            </a:r>
            <a:endParaRPr lang="zh-CN" altLang="en-US" sz="1200" b="1" dirty="0" smtClean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412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739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373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INL2.5%</a:t>
            </a:r>
            <a:r>
              <a:rPr kumimoji="1" lang="zh-CN" altLang="en-US" dirty="0" smtClean="0"/>
              <a:t>，对能量分辨率贡献：</a:t>
            </a:r>
            <a:r>
              <a:rPr kumimoji="1" lang="en-US" altLang="zh-CN" dirty="0" smtClean="0"/>
              <a:t>0.5%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185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610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322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645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MM</a:t>
            </a:r>
            <a:r>
              <a:rPr kumimoji="1" lang="zh-CN" altLang="en-US" dirty="0" smtClean="0"/>
              <a:t>的阳极条信号和</a:t>
            </a:r>
            <a:r>
              <a:rPr kumimoji="1" lang="en-US" altLang="zh-CN" dirty="0" smtClean="0"/>
              <a:t>Mesh</a:t>
            </a:r>
            <a:r>
              <a:rPr kumimoji="1" lang="zh-CN" altLang="en-US" dirty="0" smtClean="0"/>
              <a:t>信号（提供触发信息）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872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98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99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380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785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004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910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791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0145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455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9727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3546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前端板将靠近探测器摆放，虽然有端盖阻隔，但其对低本底仍有一定要求。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480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阳极条读出板、</a:t>
            </a:r>
            <a:r>
              <a:rPr lang="en-US" altLang="zh-CN" dirty="0" smtClean="0"/>
              <a:t>Mesh</a:t>
            </a:r>
            <a:r>
              <a:rPr lang="zh-CN" altLang="en-US" dirty="0" smtClean="0"/>
              <a:t>信号读出板、数据获取板以及时钟触发板。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156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7065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FEC</a:t>
            </a:r>
            <a:r>
              <a:rPr lang="zh-CN" altLang="en-US" sz="1200" dirty="0" smtClean="0"/>
              <a:t>：对</a:t>
            </a:r>
            <a:r>
              <a:rPr lang="en-US" altLang="zh-CN" sz="1200" dirty="0" err="1" smtClean="0"/>
              <a:t>Micromegas</a:t>
            </a:r>
            <a:r>
              <a:rPr lang="zh-CN" altLang="en-US" sz="1200" dirty="0" smtClean="0"/>
              <a:t>探测器的阳极条信号进行读出，每块</a:t>
            </a:r>
            <a:r>
              <a:rPr lang="en-US" altLang="zh-CN" sz="1200" dirty="0" smtClean="0"/>
              <a:t>FEC</a:t>
            </a:r>
            <a:r>
              <a:rPr lang="zh-CN" altLang="en-US" sz="1200" dirty="0" smtClean="0"/>
              <a:t>可读出</a:t>
            </a:r>
            <a:r>
              <a:rPr lang="en-US" altLang="zh-CN" sz="1200" dirty="0" smtClean="0"/>
              <a:t>256</a:t>
            </a:r>
            <a:r>
              <a:rPr lang="zh-CN" altLang="en-US" sz="1200" dirty="0" smtClean="0"/>
              <a:t>路，共需要</a:t>
            </a:r>
            <a:r>
              <a:rPr lang="en-US" altLang="zh-CN" sz="1200" dirty="0" smtClean="0"/>
              <a:t>36</a:t>
            </a:r>
            <a:r>
              <a:rPr lang="zh-CN" altLang="en-US" sz="1200" dirty="0" smtClean="0"/>
              <a:t>块</a:t>
            </a:r>
            <a:r>
              <a:rPr lang="en-US" altLang="zh-CN" sz="1200" dirty="0" smtClean="0"/>
              <a:t>FEC</a:t>
            </a:r>
            <a:r>
              <a:rPr lang="zh-CN" altLang="en-US" sz="1200" dirty="0" smtClean="0"/>
              <a:t>。</a:t>
            </a:r>
            <a:endParaRPr lang="en-US" altLang="zh-CN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1454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高压监测</a:t>
            </a:r>
            <a:r>
              <a:rPr lang="en-US" altLang="zh-CN" dirty="0" smtClean="0"/>
              <a:t>ADC</a:t>
            </a:r>
            <a:r>
              <a:rPr lang="zh-CN" altLang="en-US" dirty="0" smtClean="0"/>
              <a:t>：</a:t>
            </a:r>
            <a:r>
              <a:rPr lang="en-US" altLang="zh-CN" dirty="0" smtClean="0"/>
              <a:t>AD7091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12bit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8407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高压监测</a:t>
            </a:r>
            <a:r>
              <a:rPr lang="en-US" altLang="zh-CN" dirty="0" smtClean="0"/>
              <a:t>ADC</a:t>
            </a:r>
            <a:r>
              <a:rPr lang="zh-CN" altLang="en-US" dirty="0" smtClean="0"/>
              <a:t>：</a:t>
            </a:r>
            <a:r>
              <a:rPr lang="en-US" altLang="zh-CN" dirty="0" smtClean="0"/>
              <a:t>AD7091</a:t>
            </a:r>
            <a:r>
              <a:rPr lang="zh-CN" altLang="en-US" dirty="0" smtClean="0"/>
              <a:t>，</a:t>
            </a:r>
            <a:r>
              <a:rPr lang="en-US" altLang="zh-CN" smtClean="0"/>
              <a:t>12bit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4331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MRC</a:t>
            </a:r>
            <a:r>
              <a:rPr lang="zh-CN" altLang="en-US" sz="1200" dirty="0" smtClean="0"/>
              <a:t>：对</a:t>
            </a:r>
            <a:r>
              <a:rPr lang="en-US" altLang="zh-CN" sz="1200" dirty="0" err="1" smtClean="0"/>
              <a:t>Micromegas</a:t>
            </a:r>
            <a:r>
              <a:rPr lang="zh-CN" altLang="en-US" sz="1200" dirty="0" smtClean="0"/>
              <a:t>探测器的</a:t>
            </a:r>
            <a:r>
              <a:rPr lang="en-US" altLang="zh-CN" sz="1200" dirty="0" smtClean="0"/>
              <a:t>Mesh</a:t>
            </a:r>
            <a:r>
              <a:rPr lang="zh-CN" altLang="en-US" sz="1200" dirty="0" smtClean="0"/>
              <a:t>信号进行读出，一块</a:t>
            </a:r>
            <a:r>
              <a:rPr lang="en-US" altLang="zh-CN" sz="1200" dirty="0" smtClean="0"/>
              <a:t>MRC</a:t>
            </a:r>
            <a:r>
              <a:rPr lang="zh-CN" altLang="en-US" sz="1200" dirty="0" smtClean="0"/>
              <a:t>集成</a:t>
            </a:r>
            <a:r>
              <a:rPr lang="en-US" altLang="zh-CN" sz="1200" dirty="0" smtClean="0"/>
              <a:t>35</a:t>
            </a:r>
            <a:r>
              <a:rPr lang="zh-CN" altLang="en-US" sz="1200" dirty="0" smtClean="0"/>
              <a:t>路通道，共需要</a:t>
            </a:r>
            <a:r>
              <a:rPr lang="en-US" altLang="zh-CN" sz="1200" dirty="0" smtClean="0"/>
              <a:t>2</a:t>
            </a:r>
            <a:r>
              <a:rPr lang="zh-CN" altLang="en-US" sz="1200" dirty="0" smtClean="0"/>
              <a:t>块</a:t>
            </a:r>
            <a:r>
              <a:rPr lang="en-US" altLang="zh-CN" sz="1200" dirty="0" smtClean="0"/>
              <a:t>MRC</a:t>
            </a:r>
            <a:r>
              <a:rPr lang="zh-CN" altLang="en-US" sz="1200" dirty="0" smtClean="0"/>
              <a:t>。</a:t>
            </a:r>
            <a:endParaRPr lang="en-US" altLang="zh-CN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090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对探测器信号的处理保留了原型设计的方案。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3948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200" dirty="0" smtClean="0"/>
              <a:t>350k</a:t>
            </a:r>
            <a:r>
              <a:rPr lang="zh-CN" altLang="en-US" sz="2200" dirty="0" smtClean="0"/>
              <a:t>个逻辑单元</a:t>
            </a:r>
            <a:r>
              <a:rPr lang="en-US" altLang="zh-CN" sz="2200" baseline="0" dirty="0" smtClean="0"/>
              <a:t> </a:t>
            </a:r>
            <a:r>
              <a:rPr lang="en-US" altLang="zh-CN" sz="2200" dirty="0" smtClean="0"/>
              <a:t>GTX</a:t>
            </a:r>
            <a:r>
              <a:rPr lang="zh-CN" altLang="en-US" sz="2200" dirty="0" smtClean="0"/>
              <a:t>：</a:t>
            </a:r>
            <a:r>
              <a:rPr lang="en-US" altLang="zh-CN" sz="2200" dirty="0" smtClean="0"/>
              <a:t>8</a:t>
            </a:r>
            <a:r>
              <a:rPr lang="zh-CN" altLang="en-US" sz="2200" dirty="0" smtClean="0"/>
              <a:t>个</a:t>
            </a:r>
            <a:r>
              <a:rPr lang="en-US" altLang="zh-CN" sz="2200" baseline="0" dirty="0" smtClean="0"/>
              <a:t>  </a:t>
            </a:r>
            <a:r>
              <a:rPr lang="en-US" altLang="zh-CN" sz="2200" dirty="0" smtClean="0"/>
              <a:t>SRAM</a:t>
            </a:r>
            <a:r>
              <a:rPr lang="zh-CN" altLang="en-US" sz="2200" dirty="0" smtClean="0"/>
              <a:t>：</a:t>
            </a:r>
            <a:r>
              <a:rPr lang="en-US" altLang="zh-CN" sz="2200" dirty="0" smtClean="0"/>
              <a:t>19.1Mb</a:t>
            </a:r>
            <a:r>
              <a:rPr lang="en-US" altLang="zh-CN" sz="2200" baseline="0" dirty="0" smtClean="0"/>
              <a:t>  </a:t>
            </a:r>
            <a:r>
              <a:rPr lang="en-US" altLang="zh-CN" sz="2200" dirty="0" smtClean="0"/>
              <a:t>IO</a:t>
            </a:r>
            <a:r>
              <a:rPr lang="zh-CN" altLang="en-US" sz="2200" dirty="0" smtClean="0"/>
              <a:t>：</a:t>
            </a:r>
            <a:r>
              <a:rPr lang="en-US" altLang="zh-CN" sz="2200" dirty="0" smtClean="0"/>
              <a:t>362</a:t>
            </a:r>
            <a:endParaRPr lang="zh-CN" altLang="en-US" sz="22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200" dirty="0" smtClean="0"/>
              <a:t>S_TDCM</a:t>
            </a:r>
            <a:r>
              <a:rPr lang="zh-CN" altLang="en-US" sz="1200" dirty="0" smtClean="0"/>
              <a:t>：将</a:t>
            </a:r>
            <a:r>
              <a:rPr lang="en-US" altLang="zh-CN" sz="1200" dirty="0" smtClean="0"/>
              <a:t>FEC</a:t>
            </a:r>
            <a:r>
              <a:rPr lang="zh-CN" altLang="en-US" sz="1200" dirty="0" smtClean="0"/>
              <a:t>输出的数据进行打包处理并通过以太网传送给电脑。一块</a:t>
            </a:r>
            <a:r>
              <a:rPr lang="en-US" altLang="zh-CN" sz="1200" dirty="0" smtClean="0"/>
              <a:t>S_TDCM</a:t>
            </a:r>
            <a:r>
              <a:rPr lang="zh-CN" altLang="en-US" sz="1200" dirty="0" smtClean="0"/>
              <a:t>可连接</a:t>
            </a:r>
            <a:r>
              <a:rPr lang="en-US" altLang="zh-CN" sz="1200" dirty="0" smtClean="0"/>
              <a:t>18</a:t>
            </a:r>
            <a:r>
              <a:rPr lang="zh-CN" altLang="en-US" sz="1200" dirty="0" smtClean="0"/>
              <a:t>块</a:t>
            </a:r>
            <a:r>
              <a:rPr lang="en-US" altLang="zh-CN" sz="1200" dirty="0" smtClean="0"/>
              <a:t>FEC</a:t>
            </a:r>
            <a:r>
              <a:rPr lang="zh-CN" altLang="en-US" sz="1200" dirty="0" smtClean="0"/>
              <a:t>，共需要</a:t>
            </a:r>
            <a:r>
              <a:rPr lang="en-US" altLang="zh-CN" sz="1200" dirty="0" smtClean="0"/>
              <a:t>2</a:t>
            </a:r>
            <a:r>
              <a:rPr lang="zh-CN" altLang="en-US" sz="1200" dirty="0" smtClean="0"/>
              <a:t>块</a:t>
            </a:r>
            <a:r>
              <a:rPr lang="en-US" altLang="zh-CN" sz="1200" dirty="0" smtClean="0"/>
              <a:t>S_TDCM</a:t>
            </a:r>
            <a:r>
              <a:rPr lang="zh-CN" altLang="en-US" sz="1200" dirty="0" smtClean="0"/>
              <a:t>。</a:t>
            </a:r>
            <a:endParaRPr lang="en-US" altLang="zh-CN" sz="12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200" dirty="0" smtClean="0"/>
              <a:t>MTCM</a:t>
            </a:r>
            <a:r>
              <a:rPr lang="zh-CN" altLang="en-US" sz="1200" dirty="0" smtClean="0"/>
              <a:t>：对</a:t>
            </a:r>
            <a:r>
              <a:rPr lang="en-US" altLang="zh-CN" sz="1200" dirty="0" smtClean="0"/>
              <a:t>Mesh</a:t>
            </a:r>
            <a:r>
              <a:rPr lang="zh-CN" altLang="en-US" sz="1200" dirty="0" smtClean="0"/>
              <a:t>信号进行打包处理，并提供触发信号以及系统时钟。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4947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3278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目前的</a:t>
            </a:r>
            <a:r>
              <a:rPr lang="en-US" altLang="zh-CN" dirty="0" smtClean="0"/>
              <a:t>PCB</a:t>
            </a:r>
            <a:r>
              <a:rPr lang="zh-CN" altLang="en-US" dirty="0" smtClean="0"/>
              <a:t>设计仍计划采用</a:t>
            </a:r>
            <a:r>
              <a:rPr lang="en-US" altLang="zh-CN" dirty="0" smtClean="0"/>
              <a:t>FR4</a:t>
            </a:r>
            <a:r>
              <a:rPr lang="zh-CN" altLang="en-US" dirty="0" smtClean="0"/>
              <a:t>材料，可用于在交大搭建的小系统测试，之后将考虑低本底材料制作（聚酰亚胺）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04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392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一期目标：</a:t>
            </a:r>
            <a:r>
              <a:rPr kumimoji="1" lang="en-US" altLang="zh-CN" dirty="0" smtClean="0"/>
              <a:t>3%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559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325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859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仿真的结果则显示典型的脉冲宽度一般为</a:t>
            </a:r>
            <a:r>
              <a:rPr kumimoji="1" lang="en-US" altLang="zh-CN" dirty="0" smtClean="0"/>
              <a:t>50us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532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ECC09-B32A-46EF-AD5A-79E79E5B31F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57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890A-81FE-4DA3-BCF6-E9041F2A060A}" type="datetime1">
              <a:rPr lang="zh-CN" altLang="en-US" smtClean="0"/>
              <a:t>16-8-24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32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94F3-A1F2-4AF0-9858-0C0D50FE9A4B}" type="datetime1">
              <a:rPr lang="zh-CN" altLang="en-US" smtClean="0"/>
              <a:t>16-8-24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03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BB98-9188-470F-A78E-C455A1A57697}" type="datetime1">
              <a:rPr lang="zh-CN" altLang="en-US" smtClean="0"/>
              <a:t>16-8-24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12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E917-978A-496B-BC1A-A97B853A8767}" type="datetime1">
              <a:rPr lang="zh-CN" altLang="en-US" smtClean="0"/>
              <a:t>16-8-24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61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79EC-BF56-4852-B17B-CADEDBEA1147}" type="datetime1">
              <a:rPr lang="zh-CN" altLang="en-US" smtClean="0"/>
              <a:t>16-8-24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18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15A3-F5A7-4A8E-BF21-2E8AABF1F9D2}" type="datetime1">
              <a:rPr lang="zh-CN" altLang="en-US" smtClean="0"/>
              <a:t>16-8-24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26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C7B2-85A1-4BBF-BA74-A9EC7FCB90CE}" type="datetime1">
              <a:rPr lang="zh-CN" altLang="en-US" smtClean="0"/>
              <a:t>16-8-24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57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A801-CBF4-4941-9BD0-54DCA6CAFCB5}" type="datetime1">
              <a:rPr lang="zh-CN" altLang="en-US" smtClean="0"/>
              <a:t>16-8-24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88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4A80-5847-4038-99CA-0C4DE559F3B1}" type="datetime1">
              <a:rPr lang="zh-CN" altLang="en-US" smtClean="0"/>
              <a:t>16-8-24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90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1E10E-B21B-46DC-A359-23313C68F531}" type="datetime1">
              <a:rPr lang="zh-CN" altLang="en-US" smtClean="0"/>
              <a:t>16-8-24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18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1776-D929-4946-9A5B-63AE41FA03F8}" type="datetime1">
              <a:rPr lang="zh-CN" altLang="en-US" smtClean="0"/>
              <a:t>16-8-24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85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BCD6A-4AD9-40A5-89CC-B1D4946A1054}" type="datetime1">
              <a:rPr lang="zh-CN" altLang="en-US" smtClean="0"/>
              <a:t>16-8-24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ECA03-E783-4453-8FB9-C959C6BEC1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2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00063" y="2077465"/>
            <a:ext cx="8054911" cy="1790700"/>
          </a:xfrm>
        </p:spPr>
        <p:txBody>
          <a:bodyPr>
            <a:normAutofit/>
          </a:bodyPr>
          <a:lstStyle/>
          <a:p>
            <a:r>
              <a:rPr lang="en-US" altLang="zh-CN" sz="4400" dirty="0" err="1" smtClean="0">
                <a:latin typeface="+mn-lt"/>
              </a:rPr>
              <a:t>PandaX</a:t>
            </a:r>
            <a:r>
              <a:rPr lang="en-US" altLang="zh-CN" sz="4400" dirty="0" smtClean="0">
                <a:latin typeface="+mn-lt"/>
              </a:rPr>
              <a:t>-III</a:t>
            </a:r>
            <a:r>
              <a:rPr lang="zh-CN" altLang="en-US" sz="4400" dirty="0" smtClean="0">
                <a:latin typeface="+mn-lt"/>
              </a:rPr>
              <a:t>读出电子学设计</a:t>
            </a:r>
            <a:endParaRPr lang="zh-CN" altLang="en-US" sz="4400" dirty="0">
              <a:latin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91599" y="6059913"/>
            <a:ext cx="3271838" cy="350114"/>
          </a:xfrm>
        </p:spPr>
        <p:txBody>
          <a:bodyPr>
            <a:normAutofit/>
          </a:bodyPr>
          <a:lstStyle/>
          <a:p>
            <a:r>
              <a:rPr lang="zh-CN" altLang="en-US" sz="1400" b="1" dirty="0" smtClean="0"/>
              <a:t>核探测与核电子学国家重点实验室</a:t>
            </a:r>
            <a:endParaRPr lang="en-US" altLang="zh-CN" sz="1400" b="1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1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0" y="371283"/>
            <a:ext cx="4438999" cy="1100329"/>
          </a:xfrm>
          <a:prstGeom prst="rect">
            <a:avLst/>
          </a:prstGeom>
        </p:spPr>
      </p:pic>
      <p:sp>
        <p:nvSpPr>
          <p:cNvPr id="6" name="副标题 2"/>
          <p:cNvSpPr txBox="1">
            <a:spLocks/>
          </p:cNvSpPr>
          <p:nvPr/>
        </p:nvSpPr>
        <p:spPr>
          <a:xfrm>
            <a:off x="995076" y="5266108"/>
            <a:ext cx="7264884" cy="968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 smtClean="0"/>
              <a:t>董家宁</a:t>
            </a:r>
            <a:endParaRPr lang="en-US" altLang="zh-CN" sz="2000" dirty="0" smtClean="0"/>
          </a:p>
          <a:p>
            <a:r>
              <a:rPr lang="en-US" altLang="zh-CN" sz="2000" dirty="0" smtClean="0"/>
              <a:t>2016-08-24</a:t>
            </a:r>
            <a:endParaRPr lang="zh-CN" altLang="en-US" sz="2000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第十二届全国粒子物理学术会议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116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95545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ASIC</a:t>
            </a:r>
            <a:r>
              <a:rPr lang="zh-CN" altLang="en-US" sz="3600" dirty="0" smtClean="0"/>
              <a:t>选型</a:t>
            </a:r>
            <a:endParaRPr lang="zh-CN" altLang="en-US" sz="3600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683458"/>
              </p:ext>
            </p:extLst>
          </p:nvPr>
        </p:nvGraphicFramePr>
        <p:xfrm>
          <a:off x="628650" y="1592508"/>
          <a:ext cx="78867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400" dirty="0" smtClean="0"/>
                        <a:t>ASIC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400" dirty="0" smtClean="0"/>
                        <a:t>通道数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400" dirty="0" smtClean="0"/>
                        <a:t>动态范围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达峰时间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APV25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128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20fC  (+/-)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50ns-200ns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VMM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64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2pC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25-200ns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VA140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64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200fC (+/-)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6.5</a:t>
                      </a:r>
                      <a:r>
                        <a:rPr lang="el-GR" altLang="zh-CN" sz="2000" dirty="0" smtClean="0"/>
                        <a:t>μ</a:t>
                      </a:r>
                      <a:r>
                        <a:rPr lang="en-US" altLang="zh-CN" sz="2000" dirty="0" smtClean="0"/>
                        <a:t>s</a:t>
                      </a:r>
                      <a:endParaRPr lang="zh-CN" alt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70C0"/>
                          </a:solidFill>
                        </a:rPr>
                        <a:t>VA32HDR14.3</a:t>
                      </a:r>
                      <a:endParaRPr lang="zh-CN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70C0"/>
                          </a:solidFill>
                        </a:rPr>
                        <a:t>32</a:t>
                      </a:r>
                      <a:endParaRPr lang="zh-CN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0070C0"/>
                          </a:solidFill>
                        </a:rPr>
                        <a:t>-20pC</a:t>
                      </a:r>
                      <a:endParaRPr lang="zh-CN" alt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el-GR" altLang="zh-CN" sz="2000" b="1" dirty="0" smtClean="0">
                          <a:solidFill>
                            <a:srgbClr val="0070C0"/>
                          </a:solidFill>
                        </a:rPr>
                        <a:t>μ</a:t>
                      </a:r>
                      <a:r>
                        <a:rPr lang="en-US" altLang="zh-CN" sz="2000" b="1" dirty="0" smtClean="0">
                          <a:solidFill>
                            <a:srgbClr val="0070C0"/>
                          </a:solidFill>
                        </a:rPr>
                        <a:t>s</a:t>
                      </a:r>
                      <a:endParaRPr lang="zh-CN" alt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</a:rPr>
                        <a:t>AGET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</a:rPr>
                        <a:t>64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</a:rPr>
                        <a:t>10pC (+/-)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</a:rPr>
                        <a:t>50ns-1</a:t>
                      </a:r>
                      <a:r>
                        <a:rPr lang="el-GR" altLang="zh-CN" sz="2000" b="1" dirty="0" smtClean="0">
                          <a:solidFill>
                            <a:srgbClr val="FF0000"/>
                          </a:solidFill>
                        </a:rPr>
                        <a:t>μ</a:t>
                      </a: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6" name="Picture 2" descr="E:\RT14\TNS-Final\Fig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079" y="4232494"/>
            <a:ext cx="2522804" cy="1738525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9053" y="4393172"/>
            <a:ext cx="4595778" cy="183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4510" y="4779139"/>
            <a:ext cx="1023872" cy="64523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62390" y="5933555"/>
            <a:ext cx="862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AGET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77513" y="5903793"/>
            <a:ext cx="847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70C0"/>
                </a:solidFill>
              </a:rPr>
              <a:t>VA32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75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87963" y="2034725"/>
            <a:ext cx="5313174" cy="300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212" y="408467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AGET</a:t>
            </a:r>
            <a:r>
              <a:rPr lang="zh-CN" altLang="en-US" sz="3600" dirty="0" smtClean="0"/>
              <a:t>芯片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17165" y="6381699"/>
            <a:ext cx="2057400" cy="365125"/>
          </a:xfrm>
        </p:spPr>
        <p:txBody>
          <a:bodyPr/>
          <a:lstStyle/>
          <a:p>
            <a:fld id="{55AECA03-E783-4453-8FB9-C959C6BEC1EA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57212" y="1433336"/>
            <a:ext cx="53706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通道数：</a:t>
            </a:r>
            <a:r>
              <a:rPr lang="en-US" altLang="zh-CN" sz="2000" dirty="0" smtClean="0"/>
              <a:t>64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动态范围</a:t>
            </a:r>
            <a:r>
              <a:rPr lang="en-US" altLang="zh-CN" sz="2000" dirty="0" smtClean="0"/>
              <a:t>: 120fC, 240fC, 1pC, 10pC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/>
              <a:t>达峰时间</a:t>
            </a:r>
            <a:r>
              <a:rPr lang="en-US" altLang="zh-CN" sz="2000" dirty="0" smtClean="0"/>
              <a:t>: 50ns - 1</a:t>
            </a:r>
            <a:r>
              <a:rPr lang="el-GR" altLang="zh-CN" sz="2000" dirty="0" smtClean="0"/>
              <a:t>μ</a:t>
            </a:r>
            <a:r>
              <a:rPr lang="en-US" altLang="zh-CN" sz="2000" dirty="0" smtClean="0"/>
              <a:t>s (16 values)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采样率</a:t>
            </a:r>
            <a:r>
              <a:rPr lang="en-US" altLang="zh-CN" sz="2000" dirty="0" smtClean="0"/>
              <a:t>: 1MHz - 100MHz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读出频率</a:t>
            </a:r>
            <a:r>
              <a:rPr lang="en-US" altLang="zh-CN" sz="2000" dirty="0" smtClean="0"/>
              <a:t>: 25MHz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/>
              <a:t>I.N.L &lt; 2%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分辨率</a:t>
            </a:r>
            <a:r>
              <a:rPr lang="en-US" altLang="zh-CN" sz="2000" dirty="0" smtClean="0"/>
              <a:t> &lt; 850 e- (</a:t>
            </a:r>
            <a:r>
              <a:rPr lang="en-US" altLang="zh-CN" sz="2000" dirty="0" err="1" smtClean="0"/>
              <a:t>C</a:t>
            </a:r>
            <a:r>
              <a:rPr lang="en-US" altLang="zh-CN" sz="2000" baseline="-25000" dirty="0" err="1" smtClean="0"/>
              <a:t>in</a:t>
            </a:r>
            <a:r>
              <a:rPr lang="en-US" altLang="zh-CN" sz="2000" dirty="0" smtClean="0"/>
              <a:t> &lt; 30pF</a:t>
            </a:r>
            <a:r>
              <a:rPr lang="zh-CN" altLang="en-US" sz="2000" dirty="0" smtClean="0"/>
              <a:t>，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200ns</a:t>
            </a:r>
            <a:r>
              <a:rPr lang="zh-CN" altLang="en-US" sz="2000" dirty="0" smtClean="0"/>
              <a:t>达峰时间，</a:t>
            </a:r>
            <a:r>
              <a:rPr lang="en-US" altLang="zh-CN" sz="2000" dirty="0" smtClean="0"/>
              <a:t>120fC)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计数率</a:t>
            </a:r>
            <a:r>
              <a:rPr lang="en-US" altLang="zh-CN" sz="2000" dirty="0" smtClean="0"/>
              <a:t>&lt; 1kHz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功耗</a:t>
            </a:r>
            <a:r>
              <a:rPr lang="en-US" altLang="zh-CN" sz="2000" dirty="0" smtClean="0"/>
              <a:t>&lt; 10mW/channel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41" y="4526181"/>
            <a:ext cx="2137516" cy="222064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267415" y="5066157"/>
            <a:ext cx="3919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采样率：</a:t>
            </a:r>
            <a:r>
              <a:rPr lang="en-US" altLang="zh-CN" sz="2400" dirty="0" smtClean="0"/>
              <a:t>2MHz (</a:t>
            </a:r>
            <a:r>
              <a:rPr lang="zh-CN" altLang="en-US" sz="2400" dirty="0" smtClean="0"/>
              <a:t>或</a:t>
            </a:r>
            <a:r>
              <a:rPr lang="en-US" altLang="zh-CN" sz="2400" dirty="0" smtClean="0"/>
              <a:t>4MHz)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达峰时间：</a:t>
            </a:r>
            <a:r>
              <a:rPr lang="en-US" altLang="zh-CN" sz="2400" dirty="0" smtClean="0"/>
              <a:t>1</a:t>
            </a:r>
            <a:r>
              <a:rPr lang="el-GR" altLang="zh-CN" sz="2400" dirty="0" smtClean="0"/>
              <a:t>μ</a:t>
            </a:r>
            <a:r>
              <a:rPr lang="en-US" altLang="zh-CN" sz="2400" dirty="0" smtClean="0"/>
              <a:t>s</a:t>
            </a:r>
          </a:p>
          <a:p>
            <a:r>
              <a:rPr lang="en-US" altLang="zh-CN" sz="2400" dirty="0" smtClean="0"/>
              <a:t>=&gt;</a:t>
            </a:r>
            <a:r>
              <a:rPr lang="zh-CN" altLang="en-US" sz="2400" dirty="0" smtClean="0"/>
              <a:t>时间窗：</a:t>
            </a:r>
            <a:r>
              <a:rPr lang="en-US" altLang="zh-CN" sz="2400" dirty="0" smtClean="0">
                <a:solidFill>
                  <a:srgbClr val="FF0000"/>
                </a:solidFill>
              </a:rPr>
              <a:t>256</a:t>
            </a:r>
            <a:r>
              <a:rPr lang="el-GR" altLang="zh-CN" sz="2400" dirty="0" smtClean="0">
                <a:solidFill>
                  <a:srgbClr val="FF0000"/>
                </a:solidFill>
              </a:rPr>
              <a:t>μ</a:t>
            </a:r>
            <a:r>
              <a:rPr lang="en-US" altLang="zh-CN" sz="2400" dirty="0" smtClean="0">
                <a:solidFill>
                  <a:srgbClr val="FF0000"/>
                </a:solidFill>
              </a:rPr>
              <a:t>s (</a:t>
            </a:r>
            <a:r>
              <a:rPr lang="zh-CN" altLang="en-US" sz="2400" dirty="0" smtClean="0">
                <a:solidFill>
                  <a:srgbClr val="FF0000"/>
                </a:solidFill>
              </a:rPr>
              <a:t>或</a:t>
            </a:r>
            <a:r>
              <a:rPr lang="en-US" altLang="zh-CN" sz="2400" dirty="0" smtClean="0">
                <a:solidFill>
                  <a:srgbClr val="FF0000"/>
                </a:solidFill>
              </a:rPr>
              <a:t>128</a:t>
            </a:r>
            <a:r>
              <a:rPr lang="el-GR" altLang="zh-CN" sz="2400" dirty="0" smtClean="0">
                <a:solidFill>
                  <a:srgbClr val="FF0000"/>
                </a:solidFill>
              </a:rPr>
              <a:t>μ</a:t>
            </a:r>
            <a:r>
              <a:rPr lang="en-US" altLang="zh-CN" sz="2400" dirty="0" smtClean="0">
                <a:solidFill>
                  <a:srgbClr val="FF0000"/>
                </a:solidFill>
              </a:rPr>
              <a:t>s)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4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K:\苏杭gai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71966" y="1861577"/>
            <a:ext cx="7066667" cy="3790476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9119" y="595796"/>
            <a:ext cx="7042193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仿真：宽脉冲信号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132794" y="5331226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Time (</a:t>
            </a:r>
            <a:r>
              <a:rPr lang="el-GR" altLang="zh-CN" sz="1400" dirty="0" smtClean="0"/>
              <a:t>μ</a:t>
            </a:r>
            <a:r>
              <a:rPr lang="en-US" altLang="zh-CN" sz="1400" dirty="0" smtClean="0"/>
              <a:t>s)</a:t>
            </a:r>
            <a:endParaRPr lang="zh-CN" altLang="en-US" sz="1400" dirty="0"/>
          </a:p>
        </p:txBody>
      </p:sp>
      <p:sp>
        <p:nvSpPr>
          <p:cNvPr id="19" name="文本框 18"/>
          <p:cNvSpPr txBox="1"/>
          <p:nvPr/>
        </p:nvSpPr>
        <p:spPr>
          <a:xfrm rot="10800000">
            <a:off x="739119" y="3043393"/>
            <a:ext cx="400110" cy="10765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400" dirty="0" smtClean="0"/>
              <a:t>Voltage  (mV)</a:t>
            </a:r>
            <a:endParaRPr lang="zh-CN" altLang="en-US" sz="1400" dirty="0"/>
          </a:p>
        </p:txBody>
      </p:sp>
      <p:sp>
        <p:nvSpPr>
          <p:cNvPr id="20" name="文本框 19"/>
          <p:cNvSpPr txBox="1"/>
          <p:nvPr/>
        </p:nvSpPr>
        <p:spPr>
          <a:xfrm>
            <a:off x="3313541" y="4573331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chemeClr val="accent1"/>
                </a:solidFill>
              </a:rPr>
              <a:t>50</a:t>
            </a:r>
            <a:r>
              <a:rPr lang="el-GR" altLang="zh-CN" i="1" dirty="0" smtClean="0">
                <a:solidFill>
                  <a:schemeClr val="accent1"/>
                </a:solidFill>
              </a:rPr>
              <a:t>μ</a:t>
            </a:r>
            <a:r>
              <a:rPr lang="en-US" altLang="zh-CN" i="1" dirty="0" smtClean="0">
                <a:solidFill>
                  <a:schemeClr val="accent1"/>
                </a:solidFill>
              </a:rPr>
              <a:t>s</a:t>
            </a:r>
            <a:endParaRPr lang="zh-CN" altLang="en-US" i="1" dirty="0">
              <a:solidFill>
                <a:schemeClr val="accent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71205" y="450116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chemeClr val="accent1"/>
                </a:solidFill>
              </a:rPr>
              <a:t>2</a:t>
            </a:r>
            <a:r>
              <a:rPr lang="en-US" altLang="zh-CN" i="1" dirty="0" smtClean="0">
                <a:solidFill>
                  <a:schemeClr val="accent1"/>
                </a:solidFill>
              </a:rPr>
              <a:t>0</a:t>
            </a:r>
            <a:r>
              <a:rPr lang="el-GR" altLang="zh-CN" i="1" dirty="0" smtClean="0">
                <a:solidFill>
                  <a:schemeClr val="accent1"/>
                </a:solidFill>
              </a:rPr>
              <a:t>μ</a:t>
            </a:r>
            <a:r>
              <a:rPr lang="en-US" altLang="zh-CN" i="1" dirty="0" smtClean="0">
                <a:solidFill>
                  <a:schemeClr val="accent1"/>
                </a:solidFill>
              </a:rPr>
              <a:t>s</a:t>
            </a:r>
            <a:endParaRPr lang="zh-CN" altLang="en-US" i="1" dirty="0">
              <a:solidFill>
                <a:schemeClr val="accent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299755" y="406280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chemeClr val="accent1"/>
                </a:solidFill>
              </a:rPr>
              <a:t>1</a:t>
            </a:r>
            <a:r>
              <a:rPr lang="en-US" altLang="zh-CN" i="1" dirty="0" smtClean="0">
                <a:solidFill>
                  <a:schemeClr val="accent1"/>
                </a:solidFill>
              </a:rPr>
              <a:t>0</a:t>
            </a:r>
            <a:r>
              <a:rPr lang="el-GR" altLang="zh-CN" i="1" dirty="0" smtClean="0">
                <a:solidFill>
                  <a:schemeClr val="accent1"/>
                </a:solidFill>
              </a:rPr>
              <a:t>μ</a:t>
            </a:r>
            <a:r>
              <a:rPr lang="en-US" altLang="zh-CN" i="1" dirty="0" smtClean="0">
                <a:solidFill>
                  <a:schemeClr val="accent1"/>
                </a:solidFill>
              </a:rPr>
              <a:t>s</a:t>
            </a:r>
            <a:endParaRPr lang="zh-CN" altLang="en-US" i="1" dirty="0">
              <a:solidFill>
                <a:schemeClr val="accent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139947" y="36023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chemeClr val="accent1"/>
                </a:solidFill>
              </a:rPr>
              <a:t>5</a:t>
            </a:r>
            <a:r>
              <a:rPr lang="el-GR" altLang="zh-CN" i="1" dirty="0" smtClean="0">
                <a:solidFill>
                  <a:schemeClr val="accent1"/>
                </a:solidFill>
              </a:rPr>
              <a:t>μ</a:t>
            </a:r>
            <a:r>
              <a:rPr lang="en-US" altLang="zh-CN" i="1" dirty="0" smtClean="0">
                <a:solidFill>
                  <a:schemeClr val="accent1"/>
                </a:solidFill>
              </a:rPr>
              <a:t>s</a:t>
            </a:r>
            <a:endParaRPr lang="zh-CN" altLang="en-US" i="1" dirty="0">
              <a:solidFill>
                <a:schemeClr val="accent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54120" y="2689125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chemeClr val="accent1"/>
                </a:solidFill>
              </a:rPr>
              <a:t>2.5</a:t>
            </a:r>
            <a:r>
              <a:rPr lang="el-GR" altLang="zh-CN" i="1" dirty="0" smtClean="0">
                <a:solidFill>
                  <a:schemeClr val="accent1"/>
                </a:solidFill>
              </a:rPr>
              <a:t>μ</a:t>
            </a:r>
            <a:r>
              <a:rPr lang="en-US" altLang="zh-CN" i="1" dirty="0" smtClean="0">
                <a:solidFill>
                  <a:schemeClr val="accent1"/>
                </a:solidFill>
              </a:rPr>
              <a:t>s</a:t>
            </a:r>
            <a:endParaRPr lang="zh-CN" altLang="en-US" i="1" dirty="0">
              <a:solidFill>
                <a:schemeClr val="accent1"/>
              </a:solidFill>
            </a:endParaRPr>
          </a:p>
        </p:txBody>
      </p:sp>
      <p:cxnSp>
        <p:nvCxnSpPr>
          <p:cNvPr id="26" name="直接箭头连接符 25"/>
          <p:cNvCxnSpPr>
            <a:endCxn id="24" idx="1"/>
          </p:cNvCxnSpPr>
          <p:nvPr/>
        </p:nvCxnSpPr>
        <p:spPr>
          <a:xfrm flipV="1">
            <a:off x="1714500" y="2873791"/>
            <a:ext cx="339620" cy="247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endCxn id="23" idx="1"/>
          </p:cNvCxnSpPr>
          <p:nvPr/>
        </p:nvCxnSpPr>
        <p:spPr>
          <a:xfrm flipV="1">
            <a:off x="1816100" y="3787032"/>
            <a:ext cx="323847" cy="235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endCxn id="22" idx="1"/>
          </p:cNvCxnSpPr>
          <p:nvPr/>
        </p:nvCxnSpPr>
        <p:spPr>
          <a:xfrm flipV="1">
            <a:off x="1981200" y="4247471"/>
            <a:ext cx="318555" cy="23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endCxn id="21" idx="1"/>
          </p:cNvCxnSpPr>
          <p:nvPr/>
        </p:nvCxnSpPr>
        <p:spPr>
          <a:xfrm flipV="1">
            <a:off x="2247900" y="4685828"/>
            <a:ext cx="223305" cy="136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endCxn id="20" idx="1"/>
          </p:cNvCxnSpPr>
          <p:nvPr/>
        </p:nvCxnSpPr>
        <p:spPr>
          <a:xfrm flipV="1">
            <a:off x="2921000" y="4757997"/>
            <a:ext cx="392541" cy="280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endCxn id="49" idx="1"/>
          </p:cNvCxnSpPr>
          <p:nvPr/>
        </p:nvCxnSpPr>
        <p:spPr>
          <a:xfrm flipV="1">
            <a:off x="1676400" y="2472864"/>
            <a:ext cx="247679" cy="190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1924079" y="228819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chemeClr val="accent1"/>
                </a:solidFill>
              </a:rPr>
              <a:t>250ns</a:t>
            </a:r>
            <a:endParaRPr lang="zh-CN" altLang="en-US" i="1" dirty="0">
              <a:solidFill>
                <a:schemeClr val="accent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350217" y="5686374"/>
            <a:ext cx="643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i="1" dirty="0" smtClean="0"/>
              <a:t>改变输入脉冲的宽度，其输出的脉冲宽度也随之改变，但是面积不变。</a:t>
            </a:r>
            <a:endParaRPr lang="zh-CN" altLang="en-US" sz="2000" b="1" i="1" dirty="0"/>
          </a:p>
        </p:txBody>
      </p:sp>
      <p:cxnSp>
        <p:nvCxnSpPr>
          <p:cNvPr id="34" name="直接箭头连接符 33"/>
          <p:cNvCxnSpPr>
            <a:endCxn id="36" idx="1"/>
          </p:cNvCxnSpPr>
          <p:nvPr/>
        </p:nvCxnSpPr>
        <p:spPr>
          <a:xfrm flipV="1">
            <a:off x="4114800" y="4876328"/>
            <a:ext cx="388405" cy="238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20"/>
          <p:cNvSpPr txBox="1"/>
          <p:nvPr/>
        </p:nvSpPr>
        <p:spPr>
          <a:xfrm>
            <a:off x="4503205" y="469166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chemeClr val="accent1"/>
                </a:solidFill>
              </a:rPr>
              <a:t>100</a:t>
            </a:r>
            <a:r>
              <a:rPr lang="el-GR" altLang="zh-CN" i="1" dirty="0" smtClean="0">
                <a:solidFill>
                  <a:schemeClr val="accent1"/>
                </a:solidFill>
              </a:rPr>
              <a:t>μ</a:t>
            </a:r>
            <a:r>
              <a:rPr lang="en-US" altLang="zh-CN" i="1" dirty="0" smtClean="0">
                <a:solidFill>
                  <a:schemeClr val="accent1"/>
                </a:solidFill>
              </a:rPr>
              <a:t>s</a:t>
            </a:r>
            <a:endParaRPr lang="zh-CN" altLang="en-US" i="1" dirty="0">
              <a:solidFill>
                <a:schemeClr val="accent1"/>
              </a:solidFill>
            </a:endParaRPr>
          </a:p>
        </p:txBody>
      </p:sp>
      <p:sp>
        <p:nvSpPr>
          <p:cNvPr id="37" name="文本框 20"/>
          <p:cNvSpPr txBox="1"/>
          <p:nvPr/>
        </p:nvSpPr>
        <p:spPr>
          <a:xfrm>
            <a:off x="6611405" y="467896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chemeClr val="accent1"/>
                </a:solidFill>
              </a:rPr>
              <a:t>200</a:t>
            </a:r>
            <a:r>
              <a:rPr lang="el-GR" altLang="zh-CN" i="1" dirty="0" smtClean="0">
                <a:solidFill>
                  <a:schemeClr val="accent1"/>
                </a:solidFill>
              </a:rPr>
              <a:t>μ</a:t>
            </a:r>
            <a:r>
              <a:rPr lang="en-US" altLang="zh-CN" i="1" dirty="0" smtClean="0">
                <a:solidFill>
                  <a:schemeClr val="accent1"/>
                </a:solidFill>
              </a:rPr>
              <a:t>s</a:t>
            </a:r>
            <a:endParaRPr lang="zh-CN" altLang="en-US" i="1" dirty="0">
              <a:solidFill>
                <a:schemeClr val="accent1"/>
              </a:solidFill>
            </a:endParaRPr>
          </a:p>
        </p:txBody>
      </p:sp>
      <p:cxnSp>
        <p:nvCxnSpPr>
          <p:cNvPr id="38" name="直接箭头连接符 37"/>
          <p:cNvCxnSpPr>
            <a:endCxn id="37" idx="1"/>
          </p:cNvCxnSpPr>
          <p:nvPr/>
        </p:nvCxnSpPr>
        <p:spPr>
          <a:xfrm flipV="1">
            <a:off x="6139966" y="4863628"/>
            <a:ext cx="471439" cy="287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47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6966" y="596276"/>
            <a:ext cx="6759684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仿真：</a:t>
            </a:r>
            <a:r>
              <a:rPr lang="en-US" altLang="zh-CN" sz="3600" dirty="0" smtClean="0"/>
              <a:t>INL</a:t>
            </a:r>
            <a:r>
              <a:rPr lang="zh-CN" altLang="en-US" sz="3600" dirty="0" smtClean="0"/>
              <a:t>对能量分辨率的影响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8304" y="1636087"/>
            <a:ext cx="5786478" cy="435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椭圆 13"/>
          <p:cNvSpPr/>
          <p:nvPr/>
        </p:nvSpPr>
        <p:spPr>
          <a:xfrm>
            <a:off x="2354122" y="5136549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282816" y="4493607"/>
            <a:ext cx="285752" cy="28575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425560" y="1921839"/>
            <a:ext cx="338368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M.C. simulation result </a:t>
            </a:r>
          </a:p>
          <a:p>
            <a:r>
              <a:rPr lang="en-US" altLang="zh-CN" dirty="0" smtClean="0"/>
              <a:t>Using 2000 samples for each point</a:t>
            </a:r>
          </a:p>
        </p:txBody>
      </p:sp>
      <p:sp>
        <p:nvSpPr>
          <p:cNvPr id="17" name="右箭头 16"/>
          <p:cNvSpPr/>
          <p:nvPr/>
        </p:nvSpPr>
        <p:spPr>
          <a:xfrm>
            <a:off x="2711312" y="5279425"/>
            <a:ext cx="50006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282816" y="4850797"/>
            <a:ext cx="48577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0.5% non-linearity contributes a 0.1% (FWHM) energy error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31588" y="5562486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假设</a:t>
            </a:r>
            <a:r>
              <a:rPr lang="en-US" altLang="zh-CN" dirty="0" smtClean="0"/>
              <a:t>:</a:t>
            </a:r>
          </a:p>
          <a:p>
            <a:pPr marL="342900" indent="-342900">
              <a:buAutoNum type="arabicParenBoth"/>
            </a:pPr>
            <a:r>
              <a:rPr lang="zh-CN" altLang="en-US" dirty="0" smtClean="0"/>
              <a:t>信号分散在</a:t>
            </a:r>
            <a:r>
              <a:rPr lang="en-US" altLang="zh-CN" dirty="0" smtClean="0"/>
              <a:t>10</a:t>
            </a:r>
            <a:r>
              <a:rPr lang="zh-CN" altLang="en-US" dirty="0" smtClean="0"/>
              <a:t>个通道，服从平均分布</a:t>
            </a:r>
            <a:endParaRPr lang="en-US" altLang="zh-CN" dirty="0" smtClean="0"/>
          </a:p>
          <a:p>
            <a:pPr marL="342900" indent="-342900">
              <a:buAutoNum type="arabicParenBoth"/>
            </a:pPr>
            <a:r>
              <a:rPr lang="zh-CN" altLang="en-US" dirty="0" smtClean="0"/>
              <a:t>所有读出通道服从转移函数</a:t>
            </a:r>
            <a:r>
              <a:rPr lang="en-US" altLang="zh-CN" dirty="0" smtClean="0"/>
              <a:t>( y=a*x - b*x*x ).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3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4134" y="559881"/>
            <a:ext cx="8115532" cy="1325563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仿真</a:t>
            </a:r>
            <a:r>
              <a:rPr lang="zh-CN" altLang="en-US" sz="3600" dirty="0" smtClean="0"/>
              <a:t>：增益均匀性对</a:t>
            </a:r>
            <a:r>
              <a:rPr lang="zh-CN" altLang="en-US" sz="3600" dirty="0"/>
              <a:t>能量分辨率的影响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9706" y="1437079"/>
            <a:ext cx="6229366" cy="436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209784" y="1865708"/>
            <a:ext cx="37331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M.C. simulation result </a:t>
            </a:r>
          </a:p>
          <a:p>
            <a:r>
              <a:rPr lang="en-US" altLang="zh-CN" dirty="0" smtClean="0"/>
              <a:t>using 40*2000 samples for each point</a:t>
            </a:r>
          </a:p>
        </p:txBody>
      </p:sp>
      <p:sp>
        <p:nvSpPr>
          <p:cNvPr id="20" name="椭圆 19"/>
          <p:cNvSpPr/>
          <p:nvPr/>
        </p:nvSpPr>
        <p:spPr>
          <a:xfrm>
            <a:off x="2995602" y="4737514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6210312" y="2080022"/>
            <a:ext cx="285752" cy="28575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>
            <a:off x="3281354" y="4866104"/>
            <a:ext cx="50006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852858" y="4576963"/>
            <a:ext cx="389191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0.3%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(σ) non-uniformity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contributes 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about 0.1% (FWHM)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energy error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29064" y="5533557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假设</a:t>
            </a:r>
            <a:r>
              <a:rPr lang="en-US" altLang="zh-CN" dirty="0" smtClean="0"/>
              <a:t>:</a:t>
            </a:r>
          </a:p>
          <a:p>
            <a:pPr marL="342900" indent="-342900">
              <a:buAutoNum type="arabicParenBoth"/>
            </a:pPr>
            <a:r>
              <a:rPr lang="zh-CN" altLang="en-US" dirty="0"/>
              <a:t>信号分散在</a:t>
            </a:r>
            <a:r>
              <a:rPr lang="en-US" altLang="zh-CN" dirty="0"/>
              <a:t>10</a:t>
            </a:r>
            <a:r>
              <a:rPr lang="zh-CN" altLang="en-US" dirty="0"/>
              <a:t>个通道，服从平均分布</a:t>
            </a:r>
            <a:endParaRPr lang="en-US" altLang="zh-CN" dirty="0"/>
          </a:p>
          <a:p>
            <a:pPr marL="342900" indent="-342900">
              <a:buAutoNum type="arabicParenBoth"/>
            </a:pPr>
            <a:r>
              <a:rPr lang="zh-CN" altLang="en-US" dirty="0" smtClean="0"/>
              <a:t>所有读出通道的增益服从高斯分布</a:t>
            </a:r>
            <a:endParaRPr lang="en-US" altLang="zh-CN" dirty="0" smtClean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3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8231" y="615951"/>
            <a:ext cx="5268208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读出电子学设计需求</a:t>
            </a:r>
            <a:endParaRPr lang="zh-CN" altLang="en-US" sz="3600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142060"/>
              </p:ext>
            </p:extLst>
          </p:nvPr>
        </p:nvGraphicFramePr>
        <p:xfrm>
          <a:off x="518231" y="2341562"/>
          <a:ext cx="8343907" cy="2791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/>
                <a:gridCol w="1428750"/>
                <a:gridCol w="1471618"/>
                <a:gridCol w="1314451"/>
                <a:gridCol w="1200151"/>
                <a:gridCol w="1128712"/>
              </a:tblGrid>
              <a:tr h="9080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aseline="0" dirty="0" smtClean="0"/>
                        <a:t>系统能量分辨率</a:t>
                      </a:r>
                      <a:r>
                        <a:rPr lang="en-US" altLang="zh-CN" sz="1800" baseline="0" dirty="0" smtClean="0"/>
                        <a:t>(FWHM)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电子学的能量分辨率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aseline="0" dirty="0" smtClean="0"/>
                        <a:t>增益均匀性</a:t>
                      </a:r>
                      <a:r>
                        <a:rPr lang="en-US" altLang="zh-CN" sz="1800" baseline="0" dirty="0" smtClean="0"/>
                        <a:t>(σ)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INL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ADC ENOB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 smtClean="0"/>
                        <a:t>ENC</a:t>
                      </a:r>
                      <a:endParaRPr lang="zh-CN" altLang="en-US" sz="1800" dirty="0" smtClean="0"/>
                    </a:p>
                  </a:txBody>
                  <a:tcPr anchor="ctr"/>
                </a:tc>
              </a:tr>
              <a:tr h="9415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3%</a:t>
                      </a:r>
                    </a:p>
                    <a:p>
                      <a:pPr algn="ctr"/>
                      <a:r>
                        <a:rPr lang="zh-CN" altLang="en-US" sz="1800" dirty="0" smtClean="0"/>
                        <a:t>（一期）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1%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1.2% (</a:t>
                      </a:r>
                      <a:r>
                        <a:rPr lang="en-US" altLang="zh-CN" sz="1800" baseline="0" dirty="0" smtClean="0">
                          <a:solidFill>
                            <a:srgbClr val="FF0000"/>
                          </a:solidFill>
                        </a:rPr>
                        <a:t>σ</a:t>
                      </a:r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CN" alt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2.5%</a:t>
                      </a:r>
                      <a:endParaRPr lang="zh-CN" alt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&gt;8 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&lt; 10fC</a:t>
                      </a:r>
                      <a:endParaRPr lang="en-US" altLang="zh-CN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415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0.5%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0.25%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0.3% (σ)</a:t>
                      </a:r>
                      <a:endParaRPr lang="zh-CN" alt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0.5%</a:t>
                      </a:r>
                      <a:endParaRPr lang="zh-CN" altLang="en-US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&gt;9 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&lt; 3fC</a:t>
                      </a:r>
                      <a:endParaRPr lang="zh-CN" altLang="en-US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927" y="646480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目录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243763" cy="441801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chemeClr val="bg2"/>
                </a:solidFill>
              </a:rPr>
              <a:t>背景</a:t>
            </a:r>
            <a:endParaRPr lang="en-US" altLang="zh-CN" sz="3200" dirty="0" smtClean="0">
              <a:solidFill>
                <a:schemeClr val="bg2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/>
              <a:t>基于</a:t>
            </a:r>
            <a:r>
              <a:rPr lang="en-US" altLang="zh-CN" sz="3200" dirty="0" smtClean="0"/>
              <a:t>AGET</a:t>
            </a:r>
            <a:r>
              <a:rPr lang="zh-CN" altLang="en-US" sz="3200" dirty="0" smtClean="0"/>
              <a:t>的读出电子学原型</a:t>
            </a:r>
            <a:endParaRPr lang="en-US" altLang="zh-CN" sz="3200" dirty="0" smtClean="0"/>
          </a:p>
          <a:p>
            <a:pPr>
              <a:lnSpc>
                <a:spcPct val="200000"/>
              </a:lnSpc>
            </a:pPr>
            <a:r>
              <a:rPr lang="en-US" altLang="zh-CN" sz="3200" dirty="0" err="1" smtClean="0">
                <a:solidFill>
                  <a:schemeClr val="bg2"/>
                </a:solidFill>
              </a:rPr>
              <a:t>PandaX</a:t>
            </a:r>
            <a:r>
              <a:rPr lang="en-US" altLang="zh-CN" sz="3200" dirty="0" smtClean="0">
                <a:solidFill>
                  <a:schemeClr val="bg2"/>
                </a:solidFill>
              </a:rPr>
              <a:t>-III</a:t>
            </a:r>
            <a:r>
              <a:rPr lang="zh-CN" altLang="en-US" sz="3200" dirty="0" smtClean="0">
                <a:solidFill>
                  <a:schemeClr val="bg2"/>
                </a:solidFill>
              </a:rPr>
              <a:t>读出电子学设计</a:t>
            </a:r>
            <a:endParaRPr lang="en-US" altLang="zh-CN" sz="3200" dirty="0" smtClean="0">
              <a:solidFill>
                <a:schemeClr val="bg2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chemeClr val="bg2"/>
                </a:solidFill>
              </a:rPr>
              <a:t>总结</a:t>
            </a:r>
            <a:endParaRPr lang="en-US" altLang="zh-CN" sz="3200" dirty="0" smtClean="0">
              <a:solidFill>
                <a:schemeClr val="bg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7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8231" y="615951"/>
            <a:ext cx="5268208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读出电子学原型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60788"/>
          </a:xfrm>
        </p:spPr>
        <p:txBody>
          <a:bodyPr/>
          <a:lstStyle/>
          <a:p>
            <a:pPr marL="514350" indent="-514350">
              <a:lnSpc>
                <a:spcPct val="300000"/>
              </a:lnSpc>
              <a:buFont typeface="+mj-lt"/>
              <a:buAutoNum type="arabicPeriod"/>
            </a:pPr>
            <a:r>
              <a:rPr lang="zh-CN" altLang="en-US" dirty="0" smtClean="0"/>
              <a:t>基于</a:t>
            </a:r>
            <a:r>
              <a:rPr lang="en-US" altLang="zh-CN" dirty="0" smtClean="0"/>
              <a:t>AGET</a:t>
            </a:r>
            <a:r>
              <a:rPr lang="zh-CN" altLang="en-US" dirty="0" smtClean="0"/>
              <a:t>的前端读出板</a:t>
            </a:r>
            <a:endParaRPr lang="en-US" altLang="zh-CN" dirty="0" smtClean="0"/>
          </a:p>
          <a:p>
            <a:pPr marL="514350" indent="-514350">
              <a:lnSpc>
                <a:spcPct val="300000"/>
              </a:lnSpc>
              <a:buFont typeface="+mj-lt"/>
              <a:buAutoNum type="arabicPeriod"/>
            </a:pPr>
            <a:r>
              <a:rPr lang="en-US" altLang="zh-CN" dirty="0" smtClean="0"/>
              <a:t>Mesh</a:t>
            </a:r>
            <a:r>
              <a:rPr lang="zh-CN" altLang="en-US" dirty="0" smtClean="0"/>
              <a:t>信号读出板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32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1805" y="565732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基于</a:t>
            </a:r>
            <a:r>
              <a:rPr lang="en-US" altLang="zh-CN" sz="3600" dirty="0" smtClean="0"/>
              <a:t>AGET</a:t>
            </a:r>
            <a:r>
              <a:rPr lang="zh-CN" altLang="en-US" sz="3600" dirty="0" smtClean="0"/>
              <a:t>的前端读出板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9039" y="1612495"/>
            <a:ext cx="8465922" cy="1156534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为了研究</a:t>
            </a:r>
            <a:r>
              <a:rPr lang="en-US" altLang="zh-CN" sz="2400" dirty="0" smtClean="0"/>
              <a:t>AGET</a:t>
            </a:r>
            <a:r>
              <a:rPr lang="zh-CN" altLang="en-US" sz="2400" dirty="0" smtClean="0"/>
              <a:t>芯片的性能，我们设计了一套读出系统并于实验室进行了相关测试。</a:t>
            </a:r>
            <a:endParaRPr lang="en-US" altLang="zh-CN" sz="24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14" y="2351315"/>
            <a:ext cx="6462571" cy="385412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42509" y="3631126"/>
            <a:ext cx="69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AGET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92106" y="3908103"/>
            <a:ext cx="120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14-bit ADC</a:t>
            </a:r>
          </a:p>
          <a:p>
            <a:pPr algn="ctr"/>
            <a:r>
              <a:rPr lang="en-US" altLang="zh-CN" i="1" dirty="0" smtClean="0">
                <a:solidFill>
                  <a:srgbClr val="FF0000"/>
                </a:solidFill>
              </a:rPr>
              <a:t>AD9259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06363" y="3861367"/>
            <a:ext cx="9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FPGA</a:t>
            </a:r>
          </a:p>
          <a:p>
            <a:pPr algn="ctr"/>
            <a:r>
              <a:rPr lang="en-US" altLang="zh-CN" i="1" dirty="0" smtClean="0">
                <a:solidFill>
                  <a:srgbClr val="FF0000"/>
                </a:solidFill>
              </a:rPr>
              <a:t>Vertex-6</a:t>
            </a:r>
            <a:endParaRPr lang="en-US" altLang="zh-CN" b="1" dirty="0" smtClean="0">
              <a:solidFill>
                <a:srgbClr val="FF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374915" y="6339840"/>
            <a:ext cx="287171" cy="387699"/>
          </a:xfrm>
        </p:spPr>
        <p:txBody>
          <a:bodyPr/>
          <a:lstStyle/>
          <a:p>
            <a:fld id="{55AECA03-E783-4453-8FB9-C959C6BEC1EA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33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96527"/>
            <a:ext cx="8189843" cy="45104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700" y="655473"/>
            <a:ext cx="907415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测试平台</a:t>
            </a:r>
            <a:endParaRPr lang="zh-CN" altLang="en-US" sz="36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37373" y="6508277"/>
            <a:ext cx="506627" cy="365125"/>
          </a:xfrm>
        </p:spPr>
        <p:txBody>
          <a:bodyPr/>
          <a:lstStyle/>
          <a:p>
            <a:fld id="{55AECA03-E783-4453-8FB9-C959C6BEC1EA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4256233" y="2593691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</a:rPr>
              <a:t>信号发生器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 rot="2089548">
            <a:off x="6205780" y="4091953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衰减器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12814" y="5890958"/>
            <a:ext cx="3340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</a:rPr>
              <a:t>基于</a:t>
            </a:r>
            <a:r>
              <a:rPr lang="en-US" altLang="zh-CN" sz="2400" b="1" dirty="0" smtClean="0">
                <a:solidFill>
                  <a:srgbClr val="FFFF00"/>
                </a:solidFill>
              </a:rPr>
              <a:t>AGET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的前端读出板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 rot="1586009">
            <a:off x="7219200" y="2879560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FF00"/>
                </a:solidFill>
              </a:rPr>
              <a:t>机箱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34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927" y="646480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目录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243763" cy="441801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 smtClean="0"/>
              <a:t>背景</a:t>
            </a:r>
            <a:endParaRPr lang="en-US" altLang="zh-CN" sz="3200" dirty="0" smtClean="0"/>
          </a:p>
          <a:p>
            <a:pPr>
              <a:lnSpc>
                <a:spcPct val="200000"/>
              </a:lnSpc>
            </a:pPr>
            <a:r>
              <a:rPr lang="zh-CN" altLang="en-US" sz="3200" dirty="0" smtClean="0"/>
              <a:t>基于</a:t>
            </a:r>
            <a:r>
              <a:rPr lang="en-US" altLang="zh-CN" sz="3200" dirty="0" smtClean="0"/>
              <a:t>AGET</a:t>
            </a:r>
            <a:r>
              <a:rPr lang="zh-CN" altLang="en-US" sz="3200" dirty="0" smtClean="0"/>
              <a:t>的读出电子学原型</a:t>
            </a:r>
            <a:endParaRPr lang="en-US" altLang="zh-CN" sz="3200" dirty="0" smtClean="0"/>
          </a:p>
          <a:p>
            <a:pPr>
              <a:lnSpc>
                <a:spcPct val="200000"/>
              </a:lnSpc>
            </a:pPr>
            <a:r>
              <a:rPr lang="en-US" altLang="zh-CN" sz="3200" dirty="0" err="1" smtClean="0"/>
              <a:t>PandaX</a:t>
            </a:r>
            <a:r>
              <a:rPr lang="en-US" altLang="zh-CN" sz="3200" dirty="0" smtClean="0"/>
              <a:t>-III</a:t>
            </a:r>
            <a:r>
              <a:rPr lang="zh-CN" altLang="en-US" sz="3200" dirty="0" smtClean="0"/>
              <a:t>读出电子学设计</a:t>
            </a:r>
            <a:endParaRPr lang="en-US" altLang="zh-CN" sz="3200" dirty="0" smtClean="0"/>
          </a:p>
          <a:p>
            <a:pPr>
              <a:lnSpc>
                <a:spcPct val="200000"/>
              </a:lnSpc>
            </a:pPr>
            <a:r>
              <a:rPr lang="zh-CN" altLang="en-US" sz="3200" dirty="0" smtClean="0"/>
              <a:t>总结</a:t>
            </a:r>
            <a:endParaRPr lang="en-US" altLang="zh-CN" sz="3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46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517" y="777101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测试结果</a:t>
            </a:r>
            <a:r>
              <a:rPr lang="en-US" altLang="zh-CN" sz="3600" dirty="0" smtClean="0"/>
              <a:t>: </a:t>
            </a:r>
            <a:r>
              <a:rPr lang="zh-CN" altLang="en-US" sz="3600" dirty="0" smtClean="0"/>
              <a:t>脉冲测试</a:t>
            </a:r>
            <a:endParaRPr lang="zh-CN" altLang="en-US" sz="36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845478" y="6418248"/>
            <a:ext cx="2057400" cy="365125"/>
          </a:xfrm>
        </p:spPr>
        <p:txBody>
          <a:bodyPr/>
          <a:lstStyle/>
          <a:p>
            <a:fld id="{55AECA03-E783-4453-8FB9-C959C6BEC1EA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6" name="Picture 3" descr="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9" y="2169728"/>
            <a:ext cx="2413291" cy="199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989046" y="1820104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采样率</a:t>
            </a:r>
            <a:r>
              <a:rPr lang="en-US" altLang="zh-CN" sz="1200" i="1" dirty="0" smtClean="0"/>
              <a:t>: </a:t>
            </a:r>
            <a:r>
              <a:rPr lang="en-US" altLang="zh-CN" sz="1200" i="1" dirty="0"/>
              <a:t>25MHz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动态范围</a:t>
            </a:r>
            <a:r>
              <a:rPr lang="en-US" altLang="zh-CN" sz="1200" i="1" dirty="0" smtClean="0"/>
              <a:t> : 120fC</a:t>
            </a:r>
            <a:endParaRPr lang="en-US" altLang="zh-CN" sz="1200" i="1" dirty="0"/>
          </a:p>
        </p:txBody>
      </p:sp>
      <p:pic>
        <p:nvPicPr>
          <p:cNvPr id="1026" name="Picture 2" descr="all_input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20" y="2212540"/>
            <a:ext cx="2697672" cy="191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all_input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72" y="2180580"/>
            <a:ext cx="2692234" cy="190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ll_input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76178"/>
            <a:ext cx="2413291" cy="18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ll_input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71" y="4576741"/>
            <a:ext cx="2535821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all_input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749" y="4576741"/>
            <a:ext cx="2557277" cy="200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3749490" y="1663810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采样率</a:t>
            </a:r>
            <a:r>
              <a:rPr lang="en-US" altLang="zh-CN" sz="1200" i="1" dirty="0" smtClean="0"/>
              <a:t>: </a:t>
            </a:r>
            <a:r>
              <a:rPr lang="en-US" altLang="zh-CN" sz="1200" i="1" dirty="0"/>
              <a:t>25MHz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达峰时间</a:t>
            </a:r>
            <a:r>
              <a:rPr lang="en-US" altLang="zh-CN" sz="1200" i="1" dirty="0" smtClean="0"/>
              <a:t>: 1</a:t>
            </a:r>
            <a:r>
              <a:rPr lang="el-GR" altLang="zh-CN" sz="1200" i="1" dirty="0" smtClean="0"/>
              <a:t>μ</a:t>
            </a:r>
            <a:r>
              <a:rPr lang="en-US" altLang="zh-CN" sz="1200" i="1" dirty="0" smtClean="0"/>
              <a:t>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动态范围</a:t>
            </a:r>
            <a:r>
              <a:rPr lang="en-US" altLang="zh-CN" sz="1200" i="1" dirty="0" smtClean="0"/>
              <a:t> : 120fC</a:t>
            </a:r>
            <a:endParaRPr lang="en-US" altLang="zh-CN" sz="1200" i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3839842" y="4067227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采样率</a:t>
            </a:r>
            <a:r>
              <a:rPr lang="en-US" altLang="zh-CN" sz="1200" i="1" dirty="0" smtClean="0"/>
              <a:t>: </a:t>
            </a:r>
            <a:r>
              <a:rPr lang="en-US" altLang="zh-CN" sz="1200" i="1" dirty="0"/>
              <a:t>25MHz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/>
              <a:t>达峰时间</a:t>
            </a:r>
            <a:r>
              <a:rPr lang="en-US" altLang="zh-CN" sz="1200" i="1" dirty="0" smtClean="0"/>
              <a:t>: 1</a:t>
            </a:r>
            <a:r>
              <a:rPr lang="el-GR" altLang="zh-CN" sz="1200" i="1" dirty="0" smtClean="0"/>
              <a:t>μ</a:t>
            </a:r>
            <a:r>
              <a:rPr lang="en-US" altLang="zh-CN" sz="1200" i="1" dirty="0" smtClean="0"/>
              <a:t>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动态范围</a:t>
            </a:r>
            <a:r>
              <a:rPr lang="en-US" altLang="zh-CN" sz="1200" i="1" dirty="0" smtClean="0"/>
              <a:t> : 10pC</a:t>
            </a:r>
            <a:endParaRPr lang="en-US" altLang="zh-CN" sz="1200" i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6664654" y="1684661"/>
            <a:ext cx="136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采样率</a:t>
            </a:r>
            <a:r>
              <a:rPr lang="en-US" altLang="zh-CN" sz="1200" i="1" dirty="0" smtClean="0"/>
              <a:t>: </a:t>
            </a:r>
            <a:r>
              <a:rPr lang="en-US" altLang="zh-CN" sz="1200" i="1" dirty="0"/>
              <a:t>25MHz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达峰时间</a:t>
            </a:r>
            <a:r>
              <a:rPr lang="en-US" altLang="zh-CN" sz="1200" i="1" dirty="0" smtClean="0"/>
              <a:t>: 1</a:t>
            </a:r>
            <a:r>
              <a:rPr lang="el-GR" altLang="zh-CN" sz="1200" i="1" dirty="0" smtClean="0"/>
              <a:t>μ</a:t>
            </a:r>
            <a:r>
              <a:rPr lang="en-US" altLang="zh-CN" sz="1200" i="1" dirty="0" smtClean="0"/>
              <a:t>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动态范围</a:t>
            </a:r>
            <a:r>
              <a:rPr lang="en-US" altLang="zh-CN" sz="1200" i="1" dirty="0" smtClean="0"/>
              <a:t>: 240fC</a:t>
            </a:r>
            <a:endParaRPr lang="en-US" altLang="zh-CN" sz="1200" i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1179681" y="4121237"/>
            <a:ext cx="1290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采样率</a:t>
            </a:r>
            <a:r>
              <a:rPr lang="en-US" altLang="zh-CN" sz="1200" i="1" dirty="0" smtClean="0"/>
              <a:t>: </a:t>
            </a:r>
            <a:r>
              <a:rPr lang="en-US" altLang="zh-CN" sz="1200" i="1" dirty="0"/>
              <a:t>25MHz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/>
              <a:t>达峰时间</a:t>
            </a:r>
            <a:r>
              <a:rPr lang="en-US" altLang="zh-CN" sz="1200" i="1" dirty="0" smtClean="0"/>
              <a:t>: 1</a:t>
            </a:r>
            <a:r>
              <a:rPr lang="el-GR" altLang="zh-CN" sz="1200" i="1" dirty="0" smtClean="0"/>
              <a:t>μ</a:t>
            </a:r>
            <a:r>
              <a:rPr lang="en-US" altLang="zh-CN" sz="1200" i="1" dirty="0" smtClean="0"/>
              <a:t>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动态范围</a:t>
            </a:r>
            <a:r>
              <a:rPr lang="en-US" altLang="zh-CN" sz="1200" i="1" dirty="0" smtClean="0"/>
              <a:t>: 1pC</a:t>
            </a:r>
            <a:endParaRPr lang="en-US" altLang="zh-CN" sz="1200" i="1" dirty="0"/>
          </a:p>
        </p:txBody>
      </p:sp>
      <p:sp>
        <p:nvSpPr>
          <p:cNvPr id="20" name="文本框 19"/>
          <p:cNvSpPr txBox="1"/>
          <p:nvPr/>
        </p:nvSpPr>
        <p:spPr>
          <a:xfrm>
            <a:off x="6756773" y="4034257"/>
            <a:ext cx="135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采样率</a:t>
            </a:r>
            <a:r>
              <a:rPr lang="en-US" altLang="zh-CN" sz="1200" i="1" dirty="0" smtClean="0"/>
              <a:t>: 2MHz</a:t>
            </a:r>
            <a:endParaRPr lang="en-US" altLang="zh-CN" sz="12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/>
              <a:t>达峰时间</a:t>
            </a:r>
            <a:r>
              <a:rPr lang="en-US" altLang="zh-CN" sz="1200" i="1" dirty="0" smtClean="0"/>
              <a:t>: 1</a:t>
            </a:r>
            <a:r>
              <a:rPr lang="el-GR" altLang="zh-CN" sz="1200" i="1" dirty="0" smtClean="0"/>
              <a:t>μ</a:t>
            </a:r>
            <a:r>
              <a:rPr lang="en-US" altLang="zh-CN" sz="1200" i="1" dirty="0" smtClean="0"/>
              <a:t>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200" i="1" dirty="0" smtClean="0"/>
              <a:t>动态范围</a:t>
            </a:r>
            <a:r>
              <a:rPr lang="en-US" altLang="zh-CN" sz="1200" i="1" dirty="0" smtClean="0"/>
              <a:t> : 10pC</a:t>
            </a:r>
            <a:endParaRPr lang="en-US" altLang="zh-CN" sz="1200" i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32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18" y="2186516"/>
            <a:ext cx="3915401" cy="3135905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831020" y="6367109"/>
            <a:ext cx="2057400" cy="365125"/>
          </a:xfrm>
        </p:spPr>
        <p:txBody>
          <a:bodyPr/>
          <a:lstStyle/>
          <a:p>
            <a:fld id="{55AECA03-E783-4453-8FB9-C959C6BEC1EA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070060"/>
              </p:ext>
            </p:extLst>
          </p:nvPr>
        </p:nvGraphicFramePr>
        <p:xfrm>
          <a:off x="795269" y="5272716"/>
          <a:ext cx="3320713" cy="100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8795"/>
                <a:gridCol w="785611"/>
                <a:gridCol w="785611"/>
                <a:gridCol w="770696"/>
              </a:tblGrid>
              <a:tr h="57686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peaking time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230ns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500ns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r>
                        <a:rPr lang="el-GR" altLang="zh-CN" dirty="0" smtClean="0"/>
                        <a:t>μ</a:t>
                      </a:r>
                      <a:r>
                        <a:rPr lang="en-US" altLang="zh-CN" dirty="0" smtClean="0"/>
                        <a:t>s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3421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INL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0.5%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1.1%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703749" y="676280"/>
            <a:ext cx="7221539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测试结果</a:t>
            </a:r>
            <a:r>
              <a:rPr lang="en-US" altLang="zh-CN" sz="3600" dirty="0" smtClean="0"/>
              <a:t>: </a:t>
            </a:r>
            <a:r>
              <a:rPr lang="zh-CN" altLang="en-US" sz="3600" dirty="0" smtClean="0"/>
              <a:t>输入输出特性</a:t>
            </a:r>
            <a:endParaRPr lang="zh-CN" altLang="en-US" sz="3600" dirty="0"/>
          </a:p>
        </p:txBody>
      </p:sp>
      <p:sp>
        <p:nvSpPr>
          <p:cNvPr id="10" name="文本框 9"/>
          <p:cNvSpPr txBox="1"/>
          <p:nvPr/>
        </p:nvSpPr>
        <p:spPr>
          <a:xfrm>
            <a:off x="1128847" y="2370341"/>
            <a:ext cx="13099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/>
              <a:t>1</a:t>
            </a:r>
            <a:r>
              <a:rPr lang="el-GR" altLang="zh-CN" sz="900" dirty="0" smtClean="0"/>
              <a:t>μ</a:t>
            </a:r>
            <a:r>
              <a:rPr lang="en-US" altLang="zh-CN" sz="900" dirty="0" smtClean="0"/>
              <a:t>s, experimental value</a:t>
            </a:r>
            <a:endParaRPr lang="zh-CN" altLang="en-US" sz="9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127695" y="2481401"/>
            <a:ext cx="9733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/>
              <a:t>1</a:t>
            </a:r>
            <a:r>
              <a:rPr lang="el-GR" altLang="zh-CN" sz="900" dirty="0" smtClean="0"/>
              <a:t>μ</a:t>
            </a:r>
            <a:r>
              <a:rPr lang="en-US" altLang="zh-CN" sz="900" dirty="0" smtClean="0"/>
              <a:t>s, fitting curve</a:t>
            </a:r>
            <a:endParaRPr lang="zh-CN" altLang="en-US" sz="9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127695" y="2616925"/>
            <a:ext cx="1422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/>
              <a:t>500ns, experimental value</a:t>
            </a:r>
            <a:endParaRPr lang="zh-CN" altLang="en-US" sz="9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127695" y="2871566"/>
            <a:ext cx="1422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/>
              <a:t>230ns, experimental value</a:t>
            </a:r>
            <a:endParaRPr lang="zh-CN" altLang="en-US" sz="9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127694" y="2740398"/>
            <a:ext cx="1085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/>
              <a:t>500ns, fitting curve</a:t>
            </a:r>
            <a:endParaRPr lang="zh-CN" altLang="en-US" sz="900" dirty="0"/>
          </a:p>
        </p:txBody>
      </p:sp>
      <p:sp>
        <p:nvSpPr>
          <p:cNvPr id="15" name="文本框 14"/>
          <p:cNvSpPr txBox="1"/>
          <p:nvPr/>
        </p:nvSpPr>
        <p:spPr>
          <a:xfrm>
            <a:off x="1127694" y="2979287"/>
            <a:ext cx="1085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 smtClean="0"/>
              <a:t>230ns, fitting curve</a:t>
            </a:r>
            <a:endParaRPr lang="zh-CN" altLang="en-US" sz="9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046006" y="1724851"/>
            <a:ext cx="1885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采样率</a:t>
            </a:r>
            <a:r>
              <a:rPr lang="en-US" altLang="zh-CN" dirty="0" smtClean="0"/>
              <a:t>: </a:t>
            </a:r>
            <a:r>
              <a:rPr lang="en-US" altLang="zh-CN" dirty="0"/>
              <a:t>25MHz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动态范围</a:t>
            </a:r>
            <a:r>
              <a:rPr lang="en-US" altLang="zh-CN" dirty="0" smtClean="0"/>
              <a:t>: </a:t>
            </a:r>
            <a:r>
              <a:rPr lang="en-US" altLang="zh-CN" dirty="0"/>
              <a:t>10pC</a:t>
            </a:r>
          </a:p>
          <a:p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57" y="2186517"/>
            <a:ext cx="3982598" cy="313590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331028" y="2341585"/>
            <a:ext cx="1657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25MHz, experimental value</a:t>
            </a:r>
            <a:endParaRPr lang="zh-CN" altLang="en-US" sz="900" dirty="0"/>
          </a:p>
        </p:txBody>
      </p:sp>
      <p:sp>
        <p:nvSpPr>
          <p:cNvPr id="19" name="文本框 18"/>
          <p:cNvSpPr txBox="1"/>
          <p:nvPr/>
        </p:nvSpPr>
        <p:spPr>
          <a:xfrm>
            <a:off x="5331027" y="2473702"/>
            <a:ext cx="13378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25MHz, fitting curve</a:t>
            </a:r>
            <a:endParaRPr lang="zh-CN" altLang="en-US" sz="900" dirty="0"/>
          </a:p>
        </p:txBody>
      </p:sp>
      <p:sp>
        <p:nvSpPr>
          <p:cNvPr id="20" name="文本框 19"/>
          <p:cNvSpPr txBox="1"/>
          <p:nvPr/>
        </p:nvSpPr>
        <p:spPr>
          <a:xfrm>
            <a:off x="5331027" y="2730783"/>
            <a:ext cx="13378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2MHz, fitting curve</a:t>
            </a:r>
            <a:endParaRPr lang="zh-CN" altLang="en-US" sz="900" dirty="0"/>
          </a:p>
        </p:txBody>
      </p:sp>
      <p:sp>
        <p:nvSpPr>
          <p:cNvPr id="21" name="文本框 20"/>
          <p:cNvSpPr txBox="1"/>
          <p:nvPr/>
        </p:nvSpPr>
        <p:spPr>
          <a:xfrm>
            <a:off x="5331027" y="2603881"/>
            <a:ext cx="16571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2MHz, experimental value</a:t>
            </a:r>
            <a:endParaRPr lang="zh-CN" altLang="en-US" sz="900" dirty="0"/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659999"/>
              </p:ext>
            </p:extLst>
          </p:nvPr>
        </p:nvGraphicFramePr>
        <p:xfrm>
          <a:off x="4922690" y="5278394"/>
          <a:ext cx="3492410" cy="1010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0514"/>
                <a:gridCol w="1059885"/>
                <a:gridCol w="111201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sampling</a:t>
                      </a:r>
                      <a:r>
                        <a:rPr lang="en-US" altLang="zh-CN" baseline="0" dirty="0" smtClean="0"/>
                        <a:t> frequency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25MHz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2MHz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INL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1.1%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0.99%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5244579" y="1723912"/>
            <a:ext cx="1885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达峰时间</a:t>
            </a:r>
            <a:r>
              <a:rPr lang="en-US" altLang="zh-CN" dirty="0" smtClean="0"/>
              <a:t>: </a:t>
            </a:r>
            <a:r>
              <a:rPr lang="en-US" altLang="zh-CN" dirty="0"/>
              <a:t>1</a:t>
            </a:r>
            <a:r>
              <a:rPr lang="el-GR" altLang="zh-CN" dirty="0"/>
              <a:t>μ</a:t>
            </a:r>
            <a:r>
              <a:rPr lang="en-US" altLang="zh-CN" dirty="0"/>
              <a:t>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动态范围</a:t>
            </a:r>
            <a:r>
              <a:rPr lang="en-US" altLang="zh-CN" dirty="0" smtClean="0"/>
              <a:t>: 10pC</a:t>
            </a:r>
            <a:endParaRPr lang="en-US" altLang="zh-CN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6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is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45" y="2646001"/>
            <a:ext cx="4490360" cy="341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641520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测试结果</a:t>
            </a:r>
            <a:r>
              <a:rPr lang="en-US" altLang="zh-CN" sz="3600" dirty="0" smtClean="0"/>
              <a:t>: </a:t>
            </a:r>
            <a:r>
              <a:rPr lang="zh-CN" altLang="en-US" sz="3600" dirty="0" smtClean="0"/>
              <a:t>噪声测试</a:t>
            </a:r>
            <a:endParaRPr lang="zh-CN" altLang="en-US" sz="36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28650" y="1775384"/>
            <a:ext cx="4196155" cy="563975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输入端接地</a:t>
            </a:r>
            <a:endParaRPr lang="zh-CN" altLang="en-US" sz="24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257301" y="2237107"/>
            <a:ext cx="3179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采样率</a:t>
            </a:r>
            <a:r>
              <a:rPr lang="en-US" altLang="zh-CN" dirty="0" smtClean="0"/>
              <a:t>: </a:t>
            </a:r>
            <a:r>
              <a:rPr lang="en-US" altLang="zh-CN" dirty="0"/>
              <a:t>25MHz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动态范围</a:t>
            </a:r>
            <a:r>
              <a:rPr lang="en-US" altLang="zh-CN" dirty="0" smtClean="0"/>
              <a:t>: </a:t>
            </a:r>
            <a:r>
              <a:rPr lang="en-US" altLang="zh-CN" dirty="0"/>
              <a:t>120fC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92918" y="6016706"/>
            <a:ext cx="4155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ENC </a:t>
            </a:r>
            <a:r>
              <a:rPr lang="en-US" altLang="zh-CN" dirty="0"/>
              <a:t>&lt; </a:t>
            </a:r>
            <a:r>
              <a:rPr lang="en-US" altLang="zh-CN" dirty="0" smtClean="0"/>
              <a:t>0.16fC(</a:t>
            </a:r>
            <a:r>
              <a:rPr lang="zh-CN" altLang="en-US" dirty="0" smtClean="0"/>
              <a:t>达峰时间</a:t>
            </a:r>
            <a:r>
              <a:rPr lang="en-US" altLang="zh-CN" dirty="0" smtClean="0"/>
              <a:t>: 830ns; </a:t>
            </a:r>
            <a:r>
              <a:rPr lang="en-US" altLang="zh-CN" dirty="0" err="1" smtClean="0"/>
              <a:t>C</a:t>
            </a:r>
            <a:r>
              <a:rPr lang="en-US" altLang="zh-CN" baseline="-25000" dirty="0" err="1" smtClean="0"/>
              <a:t>in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&lt; 30pF)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10" name="Picture 2" descr="nois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89" y="2635243"/>
            <a:ext cx="4082527" cy="331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5588598" y="2205141"/>
            <a:ext cx="3179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采样率</a:t>
            </a:r>
            <a:r>
              <a:rPr lang="en-US" altLang="zh-CN" dirty="0" smtClean="0"/>
              <a:t>: 2MHz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动态范围</a:t>
            </a:r>
            <a:r>
              <a:rPr lang="en-US" altLang="zh-CN" dirty="0" smtClean="0"/>
              <a:t>: </a:t>
            </a:r>
            <a:r>
              <a:rPr lang="en-US" altLang="zh-CN" dirty="0"/>
              <a:t>10pC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47870" y="6016706"/>
            <a:ext cx="406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ENC </a:t>
            </a:r>
            <a:r>
              <a:rPr lang="en-US" altLang="zh-CN" dirty="0"/>
              <a:t>&lt; </a:t>
            </a:r>
            <a:r>
              <a:rPr lang="en-US" altLang="zh-CN" dirty="0" smtClean="0"/>
              <a:t>4.8fC (</a:t>
            </a:r>
            <a:r>
              <a:rPr lang="zh-CN" altLang="en-US" dirty="0" smtClean="0"/>
              <a:t>达峰时间</a:t>
            </a:r>
            <a:r>
              <a:rPr lang="en-US" altLang="zh-CN" dirty="0" smtClean="0"/>
              <a:t>:1</a:t>
            </a:r>
            <a:r>
              <a:rPr lang="el-GR" altLang="zh-CN" dirty="0" smtClean="0"/>
              <a:t>μ</a:t>
            </a:r>
            <a:r>
              <a:rPr lang="en-US" altLang="zh-CN" dirty="0" smtClean="0"/>
              <a:t>s;</a:t>
            </a:r>
            <a:r>
              <a:rPr lang="en-US" altLang="zh-CN" dirty="0"/>
              <a:t> </a:t>
            </a:r>
            <a:r>
              <a:rPr lang="en-US" altLang="zh-CN" dirty="0" err="1" smtClean="0"/>
              <a:t>C</a:t>
            </a:r>
            <a:r>
              <a:rPr lang="en-US" altLang="zh-CN" baseline="-25000" dirty="0" err="1" smtClean="0"/>
              <a:t>in</a:t>
            </a:r>
            <a:r>
              <a:rPr lang="en-US" altLang="zh-CN" baseline="-25000" dirty="0" smtClean="0"/>
              <a:t> </a:t>
            </a:r>
            <a:r>
              <a:rPr lang="en-US" altLang="zh-CN" dirty="0"/>
              <a:t>&lt; </a:t>
            </a:r>
            <a:r>
              <a:rPr lang="en-US" altLang="zh-CN" dirty="0" smtClean="0"/>
              <a:t>30pF)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43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615" y="596140"/>
            <a:ext cx="7208648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测试结果</a:t>
            </a:r>
            <a:r>
              <a:rPr lang="en-US" altLang="zh-CN" sz="3600" dirty="0" smtClean="0"/>
              <a:t>: </a:t>
            </a:r>
            <a:r>
              <a:rPr lang="zh-CN" altLang="en-US" sz="3600" dirty="0" smtClean="0"/>
              <a:t>宽脉冲测试</a:t>
            </a:r>
            <a:endParaRPr lang="zh-CN" altLang="en-US" sz="36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963559" y="6451679"/>
            <a:ext cx="2057400" cy="365125"/>
          </a:xfrm>
        </p:spPr>
        <p:txBody>
          <a:bodyPr/>
          <a:lstStyle/>
          <a:p>
            <a:fld id="{55AECA03-E783-4453-8FB9-C959C6BEC1EA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6616" y="1704114"/>
            <a:ext cx="2622360" cy="13819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1800" dirty="0" smtClean="0"/>
              <a:t>采样率</a:t>
            </a:r>
            <a:r>
              <a:rPr lang="en-US" altLang="zh-CN" sz="1800" dirty="0" smtClean="0"/>
              <a:t>: 2MHz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800" dirty="0"/>
              <a:t>达峰时间</a:t>
            </a:r>
            <a:r>
              <a:rPr lang="en-US" altLang="zh-CN" sz="1800" dirty="0" smtClean="0"/>
              <a:t>: 1</a:t>
            </a:r>
            <a:r>
              <a:rPr lang="el-GR" altLang="zh-CN" sz="1800" dirty="0" smtClean="0"/>
              <a:t>μ</a:t>
            </a:r>
            <a:r>
              <a:rPr lang="en-US" altLang="zh-CN" sz="1800" dirty="0" smtClean="0"/>
              <a:t>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800" dirty="0" smtClean="0"/>
              <a:t>动态范围</a:t>
            </a:r>
            <a:r>
              <a:rPr lang="en-US" altLang="zh-CN" sz="1800" dirty="0" smtClean="0"/>
              <a:t>: 10pC</a:t>
            </a:r>
            <a:endParaRPr lang="en-US" altLang="zh-CN" sz="1800" dirty="0"/>
          </a:p>
          <a:p>
            <a:endParaRPr lang="zh-CN" altLang="en-US" sz="2400" dirty="0"/>
          </a:p>
        </p:txBody>
      </p:sp>
      <p:pic>
        <p:nvPicPr>
          <p:cNvPr id="13" name="Picture 2" descr="resul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99" y="2712779"/>
            <a:ext cx="3932589" cy="324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932" y="1088325"/>
            <a:ext cx="3504071" cy="281502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75" y="3760136"/>
            <a:ext cx="3638786" cy="305666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6092" y="5987019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输出脉冲宽度随输入脉冲宽度改变而改变。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 rot="10800000">
            <a:off x="5036574" y="2183661"/>
            <a:ext cx="400110" cy="4153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400" dirty="0" smtClean="0"/>
              <a:t>area</a:t>
            </a:r>
            <a:endParaRPr lang="zh-CN" altLang="en-US" sz="1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6306167" y="3632373"/>
            <a:ext cx="1314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p</a:t>
            </a:r>
            <a:r>
              <a:rPr lang="en-US" altLang="zh-CN" sz="1400" dirty="0" smtClean="0"/>
              <a:t>ulse width(</a:t>
            </a:r>
            <a:r>
              <a:rPr lang="el-GR" altLang="zh-CN" sz="1400" dirty="0" smtClean="0"/>
              <a:t>μ</a:t>
            </a:r>
            <a:r>
              <a:rPr lang="en-US" altLang="zh-CN" sz="1400" dirty="0" smtClean="0"/>
              <a:t>s)</a:t>
            </a:r>
            <a:endParaRPr lang="zh-CN" altLang="en-US" sz="1400" dirty="0"/>
          </a:p>
        </p:txBody>
      </p:sp>
      <p:sp>
        <p:nvSpPr>
          <p:cNvPr id="18" name="文本框 17"/>
          <p:cNvSpPr txBox="1"/>
          <p:nvPr/>
        </p:nvSpPr>
        <p:spPr>
          <a:xfrm rot="10800000">
            <a:off x="5036574" y="4863342"/>
            <a:ext cx="400110" cy="5797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400" dirty="0" smtClean="0"/>
              <a:t>counts</a:t>
            </a:r>
            <a:endParaRPr lang="zh-CN" altLang="en-US" sz="1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6709707" y="6480352"/>
            <a:ext cx="507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a</a:t>
            </a:r>
            <a:r>
              <a:rPr lang="en-US" altLang="zh-CN" sz="1400" dirty="0" smtClean="0"/>
              <a:t>rea</a:t>
            </a:r>
            <a:endParaRPr lang="zh-CN" altLang="en-US" sz="1400" dirty="0"/>
          </a:p>
        </p:txBody>
      </p:sp>
      <p:sp>
        <p:nvSpPr>
          <p:cNvPr id="20" name="文本框 19"/>
          <p:cNvSpPr txBox="1"/>
          <p:nvPr/>
        </p:nvSpPr>
        <p:spPr>
          <a:xfrm>
            <a:off x="6313429" y="5788132"/>
            <a:ext cx="93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RMS ≈ 2030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033113" y="4644341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chemeClr val="accent1">
                    <a:lumMod val="50000"/>
                  </a:schemeClr>
                </a:solidFill>
              </a:rPr>
              <a:t>RMS = 477.2</a:t>
            </a:r>
            <a:endParaRPr lang="zh-CN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89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734" y="513466"/>
            <a:ext cx="6737349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Mesh</a:t>
            </a:r>
            <a:r>
              <a:rPr lang="zh-CN" altLang="en-US" sz="3600" dirty="0" smtClean="0"/>
              <a:t>信号读出板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64369" y="1670706"/>
            <a:ext cx="4729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该读出板使用分立元件搭建，旨在对</a:t>
            </a:r>
            <a:r>
              <a:rPr lang="en-US" altLang="zh-CN" sz="2400" dirty="0" smtClean="0"/>
              <a:t>Mesh</a:t>
            </a:r>
            <a:r>
              <a:rPr lang="zh-CN" altLang="en-US" sz="2400" dirty="0" smtClean="0"/>
              <a:t>信号进行读出。</a:t>
            </a:r>
            <a:endParaRPr lang="en-US" altLang="zh-CN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该读出板有</a:t>
            </a:r>
            <a:r>
              <a:rPr lang="en-US" altLang="zh-CN" sz="2400" dirty="0" smtClean="0"/>
              <a:t>8</a:t>
            </a:r>
            <a:r>
              <a:rPr lang="zh-CN" altLang="en-US" sz="2400" dirty="0" smtClean="0"/>
              <a:t>个模拟通道，每个通道都集成了</a:t>
            </a:r>
            <a:r>
              <a:rPr lang="en-US" altLang="zh-CN" sz="2400" dirty="0" smtClean="0"/>
              <a:t>CSA</a:t>
            </a:r>
            <a:r>
              <a:rPr lang="zh-CN" altLang="en-US" sz="2400" dirty="0"/>
              <a:t>、</a:t>
            </a:r>
            <a:r>
              <a:rPr lang="zh-CN" altLang="en-US" sz="2400" dirty="0" smtClean="0"/>
              <a:t>极零相消电路、成形电路和输出</a:t>
            </a:r>
            <a:r>
              <a:rPr lang="en-US" altLang="zh-CN" sz="2400" dirty="0" smtClean="0"/>
              <a:t>buffer</a:t>
            </a:r>
            <a:r>
              <a:rPr lang="zh-CN" altLang="en-US" sz="2400" dirty="0" smtClean="0"/>
              <a:t>等。</a:t>
            </a:r>
            <a:endParaRPr lang="zh-CN" altLang="en-US" sz="2400" dirty="0"/>
          </a:p>
        </p:txBody>
      </p:sp>
      <p:pic>
        <p:nvPicPr>
          <p:cNvPr id="10" name="内容占位符 9" descr="E:\毕业课题\论文\图片\2016_05\IMG_0169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6372" y="1552161"/>
            <a:ext cx="3419437" cy="2250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79" y="3680703"/>
            <a:ext cx="6201658" cy="280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39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634020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测试结果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1" y="2771431"/>
            <a:ext cx="7493960" cy="3202596"/>
          </a:xfrm>
        </p:spPr>
      </p:pic>
      <p:sp>
        <p:nvSpPr>
          <p:cNvPr id="8" name="文本框 7"/>
          <p:cNvSpPr txBox="1"/>
          <p:nvPr/>
        </p:nvSpPr>
        <p:spPr>
          <a:xfrm>
            <a:off x="1785434" y="5618336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12.5</a:t>
            </a:r>
            <a:endParaRPr lang="zh-CN" altLang="en-US" sz="1200" dirty="0"/>
          </a:p>
        </p:txBody>
      </p:sp>
      <p:sp>
        <p:nvSpPr>
          <p:cNvPr id="9" name="文本框 8"/>
          <p:cNvSpPr txBox="1"/>
          <p:nvPr/>
        </p:nvSpPr>
        <p:spPr>
          <a:xfrm>
            <a:off x="2626324" y="563412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25</a:t>
            </a:r>
            <a:endParaRPr lang="zh-CN" altLang="en-US" sz="1200" dirty="0"/>
          </a:p>
        </p:txBody>
      </p:sp>
      <p:sp>
        <p:nvSpPr>
          <p:cNvPr id="10" name="文本框 9"/>
          <p:cNvSpPr txBox="1"/>
          <p:nvPr/>
        </p:nvSpPr>
        <p:spPr>
          <a:xfrm>
            <a:off x="3519208" y="5628405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37.5</a:t>
            </a:r>
            <a:endParaRPr lang="zh-CN" altLang="en-US" sz="1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395087" y="562840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50</a:t>
            </a:r>
            <a:endParaRPr lang="zh-CN" altLang="en-US" sz="1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5252982" y="5628405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6</a:t>
            </a:r>
            <a:r>
              <a:rPr lang="en-US" altLang="zh-CN" sz="1200" dirty="0" smtClean="0"/>
              <a:t>2.5</a:t>
            </a:r>
            <a:endParaRPr lang="zh-CN" altLang="en-US" sz="1200" dirty="0"/>
          </a:p>
        </p:txBody>
      </p:sp>
      <p:sp>
        <p:nvSpPr>
          <p:cNvPr id="14" name="文本框 13"/>
          <p:cNvSpPr txBox="1"/>
          <p:nvPr/>
        </p:nvSpPr>
        <p:spPr>
          <a:xfrm>
            <a:off x="6106198" y="563847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75</a:t>
            </a:r>
            <a:endParaRPr lang="zh-CN" altLang="en-US" sz="1200" dirty="0"/>
          </a:p>
        </p:txBody>
      </p:sp>
      <p:sp>
        <p:nvSpPr>
          <p:cNvPr id="15" name="文本框 14"/>
          <p:cNvSpPr txBox="1"/>
          <p:nvPr/>
        </p:nvSpPr>
        <p:spPr>
          <a:xfrm>
            <a:off x="6986756" y="563847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87.5</a:t>
            </a:r>
            <a:endParaRPr lang="zh-CN" altLang="en-US" sz="1200" dirty="0"/>
          </a:p>
        </p:txBody>
      </p:sp>
      <p:sp>
        <p:nvSpPr>
          <p:cNvPr id="16" name="文本框 15"/>
          <p:cNvSpPr txBox="1"/>
          <p:nvPr/>
        </p:nvSpPr>
        <p:spPr>
          <a:xfrm>
            <a:off x="7749555" y="5638474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100</a:t>
            </a:r>
            <a:endParaRPr lang="zh-CN" altLang="en-US" sz="1200" dirty="0"/>
          </a:p>
        </p:txBody>
      </p:sp>
      <p:sp>
        <p:nvSpPr>
          <p:cNvPr id="17" name="文本框 16"/>
          <p:cNvSpPr txBox="1"/>
          <p:nvPr/>
        </p:nvSpPr>
        <p:spPr>
          <a:xfrm>
            <a:off x="4132794" y="5778905"/>
            <a:ext cx="865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Time (</a:t>
            </a:r>
            <a:r>
              <a:rPr lang="el-GR" altLang="zh-CN" sz="1400" dirty="0" smtClean="0"/>
              <a:t>μ</a:t>
            </a:r>
            <a:r>
              <a:rPr lang="en-US" altLang="zh-CN" sz="1400" dirty="0" smtClean="0"/>
              <a:t>s)</a:t>
            </a:r>
            <a:endParaRPr lang="zh-CN" altLang="en-US" sz="1400" dirty="0"/>
          </a:p>
        </p:txBody>
      </p:sp>
      <p:sp>
        <p:nvSpPr>
          <p:cNvPr id="18" name="文本框 17"/>
          <p:cNvSpPr txBox="1"/>
          <p:nvPr/>
        </p:nvSpPr>
        <p:spPr>
          <a:xfrm>
            <a:off x="549352" y="1866480"/>
            <a:ext cx="827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通过调节信号发生器输出脉冲的下降沿来改变输入脉冲的宽度。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 rot="10800000">
            <a:off x="824844" y="3484878"/>
            <a:ext cx="400110" cy="17017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400" dirty="0"/>
              <a:t>a</a:t>
            </a:r>
            <a:r>
              <a:rPr lang="en-US" altLang="zh-CN" sz="1400" dirty="0" smtClean="0"/>
              <a:t>mplitude (ADC units)</a:t>
            </a:r>
            <a:endParaRPr lang="zh-CN" altLang="en-US" sz="1400" dirty="0"/>
          </a:p>
        </p:txBody>
      </p:sp>
      <p:sp>
        <p:nvSpPr>
          <p:cNvPr id="20" name="文本框 19"/>
          <p:cNvSpPr txBox="1"/>
          <p:nvPr/>
        </p:nvSpPr>
        <p:spPr>
          <a:xfrm>
            <a:off x="5799566" y="4895601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chemeClr val="accent1"/>
                </a:solidFill>
              </a:rPr>
              <a:t>50</a:t>
            </a:r>
            <a:r>
              <a:rPr lang="el-GR" altLang="zh-CN" i="1" dirty="0" smtClean="0">
                <a:solidFill>
                  <a:schemeClr val="accent1"/>
                </a:solidFill>
              </a:rPr>
              <a:t>μ</a:t>
            </a:r>
            <a:r>
              <a:rPr lang="en-US" altLang="zh-CN" i="1" dirty="0" smtClean="0">
                <a:solidFill>
                  <a:schemeClr val="accent1"/>
                </a:solidFill>
              </a:rPr>
              <a:t>s</a:t>
            </a:r>
            <a:endParaRPr lang="zh-CN" altLang="en-US" i="1" dirty="0">
              <a:solidFill>
                <a:schemeClr val="accent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19030" y="4874232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chemeClr val="accent1"/>
                </a:solidFill>
              </a:rPr>
              <a:t>2</a:t>
            </a:r>
            <a:r>
              <a:rPr lang="en-US" altLang="zh-CN" i="1" dirty="0" smtClean="0">
                <a:solidFill>
                  <a:schemeClr val="accent1"/>
                </a:solidFill>
              </a:rPr>
              <a:t>0</a:t>
            </a:r>
            <a:r>
              <a:rPr lang="el-GR" altLang="zh-CN" i="1" dirty="0" smtClean="0">
                <a:solidFill>
                  <a:schemeClr val="accent1"/>
                </a:solidFill>
              </a:rPr>
              <a:t>μ</a:t>
            </a:r>
            <a:r>
              <a:rPr lang="en-US" altLang="zh-CN" i="1" dirty="0" smtClean="0">
                <a:solidFill>
                  <a:schemeClr val="accent1"/>
                </a:solidFill>
              </a:rPr>
              <a:t>s</a:t>
            </a:r>
            <a:endParaRPr lang="zh-CN" altLang="en-US" i="1" dirty="0">
              <a:solidFill>
                <a:schemeClr val="accent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299880" y="452477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chemeClr val="accent1"/>
                </a:solidFill>
              </a:rPr>
              <a:t>1</a:t>
            </a:r>
            <a:r>
              <a:rPr lang="en-US" altLang="zh-CN" i="1" dirty="0" smtClean="0">
                <a:solidFill>
                  <a:schemeClr val="accent1"/>
                </a:solidFill>
              </a:rPr>
              <a:t>0</a:t>
            </a:r>
            <a:r>
              <a:rPr lang="el-GR" altLang="zh-CN" i="1" dirty="0" smtClean="0">
                <a:solidFill>
                  <a:schemeClr val="accent1"/>
                </a:solidFill>
              </a:rPr>
              <a:t>μ</a:t>
            </a:r>
            <a:r>
              <a:rPr lang="en-US" altLang="zh-CN" i="1" dirty="0" smtClean="0">
                <a:solidFill>
                  <a:schemeClr val="accent1"/>
                </a:solidFill>
              </a:rPr>
              <a:t>s</a:t>
            </a:r>
            <a:endParaRPr lang="zh-CN" altLang="en-US" i="1" dirty="0">
              <a:solidFill>
                <a:schemeClr val="accent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51172" y="401353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chemeClr val="accent1"/>
                </a:solidFill>
              </a:rPr>
              <a:t>5</a:t>
            </a:r>
            <a:r>
              <a:rPr lang="el-GR" altLang="zh-CN" i="1" dirty="0" smtClean="0">
                <a:solidFill>
                  <a:schemeClr val="accent1"/>
                </a:solidFill>
              </a:rPr>
              <a:t>μ</a:t>
            </a:r>
            <a:r>
              <a:rPr lang="en-US" altLang="zh-CN" i="1" dirty="0" smtClean="0">
                <a:solidFill>
                  <a:schemeClr val="accent1"/>
                </a:solidFill>
              </a:rPr>
              <a:t>s</a:t>
            </a:r>
            <a:endParaRPr lang="zh-CN" altLang="en-US" i="1" dirty="0">
              <a:solidFill>
                <a:schemeClr val="accent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76445" y="3417795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chemeClr val="accent1"/>
                </a:solidFill>
              </a:rPr>
              <a:t>2.5</a:t>
            </a:r>
            <a:r>
              <a:rPr lang="el-GR" altLang="zh-CN" i="1" dirty="0" smtClean="0">
                <a:solidFill>
                  <a:schemeClr val="accent1"/>
                </a:solidFill>
              </a:rPr>
              <a:t>μ</a:t>
            </a:r>
            <a:r>
              <a:rPr lang="en-US" altLang="zh-CN" i="1" dirty="0" smtClean="0">
                <a:solidFill>
                  <a:schemeClr val="accent1"/>
                </a:solidFill>
              </a:rPr>
              <a:t>s</a:t>
            </a:r>
            <a:endParaRPr lang="zh-CN" altLang="en-US" i="1" dirty="0">
              <a:solidFill>
                <a:schemeClr val="accent1"/>
              </a:solidFill>
            </a:endParaRPr>
          </a:p>
        </p:txBody>
      </p:sp>
      <p:cxnSp>
        <p:nvCxnSpPr>
          <p:cNvPr id="26" name="直接箭头连接符 25"/>
          <p:cNvCxnSpPr>
            <a:endCxn id="24" idx="1"/>
          </p:cNvCxnSpPr>
          <p:nvPr/>
        </p:nvCxnSpPr>
        <p:spPr>
          <a:xfrm flipV="1">
            <a:off x="2470130" y="3602461"/>
            <a:ext cx="406315" cy="283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endCxn id="23" idx="1"/>
          </p:cNvCxnSpPr>
          <p:nvPr/>
        </p:nvCxnSpPr>
        <p:spPr>
          <a:xfrm flipV="1">
            <a:off x="2656808" y="4198202"/>
            <a:ext cx="394364" cy="250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endCxn id="22" idx="1"/>
          </p:cNvCxnSpPr>
          <p:nvPr/>
        </p:nvCxnSpPr>
        <p:spPr>
          <a:xfrm flipV="1">
            <a:off x="3073604" y="4709441"/>
            <a:ext cx="226276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endCxn id="21" idx="1"/>
          </p:cNvCxnSpPr>
          <p:nvPr/>
        </p:nvCxnSpPr>
        <p:spPr>
          <a:xfrm flipV="1">
            <a:off x="3799991" y="5058898"/>
            <a:ext cx="319039" cy="172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endCxn id="20" idx="1"/>
          </p:cNvCxnSpPr>
          <p:nvPr/>
        </p:nvCxnSpPr>
        <p:spPr>
          <a:xfrm flipV="1">
            <a:off x="5346220" y="5080267"/>
            <a:ext cx="453346" cy="347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V="1">
            <a:off x="2369374" y="3134583"/>
            <a:ext cx="406315" cy="283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2797204" y="29660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chemeClr val="accent1"/>
                </a:solidFill>
              </a:rPr>
              <a:t>250ns</a:t>
            </a:r>
            <a:endParaRPr lang="zh-CN" altLang="en-US" i="1" dirty="0">
              <a:solidFill>
                <a:schemeClr val="accent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968084" y="6024691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i="1" dirty="0" smtClean="0"/>
              <a:t>测试结果与仿真结果一致。</a:t>
            </a:r>
            <a:endParaRPr lang="zh-CN" altLang="en-US" sz="2000" i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820" y="2907070"/>
            <a:ext cx="3516914" cy="176529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36161" y="337467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i="1" dirty="0" smtClean="0">
                <a:solidFill>
                  <a:srgbClr val="FF0000"/>
                </a:solidFill>
              </a:rPr>
              <a:t>仿真结果</a:t>
            </a:r>
            <a:endParaRPr kumimoji="1" lang="zh-CN" altLang="en-US" i="1" dirty="0">
              <a:solidFill>
                <a:srgbClr val="FF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47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2038147"/>
            <a:ext cx="4478942" cy="31418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8" y="787197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测试结果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85763" y="5343812"/>
            <a:ext cx="4829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不同宽度的脉冲，其面积基本</a:t>
            </a:r>
            <a:r>
              <a:rPr lang="zh-CN" altLang="en-US" sz="2400" dirty="0"/>
              <a:t>相同</a:t>
            </a:r>
            <a:r>
              <a:rPr lang="zh-CN" altLang="en-US" sz="2400" dirty="0" smtClean="0"/>
              <a:t>。</a:t>
            </a:r>
            <a:endParaRPr lang="en-US" altLang="zh-CN" sz="2400" dirty="0"/>
          </a:p>
          <a:p>
            <a:endParaRPr lang="zh-CN" altLang="en-US" dirty="0"/>
          </a:p>
        </p:txBody>
      </p:sp>
      <p:pic>
        <p:nvPicPr>
          <p:cNvPr id="6" name="图片 7" descr="E:\毕业课题\论文\图片\面积20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85321"/>
            <a:ext cx="4044950" cy="309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6079143" y="5343812"/>
            <a:ext cx="173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INL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0.25%</a:t>
            </a:r>
            <a:endParaRPr lang="zh-CN" altLang="en-US" sz="2400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26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927" y="646480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目录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243763" cy="441801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chemeClr val="bg2"/>
                </a:solidFill>
              </a:rPr>
              <a:t>背景</a:t>
            </a:r>
            <a:endParaRPr lang="en-US" altLang="zh-CN" sz="3200" dirty="0" smtClean="0">
              <a:solidFill>
                <a:schemeClr val="bg2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chemeClr val="bg2"/>
                </a:solidFill>
              </a:rPr>
              <a:t>基于</a:t>
            </a:r>
            <a:r>
              <a:rPr lang="en-US" altLang="zh-CN" sz="3200" dirty="0" smtClean="0">
                <a:solidFill>
                  <a:schemeClr val="bg2"/>
                </a:solidFill>
              </a:rPr>
              <a:t>AGET</a:t>
            </a:r>
            <a:r>
              <a:rPr lang="zh-CN" altLang="en-US" sz="3200" dirty="0" smtClean="0">
                <a:solidFill>
                  <a:schemeClr val="bg2"/>
                </a:solidFill>
              </a:rPr>
              <a:t>的读出电子学原型</a:t>
            </a:r>
            <a:endParaRPr lang="en-US" altLang="zh-CN" sz="3200" dirty="0" smtClean="0">
              <a:solidFill>
                <a:schemeClr val="bg2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 err="1" smtClean="0"/>
              <a:t>PandaX</a:t>
            </a:r>
            <a:r>
              <a:rPr lang="en-US" altLang="zh-CN" sz="3200" dirty="0" smtClean="0"/>
              <a:t>-III</a:t>
            </a:r>
            <a:r>
              <a:rPr lang="zh-CN" altLang="en-US" sz="3200" dirty="0" smtClean="0"/>
              <a:t>读出电子学设计</a:t>
            </a:r>
            <a:endParaRPr lang="en-US" altLang="zh-CN" sz="3200" dirty="0" smtClean="0"/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chemeClr val="bg2"/>
                </a:solidFill>
              </a:rPr>
              <a:t>总结</a:t>
            </a:r>
            <a:endParaRPr lang="en-US" altLang="zh-CN" sz="3200" dirty="0" smtClean="0">
              <a:solidFill>
                <a:schemeClr val="bg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28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7080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dirty="0" err="1" smtClean="0"/>
              <a:t>PandaX</a:t>
            </a:r>
            <a:r>
              <a:rPr lang="en-US" altLang="zh-CN" sz="3600" dirty="0" smtClean="0"/>
              <a:t>-III</a:t>
            </a:r>
            <a:r>
              <a:rPr lang="zh-CN" altLang="en-US" sz="3600" dirty="0" smtClean="0"/>
              <a:t>结构框图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048258"/>
              </p:ext>
            </p:extLst>
          </p:nvPr>
        </p:nvGraphicFramePr>
        <p:xfrm>
          <a:off x="1467293" y="1313804"/>
          <a:ext cx="6198781" cy="4842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Visio" r:id="rId4" imgW="7219815" imgH="5637632" progId="Visio.Drawing.11">
                  <p:embed/>
                </p:oleObj>
              </mc:Choice>
              <mc:Fallback>
                <p:oleObj name="Visio" r:id="rId4" imgW="7219815" imgH="5637632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293" y="1313804"/>
                        <a:ext cx="6198781" cy="48424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66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7080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dirty="0" err="1" smtClean="0"/>
              <a:t>PandaX</a:t>
            </a:r>
            <a:r>
              <a:rPr lang="en-US" altLang="zh-CN" sz="3600" dirty="0" smtClean="0"/>
              <a:t>-III</a:t>
            </a:r>
            <a:r>
              <a:rPr lang="zh-CN" altLang="en-US" sz="3600" dirty="0" smtClean="0"/>
              <a:t>读出电子学结构框图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29</a:t>
            </a:fld>
            <a:endParaRPr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6613" y="1704935"/>
            <a:ext cx="7408737" cy="4651416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55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927" y="646480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目录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243763" cy="441801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 smtClean="0"/>
              <a:t>背景</a:t>
            </a:r>
            <a:endParaRPr lang="en-US" altLang="zh-CN" sz="3200" dirty="0" smtClean="0"/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chemeClr val="bg2"/>
                </a:solidFill>
              </a:rPr>
              <a:t>基于</a:t>
            </a:r>
            <a:r>
              <a:rPr lang="en-US" altLang="zh-CN" sz="3200" dirty="0" smtClean="0">
                <a:solidFill>
                  <a:schemeClr val="bg2"/>
                </a:solidFill>
              </a:rPr>
              <a:t>AGET</a:t>
            </a:r>
            <a:r>
              <a:rPr lang="zh-CN" altLang="en-US" sz="3200" dirty="0" smtClean="0">
                <a:solidFill>
                  <a:schemeClr val="bg2"/>
                </a:solidFill>
              </a:rPr>
              <a:t>的读出电子学原型</a:t>
            </a:r>
            <a:endParaRPr lang="en-US" altLang="zh-CN" sz="3200" dirty="0" smtClean="0">
              <a:solidFill>
                <a:schemeClr val="bg2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 err="1" smtClean="0">
                <a:solidFill>
                  <a:schemeClr val="bg2"/>
                </a:solidFill>
              </a:rPr>
              <a:t>PandaX</a:t>
            </a:r>
            <a:r>
              <a:rPr lang="en-US" altLang="zh-CN" sz="3200" dirty="0" smtClean="0">
                <a:solidFill>
                  <a:schemeClr val="bg2"/>
                </a:solidFill>
              </a:rPr>
              <a:t>-III</a:t>
            </a:r>
            <a:r>
              <a:rPr lang="zh-CN" altLang="en-US" sz="3200" dirty="0" smtClean="0">
                <a:solidFill>
                  <a:schemeClr val="bg2"/>
                </a:solidFill>
              </a:rPr>
              <a:t>读出电子学设计</a:t>
            </a:r>
            <a:endParaRPr lang="en-US" altLang="zh-CN" sz="3200" dirty="0" smtClean="0">
              <a:solidFill>
                <a:schemeClr val="bg2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chemeClr val="bg2"/>
                </a:solidFill>
              </a:rPr>
              <a:t>总结</a:t>
            </a:r>
            <a:endParaRPr lang="en-US" altLang="zh-CN" sz="3200" dirty="0" smtClean="0">
              <a:solidFill>
                <a:schemeClr val="bg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30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8661" y="537771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FEC</a:t>
            </a:r>
            <a:r>
              <a:rPr lang="zh-CN" altLang="en-US" sz="3600" dirty="0" smtClean="0"/>
              <a:t>：</a:t>
            </a:r>
            <a:r>
              <a:rPr lang="en-US" altLang="zh-CN" sz="3600" dirty="0" smtClean="0"/>
              <a:t>Front End Card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30</a:t>
            </a:fld>
            <a:endParaRPr lang="zh-CN" altLang="en-US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2536" y="2274472"/>
            <a:ext cx="5578949" cy="4121068"/>
          </a:xfrm>
          <a:prstGeom prst="rect">
            <a:avLst/>
          </a:prstGeom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728661" y="1432265"/>
            <a:ext cx="7894371" cy="1131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FEC</a:t>
            </a:r>
            <a:r>
              <a:rPr lang="zh-CN" altLang="en-US" sz="2000" dirty="0" smtClean="0"/>
              <a:t>：对</a:t>
            </a:r>
            <a:r>
              <a:rPr lang="en-US" altLang="zh-CN" sz="2000" dirty="0" err="1" smtClean="0"/>
              <a:t>Micromegas</a:t>
            </a:r>
            <a:r>
              <a:rPr lang="zh-CN" altLang="en-US" sz="2000" dirty="0" smtClean="0"/>
              <a:t>的</a:t>
            </a:r>
            <a:r>
              <a:rPr lang="zh-CN" altLang="en-US" sz="2000" dirty="0"/>
              <a:t>阳极条</a:t>
            </a:r>
            <a:r>
              <a:rPr lang="zh-CN" altLang="en-US" sz="2000" dirty="0" smtClean="0"/>
              <a:t>信号进行放大成形、模数转换等，每块</a:t>
            </a:r>
            <a:r>
              <a:rPr lang="en-US" altLang="zh-CN" sz="2000" dirty="0" smtClean="0"/>
              <a:t>FEC</a:t>
            </a:r>
            <a:r>
              <a:rPr lang="zh-CN" altLang="en-US" sz="2000" dirty="0" smtClean="0"/>
              <a:t>可读出</a:t>
            </a:r>
            <a:r>
              <a:rPr lang="en-US" altLang="zh-CN" sz="2000" dirty="0" smtClean="0"/>
              <a:t>256</a:t>
            </a:r>
            <a:r>
              <a:rPr lang="zh-CN" altLang="en-US" sz="2000" dirty="0" smtClean="0"/>
              <a:t>路，共需要</a:t>
            </a:r>
            <a:r>
              <a:rPr lang="en-US" altLang="zh-CN" sz="2000" dirty="0" smtClean="0"/>
              <a:t>36</a:t>
            </a:r>
            <a:r>
              <a:rPr lang="zh-CN" altLang="en-US" sz="2000" dirty="0" smtClean="0"/>
              <a:t>块</a:t>
            </a:r>
            <a:r>
              <a:rPr lang="en-US" altLang="zh-CN" sz="2000" dirty="0" smtClean="0"/>
              <a:t>FEC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3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3775" y="1551486"/>
            <a:ext cx="5070887" cy="3745771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 rot="10800000">
            <a:off x="863806" y="2000094"/>
            <a:ext cx="2747171" cy="1544412"/>
          </a:xfrm>
          <a:prstGeom prst="wedgeRoundRectCallout">
            <a:avLst>
              <a:gd name="adj1" fmla="val -149922"/>
              <a:gd name="adj2" fmla="val 6755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7471" y="690505"/>
            <a:ext cx="7615238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FEC</a:t>
            </a:r>
            <a:r>
              <a:rPr lang="zh-CN" altLang="en-US" sz="3600" dirty="0" smtClean="0"/>
              <a:t>设计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4438210" y="3718483"/>
            <a:ext cx="4010571" cy="3359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031216" y="2677397"/>
            <a:ext cx="873653" cy="746975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 rot="10800000">
            <a:off x="697471" y="3648512"/>
            <a:ext cx="3177537" cy="2953983"/>
          </a:xfrm>
          <a:prstGeom prst="wedgeRoundRectCallout">
            <a:avLst>
              <a:gd name="adj1" fmla="val -130166"/>
              <a:gd name="adj2" fmla="val 46456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898254" y="3709395"/>
            <a:ext cx="291726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AD9235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有效</a:t>
            </a:r>
            <a:r>
              <a:rPr lang="zh-CN" altLang="en-US" dirty="0"/>
              <a:t>位：</a:t>
            </a:r>
            <a:r>
              <a:rPr lang="en-US" altLang="zh-CN" dirty="0" smtClean="0"/>
              <a:t>11.4 bits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积分非线性：</a:t>
            </a:r>
            <a:r>
              <a:rPr lang="en-US" altLang="zh-CN" kern="100" dirty="0">
                <a:cs typeface="Times New Roman" panose="02020603050405020304" pitchFamily="18" charset="0"/>
              </a:rPr>
              <a:t>±0.7 LSB</a:t>
            </a:r>
            <a:endParaRPr lang="zh-CN" altLang="zh-CN" kern="100" dirty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时钟速率：</a:t>
            </a:r>
            <a:r>
              <a:rPr lang="en-US" altLang="zh-CN" dirty="0" smtClean="0"/>
              <a:t>1-65 MSPS</a:t>
            </a:r>
            <a:endParaRPr lang="en-US" altLang="zh-CN" i="1" u="sng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供电：</a:t>
            </a:r>
            <a:r>
              <a:rPr lang="en-US" altLang="zh-CN" dirty="0"/>
              <a:t>2.7V-3.6V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功耗：</a:t>
            </a:r>
            <a:r>
              <a:rPr lang="en-US" altLang="zh-CN" dirty="0"/>
              <a:t>180mW</a:t>
            </a:r>
            <a:r>
              <a:rPr lang="zh-CN" altLang="en-US" dirty="0"/>
              <a:t>（</a:t>
            </a:r>
            <a:r>
              <a:rPr lang="en-US" altLang="zh-CN" dirty="0"/>
              <a:t>40MSPS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                  </a:t>
            </a:r>
            <a:r>
              <a:rPr lang="en-US" altLang="zh-CN" dirty="0"/>
              <a:t>320mW</a:t>
            </a:r>
            <a:r>
              <a:rPr lang="zh-CN" altLang="en-US" dirty="0"/>
              <a:t>（</a:t>
            </a:r>
            <a:r>
              <a:rPr lang="en-US" altLang="zh-CN" dirty="0"/>
              <a:t>65MSPS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932571" y="1956623"/>
            <a:ext cx="3492588" cy="1761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 smtClean="0"/>
              <a:t>Artix-7 XC7A100T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/>
              <a:t>逻辑单元：</a:t>
            </a:r>
            <a:r>
              <a:rPr lang="en-US" altLang="zh-CN" sz="1800" dirty="0"/>
              <a:t>101k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SRAM</a:t>
            </a:r>
            <a:r>
              <a:rPr lang="zh-CN" altLang="en-US" sz="1800" dirty="0"/>
              <a:t>：</a:t>
            </a:r>
            <a:r>
              <a:rPr lang="en-US" altLang="zh-CN" sz="1800" dirty="0"/>
              <a:t>4.8Mb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GTP</a:t>
            </a:r>
            <a:r>
              <a:rPr lang="zh-CN" altLang="en-US" sz="1800" dirty="0"/>
              <a:t>：</a:t>
            </a:r>
            <a:r>
              <a:rPr lang="en-US" altLang="zh-CN" sz="1800" dirty="0"/>
              <a:t>4</a:t>
            </a:r>
            <a:r>
              <a:rPr lang="zh-CN" altLang="en-US" sz="1800" dirty="0"/>
              <a:t>个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966702" y="1452702"/>
            <a:ext cx="873653" cy="74697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849530" y="10794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</a:rPr>
              <a:t>光纤接口</a:t>
            </a:r>
            <a:endParaRPr lang="zh-CN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2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84" y="3334847"/>
            <a:ext cx="3801682" cy="245559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0112" y="786198"/>
            <a:ext cx="7615238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光纤接口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32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915064" y="2005013"/>
            <a:ext cx="7313871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单模光纤</a:t>
            </a:r>
            <a:endParaRPr lang="en-US" altLang="zh-CN" sz="24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芯径：</a:t>
            </a:r>
            <a:r>
              <a:rPr lang="en-US" altLang="zh-CN" sz="2200" dirty="0" smtClean="0"/>
              <a:t>9</a:t>
            </a:r>
            <a:r>
              <a:rPr lang="el-GR" altLang="zh-CN" sz="2200" dirty="0"/>
              <a:t>μ</a:t>
            </a:r>
            <a:r>
              <a:rPr lang="en-US" altLang="zh-CN" sz="2200" dirty="0" smtClean="0"/>
              <a:t>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波长：</a:t>
            </a:r>
            <a:r>
              <a:rPr lang="en-US" altLang="zh-CN" sz="2200" dirty="0" smtClean="0"/>
              <a:t>1310nm/1490nm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双向传输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06954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82605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MRC</a:t>
            </a:r>
            <a:r>
              <a:rPr lang="zh-CN" altLang="en-US" sz="3600" dirty="0" smtClean="0"/>
              <a:t>：</a:t>
            </a:r>
            <a:r>
              <a:rPr lang="en-US" altLang="zh-CN" sz="3600" dirty="0" smtClean="0"/>
              <a:t>Mesh Readout Card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33</a:t>
            </a:fld>
            <a:endParaRPr lang="zh-CN" altLang="en-US"/>
          </a:p>
        </p:txBody>
      </p:sp>
      <p:graphicFrame>
        <p:nvGraphicFramePr>
          <p:cNvPr id="7" name="内容占位符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19298"/>
              </p:ext>
            </p:extLst>
          </p:nvPr>
        </p:nvGraphicFramePr>
        <p:xfrm>
          <a:off x="1254035" y="2645824"/>
          <a:ext cx="6648438" cy="37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Visio" r:id="rId4" imgW="6706951" imgH="3826893" progId="Visio.Drawing.11">
                  <p:embed/>
                </p:oleObj>
              </mc:Choice>
              <mc:Fallback>
                <p:oleObj name="Visio" r:id="rId4" imgW="6706951" imgH="38268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035" y="2645824"/>
                        <a:ext cx="6648438" cy="3793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内容占位符 2"/>
          <p:cNvSpPr txBox="1">
            <a:spLocks/>
          </p:cNvSpPr>
          <p:nvPr/>
        </p:nvSpPr>
        <p:spPr>
          <a:xfrm>
            <a:off x="745529" y="1682750"/>
            <a:ext cx="8058151" cy="9630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MRC</a:t>
            </a:r>
            <a:r>
              <a:rPr lang="zh-CN" altLang="en-US" sz="2000" dirty="0" smtClean="0"/>
              <a:t>：对</a:t>
            </a:r>
            <a:r>
              <a:rPr lang="en-US" altLang="zh-CN" sz="2000" dirty="0" err="1" smtClean="0"/>
              <a:t>Micromegas</a:t>
            </a:r>
            <a:r>
              <a:rPr lang="zh-CN" altLang="en-US" sz="2000" dirty="0" smtClean="0"/>
              <a:t>的</a:t>
            </a:r>
            <a:r>
              <a:rPr lang="en-US" altLang="zh-CN" sz="2000" dirty="0" smtClean="0"/>
              <a:t>Mesh</a:t>
            </a:r>
            <a:r>
              <a:rPr lang="zh-CN" altLang="en-US" sz="2000" dirty="0" smtClean="0"/>
              <a:t>信号进行</a:t>
            </a:r>
            <a:r>
              <a:rPr lang="zh-CN" altLang="en-US" sz="2000" dirty="0"/>
              <a:t>放大</a:t>
            </a:r>
            <a:r>
              <a:rPr lang="zh-CN" altLang="en-US" sz="2000" dirty="0" smtClean="0"/>
              <a:t>成形、模数转换等，一块</a:t>
            </a:r>
            <a:r>
              <a:rPr lang="en-US" altLang="zh-CN" sz="2000" dirty="0" smtClean="0"/>
              <a:t>MRC</a:t>
            </a:r>
            <a:r>
              <a:rPr lang="zh-CN" altLang="en-US" sz="2000" dirty="0" smtClean="0"/>
              <a:t>集成</a:t>
            </a:r>
            <a:r>
              <a:rPr lang="en-US" altLang="zh-CN" sz="2000" dirty="0" smtClean="0"/>
              <a:t>35</a:t>
            </a:r>
            <a:r>
              <a:rPr lang="zh-CN" altLang="en-US" sz="2000" dirty="0" smtClean="0"/>
              <a:t>路通道，共需要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块</a:t>
            </a:r>
            <a:r>
              <a:rPr lang="en-US" altLang="zh-CN" sz="2000" dirty="0" smtClean="0"/>
              <a:t>MRC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3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内容占位符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458654"/>
              </p:ext>
            </p:extLst>
          </p:nvPr>
        </p:nvGraphicFramePr>
        <p:xfrm>
          <a:off x="3997465" y="1787669"/>
          <a:ext cx="5146536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Visio" r:id="rId4" imgW="6706951" imgH="3826893" progId="Visio.Drawing.11">
                  <p:embed/>
                </p:oleObj>
              </mc:Choice>
              <mc:Fallback>
                <p:oleObj name="Visio" r:id="rId4" imgW="6706951" imgH="38268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465" y="1787669"/>
                        <a:ext cx="5146536" cy="293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圆角矩形标注 9"/>
          <p:cNvSpPr/>
          <p:nvPr/>
        </p:nvSpPr>
        <p:spPr>
          <a:xfrm rot="10800000">
            <a:off x="4586288" y="4836524"/>
            <a:ext cx="2594384" cy="1583195"/>
          </a:xfrm>
          <a:prstGeom prst="wedgeRoundRectCallout">
            <a:avLst>
              <a:gd name="adj1" fmla="val -39612"/>
              <a:gd name="adj2" fmla="val 134062"/>
              <a:gd name="adj3" fmla="val 16667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643869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MRC</a:t>
            </a:r>
            <a:r>
              <a:rPr lang="zh-CN" altLang="en-US" sz="3600" dirty="0" smtClean="0"/>
              <a:t>设计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34</a:t>
            </a:fld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5478360" y="1937314"/>
            <a:ext cx="585787" cy="10944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457950" y="2736092"/>
            <a:ext cx="873653" cy="746975"/>
          </a:xfrm>
          <a:prstGeom prst="ellipse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 rot="10800000">
            <a:off x="618108" y="2394067"/>
            <a:ext cx="3177537" cy="3001524"/>
          </a:xfrm>
          <a:prstGeom prst="wedgeRoundRectCallout">
            <a:avLst>
              <a:gd name="adj1" fmla="val -103188"/>
              <a:gd name="adj2" fmla="val 62598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/>
              <a:t>AD9235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有效位：</a:t>
            </a:r>
            <a:r>
              <a:rPr lang="en-US" altLang="zh-CN" dirty="0"/>
              <a:t>11.4 bits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积分非线性：</a:t>
            </a:r>
            <a:r>
              <a:rPr lang="en-US" altLang="zh-CN" kern="100" dirty="0">
                <a:cs typeface="Times New Roman" panose="02020603050405020304" pitchFamily="18" charset="0"/>
              </a:rPr>
              <a:t>±0.7 LSB</a:t>
            </a:r>
            <a:endParaRPr lang="zh-CN" altLang="zh-CN" kern="100" dirty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带宽：</a:t>
            </a:r>
            <a:r>
              <a:rPr lang="en-US" altLang="zh-CN" b="1" i="1" u="sng" dirty="0"/>
              <a:t>500 MHz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时钟速率：</a:t>
            </a:r>
            <a:r>
              <a:rPr lang="en-US" altLang="zh-CN" dirty="0"/>
              <a:t>1-65 MSPS</a:t>
            </a:r>
            <a:endParaRPr lang="en-US" altLang="zh-CN" i="1" u="sng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供电：</a:t>
            </a:r>
            <a:r>
              <a:rPr lang="en-US" altLang="zh-CN" dirty="0"/>
              <a:t>2.7V-3.6V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功耗：</a:t>
            </a:r>
            <a:r>
              <a:rPr lang="en-US" altLang="zh-CN" dirty="0"/>
              <a:t>180mW</a:t>
            </a:r>
            <a:r>
              <a:rPr lang="zh-CN" altLang="en-US" dirty="0"/>
              <a:t>（</a:t>
            </a:r>
            <a:r>
              <a:rPr lang="en-US" altLang="zh-CN" dirty="0"/>
              <a:t>40MSPS</a:t>
            </a:r>
            <a:r>
              <a:rPr lang="zh-CN" altLang="en-US" dirty="0" smtClean="0"/>
              <a:t>）</a:t>
            </a: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805221" y="2484560"/>
            <a:ext cx="291726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AD9229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通道数：</a:t>
            </a:r>
            <a:r>
              <a:rPr lang="en-US" altLang="zh-CN" dirty="0" smtClean="0"/>
              <a:t>4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有效</a:t>
            </a:r>
            <a:r>
              <a:rPr lang="zh-CN" altLang="en-US" dirty="0"/>
              <a:t>位：</a:t>
            </a:r>
            <a:r>
              <a:rPr lang="en-US" altLang="zh-CN" dirty="0" smtClean="0"/>
              <a:t>11.3 bits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积分非线性：</a:t>
            </a:r>
            <a:r>
              <a:rPr lang="en-US" altLang="zh-CN" kern="100" dirty="0">
                <a:cs typeface="Times New Roman" panose="02020603050405020304" pitchFamily="18" charset="0"/>
              </a:rPr>
              <a:t>±</a:t>
            </a:r>
            <a:r>
              <a:rPr lang="en-US" altLang="zh-CN" kern="100" dirty="0" smtClean="0">
                <a:cs typeface="Times New Roman" panose="02020603050405020304" pitchFamily="18" charset="0"/>
              </a:rPr>
              <a:t>0.4 </a:t>
            </a:r>
            <a:r>
              <a:rPr lang="en-US" altLang="zh-CN" kern="100" dirty="0">
                <a:cs typeface="Times New Roman" panose="02020603050405020304" pitchFamily="18" charset="0"/>
              </a:rPr>
              <a:t>LSB</a:t>
            </a:r>
            <a:endParaRPr lang="zh-CN" altLang="zh-CN" kern="100" dirty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/>
              <a:t>时钟速率：</a:t>
            </a:r>
            <a:r>
              <a:rPr lang="en-US" altLang="zh-CN" dirty="0" smtClean="0"/>
              <a:t>10-65 MSPS</a:t>
            </a:r>
            <a:endParaRPr lang="en-US" altLang="zh-CN" i="1" u="sng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供电：</a:t>
            </a:r>
            <a:r>
              <a:rPr lang="en-US" altLang="zh-CN" dirty="0"/>
              <a:t>2.7V-3.6V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功耗</a:t>
            </a:r>
            <a:r>
              <a:rPr lang="zh-CN" altLang="en-US" dirty="0" smtClean="0"/>
              <a:t>：</a:t>
            </a:r>
            <a:r>
              <a:rPr lang="en-US" altLang="zh-CN" dirty="0" smtClean="0"/>
              <a:t>985mW</a:t>
            </a:r>
            <a:r>
              <a:rPr lang="zh-CN" altLang="en-US" dirty="0" smtClean="0"/>
              <a:t>（</a:t>
            </a:r>
            <a:r>
              <a:rPr lang="en-US" altLang="zh-CN" dirty="0" smtClean="0"/>
              <a:t>50MSPS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4861267" y="4820011"/>
            <a:ext cx="2856474" cy="1761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 smtClean="0"/>
              <a:t>Artix-7 XC7A100T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 smtClean="0"/>
              <a:t>逻辑单元：</a:t>
            </a:r>
            <a:r>
              <a:rPr lang="en-US" altLang="zh-CN" sz="1800" dirty="0" smtClean="0"/>
              <a:t>101k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 smtClean="0"/>
              <a:t>SRAM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4.8Mb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GTP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4</a:t>
            </a:r>
            <a:r>
              <a:rPr lang="zh-CN" altLang="en-US" sz="1800" dirty="0" smtClean="0"/>
              <a:t>个</a:t>
            </a:r>
            <a:endParaRPr lang="zh-CN" altLang="en-US" sz="1800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63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986" y="2435933"/>
            <a:ext cx="6593477" cy="39204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643869"/>
            <a:ext cx="8664206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MTCM</a:t>
            </a:r>
            <a:r>
              <a:rPr lang="zh-CN" altLang="en-US" sz="3600" dirty="0" smtClean="0"/>
              <a:t>：</a:t>
            </a:r>
            <a:r>
              <a:rPr lang="en-US" altLang="zh-CN" sz="3600" dirty="0" smtClean="0"/>
              <a:t>Master </a:t>
            </a:r>
            <a:r>
              <a:rPr lang="en-US" altLang="zh-CN" sz="3600" dirty="0" err="1" smtClean="0"/>
              <a:t>Trigger&amp;Clock</a:t>
            </a:r>
            <a:r>
              <a:rPr lang="en-US" altLang="zh-CN" sz="3600" dirty="0" smtClean="0"/>
              <a:t> Module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35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247465" y="4200156"/>
            <a:ext cx="1357313" cy="54068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Zynq</a:t>
            </a:r>
            <a:r>
              <a:rPr lang="en-US" altLang="zh-CN" sz="2400" dirty="0">
                <a:solidFill>
                  <a:srgbClr val="FF0000"/>
                </a:solidFill>
              </a:rPr>
              <a:t>-</a:t>
            </a:r>
            <a:r>
              <a:rPr lang="en-US" altLang="zh-CN" sz="2400" dirty="0" smtClean="0">
                <a:solidFill>
                  <a:srgbClr val="FF0000"/>
                </a:solidFill>
              </a:rPr>
              <a:t>7045</a:t>
            </a:r>
            <a:endParaRPr lang="en-US" altLang="zh-CN" sz="2400" dirty="0">
              <a:solidFill>
                <a:srgbClr val="FF0000"/>
              </a:solidFill>
            </a:endParaRP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628650" y="1765814"/>
            <a:ext cx="8058151" cy="1582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MTCM</a:t>
            </a:r>
            <a:r>
              <a:rPr lang="zh-CN" altLang="en-US" sz="2000" dirty="0" smtClean="0"/>
              <a:t>：对</a:t>
            </a:r>
            <a:r>
              <a:rPr lang="en-US" altLang="zh-CN" sz="2000" dirty="0" smtClean="0"/>
              <a:t>Mesh</a:t>
            </a:r>
            <a:r>
              <a:rPr lang="zh-CN" altLang="en-US" sz="2000" dirty="0" smtClean="0"/>
              <a:t>信号进行处理以提供触发信息，并提供系统时钟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02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927" y="646480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目录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243763" cy="441801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chemeClr val="bg2"/>
                </a:solidFill>
              </a:rPr>
              <a:t>背景</a:t>
            </a:r>
            <a:endParaRPr lang="en-US" altLang="zh-CN" sz="3200" dirty="0" smtClean="0">
              <a:solidFill>
                <a:schemeClr val="bg2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>
                <a:solidFill>
                  <a:schemeClr val="bg2"/>
                </a:solidFill>
              </a:rPr>
              <a:t>基于</a:t>
            </a:r>
            <a:r>
              <a:rPr lang="en-US" altLang="zh-CN" sz="3200" dirty="0" smtClean="0">
                <a:solidFill>
                  <a:schemeClr val="bg2"/>
                </a:solidFill>
              </a:rPr>
              <a:t>AGET</a:t>
            </a:r>
            <a:r>
              <a:rPr lang="zh-CN" altLang="en-US" sz="3200" dirty="0" smtClean="0">
                <a:solidFill>
                  <a:schemeClr val="bg2"/>
                </a:solidFill>
              </a:rPr>
              <a:t>的读出电子学原型</a:t>
            </a:r>
            <a:endParaRPr lang="en-US" altLang="zh-CN" sz="3200" dirty="0" smtClean="0">
              <a:solidFill>
                <a:schemeClr val="bg2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 err="1" smtClean="0">
                <a:solidFill>
                  <a:schemeClr val="bg2"/>
                </a:solidFill>
              </a:rPr>
              <a:t>PandaX</a:t>
            </a:r>
            <a:r>
              <a:rPr lang="en-US" altLang="zh-CN" sz="3200" dirty="0" smtClean="0">
                <a:solidFill>
                  <a:schemeClr val="bg2"/>
                </a:solidFill>
              </a:rPr>
              <a:t>-III</a:t>
            </a:r>
            <a:r>
              <a:rPr lang="zh-CN" altLang="en-US" sz="3200" dirty="0" smtClean="0">
                <a:solidFill>
                  <a:schemeClr val="bg2"/>
                </a:solidFill>
              </a:rPr>
              <a:t>读出电子学设计</a:t>
            </a:r>
            <a:endParaRPr lang="en-US" altLang="zh-CN" sz="3200" dirty="0" smtClean="0">
              <a:solidFill>
                <a:schemeClr val="bg2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200" dirty="0" smtClean="0"/>
              <a:t>总结</a:t>
            </a:r>
            <a:endParaRPr lang="en-US" altLang="zh-CN" sz="3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36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71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608013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总结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err="1" smtClean="0"/>
              <a:t>PandaX</a:t>
            </a:r>
            <a:r>
              <a:rPr lang="en-US" altLang="zh-CN" dirty="0" smtClean="0"/>
              <a:t>-III</a:t>
            </a:r>
            <a:r>
              <a:rPr lang="zh-CN" altLang="en-US" dirty="0"/>
              <a:t>读出</a:t>
            </a:r>
            <a:r>
              <a:rPr lang="zh-CN" altLang="en-US" dirty="0" smtClean="0"/>
              <a:t>电子学原型设计已完成，其验证了</a:t>
            </a:r>
            <a:r>
              <a:rPr lang="en-US" altLang="zh-CN" dirty="0" smtClean="0"/>
              <a:t>AGET</a:t>
            </a:r>
            <a:r>
              <a:rPr lang="zh-CN" altLang="en-US" dirty="0" smtClean="0"/>
              <a:t>芯片在</a:t>
            </a:r>
            <a:r>
              <a:rPr lang="en-US" altLang="zh-CN" dirty="0" err="1" smtClean="0"/>
              <a:t>PandaX</a:t>
            </a:r>
            <a:r>
              <a:rPr lang="en-US" altLang="zh-CN" dirty="0" smtClean="0"/>
              <a:t>-III</a:t>
            </a:r>
            <a:r>
              <a:rPr lang="zh-CN" altLang="en-US" dirty="0"/>
              <a:t>实验</a:t>
            </a:r>
            <a:r>
              <a:rPr lang="zh-CN" altLang="en-US" dirty="0" smtClean="0"/>
              <a:t>中使用的可行性。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err="1" smtClean="0"/>
              <a:t>PandaX</a:t>
            </a:r>
            <a:r>
              <a:rPr lang="en-US" altLang="zh-CN" dirty="0" smtClean="0"/>
              <a:t>-III</a:t>
            </a:r>
            <a:r>
              <a:rPr lang="zh-CN" altLang="en-US" dirty="0" smtClean="0"/>
              <a:t>读出电子学的架构已正式提出，包括</a:t>
            </a:r>
            <a:r>
              <a:rPr lang="en-US" altLang="zh-CN" dirty="0" smtClean="0"/>
              <a:t>FEC</a:t>
            </a:r>
            <a:r>
              <a:rPr lang="zh-CN" altLang="en-US" dirty="0" smtClean="0"/>
              <a:t>、</a:t>
            </a:r>
            <a:r>
              <a:rPr lang="en-US" altLang="zh-CN" dirty="0" smtClean="0"/>
              <a:t>MRC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S_TDCM</a:t>
            </a:r>
            <a:r>
              <a:rPr lang="zh-CN" altLang="en-US" dirty="0" smtClean="0"/>
              <a:t>以及</a:t>
            </a:r>
            <a:r>
              <a:rPr lang="en-US" altLang="zh-CN" dirty="0" smtClean="0"/>
              <a:t>MTCM</a:t>
            </a:r>
            <a:r>
              <a:rPr lang="zh-CN" altLang="en-US" dirty="0" smtClean="0"/>
              <a:t>四部分。</a:t>
            </a:r>
            <a:endParaRPr lang="en-US" altLang="zh-CN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FEC</a:t>
            </a:r>
            <a:r>
              <a:rPr lang="zh-CN" altLang="en-US" dirty="0" smtClean="0"/>
              <a:t>的</a:t>
            </a:r>
            <a:r>
              <a:rPr lang="en-US" altLang="zh-CN" dirty="0" smtClean="0"/>
              <a:t>PCB</a:t>
            </a:r>
            <a:r>
              <a:rPr lang="zh-CN" altLang="en-US" dirty="0" smtClean="0"/>
              <a:t>设计已经完成。</a:t>
            </a:r>
            <a:endParaRPr lang="en-US" altLang="zh-CN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/>
              <a:t>MRC</a:t>
            </a:r>
            <a:r>
              <a:rPr lang="zh-CN" altLang="en-US" dirty="0" smtClean="0"/>
              <a:t>和</a:t>
            </a:r>
            <a:r>
              <a:rPr lang="en-US" altLang="zh-CN" dirty="0" smtClean="0"/>
              <a:t>MTCM</a:t>
            </a:r>
            <a:r>
              <a:rPr lang="zh-CN" altLang="en-US" dirty="0" smtClean="0"/>
              <a:t>正在进行</a:t>
            </a:r>
            <a:r>
              <a:rPr lang="en-US" altLang="zh-CN" dirty="0" smtClean="0"/>
              <a:t>PCB</a:t>
            </a:r>
            <a:r>
              <a:rPr lang="zh-CN" altLang="en-US" dirty="0" smtClean="0"/>
              <a:t>设计。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37</a:t>
            </a:fld>
            <a:endParaRPr lang="zh-CN" altLang="en-US"/>
          </a:p>
        </p:txBody>
      </p:sp>
      <p:sp>
        <p:nvSpPr>
          <p:cNvPr id="5" name="内容占位符 4"/>
          <p:cNvSpPr txBox="1">
            <a:spLocks/>
          </p:cNvSpPr>
          <p:nvPr/>
        </p:nvSpPr>
        <p:spPr>
          <a:xfrm>
            <a:off x="5695430" y="5141423"/>
            <a:ext cx="308610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80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谢谢！</a:t>
            </a:r>
            <a:endParaRPr lang="zh-CN" altLang="en-US" sz="80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56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39054" y="4108074"/>
            <a:ext cx="4994882" cy="196668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err="1" smtClean="0"/>
              <a:t>PandaX</a:t>
            </a:r>
            <a:r>
              <a:rPr lang="en-US" altLang="zh-CN" sz="3600" dirty="0" smtClean="0"/>
              <a:t>-III</a:t>
            </a:r>
            <a:r>
              <a:rPr lang="zh-CN" altLang="en-US" sz="3600" dirty="0" smtClean="0"/>
              <a:t>：无中微子双</a:t>
            </a:r>
            <a:r>
              <a:rPr lang="el-GR" altLang="zh-CN" sz="3600" dirty="0" smtClean="0"/>
              <a:t>β</a:t>
            </a:r>
            <a:r>
              <a:rPr lang="zh-CN" altLang="en-US" sz="3600" dirty="0" smtClean="0"/>
              <a:t>衰变实验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145534" y="6096207"/>
            <a:ext cx="352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Font typeface="Wingdings" panose="05000000000000000000" pitchFamily="2" charset="2"/>
              <a:buChar char="Ø"/>
            </a:pPr>
            <a:r>
              <a:rPr lang="zh-CN" altLang="en-US" dirty="0" smtClean="0"/>
              <a:t>半衰期：</a:t>
            </a:r>
            <a:r>
              <a:rPr lang="en-US" altLang="zh-CN" dirty="0" smtClean="0"/>
              <a:t>10</a:t>
            </a:r>
            <a:r>
              <a:rPr lang="en-US" altLang="zh-CN" baseline="30000" dirty="0" smtClean="0"/>
              <a:t>18</a:t>
            </a:r>
            <a:r>
              <a:rPr lang="en-US" altLang="zh-CN" dirty="0" smtClean="0"/>
              <a:t>-10</a:t>
            </a:r>
            <a:r>
              <a:rPr lang="en-US" altLang="zh-CN" baseline="30000" dirty="0" smtClean="0"/>
              <a:t>22</a:t>
            </a:r>
            <a:r>
              <a:rPr lang="en-US" altLang="zh-CN" dirty="0" smtClean="0"/>
              <a:t> </a:t>
            </a:r>
            <a:r>
              <a:rPr lang="zh-CN" altLang="en-US" dirty="0" smtClean="0"/>
              <a:t>年</a:t>
            </a: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101" y="1828806"/>
            <a:ext cx="4128992" cy="130867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636495" y="6074756"/>
            <a:ext cx="259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Font typeface="Wingdings" panose="05000000000000000000" pitchFamily="2" charset="2"/>
              <a:buChar char="Ø"/>
            </a:pPr>
            <a:r>
              <a:rPr lang="zh-CN" altLang="en-US" dirty="0" smtClean="0"/>
              <a:t>半衰期：</a:t>
            </a:r>
            <a:r>
              <a:rPr lang="en-US" altLang="zh-CN" dirty="0" smtClean="0"/>
              <a:t>10</a:t>
            </a:r>
            <a:r>
              <a:rPr lang="en-US" altLang="zh-CN" baseline="30000" dirty="0" smtClean="0"/>
              <a:t>26</a:t>
            </a:r>
            <a:r>
              <a:rPr lang="en-US" altLang="zh-CN" dirty="0" smtClean="0"/>
              <a:t>-10</a:t>
            </a:r>
            <a:r>
              <a:rPr lang="en-US" altLang="zh-CN" baseline="30000" dirty="0" smtClean="0"/>
              <a:t>27</a:t>
            </a:r>
            <a:r>
              <a:rPr lang="en-US" altLang="zh-CN" dirty="0" smtClean="0"/>
              <a:t> </a:t>
            </a:r>
            <a:r>
              <a:rPr lang="zh-CN" altLang="en-US" dirty="0" smtClean="0"/>
              <a:t>年</a:t>
            </a:r>
            <a:endParaRPr lang="zh-CN" altLang="en-US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628650" y="1497114"/>
            <a:ext cx="64518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dirty="0" smtClean="0"/>
              <a:t>双</a:t>
            </a:r>
            <a:r>
              <a:rPr lang="el-GR" altLang="zh-CN" dirty="0" smtClean="0"/>
              <a:t>β</a:t>
            </a:r>
            <a:r>
              <a:rPr lang="zh-CN" altLang="en-US" dirty="0" smtClean="0"/>
              <a:t>衰变</a:t>
            </a:r>
            <a:endParaRPr lang="en-US" altLang="zh-CN" dirty="0" smtClean="0"/>
          </a:p>
          <a:p>
            <a:pPr marL="457200" lvl="1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altLang="en-US" dirty="0" smtClean="0"/>
              <a:t>一类原子核不能发生一次</a:t>
            </a:r>
            <a:r>
              <a:rPr lang="el-GR" altLang="zh-CN" dirty="0" smtClean="0"/>
              <a:t>β</a:t>
            </a:r>
            <a:r>
              <a:rPr lang="zh-CN" altLang="en-US" dirty="0" smtClean="0"/>
              <a:t>衰变，</a:t>
            </a:r>
            <a:endParaRPr lang="en-US" altLang="zh-CN" dirty="0" smtClean="0"/>
          </a:p>
          <a:p>
            <a:pPr marL="457200" lvl="1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altLang="en-US" dirty="0" smtClean="0"/>
              <a:t>但可以发生连续的两次</a:t>
            </a:r>
            <a:r>
              <a:rPr lang="el-GR" altLang="zh-CN" dirty="0" smtClean="0"/>
              <a:t>β</a:t>
            </a:r>
            <a:r>
              <a:rPr lang="zh-CN" altLang="en-US" dirty="0" smtClean="0"/>
              <a:t>衰变过程。</a:t>
            </a:r>
            <a:endParaRPr lang="en-US" altLang="zh-CN" dirty="0" smtClean="0"/>
          </a:p>
          <a:p>
            <a:pPr marL="457200" lvl="1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altLang="en-US" sz="2200" dirty="0" smtClean="0"/>
              <a:t>例如：</a:t>
            </a:r>
            <a:r>
              <a:rPr lang="en-US" altLang="zh-CN" sz="2200" baseline="30000" dirty="0" smtClean="0"/>
              <a:t>136</a:t>
            </a:r>
            <a:r>
              <a:rPr lang="en-US" altLang="zh-CN" sz="2200" dirty="0" smtClean="0"/>
              <a:t>Xe</a:t>
            </a:r>
            <a:r>
              <a:rPr lang="zh-CN" altLang="zh-CN" sz="2200" dirty="0" smtClean="0"/>
              <a:t>→</a:t>
            </a:r>
            <a:r>
              <a:rPr lang="en-US" altLang="zh-CN" sz="2200" baseline="30000" dirty="0" smtClean="0"/>
              <a:t>136</a:t>
            </a:r>
            <a:r>
              <a:rPr lang="en-US" altLang="zh-CN" sz="2200" dirty="0" smtClean="0"/>
              <a:t>Ba+2e</a:t>
            </a:r>
            <a:r>
              <a:rPr lang="en-US" altLang="zh-CN" sz="2200" baseline="30000" dirty="0" smtClean="0"/>
              <a:t>-</a:t>
            </a:r>
            <a:r>
              <a:rPr lang="en-US" altLang="zh-CN" sz="2200" dirty="0" smtClean="0"/>
              <a:t>+2ν</a:t>
            </a:r>
          </a:p>
          <a:p>
            <a:pPr>
              <a:lnSpc>
                <a:spcPct val="170000"/>
              </a:lnSpc>
            </a:pPr>
            <a:r>
              <a:rPr lang="zh-CN" altLang="en-US" dirty="0" smtClean="0"/>
              <a:t>无中微子双</a:t>
            </a:r>
            <a:r>
              <a:rPr lang="el-GR" altLang="zh-CN" dirty="0" smtClean="0"/>
              <a:t>β</a:t>
            </a:r>
            <a:r>
              <a:rPr lang="zh-CN" altLang="en-US" dirty="0" smtClean="0"/>
              <a:t>衰变</a:t>
            </a:r>
            <a:endParaRPr lang="en-US" altLang="zh-CN" dirty="0" smtClean="0"/>
          </a:p>
          <a:p>
            <a:pPr marL="457200" lvl="1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zh-CN" altLang="en-US" sz="2200" dirty="0" smtClean="0"/>
              <a:t>例如： </a:t>
            </a:r>
            <a:r>
              <a:rPr lang="en-US" altLang="zh-CN" sz="2200" baseline="30000" dirty="0" smtClean="0"/>
              <a:t>136</a:t>
            </a:r>
            <a:r>
              <a:rPr lang="en-US" altLang="zh-CN" sz="2200" dirty="0" smtClean="0"/>
              <a:t>Xe</a:t>
            </a:r>
            <a:r>
              <a:rPr lang="zh-CN" altLang="zh-CN" sz="2200" dirty="0" smtClean="0"/>
              <a:t>→</a:t>
            </a:r>
            <a:r>
              <a:rPr lang="en-US" altLang="zh-CN" sz="2200" baseline="30000" dirty="0" smtClean="0"/>
              <a:t>136</a:t>
            </a:r>
            <a:r>
              <a:rPr lang="en-US" altLang="zh-CN" sz="2200" dirty="0" smtClean="0"/>
              <a:t>Ba+2e</a:t>
            </a:r>
            <a:r>
              <a:rPr lang="en-US" altLang="zh-CN" sz="2200" baseline="30000" dirty="0" smtClean="0"/>
              <a:t>-</a:t>
            </a:r>
            <a:r>
              <a:rPr lang="en-US" altLang="zh-CN" sz="2200" dirty="0" smtClean="0"/>
              <a:t>  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94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err="1" smtClean="0"/>
              <a:t>PandaX</a:t>
            </a:r>
            <a:r>
              <a:rPr lang="en-US" altLang="zh-CN" sz="3600" dirty="0" smtClean="0"/>
              <a:t>-III</a:t>
            </a:r>
            <a:r>
              <a:rPr lang="zh-CN" altLang="en-US" sz="3600" dirty="0" smtClean="0"/>
              <a:t>：无中微子双</a:t>
            </a:r>
            <a:r>
              <a:rPr lang="el-GR" altLang="zh-CN" sz="3600" dirty="0" smtClean="0"/>
              <a:t>β</a:t>
            </a:r>
            <a:r>
              <a:rPr lang="zh-CN" altLang="en-US" sz="3600" dirty="0" smtClean="0"/>
              <a:t>衰变实验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28650" y="1636713"/>
            <a:ext cx="7886700" cy="47196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sz="2400" dirty="0" smtClean="0"/>
              <a:t>超低本底的工作环境</a:t>
            </a:r>
            <a:endParaRPr lang="en-US" altLang="zh-CN" sz="2400" dirty="0" smtClean="0"/>
          </a:p>
          <a:p>
            <a:pPr marL="800100" lvl="3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cs typeface="Times New Roman" panose="02020603050405020304" pitchFamily="18" charset="0"/>
              </a:rPr>
              <a:t>CJPL(</a:t>
            </a:r>
            <a:r>
              <a:rPr lang="en-US" altLang="zh-CN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zh-CN" sz="2000" dirty="0">
                <a:cs typeface="Times New Roman" panose="02020603050405020304" pitchFamily="18" charset="0"/>
              </a:rPr>
              <a:t>hina </a:t>
            </a:r>
            <a:r>
              <a:rPr lang="en-US" altLang="zh-CN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J</a:t>
            </a:r>
            <a:r>
              <a:rPr lang="en-US" altLang="zh-CN" sz="2000" dirty="0" err="1">
                <a:cs typeface="Times New Roman" panose="02020603050405020304" pitchFamily="18" charset="0"/>
              </a:rPr>
              <a:t>in</a:t>
            </a:r>
            <a:r>
              <a:rPr lang="en-US" altLang="zh-CN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zh-CN" sz="2000" dirty="0" err="1">
                <a:cs typeface="Times New Roman" panose="02020603050405020304" pitchFamily="18" charset="0"/>
              </a:rPr>
              <a:t>ing</a:t>
            </a:r>
            <a:r>
              <a:rPr lang="en-US" altLang="zh-CN" sz="2000" dirty="0">
                <a:cs typeface="Times New Roman" panose="02020603050405020304" pitchFamily="18" charset="0"/>
              </a:rPr>
              <a:t> Underground </a:t>
            </a:r>
            <a:r>
              <a:rPr lang="en-US" altLang="zh-CN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L</a:t>
            </a:r>
            <a:r>
              <a:rPr lang="en-US" altLang="zh-CN" sz="2000" dirty="0">
                <a:cs typeface="Times New Roman" panose="02020603050405020304" pitchFamily="18" charset="0"/>
              </a:rPr>
              <a:t>aboratory )</a:t>
            </a:r>
            <a:r>
              <a:rPr lang="zh-CN" altLang="en-US" sz="2000" dirty="0">
                <a:cs typeface="Times New Roman" panose="02020603050405020304" pitchFamily="18" charset="0"/>
              </a:rPr>
              <a:t>，</a:t>
            </a:r>
            <a:r>
              <a:rPr lang="zh-CN" altLang="en-US" sz="2000" dirty="0"/>
              <a:t>目前世界上最深的地下</a:t>
            </a:r>
            <a:r>
              <a:rPr lang="zh-CN" altLang="en-US" sz="2000" dirty="0" smtClean="0"/>
              <a:t>实验室，垂直岩石覆盖达</a:t>
            </a:r>
            <a:r>
              <a:rPr lang="en-US" altLang="zh-CN" sz="2000" dirty="0" smtClean="0"/>
              <a:t>2400m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2400" dirty="0" smtClean="0"/>
              <a:t>超高能量分辨率（</a:t>
            </a:r>
            <a:r>
              <a:rPr lang="en-US" altLang="zh-CN" sz="2400" i="1" dirty="0" smtClean="0"/>
              <a:t>~3%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2400" dirty="0" smtClean="0"/>
              <a:t>高空间分辨率</a:t>
            </a:r>
            <a:endParaRPr lang="en-US" altLang="zh-CN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sz="2400" dirty="0" smtClean="0"/>
              <a:t>空间大范围成像</a:t>
            </a:r>
            <a:endParaRPr lang="en-US" altLang="zh-CN" sz="2400" dirty="0" smtClean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73" y="4229099"/>
            <a:ext cx="2897391" cy="212725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287" y="2789018"/>
            <a:ext cx="4513746" cy="3116941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6257926" y="6077316"/>
            <a:ext cx="1900238" cy="558069"/>
          </a:xfrm>
          <a:prstGeom prst="wedgeRoundRectCallout">
            <a:avLst>
              <a:gd name="adj1" fmla="val 62056"/>
              <a:gd name="adj2" fmla="val -146081"/>
              <a:gd name="adj3" fmla="val 1666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CJPL</a:t>
            </a:r>
            <a:r>
              <a:rPr lang="zh-CN" altLang="en-US" sz="2000" b="1" dirty="0">
                <a:solidFill>
                  <a:srgbClr val="FF0000"/>
                </a:solidFill>
              </a:rPr>
              <a:t>：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2400m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50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内容占位符 1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21" y="2609212"/>
            <a:ext cx="4783465" cy="33813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err="1" smtClean="0"/>
              <a:t>PandaX</a:t>
            </a:r>
            <a:r>
              <a:rPr lang="en-US" altLang="zh-CN" sz="3600" dirty="0" smtClean="0"/>
              <a:t>-III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28650" y="1707844"/>
            <a:ext cx="5282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探测器：</a:t>
            </a:r>
            <a:r>
              <a:rPr lang="en-US" altLang="zh-CN" sz="2400" dirty="0" err="1" smtClean="0"/>
              <a:t>Micromegas</a:t>
            </a:r>
            <a:r>
              <a:rPr lang="en-US" altLang="zh-CN" sz="2400" dirty="0" smtClean="0"/>
              <a:t>-TPC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Ø"/>
            </a:pPr>
            <a:r>
              <a:rPr lang="zh-CN" altLang="en-US" sz="2400" dirty="0"/>
              <a:t>工作</a:t>
            </a:r>
            <a:r>
              <a:rPr lang="zh-CN" altLang="en-US" sz="2400" dirty="0" smtClean="0"/>
              <a:t>气体：</a:t>
            </a:r>
            <a:r>
              <a:rPr lang="en-US" altLang="zh-CN" sz="2400" dirty="0" smtClean="0"/>
              <a:t>200kg </a:t>
            </a:r>
            <a:r>
              <a:rPr lang="en-US" altLang="zh-CN" sz="2400" baseline="30000" dirty="0" smtClean="0"/>
              <a:t>136</a:t>
            </a:r>
            <a:r>
              <a:rPr lang="en-US" altLang="zh-CN" sz="2400" dirty="0" smtClean="0"/>
              <a:t>Xenon@10bar</a:t>
            </a:r>
            <a:endParaRPr lang="zh-CN" altLang="en-US" sz="2400" dirty="0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3071812" y="5609587"/>
            <a:ext cx="3000375" cy="44132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3269725" y="3206111"/>
            <a:ext cx="0" cy="262413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269725" y="4176443"/>
            <a:ext cx="97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1.5m</a:t>
            </a:r>
            <a:endParaRPr lang="zh-CN" altLang="en-US" sz="2400" b="1" dirty="0"/>
          </a:p>
        </p:txBody>
      </p:sp>
      <p:sp>
        <p:nvSpPr>
          <p:cNvPr id="18" name="文本框 17"/>
          <p:cNvSpPr txBox="1"/>
          <p:nvPr/>
        </p:nvSpPr>
        <p:spPr>
          <a:xfrm rot="21128370">
            <a:off x="4436917" y="5820283"/>
            <a:ext cx="711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</a:t>
            </a:r>
            <a:r>
              <a:rPr lang="en-US" altLang="zh-CN" sz="2400" b="1" dirty="0" smtClean="0"/>
              <a:t>m</a:t>
            </a:r>
            <a:endParaRPr lang="zh-CN" altLang="en-US" sz="2400" b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47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557706"/>
            <a:ext cx="7886700" cy="880578"/>
          </a:xfrm>
        </p:spPr>
        <p:txBody>
          <a:bodyPr>
            <a:normAutofit/>
          </a:bodyPr>
          <a:lstStyle/>
          <a:p>
            <a:r>
              <a:rPr lang="en-US" altLang="zh-CN" sz="3600" dirty="0" err="1" smtClean="0"/>
              <a:t>PandaX</a:t>
            </a:r>
            <a:r>
              <a:rPr lang="en-US" altLang="zh-CN" sz="3600" dirty="0" smtClean="0"/>
              <a:t>-III TPC</a:t>
            </a:r>
            <a:r>
              <a:rPr lang="zh-CN" altLang="en-US" sz="3600" dirty="0" smtClean="0"/>
              <a:t>：读出通道数量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48771" y="1189213"/>
            <a:ext cx="2945286" cy="28751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52" y="4102894"/>
            <a:ext cx="2815324" cy="2474539"/>
          </a:xfrm>
          <a:prstGeom prst="rect">
            <a:avLst/>
          </a:prstGeom>
        </p:spPr>
      </p:pic>
      <p:sp>
        <p:nvSpPr>
          <p:cNvPr id="16" name="圆角矩形标注 15"/>
          <p:cNvSpPr/>
          <p:nvPr/>
        </p:nvSpPr>
        <p:spPr bwMode="auto">
          <a:xfrm>
            <a:off x="5748771" y="4034663"/>
            <a:ext cx="1852179" cy="1803073"/>
          </a:xfrm>
          <a:prstGeom prst="wedgeRoundRectCallout">
            <a:avLst>
              <a:gd name="adj1" fmla="val 31090"/>
              <a:gd name="adj2" fmla="val -107972"/>
              <a:gd name="adj3" fmla="val 16667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5404" y="1687354"/>
            <a:ext cx="522995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 smtClean="0"/>
              <a:t>TPC</a:t>
            </a:r>
            <a:r>
              <a:rPr lang="zh-CN" altLang="en-US" sz="2200" dirty="0" smtClean="0"/>
              <a:t>的端盖直径</a:t>
            </a:r>
            <a:r>
              <a:rPr lang="zh-CN" altLang="en-US" sz="2200" dirty="0"/>
              <a:t>：</a:t>
            </a:r>
            <a:r>
              <a:rPr lang="en-US" altLang="zh-CN" sz="2200" dirty="0" smtClean="0"/>
              <a:t>1.5m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dirty="0" err="1" smtClean="0"/>
              <a:t>Micromegas</a:t>
            </a:r>
            <a:r>
              <a:rPr lang="zh-CN" altLang="en-US" sz="2200" dirty="0" smtClean="0"/>
              <a:t>大小</a:t>
            </a:r>
            <a:r>
              <a:rPr lang="zh-CN" altLang="en-US" sz="2200" dirty="0"/>
              <a:t>：</a:t>
            </a:r>
            <a:r>
              <a:rPr lang="en-US" altLang="zh-CN" sz="2200" dirty="0" smtClean="0"/>
              <a:t>20cm×20cm</a:t>
            </a:r>
          </a:p>
          <a:p>
            <a:pPr lvl="1">
              <a:lnSpc>
                <a:spcPct val="150000"/>
              </a:lnSpc>
            </a:pPr>
            <a:r>
              <a:rPr lang="en-US" altLang="zh-CN" sz="2200" dirty="0" smtClean="0"/>
              <a:t>=&gt; TPC</a:t>
            </a:r>
            <a:r>
              <a:rPr lang="zh-CN" altLang="en-US" sz="2200" dirty="0" smtClean="0"/>
              <a:t>每个端盖需</a:t>
            </a:r>
            <a:r>
              <a:rPr lang="en-US" altLang="zh-CN" sz="2200" dirty="0" smtClean="0"/>
              <a:t>35</a:t>
            </a:r>
            <a:r>
              <a:rPr lang="zh-CN" altLang="en-US" sz="2200" dirty="0" smtClean="0"/>
              <a:t>个</a:t>
            </a:r>
            <a:r>
              <a:rPr lang="en-US" altLang="zh-CN" sz="2200" dirty="0" err="1" smtClean="0"/>
              <a:t>Micromegas</a:t>
            </a:r>
            <a:endParaRPr lang="en-US" altLang="zh-CN" sz="2200" dirty="0" smtClean="0"/>
          </a:p>
          <a:p>
            <a:pPr lvl="1">
              <a:lnSpc>
                <a:spcPct val="150000"/>
              </a:lnSpc>
            </a:pPr>
            <a:r>
              <a:rPr lang="en-US" altLang="zh-CN" sz="2200" dirty="0"/>
              <a:t>=&gt; </a:t>
            </a:r>
            <a:r>
              <a:rPr lang="en-US" altLang="zh-CN" sz="2200" dirty="0" smtClean="0"/>
              <a:t>TPC</a:t>
            </a:r>
            <a:r>
              <a:rPr lang="zh-CN" altLang="en-US" sz="2200" dirty="0" smtClean="0"/>
              <a:t>共需</a:t>
            </a:r>
            <a:r>
              <a:rPr lang="en-US" altLang="zh-CN" sz="2200" dirty="0" smtClean="0"/>
              <a:t>70</a:t>
            </a:r>
            <a:r>
              <a:rPr lang="zh-CN" altLang="en-US" sz="2200" dirty="0" smtClean="0"/>
              <a:t>个</a:t>
            </a:r>
            <a:r>
              <a:rPr lang="en-US" altLang="zh-CN" sz="2200" dirty="0" err="1" smtClean="0"/>
              <a:t>Micromegas</a:t>
            </a:r>
            <a:endParaRPr lang="en-US" altLang="zh-CN" sz="22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/>
              <a:t>读出</a:t>
            </a:r>
            <a:r>
              <a:rPr lang="en-US" altLang="zh-CN" sz="2200" dirty="0"/>
              <a:t>pad</a:t>
            </a:r>
            <a:r>
              <a:rPr lang="zh-CN" altLang="en-US" sz="2200" dirty="0" smtClean="0"/>
              <a:t>大小</a:t>
            </a:r>
            <a:r>
              <a:rPr lang="zh-CN" altLang="en-US" sz="2200" dirty="0"/>
              <a:t>：</a:t>
            </a:r>
            <a:r>
              <a:rPr lang="en-US" altLang="zh-CN" sz="2200" dirty="0" smtClean="0"/>
              <a:t>3mm×3mm</a:t>
            </a:r>
            <a:endParaRPr lang="en-US" altLang="zh-CN" sz="22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 smtClean="0"/>
              <a:t>采用二维平行条读出</a:t>
            </a:r>
            <a:endParaRPr lang="en-US" altLang="zh-CN" sz="2200" dirty="0" smtClean="0"/>
          </a:p>
          <a:p>
            <a:pPr lvl="1">
              <a:lnSpc>
                <a:spcPct val="150000"/>
              </a:lnSpc>
            </a:pPr>
            <a:r>
              <a:rPr lang="en-US" altLang="zh-CN" sz="2200" dirty="0"/>
              <a:t>=&gt; </a:t>
            </a:r>
            <a:r>
              <a:rPr lang="zh-CN" altLang="en-US" sz="2200" dirty="0" smtClean="0"/>
              <a:t>每个</a:t>
            </a:r>
            <a:r>
              <a:rPr lang="en-US" altLang="zh-CN" sz="2200" dirty="0" err="1" smtClean="0"/>
              <a:t>Micromegas</a:t>
            </a:r>
            <a:r>
              <a:rPr lang="zh-CN" altLang="en-US" sz="2200" dirty="0" smtClean="0"/>
              <a:t>需</a:t>
            </a:r>
            <a:r>
              <a:rPr lang="en-US" altLang="zh-CN" sz="2200" dirty="0" smtClean="0"/>
              <a:t>128</a:t>
            </a:r>
            <a:r>
              <a:rPr lang="zh-CN" altLang="en-US" sz="2200" dirty="0" smtClean="0"/>
              <a:t>个读出通道</a:t>
            </a:r>
            <a:endParaRPr lang="en-US" altLang="zh-CN" sz="2200" dirty="0"/>
          </a:p>
          <a:p>
            <a:pPr lvl="1">
              <a:lnSpc>
                <a:spcPct val="150000"/>
              </a:lnSpc>
            </a:pPr>
            <a:r>
              <a:rPr lang="en-US" altLang="zh-CN" sz="2200" dirty="0"/>
              <a:t>=&gt; </a:t>
            </a:r>
            <a:r>
              <a:rPr lang="zh-CN" altLang="en-US" sz="2200" dirty="0" smtClean="0"/>
              <a:t>总读出通道数为</a:t>
            </a:r>
            <a:r>
              <a:rPr lang="en-US" altLang="zh-CN" sz="2200" dirty="0" smtClean="0"/>
              <a:t>8960.</a:t>
            </a:r>
            <a:endParaRPr lang="en-US" altLang="zh-CN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67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567733"/>
            <a:ext cx="7886700" cy="880578"/>
          </a:xfrm>
        </p:spPr>
        <p:txBody>
          <a:bodyPr>
            <a:normAutofit/>
          </a:bodyPr>
          <a:lstStyle/>
          <a:p>
            <a:r>
              <a:rPr lang="en-US" altLang="zh-CN" sz="3600" dirty="0" err="1" smtClean="0"/>
              <a:t>PandaX</a:t>
            </a:r>
            <a:r>
              <a:rPr lang="en-US" altLang="zh-CN" sz="3600" dirty="0" smtClean="0"/>
              <a:t>-III TPC</a:t>
            </a:r>
            <a:r>
              <a:rPr lang="zh-CN" altLang="en-US" sz="3600" dirty="0" smtClean="0"/>
              <a:t>：信号特点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9" y="1690689"/>
            <a:ext cx="6205723" cy="3539727"/>
          </a:xfrm>
        </p:spPr>
      </p:pic>
      <p:sp>
        <p:nvSpPr>
          <p:cNvPr id="6" name="文本框 5"/>
          <p:cNvSpPr txBox="1"/>
          <p:nvPr/>
        </p:nvSpPr>
        <p:spPr>
          <a:xfrm>
            <a:off x="1323336" y="5276849"/>
            <a:ext cx="699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/>
              <a:t>径</a:t>
            </a:r>
            <a:r>
              <a:rPr lang="zh-CN" altLang="en-US" sz="2400" dirty="0" smtClean="0"/>
              <a:t>迹长度：</a:t>
            </a:r>
            <a:r>
              <a:rPr lang="en-US" altLang="zh-CN" sz="2400" dirty="0" smtClean="0"/>
              <a:t>~30cm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漂移速度：</a:t>
            </a:r>
            <a:r>
              <a:rPr lang="en-US" altLang="zh-CN" sz="2400" dirty="0" smtClean="0"/>
              <a:t>~1mm/</a:t>
            </a:r>
            <a:r>
              <a:rPr lang="el-GR" altLang="zh-CN" sz="2400" dirty="0" smtClean="0"/>
              <a:t>μ</a:t>
            </a:r>
            <a:r>
              <a:rPr lang="en-US" altLang="zh-CN" sz="2400" dirty="0" smtClean="0"/>
              <a:t>s @10bar</a:t>
            </a:r>
          </a:p>
          <a:p>
            <a:r>
              <a:rPr lang="en-US" altLang="zh-CN" sz="2400" dirty="0" smtClean="0"/>
              <a:t>=&gt; </a:t>
            </a:r>
            <a:r>
              <a:rPr lang="zh-CN" altLang="en-US" sz="2400" dirty="0" smtClean="0"/>
              <a:t>脉冲宽度</a:t>
            </a:r>
            <a:r>
              <a:rPr lang="en-US" altLang="zh-CN" sz="2400" dirty="0" smtClean="0"/>
              <a:t>(</a:t>
            </a:r>
            <a:r>
              <a:rPr lang="zh-CN" altLang="en-US" sz="2400" dirty="0" smtClean="0"/>
              <a:t>极限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 ~300</a:t>
            </a:r>
            <a:r>
              <a:rPr lang="el-GR" altLang="zh-CN" sz="2400" dirty="0" smtClean="0"/>
              <a:t>μ</a:t>
            </a:r>
            <a:r>
              <a:rPr lang="en-US" altLang="zh-CN" sz="2400" dirty="0" smtClean="0"/>
              <a:t>s </a:t>
            </a:r>
            <a:endParaRPr lang="zh-CN" altLang="en-US" sz="2400" dirty="0"/>
          </a:p>
        </p:txBody>
      </p:sp>
      <p:sp>
        <p:nvSpPr>
          <p:cNvPr id="7" name="TextBox 33"/>
          <p:cNvSpPr txBox="1"/>
          <p:nvPr/>
        </p:nvSpPr>
        <p:spPr>
          <a:xfrm>
            <a:off x="6457950" y="5103462"/>
            <a:ext cx="230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MicroBulk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Mmegas</a:t>
            </a:r>
            <a:endParaRPr lang="en-US" altLang="zh-CN" dirty="0" smtClean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14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1890" y="577834"/>
            <a:ext cx="7886700" cy="880578"/>
          </a:xfrm>
        </p:spPr>
        <p:txBody>
          <a:bodyPr>
            <a:normAutofit/>
          </a:bodyPr>
          <a:lstStyle/>
          <a:p>
            <a:r>
              <a:rPr lang="en-US" altLang="zh-CN" sz="3600" dirty="0" err="1" smtClean="0"/>
              <a:t>PandaX</a:t>
            </a:r>
            <a:r>
              <a:rPr lang="en-US" altLang="zh-CN" sz="3600" dirty="0" smtClean="0"/>
              <a:t>-III TPC</a:t>
            </a:r>
            <a:r>
              <a:rPr lang="zh-CN" altLang="en-US" sz="3600" dirty="0" smtClean="0"/>
              <a:t>：信号特点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CA03-E783-4453-8FB9-C959C6BEC1EA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12537" y="1360665"/>
            <a:ext cx="8065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氙</a:t>
            </a:r>
            <a:r>
              <a:rPr lang="zh-CN" altLang="en-US" sz="2400" dirty="0"/>
              <a:t>的</a:t>
            </a:r>
            <a:r>
              <a:rPr lang="en-US" altLang="zh-CN" sz="2400" dirty="0"/>
              <a:t> </a:t>
            </a:r>
            <a:r>
              <a:rPr lang="en-US" altLang="zh-CN" sz="2400" dirty="0" err="1"/>
              <a:t>Q</a:t>
            </a:r>
            <a:r>
              <a:rPr lang="en-US" altLang="zh-CN" sz="2400" baseline="-25000" dirty="0" err="1"/>
              <a:t>ee</a:t>
            </a:r>
            <a:r>
              <a:rPr lang="en-US" altLang="zh-CN" sz="2400" dirty="0"/>
              <a:t> </a:t>
            </a:r>
            <a:r>
              <a:rPr lang="zh-CN" altLang="en-US" sz="2400" dirty="0"/>
              <a:t>约为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2.5MeV</a:t>
            </a:r>
            <a:r>
              <a:rPr lang="zh-CN" altLang="en-US" sz="2400" dirty="0"/>
              <a:t> </a:t>
            </a:r>
            <a:r>
              <a:rPr lang="zh-CN" altLang="en-US" sz="2400" dirty="0" smtClean="0"/>
              <a:t>（</a:t>
            </a:r>
            <a:r>
              <a:rPr lang="en-US" altLang="zh-CN" sz="2400" dirty="0" err="1" smtClean="0"/>
              <a:t>E</a:t>
            </a:r>
            <a:r>
              <a:rPr lang="en-US" altLang="zh-CN" sz="2400" baseline="-25000" dirty="0" err="1" smtClean="0"/>
              <a:t>e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= </a:t>
            </a:r>
            <a:r>
              <a:rPr lang="en-US" altLang="zh-CN" sz="2400" dirty="0" smtClean="0"/>
              <a:t>30eV/e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若</a:t>
            </a:r>
            <a:r>
              <a:rPr lang="en-US" altLang="zh-CN" sz="2400" dirty="0" err="1" smtClean="0"/>
              <a:t>Micromegas</a:t>
            </a:r>
            <a:r>
              <a:rPr lang="zh-CN" altLang="en-US" sz="2400" dirty="0" smtClean="0"/>
              <a:t>的增益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Gain</a:t>
            </a:r>
            <a:r>
              <a:rPr lang="en-US" altLang="zh-CN" sz="2400" baseline="-25000" dirty="0" err="1" smtClean="0"/>
              <a:t>MM</a:t>
            </a:r>
            <a:r>
              <a:rPr lang="en-US" altLang="zh-CN" sz="2400" dirty="0" smtClean="0"/>
              <a:t> = 400</a:t>
            </a:r>
          </a:p>
          <a:p>
            <a:r>
              <a:rPr lang="en-US" altLang="zh-CN" sz="2400" dirty="0" smtClean="0"/>
              <a:t> =&gt;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Q = (</a:t>
            </a:r>
            <a:r>
              <a:rPr lang="en-US" altLang="zh-CN" sz="2400" dirty="0" err="1" smtClean="0"/>
              <a:t>Q</a:t>
            </a:r>
            <a:r>
              <a:rPr lang="en-US" altLang="zh-CN" sz="2400" baseline="-25000" dirty="0" err="1" smtClean="0"/>
              <a:t>ee</a:t>
            </a:r>
            <a:r>
              <a:rPr lang="en-US" altLang="zh-CN" sz="2400" dirty="0" smtClean="0"/>
              <a:t>/</a:t>
            </a:r>
            <a:r>
              <a:rPr lang="en-US" altLang="zh-CN" sz="2400" dirty="0" err="1" smtClean="0"/>
              <a:t>E</a:t>
            </a:r>
            <a:r>
              <a:rPr lang="en-US" altLang="zh-CN" sz="2400" baseline="-25000" dirty="0" err="1" smtClean="0"/>
              <a:t>e</a:t>
            </a:r>
            <a:r>
              <a:rPr lang="en-US" altLang="zh-CN" sz="2400" dirty="0" smtClean="0"/>
              <a:t> )·</a:t>
            </a:r>
            <a:r>
              <a:rPr lang="en-US" altLang="zh-CN" sz="2400" dirty="0"/>
              <a:t> </a:t>
            </a:r>
            <a:r>
              <a:rPr lang="en-US" altLang="zh-CN" sz="2400" dirty="0" err="1"/>
              <a:t>Gain</a:t>
            </a:r>
            <a:r>
              <a:rPr lang="en-US" altLang="zh-CN" sz="2400" baseline="-25000" dirty="0" err="1"/>
              <a:t>MM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 ≈ 6.4pC</a:t>
            </a:r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696" y="2560994"/>
            <a:ext cx="3663418" cy="187669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792946" y="3253491"/>
            <a:ext cx="5137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径迹长度</a:t>
            </a:r>
            <a:r>
              <a:rPr lang="en-US" altLang="zh-CN" sz="2000" dirty="0" smtClean="0"/>
              <a:t>~30cm, pad</a:t>
            </a:r>
            <a:r>
              <a:rPr lang="zh-CN" altLang="en-US" sz="2000" dirty="0" smtClean="0"/>
              <a:t>大小</a:t>
            </a:r>
            <a:r>
              <a:rPr lang="en-US" altLang="zh-CN" sz="2000" dirty="0" smtClean="0"/>
              <a:t>: 0.3cm×0.3cm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若径迹完全平行于</a:t>
            </a:r>
            <a:r>
              <a:rPr lang="en-US" altLang="zh-CN" sz="2000" dirty="0" smtClean="0"/>
              <a:t>pad</a:t>
            </a:r>
            <a:r>
              <a:rPr lang="zh-CN" altLang="en-US" sz="2000" dirty="0" smtClean="0"/>
              <a:t>读出</a:t>
            </a:r>
            <a:endParaRPr lang="en-US" altLang="zh-CN" sz="2000" dirty="0" smtClean="0"/>
          </a:p>
          <a:p>
            <a:r>
              <a:rPr lang="en-US" altLang="zh-CN" sz="2000" dirty="0" smtClean="0"/>
              <a:t>=&gt; </a:t>
            </a:r>
            <a:r>
              <a:rPr lang="en-US" altLang="zh-CN" sz="2000" dirty="0" err="1"/>
              <a:t>Q</a:t>
            </a:r>
            <a:r>
              <a:rPr lang="en-US" altLang="zh-CN" sz="2000" baseline="-25000" dirty="0" err="1" smtClean="0"/>
              <a:t>min</a:t>
            </a:r>
            <a:r>
              <a:rPr lang="en-US" altLang="zh-CN" sz="2000" dirty="0" smtClean="0"/>
              <a:t>  = 6.4pC/100 = 64fC</a:t>
            </a:r>
            <a:endParaRPr lang="en-US" altLang="zh-CN" sz="20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0" y="4512041"/>
            <a:ext cx="3653064" cy="187139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792946" y="5257348"/>
            <a:ext cx="473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/>
              <a:t>若径迹</a:t>
            </a:r>
            <a:r>
              <a:rPr lang="zh-CN" altLang="en-US" sz="2000" dirty="0" smtClean="0"/>
              <a:t>完全</a:t>
            </a:r>
            <a:r>
              <a:rPr lang="zh-CN" altLang="en-US" sz="2000" dirty="0"/>
              <a:t>垂直</a:t>
            </a:r>
            <a:r>
              <a:rPr lang="zh-CN" altLang="en-US" sz="2000" dirty="0" smtClean="0"/>
              <a:t>于</a:t>
            </a:r>
            <a:r>
              <a:rPr lang="en-US" altLang="zh-CN" sz="2000" dirty="0"/>
              <a:t>pad</a:t>
            </a:r>
            <a:r>
              <a:rPr lang="zh-CN" altLang="en-US" sz="2000" dirty="0"/>
              <a:t>读出</a:t>
            </a:r>
            <a:endParaRPr lang="en-US" altLang="zh-CN" sz="2000" dirty="0"/>
          </a:p>
          <a:p>
            <a:r>
              <a:rPr lang="en-US" altLang="zh-CN" sz="2000" dirty="0" smtClean="0"/>
              <a:t>=&gt; </a:t>
            </a:r>
            <a:r>
              <a:rPr lang="en-US" altLang="zh-CN" sz="2000" dirty="0" err="1" smtClean="0"/>
              <a:t>Q</a:t>
            </a:r>
            <a:r>
              <a:rPr lang="en-US" altLang="zh-CN" sz="2000" baseline="-25000" dirty="0" err="1" smtClean="0"/>
              <a:t>max</a:t>
            </a:r>
            <a:r>
              <a:rPr lang="en-US" altLang="zh-CN" sz="2000" dirty="0" smtClean="0"/>
              <a:t>  = 6.4pC </a:t>
            </a:r>
            <a:endParaRPr lang="en-US" altLang="zh-CN" sz="2000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第十二届全国粒子物理学术会议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76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6482</TotalTime>
  <Words>1579</Words>
  <Application>Microsoft Macintosh PowerPoint</Application>
  <PresentationFormat>全屏显示(4:3)</PresentationFormat>
  <Paragraphs>447</Paragraphs>
  <Slides>37</Slides>
  <Notes>37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9" baseType="lpstr">
      <vt:lpstr>Office 主题</vt:lpstr>
      <vt:lpstr>Visio</vt:lpstr>
      <vt:lpstr>PandaX-III读出电子学设计</vt:lpstr>
      <vt:lpstr>目录</vt:lpstr>
      <vt:lpstr>目录</vt:lpstr>
      <vt:lpstr>PandaX-III：无中微子双β衰变实验</vt:lpstr>
      <vt:lpstr>PandaX-III：无中微子双β衰变实验</vt:lpstr>
      <vt:lpstr>PandaX-III</vt:lpstr>
      <vt:lpstr>PandaX-III TPC：读出通道数量</vt:lpstr>
      <vt:lpstr>PandaX-III TPC：信号特点</vt:lpstr>
      <vt:lpstr>PandaX-III TPC：信号特点</vt:lpstr>
      <vt:lpstr>ASIC选型</vt:lpstr>
      <vt:lpstr>AGET芯片</vt:lpstr>
      <vt:lpstr>仿真：宽脉冲信号</vt:lpstr>
      <vt:lpstr>仿真：INL对能量分辨率的影响</vt:lpstr>
      <vt:lpstr>仿真：增益均匀性对能量分辨率的影响</vt:lpstr>
      <vt:lpstr>读出电子学设计需求</vt:lpstr>
      <vt:lpstr>目录</vt:lpstr>
      <vt:lpstr>读出电子学原型</vt:lpstr>
      <vt:lpstr>基于AGET的前端读出板</vt:lpstr>
      <vt:lpstr>测试平台</vt:lpstr>
      <vt:lpstr>测试结果: 脉冲测试</vt:lpstr>
      <vt:lpstr>测试结果: 输入输出特性</vt:lpstr>
      <vt:lpstr>测试结果: 噪声测试</vt:lpstr>
      <vt:lpstr>测试结果: 宽脉冲测试</vt:lpstr>
      <vt:lpstr>Mesh信号读出板</vt:lpstr>
      <vt:lpstr>测试结果</vt:lpstr>
      <vt:lpstr>测试结果</vt:lpstr>
      <vt:lpstr>目录</vt:lpstr>
      <vt:lpstr>PandaX-III结构框图</vt:lpstr>
      <vt:lpstr>PandaX-III读出电子学结构框图</vt:lpstr>
      <vt:lpstr>FEC：Front End Card</vt:lpstr>
      <vt:lpstr>FEC设计</vt:lpstr>
      <vt:lpstr>光纤接口</vt:lpstr>
      <vt:lpstr>MRC：Mesh Readout Card</vt:lpstr>
      <vt:lpstr>MRC设计</vt:lpstr>
      <vt:lpstr>MTCM：Master Trigger&amp;Clock Module</vt:lpstr>
      <vt:lpstr>目录</vt:lpstr>
      <vt:lpstr>总结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on Electronics for PandaX III</dc:title>
  <dc:creator>204-2</dc:creator>
  <cp:lastModifiedBy>Dong</cp:lastModifiedBy>
  <cp:revision>459</cp:revision>
  <dcterms:created xsi:type="dcterms:W3CDTF">2016-04-07T03:17:12Z</dcterms:created>
  <dcterms:modified xsi:type="dcterms:W3CDTF">2016-08-24T03:57:47Z</dcterms:modified>
</cp:coreProperties>
</file>