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9" r:id="rId5"/>
    <p:sldId id="276" r:id="rId6"/>
    <p:sldId id="260" r:id="rId7"/>
    <p:sldId id="261" r:id="rId8"/>
    <p:sldId id="273" r:id="rId9"/>
    <p:sldId id="262" r:id="rId10"/>
    <p:sldId id="263" r:id="rId11"/>
    <p:sldId id="266" r:id="rId12"/>
    <p:sldId id="267" r:id="rId13"/>
    <p:sldId id="277" r:id="rId14"/>
    <p:sldId id="282" r:id="rId15"/>
    <p:sldId id="268" r:id="rId16"/>
    <p:sldId id="280" r:id="rId17"/>
    <p:sldId id="281" r:id="rId18"/>
    <p:sldId id="269" r:id="rId19"/>
    <p:sldId id="274" r:id="rId20"/>
    <p:sldId id="283" r:id="rId21"/>
    <p:sldId id="284" r:id="rId22"/>
    <p:sldId id="285" r:id="rId23"/>
    <p:sldId id="286" r:id="rId24"/>
    <p:sldId id="287" r:id="rId25"/>
    <p:sldId id="288" r:id="rId26"/>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zhengsj" initials="z" lastIdx="1" clrIdx="0">
    <p:extLst>
      <p:ext uri="{19B8F6BF-5375-455C-9EA6-DF929625EA0E}">
        <p15:presenceInfo xmlns:p15="http://schemas.microsoft.com/office/powerpoint/2012/main" xmlns="" userId="zhengsj"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6" d="100"/>
          <a:sy n="56" d="100"/>
        </p:scale>
        <p:origin x="-76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178A582F-ED95-4EAB-9E03-CC041547B4CB}" type="datetimeFigureOut">
              <a:rPr lang="zh-CN" altLang="en-US" smtClean="0"/>
              <a:pPr/>
              <a:t>2016/8/25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62ACAE-ADBF-46F1-A072-BC57E9BEE794}"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78A582F-ED95-4EAB-9E03-CC041547B4CB}" type="datetimeFigureOut">
              <a:rPr lang="zh-CN" altLang="en-US" smtClean="0"/>
              <a:pPr/>
              <a:t>2016/8/25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62ACAE-ADBF-46F1-A072-BC57E9BEE794}"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78A582F-ED95-4EAB-9E03-CC041547B4CB}" type="datetimeFigureOut">
              <a:rPr lang="zh-CN" altLang="en-US" smtClean="0"/>
              <a:pPr/>
              <a:t>2016/8/25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62ACAE-ADBF-46F1-A072-BC57E9BEE794}"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178A582F-ED95-4EAB-9E03-CC041547B4CB}" type="datetimeFigureOut">
              <a:rPr lang="zh-CN" altLang="en-US" smtClean="0"/>
              <a:pPr/>
              <a:t>2016/8/25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62ACAE-ADBF-46F1-A072-BC57E9BEE794}"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178A582F-ED95-4EAB-9E03-CC041547B4CB}" type="datetimeFigureOut">
              <a:rPr lang="zh-CN" altLang="en-US" smtClean="0"/>
              <a:pPr/>
              <a:t>2016/8/25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162ACAE-ADBF-46F1-A072-BC57E9BEE794}"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178A582F-ED95-4EAB-9E03-CC041547B4CB}" type="datetimeFigureOut">
              <a:rPr lang="zh-CN" altLang="en-US" smtClean="0"/>
              <a:pPr/>
              <a:t>2016/8/25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162ACAE-ADBF-46F1-A072-BC57E9BEE794}"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178A582F-ED95-4EAB-9E03-CC041547B4CB}" type="datetimeFigureOut">
              <a:rPr lang="zh-CN" altLang="en-US" smtClean="0"/>
              <a:pPr/>
              <a:t>2016/8/25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162ACAE-ADBF-46F1-A072-BC57E9BEE794}"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178A582F-ED95-4EAB-9E03-CC041547B4CB}" type="datetimeFigureOut">
              <a:rPr lang="zh-CN" altLang="en-US" smtClean="0"/>
              <a:pPr/>
              <a:t>2016/8/25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162ACAE-ADBF-46F1-A072-BC57E9BEE794}"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178A582F-ED95-4EAB-9E03-CC041547B4CB}" type="datetimeFigureOut">
              <a:rPr lang="zh-CN" altLang="en-US" smtClean="0"/>
              <a:pPr/>
              <a:t>2016/8/25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162ACAE-ADBF-46F1-A072-BC57E9BEE794}"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78A582F-ED95-4EAB-9E03-CC041547B4CB}" type="datetimeFigureOut">
              <a:rPr lang="zh-CN" altLang="en-US" smtClean="0"/>
              <a:pPr/>
              <a:t>2016/8/25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162ACAE-ADBF-46F1-A072-BC57E9BEE794}"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178A582F-ED95-4EAB-9E03-CC041547B4CB}" type="datetimeFigureOut">
              <a:rPr lang="zh-CN" altLang="en-US" smtClean="0"/>
              <a:pPr/>
              <a:t>2016/8/25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162ACAE-ADBF-46F1-A072-BC57E9BEE794}"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A582F-ED95-4EAB-9E03-CC041547B4CB}" type="datetimeFigureOut">
              <a:rPr lang="zh-CN" altLang="en-US" smtClean="0"/>
              <a:pPr/>
              <a:t>2016/8/25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62ACAE-ADBF-46F1-A072-BC57E9BEE794}"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17.png"/></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0.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1.png"/><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17.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oleObject" Target="../embeddings/Microsoft_Office_Word_97_-_2003___1.doc"/><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3.jpe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714348" y="1571612"/>
            <a:ext cx="7772400" cy="1470025"/>
          </a:xfrm>
        </p:spPr>
        <p:txBody>
          <a:bodyPr>
            <a:noAutofit/>
          </a:bodyPr>
          <a:lstStyle/>
          <a:p>
            <a:pPr>
              <a:lnSpc>
                <a:spcPct val="150000"/>
              </a:lnSpc>
            </a:pPr>
            <a:r>
              <a:rPr lang="zh-CN" altLang="zh-CN" sz="3600" b="1" dirty="0"/>
              <a:t>利用经验模态分解方法研究新型热中子探测器数据周期性</a:t>
            </a:r>
            <a:endParaRPr lang="zh-CN" altLang="en-US" sz="3600" b="1" dirty="0"/>
          </a:p>
        </p:txBody>
      </p:sp>
      <p:sp>
        <p:nvSpPr>
          <p:cNvPr id="5" name="TextBox 4"/>
          <p:cNvSpPr txBox="1"/>
          <p:nvPr/>
        </p:nvSpPr>
        <p:spPr>
          <a:xfrm>
            <a:off x="1285852" y="4071942"/>
            <a:ext cx="6552728" cy="1954381"/>
          </a:xfrm>
          <a:prstGeom prst="rect">
            <a:avLst/>
          </a:prstGeom>
          <a:noFill/>
        </p:spPr>
        <p:txBody>
          <a:bodyPr wrap="square" rtlCol="0">
            <a:spAutoFit/>
          </a:bodyPr>
          <a:lstStyle/>
          <a:p>
            <a:pPr algn="ctr"/>
            <a:r>
              <a:rPr lang="zh-CN" altLang="en-US" sz="2400" dirty="0" smtClean="0"/>
              <a:t>贺亚运</a:t>
            </a:r>
            <a:r>
              <a:rPr lang="en-US" altLang="zh-CN" sz="2400" baseline="30000" dirty="0" smtClean="0">
                <a:latin typeface="黑体" pitchFamily="49" charset="-122"/>
                <a:ea typeface="黑体" pitchFamily="49" charset="-122"/>
              </a:rPr>
              <a:t>1   </a:t>
            </a:r>
            <a:r>
              <a:rPr lang="zh-CN" altLang="en-US" sz="2400" dirty="0" smtClean="0"/>
              <a:t>郭学雯</a:t>
            </a:r>
            <a:r>
              <a:rPr lang="en-US" altLang="zh-CN" sz="2400" baseline="30000" dirty="0" smtClean="0"/>
              <a:t>1     </a:t>
            </a:r>
            <a:r>
              <a:rPr lang="zh-CN" altLang="en-US" sz="2400" dirty="0" smtClean="0"/>
              <a:t>崔树旺 </a:t>
            </a:r>
            <a:r>
              <a:rPr lang="en-US" altLang="zh-CN" sz="2400" baseline="30000" dirty="0" smtClean="0"/>
              <a:t>1 </a:t>
            </a:r>
            <a:r>
              <a:rPr lang="zh-CN" altLang="en-US" sz="2400" dirty="0" smtClean="0"/>
              <a:t>  马欣华</a:t>
            </a:r>
            <a:r>
              <a:rPr lang="en-US" altLang="zh-CN" sz="2400" baseline="30000" dirty="0" smtClean="0"/>
              <a:t>2</a:t>
            </a:r>
            <a:r>
              <a:rPr lang="en-US" altLang="zh-CN" dirty="0" smtClean="0"/>
              <a:t>                                       </a:t>
            </a:r>
          </a:p>
          <a:p>
            <a:endParaRPr lang="en-US" altLang="zh-CN" sz="1100" dirty="0" smtClean="0"/>
          </a:p>
          <a:p>
            <a:pPr algn="ctr"/>
            <a:r>
              <a:rPr lang="en-US" altLang="zh-CN" dirty="0" smtClean="0">
                <a:latin typeface="华文楷体" pitchFamily="2" charset="-122"/>
                <a:ea typeface="华文楷体" pitchFamily="2" charset="-122"/>
              </a:rPr>
              <a:t>1</a:t>
            </a:r>
            <a:r>
              <a:rPr lang="zh-CN" altLang="en-US" dirty="0" smtClean="0">
                <a:latin typeface="华文楷体" pitchFamily="2" charset="-122"/>
                <a:ea typeface="华文楷体" pitchFamily="2" charset="-122"/>
              </a:rPr>
              <a:t>河北师范大学   </a:t>
            </a:r>
            <a:r>
              <a:rPr lang="en-US" altLang="zh-CN" dirty="0" smtClean="0">
                <a:latin typeface="华文楷体" pitchFamily="2" charset="-122"/>
                <a:ea typeface="华文楷体" pitchFamily="2" charset="-122"/>
              </a:rPr>
              <a:t>2</a:t>
            </a:r>
            <a:r>
              <a:rPr lang="zh-CN" altLang="en-US" dirty="0" smtClean="0">
                <a:latin typeface="华文楷体" pitchFamily="2" charset="-122"/>
                <a:ea typeface="华文楷体" pitchFamily="2" charset="-122"/>
              </a:rPr>
              <a:t>中科院高能所</a:t>
            </a:r>
            <a:endParaRPr lang="en-US" altLang="zh-CN" dirty="0" smtClean="0">
              <a:latin typeface="华文楷体" pitchFamily="2" charset="-122"/>
              <a:ea typeface="华文楷体" pitchFamily="2" charset="-122"/>
            </a:endParaRPr>
          </a:p>
          <a:p>
            <a:pPr algn="ctr"/>
            <a:endParaRPr lang="en-US" altLang="zh-CN" sz="1400" dirty="0" smtClean="0"/>
          </a:p>
          <a:p>
            <a:pPr algn="ctr"/>
            <a:r>
              <a:rPr lang="zh-CN" altLang="en-US" dirty="0" smtClean="0"/>
              <a:t>第十二届全国粒子物理学术会议</a:t>
            </a:r>
            <a:endParaRPr lang="en-US" altLang="zh-CN" dirty="0" smtClean="0"/>
          </a:p>
          <a:p>
            <a:pPr algn="ctr">
              <a:lnSpc>
                <a:spcPct val="150000"/>
              </a:lnSpc>
            </a:pPr>
            <a:r>
              <a:rPr lang="en-US" altLang="zh-CN" sz="2400" dirty="0" smtClean="0"/>
              <a:t>2016</a:t>
            </a:r>
            <a:r>
              <a:rPr lang="zh-CN" altLang="en-US" sz="2400" dirty="0" smtClean="0"/>
              <a:t>年</a:t>
            </a:r>
            <a:r>
              <a:rPr lang="en-US" altLang="zh-CN" sz="2400" dirty="0" smtClean="0"/>
              <a:t>8</a:t>
            </a:r>
            <a:r>
              <a:rPr lang="zh-CN" altLang="en-US" sz="2400" dirty="0" smtClean="0"/>
              <a:t>月</a:t>
            </a:r>
            <a:r>
              <a:rPr lang="en-US" altLang="zh-CN" sz="2400" dirty="0" smtClean="0"/>
              <a:t>25</a:t>
            </a:r>
            <a:r>
              <a:rPr lang="zh-CN" altLang="en-US" sz="2400" dirty="0" smtClean="0"/>
              <a:t>日</a:t>
            </a:r>
            <a:endParaRPr lang="zh-CN" alt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79512" y="692696"/>
            <a:ext cx="3876675" cy="2581275"/>
          </a:xfrm>
          <a:prstGeom prst="rect">
            <a:avLst/>
          </a:prstGeom>
          <a:noFill/>
          <a:ln w="9525">
            <a:noFill/>
            <a:miter lim="800000"/>
            <a:headEnd/>
            <a:tailEnd/>
          </a:ln>
        </p:spPr>
      </p:pic>
      <p:pic>
        <p:nvPicPr>
          <p:cNvPr id="3" name="图片 2" descr="图片1.png"/>
          <p:cNvPicPr>
            <a:picLocks noChangeAspect="1"/>
          </p:cNvPicPr>
          <p:nvPr/>
        </p:nvPicPr>
        <p:blipFill>
          <a:blip r:embed="rId3" cstate="print"/>
          <a:stretch>
            <a:fillRect/>
          </a:stretch>
        </p:blipFill>
        <p:spPr>
          <a:xfrm>
            <a:off x="0" y="0"/>
            <a:ext cx="2570515" cy="690586"/>
          </a:xfrm>
          <a:prstGeom prst="rect">
            <a:avLst/>
          </a:prstGeom>
        </p:spPr>
      </p:pic>
      <p:sp>
        <p:nvSpPr>
          <p:cNvPr id="4" name="TextBox 3"/>
          <p:cNvSpPr txBox="1"/>
          <p:nvPr/>
        </p:nvSpPr>
        <p:spPr>
          <a:xfrm>
            <a:off x="467544" y="3275692"/>
            <a:ext cx="3312368" cy="369332"/>
          </a:xfrm>
          <a:prstGeom prst="rect">
            <a:avLst/>
          </a:prstGeom>
          <a:noFill/>
        </p:spPr>
        <p:txBody>
          <a:bodyPr wrap="square" rtlCol="0">
            <a:spAutoFit/>
          </a:bodyPr>
          <a:lstStyle/>
          <a:p>
            <a:pPr algn="ctr"/>
            <a:r>
              <a:rPr lang="zh-CN" altLang="en-US" dirty="0" smtClean="0">
                <a:solidFill>
                  <a:srgbClr val="FF0000"/>
                </a:solidFill>
              </a:rPr>
              <a:t>数  据</a:t>
            </a:r>
            <a:endParaRPr lang="zh-CN" altLang="en-US" dirty="0">
              <a:solidFill>
                <a:srgbClr val="FF0000"/>
              </a:solidFill>
            </a:endParaRPr>
          </a:p>
        </p:txBody>
      </p:sp>
      <p:pic>
        <p:nvPicPr>
          <p:cNvPr id="1027" name="Picture 3"/>
          <p:cNvPicPr>
            <a:picLocks noChangeAspect="1" noChangeArrowheads="1"/>
          </p:cNvPicPr>
          <p:nvPr/>
        </p:nvPicPr>
        <p:blipFill>
          <a:blip r:embed="rId4" cstate="print"/>
          <a:srcRect/>
          <a:stretch>
            <a:fillRect/>
          </a:stretch>
        </p:blipFill>
        <p:spPr bwMode="auto">
          <a:xfrm>
            <a:off x="4499992" y="692696"/>
            <a:ext cx="3829992" cy="2520280"/>
          </a:xfrm>
          <a:prstGeom prst="rect">
            <a:avLst/>
          </a:prstGeom>
          <a:noFill/>
          <a:ln w="9525">
            <a:noFill/>
            <a:miter lim="800000"/>
            <a:headEnd/>
            <a:tailEnd/>
          </a:ln>
        </p:spPr>
      </p:pic>
      <p:sp>
        <p:nvSpPr>
          <p:cNvPr id="6" name="TextBox 5"/>
          <p:cNvSpPr txBox="1"/>
          <p:nvPr/>
        </p:nvSpPr>
        <p:spPr>
          <a:xfrm>
            <a:off x="4932040" y="3212976"/>
            <a:ext cx="3384376" cy="369332"/>
          </a:xfrm>
          <a:prstGeom prst="rect">
            <a:avLst/>
          </a:prstGeom>
          <a:noFill/>
        </p:spPr>
        <p:txBody>
          <a:bodyPr wrap="square" rtlCol="0">
            <a:spAutoFit/>
          </a:bodyPr>
          <a:lstStyle/>
          <a:p>
            <a:pPr algn="ctr"/>
            <a:r>
              <a:rPr lang="zh-CN" altLang="en-US" dirty="0" smtClean="0">
                <a:solidFill>
                  <a:srgbClr val="FF0000"/>
                </a:solidFill>
              </a:rPr>
              <a:t>寻找上下包络线及包络平均值</a:t>
            </a:r>
            <a:endParaRPr lang="zh-CN" altLang="en-US" dirty="0">
              <a:solidFill>
                <a:srgbClr val="FF0000"/>
              </a:solidFill>
            </a:endParaRPr>
          </a:p>
        </p:txBody>
      </p:sp>
      <p:sp>
        <p:nvSpPr>
          <p:cNvPr id="8" name="TextBox 7"/>
          <p:cNvSpPr txBox="1"/>
          <p:nvPr/>
        </p:nvSpPr>
        <p:spPr>
          <a:xfrm>
            <a:off x="395536" y="6453336"/>
            <a:ext cx="3672408" cy="369332"/>
          </a:xfrm>
          <a:prstGeom prst="rect">
            <a:avLst/>
          </a:prstGeom>
          <a:noFill/>
        </p:spPr>
        <p:txBody>
          <a:bodyPr wrap="square" rtlCol="0">
            <a:spAutoFit/>
          </a:bodyPr>
          <a:lstStyle/>
          <a:p>
            <a:pPr algn="ctr"/>
            <a:r>
              <a:rPr lang="zh-CN" altLang="en-US" dirty="0" smtClean="0">
                <a:solidFill>
                  <a:srgbClr val="FF0000"/>
                </a:solidFill>
              </a:rPr>
              <a:t>减去平均值之后的数据</a:t>
            </a:r>
            <a:endParaRPr lang="zh-CN" altLang="en-US" dirty="0">
              <a:solidFill>
                <a:srgbClr val="FF0000"/>
              </a:solidFill>
            </a:endParaRPr>
          </a:p>
        </p:txBody>
      </p:sp>
      <p:pic>
        <p:nvPicPr>
          <p:cNvPr id="1029" name="Picture 5"/>
          <p:cNvPicPr>
            <a:picLocks noChangeAspect="1" noChangeArrowheads="1"/>
          </p:cNvPicPr>
          <p:nvPr/>
        </p:nvPicPr>
        <p:blipFill>
          <a:blip r:embed="rId5" cstate="print"/>
          <a:srcRect/>
          <a:stretch>
            <a:fillRect/>
          </a:stretch>
        </p:blipFill>
        <p:spPr bwMode="auto">
          <a:xfrm>
            <a:off x="4572000" y="3717032"/>
            <a:ext cx="3816424" cy="2664296"/>
          </a:xfrm>
          <a:prstGeom prst="rect">
            <a:avLst/>
          </a:prstGeom>
          <a:noFill/>
          <a:ln w="9525">
            <a:noFill/>
            <a:miter lim="800000"/>
            <a:headEnd/>
            <a:tailEnd/>
          </a:ln>
        </p:spPr>
      </p:pic>
      <p:sp>
        <p:nvSpPr>
          <p:cNvPr id="10" name="TextBox 9"/>
          <p:cNvSpPr txBox="1"/>
          <p:nvPr/>
        </p:nvSpPr>
        <p:spPr>
          <a:xfrm>
            <a:off x="4932040" y="6453336"/>
            <a:ext cx="3312368" cy="369332"/>
          </a:xfrm>
          <a:prstGeom prst="rect">
            <a:avLst/>
          </a:prstGeom>
          <a:noFill/>
        </p:spPr>
        <p:txBody>
          <a:bodyPr wrap="square" rtlCol="0">
            <a:spAutoFit/>
          </a:bodyPr>
          <a:lstStyle/>
          <a:p>
            <a:pPr algn="ctr"/>
            <a:r>
              <a:rPr lang="zh-CN" altLang="en-US" dirty="0" smtClean="0">
                <a:solidFill>
                  <a:srgbClr val="FF0000"/>
                </a:solidFill>
              </a:rPr>
              <a:t>继续迭代</a:t>
            </a:r>
            <a:endParaRPr lang="zh-CN" altLang="en-US" dirty="0">
              <a:solidFill>
                <a:srgbClr val="FF0000"/>
              </a:solidFill>
            </a:endParaRPr>
          </a:p>
        </p:txBody>
      </p:sp>
      <p:pic>
        <p:nvPicPr>
          <p:cNvPr id="1030" name="Picture 6"/>
          <p:cNvPicPr>
            <a:picLocks noChangeAspect="1" noChangeArrowheads="1"/>
          </p:cNvPicPr>
          <p:nvPr/>
        </p:nvPicPr>
        <p:blipFill>
          <a:blip r:embed="rId6" cstate="print"/>
          <a:srcRect/>
          <a:stretch>
            <a:fillRect/>
          </a:stretch>
        </p:blipFill>
        <p:spPr bwMode="auto">
          <a:xfrm>
            <a:off x="179512" y="3645024"/>
            <a:ext cx="3960440" cy="2724150"/>
          </a:xfrm>
          <a:prstGeom prst="rect">
            <a:avLst/>
          </a:prstGeom>
          <a:noFill/>
          <a:ln w="9525">
            <a:noFill/>
            <a:miter lim="800000"/>
            <a:headEnd/>
            <a:tailEnd/>
          </a:ln>
        </p:spPr>
      </p:pic>
      <p:sp>
        <p:nvSpPr>
          <p:cNvPr id="11" name="TextBox 10"/>
          <p:cNvSpPr txBox="1"/>
          <p:nvPr/>
        </p:nvSpPr>
        <p:spPr>
          <a:xfrm>
            <a:off x="2786050" y="119698"/>
            <a:ext cx="5211683" cy="523220"/>
          </a:xfrm>
          <a:prstGeom prst="rect">
            <a:avLst/>
          </a:prstGeom>
          <a:noFill/>
        </p:spPr>
        <p:txBody>
          <a:bodyPr wrap="none" rtlCol="0">
            <a:spAutoFit/>
          </a:bodyPr>
          <a:lstStyle/>
          <a:p>
            <a:r>
              <a:rPr lang="zh-CN" altLang="en-US" sz="2800" b="1" dirty="0" smtClean="0">
                <a:solidFill>
                  <a:srgbClr val="FF0000"/>
                </a:solidFill>
              </a:rPr>
              <a:t>方法应用于数据处理的中间状态</a:t>
            </a:r>
            <a:endParaRPr lang="zh-CN" altLang="en-US" sz="2800"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1.png"/>
          <p:cNvPicPr>
            <a:picLocks noChangeAspect="1"/>
          </p:cNvPicPr>
          <p:nvPr/>
        </p:nvPicPr>
        <p:blipFill>
          <a:blip r:embed="rId2" cstate="print"/>
          <a:stretch>
            <a:fillRect/>
          </a:stretch>
        </p:blipFill>
        <p:spPr>
          <a:xfrm>
            <a:off x="0" y="0"/>
            <a:ext cx="2570515" cy="690586"/>
          </a:xfrm>
          <a:prstGeom prst="rect">
            <a:avLst/>
          </a:prstGeom>
        </p:spPr>
      </p:pic>
      <p:pic>
        <p:nvPicPr>
          <p:cNvPr id="4098" name="Picture 2"/>
          <p:cNvPicPr>
            <a:picLocks noChangeAspect="1" noChangeArrowheads="1"/>
          </p:cNvPicPr>
          <p:nvPr/>
        </p:nvPicPr>
        <p:blipFill>
          <a:blip r:embed="rId3" cstate="print"/>
          <a:srcRect/>
          <a:stretch>
            <a:fillRect/>
          </a:stretch>
        </p:blipFill>
        <p:spPr bwMode="auto">
          <a:xfrm>
            <a:off x="1187624" y="836712"/>
            <a:ext cx="6505575" cy="4829175"/>
          </a:xfrm>
          <a:prstGeom prst="rect">
            <a:avLst/>
          </a:prstGeom>
          <a:noFill/>
          <a:ln w="9525">
            <a:noFill/>
            <a:miter lim="800000"/>
            <a:headEnd/>
            <a:tailEnd/>
          </a:ln>
        </p:spPr>
      </p:pic>
      <p:sp>
        <p:nvSpPr>
          <p:cNvPr id="5" name="TextBox 3"/>
          <p:cNvSpPr txBox="1">
            <a:spLocks noChangeArrowheads="1"/>
          </p:cNvSpPr>
          <p:nvPr/>
        </p:nvSpPr>
        <p:spPr bwMode="auto">
          <a:xfrm>
            <a:off x="1000100" y="5929330"/>
            <a:ext cx="6913562" cy="707886"/>
          </a:xfrm>
          <a:prstGeom prst="rect">
            <a:avLst/>
          </a:prstGeom>
          <a:noFill/>
          <a:ln w="9525">
            <a:noFill/>
            <a:miter lim="800000"/>
            <a:headEnd/>
            <a:tailEnd/>
          </a:ln>
        </p:spPr>
        <p:txBody>
          <a:bodyPr wrap="square">
            <a:spAutoFit/>
          </a:bodyPr>
          <a:lstStyle/>
          <a:p>
            <a:pPr>
              <a:buFontTx/>
              <a:buNone/>
            </a:pPr>
            <a:r>
              <a:rPr lang="zh-CN" altLang="en-US" sz="2000" dirty="0">
                <a:solidFill>
                  <a:srgbClr val="0070C0"/>
                </a:solidFill>
                <a:latin typeface="黑体" pitchFamily="49" charset="-122"/>
                <a:ea typeface="黑体" pitchFamily="49" charset="-122"/>
              </a:rPr>
              <a:t>经过</a:t>
            </a:r>
            <a:r>
              <a:rPr lang="en-US" altLang="zh-CN" sz="2000" dirty="0">
                <a:solidFill>
                  <a:srgbClr val="0070C0"/>
                </a:solidFill>
                <a:latin typeface="黑体" pitchFamily="49" charset="-122"/>
                <a:ea typeface="黑体" pitchFamily="49" charset="-122"/>
              </a:rPr>
              <a:t>EEMD</a:t>
            </a:r>
            <a:r>
              <a:rPr lang="zh-CN" altLang="en-US" sz="2000" dirty="0">
                <a:solidFill>
                  <a:srgbClr val="0070C0"/>
                </a:solidFill>
                <a:latin typeface="黑体" pitchFamily="49" charset="-122"/>
                <a:ea typeface="黑体" pitchFamily="49" charset="-122"/>
              </a:rPr>
              <a:t>分解，得到</a:t>
            </a:r>
            <a:r>
              <a:rPr lang="zh-CN" altLang="en-US" sz="2000" dirty="0" smtClean="0">
                <a:solidFill>
                  <a:srgbClr val="0070C0"/>
                </a:solidFill>
                <a:latin typeface="黑体" pitchFamily="49" charset="-122"/>
                <a:ea typeface="黑体" pitchFamily="49" charset="-122"/>
              </a:rPr>
              <a:t>的</a:t>
            </a:r>
            <a:r>
              <a:rPr lang="en-US" altLang="zh-CN" sz="2000" dirty="0" smtClean="0">
                <a:solidFill>
                  <a:srgbClr val="0070C0"/>
                </a:solidFill>
                <a:latin typeface="黑体" pitchFamily="49" charset="-122"/>
                <a:ea typeface="黑体" pitchFamily="49" charset="-122"/>
              </a:rPr>
              <a:t>12</a:t>
            </a:r>
            <a:r>
              <a:rPr lang="zh-CN" altLang="en-US" sz="2000" dirty="0" smtClean="0">
                <a:solidFill>
                  <a:srgbClr val="0070C0"/>
                </a:solidFill>
                <a:latin typeface="黑体" pitchFamily="49" charset="-122"/>
                <a:ea typeface="黑体" pitchFamily="49" charset="-122"/>
              </a:rPr>
              <a:t>个</a:t>
            </a:r>
            <a:r>
              <a:rPr lang="zh-CN" altLang="en-US" sz="2000" dirty="0">
                <a:solidFill>
                  <a:srgbClr val="0070C0"/>
                </a:solidFill>
                <a:latin typeface="黑体" pitchFamily="49" charset="-122"/>
                <a:ea typeface="黑体" pitchFamily="49" charset="-122"/>
              </a:rPr>
              <a:t>主要成分（从下至上频率逐渐降低）</a:t>
            </a:r>
          </a:p>
        </p:txBody>
      </p:sp>
      <p:sp>
        <p:nvSpPr>
          <p:cNvPr id="6" name="TextBox 5"/>
          <p:cNvSpPr txBox="1"/>
          <p:nvPr/>
        </p:nvSpPr>
        <p:spPr>
          <a:xfrm>
            <a:off x="2928926" y="285728"/>
            <a:ext cx="3571900" cy="523220"/>
          </a:xfrm>
          <a:prstGeom prst="rect">
            <a:avLst/>
          </a:prstGeom>
          <a:noFill/>
        </p:spPr>
        <p:txBody>
          <a:bodyPr wrap="square" rtlCol="0">
            <a:spAutoFit/>
          </a:bodyPr>
          <a:lstStyle/>
          <a:p>
            <a:r>
              <a:rPr lang="zh-CN" altLang="en-US" sz="2800" b="1" dirty="0" smtClean="0">
                <a:solidFill>
                  <a:srgbClr val="FF0000"/>
                </a:solidFill>
              </a:rPr>
              <a:t>结果分析</a:t>
            </a:r>
            <a:endParaRPr lang="zh-CN" altLang="en-US" sz="2800" b="1" dirty="0">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1.png"/>
          <p:cNvPicPr>
            <a:picLocks noChangeAspect="1"/>
          </p:cNvPicPr>
          <p:nvPr/>
        </p:nvPicPr>
        <p:blipFill>
          <a:blip r:embed="rId2" cstate="print"/>
          <a:stretch>
            <a:fillRect/>
          </a:stretch>
        </p:blipFill>
        <p:spPr>
          <a:xfrm>
            <a:off x="0" y="0"/>
            <a:ext cx="2570515" cy="690586"/>
          </a:xfrm>
          <a:prstGeom prst="rect">
            <a:avLst/>
          </a:prstGeom>
        </p:spPr>
      </p:pic>
      <p:pic>
        <p:nvPicPr>
          <p:cNvPr id="5122" name="Picture 2"/>
          <p:cNvPicPr>
            <a:picLocks noChangeAspect="1" noChangeArrowheads="1"/>
          </p:cNvPicPr>
          <p:nvPr/>
        </p:nvPicPr>
        <p:blipFill>
          <a:blip r:embed="rId3" cstate="print"/>
          <a:srcRect/>
          <a:stretch>
            <a:fillRect/>
          </a:stretch>
        </p:blipFill>
        <p:spPr bwMode="auto">
          <a:xfrm>
            <a:off x="251520" y="2132856"/>
            <a:ext cx="5276850" cy="4048125"/>
          </a:xfrm>
          <a:prstGeom prst="rect">
            <a:avLst/>
          </a:prstGeom>
          <a:noFill/>
          <a:ln w="9525">
            <a:noFill/>
            <a:miter lim="800000"/>
            <a:headEnd/>
            <a:tailEnd/>
          </a:ln>
        </p:spPr>
      </p:pic>
      <p:sp>
        <p:nvSpPr>
          <p:cNvPr id="4" name="TextBox 3"/>
          <p:cNvSpPr txBox="1"/>
          <p:nvPr/>
        </p:nvSpPr>
        <p:spPr>
          <a:xfrm>
            <a:off x="251520" y="6309320"/>
            <a:ext cx="4896544" cy="369332"/>
          </a:xfrm>
          <a:prstGeom prst="rect">
            <a:avLst/>
          </a:prstGeom>
          <a:noFill/>
        </p:spPr>
        <p:txBody>
          <a:bodyPr wrap="square" rtlCol="0">
            <a:spAutoFit/>
          </a:bodyPr>
          <a:lstStyle/>
          <a:p>
            <a:pPr algn="ctr"/>
            <a:r>
              <a:rPr lang="zh-CN" altLang="en-US" dirty="0" smtClean="0">
                <a:solidFill>
                  <a:srgbClr val="FF0000"/>
                </a:solidFill>
              </a:rPr>
              <a:t>时间周期</a:t>
            </a:r>
            <a:r>
              <a:rPr lang="en-US" altLang="zh-CN" dirty="0" smtClean="0">
                <a:solidFill>
                  <a:srgbClr val="FF0000"/>
                </a:solidFill>
              </a:rPr>
              <a:t>~</a:t>
            </a:r>
            <a:r>
              <a:rPr lang="zh-CN" altLang="en-US" dirty="0" smtClean="0">
                <a:solidFill>
                  <a:srgbClr val="FF0000"/>
                </a:solidFill>
              </a:rPr>
              <a:t>天</a:t>
            </a:r>
            <a:endParaRPr lang="zh-CN" altLang="en-US" dirty="0">
              <a:solidFill>
                <a:srgbClr val="FF0000"/>
              </a:solidFill>
            </a:endParaRPr>
          </a:p>
        </p:txBody>
      </p:sp>
      <p:pic>
        <p:nvPicPr>
          <p:cNvPr id="5123" name="Picture 3"/>
          <p:cNvPicPr>
            <a:picLocks noChangeAspect="1" noChangeArrowheads="1"/>
          </p:cNvPicPr>
          <p:nvPr/>
        </p:nvPicPr>
        <p:blipFill>
          <a:blip r:embed="rId4" cstate="print"/>
          <a:srcRect/>
          <a:stretch>
            <a:fillRect/>
          </a:stretch>
        </p:blipFill>
        <p:spPr bwMode="auto">
          <a:xfrm>
            <a:off x="4572000" y="188640"/>
            <a:ext cx="4391025" cy="3000375"/>
          </a:xfrm>
          <a:prstGeom prst="rect">
            <a:avLst/>
          </a:prstGeom>
          <a:noFill/>
          <a:ln w="9525">
            <a:noFill/>
            <a:miter lim="800000"/>
            <a:headEnd/>
            <a:tailEnd/>
          </a:ln>
        </p:spPr>
      </p:pic>
      <p:cxnSp>
        <p:nvCxnSpPr>
          <p:cNvPr id="7" name="直接箭头连接符 6"/>
          <p:cNvCxnSpPr/>
          <p:nvPr/>
        </p:nvCxnSpPr>
        <p:spPr>
          <a:xfrm flipH="1">
            <a:off x="5292080" y="3212976"/>
            <a:ext cx="100811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5724128" y="3347700"/>
            <a:ext cx="2520280" cy="369332"/>
          </a:xfrm>
          <a:prstGeom prst="rect">
            <a:avLst/>
          </a:prstGeom>
          <a:noFill/>
        </p:spPr>
        <p:txBody>
          <a:bodyPr wrap="square" rtlCol="0">
            <a:spAutoFit/>
          </a:bodyPr>
          <a:lstStyle/>
          <a:p>
            <a:pPr algn="ctr"/>
            <a:r>
              <a:rPr lang="en-US" altLang="zh-CN" dirty="0" smtClean="0"/>
              <a:t> </a:t>
            </a:r>
            <a:r>
              <a:rPr lang="zh-CN" altLang="en-US" dirty="0" smtClean="0"/>
              <a:t>局部放大图</a:t>
            </a:r>
            <a:endParaRPr lang="zh-CN" altLang="en-US" dirty="0"/>
          </a:p>
        </p:txBody>
      </p:sp>
      <p:sp>
        <p:nvSpPr>
          <p:cNvPr id="10" name="TextBox 9"/>
          <p:cNvSpPr txBox="1"/>
          <p:nvPr/>
        </p:nvSpPr>
        <p:spPr>
          <a:xfrm>
            <a:off x="285720" y="1130842"/>
            <a:ext cx="4000528" cy="954107"/>
          </a:xfrm>
          <a:prstGeom prst="rect">
            <a:avLst/>
          </a:prstGeom>
          <a:noFill/>
        </p:spPr>
        <p:txBody>
          <a:bodyPr wrap="square" rtlCol="0">
            <a:spAutoFit/>
          </a:bodyPr>
          <a:lstStyle/>
          <a:p>
            <a:pPr algn="ctr"/>
            <a:r>
              <a:rPr lang="zh-CN" altLang="en-US" sz="2800" b="1" dirty="0" smtClean="0">
                <a:solidFill>
                  <a:srgbClr val="FF0000"/>
                </a:solidFill>
              </a:rPr>
              <a:t>结果分析：</a:t>
            </a:r>
            <a:endParaRPr lang="en-US" altLang="zh-CN" sz="2800" b="1" dirty="0" smtClean="0">
              <a:solidFill>
                <a:srgbClr val="FF0000"/>
              </a:solidFill>
            </a:endParaRPr>
          </a:p>
          <a:p>
            <a:pPr algn="ctr"/>
            <a:r>
              <a:rPr lang="en-US" altLang="zh-CN" sz="2800" b="1" dirty="0" smtClean="0">
                <a:solidFill>
                  <a:srgbClr val="FF0000"/>
                </a:solidFill>
              </a:rPr>
              <a:t>                         </a:t>
            </a:r>
            <a:r>
              <a:rPr lang="zh-CN" altLang="en-US" sz="2800" b="1" dirty="0" smtClean="0">
                <a:solidFill>
                  <a:srgbClr val="FF0000"/>
                </a:solidFill>
              </a:rPr>
              <a:t>天周期 </a:t>
            </a:r>
            <a:endParaRPr lang="zh-CN" altLang="en-US" sz="2800" b="1" dirty="0">
              <a:solidFill>
                <a:srgbClr val="FF0000"/>
              </a:solidFill>
            </a:endParaRPr>
          </a:p>
        </p:txBody>
      </p:sp>
      <p:sp>
        <p:nvSpPr>
          <p:cNvPr id="9" name="TextBox 8"/>
          <p:cNvSpPr txBox="1"/>
          <p:nvPr/>
        </p:nvSpPr>
        <p:spPr>
          <a:xfrm>
            <a:off x="5786446" y="4357694"/>
            <a:ext cx="2857520" cy="1200329"/>
          </a:xfrm>
          <a:prstGeom prst="rect">
            <a:avLst/>
          </a:prstGeom>
          <a:noFill/>
        </p:spPr>
        <p:txBody>
          <a:bodyPr wrap="square" rtlCol="0">
            <a:spAutoFit/>
          </a:bodyPr>
          <a:lstStyle/>
          <a:p>
            <a:r>
              <a:rPr lang="zh-CN" altLang="en-US" sz="2400" b="1" dirty="0" smtClean="0"/>
              <a:t>天周期</a:t>
            </a:r>
            <a:endParaRPr lang="en-US" altLang="zh-CN" sz="2400" b="1" dirty="0" smtClean="0"/>
          </a:p>
          <a:p>
            <a:endParaRPr lang="en-US" altLang="zh-CN" sz="2400" b="1" dirty="0" smtClean="0"/>
          </a:p>
          <a:p>
            <a:r>
              <a:rPr lang="zh-CN" altLang="en-US" sz="2400" b="1" dirty="0" smtClean="0"/>
              <a:t>    来自气压效应</a:t>
            </a:r>
            <a:endParaRPr lang="zh-CN" altLang="en-US" sz="2400" b="1" dirty="0"/>
          </a:p>
        </p:txBody>
      </p:sp>
      <p:pic>
        <p:nvPicPr>
          <p:cNvPr id="11" name="图片 10" descr="QQ图片20160824162015.png"/>
          <p:cNvPicPr>
            <a:picLocks noChangeAspect="1"/>
          </p:cNvPicPr>
          <p:nvPr/>
        </p:nvPicPr>
        <p:blipFill>
          <a:blip r:embed="rId5"/>
          <a:stretch>
            <a:fillRect/>
          </a:stretch>
        </p:blipFill>
        <p:spPr>
          <a:xfrm>
            <a:off x="4565474" y="3143248"/>
            <a:ext cx="4578526" cy="3357586"/>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图片1.png"/>
          <p:cNvPicPr>
            <a:picLocks noChangeAspect="1"/>
          </p:cNvPicPr>
          <p:nvPr/>
        </p:nvPicPr>
        <p:blipFill>
          <a:blip r:embed="rId2" cstate="print"/>
          <a:stretch>
            <a:fillRect/>
          </a:stretch>
        </p:blipFill>
        <p:spPr>
          <a:xfrm>
            <a:off x="179512" y="0"/>
            <a:ext cx="2570515" cy="690586"/>
          </a:xfrm>
          <a:prstGeom prst="rect">
            <a:avLst/>
          </a:prstGeom>
        </p:spPr>
      </p:pic>
      <p:sp>
        <p:nvSpPr>
          <p:cNvPr id="4" name="TextBox 3"/>
          <p:cNvSpPr txBox="1"/>
          <p:nvPr/>
        </p:nvSpPr>
        <p:spPr>
          <a:xfrm>
            <a:off x="2214546" y="6060064"/>
            <a:ext cx="4104456" cy="369332"/>
          </a:xfrm>
          <a:prstGeom prst="rect">
            <a:avLst/>
          </a:prstGeom>
          <a:noFill/>
        </p:spPr>
        <p:txBody>
          <a:bodyPr wrap="square" rtlCol="0">
            <a:spAutoFit/>
          </a:bodyPr>
          <a:lstStyle/>
          <a:p>
            <a:pPr algn="ctr"/>
            <a:r>
              <a:rPr lang="zh-CN" altLang="en-US" dirty="0" smtClean="0">
                <a:solidFill>
                  <a:srgbClr val="FF0000"/>
                </a:solidFill>
              </a:rPr>
              <a:t>时间周期</a:t>
            </a:r>
            <a:r>
              <a:rPr lang="en-US" altLang="zh-CN" dirty="0" smtClean="0">
                <a:solidFill>
                  <a:srgbClr val="FF0000"/>
                </a:solidFill>
              </a:rPr>
              <a:t>~</a:t>
            </a:r>
            <a:r>
              <a:rPr lang="zh-CN" altLang="en-US" dirty="0" smtClean="0">
                <a:solidFill>
                  <a:srgbClr val="FF0000"/>
                </a:solidFill>
              </a:rPr>
              <a:t>年</a:t>
            </a:r>
            <a:endParaRPr lang="zh-CN" altLang="en-US" dirty="0">
              <a:solidFill>
                <a:srgbClr val="FF0000"/>
              </a:solidFill>
            </a:endParaRPr>
          </a:p>
        </p:txBody>
      </p:sp>
      <p:sp>
        <p:nvSpPr>
          <p:cNvPr id="6" name="TextBox 5"/>
          <p:cNvSpPr txBox="1"/>
          <p:nvPr/>
        </p:nvSpPr>
        <p:spPr>
          <a:xfrm>
            <a:off x="2857488" y="214290"/>
            <a:ext cx="4000528" cy="954107"/>
          </a:xfrm>
          <a:prstGeom prst="rect">
            <a:avLst/>
          </a:prstGeom>
          <a:noFill/>
        </p:spPr>
        <p:txBody>
          <a:bodyPr wrap="square" rtlCol="0">
            <a:spAutoFit/>
          </a:bodyPr>
          <a:lstStyle/>
          <a:p>
            <a:pPr algn="ctr"/>
            <a:r>
              <a:rPr lang="zh-CN" altLang="en-US" sz="2800" b="1" dirty="0" smtClean="0">
                <a:solidFill>
                  <a:srgbClr val="FF0000"/>
                </a:solidFill>
              </a:rPr>
              <a:t>结果分析：</a:t>
            </a:r>
            <a:endParaRPr lang="en-US" altLang="zh-CN" sz="2800" b="1" dirty="0" smtClean="0">
              <a:solidFill>
                <a:srgbClr val="FF0000"/>
              </a:solidFill>
            </a:endParaRPr>
          </a:p>
          <a:p>
            <a:pPr algn="ctr"/>
            <a:r>
              <a:rPr lang="en-US" altLang="zh-CN" sz="2800" b="1" dirty="0" smtClean="0">
                <a:solidFill>
                  <a:srgbClr val="FF0000"/>
                </a:solidFill>
              </a:rPr>
              <a:t>                         </a:t>
            </a:r>
            <a:r>
              <a:rPr lang="zh-CN" altLang="en-US" sz="2800" b="1" dirty="0" smtClean="0">
                <a:solidFill>
                  <a:srgbClr val="FF0000"/>
                </a:solidFill>
              </a:rPr>
              <a:t>年周期 </a:t>
            </a:r>
            <a:endParaRPr lang="zh-CN" altLang="en-US" sz="2800" b="1" dirty="0">
              <a:solidFill>
                <a:srgbClr val="FF0000"/>
              </a:solidFill>
            </a:endParaRPr>
          </a:p>
        </p:txBody>
      </p:sp>
      <p:pic>
        <p:nvPicPr>
          <p:cNvPr id="32770" name="Picture 2"/>
          <p:cNvPicPr>
            <a:picLocks noChangeAspect="1" noChangeArrowheads="1"/>
          </p:cNvPicPr>
          <p:nvPr/>
        </p:nvPicPr>
        <p:blipFill>
          <a:blip r:embed="rId3"/>
          <a:srcRect/>
          <a:stretch>
            <a:fillRect/>
          </a:stretch>
        </p:blipFill>
        <p:spPr bwMode="auto">
          <a:xfrm>
            <a:off x="571472" y="1071546"/>
            <a:ext cx="7267575" cy="4829175"/>
          </a:xfrm>
          <a:prstGeom prst="rect">
            <a:avLst/>
          </a:prstGeom>
          <a:noFill/>
          <a:ln w="9525">
            <a:noFill/>
            <a:miter lim="800000"/>
            <a:headEnd/>
            <a:tailEnd/>
          </a:ln>
          <a:effec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1.png"/>
          <p:cNvPicPr>
            <a:picLocks noChangeAspect="1"/>
          </p:cNvPicPr>
          <p:nvPr/>
        </p:nvPicPr>
        <p:blipFill>
          <a:blip r:embed="rId2" cstate="print"/>
          <a:stretch>
            <a:fillRect/>
          </a:stretch>
        </p:blipFill>
        <p:spPr>
          <a:xfrm>
            <a:off x="0" y="0"/>
            <a:ext cx="2570515" cy="690586"/>
          </a:xfrm>
          <a:prstGeom prst="rect">
            <a:avLst/>
          </a:prstGeom>
        </p:spPr>
      </p:pic>
      <p:pic>
        <p:nvPicPr>
          <p:cNvPr id="3075" name="Picture 3"/>
          <p:cNvPicPr>
            <a:picLocks noChangeAspect="1" noChangeArrowheads="1"/>
          </p:cNvPicPr>
          <p:nvPr/>
        </p:nvPicPr>
        <p:blipFill>
          <a:blip r:embed="rId3" cstate="print"/>
          <a:srcRect/>
          <a:stretch>
            <a:fillRect/>
          </a:stretch>
        </p:blipFill>
        <p:spPr bwMode="auto">
          <a:xfrm>
            <a:off x="0" y="1916832"/>
            <a:ext cx="6192688" cy="4352925"/>
          </a:xfrm>
          <a:prstGeom prst="rect">
            <a:avLst/>
          </a:prstGeom>
          <a:noFill/>
          <a:ln w="9525">
            <a:noFill/>
            <a:miter lim="800000"/>
            <a:headEnd/>
            <a:tailEnd/>
          </a:ln>
        </p:spPr>
      </p:pic>
      <p:sp>
        <p:nvSpPr>
          <p:cNvPr id="5" name="TextBox 4"/>
          <p:cNvSpPr txBox="1"/>
          <p:nvPr/>
        </p:nvSpPr>
        <p:spPr>
          <a:xfrm>
            <a:off x="323528" y="6309320"/>
            <a:ext cx="5544616" cy="369332"/>
          </a:xfrm>
          <a:prstGeom prst="rect">
            <a:avLst/>
          </a:prstGeom>
          <a:noFill/>
        </p:spPr>
        <p:txBody>
          <a:bodyPr wrap="square" rtlCol="0">
            <a:spAutoFit/>
          </a:bodyPr>
          <a:lstStyle/>
          <a:p>
            <a:pPr algn="ctr"/>
            <a:r>
              <a:rPr lang="zh-CN" altLang="en-US" dirty="0" smtClean="0">
                <a:solidFill>
                  <a:srgbClr val="FF0000"/>
                </a:solidFill>
              </a:rPr>
              <a:t>时间尺度</a:t>
            </a:r>
            <a:r>
              <a:rPr lang="en-US" altLang="zh-CN" dirty="0" smtClean="0">
                <a:solidFill>
                  <a:srgbClr val="FF0000"/>
                </a:solidFill>
              </a:rPr>
              <a:t>~7</a:t>
            </a:r>
            <a:r>
              <a:rPr lang="zh-CN" altLang="en-US" dirty="0" smtClean="0">
                <a:solidFill>
                  <a:srgbClr val="FF0000"/>
                </a:solidFill>
              </a:rPr>
              <a:t>天</a:t>
            </a:r>
            <a:endParaRPr lang="zh-CN" altLang="en-US" dirty="0">
              <a:solidFill>
                <a:srgbClr val="FF0000"/>
              </a:solidFill>
            </a:endParaRPr>
          </a:p>
        </p:txBody>
      </p:sp>
      <p:pic>
        <p:nvPicPr>
          <p:cNvPr id="3076" name="Picture 4"/>
          <p:cNvPicPr>
            <a:picLocks noChangeAspect="1" noChangeArrowheads="1"/>
          </p:cNvPicPr>
          <p:nvPr/>
        </p:nvPicPr>
        <p:blipFill>
          <a:blip r:embed="rId4" cstate="print"/>
          <a:srcRect/>
          <a:stretch>
            <a:fillRect/>
          </a:stretch>
        </p:blipFill>
        <p:spPr bwMode="auto">
          <a:xfrm>
            <a:off x="4240362" y="0"/>
            <a:ext cx="4903638" cy="3181350"/>
          </a:xfrm>
          <a:prstGeom prst="rect">
            <a:avLst/>
          </a:prstGeom>
          <a:noFill/>
          <a:ln w="9525">
            <a:noFill/>
            <a:miter lim="800000"/>
            <a:headEnd/>
            <a:tailEnd/>
          </a:ln>
        </p:spPr>
      </p:pic>
      <p:cxnSp>
        <p:nvCxnSpPr>
          <p:cNvPr id="10" name="直接箭头连接符 9"/>
          <p:cNvCxnSpPr/>
          <p:nvPr/>
        </p:nvCxnSpPr>
        <p:spPr>
          <a:xfrm flipH="1">
            <a:off x="5364088" y="2564904"/>
            <a:ext cx="1440160" cy="11521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14282" y="785794"/>
            <a:ext cx="4000528" cy="954107"/>
          </a:xfrm>
          <a:prstGeom prst="rect">
            <a:avLst/>
          </a:prstGeom>
          <a:noFill/>
        </p:spPr>
        <p:txBody>
          <a:bodyPr wrap="square" rtlCol="0">
            <a:spAutoFit/>
          </a:bodyPr>
          <a:lstStyle/>
          <a:p>
            <a:pPr algn="ctr"/>
            <a:r>
              <a:rPr lang="zh-CN" altLang="en-US" sz="2800" b="1" dirty="0" smtClean="0">
                <a:solidFill>
                  <a:srgbClr val="FF0000"/>
                </a:solidFill>
              </a:rPr>
              <a:t>结果分析：</a:t>
            </a:r>
            <a:endParaRPr lang="en-US" altLang="zh-CN" sz="2800" b="1" dirty="0" smtClean="0">
              <a:solidFill>
                <a:srgbClr val="FF0000"/>
              </a:solidFill>
            </a:endParaRPr>
          </a:p>
          <a:p>
            <a:pPr algn="ctr"/>
            <a:r>
              <a:rPr lang="en-US" altLang="zh-CN" sz="2800" b="1" dirty="0" smtClean="0">
                <a:solidFill>
                  <a:srgbClr val="FF0000"/>
                </a:solidFill>
              </a:rPr>
              <a:t>                         </a:t>
            </a:r>
            <a:r>
              <a:rPr lang="zh-CN" altLang="en-US" sz="2800" b="1" dirty="0" smtClean="0">
                <a:solidFill>
                  <a:srgbClr val="FF0000"/>
                </a:solidFill>
              </a:rPr>
              <a:t>周周期 </a:t>
            </a:r>
            <a:endParaRPr lang="zh-CN" altLang="en-US" sz="2800" b="1" dirty="0">
              <a:solidFill>
                <a:srgbClr val="FF0000"/>
              </a:solidFill>
            </a:endParaRPr>
          </a:p>
        </p:txBody>
      </p:sp>
      <p:pic>
        <p:nvPicPr>
          <p:cNvPr id="9" name="Рисунок 3" descr="Tibetan waves 2.bmp"/>
          <p:cNvPicPr>
            <a:picLocks noChangeAspect="1"/>
          </p:cNvPicPr>
          <p:nvPr/>
        </p:nvPicPr>
        <p:blipFill>
          <a:blip r:embed="rId5" cstate="print"/>
          <a:srcRect/>
          <a:stretch>
            <a:fillRect/>
          </a:stretch>
        </p:blipFill>
        <p:spPr bwMode="auto">
          <a:xfrm>
            <a:off x="5715008" y="3143248"/>
            <a:ext cx="3428992" cy="3356992"/>
          </a:xfrm>
          <a:prstGeom prst="rect">
            <a:avLst/>
          </a:prstGeom>
          <a:noFill/>
          <a:ln w="9525">
            <a:noFill/>
            <a:miter lim="800000"/>
            <a:headEnd/>
            <a:tailEnd/>
          </a:ln>
        </p:spPr>
      </p:pic>
      <p:sp>
        <p:nvSpPr>
          <p:cNvPr id="11" name="Прямоугольник 4"/>
          <p:cNvSpPr>
            <a:spLocks noChangeArrowheads="1"/>
          </p:cNvSpPr>
          <p:nvPr/>
        </p:nvSpPr>
        <p:spPr bwMode="auto">
          <a:xfrm>
            <a:off x="4357686" y="5715016"/>
            <a:ext cx="4680520" cy="1077218"/>
          </a:xfrm>
          <a:prstGeom prst="rect">
            <a:avLst/>
          </a:prstGeom>
          <a:noFill/>
          <a:ln w="9525">
            <a:noFill/>
            <a:miter lim="800000"/>
            <a:headEnd/>
            <a:tailEnd/>
          </a:ln>
        </p:spPr>
        <p:txBody>
          <a:bodyPr wrap="square">
            <a:spAutoFit/>
          </a:bodyPr>
          <a:lstStyle/>
          <a:p>
            <a:r>
              <a:rPr lang="en-US" sz="1600" b="1" dirty="0"/>
              <a:t>“Seasonal and Lunar month periods observed in natural neutron and radon concentration at high altitude</a:t>
            </a:r>
            <a:r>
              <a:rPr lang="en-US" sz="1600" b="1" dirty="0" smtClean="0"/>
              <a:t>”</a:t>
            </a:r>
            <a:r>
              <a:rPr lang="zh-CN" altLang="en-US" sz="1600" b="1" dirty="0" smtClean="0">
                <a:solidFill>
                  <a:srgbClr val="FF0000"/>
                </a:solidFill>
              </a:rPr>
              <a:t>文章已投稿到</a:t>
            </a:r>
            <a:r>
              <a:rPr lang="en-US" altLang="zh-CN" sz="1600" b="1" dirty="0" smtClean="0">
                <a:solidFill>
                  <a:srgbClr val="FF0000"/>
                </a:solidFill>
              </a:rPr>
              <a:t>Pure and Applied Geophysics; arXiv:1605.05406</a:t>
            </a:r>
            <a:endParaRPr lang="ru-RU" altLang="zh-CN" sz="1600"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图片1.png"/>
          <p:cNvPicPr>
            <a:picLocks noChangeAspect="1"/>
          </p:cNvPicPr>
          <p:nvPr/>
        </p:nvPicPr>
        <p:blipFill>
          <a:blip r:embed="rId2" cstate="print"/>
          <a:stretch>
            <a:fillRect/>
          </a:stretch>
        </p:blipFill>
        <p:spPr>
          <a:xfrm>
            <a:off x="0" y="0"/>
            <a:ext cx="2570515" cy="690586"/>
          </a:xfrm>
          <a:prstGeom prst="rect">
            <a:avLst/>
          </a:prstGeom>
        </p:spPr>
      </p:pic>
      <p:sp>
        <p:nvSpPr>
          <p:cNvPr id="4" name="TextBox 3"/>
          <p:cNvSpPr txBox="1"/>
          <p:nvPr/>
        </p:nvSpPr>
        <p:spPr>
          <a:xfrm>
            <a:off x="785786" y="6202940"/>
            <a:ext cx="3960440" cy="369332"/>
          </a:xfrm>
          <a:prstGeom prst="rect">
            <a:avLst/>
          </a:prstGeom>
          <a:noFill/>
        </p:spPr>
        <p:txBody>
          <a:bodyPr wrap="square" rtlCol="0">
            <a:spAutoFit/>
          </a:bodyPr>
          <a:lstStyle/>
          <a:p>
            <a:pPr algn="ctr"/>
            <a:r>
              <a:rPr lang="zh-CN" altLang="en-US" dirty="0" smtClean="0">
                <a:solidFill>
                  <a:srgbClr val="FF0000"/>
                </a:solidFill>
                <a:latin typeface="黑体" pitchFamily="49" charset="-122"/>
                <a:ea typeface="黑体" pitchFamily="49" charset="-122"/>
              </a:rPr>
              <a:t>时间周期</a:t>
            </a:r>
            <a:r>
              <a:rPr lang="en-US" altLang="zh-CN" dirty="0" smtClean="0">
                <a:solidFill>
                  <a:srgbClr val="FF0000"/>
                </a:solidFill>
                <a:latin typeface="黑体" pitchFamily="49" charset="-122"/>
                <a:ea typeface="黑体" pitchFamily="49" charset="-122"/>
              </a:rPr>
              <a:t>~14</a:t>
            </a:r>
            <a:r>
              <a:rPr lang="zh-CN" altLang="en-US" dirty="0" smtClean="0">
                <a:solidFill>
                  <a:srgbClr val="FF0000"/>
                </a:solidFill>
                <a:latin typeface="黑体" pitchFamily="49" charset="-122"/>
                <a:ea typeface="黑体" pitchFamily="49" charset="-122"/>
              </a:rPr>
              <a:t>天</a:t>
            </a:r>
            <a:endParaRPr lang="zh-CN" altLang="en-US" dirty="0">
              <a:solidFill>
                <a:srgbClr val="FF0000"/>
              </a:solidFill>
              <a:latin typeface="黑体" pitchFamily="49" charset="-122"/>
              <a:ea typeface="黑体" pitchFamily="49" charset="-122"/>
            </a:endParaRPr>
          </a:p>
        </p:txBody>
      </p:sp>
      <p:sp>
        <p:nvSpPr>
          <p:cNvPr id="7" name="TextBox 6"/>
          <p:cNvSpPr txBox="1"/>
          <p:nvPr/>
        </p:nvSpPr>
        <p:spPr>
          <a:xfrm>
            <a:off x="2643174" y="214290"/>
            <a:ext cx="4000528" cy="954107"/>
          </a:xfrm>
          <a:prstGeom prst="rect">
            <a:avLst/>
          </a:prstGeom>
          <a:noFill/>
        </p:spPr>
        <p:txBody>
          <a:bodyPr wrap="square" rtlCol="0">
            <a:spAutoFit/>
          </a:bodyPr>
          <a:lstStyle/>
          <a:p>
            <a:pPr algn="ctr"/>
            <a:r>
              <a:rPr lang="zh-CN" altLang="en-US" sz="2800" b="1" dirty="0" smtClean="0">
                <a:solidFill>
                  <a:srgbClr val="FF0000"/>
                </a:solidFill>
              </a:rPr>
              <a:t>结果分析：</a:t>
            </a:r>
            <a:endParaRPr lang="en-US" altLang="zh-CN" sz="2800" b="1" dirty="0" smtClean="0">
              <a:solidFill>
                <a:srgbClr val="FF0000"/>
              </a:solidFill>
            </a:endParaRPr>
          </a:p>
          <a:p>
            <a:pPr algn="ctr"/>
            <a:r>
              <a:rPr lang="en-US" altLang="zh-CN" sz="2800" b="1" dirty="0" smtClean="0">
                <a:solidFill>
                  <a:srgbClr val="FF0000"/>
                </a:solidFill>
              </a:rPr>
              <a:t>                         </a:t>
            </a:r>
            <a:r>
              <a:rPr lang="zh-CN" altLang="en-US" sz="2800" b="1" dirty="0" smtClean="0">
                <a:solidFill>
                  <a:srgbClr val="FF0000"/>
                </a:solidFill>
              </a:rPr>
              <a:t>半月周期 </a:t>
            </a:r>
            <a:endParaRPr lang="zh-CN" altLang="en-US" sz="2800" b="1" dirty="0">
              <a:solidFill>
                <a:srgbClr val="FF0000"/>
              </a:solidFill>
            </a:endParaRPr>
          </a:p>
        </p:txBody>
      </p:sp>
      <p:pic>
        <p:nvPicPr>
          <p:cNvPr id="25602" name="Picture 2"/>
          <p:cNvPicPr>
            <a:picLocks noChangeAspect="1" noChangeArrowheads="1"/>
          </p:cNvPicPr>
          <p:nvPr/>
        </p:nvPicPr>
        <p:blipFill>
          <a:blip r:embed="rId3"/>
          <a:srcRect/>
          <a:stretch>
            <a:fillRect/>
          </a:stretch>
        </p:blipFill>
        <p:spPr bwMode="auto">
          <a:xfrm>
            <a:off x="285720" y="1500174"/>
            <a:ext cx="5457825" cy="4500594"/>
          </a:xfrm>
          <a:prstGeom prst="rect">
            <a:avLst/>
          </a:prstGeom>
          <a:noFill/>
          <a:ln w="9525">
            <a:noFill/>
            <a:miter lim="800000"/>
            <a:headEnd/>
            <a:tailEnd/>
          </a:ln>
          <a:effectLst/>
        </p:spPr>
      </p:pic>
      <p:pic>
        <p:nvPicPr>
          <p:cNvPr id="25603" name="Picture 3"/>
          <p:cNvPicPr>
            <a:picLocks noChangeAspect="1" noChangeArrowheads="1"/>
          </p:cNvPicPr>
          <p:nvPr/>
        </p:nvPicPr>
        <p:blipFill>
          <a:blip r:embed="rId4"/>
          <a:srcRect/>
          <a:stretch>
            <a:fillRect/>
          </a:stretch>
        </p:blipFill>
        <p:spPr bwMode="auto">
          <a:xfrm>
            <a:off x="5072034" y="1285860"/>
            <a:ext cx="4071966" cy="2838450"/>
          </a:xfrm>
          <a:prstGeom prst="rect">
            <a:avLst/>
          </a:prstGeom>
          <a:noFill/>
          <a:ln w="9525">
            <a:noFill/>
            <a:miter lim="800000"/>
            <a:headEnd/>
            <a:tailEnd/>
          </a:ln>
          <a:effectLst/>
        </p:spPr>
      </p:pic>
      <p:cxnSp>
        <p:nvCxnSpPr>
          <p:cNvPr id="9" name="直接箭头连接符 8"/>
          <p:cNvCxnSpPr/>
          <p:nvPr/>
        </p:nvCxnSpPr>
        <p:spPr>
          <a:xfrm rot="10800000" flipV="1">
            <a:off x="2071670" y="3571876"/>
            <a:ext cx="3071834" cy="2000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643570" y="4286256"/>
            <a:ext cx="3357554" cy="369332"/>
          </a:xfrm>
          <a:prstGeom prst="rect">
            <a:avLst/>
          </a:prstGeom>
          <a:noFill/>
        </p:spPr>
        <p:txBody>
          <a:bodyPr wrap="square" rtlCol="0">
            <a:spAutoFit/>
          </a:bodyPr>
          <a:lstStyle/>
          <a:p>
            <a:pPr algn="ctr"/>
            <a:r>
              <a:rPr lang="zh-CN" altLang="en-US" dirty="0" smtClean="0"/>
              <a:t>局部放大图</a:t>
            </a:r>
            <a:endParaRPr lang="zh-CN"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500034" y="1071546"/>
            <a:ext cx="5314912" cy="4162425"/>
          </a:xfrm>
          <a:prstGeom prst="rect">
            <a:avLst/>
          </a:prstGeom>
          <a:noFill/>
          <a:ln w="9525">
            <a:noFill/>
            <a:miter lim="800000"/>
            <a:headEnd/>
            <a:tailEnd/>
          </a:ln>
        </p:spPr>
      </p:pic>
      <p:pic>
        <p:nvPicPr>
          <p:cNvPr id="3" name="图片 2" descr="图片1.png"/>
          <p:cNvPicPr>
            <a:picLocks noChangeAspect="1"/>
          </p:cNvPicPr>
          <p:nvPr/>
        </p:nvPicPr>
        <p:blipFill>
          <a:blip r:embed="rId3" cstate="print"/>
          <a:stretch>
            <a:fillRect/>
          </a:stretch>
        </p:blipFill>
        <p:spPr>
          <a:xfrm>
            <a:off x="0" y="0"/>
            <a:ext cx="2570515" cy="690586"/>
          </a:xfrm>
          <a:prstGeom prst="rect">
            <a:avLst/>
          </a:prstGeom>
        </p:spPr>
      </p:pic>
      <p:sp>
        <p:nvSpPr>
          <p:cNvPr id="4" name="TextBox 3"/>
          <p:cNvSpPr txBox="1"/>
          <p:nvPr/>
        </p:nvSpPr>
        <p:spPr>
          <a:xfrm>
            <a:off x="642910" y="5517232"/>
            <a:ext cx="5143536" cy="369332"/>
          </a:xfrm>
          <a:prstGeom prst="rect">
            <a:avLst/>
          </a:prstGeom>
          <a:noFill/>
        </p:spPr>
        <p:txBody>
          <a:bodyPr wrap="square" rtlCol="0">
            <a:spAutoFit/>
          </a:bodyPr>
          <a:lstStyle/>
          <a:p>
            <a:pPr algn="ctr"/>
            <a:r>
              <a:rPr lang="zh-CN" altLang="en-US" dirty="0" smtClean="0">
                <a:solidFill>
                  <a:srgbClr val="FF0000"/>
                </a:solidFill>
              </a:rPr>
              <a:t>    时间周期</a:t>
            </a:r>
            <a:r>
              <a:rPr lang="en-US" altLang="zh-CN" dirty="0" smtClean="0">
                <a:solidFill>
                  <a:srgbClr val="FF0000"/>
                </a:solidFill>
              </a:rPr>
              <a:t>~</a:t>
            </a:r>
            <a:r>
              <a:rPr lang="zh-CN" altLang="en-US" dirty="0" smtClean="0">
                <a:solidFill>
                  <a:srgbClr val="FF0000"/>
                </a:solidFill>
              </a:rPr>
              <a:t>月</a:t>
            </a:r>
            <a:endParaRPr lang="zh-CN" altLang="en-US" dirty="0">
              <a:solidFill>
                <a:srgbClr val="FF0000"/>
              </a:solidFill>
            </a:endParaRPr>
          </a:p>
        </p:txBody>
      </p:sp>
      <p:pic>
        <p:nvPicPr>
          <p:cNvPr id="5" name="Picture 1"/>
          <p:cNvPicPr>
            <a:picLocks noChangeAspect="1" noChangeArrowheads="1"/>
          </p:cNvPicPr>
          <p:nvPr/>
        </p:nvPicPr>
        <p:blipFill>
          <a:blip r:embed="rId4" cstate="print"/>
          <a:srcRect/>
          <a:stretch>
            <a:fillRect/>
          </a:stretch>
        </p:blipFill>
        <p:spPr bwMode="auto">
          <a:xfrm>
            <a:off x="6072198" y="2143116"/>
            <a:ext cx="2675696" cy="2497832"/>
          </a:xfrm>
          <a:prstGeom prst="rect">
            <a:avLst/>
          </a:prstGeom>
          <a:noFill/>
          <a:ln w="9525">
            <a:noFill/>
            <a:miter lim="800000"/>
            <a:headEnd/>
            <a:tailEnd/>
          </a:ln>
        </p:spPr>
      </p:pic>
      <p:sp>
        <p:nvSpPr>
          <p:cNvPr id="6" name="TextBox 5"/>
          <p:cNvSpPr txBox="1"/>
          <p:nvPr/>
        </p:nvSpPr>
        <p:spPr>
          <a:xfrm>
            <a:off x="5977390" y="1571612"/>
            <a:ext cx="2952328" cy="369332"/>
          </a:xfrm>
          <a:prstGeom prst="rect">
            <a:avLst/>
          </a:prstGeom>
          <a:noFill/>
        </p:spPr>
        <p:txBody>
          <a:bodyPr wrap="square" rtlCol="0">
            <a:spAutoFit/>
          </a:bodyPr>
          <a:lstStyle/>
          <a:p>
            <a:r>
              <a:rPr lang="zh-CN" altLang="en-US" dirty="0" smtClean="0">
                <a:solidFill>
                  <a:srgbClr val="FF0000"/>
                </a:solidFill>
              </a:rPr>
              <a:t>月亮潮汐效应：月周期</a:t>
            </a:r>
            <a:endParaRPr lang="zh-CN" altLang="en-US" dirty="0">
              <a:solidFill>
                <a:srgbClr val="FF0000"/>
              </a:solidFill>
            </a:endParaRPr>
          </a:p>
        </p:txBody>
      </p:sp>
      <p:sp>
        <p:nvSpPr>
          <p:cNvPr id="7" name="TextBox 6"/>
          <p:cNvSpPr txBox="1"/>
          <p:nvPr/>
        </p:nvSpPr>
        <p:spPr>
          <a:xfrm>
            <a:off x="3428992" y="214290"/>
            <a:ext cx="4000528" cy="954107"/>
          </a:xfrm>
          <a:prstGeom prst="rect">
            <a:avLst/>
          </a:prstGeom>
          <a:noFill/>
        </p:spPr>
        <p:txBody>
          <a:bodyPr wrap="square" rtlCol="0">
            <a:spAutoFit/>
          </a:bodyPr>
          <a:lstStyle/>
          <a:p>
            <a:pPr algn="ctr"/>
            <a:r>
              <a:rPr lang="zh-CN" altLang="en-US" sz="2800" b="1" dirty="0" smtClean="0">
                <a:solidFill>
                  <a:srgbClr val="FF0000"/>
                </a:solidFill>
              </a:rPr>
              <a:t>结果分析：</a:t>
            </a:r>
            <a:endParaRPr lang="en-US" altLang="zh-CN" sz="2800" b="1" dirty="0" smtClean="0">
              <a:solidFill>
                <a:srgbClr val="FF0000"/>
              </a:solidFill>
            </a:endParaRPr>
          </a:p>
          <a:p>
            <a:pPr algn="ctr"/>
            <a:r>
              <a:rPr lang="en-US" altLang="zh-CN" sz="2800" b="1" dirty="0" smtClean="0">
                <a:solidFill>
                  <a:srgbClr val="FF0000"/>
                </a:solidFill>
              </a:rPr>
              <a:t>                         </a:t>
            </a:r>
            <a:r>
              <a:rPr lang="zh-CN" altLang="en-US" sz="2800" b="1" dirty="0" smtClean="0">
                <a:solidFill>
                  <a:srgbClr val="FF0000"/>
                </a:solidFill>
              </a:rPr>
              <a:t>月周期 </a:t>
            </a:r>
            <a:endParaRPr lang="zh-CN" altLang="en-US" sz="2800" b="1" dirty="0">
              <a:solidFill>
                <a:srgbClr val="FF0000"/>
              </a:solidFill>
            </a:endParaRPr>
          </a:p>
        </p:txBody>
      </p:sp>
      <p:sp>
        <p:nvSpPr>
          <p:cNvPr id="8" name="Прямоугольник 4"/>
          <p:cNvSpPr>
            <a:spLocks noChangeArrowheads="1"/>
          </p:cNvSpPr>
          <p:nvPr/>
        </p:nvSpPr>
        <p:spPr bwMode="auto">
          <a:xfrm>
            <a:off x="4534950" y="5286388"/>
            <a:ext cx="4680520" cy="1077218"/>
          </a:xfrm>
          <a:prstGeom prst="rect">
            <a:avLst/>
          </a:prstGeom>
          <a:noFill/>
          <a:ln w="9525">
            <a:noFill/>
            <a:miter lim="800000"/>
            <a:headEnd/>
            <a:tailEnd/>
          </a:ln>
        </p:spPr>
        <p:txBody>
          <a:bodyPr wrap="square">
            <a:spAutoFit/>
          </a:bodyPr>
          <a:lstStyle/>
          <a:p>
            <a:r>
              <a:rPr lang="en-US" sz="1600" b="1" dirty="0"/>
              <a:t>“Seasonal and Lunar month periods observed in natural neutron and radon concentration at high altitude</a:t>
            </a:r>
            <a:r>
              <a:rPr lang="en-US" sz="1600" b="1" dirty="0" smtClean="0"/>
              <a:t>”</a:t>
            </a:r>
            <a:r>
              <a:rPr lang="zh-CN" altLang="en-US" sz="1600" b="1" dirty="0" smtClean="0">
                <a:solidFill>
                  <a:srgbClr val="FF0000"/>
                </a:solidFill>
              </a:rPr>
              <a:t>文章已投稿到</a:t>
            </a:r>
            <a:r>
              <a:rPr lang="en-US" altLang="zh-CN" sz="1600" b="1" dirty="0" smtClean="0">
                <a:solidFill>
                  <a:srgbClr val="FF0000"/>
                </a:solidFill>
              </a:rPr>
              <a:t>Pure and Applied Geophysics; arXiv:1605.05406</a:t>
            </a:r>
            <a:endParaRPr lang="ru-RU" altLang="zh-CN" sz="1600" b="1" dirty="0"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图片1.png"/>
          <p:cNvPicPr>
            <a:picLocks noChangeAspect="1"/>
          </p:cNvPicPr>
          <p:nvPr/>
        </p:nvPicPr>
        <p:blipFill>
          <a:blip r:embed="rId2"/>
          <a:stretch>
            <a:fillRect/>
          </a:stretch>
        </p:blipFill>
        <p:spPr>
          <a:xfrm>
            <a:off x="0" y="0"/>
            <a:ext cx="2570515" cy="690586"/>
          </a:xfrm>
          <a:prstGeom prst="rect">
            <a:avLst/>
          </a:prstGeom>
        </p:spPr>
      </p:pic>
      <p:sp>
        <p:nvSpPr>
          <p:cNvPr id="3" name="TextBox 2"/>
          <p:cNvSpPr txBox="1"/>
          <p:nvPr/>
        </p:nvSpPr>
        <p:spPr>
          <a:xfrm>
            <a:off x="428596" y="1142984"/>
            <a:ext cx="7715304" cy="2123658"/>
          </a:xfrm>
          <a:prstGeom prst="rect">
            <a:avLst/>
          </a:prstGeom>
          <a:noFill/>
        </p:spPr>
        <p:txBody>
          <a:bodyPr wrap="square" rtlCol="0">
            <a:spAutoFit/>
          </a:bodyPr>
          <a:lstStyle/>
          <a:p>
            <a:pPr>
              <a:lnSpc>
                <a:spcPct val="150000"/>
              </a:lnSpc>
            </a:pPr>
            <a:r>
              <a:rPr lang="en-US" altLang="zh-CN" sz="2400" dirty="0" smtClean="0">
                <a:solidFill>
                  <a:srgbClr val="FF0000"/>
                </a:solidFill>
                <a:latin typeface="+mn-ea"/>
              </a:rPr>
              <a:t> </a:t>
            </a:r>
            <a:r>
              <a:rPr lang="zh-CN" altLang="en-US" sz="2400" dirty="0" smtClean="0">
                <a:solidFill>
                  <a:srgbClr val="FF0000"/>
                </a:solidFill>
                <a:latin typeface="黑体" pitchFamily="49" charset="-122"/>
                <a:ea typeface="黑体" pitchFamily="49" charset="-122"/>
              </a:rPr>
              <a:t>潮 汐</a:t>
            </a:r>
            <a:endParaRPr lang="en-US" altLang="zh-CN" sz="2400" dirty="0" smtClean="0">
              <a:solidFill>
                <a:srgbClr val="FF0000"/>
              </a:solidFill>
              <a:latin typeface="黑体" pitchFamily="49" charset="-122"/>
              <a:ea typeface="黑体" pitchFamily="49" charset="-122"/>
            </a:endParaRPr>
          </a:p>
          <a:p>
            <a:pPr>
              <a:lnSpc>
                <a:spcPct val="150000"/>
              </a:lnSpc>
            </a:pPr>
            <a:r>
              <a:rPr lang="zh-CN" altLang="en-US" sz="2000" dirty="0" smtClean="0">
                <a:solidFill>
                  <a:srgbClr val="0070C0"/>
                </a:solidFill>
                <a:latin typeface="黑体" pitchFamily="49" charset="-122"/>
                <a:ea typeface="黑体" pitchFamily="49" charset="-122"/>
              </a:rPr>
              <a:t>     由于日、月引潮力的作用，使地球的岩石圈、水圈和大气圈中分别产生的周期性的运动和变化，总称潮汐</a:t>
            </a:r>
            <a:r>
              <a:rPr lang="zh-CN" altLang="en-US" sz="2400" dirty="0" smtClean="0">
                <a:solidFill>
                  <a:srgbClr val="0070C0"/>
                </a:solidFill>
                <a:latin typeface="黑体" pitchFamily="49" charset="-122"/>
                <a:ea typeface="黑体" pitchFamily="49" charset="-122"/>
              </a:rPr>
              <a:t>。</a:t>
            </a:r>
            <a:r>
              <a:rPr lang="zh-CN" altLang="en-US" sz="2000" dirty="0" smtClean="0">
                <a:solidFill>
                  <a:srgbClr val="0070C0"/>
                </a:solidFill>
                <a:latin typeface="黑体" pitchFamily="49" charset="-122"/>
                <a:ea typeface="黑体" pitchFamily="49" charset="-122"/>
              </a:rPr>
              <a:t>其中由月球引起的称为月球潮汐。</a:t>
            </a:r>
            <a:endParaRPr lang="zh-CN" altLang="en-US" sz="2000" dirty="0">
              <a:solidFill>
                <a:srgbClr val="0070C0"/>
              </a:solidFill>
              <a:latin typeface="黑体" pitchFamily="49" charset="-122"/>
              <a:ea typeface="黑体" pitchFamily="49" charset="-122"/>
            </a:endParaRPr>
          </a:p>
        </p:txBody>
      </p:sp>
      <p:pic>
        <p:nvPicPr>
          <p:cNvPr id="5" name="图片 4" descr="200910071721381015.gif"/>
          <p:cNvPicPr>
            <a:picLocks noChangeAspect="1"/>
          </p:cNvPicPr>
          <p:nvPr/>
        </p:nvPicPr>
        <p:blipFill>
          <a:blip r:embed="rId3"/>
          <a:stretch>
            <a:fillRect/>
          </a:stretch>
        </p:blipFill>
        <p:spPr>
          <a:xfrm>
            <a:off x="4786314" y="3357562"/>
            <a:ext cx="3619500" cy="2481263"/>
          </a:xfrm>
          <a:prstGeom prst="rect">
            <a:avLst/>
          </a:prstGeom>
        </p:spPr>
      </p:pic>
      <p:sp>
        <p:nvSpPr>
          <p:cNvPr id="7" name="TextBox 6"/>
          <p:cNvSpPr txBox="1"/>
          <p:nvPr/>
        </p:nvSpPr>
        <p:spPr>
          <a:xfrm>
            <a:off x="785786" y="3227390"/>
            <a:ext cx="3714776" cy="3416320"/>
          </a:xfrm>
          <a:prstGeom prst="rect">
            <a:avLst/>
          </a:prstGeom>
          <a:noFill/>
        </p:spPr>
        <p:txBody>
          <a:bodyPr wrap="square" rtlCol="0">
            <a:spAutoFit/>
          </a:bodyPr>
          <a:lstStyle/>
          <a:p>
            <a:pPr>
              <a:lnSpc>
                <a:spcPct val="150000"/>
              </a:lnSpc>
              <a:buFont typeface="Wingdings" pitchFamily="2" charset="2"/>
              <a:buChar char="ü"/>
            </a:pPr>
            <a:r>
              <a:rPr lang="zh-CN" altLang="en-US" sz="2400" dirty="0" smtClean="0">
                <a:latin typeface="黑体" pitchFamily="49" charset="-122"/>
                <a:ea typeface="黑体" pitchFamily="49" charset="-122"/>
              </a:rPr>
              <a:t>太阳和月球在地球的一侧，就有了最大的引潮力，引起“</a:t>
            </a:r>
            <a:r>
              <a:rPr lang="zh-CN" altLang="en-US" sz="2400" dirty="0" smtClean="0">
                <a:solidFill>
                  <a:srgbClr val="FF0000"/>
                </a:solidFill>
                <a:latin typeface="黑体" pitchFamily="49" charset="-122"/>
                <a:ea typeface="黑体" pitchFamily="49" charset="-122"/>
              </a:rPr>
              <a:t>大潮</a:t>
            </a:r>
            <a:r>
              <a:rPr lang="zh-CN" altLang="en-US" sz="2400" dirty="0" smtClean="0">
                <a:latin typeface="黑体" pitchFamily="49" charset="-122"/>
                <a:ea typeface="黑体" pitchFamily="49" charset="-122"/>
              </a:rPr>
              <a:t>”</a:t>
            </a:r>
            <a:endParaRPr lang="en-US" altLang="zh-CN" sz="2400" dirty="0" smtClean="0">
              <a:latin typeface="黑体" pitchFamily="49" charset="-122"/>
              <a:ea typeface="黑体" pitchFamily="49" charset="-122"/>
            </a:endParaRPr>
          </a:p>
          <a:p>
            <a:pPr>
              <a:lnSpc>
                <a:spcPct val="150000"/>
              </a:lnSpc>
              <a:buFont typeface="Wingdings" pitchFamily="2" charset="2"/>
              <a:buChar char="ü"/>
            </a:pPr>
            <a:r>
              <a:rPr lang="zh-CN" altLang="en-US" sz="2400" dirty="0" smtClean="0">
                <a:latin typeface="黑体" pitchFamily="49" charset="-122"/>
                <a:ea typeface="黑体" pitchFamily="49" charset="-122"/>
              </a:rPr>
              <a:t>月球在地球的垂直方向上，产生较小的引力潮，引起“</a:t>
            </a:r>
            <a:r>
              <a:rPr lang="zh-CN" altLang="en-US" sz="2400" dirty="0" smtClean="0">
                <a:solidFill>
                  <a:srgbClr val="FF0000"/>
                </a:solidFill>
                <a:latin typeface="黑体" pitchFamily="49" charset="-122"/>
                <a:ea typeface="黑体" pitchFamily="49" charset="-122"/>
              </a:rPr>
              <a:t>小潮</a:t>
            </a:r>
            <a:r>
              <a:rPr lang="zh-CN" altLang="en-US" sz="2400" dirty="0" smtClean="0">
                <a:latin typeface="黑体" pitchFamily="49" charset="-122"/>
                <a:ea typeface="黑体" pitchFamily="49" charset="-122"/>
              </a:rPr>
              <a:t>”</a:t>
            </a:r>
            <a:endParaRPr lang="zh-CN" altLang="en-US" sz="2400" dirty="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203848" y="332656"/>
            <a:ext cx="191590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zh-CN" alt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小  结</a:t>
            </a:r>
            <a:endParaRPr lang="zh-CN" alt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TextBox 4"/>
          <p:cNvSpPr txBox="1"/>
          <p:nvPr/>
        </p:nvSpPr>
        <p:spPr>
          <a:xfrm>
            <a:off x="1115616" y="1484784"/>
            <a:ext cx="7056784" cy="3416320"/>
          </a:xfrm>
          <a:prstGeom prst="rect">
            <a:avLst/>
          </a:prstGeom>
          <a:noFill/>
        </p:spPr>
        <p:txBody>
          <a:bodyPr wrap="square" rtlCol="0">
            <a:spAutoFit/>
          </a:bodyPr>
          <a:lstStyle/>
          <a:p>
            <a:pPr>
              <a:lnSpc>
                <a:spcPct val="150000"/>
              </a:lnSpc>
              <a:buFont typeface="Wingdings" pitchFamily="2" charset="2"/>
              <a:buChar char="u"/>
            </a:pPr>
            <a:r>
              <a:rPr lang="en-US" altLang="zh-CN" sz="2400" dirty="0" smtClean="0">
                <a:latin typeface="黑体" pitchFamily="49" charset="-122"/>
                <a:ea typeface="黑体" pitchFamily="49" charset="-122"/>
              </a:rPr>
              <a:t>PRISMA-YBJ</a:t>
            </a:r>
            <a:r>
              <a:rPr lang="zh-CN" altLang="en-US" sz="2400" dirty="0" smtClean="0">
                <a:latin typeface="黑体" pitchFamily="49" charset="-122"/>
                <a:ea typeface="黑体" pitchFamily="49" charset="-122"/>
              </a:rPr>
              <a:t>热中子探测实验运行良好</a:t>
            </a:r>
            <a:endParaRPr lang="en-US" altLang="zh-CN" sz="2400" dirty="0" smtClean="0">
              <a:latin typeface="黑体" pitchFamily="49" charset="-122"/>
              <a:ea typeface="黑体" pitchFamily="49" charset="-122"/>
            </a:endParaRPr>
          </a:p>
          <a:p>
            <a:pPr>
              <a:lnSpc>
                <a:spcPct val="150000"/>
              </a:lnSpc>
              <a:buFont typeface="Wingdings" pitchFamily="2" charset="2"/>
              <a:buChar char="u"/>
            </a:pPr>
            <a:r>
              <a:rPr lang="zh-CN" altLang="en-US" sz="2400" dirty="0" smtClean="0">
                <a:latin typeface="黑体" pitchFamily="49" charset="-122"/>
                <a:ea typeface="黑体" pitchFamily="49" charset="-122"/>
              </a:rPr>
              <a:t>经验模态方法初步运用在对于中子数据分析当中，与前期的数据分析结果一致</a:t>
            </a:r>
            <a:endParaRPr lang="en-US" altLang="zh-CN" sz="2400" dirty="0" smtClean="0">
              <a:latin typeface="黑体" pitchFamily="49" charset="-122"/>
              <a:ea typeface="黑体" pitchFamily="49" charset="-122"/>
            </a:endParaRPr>
          </a:p>
          <a:p>
            <a:pPr>
              <a:lnSpc>
                <a:spcPct val="150000"/>
              </a:lnSpc>
              <a:buFont typeface="Wingdings" pitchFamily="2" charset="2"/>
              <a:buChar char="u"/>
            </a:pPr>
            <a:r>
              <a:rPr lang="zh-CN" altLang="en-US" sz="2400" dirty="0" smtClean="0">
                <a:latin typeface="黑体" pitchFamily="49" charset="-122"/>
                <a:ea typeface="黑体" pitchFamily="49" charset="-122"/>
              </a:rPr>
              <a:t>需要对经验模态分解其他分量做进一步研究</a:t>
            </a:r>
            <a:endParaRPr lang="en-US" altLang="zh-CN" sz="2400" dirty="0" smtClean="0">
              <a:latin typeface="黑体" pitchFamily="49" charset="-122"/>
              <a:ea typeface="黑体" pitchFamily="49" charset="-122"/>
            </a:endParaRPr>
          </a:p>
          <a:p>
            <a:pPr>
              <a:lnSpc>
                <a:spcPct val="150000"/>
              </a:lnSpc>
              <a:buFont typeface="Wingdings" pitchFamily="2" charset="2"/>
              <a:buChar char="u"/>
            </a:pPr>
            <a:r>
              <a:rPr lang="zh-CN" altLang="en-US" sz="2400" dirty="0" smtClean="0">
                <a:latin typeface="黑体" pitchFamily="49" charset="-122"/>
                <a:ea typeface="黑体" pitchFamily="49" charset="-122"/>
              </a:rPr>
              <a:t>利用已知效应修正热中子探测器原始数据，寻找地壳瞬态变化 </a:t>
            </a:r>
            <a:endParaRPr lang="en-US" altLang="zh-CN" sz="2400" dirty="0" smtClean="0">
              <a:latin typeface="黑体" pitchFamily="49" charset="-122"/>
              <a:ea typeface="黑体" pitchFamily="49"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2716032" y="2219380"/>
            <a:ext cx="4520264" cy="1569660"/>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zh-CN" altLang="en-US" sz="9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谢谢！</a:t>
            </a:r>
            <a:endParaRPr lang="zh-CN" altLang="en-US" sz="9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36832" y="1285860"/>
            <a:ext cx="6192688" cy="4493538"/>
          </a:xfrm>
          <a:prstGeom prst="rect">
            <a:avLst/>
          </a:prstGeom>
          <a:noFill/>
        </p:spPr>
        <p:txBody>
          <a:bodyPr wrap="square" rtlCol="0">
            <a:spAutoFit/>
          </a:bodyPr>
          <a:lstStyle/>
          <a:p>
            <a:pPr algn="ctr"/>
            <a:r>
              <a:rPr lang="zh-CN" altLang="en-US" sz="5400" dirty="0" smtClean="0">
                <a:solidFill>
                  <a:srgbClr val="C00000"/>
                </a:solidFill>
              </a:rPr>
              <a:t>内 容</a:t>
            </a:r>
            <a:endParaRPr lang="en-US" altLang="zh-CN" sz="5400" dirty="0" smtClean="0">
              <a:solidFill>
                <a:srgbClr val="C00000"/>
              </a:solidFill>
            </a:endParaRPr>
          </a:p>
          <a:p>
            <a:pPr algn="ctr"/>
            <a:endParaRPr lang="en-US" altLang="zh-CN" sz="4000" dirty="0" smtClean="0"/>
          </a:p>
          <a:p>
            <a:pPr marL="514350" indent="-514350">
              <a:lnSpc>
                <a:spcPct val="150000"/>
              </a:lnSpc>
              <a:buAutoNum type="arabicPeriod"/>
            </a:pPr>
            <a:r>
              <a:rPr lang="zh-CN" altLang="en-US" sz="3200" dirty="0" smtClean="0">
                <a:solidFill>
                  <a:srgbClr val="0070C0"/>
                </a:solidFill>
              </a:rPr>
              <a:t>热中子探测器实验</a:t>
            </a:r>
            <a:r>
              <a:rPr lang="zh-CN" altLang="en-US" sz="3200" dirty="0">
                <a:solidFill>
                  <a:srgbClr val="0070C0"/>
                </a:solidFill>
              </a:rPr>
              <a:t>介</a:t>
            </a:r>
            <a:r>
              <a:rPr lang="zh-CN" altLang="en-US" sz="3200" dirty="0" smtClean="0">
                <a:solidFill>
                  <a:srgbClr val="0070C0"/>
                </a:solidFill>
              </a:rPr>
              <a:t>绍</a:t>
            </a:r>
            <a:endParaRPr lang="en-US" altLang="zh-CN" sz="3200" dirty="0" smtClean="0">
              <a:solidFill>
                <a:srgbClr val="0070C0"/>
              </a:solidFill>
            </a:endParaRPr>
          </a:p>
          <a:p>
            <a:pPr marL="514350" indent="-514350">
              <a:lnSpc>
                <a:spcPct val="150000"/>
              </a:lnSpc>
              <a:buAutoNum type="arabicPeriod"/>
            </a:pPr>
            <a:r>
              <a:rPr lang="zh-CN" altLang="en-US" sz="3200" dirty="0">
                <a:solidFill>
                  <a:srgbClr val="0070C0"/>
                </a:solidFill>
              </a:rPr>
              <a:t>经验模</a:t>
            </a:r>
            <a:r>
              <a:rPr lang="zh-CN" altLang="en-US" sz="3200" dirty="0" smtClean="0">
                <a:solidFill>
                  <a:srgbClr val="0070C0"/>
                </a:solidFill>
              </a:rPr>
              <a:t>态（</a:t>
            </a:r>
            <a:r>
              <a:rPr lang="en-US" altLang="zh-CN" sz="3200" dirty="0" smtClean="0">
                <a:solidFill>
                  <a:srgbClr val="0070C0"/>
                </a:solidFill>
              </a:rPr>
              <a:t>EEMD</a:t>
            </a:r>
            <a:r>
              <a:rPr lang="zh-CN" altLang="en-US" sz="3200" dirty="0" smtClean="0">
                <a:solidFill>
                  <a:srgbClr val="0070C0"/>
                </a:solidFill>
              </a:rPr>
              <a:t>）方法</a:t>
            </a:r>
            <a:endParaRPr lang="en-US" altLang="zh-CN" sz="3200" dirty="0" smtClean="0">
              <a:solidFill>
                <a:srgbClr val="0070C0"/>
              </a:solidFill>
            </a:endParaRPr>
          </a:p>
          <a:p>
            <a:pPr marL="514350" indent="-514350">
              <a:lnSpc>
                <a:spcPct val="150000"/>
              </a:lnSpc>
              <a:buAutoNum type="arabicPeriod"/>
            </a:pPr>
            <a:r>
              <a:rPr lang="zh-CN" altLang="en-US" sz="3200" dirty="0" smtClean="0">
                <a:solidFill>
                  <a:srgbClr val="0070C0"/>
                </a:solidFill>
              </a:rPr>
              <a:t>初</a:t>
            </a:r>
            <a:r>
              <a:rPr lang="zh-CN" altLang="en-US" sz="3200" dirty="0">
                <a:solidFill>
                  <a:srgbClr val="0070C0"/>
                </a:solidFill>
              </a:rPr>
              <a:t>步数</a:t>
            </a:r>
            <a:r>
              <a:rPr lang="zh-CN" altLang="en-US" sz="3200" dirty="0" smtClean="0">
                <a:solidFill>
                  <a:srgbClr val="0070C0"/>
                </a:solidFill>
              </a:rPr>
              <a:t>据结果</a:t>
            </a:r>
            <a:endParaRPr lang="en-US" altLang="zh-CN" sz="3200" dirty="0" smtClean="0">
              <a:solidFill>
                <a:srgbClr val="0070C0"/>
              </a:solidFill>
            </a:endParaRPr>
          </a:p>
          <a:p>
            <a:pPr marL="514350" indent="-514350">
              <a:lnSpc>
                <a:spcPct val="150000"/>
              </a:lnSpc>
              <a:buAutoNum type="arabicPeriod"/>
            </a:pPr>
            <a:r>
              <a:rPr lang="zh-CN" altLang="en-US" sz="3200" dirty="0" smtClean="0">
                <a:solidFill>
                  <a:srgbClr val="0070C0"/>
                </a:solidFill>
              </a:rPr>
              <a:t>小结</a:t>
            </a:r>
            <a:endParaRPr lang="en-US" altLang="zh-CN" sz="3200" dirty="0" smtClean="0">
              <a:solidFill>
                <a:srgbClr val="0070C0"/>
              </a:solidFill>
            </a:endParaRPr>
          </a:p>
        </p:txBody>
      </p:sp>
      <p:pic>
        <p:nvPicPr>
          <p:cNvPr id="3" name="图片 2" descr="图片1.png"/>
          <p:cNvPicPr>
            <a:picLocks noChangeAspect="1"/>
          </p:cNvPicPr>
          <p:nvPr/>
        </p:nvPicPr>
        <p:blipFill>
          <a:blip r:embed="rId2" cstate="print"/>
          <a:stretch>
            <a:fillRect/>
          </a:stretch>
        </p:blipFill>
        <p:spPr>
          <a:xfrm>
            <a:off x="0" y="0"/>
            <a:ext cx="2570515" cy="690586"/>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QQ图片20160824162015.png"/>
          <p:cNvPicPr>
            <a:picLocks noChangeAspect="1"/>
          </p:cNvPicPr>
          <p:nvPr/>
        </p:nvPicPr>
        <p:blipFill>
          <a:blip r:embed="rId2"/>
          <a:stretch>
            <a:fillRect/>
          </a:stretch>
        </p:blipFill>
        <p:spPr>
          <a:xfrm>
            <a:off x="285720" y="1142984"/>
            <a:ext cx="5357850" cy="3929090"/>
          </a:xfrm>
          <a:prstGeom prst="rect">
            <a:avLst/>
          </a:prstGeom>
        </p:spPr>
      </p:pic>
      <p:sp>
        <p:nvSpPr>
          <p:cNvPr id="4" name="TextBox 3"/>
          <p:cNvSpPr txBox="1"/>
          <p:nvPr/>
        </p:nvSpPr>
        <p:spPr>
          <a:xfrm>
            <a:off x="214282" y="500042"/>
            <a:ext cx="7500990" cy="830997"/>
          </a:xfrm>
          <a:prstGeom prst="rect">
            <a:avLst/>
          </a:prstGeom>
          <a:noFill/>
        </p:spPr>
        <p:txBody>
          <a:bodyPr wrap="square" rtlCol="0">
            <a:spAutoFit/>
          </a:bodyPr>
          <a:lstStyle/>
          <a:p>
            <a:r>
              <a:rPr lang="zh-CN" altLang="en-US" sz="2400" dirty="0" smtClean="0"/>
              <a:t>河北师大实验室的单元探测器的计数和气压温度计记录</a:t>
            </a:r>
          </a:p>
          <a:p>
            <a:endParaRPr lang="zh-CN" altLang="en-US" sz="2400" dirty="0"/>
          </a:p>
        </p:txBody>
      </p:sp>
      <p:sp>
        <p:nvSpPr>
          <p:cNvPr id="5" name="TextBox 4"/>
          <p:cNvSpPr txBox="1"/>
          <p:nvPr/>
        </p:nvSpPr>
        <p:spPr>
          <a:xfrm>
            <a:off x="5857884" y="1948284"/>
            <a:ext cx="3571900" cy="2123658"/>
          </a:xfrm>
          <a:prstGeom prst="rect">
            <a:avLst/>
          </a:prstGeom>
          <a:noFill/>
        </p:spPr>
        <p:txBody>
          <a:bodyPr wrap="square" rtlCol="0">
            <a:spAutoFit/>
          </a:bodyPr>
          <a:lstStyle/>
          <a:p>
            <a:pPr>
              <a:lnSpc>
                <a:spcPct val="150000"/>
              </a:lnSpc>
            </a:pPr>
            <a:r>
              <a:rPr lang="en-US" altLang="zh-CN" sz="2000" dirty="0" smtClean="0">
                <a:latin typeface="黑体" pitchFamily="49" charset="-122"/>
                <a:ea typeface="黑体" pitchFamily="49" charset="-122"/>
              </a:rPr>
              <a:t>   </a:t>
            </a:r>
            <a:r>
              <a:rPr lang="zh-CN" altLang="en-US" dirty="0" smtClean="0">
                <a:latin typeface="黑体" pitchFamily="49" charset="-122"/>
                <a:ea typeface="黑体" pitchFamily="49" charset="-122"/>
              </a:rPr>
              <a:t>热中子探测器计数率</a:t>
            </a:r>
            <a:r>
              <a:rPr lang="en-US" altLang="zh-CN" dirty="0" smtClean="0">
                <a:latin typeface="黑体" pitchFamily="49" charset="-122"/>
                <a:ea typeface="黑体" pitchFamily="49" charset="-122"/>
              </a:rPr>
              <a:t>/</a:t>
            </a:r>
            <a:r>
              <a:rPr lang="zh-CN" altLang="en-US" dirty="0" smtClean="0">
                <a:latin typeface="黑体" pitchFamily="49" charset="-122"/>
                <a:ea typeface="黑体" pitchFamily="49" charset="-122"/>
              </a:rPr>
              <a:t>小时</a:t>
            </a:r>
            <a:endParaRPr lang="en-US" altLang="zh-CN" dirty="0" smtClean="0">
              <a:latin typeface="黑体" pitchFamily="49" charset="-122"/>
              <a:ea typeface="黑体" pitchFamily="49" charset="-122"/>
            </a:endParaRPr>
          </a:p>
          <a:p>
            <a:pPr>
              <a:lnSpc>
                <a:spcPct val="150000"/>
              </a:lnSpc>
            </a:pPr>
            <a:r>
              <a:rPr lang="zh-CN" altLang="en-US" dirty="0" smtClean="0">
                <a:latin typeface="黑体" pitchFamily="49" charset="-122"/>
                <a:ea typeface="黑体" pitchFamily="49" charset="-122"/>
              </a:rPr>
              <a:t>    气压值</a:t>
            </a:r>
          </a:p>
          <a:p>
            <a:pPr>
              <a:lnSpc>
                <a:spcPct val="150000"/>
              </a:lnSpc>
            </a:pPr>
            <a:r>
              <a:rPr lang="zh-CN" altLang="en-US" dirty="0" smtClean="0">
                <a:latin typeface="黑体" pitchFamily="49" charset="-122"/>
                <a:ea typeface="黑体" pitchFamily="49" charset="-122"/>
              </a:rPr>
              <a:t>    温度</a:t>
            </a:r>
            <a:r>
              <a:rPr lang="zh-CN" altLang="en-US" sz="2000" dirty="0" smtClean="0">
                <a:latin typeface="黑体" pitchFamily="49" charset="-122"/>
                <a:ea typeface="黑体" pitchFamily="49" charset="-122"/>
              </a:rPr>
              <a:t/>
            </a:r>
            <a:br>
              <a:rPr lang="zh-CN" altLang="en-US" sz="2000" dirty="0" smtClean="0">
                <a:latin typeface="黑体" pitchFamily="49" charset="-122"/>
                <a:ea typeface="黑体" pitchFamily="49" charset="-122"/>
              </a:rPr>
            </a:br>
            <a:endParaRPr lang="zh-CN" altLang="en-US" sz="2000" dirty="0" smtClean="0">
              <a:latin typeface="黑体" pitchFamily="49" charset="-122"/>
              <a:ea typeface="黑体" pitchFamily="49" charset="-122"/>
            </a:endParaRPr>
          </a:p>
          <a:p>
            <a:endParaRPr lang="zh-CN" altLang="en-US" dirty="0"/>
          </a:p>
        </p:txBody>
      </p:sp>
      <p:pic>
        <p:nvPicPr>
          <p:cNvPr id="26625" name="Picture 1" descr="C:\Users\lx\Documents\Tencent Files\509213352\Image\C2C\9_E~`[QF_4A$Q9)ROUF(_7W.png"/>
          <p:cNvPicPr>
            <a:picLocks noChangeAspect="1" noChangeArrowheads="1"/>
          </p:cNvPicPr>
          <p:nvPr/>
        </p:nvPicPr>
        <p:blipFill>
          <a:blip r:embed="rId3"/>
          <a:srcRect/>
          <a:stretch>
            <a:fillRect/>
          </a:stretch>
        </p:blipFill>
        <p:spPr bwMode="auto">
          <a:xfrm>
            <a:off x="0" y="4929198"/>
            <a:ext cx="6572296" cy="1890710"/>
          </a:xfrm>
          <a:prstGeom prst="rect">
            <a:avLst/>
          </a:prstGeom>
          <a:noFill/>
        </p:spPr>
      </p:pic>
      <p:cxnSp>
        <p:nvCxnSpPr>
          <p:cNvPr id="12" name="直接连接符 11"/>
          <p:cNvCxnSpPr/>
          <p:nvPr/>
        </p:nvCxnSpPr>
        <p:spPr>
          <a:xfrm>
            <a:off x="5786446" y="2285992"/>
            <a:ext cx="500066" cy="1588"/>
          </a:xfrm>
          <a:prstGeom prst="line">
            <a:avLst/>
          </a:prstGeom>
          <a:ln w="158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5786446" y="2714620"/>
            <a:ext cx="500066" cy="1588"/>
          </a:xfrm>
          <a:prstGeom prst="line">
            <a:avLst/>
          </a:prstGeom>
          <a:ln w="158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5857884" y="3143248"/>
            <a:ext cx="500066" cy="1588"/>
          </a:xfrm>
          <a:prstGeom prst="line">
            <a:avLst/>
          </a:prstGeom>
          <a:ln w="15875">
            <a:solidFill>
              <a:srgbClr val="00B05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8596" y="285728"/>
            <a:ext cx="7786742" cy="2431435"/>
          </a:xfrm>
          <a:prstGeom prst="rect">
            <a:avLst/>
          </a:prstGeom>
          <a:noFill/>
        </p:spPr>
        <p:txBody>
          <a:bodyPr wrap="square" rtlCol="0">
            <a:spAutoFit/>
          </a:bodyPr>
          <a:lstStyle/>
          <a:p>
            <a:r>
              <a:rPr lang="zh-CN" altLang="en-US" sz="3200" dirty="0" smtClean="0">
                <a:solidFill>
                  <a:srgbClr val="FF0000"/>
                </a:solidFill>
                <a:latin typeface="黑体" pitchFamily="49" charset="-122"/>
                <a:ea typeface="黑体" pitchFamily="49" charset="-122"/>
              </a:rPr>
              <a:t>白噪声：</a:t>
            </a:r>
            <a:endParaRPr lang="en-US" altLang="zh-CN" sz="3200" dirty="0" smtClean="0">
              <a:solidFill>
                <a:srgbClr val="FF0000"/>
              </a:solidFill>
              <a:latin typeface="黑体" pitchFamily="49" charset="-122"/>
              <a:ea typeface="黑体" pitchFamily="49" charset="-122"/>
            </a:endParaRPr>
          </a:p>
          <a:p>
            <a:r>
              <a:rPr lang="zh-CN" altLang="en-US" sz="2400" dirty="0" smtClean="0"/>
              <a:t>    是一种功率频谱密度为常数的随机信号或随机过程。此信号在各个频段上的功率是一样的，由于白光是由各种频率（颜色）的单色光混合而成，因而此信号的这种具有平坦功率谱的性质被称作是“白色的”，此信号也因此被称作白噪声。</a:t>
            </a:r>
            <a:endParaRPr lang="zh-CN" altLang="en-US" sz="2400" dirty="0">
              <a:solidFill>
                <a:srgbClr val="FF0000"/>
              </a:solidFill>
              <a:latin typeface="黑体" pitchFamily="49" charset="-122"/>
              <a:ea typeface="黑体" pitchFamily="49" charset="-122"/>
            </a:endParaRPr>
          </a:p>
        </p:txBody>
      </p:sp>
      <p:sp>
        <p:nvSpPr>
          <p:cNvPr id="3" name="TextBox 2"/>
          <p:cNvSpPr txBox="1"/>
          <p:nvPr/>
        </p:nvSpPr>
        <p:spPr>
          <a:xfrm>
            <a:off x="714348" y="3352760"/>
            <a:ext cx="6429420" cy="2893100"/>
          </a:xfrm>
          <a:prstGeom prst="rect">
            <a:avLst/>
          </a:prstGeom>
          <a:noFill/>
        </p:spPr>
        <p:txBody>
          <a:bodyPr wrap="square" rtlCol="0">
            <a:spAutoFit/>
          </a:bodyPr>
          <a:lstStyle/>
          <a:p>
            <a:r>
              <a:rPr lang="zh-CN" altLang="en-US" sz="2800" dirty="0" smtClean="0"/>
              <a:t>用</a:t>
            </a:r>
            <a:r>
              <a:rPr lang="en-US" sz="2800" dirty="0" err="1" smtClean="0"/>
              <a:t>matlab</a:t>
            </a:r>
            <a:r>
              <a:rPr lang="zh-CN" altLang="en-US" sz="2800" dirty="0" smtClean="0"/>
              <a:t>怎么做出来标准白噪音：</a:t>
            </a:r>
            <a:br>
              <a:rPr lang="zh-CN" altLang="en-US" sz="2800" dirty="0" smtClean="0"/>
            </a:br>
            <a:endParaRPr lang="zh-CN" altLang="en-US" sz="2800" dirty="0" smtClean="0"/>
          </a:p>
          <a:p>
            <a:pPr>
              <a:lnSpc>
                <a:spcPct val="150000"/>
              </a:lnSpc>
            </a:pPr>
            <a:r>
              <a:rPr lang="zh-CN" altLang="en-US" sz="2400" dirty="0" smtClean="0"/>
              <a:t>生成高斯分布的随机数就用</a:t>
            </a:r>
            <a:r>
              <a:rPr lang="en-US" sz="2400" dirty="0" err="1" smtClean="0"/>
              <a:t>randn</a:t>
            </a:r>
            <a:r>
              <a:rPr lang="en-US" sz="2400" dirty="0" smtClean="0"/>
              <a:t>()；</a:t>
            </a:r>
            <a:br>
              <a:rPr lang="en-US" sz="2400" dirty="0" smtClean="0"/>
            </a:br>
            <a:r>
              <a:rPr lang="en-US" sz="2400" dirty="0" smtClean="0"/>
              <a:t>y=</a:t>
            </a:r>
            <a:r>
              <a:rPr lang="en-US" sz="2400" dirty="0" err="1" smtClean="0"/>
              <a:t>randn</a:t>
            </a:r>
            <a:r>
              <a:rPr lang="en-US" sz="2400" dirty="0" smtClean="0"/>
              <a:t>(1,1); </a:t>
            </a:r>
            <a:br>
              <a:rPr lang="en-US" sz="2400" dirty="0" smtClean="0"/>
            </a:br>
            <a:r>
              <a:rPr lang="en-US" sz="2400" dirty="0" smtClean="0"/>
              <a:t>y=b*y</a:t>
            </a:r>
            <a:r>
              <a:rPr lang="en-US" sz="2400" dirty="0" smtClean="0"/>
              <a:t>; </a:t>
            </a:r>
            <a:r>
              <a:rPr lang="en-US" sz="2400" dirty="0" smtClean="0"/>
              <a:t>b</a:t>
            </a:r>
            <a:r>
              <a:rPr lang="zh-CN" altLang="en-US" sz="2400" dirty="0" smtClean="0"/>
              <a:t>为标准差</a:t>
            </a:r>
          </a:p>
          <a:p>
            <a:endParaRPr lang="zh-CN"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785794"/>
            <a:ext cx="6715172" cy="461665"/>
          </a:xfrm>
          <a:prstGeom prst="rect">
            <a:avLst/>
          </a:prstGeom>
          <a:noFill/>
        </p:spPr>
        <p:txBody>
          <a:bodyPr wrap="square" rtlCol="0">
            <a:spAutoFit/>
          </a:bodyPr>
          <a:lstStyle/>
          <a:p>
            <a:pPr algn="ctr"/>
            <a:r>
              <a:rPr lang="en-US" altLang="zh-CN" sz="2400" dirty="0" smtClean="0">
                <a:solidFill>
                  <a:srgbClr val="FF0000"/>
                </a:solidFill>
              </a:rPr>
              <a:t>7</a:t>
            </a:r>
            <a:r>
              <a:rPr lang="zh-CN" altLang="en-US" sz="2400" dirty="0" smtClean="0">
                <a:solidFill>
                  <a:srgbClr val="FF0000"/>
                </a:solidFill>
              </a:rPr>
              <a:t>天周期的频率谱</a:t>
            </a:r>
            <a:endParaRPr lang="zh-CN" altLang="en-US" sz="2400" dirty="0">
              <a:solidFill>
                <a:srgbClr val="FF0000"/>
              </a:solidFill>
            </a:endParaRPr>
          </a:p>
        </p:txBody>
      </p:sp>
      <p:pic>
        <p:nvPicPr>
          <p:cNvPr id="25602" name="Picture 2"/>
          <p:cNvPicPr>
            <a:picLocks noChangeAspect="1" noChangeArrowheads="1"/>
          </p:cNvPicPr>
          <p:nvPr/>
        </p:nvPicPr>
        <p:blipFill>
          <a:blip r:embed="rId2"/>
          <a:srcRect/>
          <a:stretch>
            <a:fillRect/>
          </a:stretch>
        </p:blipFill>
        <p:spPr bwMode="auto">
          <a:xfrm>
            <a:off x="928662" y="1428736"/>
            <a:ext cx="6543695" cy="383382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p:cNvPicPr>
            <a:picLocks noChangeAspect="1" noChangeArrowheads="1"/>
          </p:cNvPicPr>
          <p:nvPr/>
        </p:nvPicPr>
        <p:blipFill>
          <a:blip r:embed="rId2"/>
          <a:srcRect/>
          <a:stretch>
            <a:fillRect/>
          </a:stretch>
        </p:blipFill>
        <p:spPr bwMode="auto">
          <a:xfrm>
            <a:off x="285720" y="2928934"/>
            <a:ext cx="5314962" cy="3295650"/>
          </a:xfrm>
          <a:prstGeom prst="rect">
            <a:avLst/>
          </a:prstGeom>
          <a:noFill/>
          <a:ln w="9525">
            <a:noFill/>
            <a:miter lim="800000"/>
            <a:headEnd/>
            <a:tailEnd/>
          </a:ln>
          <a:effectLst/>
        </p:spPr>
      </p:pic>
      <p:sp>
        <p:nvSpPr>
          <p:cNvPr id="3" name="TextBox 2"/>
          <p:cNvSpPr txBox="1"/>
          <p:nvPr/>
        </p:nvSpPr>
        <p:spPr>
          <a:xfrm>
            <a:off x="571472" y="571480"/>
            <a:ext cx="7143800" cy="369332"/>
          </a:xfrm>
          <a:prstGeom prst="rect">
            <a:avLst/>
          </a:prstGeom>
          <a:noFill/>
        </p:spPr>
        <p:txBody>
          <a:bodyPr wrap="square" rtlCol="0">
            <a:spAutoFit/>
          </a:bodyPr>
          <a:lstStyle/>
          <a:p>
            <a:r>
              <a:rPr lang="zh-CN" altLang="en-US" dirty="0" smtClean="0"/>
              <a:t>原始数据归一化之后，蓝色为没有加入白噪声，红色是加入白噪声</a:t>
            </a:r>
            <a:endParaRPr lang="zh-CN" altLang="en-US" dirty="0"/>
          </a:p>
        </p:txBody>
      </p:sp>
      <p:pic>
        <p:nvPicPr>
          <p:cNvPr id="26627" name="Picture 3"/>
          <p:cNvPicPr>
            <a:picLocks noChangeAspect="1" noChangeArrowheads="1"/>
          </p:cNvPicPr>
          <p:nvPr/>
        </p:nvPicPr>
        <p:blipFill>
          <a:blip r:embed="rId3"/>
          <a:srcRect/>
          <a:stretch>
            <a:fillRect/>
          </a:stretch>
        </p:blipFill>
        <p:spPr bwMode="auto">
          <a:xfrm>
            <a:off x="4643438" y="1000108"/>
            <a:ext cx="4500562" cy="3314700"/>
          </a:xfrm>
          <a:prstGeom prst="rect">
            <a:avLst/>
          </a:prstGeom>
          <a:noFill/>
          <a:ln w="9525">
            <a:noFill/>
            <a:miter lim="800000"/>
            <a:headEnd/>
            <a:tailEnd/>
          </a:ln>
          <a:effectLst/>
        </p:spPr>
      </p:pic>
      <p:sp>
        <p:nvSpPr>
          <p:cNvPr id="5" name="TextBox 4"/>
          <p:cNvSpPr txBox="1"/>
          <p:nvPr/>
        </p:nvSpPr>
        <p:spPr>
          <a:xfrm>
            <a:off x="6357950" y="4429132"/>
            <a:ext cx="2428892" cy="369332"/>
          </a:xfrm>
          <a:prstGeom prst="rect">
            <a:avLst/>
          </a:prstGeom>
          <a:noFill/>
        </p:spPr>
        <p:txBody>
          <a:bodyPr wrap="square" rtlCol="0">
            <a:spAutoFit/>
          </a:bodyPr>
          <a:lstStyle/>
          <a:p>
            <a:pPr algn="ctr"/>
            <a:r>
              <a:rPr lang="zh-CN" altLang="en-US" dirty="0" smtClean="0"/>
              <a:t>局部放大图</a:t>
            </a:r>
            <a:endParaRPr lang="zh-CN"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p:cNvPicPr>
            <a:picLocks noChangeAspect="1" noChangeArrowheads="1"/>
          </p:cNvPicPr>
          <p:nvPr/>
        </p:nvPicPr>
        <p:blipFill>
          <a:blip r:embed="rId2"/>
          <a:srcRect/>
          <a:stretch>
            <a:fillRect/>
          </a:stretch>
        </p:blipFill>
        <p:spPr bwMode="auto">
          <a:xfrm>
            <a:off x="214282" y="714356"/>
            <a:ext cx="5505450" cy="3719515"/>
          </a:xfrm>
          <a:prstGeom prst="rect">
            <a:avLst/>
          </a:prstGeom>
          <a:noFill/>
          <a:ln w="9525">
            <a:noFill/>
            <a:miter lim="800000"/>
            <a:headEnd/>
            <a:tailEnd/>
          </a:ln>
          <a:effectLst/>
        </p:spPr>
      </p:pic>
      <p:sp>
        <p:nvSpPr>
          <p:cNvPr id="3" name="TextBox 2"/>
          <p:cNvSpPr txBox="1"/>
          <p:nvPr/>
        </p:nvSpPr>
        <p:spPr>
          <a:xfrm>
            <a:off x="571472" y="285728"/>
            <a:ext cx="4572032" cy="369332"/>
          </a:xfrm>
          <a:prstGeom prst="rect">
            <a:avLst/>
          </a:prstGeom>
          <a:noFill/>
        </p:spPr>
        <p:txBody>
          <a:bodyPr wrap="square" rtlCol="0">
            <a:spAutoFit/>
          </a:bodyPr>
          <a:lstStyle/>
          <a:p>
            <a:pPr algn="ctr"/>
            <a:r>
              <a:rPr lang="en-US" altLang="zh-CN" dirty="0" smtClean="0">
                <a:solidFill>
                  <a:srgbClr val="FF0000"/>
                </a:solidFill>
              </a:rPr>
              <a:t>7</a:t>
            </a:r>
            <a:r>
              <a:rPr lang="zh-CN" altLang="en-US" dirty="0" smtClean="0">
                <a:solidFill>
                  <a:srgbClr val="FF0000"/>
                </a:solidFill>
              </a:rPr>
              <a:t>天未加白噪声的时间尺度</a:t>
            </a:r>
            <a:endParaRPr lang="zh-CN" altLang="en-US" dirty="0">
              <a:solidFill>
                <a:srgbClr val="FF0000"/>
              </a:solidFill>
            </a:endParaRPr>
          </a:p>
        </p:txBody>
      </p:sp>
      <p:pic>
        <p:nvPicPr>
          <p:cNvPr id="4" name="Picture 4"/>
          <p:cNvPicPr>
            <a:picLocks noChangeAspect="1" noChangeArrowheads="1"/>
          </p:cNvPicPr>
          <p:nvPr/>
        </p:nvPicPr>
        <p:blipFill>
          <a:blip r:embed="rId3" cstate="print"/>
          <a:srcRect/>
          <a:stretch>
            <a:fillRect/>
          </a:stretch>
        </p:blipFill>
        <p:spPr bwMode="auto">
          <a:xfrm>
            <a:off x="4240362" y="3676650"/>
            <a:ext cx="4903638" cy="3181350"/>
          </a:xfrm>
          <a:prstGeom prst="rect">
            <a:avLst/>
          </a:prstGeom>
          <a:noFill/>
          <a:ln w="9525">
            <a:noFill/>
            <a:miter lim="800000"/>
            <a:headEnd/>
            <a:tailEnd/>
          </a:ln>
        </p:spPr>
      </p:pic>
      <p:sp>
        <p:nvSpPr>
          <p:cNvPr id="5" name="TextBox 4"/>
          <p:cNvSpPr txBox="1"/>
          <p:nvPr/>
        </p:nvSpPr>
        <p:spPr>
          <a:xfrm>
            <a:off x="5786446" y="3059668"/>
            <a:ext cx="2857520" cy="369332"/>
          </a:xfrm>
          <a:prstGeom prst="rect">
            <a:avLst/>
          </a:prstGeom>
          <a:noFill/>
        </p:spPr>
        <p:txBody>
          <a:bodyPr wrap="square" rtlCol="0">
            <a:spAutoFit/>
          </a:bodyPr>
          <a:lstStyle/>
          <a:p>
            <a:r>
              <a:rPr lang="en-US" altLang="zh-CN" dirty="0" smtClean="0"/>
              <a:t>7</a:t>
            </a:r>
            <a:r>
              <a:rPr lang="zh-CN" altLang="en-US" dirty="0" smtClean="0"/>
              <a:t>天加白噪声的时间尺度</a:t>
            </a:r>
            <a:endParaRPr lang="zh-CN" alt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a:srcRect/>
          <a:stretch>
            <a:fillRect/>
          </a:stretch>
        </p:blipFill>
        <p:spPr bwMode="auto">
          <a:xfrm>
            <a:off x="1000100" y="1000108"/>
            <a:ext cx="7358114" cy="4905375"/>
          </a:xfrm>
          <a:prstGeom prst="rect">
            <a:avLst/>
          </a:prstGeom>
          <a:noFill/>
          <a:ln w="9525">
            <a:noFill/>
            <a:miter lim="800000"/>
            <a:headEnd/>
            <a:tailEnd/>
          </a:ln>
          <a:effectLst/>
        </p:spPr>
      </p:pic>
      <p:sp>
        <p:nvSpPr>
          <p:cNvPr id="3" name="TextBox 2"/>
          <p:cNvSpPr txBox="1"/>
          <p:nvPr/>
        </p:nvSpPr>
        <p:spPr>
          <a:xfrm>
            <a:off x="1643042" y="357166"/>
            <a:ext cx="6000792" cy="523220"/>
          </a:xfrm>
          <a:prstGeom prst="rect">
            <a:avLst/>
          </a:prstGeom>
          <a:noFill/>
        </p:spPr>
        <p:txBody>
          <a:bodyPr wrap="square" rtlCol="0">
            <a:spAutoFit/>
          </a:bodyPr>
          <a:lstStyle/>
          <a:p>
            <a:pPr algn="ctr"/>
            <a:r>
              <a:rPr lang="zh-CN" altLang="en-US" sz="2800" dirty="0" smtClean="0">
                <a:solidFill>
                  <a:srgbClr val="FF0000"/>
                </a:solidFill>
              </a:rPr>
              <a:t>原始数据归一化之后加入的白噪声</a:t>
            </a:r>
            <a:endParaRPr lang="zh-CN" altLang="en-US" sz="28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2" name="Object 7"/>
          <p:cNvGraphicFramePr>
            <a:graphicFrameLocks noChangeAspect="1"/>
          </p:cNvGraphicFramePr>
          <p:nvPr/>
        </p:nvGraphicFramePr>
        <p:xfrm>
          <a:off x="4857752" y="2508264"/>
          <a:ext cx="3200400" cy="2849562"/>
        </p:xfrm>
        <a:graphic>
          <a:graphicData uri="http://schemas.openxmlformats.org/presentationml/2006/ole">
            <p:oleObj spid="_x0000_s5124" name="Документ" r:id="rId3" imgW="4052316" imgH="3610356" progId="Word.Document.8">
              <p:embed/>
            </p:oleObj>
          </a:graphicData>
        </a:graphic>
      </p:graphicFrame>
      <p:pic>
        <p:nvPicPr>
          <p:cNvPr id="3" name="图片 2" descr="图片1.png"/>
          <p:cNvPicPr>
            <a:picLocks noChangeAspect="1"/>
          </p:cNvPicPr>
          <p:nvPr/>
        </p:nvPicPr>
        <p:blipFill>
          <a:blip r:embed="rId4" cstate="print"/>
          <a:stretch>
            <a:fillRect/>
          </a:stretch>
        </p:blipFill>
        <p:spPr>
          <a:xfrm>
            <a:off x="0" y="0"/>
            <a:ext cx="2570515" cy="690586"/>
          </a:xfrm>
          <a:prstGeom prst="rect">
            <a:avLst/>
          </a:prstGeom>
        </p:spPr>
      </p:pic>
      <p:sp>
        <p:nvSpPr>
          <p:cNvPr id="5" name="TextBox 4"/>
          <p:cNvSpPr txBox="1"/>
          <p:nvPr/>
        </p:nvSpPr>
        <p:spPr>
          <a:xfrm>
            <a:off x="285720" y="1285860"/>
            <a:ext cx="8358246" cy="1866858"/>
          </a:xfrm>
          <a:prstGeom prst="rect">
            <a:avLst/>
          </a:prstGeom>
          <a:noFill/>
        </p:spPr>
        <p:txBody>
          <a:bodyPr wrap="square" rtlCol="0">
            <a:spAutoFit/>
          </a:bodyPr>
          <a:lstStyle/>
          <a:p>
            <a:pPr>
              <a:lnSpc>
                <a:spcPct val="150000"/>
              </a:lnSpc>
              <a:buFont typeface="Wingdings" pitchFamily="2" charset="2"/>
              <a:buChar char="l"/>
            </a:pPr>
            <a:r>
              <a:rPr lang="zh-CN" altLang="en-US" sz="2000" dirty="0" smtClean="0">
                <a:solidFill>
                  <a:schemeClr val="tx2">
                    <a:lumMod val="60000"/>
                    <a:lumOff val="40000"/>
                  </a:schemeClr>
                </a:solidFill>
                <a:latin typeface="黑体" pitchFamily="49" charset="-122"/>
                <a:ea typeface="黑体" pitchFamily="49" charset="-122"/>
              </a:rPr>
              <a:t>由河北师范大学、中科院高能物理所与俄罗斯科学院核研究所合作建成了</a:t>
            </a:r>
            <a:r>
              <a:rPr lang="en-US" altLang="zh-CN" sz="2000" dirty="0" smtClean="0">
                <a:solidFill>
                  <a:schemeClr val="tx2">
                    <a:lumMod val="60000"/>
                    <a:lumOff val="40000"/>
                  </a:schemeClr>
                </a:solidFill>
                <a:latin typeface="黑体" pitchFamily="49" charset="-122"/>
                <a:ea typeface="黑体" pitchFamily="49" charset="-122"/>
              </a:rPr>
              <a:t>4 </a:t>
            </a:r>
            <a:r>
              <a:rPr lang="zh-CN" altLang="en-US" sz="2000" dirty="0" smtClean="0">
                <a:solidFill>
                  <a:schemeClr val="tx2">
                    <a:lumMod val="60000"/>
                    <a:lumOff val="40000"/>
                  </a:schemeClr>
                </a:solidFill>
                <a:latin typeface="黑体" pitchFamily="49" charset="-122"/>
                <a:ea typeface="黑体" pitchFamily="49" charset="-122"/>
              </a:rPr>
              <a:t>台新型热中子探测器</a:t>
            </a:r>
            <a:endParaRPr lang="en-US" altLang="zh-CN" sz="2000" dirty="0" smtClean="0">
              <a:solidFill>
                <a:schemeClr val="tx2">
                  <a:lumMod val="60000"/>
                  <a:lumOff val="40000"/>
                </a:schemeClr>
              </a:solidFill>
              <a:latin typeface="黑体" pitchFamily="49" charset="-122"/>
              <a:ea typeface="黑体" pitchFamily="49" charset="-122"/>
            </a:endParaRPr>
          </a:p>
          <a:p>
            <a:pPr>
              <a:lnSpc>
                <a:spcPct val="150000"/>
              </a:lnSpc>
              <a:buFont typeface="Wingdings" pitchFamily="2" charset="2"/>
              <a:buChar char="l"/>
            </a:pPr>
            <a:r>
              <a:rPr lang="en-US" altLang="zh-CN" sz="2000" dirty="0" smtClean="0">
                <a:solidFill>
                  <a:schemeClr val="tx2">
                    <a:lumMod val="60000"/>
                    <a:lumOff val="40000"/>
                  </a:schemeClr>
                </a:solidFill>
                <a:latin typeface="黑体" pitchFamily="49" charset="-122"/>
                <a:ea typeface="黑体" pitchFamily="49" charset="-122"/>
              </a:rPr>
              <a:t>PRISMA-YBJ</a:t>
            </a:r>
            <a:r>
              <a:rPr lang="zh-CN" altLang="en-US" sz="2000" dirty="0" smtClean="0">
                <a:solidFill>
                  <a:schemeClr val="tx2">
                    <a:lumMod val="60000"/>
                    <a:lumOff val="40000"/>
                  </a:schemeClr>
                </a:solidFill>
                <a:latin typeface="黑体" pitchFamily="49" charset="-122"/>
                <a:ea typeface="黑体" pitchFamily="49" charset="-122"/>
              </a:rPr>
              <a:t>放置在羊八井实验室</a:t>
            </a:r>
            <a:r>
              <a:rPr lang="en-US" altLang="zh-CN" sz="2000" dirty="0" smtClean="0">
                <a:solidFill>
                  <a:schemeClr val="tx2">
                    <a:lumMod val="60000"/>
                    <a:lumOff val="40000"/>
                  </a:schemeClr>
                </a:solidFill>
                <a:latin typeface="黑体" pitchFamily="49" charset="-122"/>
                <a:ea typeface="黑体" pitchFamily="49" charset="-122"/>
              </a:rPr>
              <a:t>ARGO </a:t>
            </a:r>
            <a:r>
              <a:rPr lang="zh-CN" altLang="en-US" sz="2000" dirty="0" smtClean="0">
                <a:solidFill>
                  <a:schemeClr val="tx2">
                    <a:lumMod val="60000"/>
                    <a:lumOff val="40000"/>
                  </a:schemeClr>
                </a:solidFill>
                <a:latin typeface="黑体" pitchFamily="49" charset="-122"/>
                <a:ea typeface="黑体" pitchFamily="49" charset="-122"/>
              </a:rPr>
              <a:t>大厅，</a:t>
            </a:r>
            <a:r>
              <a:rPr lang="en-US" altLang="zh-CN" sz="2000" dirty="0" smtClean="0">
                <a:solidFill>
                  <a:schemeClr val="tx2">
                    <a:lumMod val="60000"/>
                    <a:lumOff val="40000"/>
                  </a:schemeClr>
                </a:solidFill>
                <a:latin typeface="黑体" pitchFamily="49" charset="-122"/>
                <a:ea typeface="黑体" pitchFamily="49" charset="-122"/>
              </a:rPr>
              <a:t>2013</a:t>
            </a:r>
            <a:r>
              <a:rPr lang="zh-CN" altLang="en-US" sz="2000" dirty="0" smtClean="0">
                <a:solidFill>
                  <a:schemeClr val="tx2">
                    <a:lumMod val="60000"/>
                    <a:lumOff val="40000"/>
                  </a:schemeClr>
                </a:solidFill>
                <a:latin typeface="黑体" pitchFamily="49" charset="-122"/>
                <a:ea typeface="黑体" pitchFamily="49" charset="-122"/>
              </a:rPr>
              <a:t>年</a:t>
            </a:r>
            <a:r>
              <a:rPr lang="en-US" altLang="zh-CN" sz="2000" dirty="0" smtClean="0">
                <a:solidFill>
                  <a:schemeClr val="tx2">
                    <a:lumMod val="60000"/>
                    <a:lumOff val="40000"/>
                  </a:schemeClr>
                </a:solidFill>
                <a:latin typeface="黑体" pitchFamily="49" charset="-122"/>
                <a:ea typeface="黑体" pitchFamily="49" charset="-122"/>
              </a:rPr>
              <a:t>9</a:t>
            </a:r>
            <a:r>
              <a:rPr lang="zh-CN" altLang="en-US" sz="2000" dirty="0" smtClean="0">
                <a:solidFill>
                  <a:schemeClr val="tx2">
                    <a:lumMod val="60000"/>
                    <a:lumOff val="40000"/>
                  </a:schemeClr>
                </a:solidFill>
                <a:latin typeface="黑体" pitchFamily="49" charset="-122"/>
                <a:ea typeface="黑体" pitchFamily="49" charset="-122"/>
              </a:rPr>
              <a:t>月安装成功调试运行。</a:t>
            </a:r>
            <a:endParaRPr lang="zh-CN" altLang="en-US" sz="2000" dirty="0">
              <a:solidFill>
                <a:srgbClr val="00B0F0"/>
              </a:solidFill>
              <a:latin typeface="黑体" pitchFamily="49" charset="-122"/>
              <a:ea typeface="黑体" pitchFamily="49" charset="-122"/>
            </a:endParaRPr>
          </a:p>
        </p:txBody>
      </p:sp>
      <p:sp>
        <p:nvSpPr>
          <p:cNvPr id="8" name="TextBox 7"/>
          <p:cNvSpPr txBox="1"/>
          <p:nvPr/>
        </p:nvSpPr>
        <p:spPr>
          <a:xfrm>
            <a:off x="4357686" y="5417122"/>
            <a:ext cx="4176464" cy="369332"/>
          </a:xfrm>
          <a:prstGeom prst="rect">
            <a:avLst/>
          </a:prstGeom>
          <a:noFill/>
        </p:spPr>
        <p:txBody>
          <a:bodyPr wrap="square" rtlCol="0">
            <a:spAutoFit/>
          </a:bodyPr>
          <a:lstStyle/>
          <a:p>
            <a:pPr algn="ctr"/>
            <a:r>
              <a:rPr lang="zh-CN" altLang="en-US" dirty="0" smtClean="0">
                <a:latin typeface="黑体" pitchFamily="49" charset="-122"/>
                <a:ea typeface="黑体" pitchFamily="49" charset="-122"/>
              </a:rPr>
              <a:t>标准 </a:t>
            </a:r>
            <a:r>
              <a:rPr lang="en-US" altLang="zh-CN" dirty="0" smtClean="0">
                <a:latin typeface="黑体" pitchFamily="49" charset="-122"/>
                <a:ea typeface="黑体" pitchFamily="49" charset="-122"/>
              </a:rPr>
              <a:t>en-</a:t>
            </a:r>
            <a:r>
              <a:rPr lang="zh-CN" altLang="en-US" dirty="0" smtClean="0">
                <a:latin typeface="黑体" pitchFamily="49" charset="-122"/>
                <a:ea typeface="黑体" pitchFamily="49" charset="-122"/>
              </a:rPr>
              <a:t>探测器的示意图</a:t>
            </a:r>
            <a:endParaRPr lang="zh-CN" altLang="en-US" dirty="0">
              <a:latin typeface="黑体" pitchFamily="49" charset="-122"/>
              <a:ea typeface="黑体" pitchFamily="49" charset="-122"/>
            </a:endParaRPr>
          </a:p>
        </p:txBody>
      </p:sp>
      <p:sp>
        <p:nvSpPr>
          <p:cNvPr id="9" name="TextBox 8"/>
          <p:cNvSpPr txBox="1"/>
          <p:nvPr/>
        </p:nvSpPr>
        <p:spPr>
          <a:xfrm>
            <a:off x="4537800" y="5786454"/>
            <a:ext cx="4320480" cy="858377"/>
          </a:xfrm>
          <a:prstGeom prst="rect">
            <a:avLst/>
          </a:prstGeom>
          <a:noFill/>
        </p:spPr>
        <p:txBody>
          <a:bodyPr wrap="square" rtlCol="0">
            <a:spAutoFit/>
          </a:bodyPr>
          <a:lstStyle/>
          <a:p>
            <a:pPr>
              <a:lnSpc>
                <a:spcPct val="150000"/>
              </a:lnSpc>
            </a:pPr>
            <a:r>
              <a:rPr lang="en-US" altLang="zh-CN" dirty="0" smtClean="0"/>
              <a:t>1 </a:t>
            </a:r>
            <a:r>
              <a:rPr lang="zh-CN" altLang="en-US" dirty="0" smtClean="0">
                <a:latin typeface="黑体" pitchFamily="49" charset="-122"/>
                <a:ea typeface="黑体" pitchFamily="49" charset="-122"/>
              </a:rPr>
              <a:t>聚乙烯罐，</a:t>
            </a:r>
            <a:r>
              <a:rPr lang="en-US" altLang="zh-CN" dirty="0" smtClean="0">
                <a:latin typeface="黑体" pitchFamily="49" charset="-122"/>
                <a:ea typeface="黑体" pitchFamily="49" charset="-122"/>
              </a:rPr>
              <a:t>2 PE</a:t>
            </a:r>
            <a:r>
              <a:rPr lang="zh-CN" altLang="en-US" dirty="0" smtClean="0">
                <a:latin typeface="黑体" pitchFamily="49" charset="-122"/>
                <a:ea typeface="黑体" pitchFamily="49" charset="-122"/>
              </a:rPr>
              <a:t>盖，</a:t>
            </a:r>
            <a:r>
              <a:rPr lang="en-US" altLang="zh-CN" dirty="0" smtClean="0">
                <a:latin typeface="黑体" pitchFamily="49" charset="-122"/>
                <a:ea typeface="黑体" pitchFamily="49" charset="-122"/>
              </a:rPr>
              <a:t>3 PMT FEU-200</a:t>
            </a:r>
            <a:r>
              <a:rPr lang="zh-CN" altLang="en-US" dirty="0" smtClean="0">
                <a:latin typeface="黑体" pitchFamily="49" charset="-122"/>
                <a:ea typeface="黑体" pitchFamily="49" charset="-122"/>
              </a:rPr>
              <a:t>，</a:t>
            </a:r>
            <a:r>
              <a:rPr lang="en-US" altLang="zh-CN" dirty="0" smtClean="0">
                <a:latin typeface="黑体" pitchFamily="49" charset="-122"/>
                <a:ea typeface="黑体" pitchFamily="49" charset="-122"/>
              </a:rPr>
              <a:t>4 </a:t>
            </a:r>
            <a:r>
              <a:rPr lang="en-US" altLang="zh-CN" dirty="0" err="1" smtClean="0">
                <a:latin typeface="黑体" pitchFamily="49" charset="-122"/>
                <a:ea typeface="黑体" pitchFamily="49" charset="-122"/>
              </a:rPr>
              <a:t>ZnS</a:t>
            </a:r>
            <a:r>
              <a:rPr lang="en-US" altLang="zh-CN" dirty="0" smtClean="0">
                <a:latin typeface="黑体" pitchFamily="49" charset="-122"/>
                <a:ea typeface="黑体" pitchFamily="49" charset="-122"/>
              </a:rPr>
              <a:t>(Ag)+</a:t>
            </a:r>
            <a:r>
              <a:rPr lang="en-US" altLang="zh-CN" baseline="30000" dirty="0" smtClean="0">
                <a:latin typeface="黑体" pitchFamily="49" charset="-122"/>
                <a:ea typeface="黑体" pitchFamily="49" charset="-122"/>
              </a:rPr>
              <a:t>6</a:t>
            </a:r>
            <a:r>
              <a:rPr lang="en-US" altLang="zh-CN" dirty="0" smtClean="0">
                <a:latin typeface="黑体" pitchFamily="49" charset="-122"/>
                <a:ea typeface="黑体" pitchFamily="49" charset="-122"/>
              </a:rPr>
              <a:t>LiF</a:t>
            </a:r>
            <a:r>
              <a:rPr lang="zh-CN" altLang="en-US" dirty="0" smtClean="0">
                <a:latin typeface="黑体" pitchFamily="49" charset="-122"/>
                <a:ea typeface="黑体" pitchFamily="49" charset="-122"/>
              </a:rPr>
              <a:t>闪烁体，</a:t>
            </a:r>
            <a:r>
              <a:rPr lang="en-US" altLang="zh-CN" dirty="0" smtClean="0">
                <a:latin typeface="黑体" pitchFamily="49" charset="-122"/>
                <a:ea typeface="黑体" pitchFamily="49" charset="-122"/>
              </a:rPr>
              <a:t>5 </a:t>
            </a:r>
            <a:r>
              <a:rPr lang="zh-CN" altLang="en-US" dirty="0" smtClean="0">
                <a:latin typeface="黑体" pitchFamily="49" charset="-122"/>
                <a:ea typeface="黑体" pitchFamily="49" charset="-122"/>
              </a:rPr>
              <a:t>圆锥形反光层</a:t>
            </a:r>
            <a:endParaRPr lang="zh-CN" altLang="en-US" dirty="0">
              <a:latin typeface="黑体" pitchFamily="49" charset="-122"/>
              <a:ea typeface="黑体" pitchFamily="49" charset="-122"/>
            </a:endParaRPr>
          </a:p>
        </p:txBody>
      </p:sp>
      <p:sp>
        <p:nvSpPr>
          <p:cNvPr id="7" name="TextBox 6"/>
          <p:cNvSpPr txBox="1"/>
          <p:nvPr/>
        </p:nvSpPr>
        <p:spPr>
          <a:xfrm>
            <a:off x="571472" y="642918"/>
            <a:ext cx="7143800" cy="646331"/>
          </a:xfrm>
          <a:prstGeom prst="rect">
            <a:avLst/>
          </a:prstGeom>
          <a:noFill/>
        </p:spPr>
        <p:txBody>
          <a:bodyPr wrap="square" rtlCol="0">
            <a:spAutoFit/>
          </a:bodyPr>
          <a:lstStyle/>
          <a:p>
            <a:pPr algn="ctr"/>
            <a:r>
              <a:rPr lang="zh-CN" altLang="en-US" sz="3600" b="1" dirty="0" smtClean="0">
                <a:solidFill>
                  <a:srgbClr val="FF0000"/>
                </a:solidFill>
                <a:latin typeface="黑体" pitchFamily="49" charset="-122"/>
                <a:ea typeface="黑体" pitchFamily="49" charset="-122"/>
              </a:rPr>
              <a:t>热中子探测器</a:t>
            </a:r>
            <a:endParaRPr lang="zh-CN" altLang="en-US" sz="3600" b="1" dirty="0">
              <a:solidFill>
                <a:srgbClr val="FF0000"/>
              </a:solidFill>
              <a:latin typeface="黑体" pitchFamily="49" charset="-122"/>
              <a:ea typeface="黑体" pitchFamily="49" charset="-122"/>
            </a:endParaRPr>
          </a:p>
        </p:txBody>
      </p:sp>
      <p:pic>
        <p:nvPicPr>
          <p:cNvPr id="10" name="Picture 2" descr="C:\Users\XinhuaMA\Desktop\sumsung\羊八井20130108\SV600197.JPG"/>
          <p:cNvPicPr>
            <a:picLocks noChangeAspect="1" noChangeArrowheads="1"/>
          </p:cNvPicPr>
          <p:nvPr/>
        </p:nvPicPr>
        <p:blipFill>
          <a:blip r:embed="rId5" cstate="print"/>
          <a:srcRect/>
          <a:stretch>
            <a:fillRect/>
          </a:stretch>
        </p:blipFill>
        <p:spPr bwMode="auto">
          <a:xfrm>
            <a:off x="642910" y="3357562"/>
            <a:ext cx="2843808" cy="2520280"/>
          </a:xfrm>
          <a:prstGeom prst="rect">
            <a:avLst/>
          </a:prstGeom>
          <a:noFill/>
          <a:ln w="9525">
            <a:noFill/>
            <a:miter lim="800000"/>
            <a:headEnd/>
            <a:tailEnd/>
          </a:ln>
        </p:spPr>
      </p:pic>
      <p:sp>
        <p:nvSpPr>
          <p:cNvPr id="11" name="TextBox 10"/>
          <p:cNvSpPr txBox="1"/>
          <p:nvPr/>
        </p:nvSpPr>
        <p:spPr>
          <a:xfrm>
            <a:off x="285720" y="6143644"/>
            <a:ext cx="3857652" cy="369332"/>
          </a:xfrm>
          <a:prstGeom prst="rect">
            <a:avLst/>
          </a:prstGeom>
          <a:noFill/>
        </p:spPr>
        <p:txBody>
          <a:bodyPr wrap="square" rtlCol="0">
            <a:spAutoFit/>
          </a:bodyPr>
          <a:lstStyle/>
          <a:p>
            <a:r>
              <a:rPr lang="en-US" altLang="zh-CN" dirty="0" smtClean="0"/>
              <a:t>PRISMA-YBJ </a:t>
            </a:r>
            <a:r>
              <a:rPr lang="zh-CN" altLang="en-US" dirty="0" smtClean="0"/>
              <a:t>阵列布局示意图</a:t>
            </a:r>
            <a:endParaRPr lang="zh-CN"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71472" y="1142984"/>
            <a:ext cx="7704856" cy="5693866"/>
          </a:xfrm>
          <a:prstGeom prst="rect">
            <a:avLst/>
          </a:prstGeom>
          <a:noFill/>
        </p:spPr>
        <p:txBody>
          <a:bodyPr wrap="square" rtlCol="0">
            <a:spAutoFit/>
          </a:bodyPr>
          <a:lstStyle/>
          <a:p>
            <a:pPr>
              <a:lnSpc>
                <a:spcPct val="200000"/>
              </a:lnSpc>
              <a:buClr>
                <a:srgbClr val="C00000"/>
              </a:buClr>
            </a:pPr>
            <a:r>
              <a:rPr lang="zh-CN" altLang="en-US" sz="3200" dirty="0" smtClean="0">
                <a:solidFill>
                  <a:srgbClr val="0070C0"/>
                </a:solidFill>
                <a:latin typeface="黑体" pitchFamily="49" charset="-122"/>
                <a:ea typeface="黑体" pitchFamily="49" charset="-122"/>
              </a:rPr>
              <a:t>热中子探测器有两种工作模式：</a:t>
            </a:r>
            <a:endParaRPr lang="en-US" altLang="zh-CN" sz="3200" dirty="0" smtClean="0">
              <a:solidFill>
                <a:srgbClr val="0070C0"/>
              </a:solidFill>
              <a:latin typeface="黑体" pitchFamily="49" charset="-122"/>
              <a:ea typeface="黑体" pitchFamily="49" charset="-122"/>
            </a:endParaRPr>
          </a:p>
          <a:p>
            <a:pPr>
              <a:lnSpc>
                <a:spcPct val="150000"/>
              </a:lnSpc>
              <a:buClr>
                <a:srgbClr val="C00000"/>
              </a:buClr>
              <a:buFont typeface="Wingdings" pitchFamily="2" charset="2"/>
              <a:buChar char="Ø"/>
            </a:pPr>
            <a:r>
              <a:rPr lang="zh-CN" altLang="en-US" sz="2400" dirty="0" smtClean="0">
                <a:solidFill>
                  <a:srgbClr val="FF0000"/>
                </a:solidFill>
                <a:latin typeface="黑体" pitchFamily="49" charset="-122"/>
                <a:ea typeface="黑体" pitchFamily="49" charset="-122"/>
              </a:rPr>
              <a:t>阵列触发模式</a:t>
            </a:r>
            <a:r>
              <a:rPr lang="zh-CN" altLang="en-US" sz="2400" dirty="0" smtClean="0">
                <a:solidFill>
                  <a:srgbClr val="0070C0"/>
                </a:solidFill>
                <a:latin typeface="黑体" pitchFamily="49" charset="-122"/>
                <a:ea typeface="黑体" pitchFamily="49" charset="-122"/>
              </a:rPr>
              <a:t>：探测宇宙线簇射产生的热中子研究宇宙线原初成分（详见中科院高能所马欣华老师报告）</a:t>
            </a:r>
            <a:endParaRPr lang="en-US" altLang="zh-CN" sz="2400" dirty="0" smtClean="0">
              <a:solidFill>
                <a:srgbClr val="0070C0"/>
              </a:solidFill>
              <a:latin typeface="黑体" pitchFamily="49" charset="-122"/>
              <a:ea typeface="黑体" pitchFamily="49" charset="-122"/>
            </a:endParaRPr>
          </a:p>
          <a:p>
            <a:pPr>
              <a:lnSpc>
                <a:spcPct val="150000"/>
              </a:lnSpc>
              <a:buClr>
                <a:srgbClr val="C00000"/>
              </a:buClr>
              <a:buFont typeface="Wingdings" pitchFamily="2" charset="2"/>
              <a:buChar char="Ø"/>
            </a:pPr>
            <a:endParaRPr lang="en-US" altLang="zh-CN" sz="2400" dirty="0" smtClean="0">
              <a:solidFill>
                <a:srgbClr val="FF0000"/>
              </a:solidFill>
              <a:latin typeface="黑体" pitchFamily="49" charset="-122"/>
              <a:ea typeface="黑体" pitchFamily="49" charset="-122"/>
            </a:endParaRPr>
          </a:p>
          <a:p>
            <a:pPr>
              <a:lnSpc>
                <a:spcPct val="150000"/>
              </a:lnSpc>
              <a:buClr>
                <a:srgbClr val="C00000"/>
              </a:buClr>
              <a:buFont typeface="Wingdings" pitchFamily="2" charset="2"/>
              <a:buChar char="Ø"/>
            </a:pPr>
            <a:r>
              <a:rPr lang="zh-CN" altLang="en-US" sz="2400" dirty="0" smtClean="0">
                <a:solidFill>
                  <a:srgbClr val="FF0000"/>
                </a:solidFill>
                <a:latin typeface="黑体" pitchFamily="49" charset="-122"/>
                <a:ea typeface="黑体" pitchFamily="49" charset="-122"/>
              </a:rPr>
              <a:t>单粒子模式</a:t>
            </a:r>
            <a:r>
              <a:rPr lang="zh-CN" altLang="en-US" sz="2400" dirty="0" smtClean="0">
                <a:solidFill>
                  <a:srgbClr val="0070C0"/>
                </a:solidFill>
                <a:latin typeface="黑体" pitchFamily="49" charset="-122"/>
                <a:ea typeface="黑体" pitchFamily="49" charset="-122"/>
              </a:rPr>
              <a:t>：通过记录中子计数率的变化，研究地球物理、太阳物理、大气物理等方面的现象</a:t>
            </a:r>
            <a:endParaRPr lang="en-US" altLang="zh-CN" sz="2400" dirty="0" smtClean="0">
              <a:solidFill>
                <a:srgbClr val="0070C0"/>
              </a:solidFill>
              <a:latin typeface="黑体" pitchFamily="49" charset="-122"/>
              <a:ea typeface="黑体" pitchFamily="49" charset="-122"/>
            </a:endParaRPr>
          </a:p>
          <a:p>
            <a:pPr>
              <a:lnSpc>
                <a:spcPct val="150000"/>
              </a:lnSpc>
              <a:buClr>
                <a:srgbClr val="C00000"/>
              </a:buClr>
            </a:pPr>
            <a:r>
              <a:rPr lang="en-US" altLang="zh-CN" sz="2400" dirty="0" smtClean="0">
                <a:solidFill>
                  <a:srgbClr val="0070C0"/>
                </a:solidFill>
                <a:latin typeface="黑体" pitchFamily="49" charset="-122"/>
                <a:ea typeface="黑体" pitchFamily="49" charset="-122"/>
              </a:rPr>
              <a:t>  </a:t>
            </a:r>
            <a:r>
              <a:rPr lang="zh-CN" altLang="en-US" sz="2400" dirty="0" smtClean="0">
                <a:latin typeface="黑体" pitchFamily="49" charset="-122"/>
                <a:ea typeface="黑体" pitchFamily="49" charset="-122"/>
              </a:rPr>
              <a:t>我们的工作着重分析单粒子模式下数据，研究与大气和地壳活动相关的观测</a:t>
            </a:r>
          </a:p>
          <a:p>
            <a:pPr>
              <a:lnSpc>
                <a:spcPct val="150000"/>
              </a:lnSpc>
              <a:buClr>
                <a:srgbClr val="C00000"/>
              </a:buClr>
            </a:pPr>
            <a:endParaRPr lang="en-US" altLang="zh-CN" sz="2000" dirty="0" smtClean="0">
              <a:solidFill>
                <a:srgbClr val="0070C0"/>
              </a:solidFill>
              <a:latin typeface="黑体" pitchFamily="49" charset="-122"/>
              <a:ea typeface="黑体" pitchFamily="49" charset="-122"/>
            </a:endParaRPr>
          </a:p>
          <a:p>
            <a:endParaRPr lang="zh-CN" altLang="en-US" dirty="0"/>
          </a:p>
        </p:txBody>
      </p:sp>
      <p:pic>
        <p:nvPicPr>
          <p:cNvPr id="3" name="图片 2" descr="图片1.png"/>
          <p:cNvPicPr>
            <a:picLocks noChangeAspect="1"/>
          </p:cNvPicPr>
          <p:nvPr/>
        </p:nvPicPr>
        <p:blipFill>
          <a:blip r:embed="rId2" cstate="print"/>
          <a:stretch>
            <a:fillRect/>
          </a:stretch>
        </p:blipFill>
        <p:spPr>
          <a:xfrm>
            <a:off x="0" y="0"/>
            <a:ext cx="2570515" cy="690586"/>
          </a:xfrm>
          <a:prstGeom prst="rect">
            <a:avLst/>
          </a:prstGeom>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图片1.png"/>
          <p:cNvPicPr>
            <a:picLocks noChangeAspect="1"/>
          </p:cNvPicPr>
          <p:nvPr/>
        </p:nvPicPr>
        <p:blipFill>
          <a:blip r:embed="rId2" cstate="print"/>
          <a:stretch>
            <a:fillRect/>
          </a:stretch>
        </p:blipFill>
        <p:spPr>
          <a:xfrm>
            <a:off x="0" y="0"/>
            <a:ext cx="2570515" cy="690586"/>
          </a:xfrm>
          <a:prstGeom prst="rect">
            <a:avLst/>
          </a:prstGeom>
        </p:spPr>
      </p:pic>
      <p:sp>
        <p:nvSpPr>
          <p:cNvPr id="4" name="TextBox 3"/>
          <p:cNvSpPr txBox="1"/>
          <p:nvPr/>
        </p:nvSpPr>
        <p:spPr>
          <a:xfrm>
            <a:off x="867102" y="785794"/>
            <a:ext cx="7776864" cy="2062103"/>
          </a:xfrm>
          <a:prstGeom prst="rect">
            <a:avLst/>
          </a:prstGeom>
          <a:noFill/>
        </p:spPr>
        <p:txBody>
          <a:bodyPr wrap="square" rtlCol="0">
            <a:spAutoFit/>
          </a:bodyPr>
          <a:lstStyle/>
          <a:p>
            <a:r>
              <a:rPr lang="zh-CN" altLang="en-US" sz="3200" dirty="0" smtClean="0"/>
              <a:t>        </a:t>
            </a:r>
            <a:r>
              <a:rPr lang="zh-CN" altLang="en-US" sz="3200" dirty="0" smtClean="0">
                <a:solidFill>
                  <a:srgbClr val="0070C0"/>
                </a:solidFill>
                <a:latin typeface="黑体" pitchFamily="49" charset="-122"/>
                <a:ea typeface="黑体" pitchFamily="49" charset="-122"/>
              </a:rPr>
              <a:t>热中子单元探测器的中子计数，</a:t>
            </a:r>
            <a:endParaRPr lang="en-US" altLang="zh-CN" sz="3200" dirty="0" smtClean="0">
              <a:solidFill>
                <a:srgbClr val="0070C0"/>
              </a:solidFill>
              <a:latin typeface="黑体" pitchFamily="49" charset="-122"/>
              <a:ea typeface="黑体" pitchFamily="49" charset="-122"/>
            </a:endParaRPr>
          </a:p>
          <a:p>
            <a:r>
              <a:rPr lang="en-US" altLang="zh-CN" sz="3200" dirty="0" smtClean="0">
                <a:solidFill>
                  <a:srgbClr val="0070C0"/>
                </a:solidFill>
                <a:latin typeface="黑体" pitchFamily="49" charset="-122"/>
                <a:ea typeface="黑体" pitchFamily="49" charset="-122"/>
              </a:rPr>
              <a:t>           </a:t>
            </a:r>
            <a:r>
              <a:rPr lang="zh-CN" altLang="en-US" sz="3200" dirty="0" smtClean="0">
                <a:solidFill>
                  <a:srgbClr val="0070C0"/>
                </a:solidFill>
                <a:latin typeface="黑体" pitchFamily="49" charset="-122"/>
                <a:ea typeface="黑体" pitchFamily="49" charset="-122"/>
              </a:rPr>
              <a:t>（</a:t>
            </a:r>
            <a:r>
              <a:rPr lang="en-US" altLang="zh-CN" sz="3200" dirty="0" smtClean="0">
                <a:solidFill>
                  <a:srgbClr val="0070C0"/>
                </a:solidFill>
                <a:latin typeface="黑体" pitchFamily="49" charset="-122"/>
                <a:ea typeface="黑体" pitchFamily="49" charset="-122"/>
              </a:rPr>
              <a:t> 3</a:t>
            </a:r>
            <a:r>
              <a:rPr lang="zh-CN" altLang="en-US" sz="3200" dirty="0" smtClean="0">
                <a:solidFill>
                  <a:srgbClr val="0070C0"/>
                </a:solidFill>
                <a:latin typeface="黑体" pitchFamily="49" charset="-122"/>
                <a:ea typeface="黑体" pitchFamily="49" charset="-122"/>
              </a:rPr>
              <a:t>号探测器为例）</a:t>
            </a:r>
            <a:endParaRPr lang="en-US" altLang="zh-CN" sz="3200" dirty="0" smtClean="0">
              <a:solidFill>
                <a:srgbClr val="0070C0"/>
              </a:solidFill>
              <a:latin typeface="黑体" pitchFamily="49" charset="-122"/>
              <a:ea typeface="黑体" pitchFamily="49" charset="-122"/>
            </a:endParaRPr>
          </a:p>
          <a:p>
            <a:r>
              <a:rPr lang="en-US" altLang="zh-CN" sz="3200" dirty="0" smtClean="0">
                <a:solidFill>
                  <a:srgbClr val="0070C0"/>
                </a:solidFill>
                <a:latin typeface="黑体" pitchFamily="49" charset="-122"/>
                <a:ea typeface="黑体" pitchFamily="49" charset="-122"/>
              </a:rPr>
              <a:t>    </a:t>
            </a:r>
            <a:r>
              <a:rPr lang="zh-CN" altLang="en-US" sz="3200" dirty="0" smtClean="0">
                <a:solidFill>
                  <a:srgbClr val="0070C0"/>
                </a:solidFill>
                <a:latin typeface="黑体" pitchFamily="49" charset="-122"/>
                <a:ea typeface="黑体" pitchFamily="49" charset="-122"/>
              </a:rPr>
              <a:t>时间：</a:t>
            </a:r>
            <a:r>
              <a:rPr lang="en-US" altLang="zh-CN" sz="3200" dirty="0" smtClean="0">
                <a:solidFill>
                  <a:srgbClr val="0070C0"/>
                </a:solidFill>
                <a:latin typeface="黑体" pitchFamily="49" charset="-122"/>
                <a:ea typeface="黑体" pitchFamily="49" charset="-122"/>
              </a:rPr>
              <a:t>2014.01.01——2016.04.30</a:t>
            </a:r>
          </a:p>
          <a:p>
            <a:r>
              <a:rPr lang="en-US" altLang="zh-CN" sz="3200" dirty="0" smtClean="0">
                <a:solidFill>
                  <a:srgbClr val="0070C0"/>
                </a:solidFill>
                <a:latin typeface="黑体" pitchFamily="49" charset="-122"/>
                <a:ea typeface="黑体" pitchFamily="49" charset="-122"/>
              </a:rPr>
              <a:t>           Counts/5 min</a:t>
            </a:r>
            <a:endParaRPr lang="zh-CN" altLang="en-US" sz="3200" dirty="0">
              <a:solidFill>
                <a:srgbClr val="0070C0"/>
              </a:solidFill>
              <a:latin typeface="黑体" pitchFamily="49" charset="-122"/>
              <a:ea typeface="黑体" pitchFamily="49" charset="-122"/>
            </a:endParaRPr>
          </a:p>
        </p:txBody>
      </p:sp>
      <p:pic>
        <p:nvPicPr>
          <p:cNvPr id="23553" name="Picture 1"/>
          <p:cNvPicPr>
            <a:picLocks noChangeAspect="1" noChangeArrowheads="1"/>
          </p:cNvPicPr>
          <p:nvPr/>
        </p:nvPicPr>
        <p:blipFill>
          <a:blip r:embed="rId3"/>
          <a:srcRect/>
          <a:stretch>
            <a:fillRect/>
          </a:stretch>
        </p:blipFill>
        <p:spPr bwMode="auto">
          <a:xfrm>
            <a:off x="71438" y="2857496"/>
            <a:ext cx="8929718" cy="38481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1907704" y="642918"/>
            <a:ext cx="5807568" cy="1143008"/>
          </a:xfrm>
          <a:prstGeom prst="rect">
            <a:avLst/>
          </a:prstGeom>
        </p:spPr>
        <p:txBody>
          <a:bodyPr>
            <a:noAutofit/>
          </a:bodyPr>
          <a:lstStyle/>
          <a:p>
            <a:pPr marL="0" marR="0" lvl="0" indent="0" algn="ctr" defTabSz="914400" rtl="0" eaLnBrk="1" fontAlgn="auto" latinLnBrk="0" hangingPunct="1">
              <a:spcBef>
                <a:spcPct val="0"/>
              </a:spcBef>
              <a:spcAft>
                <a:spcPts val="0"/>
              </a:spcAft>
              <a:buClrTx/>
              <a:buSzTx/>
              <a:buFontTx/>
              <a:buNone/>
              <a:tabLst/>
              <a:defRPr/>
            </a:pPr>
            <a:r>
              <a:rPr kumimoji="0" lang="zh-CN" altLang="en-US" sz="32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分析方法介绍：</a:t>
            </a:r>
            <a:r>
              <a:rPr lang="en-US" altLang="zh-CN" sz="3200" b="1" dirty="0" smtClean="0">
                <a:solidFill>
                  <a:srgbClr val="FF0000"/>
                </a:solidFill>
                <a:latin typeface="楷体" pitchFamily="49" charset="-122"/>
                <a:ea typeface="楷体" pitchFamily="49" charset="-122"/>
                <a:cs typeface="+mj-cs"/>
              </a:rPr>
              <a:t>               </a:t>
            </a:r>
            <a:r>
              <a:rPr kumimoji="0" lang="zh-CN" altLang="en-US" sz="32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希尔伯特</a:t>
            </a:r>
            <a:r>
              <a:rPr kumimoji="0" lang="en-US" altLang="zh-CN" sz="32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a:t>
            </a:r>
            <a:r>
              <a:rPr kumimoji="0" lang="zh-CN" altLang="en-US" sz="3200" b="1"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j-cs"/>
              </a:rPr>
              <a:t>黄变换</a:t>
            </a:r>
            <a:endParaRPr kumimoji="0" lang="zh-CN" altLang="en-US" sz="3200" b="1" i="0" u="none" strike="noStrike" kern="1200" cap="none" spc="0" normalizeH="0" baseline="0" noProof="0" dirty="0">
              <a:ln>
                <a:noFill/>
              </a:ln>
              <a:solidFill>
                <a:srgbClr val="FF0000"/>
              </a:solidFill>
              <a:effectLst/>
              <a:uLnTx/>
              <a:uFillTx/>
              <a:latin typeface="楷体" pitchFamily="49" charset="-122"/>
              <a:ea typeface="楷体" pitchFamily="49" charset="-122"/>
              <a:cs typeface="+mj-cs"/>
            </a:endParaRPr>
          </a:p>
        </p:txBody>
      </p:sp>
      <p:sp>
        <p:nvSpPr>
          <p:cNvPr id="3" name="副标题 6"/>
          <p:cNvSpPr txBox="1">
            <a:spLocks/>
          </p:cNvSpPr>
          <p:nvPr/>
        </p:nvSpPr>
        <p:spPr>
          <a:xfrm>
            <a:off x="395536" y="1844824"/>
            <a:ext cx="8173698" cy="4191514"/>
          </a:xfrm>
          <a:prstGeom prst="rect">
            <a:avLst/>
          </a:prstGeom>
        </p:spPr>
        <p:txBody>
          <a:bodyPr>
            <a:normAutofit fontScale="92500" lnSpcReduction="20000"/>
          </a:bodyPr>
          <a:lstStyle/>
          <a:p>
            <a:pPr marL="342900" marR="0" lvl="0" indent="-342900" algn="l" defTabSz="914400" rtl="0" eaLnBrk="1" fontAlgn="auto" latinLnBrk="0" hangingPunct="1">
              <a:lnSpc>
                <a:spcPct val="150000"/>
              </a:lnSpc>
              <a:spcBef>
                <a:spcPct val="20000"/>
              </a:spcBef>
              <a:spcAft>
                <a:spcPts val="0"/>
              </a:spcAft>
              <a:buClrTx/>
              <a:buSzTx/>
              <a:buFont typeface="Wingdings" pitchFamily="2" charset="2"/>
              <a:buChar char="ü"/>
              <a:tabLst/>
              <a:defRPr/>
            </a:pPr>
            <a:r>
              <a:rPr kumimoji="0" lang="zh-CN" altLang="en-US" sz="2000" b="0" i="0" u="none" strike="noStrike" kern="1200" cap="none" spc="0" normalizeH="0" baseline="0" noProof="0" dirty="0" smtClean="0">
                <a:ln>
                  <a:noFill/>
                </a:ln>
                <a:effectLst/>
                <a:uLnTx/>
                <a:uFillTx/>
                <a:latin typeface="楷体" pitchFamily="49" charset="-122"/>
                <a:ea typeface="楷体" pitchFamily="49" charset="-122"/>
                <a:cs typeface="+mn-cs"/>
              </a:rPr>
              <a:t>希尔伯特</a:t>
            </a:r>
            <a:r>
              <a:rPr kumimoji="0" lang="en-US" altLang="zh-CN" sz="2000" b="0" i="0" u="none" strike="noStrike" kern="1200" cap="none" spc="0" normalizeH="0" baseline="0" noProof="0" dirty="0" smtClean="0">
                <a:ln>
                  <a:noFill/>
                </a:ln>
                <a:effectLst/>
                <a:uLnTx/>
                <a:uFillTx/>
                <a:latin typeface="楷体" pitchFamily="49" charset="-122"/>
                <a:ea typeface="楷体" pitchFamily="49" charset="-122"/>
                <a:cs typeface="+mn-cs"/>
              </a:rPr>
              <a:t>-</a:t>
            </a:r>
            <a:r>
              <a:rPr kumimoji="0" lang="zh-CN" altLang="en-US" sz="2000" b="0" i="0" u="none" strike="noStrike" kern="1200" cap="none" spc="0" normalizeH="0" baseline="0" noProof="0" dirty="0" smtClean="0">
                <a:ln>
                  <a:noFill/>
                </a:ln>
                <a:effectLst/>
                <a:uLnTx/>
                <a:uFillTx/>
                <a:latin typeface="楷体" pitchFamily="49" charset="-122"/>
                <a:ea typeface="楷体" pitchFamily="49" charset="-122"/>
                <a:cs typeface="+mn-cs"/>
              </a:rPr>
              <a:t>黄变换（</a:t>
            </a:r>
            <a:r>
              <a:rPr kumimoji="0" lang="en-US" altLang="zh-CN" sz="2000" b="0" i="0" u="none" strike="noStrike" kern="1200" cap="none" spc="0" normalizeH="0" baseline="0" noProof="0" dirty="0" smtClean="0">
                <a:ln>
                  <a:noFill/>
                </a:ln>
                <a:effectLst/>
                <a:uLnTx/>
                <a:uFillTx/>
                <a:latin typeface="楷体" pitchFamily="49" charset="-122"/>
                <a:ea typeface="楷体" pitchFamily="49" charset="-122"/>
                <a:cs typeface="+mn-cs"/>
              </a:rPr>
              <a:t>HHT</a:t>
            </a:r>
            <a:r>
              <a:rPr kumimoji="0" lang="zh-CN" altLang="en-US" sz="2000" b="0" i="0" u="none" strike="noStrike" kern="1200" cap="none" spc="0" normalizeH="0" baseline="0" noProof="0" dirty="0" smtClean="0">
                <a:ln>
                  <a:noFill/>
                </a:ln>
                <a:effectLst/>
                <a:uLnTx/>
                <a:uFillTx/>
                <a:latin typeface="楷体" pitchFamily="49" charset="-122"/>
                <a:ea typeface="楷体" pitchFamily="49" charset="-122"/>
                <a:cs typeface="+mn-cs"/>
              </a:rPr>
              <a:t>）方法是美国工程院院士</a:t>
            </a:r>
            <a:r>
              <a:rPr kumimoji="0" lang="en-US" altLang="zh-CN" sz="2000" b="0" i="0" u="none" strike="noStrike" kern="1200" cap="none" spc="0" normalizeH="0" baseline="0" noProof="0" dirty="0" err="1" smtClean="0">
                <a:ln>
                  <a:noFill/>
                </a:ln>
                <a:effectLst/>
                <a:uLnTx/>
                <a:uFillTx/>
                <a:latin typeface="楷体" pitchFamily="49" charset="-122"/>
                <a:ea typeface="楷体" pitchFamily="49" charset="-122"/>
                <a:cs typeface="+mn-cs"/>
              </a:rPr>
              <a:t>Norden</a:t>
            </a:r>
            <a:r>
              <a:rPr kumimoji="0" lang="en-US" altLang="zh-CN" sz="2000" b="0" i="0" u="none" strike="noStrike" kern="1200" cap="none" spc="0" normalizeH="0" baseline="0" noProof="0" dirty="0" smtClean="0">
                <a:ln>
                  <a:noFill/>
                </a:ln>
                <a:effectLst/>
                <a:uLnTx/>
                <a:uFillTx/>
                <a:latin typeface="楷体" pitchFamily="49" charset="-122"/>
                <a:ea typeface="楷体" pitchFamily="49" charset="-122"/>
                <a:cs typeface="+mn-cs"/>
              </a:rPr>
              <a:t> Huang </a:t>
            </a:r>
            <a:r>
              <a:rPr kumimoji="0" lang="zh-CN" altLang="en-US" sz="2000" b="0" i="0" u="none" strike="noStrike" kern="1200" cap="none" spc="0" normalizeH="0" baseline="0" noProof="0" dirty="0" smtClean="0">
                <a:ln>
                  <a:noFill/>
                </a:ln>
                <a:effectLst/>
                <a:uLnTx/>
                <a:uFillTx/>
                <a:latin typeface="楷体" pitchFamily="49" charset="-122"/>
                <a:ea typeface="楷体" pitchFamily="49" charset="-122"/>
                <a:cs typeface="+mn-cs"/>
              </a:rPr>
              <a:t>等人提出的一种全新的信号分析方法。</a:t>
            </a:r>
            <a:endParaRPr kumimoji="0" lang="en-US" altLang="zh-CN" sz="2000" b="0" i="0" u="none" strike="noStrike" kern="1200" cap="none" spc="0" normalizeH="0" baseline="0" noProof="0" dirty="0" smtClean="0">
              <a:ln>
                <a:noFill/>
              </a:ln>
              <a:effectLst/>
              <a:uLnTx/>
              <a:uFillTx/>
              <a:latin typeface="楷体" pitchFamily="49" charset="-122"/>
              <a:ea typeface="楷体" pitchFamily="49" charset="-122"/>
              <a:cs typeface="+mn-cs"/>
            </a:endParaRPr>
          </a:p>
          <a:p>
            <a:pPr marL="342900" marR="0" lvl="0" indent="-342900" algn="l" defTabSz="914400" rtl="0" eaLnBrk="1" fontAlgn="auto" latinLnBrk="0" hangingPunct="1">
              <a:lnSpc>
                <a:spcPct val="150000"/>
              </a:lnSpc>
              <a:spcBef>
                <a:spcPct val="20000"/>
              </a:spcBef>
              <a:spcAft>
                <a:spcPts val="0"/>
              </a:spcAft>
              <a:buClrTx/>
              <a:buSzTx/>
              <a:buFont typeface="Wingdings" pitchFamily="2" charset="2"/>
              <a:buChar char="ü"/>
              <a:tabLst/>
              <a:defRPr/>
            </a:pPr>
            <a:r>
              <a:rPr kumimoji="0" lang="en-US" altLang="zh-CN" sz="2000" b="0" i="0" u="none" strike="noStrike" kern="1200" cap="none" spc="0" normalizeH="0" baseline="0" noProof="0" dirty="0" smtClean="0">
                <a:ln>
                  <a:noFill/>
                </a:ln>
                <a:effectLst/>
                <a:uLnTx/>
                <a:uFillTx/>
                <a:latin typeface="楷体" pitchFamily="49" charset="-122"/>
                <a:ea typeface="楷体" pitchFamily="49" charset="-122"/>
                <a:cs typeface="+mn-cs"/>
              </a:rPr>
              <a:t>HHT</a:t>
            </a:r>
            <a:r>
              <a:rPr kumimoji="0" lang="zh-CN" altLang="en-US" sz="2000" b="0" i="0" u="none" strike="noStrike" kern="1200" cap="none" spc="0" normalizeH="0" baseline="0" noProof="0" dirty="0" smtClean="0">
                <a:ln>
                  <a:noFill/>
                </a:ln>
                <a:effectLst/>
                <a:uLnTx/>
                <a:uFillTx/>
                <a:latin typeface="楷体" pitchFamily="49" charset="-122"/>
                <a:ea typeface="楷体" pitchFamily="49" charset="-122"/>
                <a:cs typeface="+mn-cs"/>
              </a:rPr>
              <a:t>方法是由</a:t>
            </a:r>
            <a:r>
              <a:rPr kumimoji="0" lang="zh-CN" altLang="en-US" sz="2000" b="0"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n-cs"/>
              </a:rPr>
              <a:t>经验</a:t>
            </a:r>
            <a:r>
              <a:rPr lang="zh-CN" altLang="en-US" sz="2000" dirty="0" smtClean="0">
                <a:solidFill>
                  <a:srgbClr val="FF0000"/>
                </a:solidFill>
                <a:latin typeface="楷体" pitchFamily="49" charset="-122"/>
                <a:ea typeface="楷体" pitchFamily="49" charset="-122"/>
              </a:rPr>
              <a:t>模态</a:t>
            </a:r>
            <a:r>
              <a:rPr kumimoji="0" lang="zh-CN" altLang="en-US" sz="2000" b="0" i="0" u="none" strike="noStrike" kern="1200" cap="none" spc="0" normalizeH="0" baseline="0" noProof="0" dirty="0" smtClean="0">
                <a:ln>
                  <a:noFill/>
                </a:ln>
                <a:solidFill>
                  <a:srgbClr val="FF0000"/>
                </a:solidFill>
                <a:effectLst/>
                <a:uLnTx/>
                <a:uFillTx/>
                <a:latin typeface="楷体" pitchFamily="49" charset="-122"/>
                <a:ea typeface="楷体" pitchFamily="49" charset="-122"/>
                <a:cs typeface="+mn-cs"/>
              </a:rPr>
              <a:t>分解</a:t>
            </a:r>
            <a:r>
              <a:rPr kumimoji="0" lang="zh-CN" altLang="en-US" sz="2000" b="0" i="0" u="none" strike="noStrike" kern="1200" cap="none" spc="0" normalizeH="0" baseline="0" noProof="0" dirty="0" smtClean="0">
                <a:ln>
                  <a:noFill/>
                </a:ln>
                <a:effectLst/>
                <a:uLnTx/>
                <a:uFillTx/>
                <a:latin typeface="楷体" pitchFamily="49" charset="-122"/>
                <a:ea typeface="楷体" pitchFamily="49" charset="-122"/>
                <a:cs typeface="+mn-cs"/>
              </a:rPr>
              <a:t>和希尔伯特变换两步组成。</a:t>
            </a:r>
            <a:endParaRPr kumimoji="0" lang="en-US" altLang="zh-CN" sz="2000" b="0" i="0" u="none" strike="noStrike" kern="1200" cap="none" spc="0" normalizeH="0" baseline="0" noProof="0" dirty="0" smtClean="0">
              <a:ln>
                <a:noFill/>
              </a:ln>
              <a:effectLst/>
              <a:uLnTx/>
              <a:uFillTx/>
              <a:latin typeface="楷体" pitchFamily="49" charset="-122"/>
              <a:ea typeface="楷体" pitchFamily="49" charset="-122"/>
              <a:cs typeface="+mn-cs"/>
            </a:endParaRPr>
          </a:p>
          <a:p>
            <a:pPr marL="342900" marR="0" lvl="0" indent="-342900" algn="l" defTabSz="914400" rtl="0" eaLnBrk="1" fontAlgn="auto" latinLnBrk="0" hangingPunct="1">
              <a:lnSpc>
                <a:spcPct val="150000"/>
              </a:lnSpc>
              <a:spcBef>
                <a:spcPct val="20000"/>
              </a:spcBef>
              <a:spcAft>
                <a:spcPts val="0"/>
              </a:spcAft>
              <a:buClrTx/>
              <a:buSzTx/>
              <a:tabLst/>
              <a:defRPr/>
            </a:pPr>
            <a:r>
              <a:rPr kumimoji="0" lang="en-US" altLang="zh-CN" sz="2000" b="0" i="0" u="none" strike="noStrike" kern="1200" cap="none" spc="0" normalizeH="0" baseline="0" noProof="0" dirty="0" smtClean="0">
                <a:ln>
                  <a:noFill/>
                </a:ln>
                <a:solidFill>
                  <a:schemeClr val="tx1"/>
                </a:solidFill>
                <a:effectLst/>
                <a:uLnTx/>
                <a:uFillTx/>
                <a:latin typeface="+mj-ea"/>
                <a:ea typeface="+mj-ea"/>
                <a:cs typeface="+mn-cs"/>
              </a:rPr>
              <a:t> </a:t>
            </a:r>
            <a:r>
              <a:rPr kumimoji="0" lang="zh-CN" altLang="en-US" sz="2000" b="1" i="0" u="none" strike="noStrike" kern="1200" cap="none" spc="0" normalizeH="0" baseline="0" noProof="0" dirty="0" smtClean="0">
                <a:ln>
                  <a:noFill/>
                </a:ln>
                <a:solidFill>
                  <a:srgbClr val="0070C0"/>
                </a:solidFill>
                <a:effectLst/>
                <a:uLnTx/>
                <a:uFillTx/>
                <a:latin typeface="+mj-ea"/>
                <a:ea typeface="+mj-ea"/>
                <a:cs typeface="+mn-cs"/>
              </a:rPr>
              <a:t>经验模态分解（</a:t>
            </a:r>
            <a:r>
              <a:rPr kumimoji="0" lang="en-US" altLang="zh-CN" sz="2000" b="1" i="0" u="none" strike="noStrike" kern="1200" cap="none" spc="0" normalizeH="0" baseline="0" noProof="0" dirty="0" smtClean="0">
                <a:ln>
                  <a:noFill/>
                </a:ln>
                <a:solidFill>
                  <a:srgbClr val="0070C0"/>
                </a:solidFill>
                <a:effectLst/>
                <a:uLnTx/>
                <a:uFillTx/>
                <a:latin typeface="+mj-ea"/>
                <a:ea typeface="+mj-ea"/>
                <a:cs typeface="+mn-cs"/>
              </a:rPr>
              <a:t>EMD</a:t>
            </a:r>
            <a:r>
              <a:rPr kumimoji="0" lang="zh-CN" altLang="en-US" sz="2000" b="1" i="0" u="none" strike="noStrike" kern="1200" cap="none" spc="0" normalizeH="0" baseline="0" noProof="0" dirty="0" smtClean="0">
                <a:ln>
                  <a:noFill/>
                </a:ln>
                <a:solidFill>
                  <a:srgbClr val="0070C0"/>
                </a:solidFill>
                <a:effectLst/>
                <a:uLnTx/>
                <a:uFillTx/>
                <a:latin typeface="+mj-ea"/>
                <a:ea typeface="+mj-ea"/>
                <a:cs typeface="+mn-cs"/>
              </a:rPr>
              <a:t>）</a:t>
            </a:r>
            <a:r>
              <a:rPr kumimoji="0" lang="en-US" altLang="zh-CN" sz="2000" b="1" i="0" u="none" strike="noStrike" kern="1200" cap="none" spc="0" normalizeH="0" baseline="0" noProof="0" dirty="0" smtClean="0">
                <a:ln>
                  <a:noFill/>
                </a:ln>
                <a:solidFill>
                  <a:srgbClr val="0070C0"/>
                </a:solidFill>
                <a:effectLst/>
                <a:uLnTx/>
                <a:uFillTx/>
                <a:latin typeface="+mj-ea"/>
                <a:ea typeface="+mj-ea"/>
                <a:cs typeface="+mn-cs"/>
              </a:rPr>
              <a:t> </a:t>
            </a:r>
          </a:p>
          <a:p>
            <a:pPr marL="342900" marR="0" lvl="0" indent="-342900" algn="l" defTabSz="914400" rtl="0" eaLnBrk="1" fontAlgn="auto" latinLnBrk="0" hangingPunct="1">
              <a:lnSpc>
                <a:spcPct val="150000"/>
              </a:lnSpc>
              <a:spcBef>
                <a:spcPct val="20000"/>
              </a:spcBef>
              <a:spcAft>
                <a:spcPts val="0"/>
              </a:spcAft>
              <a:buClrTx/>
              <a:buSzTx/>
              <a:tabLst/>
              <a:defRPr/>
            </a:pPr>
            <a:r>
              <a:rPr kumimoji="0" lang="en-US" altLang="zh-CN" sz="2000" b="0" i="0" u="none" strike="noStrike" kern="1200" cap="none" spc="0" normalizeH="0" baseline="0" noProof="0" dirty="0" smtClean="0">
                <a:ln>
                  <a:noFill/>
                </a:ln>
                <a:solidFill>
                  <a:srgbClr val="0070C0"/>
                </a:solidFill>
                <a:effectLst/>
                <a:uLnTx/>
                <a:uFillTx/>
                <a:latin typeface="楷体" pitchFamily="49" charset="-122"/>
                <a:ea typeface="楷体" pitchFamily="49" charset="-122"/>
                <a:cs typeface="+mn-cs"/>
              </a:rPr>
              <a:t> </a:t>
            </a:r>
            <a:r>
              <a:rPr kumimoji="0" lang="en-US" altLang="zh-CN" sz="2000" b="0" i="0" u="none" strike="noStrike" kern="1200" cap="none" spc="0" normalizeH="0" baseline="0" noProof="0" dirty="0" smtClean="0">
                <a:ln>
                  <a:noFill/>
                </a:ln>
                <a:effectLst/>
                <a:uLnTx/>
                <a:uFillTx/>
                <a:latin typeface="楷体" pitchFamily="49" charset="-122"/>
                <a:ea typeface="楷体" pitchFamily="49" charset="-122"/>
                <a:cs typeface="+mn-cs"/>
              </a:rPr>
              <a:t>HHT</a:t>
            </a:r>
            <a:r>
              <a:rPr kumimoji="0" lang="zh-CN" altLang="en-US" sz="2000" b="0" i="0" u="none" strike="noStrike" kern="1200" cap="none" spc="0" normalizeH="0" baseline="0" noProof="0" dirty="0" smtClean="0">
                <a:ln>
                  <a:noFill/>
                </a:ln>
                <a:effectLst/>
                <a:uLnTx/>
                <a:uFillTx/>
                <a:latin typeface="楷体" pitchFamily="49" charset="-122"/>
                <a:ea typeface="楷体" pitchFamily="49" charset="-122"/>
                <a:cs typeface="+mn-cs"/>
              </a:rPr>
              <a:t>变换的核心就是对信号进行</a:t>
            </a:r>
            <a:r>
              <a:rPr kumimoji="0" lang="en-US" altLang="zh-CN" sz="2000" b="0" i="0" u="none" strike="noStrike" kern="1200" cap="none" spc="0" normalizeH="0" baseline="0" noProof="0" dirty="0" smtClean="0">
                <a:ln>
                  <a:noFill/>
                </a:ln>
                <a:effectLst/>
                <a:uLnTx/>
                <a:uFillTx/>
                <a:latin typeface="楷体" pitchFamily="49" charset="-122"/>
                <a:ea typeface="楷体" pitchFamily="49" charset="-122"/>
                <a:cs typeface="+mn-cs"/>
              </a:rPr>
              <a:t>EMD</a:t>
            </a:r>
            <a:r>
              <a:rPr kumimoji="0" lang="zh-CN" altLang="en-US" sz="2000" b="0" i="0" u="none" strike="noStrike" kern="1200" cap="none" spc="0" normalizeH="0" baseline="0" noProof="0" dirty="0" smtClean="0">
                <a:ln>
                  <a:noFill/>
                </a:ln>
                <a:effectLst/>
                <a:uLnTx/>
                <a:uFillTx/>
                <a:latin typeface="楷体" pitchFamily="49" charset="-122"/>
                <a:ea typeface="楷体" pitchFamily="49" charset="-122"/>
                <a:cs typeface="+mn-cs"/>
              </a:rPr>
              <a:t>分解，能把复杂信号分解为有限数目的固有模态函数（</a:t>
            </a:r>
            <a:r>
              <a:rPr kumimoji="0" lang="en-US" altLang="zh-CN" sz="2000" b="0" i="0" u="none" strike="noStrike" kern="1200" cap="none" spc="0" normalizeH="0" baseline="0" noProof="0" dirty="0" smtClean="0">
                <a:ln>
                  <a:noFill/>
                </a:ln>
                <a:effectLst/>
                <a:uLnTx/>
                <a:uFillTx/>
                <a:latin typeface="楷体" pitchFamily="49" charset="-122"/>
                <a:ea typeface="楷体" pitchFamily="49" charset="-122"/>
                <a:cs typeface="+mn-cs"/>
              </a:rPr>
              <a:t>IMF</a:t>
            </a:r>
            <a:r>
              <a:rPr kumimoji="0" lang="zh-CN" altLang="en-US" sz="2000" b="0" i="0" u="none" strike="noStrike" kern="1200" cap="none" spc="0" normalizeH="0" baseline="0" noProof="0" dirty="0" smtClean="0">
                <a:ln>
                  <a:noFill/>
                </a:ln>
                <a:effectLst/>
                <a:uLnTx/>
                <a:uFillTx/>
                <a:latin typeface="楷体" pitchFamily="49" charset="-122"/>
                <a:ea typeface="楷体" pitchFamily="49" charset="-122"/>
                <a:cs typeface="+mn-cs"/>
              </a:rPr>
              <a:t>）。其中</a:t>
            </a:r>
            <a:r>
              <a:rPr kumimoji="0" lang="en-US" altLang="zh-CN" sz="2000" b="0" i="0" u="none" strike="noStrike" kern="1200" cap="none" spc="0" normalizeH="0" baseline="0" noProof="0" dirty="0" smtClean="0">
                <a:ln>
                  <a:noFill/>
                </a:ln>
                <a:effectLst/>
                <a:uLnTx/>
                <a:uFillTx/>
                <a:latin typeface="楷体" pitchFamily="49" charset="-122"/>
                <a:ea typeface="楷体" pitchFamily="49" charset="-122"/>
                <a:cs typeface="+mn-cs"/>
              </a:rPr>
              <a:t>IMF </a:t>
            </a:r>
            <a:r>
              <a:rPr kumimoji="0" lang="zh-CN" altLang="en-US" sz="2000" b="0" i="0" u="none" strike="noStrike" kern="1200" cap="none" spc="0" normalizeH="0" baseline="0" noProof="0" dirty="0" smtClean="0">
                <a:ln>
                  <a:noFill/>
                </a:ln>
                <a:effectLst/>
                <a:uLnTx/>
                <a:uFillTx/>
                <a:latin typeface="楷体" pitchFamily="49" charset="-122"/>
                <a:ea typeface="楷体" pitchFamily="49" charset="-122"/>
                <a:cs typeface="+mn-cs"/>
              </a:rPr>
              <a:t>应该满足如下两个条件：</a:t>
            </a:r>
            <a:endParaRPr kumimoji="0" lang="en-US" altLang="zh-CN" sz="2000" b="0" i="0" u="none" strike="noStrike" kern="1200" cap="none" spc="0" normalizeH="0" baseline="0" noProof="0" dirty="0" smtClean="0">
              <a:ln>
                <a:noFill/>
              </a:ln>
              <a:effectLst/>
              <a:uLnTx/>
              <a:uFillTx/>
              <a:latin typeface="楷体" pitchFamily="49" charset="-122"/>
              <a:ea typeface="楷体" pitchFamily="49" charset="-122"/>
              <a:cs typeface="+mn-cs"/>
            </a:endParaRPr>
          </a:p>
          <a:p>
            <a:pPr marL="342900" marR="0" lvl="0" indent="-342900" algn="l" defTabSz="914400" rtl="0" eaLnBrk="1" fontAlgn="auto" latinLnBrk="0" hangingPunct="1">
              <a:lnSpc>
                <a:spcPct val="150000"/>
              </a:lnSpc>
              <a:spcBef>
                <a:spcPct val="20000"/>
              </a:spcBef>
              <a:spcAft>
                <a:spcPts val="0"/>
              </a:spcAft>
              <a:buClrTx/>
              <a:buSzTx/>
              <a:tabLst/>
              <a:defRPr/>
            </a:pPr>
            <a:r>
              <a:rPr kumimoji="0" lang="en-US" altLang="zh-CN" sz="2000" b="0" i="0" u="none" strike="noStrike" kern="1200" cap="none" spc="0" normalizeH="0" baseline="0" noProof="0" dirty="0" smtClean="0">
                <a:ln>
                  <a:noFill/>
                </a:ln>
                <a:effectLst/>
                <a:uLnTx/>
                <a:uFillTx/>
                <a:latin typeface="楷体" pitchFamily="49" charset="-122"/>
                <a:ea typeface="楷体" pitchFamily="49" charset="-122"/>
                <a:cs typeface="+mn-cs"/>
              </a:rPr>
              <a:t>(1)</a:t>
            </a:r>
            <a:r>
              <a:rPr kumimoji="0" lang="zh-CN" altLang="en-US" sz="2000" b="0" i="0" u="none" strike="noStrike" kern="1200" cap="none" spc="0" normalizeH="0" baseline="0" noProof="0" dirty="0" smtClean="0">
                <a:ln>
                  <a:noFill/>
                </a:ln>
                <a:effectLst/>
                <a:uLnTx/>
                <a:uFillTx/>
                <a:latin typeface="楷体" pitchFamily="49" charset="-122"/>
                <a:ea typeface="楷体" pitchFamily="49" charset="-122"/>
                <a:cs typeface="+mn-cs"/>
              </a:rPr>
              <a:t>在信号的整个持续时间内，过零点和极值点的数目必须相等或者至多相差一个；</a:t>
            </a:r>
            <a:endParaRPr kumimoji="0" lang="en-US" altLang="zh-CN" sz="2000" b="0" i="0" u="none" strike="noStrike" kern="1200" cap="none" spc="0" normalizeH="0" baseline="0" noProof="0" dirty="0" smtClean="0">
              <a:ln>
                <a:noFill/>
              </a:ln>
              <a:effectLst/>
              <a:uLnTx/>
              <a:uFillTx/>
              <a:latin typeface="楷体" pitchFamily="49" charset="-122"/>
              <a:ea typeface="楷体" pitchFamily="49" charset="-122"/>
              <a:cs typeface="+mn-cs"/>
            </a:endParaRPr>
          </a:p>
          <a:p>
            <a:pPr marL="342900" marR="0" lvl="0" indent="-342900" algn="l" defTabSz="914400" rtl="0" eaLnBrk="1" fontAlgn="auto" latinLnBrk="0" hangingPunct="1">
              <a:lnSpc>
                <a:spcPct val="150000"/>
              </a:lnSpc>
              <a:spcBef>
                <a:spcPct val="20000"/>
              </a:spcBef>
              <a:spcAft>
                <a:spcPts val="0"/>
              </a:spcAft>
              <a:buClrTx/>
              <a:buSzTx/>
              <a:tabLst/>
              <a:defRPr/>
            </a:pPr>
            <a:r>
              <a:rPr kumimoji="0" lang="en-US" altLang="zh-CN" sz="2000" b="0" i="0" u="none" strike="noStrike" kern="1200" cap="none" spc="0" normalizeH="0" baseline="0" noProof="0" dirty="0" smtClean="0">
                <a:ln>
                  <a:noFill/>
                </a:ln>
                <a:effectLst/>
                <a:uLnTx/>
                <a:uFillTx/>
                <a:latin typeface="楷体" pitchFamily="49" charset="-122"/>
                <a:ea typeface="楷体" pitchFamily="49" charset="-122"/>
                <a:cs typeface="+mn-cs"/>
              </a:rPr>
              <a:t>(2) </a:t>
            </a:r>
            <a:r>
              <a:rPr kumimoji="0" lang="zh-CN" altLang="en-US" sz="2000" b="0" i="0" u="none" strike="noStrike" kern="1200" cap="none" spc="0" normalizeH="0" baseline="0" noProof="0" dirty="0" smtClean="0">
                <a:ln>
                  <a:noFill/>
                </a:ln>
                <a:effectLst/>
                <a:uLnTx/>
                <a:uFillTx/>
                <a:latin typeface="楷体" pitchFamily="49" charset="-122"/>
                <a:ea typeface="楷体" pitchFamily="49" charset="-122"/>
                <a:cs typeface="+mn-cs"/>
              </a:rPr>
              <a:t>在任意时刻，由局部极大值点定义的上包络和由局部极小值点定义的下包络之间的平均值为零。</a:t>
            </a:r>
            <a:endParaRPr kumimoji="0" lang="zh-CN" altLang="en-US" sz="2000" b="0" i="0" u="none" strike="noStrike" kern="1200" cap="none" spc="0" normalizeH="0" baseline="0" noProof="0" dirty="0">
              <a:ln>
                <a:noFill/>
              </a:ln>
              <a:effectLst/>
              <a:uLnTx/>
              <a:uFillTx/>
              <a:latin typeface="楷体" pitchFamily="49" charset="-122"/>
              <a:ea typeface="楷体" pitchFamily="49" charset="-122"/>
              <a:cs typeface="+mn-cs"/>
            </a:endParaRPr>
          </a:p>
        </p:txBody>
      </p:sp>
      <p:pic>
        <p:nvPicPr>
          <p:cNvPr id="4" name="图片 3" descr="图片1.png"/>
          <p:cNvPicPr>
            <a:picLocks noChangeAspect="1"/>
          </p:cNvPicPr>
          <p:nvPr/>
        </p:nvPicPr>
        <p:blipFill>
          <a:blip r:embed="rId2" cstate="print"/>
          <a:stretch>
            <a:fillRect/>
          </a:stretch>
        </p:blipFill>
        <p:spPr>
          <a:xfrm>
            <a:off x="0" y="0"/>
            <a:ext cx="2570515" cy="69058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副标题 4"/>
          <p:cNvSpPr txBox="1">
            <a:spLocks/>
          </p:cNvSpPr>
          <p:nvPr/>
        </p:nvSpPr>
        <p:spPr>
          <a:xfrm>
            <a:off x="755576" y="908720"/>
            <a:ext cx="7488832" cy="5472608"/>
          </a:xfrm>
          <a:prstGeom prst="rect">
            <a:avLst/>
          </a:prstGeom>
        </p:spPr>
        <p:txBody>
          <a:bodyPr>
            <a:normAutofit fontScale="92500"/>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altLang="zh-CN" sz="2800" b="1" i="0" u="none" strike="noStrike" kern="1200" cap="none" spc="0" normalizeH="0" noProof="0" dirty="0" smtClean="0">
              <a:ln>
                <a:noFill/>
              </a:ln>
              <a:solidFill>
                <a:srgbClr val="0070C0"/>
              </a:solidFill>
              <a:effectLst/>
              <a:uLnTx/>
              <a:uFillTx/>
              <a:latin typeface="+mj-ea"/>
              <a:ea typeface="+mj-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3200" b="1" i="0" u="none" strike="noStrike" kern="1200" cap="none" spc="0" normalizeH="0" noProof="0" dirty="0" smtClean="0">
                <a:ln>
                  <a:noFill/>
                </a:ln>
                <a:solidFill>
                  <a:srgbClr val="0070C0"/>
                </a:solidFill>
                <a:effectLst/>
                <a:uLnTx/>
                <a:uFillTx/>
                <a:latin typeface="+mj-ea"/>
                <a:ea typeface="+mj-ea"/>
                <a:cs typeface="+mn-cs"/>
              </a:rPr>
              <a:t>EMD</a:t>
            </a:r>
            <a:r>
              <a:rPr kumimoji="0" lang="zh-CN" altLang="en-US" sz="3200" b="1" i="0" u="none" strike="noStrike" kern="1200" cap="none" spc="0" normalizeH="0" noProof="0" dirty="0" smtClean="0">
                <a:ln>
                  <a:noFill/>
                </a:ln>
                <a:solidFill>
                  <a:srgbClr val="0070C0"/>
                </a:solidFill>
                <a:effectLst/>
                <a:uLnTx/>
                <a:uFillTx/>
                <a:latin typeface="+mj-ea"/>
                <a:ea typeface="+mj-ea"/>
                <a:cs typeface="+mn-cs"/>
              </a:rPr>
              <a:t>进行加噪处理</a:t>
            </a:r>
            <a:endParaRPr lang="en-US" altLang="zh-CN" sz="3200" b="1" dirty="0" smtClean="0">
              <a:solidFill>
                <a:srgbClr val="0070C0"/>
              </a:solidFill>
              <a:latin typeface="+mj-ea"/>
              <a:ea typeface="+mj-ea"/>
            </a:endParaRPr>
          </a:p>
          <a:p>
            <a:pPr marL="342900" marR="0" lvl="0" indent="720000" algn="l" defTabSz="914400" rtl="0" eaLnBrk="1" fontAlgn="auto" latinLnBrk="0" hangingPunct="1">
              <a:lnSpc>
                <a:spcPct val="100000"/>
              </a:lnSpc>
              <a:spcBef>
                <a:spcPct val="20000"/>
              </a:spcBef>
              <a:spcAft>
                <a:spcPts val="0"/>
              </a:spcAft>
              <a:buClrTx/>
              <a:buSzTx/>
              <a:tabLst/>
              <a:defRPr/>
            </a:pPr>
            <a:endParaRPr kumimoji="0" lang="en-US" altLang="zh-CN" sz="2000" b="0" i="0" u="none" strike="noStrike" kern="1200" cap="none" spc="0" normalizeH="0" baseline="0" noProof="0" dirty="0" smtClean="0">
              <a:ln>
                <a:noFill/>
              </a:ln>
              <a:effectLst/>
              <a:uLnTx/>
              <a:uFillTx/>
              <a:latin typeface="楷体" pitchFamily="49" charset="-122"/>
              <a:ea typeface="楷体" pitchFamily="49" charset="-122"/>
              <a:cs typeface="+mn-cs"/>
            </a:endParaRPr>
          </a:p>
          <a:p>
            <a:pPr marL="342900" marR="0" lvl="0" indent="720000" algn="l" defTabSz="914400" rtl="0" eaLnBrk="1" fontAlgn="auto" latinLnBrk="0" hangingPunct="1">
              <a:lnSpc>
                <a:spcPct val="150000"/>
              </a:lnSpc>
              <a:spcBef>
                <a:spcPct val="20000"/>
              </a:spcBef>
              <a:spcAft>
                <a:spcPts val="0"/>
              </a:spcAft>
              <a:buClrTx/>
              <a:buSzTx/>
              <a:tabLst/>
              <a:defRPr/>
            </a:pPr>
            <a:r>
              <a:rPr kumimoji="0" lang="zh-CN" altLang="en-US" sz="2400" b="0" i="0" u="none" strike="noStrike" kern="1200" cap="none" spc="0" normalizeH="0" baseline="0" noProof="0" dirty="0" smtClean="0">
                <a:ln>
                  <a:noFill/>
                </a:ln>
                <a:effectLst/>
                <a:uLnTx/>
                <a:uFillTx/>
                <a:latin typeface="楷体" pitchFamily="49" charset="-122"/>
                <a:ea typeface="楷体" pitchFamily="49" charset="-122"/>
                <a:cs typeface="+mn-cs"/>
              </a:rPr>
              <a:t>分解过程中会出现模态混叠问题。模态混叠是指一个基本模态分量由多个不同尺度的信号组成，或相似尺度的信号出现在不同的基本模态分两种的现象。</a:t>
            </a:r>
            <a:endParaRPr kumimoji="0" lang="en-US" altLang="zh-CN" sz="2400" b="0" i="0" u="none" strike="dblStrike" kern="1200" cap="none" spc="0" normalizeH="0" noProof="0" dirty="0" smtClean="0">
              <a:ln>
                <a:noFill/>
              </a:ln>
              <a:effectLst/>
              <a:uLnTx/>
              <a:uFillTx/>
              <a:latin typeface="楷体" pitchFamily="49" charset="-122"/>
              <a:ea typeface="楷体" pitchFamily="49" charset="-122"/>
              <a:cs typeface="+mn-cs"/>
            </a:endParaRPr>
          </a:p>
          <a:p>
            <a:pPr marL="342900" lvl="0" indent="720000">
              <a:lnSpc>
                <a:spcPct val="150000"/>
              </a:lnSpc>
              <a:spcBef>
                <a:spcPct val="20000"/>
              </a:spcBef>
              <a:tabLst>
                <a:tab pos="3051175" algn="l"/>
                <a:tab pos="3141663" algn="l"/>
              </a:tabLst>
              <a:defRPr/>
            </a:pPr>
            <a:endParaRPr kumimoji="0" lang="en-US" altLang="zh-CN" sz="2400" b="0" i="0" u="none" strike="noStrike" kern="1200" cap="none" spc="0" normalizeH="0" baseline="0" noProof="0" dirty="0" smtClean="0">
              <a:ln>
                <a:noFill/>
              </a:ln>
              <a:effectLst/>
              <a:uLnTx/>
              <a:uFillTx/>
              <a:latin typeface="楷体" pitchFamily="49" charset="-122"/>
              <a:ea typeface="楷体" pitchFamily="49" charset="-122"/>
              <a:cs typeface="+mn-cs"/>
            </a:endParaRPr>
          </a:p>
          <a:p>
            <a:pPr marL="342900" lvl="0" indent="720000">
              <a:lnSpc>
                <a:spcPct val="150000"/>
              </a:lnSpc>
              <a:spcBef>
                <a:spcPct val="20000"/>
              </a:spcBef>
              <a:tabLst>
                <a:tab pos="3051175" algn="l"/>
                <a:tab pos="3141663" algn="l"/>
              </a:tabLst>
              <a:defRPr/>
            </a:pPr>
            <a:r>
              <a:rPr kumimoji="0" lang="en-US" altLang="zh-CN" sz="2400" b="0" i="0" u="none" strike="noStrike" kern="1200" cap="none" spc="0" normalizeH="0" baseline="0" noProof="0" dirty="0" smtClean="0">
                <a:ln>
                  <a:noFill/>
                </a:ln>
                <a:effectLst/>
                <a:uLnTx/>
                <a:uFillTx/>
                <a:latin typeface="楷体" pitchFamily="49" charset="-122"/>
                <a:ea typeface="楷体" pitchFamily="49" charset="-122"/>
                <a:cs typeface="+mn-cs"/>
              </a:rPr>
              <a:t>Zhao </a:t>
            </a:r>
            <a:r>
              <a:rPr kumimoji="0" lang="en-US" altLang="zh-CN" sz="2400" b="0" i="0" u="none" strike="noStrike" kern="1200" cap="none" spc="0" normalizeH="0" baseline="0" noProof="0" dirty="0" err="1" smtClean="0">
                <a:ln>
                  <a:noFill/>
                </a:ln>
                <a:effectLst/>
                <a:uLnTx/>
                <a:uFillTx/>
                <a:latin typeface="楷体" pitchFamily="49" charset="-122"/>
                <a:ea typeface="楷体" pitchFamily="49" charset="-122"/>
                <a:cs typeface="+mn-cs"/>
              </a:rPr>
              <a:t>hua</a:t>
            </a:r>
            <a:r>
              <a:rPr kumimoji="0" lang="en-US" altLang="zh-CN" sz="2400" b="0" i="0" u="none" strike="noStrike" kern="1200" cap="none" spc="0" normalizeH="0" baseline="0" noProof="0" dirty="0" smtClean="0">
                <a:ln>
                  <a:noFill/>
                </a:ln>
                <a:effectLst/>
                <a:uLnTx/>
                <a:uFillTx/>
                <a:latin typeface="楷体" pitchFamily="49" charset="-122"/>
                <a:ea typeface="楷体" pitchFamily="49" charset="-122"/>
                <a:cs typeface="+mn-cs"/>
              </a:rPr>
              <a:t> Wu</a:t>
            </a:r>
            <a:r>
              <a:rPr kumimoji="0" lang="zh-CN" altLang="en-US" sz="2400" b="0" i="0" u="none" strike="noStrike" kern="1200" cap="none" spc="0" normalizeH="0" baseline="0" noProof="0" dirty="0" smtClean="0">
                <a:ln>
                  <a:noFill/>
                </a:ln>
                <a:effectLst/>
                <a:uLnTx/>
                <a:uFillTx/>
                <a:latin typeface="楷体" pitchFamily="49" charset="-122"/>
                <a:ea typeface="楷体" pitchFamily="49" charset="-122"/>
                <a:cs typeface="+mn-cs"/>
              </a:rPr>
              <a:t>等人提出了</a:t>
            </a:r>
            <a:r>
              <a:rPr lang="en-US" altLang="zh-CN" sz="2400" dirty="0" smtClean="0">
                <a:latin typeface="楷体" pitchFamily="49" charset="-122"/>
                <a:ea typeface="楷体" pitchFamily="49" charset="-122"/>
              </a:rPr>
              <a:t>EEMD</a:t>
            </a:r>
            <a:r>
              <a:rPr lang="zh-CN" altLang="en-US" sz="2400" dirty="0" smtClean="0">
                <a:latin typeface="楷体" pitchFamily="49" charset="-122"/>
                <a:ea typeface="楷体" pitchFamily="49" charset="-122"/>
              </a:rPr>
              <a:t>方法和后处理方法。分别对</a:t>
            </a:r>
            <a:r>
              <a:rPr kumimoji="0" lang="zh-CN" altLang="en-US" sz="2400" b="0" i="0" u="none" strike="noStrike" kern="1200" cap="none" spc="0" normalizeH="0" baseline="0" noProof="0" dirty="0" smtClean="0">
                <a:ln>
                  <a:noFill/>
                </a:ln>
                <a:effectLst/>
                <a:uLnTx/>
                <a:uFillTx/>
                <a:latin typeface="楷体" pitchFamily="49" charset="-122"/>
                <a:ea typeface="楷体" pitchFamily="49" charset="-122"/>
                <a:cs typeface="+mn-cs"/>
              </a:rPr>
              <a:t>信号加入白噪声</a:t>
            </a:r>
            <a:r>
              <a:rPr lang="zh-CN" altLang="en-US" sz="2400" noProof="0" dirty="0" smtClean="0">
                <a:latin typeface="楷体" pitchFamily="49" charset="-122"/>
                <a:ea typeface="楷体" pitchFamily="49" charset="-122"/>
              </a:rPr>
              <a:t>分解后取平均值，</a:t>
            </a:r>
            <a:r>
              <a:rPr kumimoji="0" lang="zh-CN" altLang="en-US" sz="2400" b="0" i="0" u="none" strike="noStrike" kern="1200" cap="none" spc="0" normalizeH="0" baseline="0" noProof="0" dirty="0" smtClean="0">
                <a:ln>
                  <a:noFill/>
                </a:ln>
                <a:effectLst/>
                <a:uLnTx/>
                <a:uFillTx/>
                <a:latin typeface="楷体" pitchFamily="49" charset="-122"/>
                <a:ea typeface="楷体" pitchFamily="49" charset="-122"/>
                <a:cs typeface="+mn-cs"/>
              </a:rPr>
              <a:t>有效解决了模态混叠问题。</a:t>
            </a:r>
            <a:endParaRPr kumimoji="0" lang="zh-CN" altLang="en-US" sz="2400" b="0" i="0" u="none" strike="noStrike" kern="1200" cap="none" spc="0" normalizeH="0" baseline="0" noProof="0" dirty="0">
              <a:ln>
                <a:noFill/>
              </a:ln>
              <a:effectLst/>
              <a:uLnTx/>
              <a:uFillTx/>
              <a:latin typeface="楷体" pitchFamily="49" charset="-122"/>
              <a:ea typeface="楷体" pitchFamily="49" charset="-122"/>
              <a:cs typeface="+mn-cs"/>
            </a:endParaRPr>
          </a:p>
        </p:txBody>
      </p:sp>
      <p:pic>
        <p:nvPicPr>
          <p:cNvPr id="3" name="图片 2" descr="图片1.png"/>
          <p:cNvPicPr>
            <a:picLocks noChangeAspect="1"/>
          </p:cNvPicPr>
          <p:nvPr/>
        </p:nvPicPr>
        <p:blipFill>
          <a:blip r:embed="rId2" cstate="print"/>
          <a:stretch>
            <a:fillRect/>
          </a:stretch>
        </p:blipFill>
        <p:spPr>
          <a:xfrm>
            <a:off x="0" y="0"/>
            <a:ext cx="2570515" cy="69058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3"/>
          <p:cNvSpPr>
            <a:spLocks noChangeArrowheads="1"/>
          </p:cNvSpPr>
          <p:nvPr/>
        </p:nvSpPr>
        <p:spPr bwMode="auto">
          <a:xfrm>
            <a:off x="341313" y="1371005"/>
            <a:ext cx="8642350" cy="3970318"/>
          </a:xfrm>
          <a:prstGeom prst="rect">
            <a:avLst/>
          </a:prstGeom>
          <a:noFill/>
          <a:ln w="9525">
            <a:noFill/>
            <a:miter lim="800000"/>
            <a:headEnd/>
            <a:tailEnd/>
          </a:ln>
        </p:spPr>
        <p:txBody>
          <a:bodyPr>
            <a:spAutoFit/>
          </a:bodyPr>
          <a:lstStyle/>
          <a:p>
            <a:pPr>
              <a:lnSpc>
                <a:spcPct val="150000"/>
              </a:lnSpc>
              <a:buFontTx/>
              <a:buNone/>
              <a:defRPr/>
            </a:pPr>
            <a:r>
              <a:rPr lang="zh-CN" altLang="en-US" sz="2400" dirty="0">
                <a:solidFill>
                  <a:srgbClr val="FF0000"/>
                </a:solidFill>
                <a:latin typeface="黑体" pitchFamily="49" charset="-122"/>
                <a:ea typeface="黑体" pitchFamily="49" charset="-122"/>
              </a:rPr>
              <a:t>优势</a:t>
            </a:r>
            <a:r>
              <a:rPr lang="zh-CN" altLang="en-US" sz="2000" dirty="0">
                <a:solidFill>
                  <a:srgbClr val="FF0000"/>
                </a:solidFill>
              </a:rPr>
              <a:t>：</a:t>
            </a:r>
            <a:endParaRPr lang="en-US" altLang="zh-CN" sz="2000" dirty="0">
              <a:solidFill>
                <a:srgbClr val="FF0000"/>
              </a:solidFill>
            </a:endParaRPr>
          </a:p>
          <a:p>
            <a:pPr marL="182563" indent="-182563">
              <a:lnSpc>
                <a:spcPct val="150000"/>
              </a:lnSpc>
              <a:buFont typeface="Wingdings" pitchFamily="2" charset="2"/>
              <a:buChar char="Ø"/>
              <a:defRPr/>
            </a:pPr>
            <a:r>
              <a:rPr lang="en-US" altLang="zh-CN" sz="2000" dirty="0">
                <a:solidFill>
                  <a:srgbClr val="FF0000"/>
                </a:solidFill>
              </a:rPr>
              <a:t> </a:t>
            </a:r>
            <a:r>
              <a:rPr lang="zh-CN" altLang="zh-CN" sz="2000" dirty="0">
                <a:solidFill>
                  <a:srgbClr val="0070C0"/>
                </a:solidFill>
                <a:latin typeface="黑体" pitchFamily="49" charset="-122"/>
                <a:ea typeface="黑体" pitchFamily="49" charset="-122"/>
              </a:rPr>
              <a:t>分析非线性、非平稳过程，并且没有基函数的束缚</a:t>
            </a:r>
            <a:endParaRPr lang="en-US" altLang="zh-CN" sz="2000" dirty="0">
              <a:solidFill>
                <a:srgbClr val="0070C0"/>
              </a:solidFill>
              <a:latin typeface="黑体" pitchFamily="49" charset="-122"/>
              <a:ea typeface="黑体" pitchFamily="49" charset="-122"/>
            </a:endParaRPr>
          </a:p>
          <a:p>
            <a:pPr marL="182563" indent="-182563">
              <a:lnSpc>
                <a:spcPct val="150000"/>
              </a:lnSpc>
              <a:buFont typeface="Wingdings" pitchFamily="2" charset="2"/>
              <a:buChar char="Ø"/>
              <a:defRPr/>
            </a:pPr>
            <a:r>
              <a:rPr lang="en-US" altLang="zh-CN" sz="2000" dirty="0">
                <a:solidFill>
                  <a:srgbClr val="FF0000"/>
                </a:solidFill>
                <a:latin typeface="黑体" pitchFamily="49" charset="-122"/>
                <a:ea typeface="黑体" pitchFamily="49" charset="-122"/>
              </a:rPr>
              <a:t> </a:t>
            </a:r>
            <a:r>
              <a:rPr lang="zh-CN" altLang="en-US" sz="2000" dirty="0">
                <a:solidFill>
                  <a:srgbClr val="0070C0"/>
                </a:solidFill>
                <a:latin typeface="黑体" pitchFamily="49" charset="-122"/>
                <a:ea typeface="黑体" pitchFamily="49" charset="-122"/>
              </a:rPr>
              <a:t>利用</a:t>
            </a:r>
            <a:r>
              <a:rPr lang="en-US" altLang="zh-CN" sz="2000" dirty="0">
                <a:solidFill>
                  <a:srgbClr val="0070C0"/>
                </a:solidFill>
                <a:latin typeface="黑体" pitchFamily="49" charset="-122"/>
                <a:ea typeface="黑体" pitchFamily="49" charset="-122"/>
              </a:rPr>
              <a:t>EMD</a:t>
            </a:r>
            <a:r>
              <a:rPr lang="zh-CN" altLang="en-US" sz="2000" dirty="0">
                <a:solidFill>
                  <a:srgbClr val="0070C0"/>
                </a:solidFill>
                <a:latin typeface="黑体" pitchFamily="49" charset="-122"/>
                <a:ea typeface="黑体" pitchFamily="49" charset="-122"/>
              </a:rPr>
              <a:t>分解，区分不同时间尺度的时变现象，提取动力学演化特征</a:t>
            </a:r>
            <a:endParaRPr lang="en-US" altLang="zh-CN" sz="2000" dirty="0">
              <a:solidFill>
                <a:srgbClr val="0070C0"/>
              </a:solidFill>
              <a:latin typeface="黑体" pitchFamily="49" charset="-122"/>
              <a:ea typeface="黑体" pitchFamily="49" charset="-122"/>
            </a:endParaRPr>
          </a:p>
          <a:p>
            <a:pPr marL="182563" indent="-182563">
              <a:lnSpc>
                <a:spcPct val="150000"/>
              </a:lnSpc>
              <a:buFont typeface="Wingdings" pitchFamily="2" charset="2"/>
              <a:buChar char="Ø"/>
              <a:defRPr/>
            </a:pPr>
            <a:r>
              <a:rPr lang="en-US" altLang="zh-CN" sz="2000" dirty="0">
                <a:solidFill>
                  <a:srgbClr val="FF0000"/>
                </a:solidFill>
                <a:latin typeface="黑体" pitchFamily="49" charset="-122"/>
                <a:ea typeface="黑体" pitchFamily="49" charset="-122"/>
              </a:rPr>
              <a:t> </a:t>
            </a:r>
            <a:r>
              <a:rPr lang="zh-CN" altLang="zh-CN" sz="2000" dirty="0">
                <a:solidFill>
                  <a:srgbClr val="0070C0"/>
                </a:solidFill>
                <a:latin typeface="黑体" pitchFamily="49" charset="-122"/>
                <a:ea typeface="黑体" pitchFamily="49" charset="-122"/>
              </a:rPr>
              <a:t>反映数据的局部特征时标</a:t>
            </a:r>
            <a:r>
              <a:rPr lang="zh-CN" altLang="en-US" sz="2000" dirty="0">
                <a:solidFill>
                  <a:srgbClr val="0070C0"/>
                </a:solidFill>
                <a:latin typeface="黑体" pitchFamily="49" charset="-122"/>
                <a:ea typeface="黑体" pitchFamily="49" charset="-122"/>
              </a:rPr>
              <a:t>：</a:t>
            </a:r>
            <a:r>
              <a:rPr lang="en-US" altLang="zh-CN" sz="2000" dirty="0">
                <a:solidFill>
                  <a:srgbClr val="0070C0"/>
                </a:solidFill>
                <a:latin typeface="黑体" pitchFamily="49" charset="-122"/>
                <a:ea typeface="黑体" pitchFamily="49" charset="-122"/>
              </a:rPr>
              <a:t>IMF </a:t>
            </a:r>
            <a:r>
              <a:rPr lang="zh-CN" altLang="zh-CN" sz="2000" dirty="0">
                <a:solidFill>
                  <a:srgbClr val="0070C0"/>
                </a:solidFill>
                <a:latin typeface="黑体" pitchFamily="49" charset="-122"/>
                <a:ea typeface="黑体" pitchFamily="49" charset="-122"/>
              </a:rPr>
              <a:t>携带了隐藏在原始数据中的各种固有信息，对它们进行得到的瞬时频率是时间的</a:t>
            </a:r>
            <a:r>
              <a:rPr lang="zh-CN" altLang="zh-CN" sz="2000" dirty="0" smtClean="0">
                <a:solidFill>
                  <a:srgbClr val="0070C0"/>
                </a:solidFill>
                <a:latin typeface="黑体" pitchFamily="49" charset="-122"/>
                <a:ea typeface="黑体" pitchFamily="49" charset="-122"/>
              </a:rPr>
              <a:t>函数</a:t>
            </a:r>
            <a:endParaRPr lang="en-US" altLang="zh-CN" sz="2000" dirty="0" smtClean="0">
              <a:solidFill>
                <a:srgbClr val="FF0000"/>
              </a:solidFill>
            </a:endParaRPr>
          </a:p>
          <a:p>
            <a:pPr marL="1528763" indent="-1528763">
              <a:lnSpc>
                <a:spcPct val="150000"/>
              </a:lnSpc>
              <a:buFontTx/>
              <a:buNone/>
              <a:defRPr/>
            </a:pPr>
            <a:r>
              <a:rPr lang="zh-CN" altLang="en-US" sz="2400" dirty="0" smtClean="0">
                <a:solidFill>
                  <a:srgbClr val="FF0000"/>
                </a:solidFill>
                <a:latin typeface="黑体" pitchFamily="49" charset="-122"/>
                <a:ea typeface="黑体" pitchFamily="49" charset="-122"/>
              </a:rPr>
              <a:t>已</a:t>
            </a:r>
            <a:r>
              <a:rPr lang="zh-CN" altLang="en-US" sz="2400" dirty="0">
                <a:solidFill>
                  <a:srgbClr val="FF0000"/>
                </a:solidFill>
                <a:latin typeface="黑体" pitchFamily="49" charset="-122"/>
                <a:ea typeface="黑体" pitchFamily="49" charset="-122"/>
              </a:rPr>
              <a:t>有的应用：</a:t>
            </a:r>
            <a:endParaRPr lang="en-US" altLang="zh-CN" sz="2400" dirty="0">
              <a:solidFill>
                <a:srgbClr val="FF0000"/>
              </a:solidFill>
              <a:latin typeface="黑体" pitchFamily="49" charset="-122"/>
              <a:ea typeface="黑体" pitchFamily="49" charset="-122"/>
            </a:endParaRPr>
          </a:p>
          <a:p>
            <a:pPr marL="265113" indent="-265113">
              <a:lnSpc>
                <a:spcPct val="150000"/>
              </a:lnSpc>
              <a:buFont typeface="Wingdings" panose="05000000000000000000" pitchFamily="2" charset="2"/>
              <a:buChar char="Ø"/>
              <a:defRPr/>
            </a:pPr>
            <a:r>
              <a:rPr lang="en-US" altLang="zh-CN" sz="2000" dirty="0">
                <a:solidFill>
                  <a:srgbClr val="FF0000"/>
                </a:solidFill>
                <a:latin typeface="黑体" pitchFamily="49" charset="-122"/>
                <a:ea typeface="黑体" pitchFamily="49" charset="-122"/>
              </a:rPr>
              <a:t> </a:t>
            </a:r>
            <a:r>
              <a:rPr lang="zh-CN" altLang="zh-CN" sz="2000" dirty="0">
                <a:solidFill>
                  <a:srgbClr val="0070C0"/>
                </a:solidFill>
                <a:latin typeface="黑体" pitchFamily="49" charset="-122"/>
                <a:ea typeface="黑体" pitchFamily="49" charset="-122"/>
              </a:rPr>
              <a:t>潮汐、海啸数据处理、地震波、太阳活动周期、引力波探测</a:t>
            </a:r>
            <a:r>
              <a:rPr lang="zh-CN" altLang="en-US" sz="2000" dirty="0">
                <a:solidFill>
                  <a:srgbClr val="0070C0"/>
                </a:solidFill>
                <a:latin typeface="黑体" pitchFamily="49" charset="-122"/>
                <a:ea typeface="黑体" pitchFamily="49" charset="-122"/>
              </a:rPr>
              <a:t>、</a:t>
            </a:r>
            <a:r>
              <a:rPr lang="en-US" altLang="zh-CN" sz="2000" dirty="0">
                <a:solidFill>
                  <a:srgbClr val="0070C0"/>
                </a:solidFill>
                <a:latin typeface="黑体" pitchFamily="49" charset="-122"/>
                <a:ea typeface="黑体" pitchFamily="49" charset="-122"/>
              </a:rPr>
              <a:t>X</a:t>
            </a:r>
            <a:r>
              <a:rPr lang="zh-CN" altLang="zh-CN" sz="2000" dirty="0">
                <a:solidFill>
                  <a:srgbClr val="0070C0"/>
                </a:solidFill>
                <a:latin typeface="黑体" pitchFamily="49" charset="-122"/>
                <a:ea typeface="黑体" pitchFamily="49" charset="-122"/>
              </a:rPr>
              <a:t>射线双星的超轨现象等。</a:t>
            </a:r>
            <a:endParaRPr lang="zh-CN" altLang="en-US" sz="2000" dirty="0">
              <a:solidFill>
                <a:srgbClr val="0070C0"/>
              </a:solidFill>
              <a:latin typeface="黑体" pitchFamily="49" charset="-122"/>
              <a:ea typeface="黑体" pitchFamily="49" charset="-122"/>
            </a:endParaRPr>
          </a:p>
        </p:txBody>
      </p:sp>
      <p:pic>
        <p:nvPicPr>
          <p:cNvPr id="3" name="图片 2" descr="图片1.png"/>
          <p:cNvPicPr>
            <a:picLocks noChangeAspect="1"/>
          </p:cNvPicPr>
          <p:nvPr/>
        </p:nvPicPr>
        <p:blipFill>
          <a:blip r:embed="rId2" cstate="print"/>
          <a:stretch>
            <a:fillRect/>
          </a:stretch>
        </p:blipFill>
        <p:spPr>
          <a:xfrm>
            <a:off x="0" y="0"/>
            <a:ext cx="2570515" cy="69058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副标题 4"/>
          <p:cNvSpPr txBox="1">
            <a:spLocks/>
          </p:cNvSpPr>
          <p:nvPr/>
        </p:nvSpPr>
        <p:spPr>
          <a:xfrm>
            <a:off x="428596" y="773254"/>
            <a:ext cx="7560840" cy="1584176"/>
          </a:xfrm>
          <a:prstGeom prst="rect">
            <a:avLst/>
          </a:prstGeom>
        </p:spPr>
        <p:txBody>
          <a:bodyPr>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altLang="zh-CN" sz="2800" b="1" i="0" u="none" strike="noStrike" kern="1200" cap="none" spc="0" normalizeH="0" baseline="0" noProof="0" dirty="0" smtClean="0">
                <a:ln>
                  <a:noFill/>
                </a:ln>
                <a:solidFill>
                  <a:srgbClr val="0070C0"/>
                </a:solidFill>
                <a:effectLst/>
                <a:uLnTx/>
                <a:uFillTx/>
                <a:latin typeface="+mj-ea"/>
                <a:ea typeface="+mj-ea"/>
                <a:cs typeface="+mn-cs"/>
              </a:rPr>
              <a:t>EEMD</a:t>
            </a:r>
            <a:r>
              <a:rPr kumimoji="0" lang="zh-CN" altLang="en-US" sz="2800" b="1" i="0" u="none" strike="noStrike" kern="1200" cap="none" spc="0" normalizeH="0" baseline="0" noProof="0" dirty="0" smtClean="0">
                <a:ln>
                  <a:noFill/>
                </a:ln>
                <a:solidFill>
                  <a:srgbClr val="0070C0"/>
                </a:solidFill>
                <a:effectLst/>
                <a:uLnTx/>
                <a:uFillTx/>
                <a:latin typeface="+mj-ea"/>
                <a:ea typeface="+mj-ea"/>
                <a:cs typeface="+mn-cs"/>
              </a:rPr>
              <a:t>分解处理过程</a:t>
            </a:r>
            <a:endParaRPr kumimoji="0" lang="en-US" altLang="zh-CN" sz="2800" b="1" i="0" u="none" strike="noStrike" kern="1200" cap="none" spc="0" normalizeH="0" baseline="0" noProof="0" dirty="0" smtClean="0">
              <a:ln>
                <a:noFill/>
              </a:ln>
              <a:solidFill>
                <a:srgbClr val="0070C0"/>
              </a:solidFill>
              <a:effectLst/>
              <a:uLnTx/>
              <a:uFillTx/>
              <a:latin typeface="+mj-ea"/>
              <a:ea typeface="+mj-ea"/>
              <a:cs typeface="+mn-cs"/>
            </a:endParaRPr>
          </a:p>
          <a:p>
            <a:pPr marL="342900" lvl="0" indent="-457200">
              <a:lnSpc>
                <a:spcPct val="120000"/>
              </a:lnSpc>
              <a:spcBef>
                <a:spcPct val="20000"/>
              </a:spcBef>
              <a:buFont typeface="Wingdings" pitchFamily="2" charset="2"/>
              <a:buChar char="u"/>
            </a:pPr>
            <a:r>
              <a:rPr lang="en-US" altLang="zh-CN" noProof="0" dirty="0" smtClean="0">
                <a:latin typeface="楷体" pitchFamily="49" charset="-122"/>
                <a:ea typeface="楷体" pitchFamily="49" charset="-122"/>
              </a:rPr>
              <a:t>y(t)</a:t>
            </a:r>
            <a:r>
              <a:rPr lang="zh-CN" altLang="en-US" dirty="0" smtClean="0">
                <a:latin typeface="楷体" pitchFamily="49" charset="-122"/>
                <a:ea typeface="楷体" pitchFamily="49" charset="-122"/>
              </a:rPr>
              <a:t>归一化后，</a:t>
            </a:r>
            <a:r>
              <a:rPr kumimoji="0" lang="zh-CN" altLang="en-US" b="0" i="0" u="none" strike="noStrike" kern="1200" cap="none" spc="0" normalizeH="0" baseline="0" noProof="0" dirty="0" smtClean="0">
                <a:ln>
                  <a:noFill/>
                </a:ln>
                <a:effectLst/>
                <a:uLnTx/>
                <a:uFillTx/>
                <a:latin typeface="楷体" pitchFamily="49" charset="-122"/>
                <a:ea typeface="楷体" pitchFamily="49" charset="-122"/>
                <a:cs typeface="+mn-cs"/>
              </a:rPr>
              <a:t>加入白噪声</a:t>
            </a:r>
            <a:r>
              <a:rPr kumimoji="0" lang="en-US" altLang="zh-CN" b="0" i="0" u="none" strike="noStrike" kern="1200" cap="none" spc="0" normalizeH="0" baseline="0" noProof="0" dirty="0" smtClean="0">
                <a:ln>
                  <a:noFill/>
                </a:ln>
                <a:effectLst/>
                <a:uLnTx/>
                <a:uFillTx/>
                <a:latin typeface="楷体" pitchFamily="49" charset="-122"/>
                <a:ea typeface="楷体" pitchFamily="49" charset="-122"/>
                <a:cs typeface="+mn-cs"/>
              </a:rPr>
              <a:t>temp= </a:t>
            </a:r>
            <a:r>
              <a:rPr kumimoji="0" lang="en-US" altLang="zh-CN" b="0" i="0" u="none" strike="noStrike" kern="1200" cap="none" spc="0" normalizeH="0" baseline="0" noProof="0" dirty="0" err="1" smtClean="0">
                <a:ln>
                  <a:noFill/>
                </a:ln>
                <a:effectLst/>
                <a:uLnTx/>
                <a:uFillTx/>
                <a:latin typeface="楷体" pitchFamily="49" charset="-122"/>
                <a:ea typeface="楷体" pitchFamily="49" charset="-122"/>
                <a:cs typeface="+mn-cs"/>
              </a:rPr>
              <a:t>randn</a:t>
            </a:r>
            <a:r>
              <a:rPr kumimoji="0" lang="en-US" altLang="zh-CN" b="0" i="0" u="none" strike="noStrike" kern="1200" cap="none" spc="0" normalizeH="0" baseline="0" noProof="0" dirty="0" smtClean="0">
                <a:ln>
                  <a:noFill/>
                </a:ln>
                <a:effectLst/>
                <a:uLnTx/>
                <a:uFillTx/>
                <a:latin typeface="楷体" pitchFamily="49" charset="-122"/>
                <a:ea typeface="楷体" pitchFamily="49" charset="-122"/>
                <a:cs typeface="+mn-cs"/>
              </a:rPr>
              <a:t>(1,1)*</a:t>
            </a:r>
            <a:r>
              <a:rPr kumimoji="0" lang="en-US" altLang="zh-CN" b="0" i="0" u="none" strike="noStrike" kern="1200" cap="none" spc="0" normalizeH="0" baseline="0" noProof="0" dirty="0" err="1" smtClean="0">
                <a:ln>
                  <a:noFill/>
                </a:ln>
                <a:effectLst/>
                <a:uLnTx/>
                <a:uFillTx/>
                <a:latin typeface="楷体" pitchFamily="49" charset="-122"/>
                <a:ea typeface="楷体" pitchFamily="49" charset="-122"/>
                <a:cs typeface="+mn-cs"/>
              </a:rPr>
              <a:t>Nstd</a:t>
            </a:r>
            <a:r>
              <a:rPr kumimoji="0" lang="zh-CN" altLang="en-US" b="0" i="0" u="none" strike="noStrike" kern="1200" cap="none" spc="0" normalizeH="0" baseline="0" noProof="0" dirty="0" smtClean="0">
                <a:ln>
                  <a:noFill/>
                </a:ln>
                <a:effectLst/>
                <a:uLnTx/>
                <a:uFillTx/>
                <a:latin typeface="楷体" pitchFamily="49" charset="-122"/>
                <a:ea typeface="楷体" pitchFamily="49" charset="-122"/>
                <a:cs typeface="+mn-cs"/>
              </a:rPr>
              <a:t>；</a:t>
            </a:r>
            <a:endParaRPr kumimoji="0" lang="en-US" altLang="zh-CN" b="0" i="0" u="none" strike="noStrike" kern="1200" cap="none" spc="0" normalizeH="0" baseline="0" noProof="0" dirty="0" smtClean="0">
              <a:ln>
                <a:noFill/>
              </a:ln>
              <a:effectLst/>
              <a:uLnTx/>
              <a:uFillTx/>
              <a:latin typeface="楷体" pitchFamily="49" charset="-122"/>
              <a:ea typeface="楷体" pitchFamily="49" charset="-122"/>
              <a:cs typeface="+mn-cs"/>
            </a:endParaRPr>
          </a:p>
          <a:p>
            <a:pPr marL="342900" lvl="0" indent="-457200">
              <a:lnSpc>
                <a:spcPct val="120000"/>
              </a:lnSpc>
              <a:spcBef>
                <a:spcPct val="20000"/>
              </a:spcBef>
            </a:pPr>
            <a:r>
              <a:rPr lang="en-US" altLang="zh-CN" dirty="0" smtClean="0">
                <a:latin typeface="楷体" pitchFamily="49" charset="-122"/>
                <a:ea typeface="楷体" pitchFamily="49" charset="-122"/>
              </a:rPr>
              <a:t>    </a:t>
            </a:r>
            <a:r>
              <a:rPr kumimoji="0" lang="zh-CN" altLang="en-US" b="0" i="0" u="none" strike="noStrike" kern="1200" cap="none" spc="0" normalizeH="0" baseline="0" noProof="0" dirty="0" smtClean="0">
                <a:ln>
                  <a:noFill/>
                </a:ln>
                <a:effectLst/>
                <a:uLnTx/>
                <a:uFillTx/>
                <a:latin typeface="楷体" pitchFamily="49" charset="-122"/>
                <a:ea typeface="楷体" pitchFamily="49" charset="-122"/>
                <a:cs typeface="+mn-cs"/>
              </a:rPr>
              <a:t>信号</a:t>
            </a:r>
            <a:r>
              <a:rPr kumimoji="0" lang="en-US" altLang="zh-CN" b="0" i="0" u="none" strike="noStrike" kern="1200" cap="none" spc="0" normalizeH="0" baseline="0" noProof="0" dirty="0" smtClean="0">
                <a:ln>
                  <a:noFill/>
                </a:ln>
                <a:effectLst/>
                <a:uLnTx/>
                <a:uFillTx/>
                <a:latin typeface="楷体" pitchFamily="49" charset="-122"/>
                <a:ea typeface="楷体" pitchFamily="49" charset="-122"/>
                <a:cs typeface="+mn-cs"/>
              </a:rPr>
              <a:t>x(t)=y(t)+temp</a:t>
            </a:r>
            <a:r>
              <a:rPr kumimoji="0" lang="zh-CN" altLang="en-US" b="0" i="0" u="none" strike="noStrike" kern="1200" cap="none" spc="0" normalizeH="0" baseline="0" noProof="0" dirty="0" smtClean="0">
                <a:ln>
                  <a:noFill/>
                </a:ln>
                <a:effectLst/>
                <a:uLnTx/>
                <a:uFillTx/>
                <a:latin typeface="楷体" pitchFamily="49" charset="-122"/>
                <a:ea typeface="楷体" pitchFamily="49" charset="-122"/>
                <a:cs typeface="+mn-cs"/>
              </a:rPr>
              <a:t>。</a:t>
            </a:r>
            <a:endParaRPr kumimoji="0" lang="en-US" altLang="zh-CN" b="0" i="0" u="none" strike="noStrike" kern="1200" cap="none" spc="0" normalizeH="0" baseline="0" noProof="0" dirty="0" smtClean="0">
              <a:ln>
                <a:noFill/>
              </a:ln>
              <a:effectLst/>
              <a:uLnTx/>
              <a:uFillTx/>
              <a:latin typeface="楷体" pitchFamily="49" charset="-122"/>
              <a:ea typeface="楷体" pitchFamily="49" charset="-122"/>
              <a:cs typeface="+mn-cs"/>
            </a:endParaRPr>
          </a:p>
          <a:p>
            <a:pPr marL="342900" lvl="0" indent="-457200">
              <a:lnSpc>
                <a:spcPct val="120000"/>
              </a:lnSpc>
              <a:spcBef>
                <a:spcPct val="20000"/>
              </a:spcBef>
              <a:buFont typeface="Wingdings" pitchFamily="2" charset="2"/>
              <a:buChar char="u"/>
            </a:pPr>
            <a:r>
              <a:rPr lang="en-US" altLang="zh-CN" dirty="0" smtClean="0">
                <a:latin typeface="楷体" pitchFamily="49" charset="-122"/>
                <a:ea typeface="楷体" pitchFamily="49" charset="-122"/>
              </a:rPr>
              <a:t>m(t)</a:t>
            </a:r>
            <a:r>
              <a:rPr lang="zh-CN" altLang="en-US" dirty="0" smtClean="0">
                <a:latin typeface="楷体" pitchFamily="49" charset="-122"/>
                <a:ea typeface="楷体" pitchFamily="49" charset="-122"/>
              </a:rPr>
              <a:t>为：</a:t>
            </a:r>
            <a:r>
              <a:rPr lang="en-US" altLang="zh-CN" dirty="0" smtClean="0">
                <a:latin typeface="楷体" pitchFamily="49" charset="-122"/>
                <a:ea typeface="楷体" pitchFamily="49" charset="-122"/>
              </a:rPr>
              <a:t>m(t)=(</a:t>
            </a:r>
            <a:r>
              <a:rPr lang="en-US" altLang="zh-CN" dirty="0" err="1" smtClean="0">
                <a:latin typeface="楷体" pitchFamily="49" charset="-122"/>
                <a:ea typeface="楷体" pitchFamily="49" charset="-122"/>
              </a:rPr>
              <a:t>x</a:t>
            </a:r>
            <a:r>
              <a:rPr lang="en-US" altLang="zh-CN" baseline="-25000" dirty="0" err="1" smtClean="0">
                <a:latin typeface="楷体" pitchFamily="49" charset="-122"/>
                <a:ea typeface="楷体" pitchFamily="49" charset="-122"/>
              </a:rPr>
              <a:t>h</a:t>
            </a:r>
            <a:r>
              <a:rPr lang="en-US" altLang="zh-CN" dirty="0" smtClean="0">
                <a:latin typeface="楷体" pitchFamily="49" charset="-122"/>
                <a:ea typeface="楷体" pitchFamily="49" charset="-122"/>
              </a:rPr>
              <a:t>(t)+x</a:t>
            </a:r>
            <a:r>
              <a:rPr lang="en-US" altLang="zh-CN" baseline="-25000" dirty="0" smtClean="0">
                <a:latin typeface="楷体" pitchFamily="49" charset="-122"/>
                <a:ea typeface="楷体" pitchFamily="49" charset="-122"/>
              </a:rPr>
              <a:t>l</a:t>
            </a:r>
            <a:r>
              <a:rPr lang="en-US" altLang="zh-CN" dirty="0" smtClean="0">
                <a:latin typeface="楷体" pitchFamily="49" charset="-122"/>
                <a:ea typeface="楷体" pitchFamily="49" charset="-122"/>
              </a:rPr>
              <a:t>(t))/2</a:t>
            </a:r>
            <a:r>
              <a:rPr lang="zh-CN" altLang="en-US" dirty="0" smtClean="0">
                <a:latin typeface="楷体" pitchFamily="49" charset="-122"/>
                <a:ea typeface="楷体" pitchFamily="49" charset="-122"/>
              </a:rPr>
              <a:t>（</a:t>
            </a:r>
            <a:r>
              <a:rPr lang="en-US" altLang="zh-CN" dirty="0" smtClean="0">
                <a:latin typeface="楷体" pitchFamily="49" charset="-122"/>
                <a:ea typeface="楷体" pitchFamily="49" charset="-122"/>
              </a:rPr>
              <a:t>m(t)</a:t>
            </a:r>
            <a:r>
              <a:rPr lang="zh-CN" altLang="en-US" dirty="0" smtClean="0">
                <a:latin typeface="楷体" pitchFamily="49" charset="-122"/>
                <a:ea typeface="楷体" pitchFamily="49" charset="-122"/>
              </a:rPr>
              <a:t>为信号上下包络相减的平均值）</a:t>
            </a:r>
            <a:endParaRPr kumimoji="0" lang="en-US" altLang="zh-CN" b="0" i="0" u="none" strike="noStrike" kern="1200" cap="none" spc="0" normalizeH="0" baseline="0" noProof="0" dirty="0" smtClean="0">
              <a:ln>
                <a:noFill/>
              </a:ln>
              <a:effectLst/>
              <a:uLnTx/>
              <a:uFillTx/>
              <a:latin typeface="楷体" pitchFamily="49" charset="-122"/>
              <a:ea typeface="楷体" pitchFamily="49" charset="-122"/>
              <a:cs typeface="+mn-cs"/>
            </a:endParaRPr>
          </a:p>
        </p:txBody>
      </p:sp>
      <p:pic>
        <p:nvPicPr>
          <p:cNvPr id="5" name="图片 4" descr="图片1.png"/>
          <p:cNvPicPr>
            <a:picLocks noChangeAspect="1"/>
          </p:cNvPicPr>
          <p:nvPr/>
        </p:nvPicPr>
        <p:blipFill>
          <a:blip r:embed="rId3" cstate="print"/>
          <a:stretch>
            <a:fillRect/>
          </a:stretch>
        </p:blipFill>
        <p:spPr>
          <a:xfrm>
            <a:off x="0" y="0"/>
            <a:ext cx="2570515" cy="690586"/>
          </a:xfrm>
          <a:prstGeom prst="rect">
            <a:avLst/>
          </a:prstGeom>
        </p:spPr>
      </p:pic>
      <p:graphicFrame>
        <p:nvGraphicFramePr>
          <p:cNvPr id="2050" name="对象 2"/>
          <p:cNvGraphicFramePr>
            <a:graphicFrameLocks noChangeAspect="1"/>
          </p:cNvGraphicFramePr>
          <p:nvPr/>
        </p:nvGraphicFramePr>
        <p:xfrm>
          <a:off x="611560" y="2571744"/>
          <a:ext cx="3390900" cy="3505200"/>
        </p:xfrm>
        <a:graphic>
          <a:graphicData uri="http://schemas.openxmlformats.org/presentationml/2006/ole">
            <p:oleObj spid="_x0000_s2055" name="Equation" r:id="rId4" imgW="1104900" imgH="1612900" progId="">
              <p:embed/>
            </p:oleObj>
          </a:graphicData>
        </a:graphic>
      </p:graphicFrame>
      <p:sp>
        <p:nvSpPr>
          <p:cNvPr id="8" name="TextBox 3"/>
          <p:cNvSpPr txBox="1">
            <a:spLocks noChangeArrowheads="1"/>
          </p:cNvSpPr>
          <p:nvPr/>
        </p:nvSpPr>
        <p:spPr bwMode="auto">
          <a:xfrm>
            <a:off x="611188" y="6135390"/>
            <a:ext cx="3313112" cy="461962"/>
          </a:xfrm>
          <a:prstGeom prst="rect">
            <a:avLst/>
          </a:prstGeom>
          <a:noFill/>
          <a:ln w="9525">
            <a:noFill/>
            <a:miter lim="800000"/>
            <a:headEnd/>
            <a:tailEnd/>
          </a:ln>
        </p:spPr>
        <p:txBody>
          <a:bodyPr>
            <a:spAutoFit/>
          </a:bodyPr>
          <a:lstStyle/>
          <a:p>
            <a:pPr>
              <a:buFontTx/>
              <a:buNone/>
            </a:pPr>
            <a:r>
              <a:rPr lang="zh-CN" altLang="en-US" dirty="0">
                <a:latin typeface="黑体" pitchFamily="49" charset="-122"/>
              </a:rPr>
              <a:t>继续分解，得到</a:t>
            </a:r>
            <a:r>
              <a:rPr lang="en-US" altLang="zh-CN" sz="2400" dirty="0">
                <a:solidFill>
                  <a:srgbClr val="FF0000"/>
                </a:solidFill>
                <a:latin typeface="黑体" pitchFamily="49" charset="-122"/>
              </a:rPr>
              <a:t>c</a:t>
            </a:r>
            <a:r>
              <a:rPr lang="en-US" altLang="zh-CN" sz="2400" baseline="-25000" dirty="0">
                <a:solidFill>
                  <a:srgbClr val="FF0000"/>
                </a:solidFill>
                <a:latin typeface="黑体" pitchFamily="49" charset="-122"/>
              </a:rPr>
              <a:t>2</a:t>
            </a:r>
            <a:r>
              <a:rPr lang="zh-CN" altLang="en-US" sz="2400" dirty="0">
                <a:solidFill>
                  <a:srgbClr val="FF0000"/>
                </a:solidFill>
                <a:latin typeface="黑体" pitchFamily="49" charset="-122"/>
              </a:rPr>
              <a:t>，</a:t>
            </a:r>
            <a:r>
              <a:rPr lang="en-US" altLang="zh-CN" sz="2400" dirty="0">
                <a:solidFill>
                  <a:srgbClr val="FF0000"/>
                </a:solidFill>
                <a:latin typeface="黑体" pitchFamily="49" charset="-122"/>
              </a:rPr>
              <a:t>c</a:t>
            </a:r>
            <a:r>
              <a:rPr lang="en-US" altLang="zh-CN" sz="2400" baseline="-25000" dirty="0">
                <a:solidFill>
                  <a:srgbClr val="FF0000"/>
                </a:solidFill>
                <a:latin typeface="黑体" pitchFamily="49" charset="-122"/>
              </a:rPr>
              <a:t>3</a:t>
            </a:r>
            <a:r>
              <a:rPr lang="en-US" altLang="zh-CN" dirty="0">
                <a:latin typeface="黑体" pitchFamily="49" charset="-122"/>
              </a:rPr>
              <a:t>…</a:t>
            </a:r>
            <a:endParaRPr lang="zh-CN" altLang="en-US" dirty="0">
              <a:latin typeface="黑体" pitchFamily="49" charset="-122"/>
            </a:endParaRPr>
          </a:p>
        </p:txBody>
      </p:sp>
      <p:sp>
        <p:nvSpPr>
          <p:cNvPr id="9" name="TextBox 13"/>
          <p:cNvSpPr txBox="1">
            <a:spLocks noChangeArrowheads="1"/>
          </p:cNvSpPr>
          <p:nvPr/>
        </p:nvSpPr>
        <p:spPr bwMode="auto">
          <a:xfrm>
            <a:off x="4644008" y="2699072"/>
            <a:ext cx="3889375" cy="369888"/>
          </a:xfrm>
          <a:prstGeom prst="rect">
            <a:avLst/>
          </a:prstGeom>
          <a:noFill/>
          <a:ln w="9525">
            <a:noFill/>
            <a:miter lim="800000"/>
            <a:headEnd/>
            <a:tailEnd/>
          </a:ln>
        </p:spPr>
        <p:txBody>
          <a:bodyPr>
            <a:spAutoFit/>
          </a:bodyPr>
          <a:lstStyle/>
          <a:p>
            <a:pPr>
              <a:buFontTx/>
              <a:buNone/>
            </a:pPr>
            <a:r>
              <a:rPr lang="zh-CN" altLang="en-US" dirty="0">
                <a:latin typeface="黑体" pitchFamily="49" charset="-122"/>
              </a:rPr>
              <a:t>中止条件：</a:t>
            </a:r>
            <a:r>
              <a:rPr lang="en-US" altLang="zh-CN" dirty="0">
                <a:latin typeface="黑体" pitchFamily="49" charset="-122"/>
              </a:rPr>
              <a:t>SD</a:t>
            </a:r>
            <a:r>
              <a:rPr lang="zh-CN" altLang="en-US" dirty="0">
                <a:latin typeface="黑体" pitchFamily="49" charset="-122"/>
              </a:rPr>
              <a:t>小于一个预设值</a:t>
            </a:r>
            <a:endParaRPr lang="en-US" altLang="zh-CN" dirty="0">
              <a:latin typeface="黑体" pitchFamily="49" charset="-122"/>
            </a:endParaRPr>
          </a:p>
        </p:txBody>
      </p:sp>
      <p:graphicFrame>
        <p:nvGraphicFramePr>
          <p:cNvPr id="2052" name="对象 14"/>
          <p:cNvGraphicFramePr>
            <a:graphicFrameLocks noChangeAspect="1"/>
          </p:cNvGraphicFramePr>
          <p:nvPr/>
        </p:nvGraphicFramePr>
        <p:xfrm>
          <a:off x="4716016" y="3540546"/>
          <a:ext cx="3600450" cy="1544638"/>
        </p:xfrm>
        <a:graphic>
          <a:graphicData uri="http://schemas.openxmlformats.org/presentationml/2006/ole">
            <p:oleObj spid="_x0000_s2056" name="Equation" r:id="rId5" imgW="1803400" imgH="850900" progId="">
              <p:embed/>
            </p:oleObj>
          </a:graphicData>
        </a:graphic>
      </p:graphicFrame>
      <p:sp>
        <p:nvSpPr>
          <p:cNvPr id="11" name="TextBox 15"/>
          <p:cNvSpPr txBox="1">
            <a:spLocks noChangeArrowheads="1"/>
          </p:cNvSpPr>
          <p:nvPr/>
        </p:nvSpPr>
        <p:spPr bwMode="auto">
          <a:xfrm>
            <a:off x="4788024" y="5519192"/>
            <a:ext cx="3889375" cy="646112"/>
          </a:xfrm>
          <a:prstGeom prst="rect">
            <a:avLst/>
          </a:prstGeom>
          <a:noFill/>
          <a:ln w="9525">
            <a:noFill/>
            <a:miter lim="800000"/>
            <a:headEnd/>
            <a:tailEnd/>
          </a:ln>
        </p:spPr>
        <p:txBody>
          <a:bodyPr>
            <a:spAutoFit/>
          </a:bodyPr>
          <a:lstStyle/>
          <a:p>
            <a:pPr>
              <a:buFontTx/>
              <a:buNone/>
            </a:pPr>
            <a:r>
              <a:rPr lang="zh-CN" altLang="en-US" dirty="0">
                <a:latin typeface="黑体" pitchFamily="49" charset="-122"/>
              </a:rPr>
              <a:t>通常可取：</a:t>
            </a:r>
            <a:r>
              <a:rPr lang="en-US" altLang="zh-CN" dirty="0">
                <a:latin typeface="黑体" pitchFamily="49" charset="-122"/>
              </a:rPr>
              <a:t>k=log</a:t>
            </a:r>
            <a:r>
              <a:rPr lang="en-US" altLang="zh-CN" baseline="-25000" dirty="0">
                <a:latin typeface="黑体" pitchFamily="49" charset="-122"/>
              </a:rPr>
              <a:t>2</a:t>
            </a:r>
            <a:r>
              <a:rPr lang="en-US" altLang="zh-CN" dirty="0">
                <a:latin typeface="黑体" pitchFamily="49" charset="-122"/>
              </a:rPr>
              <a:t>(N)-1   </a:t>
            </a:r>
          </a:p>
          <a:p>
            <a:pPr>
              <a:buFontTx/>
              <a:buNone/>
            </a:pPr>
            <a:r>
              <a:rPr lang="en-US" altLang="zh-CN" dirty="0">
                <a:latin typeface="黑体" pitchFamily="49" charset="-122"/>
              </a:rPr>
              <a:t>N</a:t>
            </a:r>
            <a:r>
              <a:rPr lang="zh-CN" altLang="en-US" dirty="0">
                <a:latin typeface="黑体" pitchFamily="49" charset="-122"/>
              </a:rPr>
              <a:t>为数据个数</a:t>
            </a:r>
            <a:endParaRPr lang="en-US" altLang="zh-CN" dirty="0">
              <a:latin typeface="黑体" pitchFamily="49"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Fan</Template>
  <TotalTime>6170</TotalTime>
  <Words>1029</Words>
  <Application>Microsoft Office PowerPoint</Application>
  <PresentationFormat>全屏显示(4:3)</PresentationFormat>
  <Paragraphs>109</Paragraphs>
  <Slides>25</Slides>
  <Notes>0</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25</vt:i4>
      </vt:variant>
    </vt:vector>
  </HeadingPairs>
  <TitlesOfParts>
    <vt:vector size="28" baseType="lpstr">
      <vt:lpstr>Office 主题</vt:lpstr>
      <vt:lpstr>Документ</vt:lpstr>
      <vt:lpstr>Equation</vt:lpstr>
      <vt:lpstr>利用经验模态分解方法研究新型热中子探测器数据周期性</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利用经验模态分解方法研究新型热中子探测器数据周期性</dc:title>
  <dc:creator>Administrator</dc:creator>
  <cp:lastModifiedBy>lx</cp:lastModifiedBy>
  <cp:revision>596</cp:revision>
  <dcterms:created xsi:type="dcterms:W3CDTF">2016-08-09T00:37:02Z</dcterms:created>
  <dcterms:modified xsi:type="dcterms:W3CDTF">2016-08-25T01:28:39Z</dcterms:modified>
</cp:coreProperties>
</file>