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56" r:id="rId5"/>
    <p:sldId id="391" r:id="rId6"/>
    <p:sldId id="342" r:id="rId7"/>
    <p:sldId id="339" r:id="rId8"/>
    <p:sldId id="340" r:id="rId9"/>
    <p:sldId id="350" r:id="rId10"/>
    <p:sldId id="334" r:id="rId11"/>
    <p:sldId id="346" r:id="rId12"/>
    <p:sldId id="376" r:id="rId13"/>
    <p:sldId id="382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1" r:id="rId23"/>
    <p:sldId id="374" r:id="rId24"/>
    <p:sldId id="393" r:id="rId25"/>
    <p:sldId id="375" r:id="rId26"/>
    <p:sldId id="383" r:id="rId27"/>
    <p:sldId id="385" r:id="rId28"/>
    <p:sldId id="387" r:id="rId29"/>
    <p:sldId id="388" r:id="rId30"/>
    <p:sldId id="389" r:id="rId31"/>
    <p:sldId id="390" r:id="rId32"/>
    <p:sldId id="392" r:id="rId33"/>
    <p:sldId id="344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CB08A-60E5-4AA2-A2AE-F8EC71B7B323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E5ECC-E1C8-46ED-9AAE-3EA7186439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5ECC-E1C8-46ED-9AAE-3EA7186439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传统的光电器件，引出</a:t>
            </a:r>
            <a:r>
              <a:rPr lang="en-US" altLang="zh-CN" dirty="0" smtClean="0"/>
              <a:t>SiPM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3307E-7835-4E93-B224-BB7DDD0CA9A6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0847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SiPM</a:t>
            </a:r>
            <a:r>
              <a:rPr lang="zh-CN" altLang="en-US" dirty="0" smtClean="0"/>
              <a:t>的结构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3307E-7835-4E93-B224-BB7DDD0CA9A6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109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SiPM</a:t>
            </a:r>
            <a:r>
              <a:rPr lang="zh-CN" altLang="en-US" dirty="0" smtClean="0"/>
              <a:t>的工作原理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3307E-7835-4E93-B224-BB7DDD0CA9A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16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9" name="流程图: 过程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图: 过程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duotone>
              <a:schemeClr val="bg2"/>
              <a:srgbClr val="FFF1C1"/>
            </a:duotone>
            <a:lum bright="-10000" contrast="-40000"/>
          </a:blip>
          <a:stretch>
            <a:fillRect/>
          </a:stretch>
        </p:blipFill>
        <p:spPr>
          <a:xfrm>
            <a:off x="1" y="5214950"/>
            <a:ext cx="1472173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14422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1733" y="2759581"/>
            <a:ext cx="6100534" cy="1740989"/>
          </a:xfrm>
        </p:spPr>
        <p:txBody>
          <a:bodyPr anchor="t"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1433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643182"/>
            <a:ext cx="77724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7200" indent="0">
              <a:buNone/>
              <a:defRPr lang="zh-CN" altLang="en-US" sz="2400" smtClean="0">
                <a:effectLst/>
              </a:defRPr>
            </a:lvl2pPr>
            <a:lvl3pPr marL="914400" indent="0">
              <a:buNone/>
              <a:defRPr lang="zh-CN" altLang="en-US" sz="2000" smtClean="0">
                <a:effectLst/>
              </a:defRPr>
            </a:lvl3pPr>
            <a:lvl4pPr marL="1371600" indent="0">
              <a:buNone/>
              <a:defRPr lang="zh-CN" altLang="en-US" sz="1600" smtClean="0">
                <a:effectLst/>
              </a:defRPr>
            </a:lvl4pPr>
            <a:lvl5pPr marL="1828800" indent="0">
              <a:buNone/>
              <a:defRPr lang="zh-CN" altLang="en-US" sz="1400" dirty="0" smtClean="0">
                <a:effectLst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7480636" y="0"/>
            <a:ext cx="1663364" cy="2357430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6552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6408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6732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1175" y="5357826"/>
            <a:ext cx="8226225" cy="768028"/>
          </a:xfrm>
        </p:spPr>
        <p:txBody>
          <a:bodyPr anchor="ctr"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382" y="428604"/>
            <a:ext cx="5111750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679086" y="1357298"/>
            <a:ext cx="3008313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298" y="214290"/>
            <a:ext cx="7448602" cy="781052"/>
          </a:xfrm>
        </p:spPr>
        <p:txBody>
          <a:bodyPr anchor="ctr"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1015" y="1000108"/>
            <a:ext cx="745236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00" y="6243633"/>
            <a:ext cx="3180375" cy="614367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900"/>
            </a:lvl4pPr>
            <a:lvl5pPr marL="1828800" indent="0" algn="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492878"/>
            <a:ext cx="1676384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2285984" y="6492876"/>
            <a:ext cx="264320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83073" y="5347005"/>
            <a:ext cx="871200" cy="871200"/>
          </a:xfrm>
          <a:prstGeom prst="rtTriangl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00176"/>
            <a:ext cx="8229600" cy="4714907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669600" cy="6858000"/>
          </a:xfrm>
          <a:prstGeom prst="rect">
            <a:avLst/>
          </a:prstGeom>
          <a:blipFill>
            <a:blip r:embed="rId2" cstate="print">
              <a:alphaModFix amt="40000"/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86644" y="274638"/>
            <a:ext cx="1400156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758006" cy="594044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duotone>
              <a:schemeClr val="bg2"/>
              <a:srgbClr val="FFF1C1"/>
            </a:duotone>
          </a:blip>
          <a:stretch>
            <a:fillRect/>
          </a:stretch>
        </p:blipFill>
        <p:spPr>
          <a:xfrm>
            <a:off x="8135907" y="0"/>
            <a:ext cx="1008093" cy="142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饼形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同心圆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60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274320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45720" tIns="45720" rIns="45720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zh-CN" altLang="en-US" sz="4400" b="0" kern="1200" spc="50" dirty="0">
          <a:ln w="12700">
            <a:noFill/>
            <a:prstDash val="solid"/>
          </a:ln>
          <a:solidFill>
            <a:schemeClr val="accent4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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 cstate="print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2016-8-24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0040" y="950863"/>
            <a:ext cx="7772400" cy="1470025"/>
          </a:xfrm>
        </p:spPr>
        <p:txBody>
          <a:bodyPr/>
          <a:lstStyle/>
          <a:p>
            <a:r>
              <a:rPr lang="en-US" altLang="zh-CN" dirty="0" smtClean="0"/>
              <a:t>SiPM </a:t>
            </a:r>
            <a:r>
              <a:rPr lang="zh-CN" altLang="en-US" dirty="0" smtClean="0"/>
              <a:t>在广角契伦科夫光</a:t>
            </a:r>
            <a:r>
              <a:rPr lang="en-US" altLang="zh-CN" dirty="0" smtClean="0"/>
              <a:t>/</a:t>
            </a:r>
            <a:r>
              <a:rPr lang="zh-CN" altLang="en-US" dirty="0" smtClean="0"/>
              <a:t>荧光望远镜上的应用研究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3024336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/>
              <a:t>张寿山</a:t>
            </a:r>
            <a:endParaRPr lang="en-US" altLang="zh-CN" dirty="0" smtClean="0"/>
          </a:p>
          <a:p>
            <a:r>
              <a:rPr lang="zh-CN" altLang="en-US" dirty="0" smtClean="0"/>
              <a:t>高能物理研究所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sz="2600" dirty="0" smtClean="0"/>
              <a:t>中国物理学会高能物理分会第十二届全国粒子物理学术会议</a:t>
            </a:r>
            <a:endParaRPr lang="en-US" altLang="zh-CN" sz="2600" dirty="0" smtClean="0"/>
          </a:p>
          <a:p>
            <a:r>
              <a:rPr lang="zh-CN" altLang="en-US" sz="2600" dirty="0" smtClean="0"/>
              <a:t>合肥，</a:t>
            </a:r>
            <a:r>
              <a:rPr lang="en-US" altLang="zh-CN" sz="2600" dirty="0" smtClean="0"/>
              <a:t>2016/08/22-26</a:t>
            </a:r>
            <a:endParaRPr lang="zh-CN" altLang="en-US" sz="2600" dirty="0" smtClean="0"/>
          </a:p>
          <a:p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262936" y="4670038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>
            <a:off x="5708502" y="3573016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AB1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AB2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DB</a:t>
              </a:r>
              <a:endPara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7281101" y="4221088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2" cstate="print"/>
          <a:srcRect l="23288" t="14444" r="24856"/>
          <a:stretch>
            <a:fillRect/>
          </a:stretch>
        </p:blipFill>
        <p:spPr>
          <a:xfrm rot="5400000">
            <a:off x="2608043" y="1432517"/>
            <a:ext cx="2773060" cy="3165626"/>
          </a:xfrm>
          <a:prstGeom prst="rect">
            <a:avLst/>
          </a:prstGeom>
        </p:spPr>
      </p:pic>
      <p:pic>
        <p:nvPicPr>
          <p:cNvPr id="20" name="图片 19" descr="装配板21.JPG"/>
          <p:cNvPicPr>
            <a:picLocks noChangeAspect="1"/>
          </p:cNvPicPr>
          <p:nvPr/>
        </p:nvPicPr>
        <p:blipFill>
          <a:blip r:embed="rId3" cstate="print"/>
          <a:srcRect l="22438" t="6751" r="31100"/>
          <a:stretch>
            <a:fillRect/>
          </a:stretch>
        </p:blipFill>
        <p:spPr>
          <a:xfrm rot="5400000">
            <a:off x="6365114" y="1460415"/>
            <a:ext cx="2348637" cy="326147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67544" y="72008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2411760" y="4221088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 box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940152" y="4335487"/>
            <a:ext cx="3012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 smtClean="0">
                <a:latin typeface="Times New Roman" pitchFamily="18" charset="0"/>
              </a:rPr>
              <a:t>SiPM</a:t>
            </a:r>
            <a:r>
              <a:rPr lang="en-US" altLang="zh-CN" sz="2400" dirty="0" smtClean="0">
                <a:latin typeface="Times New Roman" pitchFamily="18" charset="0"/>
              </a:rPr>
              <a:t> </a:t>
            </a:r>
            <a:r>
              <a:rPr lang="en-US" altLang="zh-CN" sz="2400" dirty="0" smtClean="0">
                <a:latin typeface="Times New Roman" pitchFamily="18" charset="0"/>
              </a:rPr>
              <a:t>camera: 32×32 </a:t>
            </a:r>
            <a:endParaRPr lang="zh-CN" altLang="en-US" sz="2400" dirty="0"/>
          </a:p>
        </p:txBody>
      </p:sp>
      <p:pic>
        <p:nvPicPr>
          <p:cNvPr id="15" name="图片 14" descr="装配体小A.JPG"/>
          <p:cNvPicPr>
            <a:picLocks noChangeAspect="1"/>
          </p:cNvPicPr>
          <p:nvPr/>
        </p:nvPicPr>
        <p:blipFill>
          <a:blip r:embed="rId4" cstate="print"/>
          <a:srcRect l="25588" t="19148" r="25588" b="19147"/>
          <a:stretch>
            <a:fillRect/>
          </a:stretch>
        </p:blipFill>
        <p:spPr>
          <a:xfrm>
            <a:off x="3059832" y="4871972"/>
            <a:ext cx="2462674" cy="1986027"/>
          </a:xfrm>
          <a:prstGeom prst="rect">
            <a:avLst/>
          </a:prstGeom>
        </p:spPr>
      </p:pic>
      <p:sp>
        <p:nvSpPr>
          <p:cNvPr id="21" name="右箭头 20"/>
          <p:cNvSpPr/>
          <p:nvPr/>
        </p:nvSpPr>
        <p:spPr>
          <a:xfrm>
            <a:off x="1763688" y="2852936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1259632" y="5517232"/>
            <a:ext cx="122413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装配体4.JPG"/>
          <p:cNvPicPr>
            <a:picLocks noChangeAspect="1"/>
          </p:cNvPicPr>
          <p:nvPr/>
        </p:nvPicPr>
        <p:blipFill>
          <a:blip r:embed="rId5" cstate="print"/>
          <a:srcRect l="14313" t="30071" r="40838" b="8422"/>
          <a:stretch>
            <a:fillRect/>
          </a:stretch>
        </p:blipFill>
        <p:spPr>
          <a:xfrm>
            <a:off x="179512" y="2276872"/>
            <a:ext cx="1572683" cy="1505760"/>
          </a:xfrm>
          <a:prstGeom prst="rect">
            <a:avLst/>
          </a:prstGeom>
        </p:spPr>
      </p:pic>
      <p:sp>
        <p:nvSpPr>
          <p:cNvPr id="24" name="右箭头 23"/>
          <p:cNvSpPr/>
          <p:nvPr/>
        </p:nvSpPr>
        <p:spPr>
          <a:xfrm>
            <a:off x="5436096" y="2780928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467544" y="1772816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</a:rPr>
              <a:t>64 ×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8" y="3933056"/>
            <a:ext cx="1362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4×4 </a:t>
            </a:r>
            <a:r>
              <a:rPr lang="en-US" altLang="zh-CN" sz="2000" b="1" dirty="0" err="1" smtClean="0"/>
              <a:t>SiPM</a:t>
            </a:r>
            <a:r>
              <a:rPr lang="en-US" altLang="zh-CN" sz="2000" b="1" dirty="0" smtClean="0"/>
              <a:t> 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Progress in the development of SiPM camera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SiPM candidates</a:t>
            </a:r>
          </a:p>
          <a:p>
            <a:r>
              <a:rPr lang="en-US" altLang="zh-CN" dirty="0" smtClean="0"/>
              <a:t>Dynamic range &amp; resolution</a:t>
            </a:r>
          </a:p>
          <a:p>
            <a:r>
              <a:rPr lang="en-US" altLang="zh-CN" dirty="0" smtClean="0"/>
              <a:t>The long light pulse response</a:t>
            </a:r>
          </a:p>
          <a:p>
            <a:r>
              <a:rPr lang="en-US" altLang="zh-CN" dirty="0" smtClean="0"/>
              <a:t> </a:t>
            </a:r>
            <a:r>
              <a:rPr lang="zh-CN" altLang="en-US" dirty="0" smtClean="0"/>
              <a:t>滤波</a:t>
            </a:r>
            <a:r>
              <a:rPr lang="zh-CN" altLang="en-US" dirty="0" smtClean="0"/>
              <a:t>窗口</a:t>
            </a:r>
            <a:endParaRPr lang="en-US" altLang="zh-CN" dirty="0" smtClean="0"/>
          </a:p>
          <a:p>
            <a:r>
              <a:rPr lang="zh-CN" altLang="en-US" b="1" dirty="0" smtClean="0">
                <a:solidFill>
                  <a:srgbClr val="C00000"/>
                </a:solidFill>
              </a:rPr>
              <a:t>光收集器</a:t>
            </a:r>
            <a:r>
              <a:rPr lang="en-US" altLang="zh-CN" b="1" dirty="0" smtClean="0">
                <a:solidFill>
                  <a:srgbClr val="C00000"/>
                </a:solidFill>
              </a:rPr>
              <a:t>: Winston </a:t>
            </a:r>
            <a:r>
              <a:rPr lang="en-US" altLang="zh-CN" b="1" dirty="0" smtClean="0">
                <a:solidFill>
                  <a:srgbClr val="C00000"/>
                </a:solidFill>
              </a:rPr>
              <a:t>cone</a:t>
            </a:r>
          </a:p>
          <a:p>
            <a:r>
              <a:rPr lang="zh-CN" altLang="en-US" b="1" dirty="0" smtClean="0">
                <a:solidFill>
                  <a:srgbClr val="002060"/>
                </a:solidFill>
              </a:rPr>
              <a:t>高压温度补偿回路</a:t>
            </a:r>
            <a:endParaRPr lang="en-US" altLang="zh-CN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SiPM candidates from </a:t>
            </a:r>
            <a:r>
              <a:rPr lang="en-US" altLang="zh-CN" dirty="0" smtClean="0"/>
              <a:t>FBK</a:t>
            </a:r>
            <a:endParaRPr lang="zh-CN" alt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51" y="1196752"/>
            <a:ext cx="41243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44824"/>
            <a:ext cx="38290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509120"/>
            <a:ext cx="410895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860032" y="602128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The fill factor is improved by the narrow guard region around the SPAD.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148064" y="980728"/>
            <a:ext cx="3885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From the paper of </a:t>
            </a:r>
          </a:p>
          <a:p>
            <a:r>
              <a:rPr lang="en-US" altLang="zh-CN" dirty="0" smtClean="0"/>
              <a:t>Claudio </a:t>
            </a:r>
            <a:r>
              <a:rPr lang="en-US" altLang="zh-CN" dirty="0" err="1" smtClean="0"/>
              <a:t>Piemonte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in </a:t>
            </a:r>
            <a:r>
              <a:rPr lang="en-US" altLang="zh-CN" dirty="0" err="1" smtClean="0"/>
              <a:t>Fondazione</a:t>
            </a:r>
            <a:r>
              <a:rPr lang="en-US" altLang="zh-CN" dirty="0" smtClean="0"/>
              <a:t> Bruno Kessler (FBK), Italy</a:t>
            </a:r>
          </a:p>
        </p:txBody>
      </p:sp>
      <p:sp>
        <p:nvSpPr>
          <p:cNvPr id="12" name="矩形 11"/>
          <p:cNvSpPr/>
          <p:nvPr/>
        </p:nvSpPr>
        <p:spPr>
          <a:xfrm>
            <a:off x="107504" y="43610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The PDE of 15 </a:t>
            </a:r>
            <a:r>
              <a:rPr lang="en-US" altLang="zh-CN" dirty="0" err="1" smtClean="0"/>
              <a:t>μm</a:t>
            </a:r>
            <a:r>
              <a:rPr lang="en-US" altLang="zh-CN" dirty="0" smtClean="0"/>
              <a:t> cell pitch is about 29%, the PDE of 20 </a:t>
            </a:r>
            <a:r>
              <a:rPr lang="en-US" altLang="zh-CN" dirty="0" err="1" smtClean="0"/>
              <a:t>μm</a:t>
            </a:r>
            <a:r>
              <a:rPr lang="en-US" altLang="zh-CN" dirty="0" smtClean="0"/>
              <a:t> cell pitch is about 34%, when the dark count rate is around 60 kHz. The PDE and DCR of these two devices can fit our requirements.  We also pursue a higher PDE under the condition that the dynamic range satisfies the requirement. So, I prefer to the 20 </a:t>
            </a:r>
            <a:r>
              <a:rPr lang="en-US" altLang="zh-CN" dirty="0" err="1" smtClean="0"/>
              <a:t>μm</a:t>
            </a:r>
            <a:r>
              <a:rPr lang="en-US" altLang="zh-CN" dirty="0" smtClean="0"/>
              <a:t> cell pitch.</a:t>
            </a:r>
            <a:endParaRPr lang="zh-CN" altLang="en-US" dirty="0" smtClean="0"/>
          </a:p>
        </p:txBody>
      </p:sp>
      <p:cxnSp>
        <p:nvCxnSpPr>
          <p:cNvPr id="14" name="直接连接符 13"/>
          <p:cNvCxnSpPr/>
          <p:nvPr/>
        </p:nvCxnSpPr>
        <p:spPr>
          <a:xfrm>
            <a:off x="1014112" y="2982204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7020272" y="1916832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594860" y="3704016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426508" y="1399760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642532" y="1412776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7956376" y="532269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 smtClean="0"/>
              <a:t>4 ×4 mm</a:t>
            </a:r>
            <a:r>
              <a:rPr lang="en-US" altLang="zh-CN" sz="1600" b="1" i="1" baseline="30000" dirty="0" smtClean="0"/>
              <a:t>2</a:t>
            </a:r>
            <a:r>
              <a:rPr lang="en-US" altLang="zh-CN" sz="1600" b="1" i="1" dirty="0" smtClean="0"/>
              <a:t> </a:t>
            </a:r>
            <a:endParaRPr lang="zh-CN" altLang="en-US" sz="1600" b="1" dirty="0"/>
          </a:p>
        </p:txBody>
      </p:sp>
      <p:sp>
        <p:nvSpPr>
          <p:cNvPr id="27" name="矩形 26"/>
          <p:cNvSpPr/>
          <p:nvPr/>
        </p:nvSpPr>
        <p:spPr>
          <a:xfrm>
            <a:off x="7956376" y="4818638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/>
              <a:t>1 mm</a:t>
            </a:r>
            <a:r>
              <a:rPr lang="en-US" altLang="zh-CN" sz="1600" b="1" baseline="30000" dirty="0" smtClean="0"/>
              <a:t>2 </a:t>
            </a:r>
            <a:endParaRPr lang="zh-CN" altLang="en-US" sz="1600" b="1" dirty="0"/>
          </a:p>
        </p:txBody>
      </p:sp>
      <p:sp>
        <p:nvSpPr>
          <p:cNvPr id="28" name="矩形 27"/>
          <p:cNvSpPr/>
          <p:nvPr/>
        </p:nvSpPr>
        <p:spPr>
          <a:xfrm>
            <a:off x="7956376" y="5085184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/>
              <a:t>1 mm</a:t>
            </a:r>
            <a:r>
              <a:rPr lang="en-US" altLang="zh-CN" sz="1600" b="1" baseline="30000" dirty="0" smtClean="0"/>
              <a:t>2 </a:t>
            </a:r>
            <a:endParaRPr lang="zh-CN" altLang="en-US" sz="1600" b="1" dirty="0"/>
          </a:p>
        </p:txBody>
      </p:sp>
      <p:sp>
        <p:nvSpPr>
          <p:cNvPr id="29" name="矩形 28"/>
          <p:cNvSpPr/>
          <p:nvPr/>
        </p:nvSpPr>
        <p:spPr>
          <a:xfrm>
            <a:off x="7980305" y="5538718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/>
              <a:t>1 mm</a:t>
            </a:r>
            <a:r>
              <a:rPr lang="en-US" altLang="zh-CN" sz="1600" b="1" baseline="30000" dirty="0" smtClean="0"/>
              <a:t>2 </a:t>
            </a:r>
            <a:endParaRPr lang="zh-CN" alt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508104" y="3140968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Cross talk: ~6%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 The CTA customized version: hexagonal SiPM </a:t>
            </a:r>
          </a:p>
          <a:p>
            <a:r>
              <a:rPr lang="en-US" altLang="zh-CN" dirty="0" smtClean="0"/>
              <a:t> Commercial version: square SiPM</a:t>
            </a:r>
          </a:p>
          <a:p>
            <a:pPr lvl="1"/>
            <a:r>
              <a:rPr lang="en-US" altLang="zh-CN" dirty="0" smtClean="0"/>
              <a:t> </a:t>
            </a:r>
            <a:r>
              <a:rPr lang="en-US" altLang="zh-CN" sz="2400" dirty="0" smtClean="0"/>
              <a:t>S13361-3050AS-04: 16 3mm×3mm </a:t>
            </a:r>
            <a:r>
              <a:rPr lang="en-US" altLang="zh-CN" sz="2400" dirty="0" err="1" smtClean="0"/>
              <a:t>SiPMs</a:t>
            </a:r>
            <a:r>
              <a:rPr lang="en-US" altLang="zh-CN" sz="2400" dirty="0" smtClean="0"/>
              <a:t> form an 13mm×13mm array</a:t>
            </a:r>
          </a:p>
          <a:p>
            <a:pPr lvl="1"/>
            <a:r>
              <a:rPr lang="en-US" altLang="zh-CN" sz="2400" dirty="0" smtClean="0"/>
              <a:t> S13360-6025CS: 6mm×6mm</a:t>
            </a:r>
          </a:p>
        </p:txBody>
      </p:sp>
      <p:pic>
        <p:nvPicPr>
          <p:cNvPr id="218113" name="Picture 1" descr="C:\Users\menghun\AppData\Roaming\Tencent\Users\53383619\QQ\WinTemp\RichOle\FM1P1VQ}J8{FER)F3$}_0`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789040"/>
            <a:ext cx="2686050" cy="2543175"/>
          </a:xfrm>
          <a:prstGeom prst="rect">
            <a:avLst/>
          </a:prstGeom>
          <a:noFill/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SiPM candidates from HAMAMASTU</a:t>
            </a:r>
            <a:endParaRPr lang="zh-CN" altLang="en-US" dirty="0"/>
          </a:p>
        </p:txBody>
      </p:sp>
      <p:pic>
        <p:nvPicPr>
          <p:cNvPr id="7" name="图片 6" descr="SiPM and Cone.jpg"/>
          <p:cNvPicPr>
            <a:picLocks noChangeAspect="1"/>
          </p:cNvPicPr>
          <p:nvPr/>
        </p:nvPicPr>
        <p:blipFill>
          <a:blip r:embed="rId3" cstate="print"/>
          <a:srcRect l="49857" t="22629" r="7956" b="7221"/>
          <a:stretch>
            <a:fillRect/>
          </a:stretch>
        </p:blipFill>
        <p:spPr>
          <a:xfrm>
            <a:off x="323528" y="3933056"/>
            <a:ext cx="2376264" cy="2232248"/>
          </a:xfrm>
          <a:prstGeom prst="rect">
            <a:avLst/>
          </a:prstGeom>
        </p:spPr>
      </p:pic>
      <p:pic>
        <p:nvPicPr>
          <p:cNvPr id="8" name="图片 7" descr="IMG_20160625_171112.jpg"/>
          <p:cNvPicPr>
            <a:picLocks noChangeAspect="1"/>
          </p:cNvPicPr>
          <p:nvPr/>
        </p:nvPicPr>
        <p:blipFill>
          <a:blip r:embed="rId4" cstate="print"/>
          <a:srcRect l="43555" t="55649" r="44001" b="33851"/>
          <a:stretch>
            <a:fillRect/>
          </a:stretch>
        </p:blipFill>
        <p:spPr>
          <a:xfrm>
            <a:off x="3059832" y="4149080"/>
            <a:ext cx="1728192" cy="194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4" y="630932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13 mm×13 mm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1840" y="623731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6 mm×6 mm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6237312"/>
            <a:ext cx="18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Side length: 6 mm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131840" y="3645024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S13360-6025CS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300192" y="3356992"/>
            <a:ext cx="195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S13361-3050AS-04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31387"/>
            <a:ext cx="8020819" cy="383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4941168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Silicon resin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5776" y="4869160"/>
            <a:ext cx="12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Epoxy resin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67546" y="188640"/>
          <a:ext cx="8280916" cy="3328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988"/>
                <a:gridCol w="1121266"/>
                <a:gridCol w="1244710"/>
                <a:gridCol w="1182988"/>
                <a:gridCol w="1182988"/>
                <a:gridCol w="1182988"/>
                <a:gridCol w="1182988"/>
              </a:tblGrid>
              <a:tr h="83685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Cell pitch (</a:t>
                      </a:r>
                      <a:r>
                        <a:rPr lang="en-US" altLang="zh-CN" dirty="0" err="1" smtClean="0"/>
                        <a:t>μm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Effective area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Total number of cells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Fill factor </a:t>
                      </a:r>
                      <a:r>
                        <a:rPr lang="zh-CN" altLang="en-US" dirty="0" smtClean="0"/>
                        <a:t>（</a:t>
                      </a:r>
                      <a:r>
                        <a:rPr lang="en-US" altLang="zh-CN" dirty="0" smtClean="0"/>
                        <a:t>%</a:t>
                      </a:r>
                      <a:r>
                        <a:rPr lang="zh-CN" altLang="en-US" dirty="0" smtClean="0"/>
                        <a:t>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Dark count</a:t>
                      </a:r>
                      <a:r>
                        <a:rPr lang="en-US" altLang="zh-CN" baseline="0" dirty="0" smtClean="0"/>
                        <a:t> rate (kHz/mm</a:t>
                      </a:r>
                      <a:r>
                        <a:rPr lang="en-US" altLang="zh-CN" baseline="30000" dirty="0" smtClean="0"/>
                        <a:t>2</a:t>
                      </a:r>
                      <a:r>
                        <a:rPr lang="en-US" altLang="zh-CN" baseline="0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Optical cross</a:t>
                      </a:r>
                      <a:r>
                        <a:rPr lang="en-US" altLang="zh-CN" baseline="0" dirty="0" smtClean="0"/>
                        <a:t> talk</a:t>
                      </a:r>
                      <a:endParaRPr lang="zh-CN" altLang="en-US" dirty="0"/>
                    </a:p>
                  </a:txBody>
                  <a:tcPr/>
                </a:tc>
              </a:tr>
              <a:tr h="58579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Hexagonal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93.56 mm</a:t>
                      </a:r>
                      <a:r>
                        <a:rPr lang="zh-CN" altLang="zh-CN" dirty="0" smtClean="0"/>
                        <a:t>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36800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~56k/mm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&lt;5%</a:t>
                      </a:r>
                      <a:endParaRPr lang="zh-CN" altLang="en-US" dirty="0"/>
                    </a:p>
                  </a:txBody>
                  <a:tcPr/>
                </a:tc>
              </a:tr>
              <a:tr h="83685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S13361-3050AS-04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144 mm</a:t>
                      </a:r>
                      <a:r>
                        <a:rPr lang="zh-CN" altLang="zh-CN" dirty="0" smtClean="0"/>
                        <a:t>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57600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~56k/mm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~3%</a:t>
                      </a:r>
                      <a:endParaRPr lang="zh-CN" altLang="en-US" dirty="0"/>
                    </a:p>
                  </a:txBody>
                  <a:tcPr/>
                </a:tc>
              </a:tr>
              <a:tr h="83685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 s13360-6025CS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36 mm</a:t>
                      </a:r>
                      <a:r>
                        <a:rPr lang="zh-CN" altLang="zh-CN" dirty="0" smtClean="0"/>
                        <a:t>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57600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~46k/mm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~1%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660232" y="4581128"/>
            <a:ext cx="12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Epoxy resin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653136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Silicon resin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53"/>
          <p:cNvCxnSpPr/>
          <p:nvPr/>
        </p:nvCxnSpPr>
        <p:spPr>
          <a:xfrm>
            <a:off x="1577160" y="2636912"/>
            <a:ext cx="0" cy="7200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46101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Dynamic range &amp; resolution</a:t>
            </a:r>
          </a:p>
        </p:txBody>
      </p:sp>
      <p:sp>
        <p:nvSpPr>
          <p:cNvPr id="86" name="矩形 85"/>
          <p:cNvSpPr/>
          <p:nvPr/>
        </p:nvSpPr>
        <p:spPr>
          <a:xfrm>
            <a:off x="611560" y="3861048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2400" dirty="0" smtClean="0">
                <a:solidFill>
                  <a:prstClr val="black"/>
                </a:solidFill>
                <a:cs typeface="+mj-cs"/>
              </a:rPr>
              <a:t>SiPM testing board</a:t>
            </a:r>
            <a:endParaRPr lang="zh-CN" altLang="en-US" sz="2400" dirty="0">
              <a:solidFill>
                <a:prstClr val="black"/>
              </a:solidFill>
              <a:cs typeface="+mj-cs"/>
            </a:endParaRPr>
          </a:p>
        </p:txBody>
      </p:sp>
      <p:pic>
        <p:nvPicPr>
          <p:cNvPr id="153603" name="Picture 3" descr="E:\working\工作\WFCTA\WFCTA定型工作\SiPM-指标需求\核探测器会议\graph\waveform_0.1us_width20ns_PMT\waveform_1us_width20ns_PM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1664" y="764704"/>
            <a:ext cx="3642336" cy="2473449"/>
          </a:xfrm>
          <a:prstGeom prst="rect">
            <a:avLst/>
          </a:prstGeom>
          <a:noFill/>
        </p:spPr>
      </p:pic>
      <p:pic>
        <p:nvPicPr>
          <p:cNvPr id="89" name="图片 88" descr="E:\working\工作\WFCTA\WFCTA定型工作\SiPM-指标需求\核探测器会议\graph\Gain_HEXA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Box 89"/>
          <p:cNvSpPr txBox="1"/>
          <p:nvPr/>
        </p:nvSpPr>
        <p:spPr>
          <a:xfrm>
            <a:off x="7524328" y="299695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(ns)</a:t>
            </a:r>
            <a:endParaRPr lang="zh-CN" alt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7164288" y="1988840"/>
            <a:ext cx="1590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Pulse duration </a:t>
            </a:r>
          </a:p>
          <a:p>
            <a:r>
              <a:rPr lang="en-US" altLang="zh-CN" dirty="0" smtClean="0"/>
              <a:t>~43ns</a:t>
            </a:r>
            <a:endParaRPr lang="zh-CN" alt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5868144" y="6021288"/>
            <a:ext cx="2806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Photoelectrons distribution </a:t>
            </a:r>
          </a:p>
          <a:p>
            <a:r>
              <a:rPr lang="en-US" altLang="zh-CN" dirty="0" smtClean="0"/>
              <a:t>at low light intensity 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1980245" y="2096280"/>
            <a:ext cx="1377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200661" y="3015663"/>
            <a:ext cx="495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88373" y="2648134"/>
            <a:ext cx="17108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2586389" y="2062784"/>
            <a:ext cx="275520" cy="56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3247636" y="2845456"/>
            <a:ext cx="13805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346559" y="2107900"/>
            <a:ext cx="0" cy="7375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991531" y="2086025"/>
            <a:ext cx="0" cy="567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83768" y="1628800"/>
            <a:ext cx="412849" cy="35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R2</a:t>
            </a:r>
            <a:endParaRPr lang="zh-CN" altLang="en-US" b="1" dirty="0"/>
          </a:p>
        </p:txBody>
      </p:sp>
      <p:grpSp>
        <p:nvGrpSpPr>
          <p:cNvPr id="3" name="组合 48"/>
          <p:cNvGrpSpPr/>
          <p:nvPr/>
        </p:nvGrpSpPr>
        <p:grpSpPr>
          <a:xfrm>
            <a:off x="2663902" y="2321443"/>
            <a:ext cx="583735" cy="979599"/>
            <a:chOff x="2662874" y="4129052"/>
            <a:chExt cx="610145" cy="1012178"/>
          </a:xfrm>
        </p:grpSpPr>
        <p:sp>
          <p:nvSpPr>
            <p:cNvPr id="49" name="等腰三角形 7"/>
            <p:cNvSpPr/>
            <p:nvPr/>
          </p:nvSpPr>
          <p:spPr>
            <a:xfrm rot="5400000">
              <a:off x="2574679" y="4382508"/>
              <a:ext cx="820710" cy="57597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TextBox 16"/>
            <p:cNvSpPr txBox="1"/>
            <p:nvPr/>
          </p:nvSpPr>
          <p:spPr>
            <a:xfrm>
              <a:off x="2662874" y="4129052"/>
              <a:ext cx="386519" cy="1012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/>
                <a:t>-</a:t>
              </a:r>
            </a:p>
            <a:p>
              <a:r>
                <a:rPr lang="en-US" altLang="zh-CN" sz="2800" b="1" dirty="0" smtClean="0"/>
                <a:t>+</a:t>
              </a:r>
              <a:endParaRPr lang="zh-CN" altLang="en-US" sz="2800" b="1" dirty="0"/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990686" y="1225782"/>
            <a:ext cx="0" cy="82254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880478" y="1225782"/>
            <a:ext cx="2204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圆角矩形 22"/>
          <p:cNvSpPr/>
          <p:nvPr/>
        </p:nvSpPr>
        <p:spPr>
          <a:xfrm>
            <a:off x="968114" y="1424238"/>
            <a:ext cx="55104" cy="283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990686" y="1821384"/>
            <a:ext cx="1653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209777" y="1821384"/>
            <a:ext cx="3182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组合 64"/>
          <p:cNvGrpSpPr/>
          <p:nvPr/>
        </p:nvGrpSpPr>
        <p:grpSpPr>
          <a:xfrm>
            <a:off x="1155997" y="1742774"/>
            <a:ext cx="55104" cy="170205"/>
            <a:chOff x="2267744" y="332656"/>
            <a:chExt cx="72008" cy="216024"/>
          </a:xfrm>
        </p:grpSpPr>
        <p:cxnSp>
          <p:nvCxnSpPr>
            <p:cNvPr id="47" name="直接连接符 43"/>
            <p:cNvCxnSpPr/>
            <p:nvPr/>
          </p:nvCxnSpPr>
          <p:spPr>
            <a:xfrm>
              <a:off x="2267744" y="332656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4"/>
            <p:cNvCxnSpPr/>
            <p:nvPr/>
          </p:nvCxnSpPr>
          <p:spPr>
            <a:xfrm>
              <a:off x="2339752" y="332656"/>
              <a:ext cx="0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 flipH="1">
            <a:off x="756160" y="764704"/>
            <a:ext cx="551129" cy="44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/>
              <a:t>v</a:t>
            </a:r>
            <a:r>
              <a:rPr lang="en-US" altLang="zh-CN" sz="2400" b="1" baseline="-25000" dirty="0" err="1" smtClean="0"/>
              <a:t>cc</a:t>
            </a:r>
            <a:endParaRPr lang="zh-CN" altLang="en-US" sz="2400" b="1" baseline="-25000" dirty="0"/>
          </a:p>
        </p:txBody>
      </p:sp>
      <p:cxnSp>
        <p:nvCxnSpPr>
          <p:cNvPr id="28" name="直接连接符 27"/>
          <p:cNvCxnSpPr/>
          <p:nvPr/>
        </p:nvCxnSpPr>
        <p:spPr>
          <a:xfrm>
            <a:off x="990686" y="2195196"/>
            <a:ext cx="0" cy="4538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等腰三角形 41"/>
          <p:cNvSpPr/>
          <p:nvPr/>
        </p:nvSpPr>
        <p:spPr>
          <a:xfrm rot="10800000">
            <a:off x="770270" y="2048325"/>
            <a:ext cx="440832" cy="3971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1520" y="2132856"/>
            <a:ext cx="516684" cy="29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SiPM</a:t>
            </a:r>
            <a:endParaRPr lang="zh-CN" alt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114726" y="1365163"/>
            <a:ext cx="405182" cy="35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C1</a:t>
            </a:r>
            <a:endParaRPr lang="zh-CN" altLang="en-US" b="1" dirty="0"/>
          </a:p>
        </p:txBody>
      </p:sp>
      <p:grpSp>
        <p:nvGrpSpPr>
          <p:cNvPr id="5" name="组合 82"/>
          <p:cNvGrpSpPr/>
          <p:nvPr/>
        </p:nvGrpSpPr>
        <p:grpSpPr>
          <a:xfrm>
            <a:off x="1376181" y="1824448"/>
            <a:ext cx="275565" cy="418141"/>
            <a:chOff x="1331640" y="3630276"/>
            <a:chExt cx="288032" cy="432048"/>
          </a:xfrm>
        </p:grpSpPr>
        <p:grpSp>
          <p:nvGrpSpPr>
            <p:cNvPr id="6" name="组合 68"/>
            <p:cNvGrpSpPr/>
            <p:nvPr/>
          </p:nvGrpSpPr>
          <p:grpSpPr>
            <a:xfrm>
              <a:off x="1331640" y="3909924"/>
              <a:ext cx="288032" cy="152400"/>
              <a:chOff x="7308304" y="5157192"/>
              <a:chExt cx="288032" cy="152400"/>
            </a:xfrm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7308304" y="5157192"/>
                <a:ext cx="2880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70"/>
              <p:cNvCxnSpPr/>
              <p:nvPr/>
            </p:nvCxnSpPr>
            <p:spPr>
              <a:xfrm>
                <a:off x="7386964" y="5309592"/>
                <a:ext cx="1356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7365564" y="5229200"/>
                <a:ext cx="20764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直接连接符 41"/>
            <p:cNvCxnSpPr/>
            <p:nvPr/>
          </p:nvCxnSpPr>
          <p:spPr>
            <a:xfrm>
              <a:off x="1480288" y="3630276"/>
              <a:ext cx="0" cy="288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组合 78"/>
          <p:cNvGrpSpPr/>
          <p:nvPr/>
        </p:nvGrpSpPr>
        <p:grpSpPr>
          <a:xfrm>
            <a:off x="2079201" y="3010859"/>
            <a:ext cx="275565" cy="418141"/>
            <a:chOff x="2051720" y="4797152"/>
            <a:chExt cx="288032" cy="432048"/>
          </a:xfrm>
        </p:grpSpPr>
        <p:grpSp>
          <p:nvGrpSpPr>
            <p:cNvPr id="8" name="组合 73"/>
            <p:cNvGrpSpPr/>
            <p:nvPr/>
          </p:nvGrpSpPr>
          <p:grpSpPr>
            <a:xfrm>
              <a:off x="2051720" y="5076800"/>
              <a:ext cx="288032" cy="152400"/>
              <a:chOff x="7308304" y="5157192"/>
              <a:chExt cx="288032" cy="152400"/>
            </a:xfrm>
          </p:grpSpPr>
          <p:cxnSp>
            <p:nvCxnSpPr>
              <p:cNvPr id="38" name="直接连接符 74"/>
              <p:cNvCxnSpPr/>
              <p:nvPr/>
            </p:nvCxnSpPr>
            <p:spPr>
              <a:xfrm>
                <a:off x="7308304" y="5157192"/>
                <a:ext cx="2880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7386964" y="5309592"/>
                <a:ext cx="1356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7336068" y="5229200"/>
                <a:ext cx="20764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直接连接符 36"/>
            <p:cNvCxnSpPr/>
            <p:nvPr/>
          </p:nvCxnSpPr>
          <p:spPr>
            <a:xfrm>
              <a:off x="2185620" y="4797152"/>
              <a:ext cx="0" cy="288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64094" y="1365163"/>
            <a:ext cx="412849" cy="35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R0</a:t>
            </a:r>
            <a:endParaRPr lang="zh-CN" alt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732589" y="2228199"/>
            <a:ext cx="1055435" cy="44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Output</a:t>
            </a:r>
            <a:endParaRPr lang="zh-CN" altLang="en-US" sz="2400" b="1" dirty="0"/>
          </a:p>
        </p:txBody>
      </p:sp>
      <p:sp>
        <p:nvSpPr>
          <p:cNvPr id="52" name="圆角矩形 51"/>
          <p:cNvSpPr/>
          <p:nvPr/>
        </p:nvSpPr>
        <p:spPr>
          <a:xfrm>
            <a:off x="1547664" y="2852936"/>
            <a:ext cx="7200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78"/>
          <p:cNvGrpSpPr/>
          <p:nvPr/>
        </p:nvGrpSpPr>
        <p:grpSpPr>
          <a:xfrm>
            <a:off x="1447892" y="3133763"/>
            <a:ext cx="275565" cy="418141"/>
            <a:chOff x="2051720" y="4797152"/>
            <a:chExt cx="288032" cy="432048"/>
          </a:xfrm>
        </p:grpSpPr>
        <p:grpSp>
          <p:nvGrpSpPr>
            <p:cNvPr id="56" name="组合 73"/>
            <p:cNvGrpSpPr/>
            <p:nvPr/>
          </p:nvGrpSpPr>
          <p:grpSpPr>
            <a:xfrm>
              <a:off x="2051720" y="5076800"/>
              <a:ext cx="288032" cy="152400"/>
              <a:chOff x="7308304" y="5157192"/>
              <a:chExt cx="288032" cy="152400"/>
            </a:xfrm>
          </p:grpSpPr>
          <p:cxnSp>
            <p:nvCxnSpPr>
              <p:cNvPr id="58" name="直接连接符 74"/>
              <p:cNvCxnSpPr/>
              <p:nvPr/>
            </p:nvCxnSpPr>
            <p:spPr>
              <a:xfrm>
                <a:off x="7308304" y="5157192"/>
                <a:ext cx="2880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7386964" y="5309592"/>
                <a:ext cx="1356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7336068" y="5229200"/>
                <a:ext cx="20764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直接连接符 56"/>
            <p:cNvCxnSpPr/>
            <p:nvPr/>
          </p:nvCxnSpPr>
          <p:spPr>
            <a:xfrm>
              <a:off x="2185620" y="4797152"/>
              <a:ext cx="0" cy="288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1" name="直接连接符 60"/>
          <p:cNvCxnSpPr/>
          <p:nvPr/>
        </p:nvCxnSpPr>
        <p:spPr>
          <a:xfrm>
            <a:off x="3633615" y="2863052"/>
            <a:ext cx="0" cy="7200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圆角矩形 61"/>
          <p:cNvSpPr/>
          <p:nvPr/>
        </p:nvSpPr>
        <p:spPr>
          <a:xfrm>
            <a:off x="3604119" y="3079076"/>
            <a:ext cx="7200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78"/>
          <p:cNvGrpSpPr/>
          <p:nvPr/>
        </p:nvGrpSpPr>
        <p:grpSpPr>
          <a:xfrm>
            <a:off x="3504347" y="3359903"/>
            <a:ext cx="275565" cy="418141"/>
            <a:chOff x="2051720" y="4797152"/>
            <a:chExt cx="288032" cy="432048"/>
          </a:xfrm>
        </p:grpSpPr>
        <p:grpSp>
          <p:nvGrpSpPr>
            <p:cNvPr id="64" name="组合 73"/>
            <p:cNvGrpSpPr/>
            <p:nvPr/>
          </p:nvGrpSpPr>
          <p:grpSpPr>
            <a:xfrm>
              <a:off x="2051720" y="5076800"/>
              <a:ext cx="288032" cy="152400"/>
              <a:chOff x="7308304" y="5157192"/>
              <a:chExt cx="288032" cy="152400"/>
            </a:xfrm>
          </p:grpSpPr>
          <p:cxnSp>
            <p:nvCxnSpPr>
              <p:cNvPr id="66" name="直接连接符 74"/>
              <p:cNvCxnSpPr/>
              <p:nvPr/>
            </p:nvCxnSpPr>
            <p:spPr>
              <a:xfrm>
                <a:off x="7308304" y="5157192"/>
                <a:ext cx="2880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7386964" y="5309592"/>
                <a:ext cx="13563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7336068" y="5229200"/>
                <a:ext cx="20764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直接连接符 64"/>
            <p:cNvCxnSpPr/>
            <p:nvPr/>
          </p:nvCxnSpPr>
          <p:spPr>
            <a:xfrm>
              <a:off x="2185620" y="4797152"/>
              <a:ext cx="0" cy="288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1043608" y="278092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R1</a:t>
            </a:r>
            <a:endParaRPr lang="zh-CN" alt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3635896" y="305966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R3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working\工作\WFCTA\WFCTA定型工作\SiPM-指标需求\核探测器会议\graph\Re_ Re_ System\Low_HEXA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37089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E:\working\工作\WFCTA\WFCTA定型工作\SiPM-指标需求\核探测器会议\graph\Re_ Re_ System\Low_1336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632" y="2060848"/>
            <a:ext cx="34918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C:\Users\menghun\AppData\Local\Temp\Rar$DI04.033\Resolution_1094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5104"/>
            <a:ext cx="367240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E:\working\工作\WFCTA\WFCTA定型工作\SiPM-指标需求\核探测器会议\graph\Resolution_13360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0600" y="4581128"/>
            <a:ext cx="377991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2135188" y="8382000"/>
          <a:ext cx="3059112" cy="349250"/>
        </p:xfrm>
        <a:graphic>
          <a:graphicData uri="http://schemas.openxmlformats.org/presentationml/2006/ole">
            <p:oleObj spid="_x0000_s131074" name="Equation" r:id="rId7" imgW="2451100" imgH="279400" progId="Equation.DSMT4">
              <p:embed/>
            </p:oleObj>
          </a:graphicData>
        </a:graphic>
      </p:graphicFrame>
      <p:sp>
        <p:nvSpPr>
          <p:cNvPr id="10" name="矩形 9"/>
          <p:cNvSpPr/>
          <p:nvPr/>
        </p:nvSpPr>
        <p:spPr>
          <a:xfrm>
            <a:off x="107504" y="116632"/>
            <a:ext cx="8676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 The CTA customized version: hexagonal SiPM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 Commercial version: square SiPM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/>
              <a:t> S13361-3050AS-04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/>
              <a:t> S13360-6025CS</a:t>
            </a:r>
          </a:p>
        </p:txBody>
      </p:sp>
      <p:sp>
        <p:nvSpPr>
          <p:cNvPr id="11" name="矩形 10"/>
          <p:cNvSpPr/>
          <p:nvPr/>
        </p:nvSpPr>
        <p:spPr>
          <a:xfrm>
            <a:off x="683568" y="1916832"/>
            <a:ext cx="2281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/>
              <a:t>N</a:t>
            </a:r>
            <a:r>
              <a:rPr lang="en-US" altLang="zh-CN" sz="2000" baseline="-25000" dirty="0" err="1" smtClean="0"/>
              <a:t>cell</a:t>
            </a:r>
            <a:r>
              <a:rPr lang="en-US" altLang="zh-CN" sz="2000" dirty="0" smtClean="0"/>
              <a:t>=36840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50 </a:t>
            </a:r>
            <a:r>
              <a:rPr lang="en-US" altLang="zh-CN" sz="2000" dirty="0" err="1" smtClean="0"/>
              <a:t>μm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6120680" y="2132856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/>
              <a:t>N</a:t>
            </a:r>
            <a:r>
              <a:rPr lang="en-US" altLang="zh-CN" sz="2000" baseline="-25000" dirty="0" err="1" smtClean="0"/>
              <a:t>cell</a:t>
            </a:r>
            <a:r>
              <a:rPr lang="en-US" altLang="zh-CN" sz="2000" baseline="-25000" dirty="0" smtClean="0"/>
              <a:t> </a:t>
            </a:r>
            <a:r>
              <a:rPr lang="en-US" altLang="zh-CN" sz="2000" dirty="0" smtClean="0"/>
              <a:t>=57600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25 </a:t>
            </a:r>
            <a:r>
              <a:rPr lang="en-US" altLang="zh-CN" sz="2000" dirty="0" err="1" smtClean="0"/>
              <a:t>μm</a:t>
            </a:r>
            <a:endParaRPr lang="zh-CN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6552728" y="4437112"/>
            <a:ext cx="2124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S13360-6025CS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2339752" y="5733256"/>
            <a:ext cx="2256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Hexagonal SiPM </a:t>
            </a:r>
            <a:endParaRPr lang="zh-CN" altLang="en-US" sz="2400" dirty="0"/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3367088" y="2195513"/>
          <a:ext cx="2462212" cy="812800"/>
        </p:xfrm>
        <a:graphic>
          <a:graphicData uri="http://schemas.openxmlformats.org/presentationml/2006/ole">
            <p:oleObj spid="_x0000_s131075" name="Equation" r:id="rId8" imgW="1460160" imgH="482400" progId="Equation.DSMT4">
              <p:embed/>
            </p:oleObj>
          </a:graphicData>
        </a:graphic>
      </p:graphicFrame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4932040" y="1052736"/>
          <a:ext cx="3937000" cy="752475"/>
        </p:xfrm>
        <a:graphic>
          <a:graphicData uri="http://schemas.openxmlformats.org/presentationml/2006/ole">
            <p:oleObj spid="_x0000_s131076" name="Equation" r:id="rId9" imgW="1523880" imgH="2919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eviati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16" y="360040"/>
            <a:ext cx="5049455" cy="3429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306159" y="159023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400" dirty="0" smtClean="0"/>
              <a:t>S13361-3050AS-04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227" y="620687"/>
            <a:ext cx="4321773" cy="2852936"/>
          </a:xfrm>
        </p:spPr>
      </p:pic>
      <p:sp>
        <p:nvSpPr>
          <p:cNvPr id="6" name="矩形 5"/>
          <p:cNvSpPr/>
          <p:nvPr/>
        </p:nvSpPr>
        <p:spPr>
          <a:xfrm>
            <a:off x="2900206" y="548679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/>
              <a:t>N</a:t>
            </a:r>
            <a:r>
              <a:rPr lang="en-US" altLang="zh-CN" sz="2000" baseline="-25000" dirty="0" err="1" smtClean="0"/>
              <a:t>cell</a:t>
            </a:r>
            <a:r>
              <a:rPr lang="en-US" altLang="zh-CN" sz="2000" baseline="-25000" dirty="0" smtClean="0"/>
              <a:t> </a:t>
            </a:r>
            <a:r>
              <a:rPr lang="en-US" altLang="zh-CN" sz="2000" dirty="0" smtClean="0"/>
              <a:t>=57600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50 </a:t>
            </a:r>
            <a:r>
              <a:rPr lang="en-US" altLang="zh-CN" sz="2000" dirty="0" err="1" smtClean="0"/>
              <a:t>μm</a:t>
            </a:r>
            <a:endParaRPr lang="zh-CN" altLang="en-US" sz="2000" dirty="0"/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2051720" y="3861048"/>
          <a:ext cx="3937000" cy="752475"/>
        </p:xfrm>
        <a:graphic>
          <a:graphicData uri="http://schemas.openxmlformats.org/presentationml/2006/ole">
            <p:oleObj spid="_x0000_s162818" name="Equation" r:id="rId6" imgW="1523880" imgH="291960" progId="Equation.DSMT4">
              <p:embed/>
            </p:oleObj>
          </a:graphicData>
        </a:graphic>
      </p:graphicFrame>
      <p:sp>
        <p:nvSpPr>
          <p:cNvPr id="9" name="矩形 8"/>
          <p:cNvSpPr/>
          <p:nvPr/>
        </p:nvSpPr>
        <p:spPr>
          <a:xfrm>
            <a:off x="323529" y="4941168"/>
            <a:ext cx="8496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SiPM </a:t>
            </a:r>
            <a:r>
              <a:rPr lang="zh-CN" altLang="en-US" sz="2400" dirty="0" smtClean="0"/>
              <a:t>的动态范围和单元数成正比</a:t>
            </a:r>
            <a:r>
              <a:rPr lang="en-US" altLang="zh-CN" sz="2400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SiPM</a:t>
            </a:r>
            <a:r>
              <a:rPr lang="zh-CN" altLang="en-US" sz="2400" dirty="0" smtClean="0"/>
              <a:t>的单元个数必须大于</a:t>
            </a:r>
            <a:r>
              <a:rPr lang="en-US" altLang="zh-CN" sz="2400" dirty="0" smtClean="0"/>
              <a:t>15</a:t>
            </a:r>
            <a:r>
              <a:rPr lang="zh-CN" altLang="en-US" sz="2400" dirty="0" smtClean="0"/>
              <a:t>万个才能能够满足</a:t>
            </a:r>
            <a:r>
              <a:rPr lang="en-US" altLang="zh-CN" sz="2400" dirty="0" smtClean="0"/>
              <a:t>10pe-32000pe</a:t>
            </a:r>
            <a:r>
              <a:rPr lang="zh-CN" altLang="en-US" sz="2400" dirty="0" smtClean="0"/>
              <a:t>的动态范围要求；</a:t>
            </a:r>
            <a:endParaRPr lang="en-US" altLang="zh-CN" sz="2400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25</a:t>
            </a:r>
            <a:r>
              <a:rPr lang="zh-CN" altLang="zh-CN" sz="2400" dirty="0" smtClean="0"/>
              <a:t>μ</a:t>
            </a:r>
            <a:r>
              <a:rPr lang="en-US" altLang="zh-CN" sz="2400" dirty="0" smtClean="0"/>
              <a:t>m</a:t>
            </a:r>
            <a:r>
              <a:rPr lang="zh-CN" altLang="en-US" sz="2400" dirty="0" smtClean="0"/>
              <a:t>，边长</a:t>
            </a:r>
            <a:r>
              <a:rPr lang="en-US" altLang="zh-CN" sz="2400" dirty="0" smtClean="0"/>
              <a:t>7 mm</a:t>
            </a:r>
            <a:r>
              <a:rPr lang="zh-CN" altLang="en-US" sz="2400" dirty="0" smtClean="0"/>
              <a:t>的六边形</a:t>
            </a:r>
            <a:r>
              <a:rPr lang="en-US" altLang="zh-CN" sz="2400" dirty="0" err="1" smtClean="0"/>
              <a:t>SiPM</a:t>
            </a:r>
            <a:r>
              <a:rPr lang="zh-CN" altLang="en-US" sz="2400" dirty="0" smtClean="0"/>
              <a:t>可以满足要求。</a:t>
            </a:r>
            <a:endParaRPr lang="en-US" altLang="zh-CN" sz="2400" dirty="0" smtClean="0"/>
          </a:p>
          <a:p>
            <a:pPr>
              <a:buFont typeface="Wingdings" pitchFamily="2" charset="2"/>
              <a:buChar char="Ø"/>
            </a:pPr>
            <a:endParaRPr lang="zh-CN" altLang="en-US" dirty="0" smtClean="0"/>
          </a:p>
        </p:txBody>
      </p:sp>
      <p:pic>
        <p:nvPicPr>
          <p:cNvPr id="8" name="图片 7" descr="SiPM and Cone.jpg"/>
          <p:cNvPicPr>
            <a:picLocks noChangeAspect="1"/>
          </p:cNvPicPr>
          <p:nvPr/>
        </p:nvPicPr>
        <p:blipFill>
          <a:blip r:embed="rId7" cstate="print"/>
          <a:srcRect l="49857" t="22629" r="7956" b="7221"/>
          <a:stretch>
            <a:fillRect/>
          </a:stretch>
        </p:blipFill>
        <p:spPr>
          <a:xfrm>
            <a:off x="6804248" y="3573016"/>
            <a:ext cx="191634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2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图片 111" descr="E:\working\工作\WFCTA\WFCTA定型工作\SiPM-指标需求\核探测器会议\graph\waveform_0.1us_width20ns_PMT\width_yinlq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052736"/>
            <a:ext cx="554461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矩形 127"/>
          <p:cNvSpPr/>
          <p:nvPr/>
        </p:nvSpPr>
        <p:spPr>
          <a:xfrm>
            <a:off x="611560" y="6135687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 The relative deviation is less than 2% when  C1=1 </a:t>
            </a:r>
            <a:r>
              <a:rPr lang="en-US" altLang="zh-CN" sz="2400" dirty="0" err="1" smtClean="0"/>
              <a:t>μF</a:t>
            </a:r>
            <a:r>
              <a:rPr lang="en-US" altLang="zh-CN" sz="2400" dirty="0" smtClean="0"/>
              <a:t>.</a:t>
            </a:r>
            <a:endParaRPr lang="zh-CN" altLang="en-US" sz="2400" dirty="0"/>
          </a:p>
        </p:txBody>
      </p:sp>
      <p:pic>
        <p:nvPicPr>
          <p:cNvPr id="129" name="图片 128"/>
          <p:cNvPicPr/>
          <p:nvPr/>
        </p:nvPicPr>
        <p:blipFill>
          <a:blip r:embed="rId3" cstate="print"/>
          <a:srcRect r="74100"/>
          <a:stretch>
            <a:fillRect/>
          </a:stretch>
        </p:blipFill>
        <p:spPr bwMode="auto">
          <a:xfrm>
            <a:off x="251520" y="908720"/>
            <a:ext cx="23042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49" name="Rectangle 1"/>
          <p:cNvSpPr>
            <a:spLocks noChangeArrowheads="1"/>
          </p:cNvSpPr>
          <p:nvPr/>
        </p:nvSpPr>
        <p:spPr bwMode="auto">
          <a:xfrm>
            <a:off x="1835696" y="260648"/>
            <a:ext cx="5630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3600" dirty="0" smtClean="0"/>
              <a:t>The long light pulse response</a:t>
            </a:r>
          </a:p>
        </p:txBody>
      </p:sp>
      <p:pic>
        <p:nvPicPr>
          <p:cNvPr id="6" name="图片 5" descr="E:\working\工作\WFCTA\WFCTA定型工作\SiPM-指标需求\核探测器会议\graph\System\Lon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3384376" cy="148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/>
          <p:cNvGrpSpPr/>
          <p:nvPr/>
        </p:nvGrpSpPr>
        <p:grpSpPr>
          <a:xfrm>
            <a:off x="107505" y="2297011"/>
            <a:ext cx="6120680" cy="4444357"/>
            <a:chOff x="1331640" y="1859572"/>
            <a:chExt cx="6664077" cy="4660381"/>
          </a:xfrm>
        </p:grpSpPr>
        <p:pic>
          <p:nvPicPr>
            <p:cNvPr id="5632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1640" y="1859572"/>
              <a:ext cx="6664077" cy="466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直接连接符 5"/>
            <p:cNvCxnSpPr/>
            <p:nvPr/>
          </p:nvCxnSpPr>
          <p:spPr>
            <a:xfrm>
              <a:off x="3737400" y="2060848"/>
              <a:ext cx="0" cy="384402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8520" y="0"/>
            <a:ext cx="5400600" cy="706090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solidFill>
                  <a:srgbClr val="002060"/>
                </a:solidFill>
              </a:rPr>
              <a:t>过滤掉长波长背景光</a:t>
            </a:r>
            <a:endParaRPr lang="zh-CN" altLang="en-US" sz="4000" b="1" dirty="0">
              <a:solidFill>
                <a:srgbClr val="00206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95536" y="908720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dirty="0" smtClean="0"/>
              <a:t> 在</a:t>
            </a:r>
            <a:r>
              <a:rPr lang="en-US" altLang="zh-CN" sz="2400" dirty="0" smtClean="0"/>
              <a:t>SiPM</a:t>
            </a:r>
            <a:r>
              <a:rPr lang="zh-CN" altLang="en-US" sz="2400" dirty="0" smtClean="0"/>
              <a:t>成像探头前安装低通光学滤波片，过滤掉长波长背景光。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7624" y="2996952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夜空本底波长分布（无月晚上）</a:t>
            </a:r>
            <a:endParaRPr lang="zh-CN" altLang="en-US" sz="2400" dirty="0"/>
          </a:p>
        </p:txBody>
      </p:sp>
      <p:pic>
        <p:nvPicPr>
          <p:cNvPr id="10" name="图片 9" descr="QE_SiPM_PM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7576" y="0"/>
            <a:ext cx="3816424" cy="259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Motivation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 Progress of R&amp;D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 Conclusion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波长扫描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6047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26064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滤波窗口进展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装配体4爆炸图.JPG"/>
          <p:cNvPicPr>
            <a:picLocks noChangeAspect="1"/>
          </p:cNvPicPr>
          <p:nvPr/>
        </p:nvPicPr>
        <p:blipFill>
          <a:blip r:embed="rId2" cstate="print"/>
          <a:srcRect l="12592" t="6442" r="11857" b="8528"/>
          <a:stretch>
            <a:fillRect/>
          </a:stretch>
        </p:blipFill>
        <p:spPr>
          <a:xfrm>
            <a:off x="6660232" y="1268759"/>
            <a:ext cx="2411760" cy="1894954"/>
          </a:xfrm>
          <a:prstGeom prst="rect">
            <a:avLst/>
          </a:prstGeom>
        </p:spPr>
      </p:pic>
      <p:grpSp>
        <p:nvGrpSpPr>
          <p:cNvPr id="2" name="组合 9"/>
          <p:cNvGrpSpPr/>
          <p:nvPr/>
        </p:nvGrpSpPr>
        <p:grpSpPr>
          <a:xfrm>
            <a:off x="4427984" y="404664"/>
            <a:ext cx="3384375" cy="2783396"/>
            <a:chOff x="467544" y="1124744"/>
            <a:chExt cx="4851969" cy="3907016"/>
          </a:xfrm>
        </p:grpSpPr>
        <p:sp>
          <p:nvSpPr>
            <p:cNvPr id="11" name="TextBox 10"/>
            <p:cNvSpPr txBox="1"/>
            <p:nvPr/>
          </p:nvSpPr>
          <p:spPr>
            <a:xfrm>
              <a:off x="467544" y="1124744"/>
              <a:ext cx="4851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Entrance window: Side to side length is 25.4 mm</a:t>
              </a:r>
            </a:p>
            <a:p>
              <a:r>
                <a:rPr lang="en-US" altLang="zh-CN" dirty="0" smtClean="0"/>
                <a:t>Exit window: Side to side length is 12.12 mm</a:t>
              </a: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0176" y="2135511"/>
              <a:ext cx="1933575" cy="2695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矩形 12"/>
            <p:cNvSpPr/>
            <p:nvPr/>
          </p:nvSpPr>
          <p:spPr>
            <a:xfrm>
              <a:off x="1293410" y="4662428"/>
              <a:ext cx="1997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light concentrators </a:t>
              </a:r>
              <a:endParaRPr lang="zh-CN" altLang="en-US" dirty="0"/>
            </a:p>
          </p:txBody>
        </p:sp>
      </p:grpSp>
      <p:pic>
        <p:nvPicPr>
          <p:cNvPr id="10" name="Picture 4" descr="D:\biby\SiPM\20160124\v_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12317" y="3636003"/>
            <a:ext cx="4108405" cy="278994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940152" y="5373216"/>
            <a:ext cx="3159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Breakdown voltage: 53.3 </a:t>
            </a:r>
            <a:r>
              <a:rPr lang="en-US" altLang="zh-CN" dirty="0" err="1" smtClean="0"/>
              <a:t>mv</a:t>
            </a:r>
            <a:r>
              <a:rPr lang="en-US" altLang="zh-CN" dirty="0" smtClean="0"/>
              <a:t>/</a:t>
            </a:r>
            <a:r>
              <a:rPr lang="zh-CN" altLang="en-US" dirty="0" smtClean="0"/>
              <a:t>℃</a:t>
            </a:r>
            <a:endParaRPr lang="en-US" altLang="zh-CN" dirty="0" smtClean="0"/>
          </a:p>
          <a:p>
            <a:r>
              <a:rPr lang="en-US" altLang="zh-CN" dirty="0" smtClean="0"/>
              <a:t>Gain: ~5%/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07504" y="332656"/>
            <a:ext cx="432048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</a:rPr>
              <a:t>光收集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器</a:t>
            </a:r>
            <a:endParaRPr lang="en-US" altLang="zh-CN" sz="2000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000" dirty="0" smtClean="0"/>
              <a:t> 大面积</a:t>
            </a:r>
            <a:r>
              <a:rPr lang="en-US" altLang="zh-CN" sz="2000" dirty="0" smtClean="0"/>
              <a:t>SiPM</a:t>
            </a:r>
            <a:r>
              <a:rPr lang="zh-CN" altLang="en-US" sz="2000" dirty="0" smtClean="0"/>
              <a:t>：噪音和面积成正比，分布电容变大，增益分布不一致</a:t>
            </a:r>
            <a:r>
              <a:rPr lang="en-US" altLang="zh-CN" sz="2000" dirty="0" smtClean="0">
                <a:sym typeface="Wingdings" pitchFamily="2" charset="2"/>
              </a:rPr>
              <a:t> </a:t>
            </a:r>
            <a:r>
              <a:rPr lang="zh-CN" altLang="en-US" sz="2000" dirty="0" smtClean="0">
                <a:sym typeface="Wingdings" pitchFamily="2" charset="2"/>
              </a:rPr>
              <a:t>电荷分辨率变差；</a:t>
            </a:r>
            <a:endParaRPr lang="en-US" altLang="zh-CN" sz="2000" dirty="0" smtClean="0">
              <a:sym typeface="Wingdings" pitchFamily="2" charset="2"/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000" dirty="0" smtClean="0">
                <a:sym typeface="Wingdings" pitchFamily="2" charset="2"/>
              </a:rPr>
              <a:t> 价格和面积成正比。</a:t>
            </a:r>
            <a:endParaRPr lang="en-US" altLang="zh-CN" sz="2000" dirty="0" smtClean="0">
              <a:sym typeface="Wingdings" pitchFamily="2" charset="2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</a:rPr>
              <a:t> 高压温度补偿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回路</a:t>
            </a:r>
            <a:endParaRPr lang="en-US" altLang="zh-CN" sz="2000" b="1" dirty="0" smtClean="0">
              <a:solidFill>
                <a:srgbClr val="002060"/>
              </a:solidFill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dirty="0" smtClean="0"/>
              <a:t> SiPM</a:t>
            </a:r>
            <a:r>
              <a:rPr lang="zh-CN" altLang="en-US" sz="2000" dirty="0" smtClean="0"/>
              <a:t>增益由</a:t>
            </a:r>
            <a:r>
              <a:rPr lang="en-US" altLang="zh-CN" sz="2800" dirty="0" err="1" smtClean="0"/>
              <a:t>V</a:t>
            </a:r>
            <a:r>
              <a:rPr lang="en-US" altLang="zh-CN" sz="2800" baseline="-25000" dirty="0" err="1" smtClean="0"/>
              <a:t>over</a:t>
            </a:r>
            <a:r>
              <a:rPr lang="zh-CN" altLang="en-US" sz="2000" dirty="0" smtClean="0"/>
              <a:t>决定，工作电压</a:t>
            </a:r>
            <a:r>
              <a:rPr lang="en-US" altLang="zh-CN" sz="2000" dirty="0" smtClean="0"/>
              <a:t>=</a:t>
            </a:r>
            <a:r>
              <a:rPr lang="en-US" altLang="zh-CN" sz="2000" dirty="0" err="1" smtClean="0"/>
              <a:t>V</a:t>
            </a:r>
            <a:r>
              <a:rPr lang="en-US" altLang="zh-CN" sz="2000" baseline="-25000" dirty="0" err="1" smtClean="0"/>
              <a:t>break</a:t>
            </a:r>
            <a:r>
              <a:rPr lang="en-US" altLang="zh-CN" sz="2000" dirty="0" smtClean="0"/>
              <a:t>+ </a:t>
            </a:r>
            <a:r>
              <a:rPr lang="en-US" altLang="zh-CN" sz="2000" dirty="0" err="1" smtClean="0"/>
              <a:t>V</a:t>
            </a:r>
            <a:r>
              <a:rPr lang="en-US" altLang="zh-CN" sz="2000" baseline="-25000" dirty="0" err="1" smtClean="0"/>
              <a:t>over</a:t>
            </a:r>
            <a:endParaRPr lang="en-US" altLang="zh-CN" sz="20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dirty="0" smtClean="0"/>
              <a:t>  </a:t>
            </a:r>
            <a:r>
              <a:rPr lang="en-US" altLang="zh-CN" sz="2000" dirty="0" err="1" smtClean="0"/>
              <a:t>V</a:t>
            </a:r>
            <a:r>
              <a:rPr lang="en-US" altLang="zh-CN" sz="2000" baseline="-25000" dirty="0" err="1" smtClean="0"/>
              <a:t>break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随温度改变</a:t>
            </a:r>
            <a:r>
              <a:rPr lang="en-US" altLang="zh-CN" sz="2000" dirty="0" smtClean="0"/>
              <a:t>: +53mV/</a:t>
            </a:r>
            <a:r>
              <a:rPr lang="zh-CN" altLang="en-US" sz="2000" dirty="0" smtClean="0"/>
              <a:t> ℃（增益</a:t>
            </a:r>
            <a:r>
              <a:rPr lang="en-US" altLang="zh-CN" sz="2000" dirty="0" smtClean="0"/>
              <a:t>5% /</a:t>
            </a:r>
            <a:r>
              <a:rPr lang="zh-CN" altLang="en-US" sz="2000" dirty="0" smtClean="0"/>
              <a:t> ℃）；</a:t>
            </a:r>
            <a:endParaRPr lang="en-US" altLang="zh-CN" sz="2000" dirty="0" smtClean="0"/>
          </a:p>
          <a:p>
            <a:endParaRPr lang="zh-CN" altLang="en-US" sz="2000" dirty="0" smtClean="0"/>
          </a:p>
        </p:txBody>
      </p:sp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397601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SiPM</a:t>
            </a:r>
            <a:r>
              <a:rPr lang="zh-CN" altLang="en-US" dirty="0" smtClean="0"/>
              <a:t>的单元个数必须大于</a:t>
            </a:r>
            <a:r>
              <a:rPr lang="en-US" altLang="zh-CN" dirty="0" smtClean="0"/>
              <a:t>15</a:t>
            </a:r>
            <a:r>
              <a:rPr lang="zh-CN" altLang="en-US" dirty="0" smtClean="0"/>
              <a:t>万个才能能够满足</a:t>
            </a:r>
            <a:r>
              <a:rPr lang="en-US" altLang="zh-CN" dirty="0" smtClean="0"/>
              <a:t>10pe-32000pe</a:t>
            </a:r>
            <a:r>
              <a:rPr lang="zh-CN" altLang="en-US" dirty="0" smtClean="0"/>
              <a:t>的动态范围要求；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 FBK</a:t>
            </a:r>
            <a:r>
              <a:rPr lang="zh-CN" altLang="en-US" dirty="0" smtClean="0"/>
              <a:t>：</a:t>
            </a:r>
            <a:r>
              <a:rPr lang="en-US" altLang="zh-CN" dirty="0" smtClean="0"/>
              <a:t>25μm</a:t>
            </a:r>
            <a:r>
              <a:rPr lang="zh-CN" altLang="en-US" dirty="0" smtClean="0"/>
              <a:t>工艺或</a:t>
            </a:r>
            <a:r>
              <a:rPr lang="en-US" altLang="zh-CN" dirty="0" smtClean="0"/>
              <a:t>20μm</a:t>
            </a:r>
            <a:r>
              <a:rPr lang="zh-CN" altLang="en-US" dirty="0" smtClean="0"/>
              <a:t>工艺，</a:t>
            </a:r>
            <a:r>
              <a:rPr lang="en-US" altLang="zh-CN" dirty="0" smtClean="0"/>
              <a:t> </a:t>
            </a:r>
            <a:r>
              <a:rPr lang="zh-CN" altLang="en-US" dirty="0" smtClean="0"/>
              <a:t>有效面积</a:t>
            </a:r>
            <a:r>
              <a:rPr lang="en-US" altLang="zh-CN" dirty="0" smtClean="0"/>
              <a:t>144 mm</a:t>
            </a:r>
            <a:r>
              <a:rPr lang="zh-CN" altLang="zh-CN" dirty="0" smtClean="0"/>
              <a:t>²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日本滨松：</a:t>
            </a:r>
            <a:r>
              <a:rPr lang="en-US" altLang="zh-CN" dirty="0" smtClean="0"/>
              <a:t> 25μm</a:t>
            </a:r>
            <a:r>
              <a:rPr lang="zh-CN" altLang="en-US" dirty="0" smtClean="0"/>
              <a:t>工艺，</a:t>
            </a:r>
            <a:r>
              <a:rPr lang="en-US" altLang="zh-CN" dirty="0" smtClean="0"/>
              <a:t> </a:t>
            </a:r>
            <a:r>
              <a:rPr lang="zh-CN" altLang="en-US" dirty="0" smtClean="0"/>
              <a:t>有效面积</a:t>
            </a:r>
            <a:r>
              <a:rPr lang="en-US" altLang="zh-CN" dirty="0" smtClean="0"/>
              <a:t>144 mm</a:t>
            </a:r>
            <a:r>
              <a:rPr lang="zh-CN" altLang="zh-CN" dirty="0" smtClean="0"/>
              <a:t>²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 PDE: FBK ~50%@400nm, HAMAMATSU ~25%@400nm</a:t>
            </a:r>
          </a:p>
          <a:p>
            <a:r>
              <a:rPr lang="en-US" altLang="zh-CN" dirty="0" err="1" smtClean="0"/>
              <a:t>SiPM</a:t>
            </a:r>
            <a:r>
              <a:rPr lang="zh-CN" altLang="zh-CN" dirty="0" smtClean="0"/>
              <a:t>对</a:t>
            </a:r>
            <a:r>
              <a:rPr lang="en-US" altLang="zh-CN" dirty="0" smtClean="0"/>
              <a:t>6ns-3us</a:t>
            </a:r>
            <a:r>
              <a:rPr lang="zh-CN" altLang="zh-CN" dirty="0" smtClean="0"/>
              <a:t>光脉冲信号的响应</a:t>
            </a:r>
            <a:r>
              <a:rPr lang="zh-CN" altLang="en-US" dirty="0" smtClean="0"/>
              <a:t>是线性的</a:t>
            </a:r>
            <a:r>
              <a:rPr lang="zh-CN" altLang="zh-CN" dirty="0" smtClean="0"/>
              <a:t>，相对偏差小于</a:t>
            </a:r>
            <a:r>
              <a:rPr lang="en-US" altLang="zh-CN" dirty="0" smtClean="0"/>
              <a:t>2%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 SiPM</a:t>
            </a:r>
            <a:r>
              <a:rPr lang="zh-CN" altLang="en-US" dirty="0" smtClean="0"/>
              <a:t>的性能能够满足</a:t>
            </a:r>
            <a:r>
              <a:rPr lang="en-US" altLang="zh-CN" dirty="0" smtClean="0"/>
              <a:t>LHAASO-WFCTA</a:t>
            </a:r>
            <a:r>
              <a:rPr lang="zh-CN" altLang="en-US" dirty="0" smtClean="0"/>
              <a:t>的要求，可以用在</a:t>
            </a:r>
            <a:r>
              <a:rPr lang="en-US" altLang="zh-CN" dirty="0" smtClean="0"/>
              <a:t>LHAASO-WFCTA</a:t>
            </a:r>
            <a:r>
              <a:rPr lang="zh-CN" altLang="en-US" dirty="0" smtClean="0"/>
              <a:t>实验中。</a:t>
            </a:r>
            <a:endParaRPr lang="en-US" altLang="zh-CN" dirty="0" smtClean="0"/>
          </a:p>
          <a:p>
            <a:r>
              <a:rPr lang="zh-CN" altLang="en-US" dirty="0" smtClean="0"/>
              <a:t>国际合作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 </a:t>
            </a:r>
            <a:r>
              <a:rPr lang="zh-CN" altLang="en-US" dirty="0" smtClean="0"/>
              <a:t>日内瓦大学：光收集器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 </a:t>
            </a:r>
            <a:r>
              <a:rPr lang="zh-CN" altLang="en-US" dirty="0" smtClean="0"/>
              <a:t>意大利：</a:t>
            </a:r>
            <a:r>
              <a:rPr lang="en-US" altLang="zh-CN" dirty="0" smtClean="0"/>
              <a:t>FBK SiPM, </a:t>
            </a:r>
            <a:r>
              <a:rPr lang="zh-CN" altLang="en-US" dirty="0" smtClean="0"/>
              <a:t>高压温度补偿回路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r>
              <a:rPr lang="en-US" altLang="zh-CN" sz="9600" b="1" i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Thanks!</a:t>
            </a:r>
            <a:endParaRPr lang="zh-CN" altLang="en-US" sz="9600" b="1" i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lang="en-US" altLang="zh-CN" sz="3200" dirty="0" smtClean="0"/>
              <a:t>I-V curve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 breakdown voltage and quenching resistor</a:t>
            </a:r>
            <a:endParaRPr lang="zh-CN" altLang="en-US" sz="3200" dirty="0"/>
          </a:p>
        </p:txBody>
      </p:sp>
      <p:pic>
        <p:nvPicPr>
          <p:cNvPr id="7170" name="Picture 2" descr="D:\biby\SiPM\20160124\dI_IdV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68082" y="1052736"/>
            <a:ext cx="4000323" cy="3031764"/>
          </a:xfrm>
          <a:prstGeom prst="rect">
            <a:avLst/>
          </a:prstGeom>
          <a:noFill/>
        </p:spPr>
      </p:pic>
      <p:pic>
        <p:nvPicPr>
          <p:cNvPr id="7171" name="Picture 3" descr="D:\biby\SiPM\20160124\I_V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5258" y="1124744"/>
            <a:ext cx="4241483" cy="2880320"/>
          </a:xfrm>
          <a:prstGeom prst="rect">
            <a:avLst/>
          </a:prstGeom>
          <a:noFill/>
        </p:spPr>
      </p:pic>
      <p:pic>
        <p:nvPicPr>
          <p:cNvPr id="7172" name="Picture 4" descr="D:\biby\SiPM\20160124\v_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3805" y="4068051"/>
            <a:ext cx="4108405" cy="2789949"/>
          </a:xfrm>
          <a:prstGeom prst="rect">
            <a:avLst/>
          </a:prstGeom>
          <a:noFill/>
        </p:spPr>
      </p:pic>
      <p:pic>
        <p:nvPicPr>
          <p:cNvPr id="1026" name="Picture 2" descr="D:\biby\SiPM\20160124\Rq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28695" y="4077073"/>
            <a:ext cx="4095121" cy="27809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08104" y="544522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Linear fit</a:t>
            </a:r>
            <a:endParaRPr lang="zh-CN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56240" y="5805264"/>
            <a:ext cx="3159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Breakdown voltage: 53.3 </a:t>
            </a:r>
            <a:r>
              <a:rPr lang="en-US" altLang="zh-CN" dirty="0" err="1" smtClean="0"/>
              <a:t>mv</a:t>
            </a:r>
            <a:r>
              <a:rPr lang="en-US" altLang="zh-CN" dirty="0" smtClean="0"/>
              <a:t>/</a:t>
            </a:r>
            <a:r>
              <a:rPr lang="zh-CN" altLang="en-US" dirty="0" smtClean="0"/>
              <a:t>℃</a:t>
            </a:r>
            <a:endParaRPr lang="en-US" altLang="zh-CN" dirty="0" smtClean="0"/>
          </a:p>
          <a:p>
            <a:r>
              <a:rPr lang="en-US" altLang="zh-CN" dirty="0" smtClean="0"/>
              <a:t>Gain: ~5%/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PMT——</a:t>
            </a:r>
            <a:r>
              <a:rPr lang="zh-CN" altLang="en-US" dirty="0" smtClean="0"/>
              <a:t>经典的光探测器件</a:t>
            </a:r>
            <a:endParaRPr lang="zh-CN" altLang="en-US" dirty="0"/>
          </a:p>
        </p:txBody>
      </p:sp>
      <p:pic>
        <p:nvPicPr>
          <p:cNvPr id="4" name="Picture 2" descr="光电倍增管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912768" cy="190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789040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 smtClean="0"/>
              <a:t>优点：</a:t>
            </a:r>
            <a:endParaRPr lang="en-US" altLang="zh-CN" sz="2400" dirty="0" smtClean="0"/>
          </a:p>
          <a:p>
            <a:r>
              <a:rPr lang="en-US" altLang="zh-CN" sz="2400" dirty="0" smtClean="0"/>
              <a:t>      </a:t>
            </a:r>
            <a:r>
              <a:rPr lang="zh-CN" altLang="en-US" sz="2400" dirty="0" smtClean="0"/>
              <a:t>高增益、快响应、高灵敏度、低噪声</a:t>
            </a:r>
            <a:endParaRPr lang="en-US" altLang="zh-CN" sz="24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 smtClean="0"/>
              <a:t>缺点：</a:t>
            </a:r>
            <a:endParaRPr lang="en-US" altLang="zh-CN" sz="2400" dirty="0" smtClean="0"/>
          </a:p>
          <a:p>
            <a:r>
              <a:rPr lang="zh-CN" altLang="en-US" sz="2400" dirty="0" smtClean="0"/>
              <a:t>      工作电压高：一般</a:t>
            </a:r>
            <a:r>
              <a:rPr lang="en-US" altLang="zh-CN" sz="2400" dirty="0" smtClean="0"/>
              <a:t>&gt;1000V</a:t>
            </a:r>
          </a:p>
          <a:p>
            <a:r>
              <a:rPr lang="zh-CN" altLang="en-US" sz="2400" dirty="0" smtClean="0"/>
              <a:t>      畏强光：工作状态下，强光直射光阴极造成永久损坏</a:t>
            </a:r>
            <a:endParaRPr lang="en-US" altLang="zh-CN" sz="2400" dirty="0" smtClean="0"/>
          </a:p>
          <a:p>
            <a:r>
              <a:rPr lang="zh-CN" altLang="en-US" sz="2400" dirty="0" smtClean="0"/>
              <a:t>     “老化”：长期使用，灵敏度降低</a:t>
            </a:r>
            <a:endParaRPr lang="en-US" altLang="zh-CN" sz="2400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第十八届全国核电子学年会与核探测技术学术年会</a:t>
            </a:r>
            <a:r>
              <a:rPr lang="en-US" altLang="zh-CN" smtClean="0"/>
              <a:t>·</a:t>
            </a:r>
            <a:r>
              <a:rPr lang="zh-CN" altLang="en-US" smtClean="0"/>
              <a:t>成都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6926-2867-45F5-9C64-85A5544B7D7D}" type="datetime1">
              <a:rPr lang="zh-CN" altLang="en-US" smtClean="0"/>
              <a:pPr/>
              <a:t>2016-8-24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434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 smtClean="0"/>
              <a:t>SiPM</a:t>
            </a:r>
            <a:r>
              <a:rPr lang="zh-CN" altLang="en-US" dirty="0" smtClean="0"/>
              <a:t>的结构</a:t>
            </a:r>
            <a:endParaRPr lang="zh-CN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" y="2731742"/>
            <a:ext cx="7365504" cy="31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9675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                  Si</a:t>
            </a:r>
            <a:r>
              <a:rPr lang="en-US" altLang="zh-CN" sz="3600" dirty="0" smtClean="0"/>
              <a:t>licon </a:t>
            </a:r>
            <a:r>
              <a:rPr lang="en-US" altLang="zh-CN" sz="3600" dirty="0" smtClean="0">
                <a:solidFill>
                  <a:srgbClr val="FF0000"/>
                </a:solidFill>
              </a:rPr>
              <a:t>P</a:t>
            </a:r>
            <a:r>
              <a:rPr lang="en-US" altLang="zh-CN" sz="3600" dirty="0" smtClean="0"/>
              <a:t>hoto</a:t>
            </a:r>
            <a:r>
              <a:rPr lang="en-US" altLang="zh-CN" sz="3600" dirty="0" smtClean="0">
                <a:solidFill>
                  <a:srgbClr val="FF0000"/>
                </a:solidFill>
              </a:rPr>
              <a:t>m</a:t>
            </a:r>
            <a:r>
              <a:rPr lang="en-US" altLang="zh-CN" sz="3600" dirty="0" smtClean="0"/>
              <a:t>ultiplier (SiPM)</a:t>
            </a:r>
            <a:endParaRPr lang="zh-CN" altLang="en-US" sz="3600" dirty="0" smtClean="0"/>
          </a:p>
        </p:txBody>
      </p:sp>
      <p:sp>
        <p:nvSpPr>
          <p:cNvPr id="7" name="圆角矩形标注 6"/>
          <p:cNvSpPr/>
          <p:nvPr/>
        </p:nvSpPr>
        <p:spPr>
          <a:xfrm>
            <a:off x="3815916" y="2420888"/>
            <a:ext cx="1440160" cy="612648"/>
          </a:xfrm>
          <a:prstGeom prst="wedgeRoundRectCallout">
            <a:avLst>
              <a:gd name="adj1" fmla="val -128214"/>
              <a:gd name="adj2" fmla="val 138025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淬灭电阻</a:t>
            </a:r>
            <a:endParaRPr lang="zh-CN" altLang="en-US" dirty="0"/>
          </a:p>
        </p:txBody>
      </p:sp>
      <p:sp>
        <p:nvSpPr>
          <p:cNvPr id="8" name="矩形标注 7"/>
          <p:cNvSpPr/>
          <p:nvPr/>
        </p:nvSpPr>
        <p:spPr>
          <a:xfrm>
            <a:off x="182892" y="6170665"/>
            <a:ext cx="1292764" cy="612648"/>
          </a:xfrm>
          <a:prstGeom prst="wedgeRectCallout">
            <a:avLst>
              <a:gd name="adj1" fmla="val 93125"/>
              <a:gd name="adj2" fmla="val -449998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N</a:t>
            </a:r>
            <a:r>
              <a:rPr lang="zh-CN" altLang="en-US" dirty="0" smtClean="0"/>
              <a:t>型半导体</a:t>
            </a:r>
            <a:endParaRPr lang="zh-CN" altLang="en-US" dirty="0"/>
          </a:p>
        </p:txBody>
      </p:sp>
      <p:sp>
        <p:nvSpPr>
          <p:cNvPr id="9" name="矩形标注 8"/>
          <p:cNvSpPr/>
          <p:nvPr/>
        </p:nvSpPr>
        <p:spPr>
          <a:xfrm>
            <a:off x="3059832" y="5864341"/>
            <a:ext cx="1274440" cy="612648"/>
          </a:xfrm>
          <a:prstGeom prst="wedgeRectCallout">
            <a:avLst>
              <a:gd name="adj1" fmla="val -120384"/>
              <a:gd name="adj2" fmla="val -365481"/>
            </a:avLst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P</a:t>
            </a:r>
            <a:r>
              <a:rPr lang="zh-CN" altLang="en-US" dirty="0" smtClean="0">
                <a:solidFill>
                  <a:srgbClr val="FF0000"/>
                </a:solidFill>
              </a:rPr>
              <a:t>型半导体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2" y="1093184"/>
            <a:ext cx="17240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 flipH="1">
            <a:off x="829274" y="2204864"/>
            <a:ext cx="215630" cy="1440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044904" y="2204864"/>
            <a:ext cx="3289368" cy="12241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2267744" y="3645024"/>
            <a:ext cx="324036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标注 2"/>
          <p:cNvSpPr/>
          <p:nvPr/>
        </p:nvSpPr>
        <p:spPr>
          <a:xfrm>
            <a:off x="2483768" y="1728774"/>
            <a:ext cx="1404156" cy="612648"/>
          </a:xfrm>
          <a:prstGeom prst="wedgeRectCallout">
            <a:avLst>
              <a:gd name="adj1" fmla="val 8461"/>
              <a:gd name="adj2" fmla="val 1529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bias</a:t>
            </a:r>
            <a:r>
              <a:rPr lang="en-US" altLang="zh-CN" dirty="0" smtClean="0"/>
              <a:t>&lt;100V</a:t>
            </a:r>
            <a:endParaRPr lang="zh-CN" alt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第十八届全国核电子学年会与核探测技术学术年会</a:t>
            </a:r>
            <a:r>
              <a:rPr lang="en-US" altLang="zh-CN" smtClean="0"/>
              <a:t>·</a:t>
            </a:r>
            <a:r>
              <a:rPr lang="zh-CN" altLang="en-US" smtClean="0"/>
              <a:t>成都</a:t>
            </a:r>
            <a:endParaRPr lang="zh-CN" altLang="en-US"/>
          </a:p>
        </p:txBody>
      </p:sp>
      <p:sp>
        <p:nvSpPr>
          <p:cNvPr id="18" name="日期占位符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F8C8C-2B69-4773-AF61-AC6AE7FAF7BC}" type="datetime1">
              <a:rPr lang="zh-CN" altLang="en-US" smtClean="0"/>
              <a:pPr/>
              <a:t>2016-8-24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756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SiPM</a:t>
            </a:r>
            <a:r>
              <a:rPr lang="zh-CN" altLang="en-US" dirty="0" smtClean="0"/>
              <a:t>的工作原理</a:t>
            </a:r>
            <a:endParaRPr lang="zh-CN" alt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56792"/>
            <a:ext cx="805744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71" y="1556792"/>
            <a:ext cx="106011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箭头连接符 17"/>
          <p:cNvCxnSpPr/>
          <p:nvPr/>
        </p:nvCxnSpPr>
        <p:spPr>
          <a:xfrm>
            <a:off x="3689030" y="1772816"/>
            <a:ext cx="1603050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99592" y="508518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SiPM</a:t>
            </a:r>
            <a:r>
              <a:rPr lang="zh-CN" altLang="en-US" dirty="0" smtClean="0"/>
              <a:t>工作在</a:t>
            </a:r>
            <a:r>
              <a:rPr lang="en-US" altLang="zh-CN" dirty="0" smtClean="0"/>
              <a:t>PN</a:t>
            </a:r>
            <a:r>
              <a:rPr lang="zh-CN" altLang="en-US" dirty="0" smtClean="0"/>
              <a:t>结的雪崩区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电子</a:t>
            </a:r>
            <a:r>
              <a:rPr lang="en-US" altLang="zh-CN" dirty="0" smtClean="0"/>
              <a:t>-</a:t>
            </a:r>
            <a:r>
              <a:rPr lang="zh-CN" altLang="en-US" dirty="0" smtClean="0"/>
              <a:t>空穴对引起雪崩，</a:t>
            </a:r>
            <a:r>
              <a:rPr lang="en-US" altLang="zh-CN" dirty="0" smtClean="0"/>
              <a:t>PN</a:t>
            </a:r>
            <a:r>
              <a:rPr lang="zh-CN" altLang="en-US" dirty="0" smtClean="0"/>
              <a:t>结导通，电流增大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淬灭电阻分压，</a:t>
            </a:r>
            <a:r>
              <a:rPr lang="en-US" altLang="zh-CN" dirty="0" smtClean="0"/>
              <a:t>PN</a:t>
            </a:r>
            <a:r>
              <a:rPr lang="zh-CN" altLang="en-US" dirty="0" smtClean="0"/>
              <a:t>结上的电压降低到击穿电压以下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电流减小，</a:t>
            </a:r>
            <a:r>
              <a:rPr lang="en-US" altLang="zh-CN" dirty="0" smtClean="0"/>
              <a:t>PN</a:t>
            </a:r>
            <a:r>
              <a:rPr lang="zh-CN" altLang="en-US" dirty="0" smtClean="0"/>
              <a:t>结上的电压恢复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第十八届全国核电子学年会与核探测技术学术年会</a:t>
            </a:r>
            <a:r>
              <a:rPr lang="en-US" altLang="zh-CN" smtClean="0"/>
              <a:t>·</a:t>
            </a:r>
            <a:r>
              <a:rPr lang="zh-CN" altLang="en-US" smtClean="0"/>
              <a:t>成都</a:t>
            </a:r>
            <a:endParaRPr lang="zh-CN" altLang="en-US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414F-5F88-40B2-BF7E-737B10CA39BC}" type="datetime1">
              <a:rPr lang="zh-CN" altLang="en-US" smtClean="0"/>
              <a:pPr/>
              <a:t>2016-8-24</a:t>
            </a:fld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2411760" y="3356992"/>
            <a:ext cx="424847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00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herry\Desktop\SvsH-af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878454"/>
            <a:ext cx="5868144" cy="3979546"/>
          </a:xfrm>
          <a:prstGeom prst="rect">
            <a:avLst/>
          </a:prstGeom>
          <a:noFill/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0350" y="0"/>
            <a:ext cx="63436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0073" y="404664"/>
            <a:ext cx="77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260648"/>
            <a:ext cx="200497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5809152" y="3270236"/>
            <a:ext cx="0" cy="31683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87824" y="4005064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&lt;2% @ 40000 </a:t>
            </a:r>
            <a:r>
              <a:rPr lang="en-US" altLang="zh-CN" sz="2400" dirty="0" err="1" smtClean="0"/>
              <a:t>pe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293339" cy="224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475233"/>
            <a:ext cx="3419872" cy="236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908720"/>
            <a:ext cx="8964488" cy="410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dirty="0" smtClean="0"/>
              <a:t> </a:t>
            </a:r>
            <a:r>
              <a:rPr lang="zh-CN" altLang="zh-CN" sz="2000" dirty="0" smtClean="0"/>
              <a:t>基于光电倍增管（</a:t>
            </a:r>
            <a:r>
              <a:rPr lang="en-US" altLang="zh-CN" sz="2000" dirty="0" smtClean="0"/>
              <a:t>PMT</a:t>
            </a:r>
            <a:r>
              <a:rPr lang="zh-CN" altLang="zh-CN" sz="2000" dirty="0" smtClean="0"/>
              <a:t>）的大气成像切伦科夫</a:t>
            </a:r>
            <a:r>
              <a:rPr lang="zh-CN" altLang="en-US" sz="2000" dirty="0" smtClean="0"/>
              <a:t>光和荧光</a:t>
            </a:r>
            <a:r>
              <a:rPr lang="zh-CN" altLang="zh-CN" sz="2000" dirty="0" smtClean="0"/>
              <a:t>望远镜技术</a:t>
            </a:r>
            <a:r>
              <a:rPr lang="zh-CN" altLang="en-US" sz="2000" dirty="0" smtClean="0"/>
              <a:t>：</a:t>
            </a:r>
            <a:endParaRPr lang="en-US" altLang="zh-CN" sz="20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zh-CN" sz="2000" dirty="0" smtClean="0"/>
              <a:t>大气成像契伦科夫望远镜实验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 VERITAS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HESS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MAGIC …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dirty="0" smtClean="0"/>
              <a:t> </a:t>
            </a:r>
            <a:r>
              <a:rPr lang="zh-CN" altLang="en-US" sz="2000" dirty="0" smtClean="0"/>
              <a:t>荧光探测器实验：</a:t>
            </a:r>
            <a:r>
              <a:rPr lang="en-US" altLang="zh-CN" sz="2000" dirty="0" smtClean="0"/>
              <a:t>HIRES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TA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AUGER …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000" dirty="0" smtClean="0"/>
              <a:t> 运行在晴朗无月夜</a:t>
            </a:r>
            <a:endParaRPr lang="en-US" altLang="zh-CN" sz="20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dirty="0" smtClean="0"/>
              <a:t>  PMT</a:t>
            </a:r>
            <a:r>
              <a:rPr lang="zh-CN" altLang="en-US" sz="2000" dirty="0" smtClean="0"/>
              <a:t>老化：随着曝光光强增加，增益逐渐降低，</a:t>
            </a:r>
            <a:endParaRPr lang="en-US" altLang="zh-CN" sz="2000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zh-CN" altLang="en-US" sz="2000" dirty="0" smtClean="0"/>
              <a:t>  有效观测时间</a:t>
            </a:r>
            <a:r>
              <a:rPr lang="en-US" altLang="zh-CN" sz="2000" dirty="0" smtClean="0"/>
              <a:t>10%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2000" dirty="0" smtClean="0"/>
              <a:t> H.E.S.S.</a:t>
            </a:r>
            <a:r>
              <a:rPr lang="zh-CN" altLang="zh-CN" sz="2000" dirty="0" smtClean="0"/>
              <a:t> 用了</a:t>
            </a:r>
            <a:r>
              <a:rPr lang="en-US" altLang="zh-CN" sz="2000" dirty="0" smtClean="0"/>
              <a:t>4</a:t>
            </a:r>
            <a:r>
              <a:rPr lang="zh-CN" altLang="zh-CN" sz="2000" dirty="0" smtClean="0"/>
              <a:t>年的时间才对银道面±</a:t>
            </a:r>
            <a:r>
              <a:rPr lang="en-US" altLang="zh-CN" sz="2000" dirty="0" smtClean="0"/>
              <a:t>3</a:t>
            </a:r>
            <a:r>
              <a:rPr lang="zh-CN" altLang="zh-CN" sz="2000" dirty="0" smtClean="0"/>
              <a:t>°内，经度在</a:t>
            </a:r>
            <a:r>
              <a:rPr lang="en-US" altLang="zh-CN" sz="2000" dirty="0" smtClean="0"/>
              <a:t>275</a:t>
            </a:r>
            <a:r>
              <a:rPr lang="zh-CN" altLang="zh-CN" sz="2000" dirty="0" smtClean="0"/>
              <a:t>°到</a:t>
            </a:r>
            <a:r>
              <a:rPr lang="en-US" altLang="zh-CN" sz="2000" dirty="0" smtClean="0"/>
              <a:t>60</a:t>
            </a:r>
            <a:r>
              <a:rPr lang="zh-CN" altLang="zh-CN" sz="2000" dirty="0" smtClean="0"/>
              <a:t>°这一很小的范围进行了扫描，而这所覆盖的立体角只有</a:t>
            </a:r>
            <a:r>
              <a:rPr lang="en-US" altLang="zh-CN" sz="2000" dirty="0" smtClean="0"/>
              <a:t>0.15 </a:t>
            </a:r>
            <a:r>
              <a:rPr lang="en-US" altLang="zh-CN" sz="2000" dirty="0" err="1" smtClean="0"/>
              <a:t>sr</a:t>
            </a:r>
            <a:r>
              <a:rPr lang="zh-CN" altLang="en-US" sz="2000" dirty="0" smtClean="0"/>
              <a:t>；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zh-CN" altLang="zh-CN" sz="2000" dirty="0" smtClean="0"/>
              <a:t>此研究领域对具有</a:t>
            </a:r>
            <a:r>
              <a:rPr lang="zh-CN" altLang="en-US" sz="2000" dirty="0" smtClean="0"/>
              <a:t>宽视场、</a:t>
            </a:r>
            <a:r>
              <a:rPr lang="zh-CN" altLang="zh-CN" sz="2400" b="1" dirty="0" smtClean="0"/>
              <a:t>长有效观测时间</a:t>
            </a:r>
            <a:r>
              <a:rPr lang="zh-CN" altLang="en-US" sz="2400" b="1" dirty="0" smtClean="0"/>
              <a:t>的望远镜有</a:t>
            </a:r>
            <a:r>
              <a:rPr lang="zh-CN" altLang="zh-CN" sz="2400" b="1" dirty="0" smtClean="0"/>
              <a:t>着强烈的需求</a:t>
            </a:r>
            <a:r>
              <a:rPr lang="zh-CN" altLang="zh-CN" sz="2000" b="1" dirty="0" smtClean="0"/>
              <a:t>。</a:t>
            </a:r>
            <a:endParaRPr lang="en-US" altLang="zh-CN" sz="2000" b="1" dirty="0" smtClean="0"/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436096" y="443885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LHAASO-WFCTA </a:t>
            </a:r>
            <a:r>
              <a:rPr lang="zh-CN" altLang="en-US" b="1" dirty="0" smtClean="0">
                <a:solidFill>
                  <a:schemeClr val="bg1"/>
                </a:solidFill>
              </a:rPr>
              <a:t>样机</a:t>
            </a:r>
            <a:r>
              <a:rPr lang="en-US" altLang="zh-CN" b="1" dirty="0" smtClean="0">
                <a:solidFill>
                  <a:schemeClr val="bg1"/>
                </a:solidFill>
              </a:rPr>
              <a:t>PMT</a:t>
            </a:r>
            <a:r>
              <a:rPr lang="zh-CN" altLang="en-US" b="1" dirty="0" smtClean="0">
                <a:solidFill>
                  <a:schemeClr val="bg1"/>
                </a:solidFill>
              </a:rPr>
              <a:t>阵列增益随时间的演化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D:\Users\yaozg\Desktop\IMG_9582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3740" y="1652802"/>
            <a:ext cx="2340260" cy="156017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83568" y="4437112"/>
            <a:ext cx="2732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LHAASO-WFCTA </a:t>
            </a:r>
            <a:r>
              <a:rPr lang="zh-CN" altLang="en-US" sz="2000" b="1" dirty="0" smtClean="0"/>
              <a:t>样机</a:t>
            </a:r>
            <a:endParaRPr lang="zh-CN" alt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19872" y="128826"/>
            <a:ext cx="2490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00B0F0"/>
                </a:solidFill>
              </a:rPr>
              <a:t>Motivation</a:t>
            </a:r>
            <a:endParaRPr lang="zh-CN" altLang="en-US" sz="40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2126" y="548680"/>
            <a:ext cx="26955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70566" y="44624"/>
            <a:ext cx="386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AUGER fluorescence detector</a:t>
            </a:r>
            <a:endParaRPr lang="zh-CN" altLang="en-US" sz="2400" dirty="0"/>
          </a:p>
        </p:txBody>
      </p:sp>
      <p:pic>
        <p:nvPicPr>
          <p:cNvPr id="7" name="Picture 4" descr="D:\Users\yaozg\Desktop\IMG_9582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212467" cy="2808312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96934"/>
            <a:ext cx="3949522" cy="296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89040"/>
            <a:ext cx="4427984" cy="287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10"/>
          <p:cNvSpPr/>
          <p:nvPr/>
        </p:nvSpPr>
        <p:spPr>
          <a:xfrm>
            <a:off x="360040" y="-2738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000" b="1" dirty="0" smtClean="0"/>
              <a:t>大气成像契伦科夫望远镜实验</a:t>
            </a:r>
            <a:r>
              <a:rPr lang="zh-CN" altLang="en-US" sz="2000" b="1" dirty="0" smtClean="0"/>
              <a:t>：</a:t>
            </a:r>
            <a:r>
              <a:rPr lang="en-US" altLang="zh-CN" sz="2000" b="1" dirty="0" smtClean="0"/>
              <a:t> VERITAS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HESS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MAGIC …</a:t>
            </a:r>
            <a:r>
              <a:rPr lang="zh-CN" altLang="en-US" sz="2000" b="1" dirty="0" smtClean="0"/>
              <a:t>；</a:t>
            </a:r>
            <a:endParaRPr lang="en-US" altLang="zh-CN" sz="20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827584" y="3501008"/>
            <a:ext cx="2461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LHAASO-WFCTA </a:t>
            </a:r>
            <a:r>
              <a:rPr lang="zh-CN" altLang="en-US" sz="2000" b="1" dirty="0" smtClean="0"/>
              <a:t>样机</a:t>
            </a:r>
            <a:endParaRPr lang="zh-CN" altLang="en-US" sz="2000" b="1" dirty="0"/>
          </a:p>
        </p:txBody>
      </p:sp>
      <p:sp>
        <p:nvSpPr>
          <p:cNvPr id="13" name="矩形 12"/>
          <p:cNvSpPr/>
          <p:nvPr/>
        </p:nvSpPr>
        <p:spPr>
          <a:xfrm>
            <a:off x="3851920" y="1916832"/>
            <a:ext cx="2118465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Why SiPM?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</a:rPr>
              <a:t>SiPM</a:t>
            </a:r>
            <a:r>
              <a:rPr lang="zh-CN" altLang="en-US" sz="4000" b="1" dirty="0" smtClean="0">
                <a:solidFill>
                  <a:srgbClr val="0070C0"/>
                </a:solidFill>
              </a:rPr>
              <a:t>技术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367240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dirty="0" smtClean="0"/>
              <a:t>优点：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强曝光不老化、</a:t>
            </a:r>
            <a:r>
              <a:rPr lang="zh-CN" altLang="en-US" sz="2400" dirty="0" smtClean="0"/>
              <a:t>高光探测效率（</a:t>
            </a:r>
            <a:r>
              <a:rPr lang="en-US" altLang="zh-CN" sz="2400" dirty="0" smtClean="0"/>
              <a:t>25% - 50%</a:t>
            </a:r>
            <a:r>
              <a:rPr lang="zh-CN" altLang="en-US" sz="2400" dirty="0" smtClean="0"/>
              <a:t>）、低偏置电压（几十伏）和对磁场不敏感和等；</a:t>
            </a:r>
            <a:endParaRPr lang="en-US" altLang="zh-CN" sz="2400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</a:t>
            </a:r>
            <a:r>
              <a:rPr lang="zh-CN" altLang="zh-CN" sz="2400" dirty="0" smtClean="0"/>
              <a:t>基于</a:t>
            </a:r>
            <a:r>
              <a:rPr lang="en-US" altLang="zh-CN" sz="2400" dirty="0" smtClean="0"/>
              <a:t>SiPM</a:t>
            </a:r>
            <a:r>
              <a:rPr lang="zh-CN" altLang="zh-CN" sz="2400" dirty="0" smtClean="0"/>
              <a:t>技术的大气成像切伦科夫望远镜，可以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在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满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月的晚上观测</a:t>
            </a:r>
            <a:r>
              <a:rPr lang="zh-CN" altLang="zh-CN" sz="2400" dirty="0" smtClean="0"/>
              <a:t>，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有效观测时间</a:t>
            </a:r>
            <a:r>
              <a:rPr lang="zh-CN" altLang="zh-CN" sz="2400" dirty="0" smtClean="0"/>
              <a:t>从</a:t>
            </a:r>
            <a:r>
              <a:rPr lang="zh-CN" altLang="en-US" sz="2400" dirty="0" smtClean="0"/>
              <a:t>基于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技术的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10%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增加到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30%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SiPM</a:t>
            </a:r>
            <a:r>
              <a:rPr lang="zh-CN" altLang="en-US" sz="2400" dirty="0" smtClean="0"/>
              <a:t>：由工作在盖革模式的雪崩二极管阵列组成；</a:t>
            </a:r>
            <a:endParaRPr lang="en-US" altLang="zh-CN" sz="2400" dirty="0" smtClean="0"/>
          </a:p>
          <a:p>
            <a:pPr>
              <a:buFont typeface="Wingdings" pitchFamily="2" charset="2"/>
              <a:buChar char="Ø"/>
            </a:pPr>
            <a:r>
              <a:rPr lang="zh-CN" altLang="en-US" sz="2400" dirty="0" smtClean="0"/>
              <a:t>发明于二十世纪九十年代末，被核医学和高能物理领域寄予厚望，有望取代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，是未来极微弱光探测器的发展方向；</a:t>
            </a:r>
            <a:endParaRPr lang="en-US" altLang="zh-CN" sz="2400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Lower cost: the price of SiPM is about 1/3 of the PMT price.</a:t>
            </a:r>
          </a:p>
        </p:txBody>
      </p:sp>
      <p:pic>
        <p:nvPicPr>
          <p:cNvPr id="4" name="图片 3" descr="APD-猝灭电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4293097"/>
            <a:ext cx="4146479" cy="2564903"/>
          </a:xfrm>
          <a:prstGeom prst="rect">
            <a:avLst/>
          </a:prstGeom>
        </p:spPr>
      </p:pic>
      <p:pic>
        <p:nvPicPr>
          <p:cNvPr id="5" name="图片 4" descr="SiPM and Cone.jpg"/>
          <p:cNvPicPr>
            <a:picLocks noChangeAspect="1"/>
          </p:cNvPicPr>
          <p:nvPr/>
        </p:nvPicPr>
        <p:blipFill>
          <a:blip r:embed="rId3" cstate="print"/>
          <a:srcRect l="49857" t="22629" r="7956" b="7221"/>
          <a:stretch>
            <a:fillRect/>
          </a:stretch>
        </p:blipFill>
        <p:spPr>
          <a:xfrm>
            <a:off x="1475656" y="4625752"/>
            <a:ext cx="2376264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2008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应用例子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816" y="764704"/>
            <a:ext cx="8661648" cy="309634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The first G-APD Cherenkov telescope </a:t>
            </a:r>
            <a:r>
              <a:rPr lang="zh-CN" altLang="en-US" sz="2400" dirty="0" smtClean="0"/>
              <a:t>（</a:t>
            </a:r>
            <a:r>
              <a:rPr lang="en-US" altLang="zh-CN" sz="2400" dirty="0" smtClean="0"/>
              <a:t>FAST</a:t>
            </a:r>
            <a:r>
              <a:rPr lang="zh-CN" altLang="en-US" sz="2400" dirty="0" smtClean="0"/>
              <a:t>）： </a:t>
            </a:r>
            <a:r>
              <a:rPr lang="en-US" altLang="zh-CN" sz="2400" dirty="0" smtClean="0"/>
              <a:t>La Palma, Canary Islands, Spain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2011</a:t>
            </a:r>
            <a:r>
              <a:rPr lang="zh-CN" altLang="en-US" sz="2400" dirty="0" smtClean="0"/>
              <a:t>年运行</a:t>
            </a:r>
            <a:endParaRPr lang="en-US" altLang="zh-CN" sz="2400" dirty="0" smtClean="0"/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FOV 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4.5°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1440 pixels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9.5</a:t>
            </a:r>
            <a:r>
              <a:rPr lang="zh-CN" altLang="en-US" sz="2400" dirty="0" smtClean="0"/>
              <a:t>㎡的反射镜，</a:t>
            </a:r>
            <a:r>
              <a:rPr lang="en-US" altLang="zh-CN" sz="2400" dirty="0" smtClean="0"/>
              <a:t>pixel size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0.11°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 CTA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70</a:t>
            </a:r>
            <a:r>
              <a:rPr lang="zh-CN" altLang="en-US" sz="2400" dirty="0" smtClean="0"/>
              <a:t>台小型望远镜 （</a:t>
            </a:r>
            <a:r>
              <a:rPr lang="en-US" altLang="zh-CN" sz="2400" dirty="0" smtClean="0"/>
              <a:t> 5 TeV – 300 TeV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</p:txBody>
      </p:sp>
      <p:pic>
        <p:nvPicPr>
          <p:cNvPr id="36866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84211"/>
            <a:ext cx="3398149" cy="2785149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56977"/>
            <a:ext cx="3664471" cy="278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539552" y="4244251"/>
            <a:ext cx="1259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FACT</a:t>
            </a:r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5220072" y="3573016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CTA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SiPM</a:t>
            </a:r>
            <a:r>
              <a:rPr lang="zh-CN" altLang="zh-CN" sz="2400" dirty="0" smtClean="0"/>
              <a:t>成像探头样机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4968552" cy="27447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9512" y="3861048"/>
            <a:ext cx="172819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 </a:t>
            </a:r>
          </a:p>
          <a:p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水契伦科夫光探测器</a:t>
            </a:r>
            <a:endParaRPr lang="en-US" alt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20272" y="2145630"/>
            <a:ext cx="194421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台广角契伦科夫望远镜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3888" y="118373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grpSp>
        <p:nvGrpSpPr>
          <p:cNvPr id="3" name="组合 7"/>
          <p:cNvGrpSpPr/>
          <p:nvPr/>
        </p:nvGrpSpPr>
        <p:grpSpPr>
          <a:xfrm>
            <a:off x="6336000" y="165600"/>
            <a:ext cx="2599200" cy="1764000"/>
            <a:chOff x="6336000" y="165600"/>
            <a:chExt cx="2599200" cy="1764000"/>
          </a:xfrm>
        </p:grpSpPr>
        <p:sp>
          <p:nvSpPr>
            <p:cNvPr id="4" name="矩形标注 3"/>
            <p:cNvSpPr>
              <a:spLocks/>
            </p:cNvSpPr>
            <p:nvPr/>
          </p:nvSpPr>
          <p:spPr>
            <a:xfrm>
              <a:off x="6336000" y="165600"/>
              <a:ext cx="2599200" cy="1764000"/>
            </a:xfrm>
            <a:prstGeom prst="wedgeRectCallout">
              <a:avLst>
                <a:gd name="adj1" fmla="val -95335"/>
                <a:gd name="adj2" fmla="val 107163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925" y="208164"/>
              <a:ext cx="2527555" cy="1692000"/>
            </a:xfrm>
            <a:prstGeom prst="rect">
              <a:avLst/>
            </a:prstGeom>
          </p:spPr>
        </p:pic>
      </p:grp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grpSp>
        <p:nvGrpSpPr>
          <p:cNvPr id="9" name="组合 9"/>
          <p:cNvGrpSpPr/>
          <p:nvPr/>
        </p:nvGrpSpPr>
        <p:grpSpPr>
          <a:xfrm>
            <a:off x="251520" y="4905360"/>
            <a:ext cx="2822400" cy="1764000"/>
            <a:chOff x="251520" y="4905360"/>
            <a:chExt cx="2822400" cy="1764000"/>
          </a:xfrm>
        </p:grpSpPr>
        <p:sp>
          <p:nvSpPr>
            <p:cNvPr id="21" name="矩形标注 20"/>
            <p:cNvSpPr/>
            <p:nvPr/>
          </p:nvSpPr>
          <p:spPr>
            <a:xfrm>
              <a:off x="251520" y="4905360"/>
              <a:ext cx="2822400" cy="1764000"/>
            </a:xfrm>
            <a:prstGeom prst="wedgeRectCallout">
              <a:avLst>
                <a:gd name="adj1" fmla="val 92550"/>
                <a:gd name="adj2" fmla="val -151304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4941168"/>
              <a:ext cx="2751219" cy="16920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851920" y="7885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</a:rPr>
              <a:t>大型高海拔空气簇射观测站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95936" y="4869160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6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7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4716016" y="486916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站点四川稻城海子山</a:t>
            </a:r>
            <a:endParaRPr lang="zh-CN" alt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436096" y="5373216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海拔：</a:t>
            </a:r>
            <a:r>
              <a:rPr lang="en-US" altLang="zh-CN" sz="2400" b="1" dirty="0" smtClean="0"/>
              <a:t>~4300m</a:t>
            </a:r>
            <a:endParaRPr lang="zh-CN" altLang="en-US" sz="2400" b="1" dirty="0"/>
          </a:p>
        </p:txBody>
      </p: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平方公里电磁粒子和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子探测器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第十八届全国核电子学年会与核探测技术学术年会</a:t>
            </a:r>
            <a:r>
              <a:rPr lang="en-US" altLang="zh-CN" smtClean="0"/>
              <a:t>·</a:t>
            </a:r>
            <a:r>
              <a:rPr lang="zh-CN" altLang="en-US" smtClean="0"/>
              <a:t>成都</a:t>
            </a:r>
            <a:endParaRPr lang="zh-CN" altLang="en-US"/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2016-8-24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593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9512" y="692696"/>
          <a:ext cx="8820474" cy="328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2448274"/>
                <a:gridCol w="2051720"/>
              </a:tblGrid>
              <a:tr h="356226">
                <a:tc>
                  <a:txBody>
                    <a:bodyPr/>
                    <a:lstStyle/>
                    <a:p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CTA-SSTs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LHAASO-WFCTA</a:t>
                      </a:r>
                      <a:endParaRPr lang="zh-CN" altLang="en-US" sz="2000" b="1" dirty="0"/>
                    </a:p>
                  </a:txBody>
                  <a:tcPr/>
                </a:tc>
              </a:tr>
              <a:tr h="328824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Energy range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5 TeV – 300 TeV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30 TeV – 1 </a:t>
                      </a:r>
                      <a:r>
                        <a:rPr lang="en-US" altLang="zh-CN" sz="1800" b="1" dirty="0" err="1" smtClean="0"/>
                        <a:t>EeV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28824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Diameter of mirror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4 m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2.3 m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28824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Pixel</a:t>
                      </a:r>
                      <a:r>
                        <a:rPr lang="en-US" altLang="zh-CN" sz="1800" b="1" baseline="0" dirty="0" smtClean="0"/>
                        <a:t> size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0.25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0.5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28824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Number of pixels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1296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1024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28824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Dynamic</a:t>
                      </a:r>
                      <a:r>
                        <a:rPr lang="en-US" altLang="zh-CN" sz="1800" b="1" baseline="0" dirty="0" smtClean="0"/>
                        <a:t> range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 </a:t>
                      </a:r>
                      <a:r>
                        <a:rPr lang="en-US" altLang="zh-CN" sz="1800" b="1" dirty="0" err="1" smtClean="0"/>
                        <a:t>pe</a:t>
                      </a:r>
                      <a:r>
                        <a:rPr lang="en-US" altLang="zh-CN" sz="1800" b="1" baseline="0" dirty="0" smtClean="0"/>
                        <a:t> - </a:t>
                      </a:r>
                      <a:r>
                        <a:rPr lang="en-US" altLang="zh-CN" sz="1800" b="1" dirty="0" smtClean="0"/>
                        <a:t>2000 </a:t>
                      </a:r>
                      <a:r>
                        <a:rPr lang="en-US" altLang="zh-CN" sz="1800" b="1" dirty="0" err="1" smtClean="0"/>
                        <a:t>pe</a:t>
                      </a:r>
                      <a:r>
                        <a:rPr lang="en-US" altLang="zh-CN" sz="1800" b="1" dirty="0" smtClean="0"/>
                        <a:t> 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10 </a:t>
                      </a:r>
                      <a:r>
                        <a:rPr lang="en-US" altLang="zh-CN" sz="1800" b="1" dirty="0" err="1" smtClean="0"/>
                        <a:t>pe</a:t>
                      </a:r>
                      <a:r>
                        <a:rPr lang="en-US" altLang="zh-CN" sz="1800" b="1" dirty="0" smtClean="0"/>
                        <a:t> –</a:t>
                      </a:r>
                      <a:r>
                        <a:rPr lang="en-US" altLang="zh-CN" sz="1800" b="1" baseline="0" dirty="0" smtClean="0"/>
                        <a:t> </a:t>
                      </a:r>
                      <a:r>
                        <a:rPr lang="en-US" altLang="zh-CN" sz="1800" b="1" dirty="0" smtClean="0"/>
                        <a:t>32000 </a:t>
                      </a:r>
                      <a:r>
                        <a:rPr lang="en-US" altLang="zh-CN" sz="1800" b="1" dirty="0" err="1" smtClean="0"/>
                        <a:t>pe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28824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Light pulse duration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6 ns -  50</a:t>
                      </a:r>
                      <a:r>
                        <a:rPr lang="zh-CN" altLang="en-US" sz="1800" b="1" baseline="0" dirty="0" smtClean="0"/>
                        <a:t> </a:t>
                      </a:r>
                      <a:r>
                        <a:rPr lang="en-US" altLang="zh-CN" sz="1800" b="1" baseline="0" dirty="0" smtClean="0"/>
                        <a:t>ns</a:t>
                      </a:r>
                      <a:endParaRPr lang="en-US" altLang="zh-CN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6 ns</a:t>
                      </a:r>
                      <a:r>
                        <a:rPr lang="en-US" altLang="zh-CN" sz="1800" b="1" baseline="0" dirty="0" smtClean="0"/>
                        <a:t> -  3 </a:t>
                      </a:r>
                      <a:r>
                        <a:rPr lang="en-US" altLang="zh-CN" sz="1800" b="1" baseline="0" dirty="0" err="1" smtClean="0"/>
                        <a:t>μs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695163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Observation mode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Cherenkov 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Cherenkov</a:t>
                      </a:r>
                      <a:r>
                        <a:rPr lang="en-US" altLang="zh-CN" sz="1800" b="1" baseline="0" dirty="0" smtClean="0"/>
                        <a:t> and Fluorescence light</a:t>
                      </a:r>
                      <a:endParaRPr lang="zh-CN" alt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LHAASO-WFCTA vs. CTA</a:t>
            </a:r>
            <a:endParaRPr lang="zh-CN" altLang="en-US" sz="3200" dirty="0"/>
          </a:p>
        </p:txBody>
      </p:sp>
      <p:pic>
        <p:nvPicPr>
          <p:cNvPr id="9" name="图片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221088"/>
            <a:ext cx="374441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52120" y="4149080"/>
            <a:ext cx="28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Fluorescence light spectrum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2" name="图片 11" descr="wavelength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4221088"/>
            <a:ext cx="3420888" cy="24208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608" y="4149080"/>
            <a:ext cx="2339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Air shower Cherenkov </a:t>
            </a: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light spectrum 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72008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SiPM </a:t>
            </a:r>
            <a:r>
              <a:rPr lang="zh-CN" altLang="en-US" sz="4000" dirty="0" smtClean="0"/>
              <a:t>成像探头</a:t>
            </a:r>
            <a:endParaRPr lang="zh-CN" altLang="en-US" sz="4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341630"/>
            <a:ext cx="3168352" cy="237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211" y="4725144"/>
            <a:ext cx="2992789" cy="194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图片 5" descr="装配体4爆炸图.JPG"/>
          <p:cNvPicPr>
            <a:picLocks noChangeAspect="1"/>
          </p:cNvPicPr>
          <p:nvPr/>
        </p:nvPicPr>
        <p:blipFill>
          <a:blip r:embed="rId4" cstate="print"/>
          <a:srcRect l="12592" t="6442" r="11857" b="8528"/>
          <a:stretch>
            <a:fillRect/>
          </a:stretch>
        </p:blipFill>
        <p:spPr>
          <a:xfrm>
            <a:off x="467544" y="4838299"/>
            <a:ext cx="2570528" cy="201970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114981" y="4352841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2" name="图片 11" descr="装配板21.JPG"/>
          <p:cNvPicPr>
            <a:picLocks noChangeAspect="1"/>
          </p:cNvPicPr>
          <p:nvPr/>
        </p:nvPicPr>
        <p:blipFill>
          <a:blip r:embed="rId5" cstate="print"/>
          <a:srcRect l="22438" t="6751" r="31100"/>
          <a:stretch>
            <a:fillRect/>
          </a:stretch>
        </p:blipFill>
        <p:spPr>
          <a:xfrm rot="5400000">
            <a:off x="3778381" y="4222619"/>
            <a:ext cx="1844823" cy="256184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91880" y="6396335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836712"/>
            <a:ext cx="4317207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SiPM</a:t>
            </a:r>
            <a:r>
              <a:rPr lang="zh-CN" altLang="en-US" sz="2400" dirty="0" smtClean="0"/>
              <a:t>成像探头：</a:t>
            </a:r>
            <a:endParaRPr lang="en-US" altLang="zh-CN" sz="2400" dirty="0" smtClean="0"/>
          </a:p>
          <a:p>
            <a:pPr lvl="1">
              <a:buFont typeface="Arial" pitchFamily="34" charset="0"/>
              <a:buChar char="•"/>
            </a:pPr>
            <a:r>
              <a:rPr lang="zh-CN" altLang="en-US" sz="2400" dirty="0" smtClean="0"/>
              <a:t> </a:t>
            </a:r>
            <a:r>
              <a:rPr lang="zh-CN" altLang="en-US" sz="2000" dirty="0" smtClean="0"/>
              <a:t>光收集器</a:t>
            </a:r>
            <a:r>
              <a:rPr lang="en-US" altLang="zh-CN" sz="2000" dirty="0" smtClean="0"/>
              <a:t>: Winston cone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  SiPM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 </a:t>
            </a:r>
            <a:r>
              <a:rPr lang="zh-CN" altLang="en-US" sz="2000" dirty="0" smtClean="0"/>
              <a:t>高压温度补偿回路</a:t>
            </a:r>
            <a:endParaRPr lang="en-US" altLang="zh-CN" sz="2000" dirty="0" smtClean="0"/>
          </a:p>
          <a:p>
            <a:pPr lvl="1">
              <a:buFont typeface="Arial" pitchFamily="34" charset="0"/>
              <a:buChar char="•"/>
            </a:pPr>
            <a:r>
              <a:rPr lang="zh-CN" altLang="en-US" sz="2000" dirty="0" smtClean="0"/>
              <a:t> 读出电子学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 smtClean="0"/>
              <a:t> </a:t>
            </a:r>
            <a:r>
              <a:rPr lang="zh-CN" altLang="en-US" sz="2800" dirty="0" smtClean="0"/>
              <a:t>关键技术：</a:t>
            </a:r>
            <a:r>
              <a:rPr lang="en-US" altLang="zh-CN" sz="2800" dirty="0" smtClean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大动态范围：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10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pe – 32000 pe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长光脉冲响应：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6 ns -  3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μs</a:t>
            </a:r>
            <a:endParaRPr lang="en-US" altLang="zh-CN" sz="2000" dirty="0" smtClean="0"/>
          </a:p>
          <a:p>
            <a:pPr lvl="1">
              <a:buFont typeface="Wingdings" pitchFamily="2" charset="2"/>
              <a:buChar char="Ø"/>
            </a:pPr>
            <a:r>
              <a:rPr lang="en-US" altLang="zh-CN" sz="2000" dirty="0" smtClean="0"/>
              <a:t> </a:t>
            </a:r>
            <a:r>
              <a:rPr lang="zh-CN" altLang="en-US" sz="2000" dirty="0" smtClean="0"/>
              <a:t>滤波窗口</a:t>
            </a:r>
            <a:endParaRPr lang="en-US" altLang="zh-CN" sz="2000" dirty="0" smtClean="0"/>
          </a:p>
          <a:p>
            <a:pPr lvl="1">
              <a:buFont typeface="Wingdings" pitchFamily="2" charset="2"/>
              <a:buChar char="Ø"/>
            </a:pPr>
            <a:r>
              <a:rPr lang="zh-CN" altLang="en-US" sz="2000" dirty="0" smtClean="0"/>
              <a:t> 高压温度补偿回路</a:t>
            </a:r>
            <a:endParaRPr lang="en-US" altLang="zh-CN" sz="2000" dirty="0" smtClean="0"/>
          </a:p>
          <a:p>
            <a:pPr lvl="1"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70C0"/>
                </a:solidFill>
              </a:rPr>
              <a:t> 光收集器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: Winston cone</a:t>
            </a:r>
            <a:endParaRPr lang="zh-CN" altLang="en-US" sz="20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/>
          <p:cNvSpPr/>
          <p:nvPr/>
        </p:nvSpPr>
        <p:spPr>
          <a:xfrm>
            <a:off x="0" y="142852"/>
            <a:ext cx="9144000" cy="3646188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7" name="圆角矩形 6"/>
          <p:cNvSpPr/>
          <p:nvPr/>
        </p:nvSpPr>
        <p:spPr>
          <a:xfrm>
            <a:off x="179512" y="476672"/>
            <a:ext cx="936104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zh-CN" b="1" dirty="0" smtClean="0">
                <a:solidFill>
                  <a:schemeClr val="bg1"/>
                </a:solidFill>
              </a:rPr>
              <a:t> × </a:t>
            </a:r>
            <a:r>
              <a:rPr lang="en-US" altLang="zh-CN" b="1" dirty="0" smtClean="0">
                <a:solidFill>
                  <a:schemeClr val="bg1"/>
                </a:solidFill>
              </a:rPr>
              <a:t>4 </a:t>
            </a:r>
            <a:r>
              <a:rPr lang="en-US" altLang="zh-CN" b="1" dirty="0" err="1" smtClean="0">
                <a:solidFill>
                  <a:schemeClr val="bg1"/>
                </a:solidFill>
              </a:rPr>
              <a:t>SiPMs</a:t>
            </a:r>
            <a:r>
              <a:rPr lang="en-US" altLang="zh-CN" b="1" dirty="0" smtClean="0">
                <a:solidFill>
                  <a:schemeClr val="bg1"/>
                </a:solidFill>
              </a:rPr>
              <a:t> &amp; Preamplifiers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932040" y="5688632"/>
            <a:ext cx="4176464" cy="98072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Service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3923764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516216" y="4437112"/>
            <a:ext cx="1512168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Switch</a:t>
            </a:r>
            <a:endParaRPr lang="zh-CN" altLang="en-US" b="1" dirty="0"/>
          </a:p>
        </p:txBody>
      </p:sp>
      <p:sp>
        <p:nvSpPr>
          <p:cNvPr id="19" name="上下箭头 18"/>
          <p:cNvSpPr/>
          <p:nvPr/>
        </p:nvSpPr>
        <p:spPr>
          <a:xfrm>
            <a:off x="7020272" y="5085184"/>
            <a:ext cx="288032" cy="504056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圆角矩形 27"/>
          <p:cNvSpPr/>
          <p:nvPr/>
        </p:nvSpPr>
        <p:spPr>
          <a:xfrm>
            <a:off x="2051720" y="4509120"/>
            <a:ext cx="1656184" cy="80196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Low voltage power supply</a:t>
            </a:r>
            <a:endParaRPr lang="zh-CN" altLang="en-US" b="1" dirty="0"/>
          </a:p>
        </p:txBody>
      </p:sp>
      <p:sp>
        <p:nvSpPr>
          <p:cNvPr id="35" name="圆角矩形 34"/>
          <p:cNvSpPr/>
          <p:nvPr/>
        </p:nvSpPr>
        <p:spPr>
          <a:xfrm>
            <a:off x="107504" y="2699045"/>
            <a:ext cx="1584176" cy="7299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Slow Control Board</a:t>
            </a:r>
            <a:endParaRPr lang="zh-CN" altLang="en-US" b="1" dirty="0"/>
          </a:p>
        </p:txBody>
      </p:sp>
      <p:sp>
        <p:nvSpPr>
          <p:cNvPr id="92" name="上箭头 91"/>
          <p:cNvSpPr/>
          <p:nvPr/>
        </p:nvSpPr>
        <p:spPr>
          <a:xfrm>
            <a:off x="2843808" y="3933056"/>
            <a:ext cx="288032" cy="50522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5" name="矩形 94"/>
          <p:cNvSpPr/>
          <p:nvPr/>
        </p:nvSpPr>
        <p:spPr>
          <a:xfrm>
            <a:off x="4067944" y="3212976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64 </a:t>
            </a:r>
            <a:r>
              <a:rPr lang="zh-CN" altLang="zh-CN" sz="3200" b="1" dirty="0" smtClean="0">
                <a:solidFill>
                  <a:schemeClr val="bg1"/>
                </a:solidFill>
              </a:rPr>
              <a:t>×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286116" y="285728"/>
            <a:ext cx="3214710" cy="2143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DB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36096" y="510840"/>
            <a:ext cx="936104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518168" y="1662968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91880" y="510840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2" name="右箭头 71"/>
          <p:cNvSpPr/>
          <p:nvPr/>
        </p:nvSpPr>
        <p:spPr>
          <a:xfrm>
            <a:off x="5004048" y="726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3" name="右箭头 72"/>
          <p:cNvSpPr/>
          <p:nvPr/>
        </p:nvSpPr>
        <p:spPr>
          <a:xfrm>
            <a:off x="4932040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53"/>
          <p:cNvGrpSpPr/>
          <p:nvPr/>
        </p:nvGrpSpPr>
        <p:grpSpPr>
          <a:xfrm>
            <a:off x="7429520" y="214290"/>
            <a:ext cx="1714480" cy="2928958"/>
            <a:chOff x="7429552" y="214290"/>
            <a:chExt cx="1714480" cy="2928958"/>
          </a:xfrm>
        </p:grpSpPr>
        <p:sp>
          <p:nvSpPr>
            <p:cNvPr id="52" name="圆角矩形 51"/>
            <p:cNvSpPr/>
            <p:nvPr/>
          </p:nvSpPr>
          <p:spPr>
            <a:xfrm>
              <a:off x="7429552" y="214290"/>
              <a:ext cx="1714480" cy="28575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29586" y="2743138"/>
              <a:ext cx="63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BDB</a:t>
              </a:r>
              <a:endParaRPr lang="zh-CN" altLang="en-US" sz="2000" b="1" dirty="0"/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812360" y="304108"/>
            <a:ext cx="1152128" cy="2475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Trigger &amp; Data Buffer &amp; Communication Board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4" name="左箭头 43"/>
          <p:cNvSpPr/>
          <p:nvPr/>
        </p:nvSpPr>
        <p:spPr>
          <a:xfrm>
            <a:off x="6545712" y="1511073"/>
            <a:ext cx="1224136" cy="11772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5" name="左右箭头 44"/>
          <p:cNvSpPr/>
          <p:nvPr/>
        </p:nvSpPr>
        <p:spPr>
          <a:xfrm>
            <a:off x="6585912" y="2062373"/>
            <a:ext cx="1071570" cy="714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6715140" y="1705183"/>
            <a:ext cx="86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Trigger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4" name="左右箭头 73"/>
          <p:cNvSpPr/>
          <p:nvPr/>
        </p:nvSpPr>
        <p:spPr>
          <a:xfrm>
            <a:off x="6575208" y="847927"/>
            <a:ext cx="1080120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3" name="TextBox 12"/>
          <p:cNvSpPr txBox="1"/>
          <p:nvPr/>
        </p:nvSpPr>
        <p:spPr>
          <a:xfrm>
            <a:off x="6660232" y="404664"/>
            <a:ext cx="6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1" name="直角双向箭头 80"/>
          <p:cNvSpPr/>
          <p:nvPr/>
        </p:nvSpPr>
        <p:spPr>
          <a:xfrm flipH="1" flipV="1">
            <a:off x="7164288" y="2203700"/>
            <a:ext cx="504056" cy="216140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3" name="组合 59"/>
          <p:cNvGrpSpPr/>
          <p:nvPr/>
        </p:nvGrpSpPr>
        <p:grpSpPr>
          <a:xfrm>
            <a:off x="1834914" y="242426"/>
            <a:ext cx="1357322" cy="2443676"/>
            <a:chOff x="-1357322" y="1028244"/>
            <a:chExt cx="1357322" cy="2443676"/>
          </a:xfrm>
        </p:grpSpPr>
        <p:sp>
          <p:nvSpPr>
            <p:cNvPr id="56" name="圆角矩形 55"/>
            <p:cNvSpPr/>
            <p:nvPr/>
          </p:nvSpPr>
          <p:spPr>
            <a:xfrm>
              <a:off x="-1357322" y="1028244"/>
              <a:ext cx="1357322" cy="235745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511679" y="3071810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AB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组合 56"/>
          <p:cNvGrpSpPr/>
          <p:nvPr/>
        </p:nvGrpSpPr>
        <p:grpSpPr>
          <a:xfrm>
            <a:off x="2123729" y="294817"/>
            <a:ext cx="864102" cy="1080120"/>
            <a:chOff x="2267738" y="5633864"/>
            <a:chExt cx="1080126" cy="1224136"/>
          </a:xfrm>
        </p:grpSpPr>
        <p:sp>
          <p:nvSpPr>
            <p:cNvPr id="58" name="流程图: 摘录 57"/>
            <p:cNvSpPr/>
            <p:nvPr/>
          </p:nvSpPr>
          <p:spPr>
            <a:xfrm rot="5400000">
              <a:off x="2231740" y="5741876"/>
              <a:ext cx="1224136" cy="1008112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67738" y="5878691"/>
              <a:ext cx="794928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Low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 gain</a:t>
              </a:r>
            </a:p>
          </p:txBody>
        </p:sp>
      </p:grpSp>
      <p:grpSp>
        <p:nvGrpSpPr>
          <p:cNvPr id="5" name="组合 59"/>
          <p:cNvGrpSpPr/>
          <p:nvPr/>
        </p:nvGrpSpPr>
        <p:grpSpPr>
          <a:xfrm>
            <a:off x="2123728" y="1446944"/>
            <a:ext cx="864096" cy="1080120"/>
            <a:chOff x="2267744" y="5878692"/>
            <a:chExt cx="1080120" cy="1224136"/>
          </a:xfrm>
        </p:grpSpPr>
        <p:sp>
          <p:nvSpPr>
            <p:cNvPr id="61" name="流程图: 摘录 60"/>
            <p:cNvSpPr/>
            <p:nvPr/>
          </p:nvSpPr>
          <p:spPr>
            <a:xfrm rot="5400000">
              <a:off x="2231740" y="5986703"/>
              <a:ext cx="1224136" cy="1008113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6123520"/>
              <a:ext cx="773850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High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gain</a:t>
              </a:r>
            </a:p>
          </p:txBody>
        </p:sp>
      </p:grpSp>
      <p:sp>
        <p:nvSpPr>
          <p:cNvPr id="65" name="右箭头 64"/>
          <p:cNvSpPr/>
          <p:nvPr/>
        </p:nvSpPr>
        <p:spPr>
          <a:xfrm flipV="1">
            <a:off x="1145112" y="1283507"/>
            <a:ext cx="432048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0" name="右箭头 69"/>
          <p:cNvSpPr/>
          <p:nvPr/>
        </p:nvSpPr>
        <p:spPr>
          <a:xfrm>
            <a:off x="3059832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9" name="右箭头 68"/>
          <p:cNvSpPr/>
          <p:nvPr/>
        </p:nvSpPr>
        <p:spPr>
          <a:xfrm>
            <a:off x="3059832" y="7988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cxnSp>
        <p:nvCxnSpPr>
          <p:cNvPr id="55" name="直接连接符 54"/>
          <p:cNvCxnSpPr/>
          <p:nvPr/>
        </p:nvCxnSpPr>
        <p:spPr>
          <a:xfrm>
            <a:off x="1619672" y="821964"/>
            <a:ext cx="0" cy="12388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右箭头 59"/>
          <p:cNvSpPr/>
          <p:nvPr/>
        </p:nvSpPr>
        <p:spPr>
          <a:xfrm>
            <a:off x="1619672" y="821706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4" name="右箭头 63"/>
          <p:cNvSpPr/>
          <p:nvPr/>
        </p:nvSpPr>
        <p:spPr>
          <a:xfrm>
            <a:off x="1634420" y="2029877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7" name="矩形 66"/>
          <p:cNvSpPr/>
          <p:nvPr/>
        </p:nvSpPr>
        <p:spPr>
          <a:xfrm>
            <a:off x="6372200" y="1052736"/>
            <a:ext cx="157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Synchronizing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80312" y="5095059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89" name="上下箭头 88"/>
          <p:cNvSpPr/>
          <p:nvPr/>
        </p:nvSpPr>
        <p:spPr>
          <a:xfrm>
            <a:off x="755576" y="2060848"/>
            <a:ext cx="144016" cy="576064"/>
          </a:xfrm>
          <a:prstGeom prst="upDown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直角双向箭头 97"/>
          <p:cNvSpPr/>
          <p:nvPr/>
        </p:nvSpPr>
        <p:spPr>
          <a:xfrm>
            <a:off x="1835696" y="2348880"/>
            <a:ext cx="4248472" cy="100811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72008" y="5517232"/>
            <a:ext cx="39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/>
              <a:t>The SiPM gain (break down voltage) is sensitive to the temperature. </a:t>
            </a:r>
          </a:p>
          <a:p>
            <a:pPr algn="ctr"/>
            <a:r>
              <a:rPr lang="en-US" altLang="zh-CN" b="1" dirty="0" smtClean="0"/>
              <a:t>Slow Control Board: temperature &amp; high voltage compensation loop. </a:t>
            </a:r>
            <a:endParaRPr lang="zh-CN" altLang="en-US" b="1" dirty="0"/>
          </a:p>
        </p:txBody>
      </p:sp>
      <p:sp>
        <p:nvSpPr>
          <p:cNvPr id="94" name="圆角矩形 93"/>
          <p:cNvSpPr/>
          <p:nvPr/>
        </p:nvSpPr>
        <p:spPr>
          <a:xfrm>
            <a:off x="1907704" y="214860"/>
            <a:ext cx="3168352" cy="2420888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16</a:t>
            </a:r>
            <a:r>
              <a:rPr lang="zh-CN" altLang="zh-CN" sz="2400" b="1" dirty="0" smtClean="0">
                <a:solidFill>
                  <a:schemeClr val="bg1"/>
                </a:solidFill>
              </a:rPr>
              <a:t> ×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72008" y="2060848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99592" y="19888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High </a:t>
            </a: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voltage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79912" y="3861048"/>
            <a:ext cx="26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The architecture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of  SiPM camera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readout electronics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凤舞九天">
  <a:themeElements>
    <a:clrScheme name="凤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凤舞九天">
      <a:majorFont>
        <a:latin typeface="Footlight MT Light"/>
        <a:ea typeface=""/>
        <a:cs typeface=""/>
        <a:font script="Jpan" typeface="ＭＳ Ｐゴシック"/>
        <a:font script="Hang" typeface="맑은 고딕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oudy Old Style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凤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龙腾四海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1470</Words>
  <Application>Microsoft Office PowerPoint</Application>
  <PresentationFormat>全屏显示(4:3)</PresentationFormat>
  <Paragraphs>291</Paragraphs>
  <Slides>30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5" baseType="lpstr">
      <vt:lpstr>Office 主题</vt:lpstr>
      <vt:lpstr>夏至</vt:lpstr>
      <vt:lpstr>凤舞九天</vt:lpstr>
      <vt:lpstr>龙腾四海</vt:lpstr>
      <vt:lpstr>Equation</vt:lpstr>
      <vt:lpstr>SiPM 在广角契伦科夫光/荧光望远镜上的应用研究</vt:lpstr>
      <vt:lpstr>Outline</vt:lpstr>
      <vt:lpstr>幻灯片 3</vt:lpstr>
      <vt:lpstr>SiPM技术</vt:lpstr>
      <vt:lpstr>应用例子</vt:lpstr>
      <vt:lpstr>幻灯片 6</vt:lpstr>
      <vt:lpstr>LHAASO-WFCTA vs. CTA</vt:lpstr>
      <vt:lpstr>SiPM 成像探头</vt:lpstr>
      <vt:lpstr>幻灯片 9</vt:lpstr>
      <vt:lpstr>Schematic diagram of SiPM camera assembly</vt:lpstr>
      <vt:lpstr>Progress in the development of SiPM camera </vt:lpstr>
      <vt:lpstr>SiPM candidates from FBK</vt:lpstr>
      <vt:lpstr>SiPM candidates from HAMAMASTU</vt:lpstr>
      <vt:lpstr>幻灯片 14</vt:lpstr>
      <vt:lpstr>Dynamic range &amp; resolution</vt:lpstr>
      <vt:lpstr>幻灯片 16</vt:lpstr>
      <vt:lpstr>幻灯片 17</vt:lpstr>
      <vt:lpstr>幻灯片 18</vt:lpstr>
      <vt:lpstr>过滤掉长波长背景光</vt:lpstr>
      <vt:lpstr>幻灯片 20</vt:lpstr>
      <vt:lpstr>幻灯片 21</vt:lpstr>
      <vt:lpstr>总结</vt:lpstr>
      <vt:lpstr>Thanks!</vt:lpstr>
      <vt:lpstr>幻灯片 24</vt:lpstr>
      <vt:lpstr>I-V curve for breakdown voltage and quenching resistor</vt:lpstr>
      <vt:lpstr>PMT——经典的光探测器件</vt:lpstr>
      <vt:lpstr>SiPM的结构</vt:lpstr>
      <vt:lpstr>SiPM的工作原理</vt:lpstr>
      <vt:lpstr>幻灯片 29</vt:lpstr>
      <vt:lpstr>幻灯片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SiPM 在广角契伦科夫望远镜上的应用预先研究</dc:title>
  <dc:creator>menghun</dc:creator>
  <cp:lastModifiedBy>unknown</cp:lastModifiedBy>
  <cp:revision>331</cp:revision>
  <dcterms:created xsi:type="dcterms:W3CDTF">2016-02-14T14:56:25Z</dcterms:created>
  <dcterms:modified xsi:type="dcterms:W3CDTF">2016-08-24T13:59:19Z</dcterms:modified>
</cp:coreProperties>
</file>