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8"/>
  </p:notesMasterIdLst>
  <p:sldIdLst>
    <p:sldId id="256" r:id="rId2"/>
    <p:sldId id="297" r:id="rId3"/>
    <p:sldId id="299" r:id="rId4"/>
    <p:sldId id="300" r:id="rId5"/>
    <p:sldId id="298" r:id="rId6"/>
    <p:sldId id="296" r:id="rId7"/>
    <p:sldId id="291" r:id="rId8"/>
    <p:sldId id="292" r:id="rId9"/>
    <p:sldId id="284" r:id="rId10"/>
    <p:sldId id="285" r:id="rId11"/>
    <p:sldId id="286" r:id="rId12"/>
    <p:sldId id="287" r:id="rId13"/>
    <p:sldId id="294" r:id="rId14"/>
    <p:sldId id="295" r:id="rId15"/>
    <p:sldId id="261" r:id="rId16"/>
    <p:sldId id="293" r:id="rId1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C2A91-EF8B-4E8B-95ED-02AD2C8B5B72}" type="datetimeFigureOut">
              <a:rPr lang="zh-CN" altLang="en-US" smtClean="0"/>
              <a:pPr/>
              <a:t>2016/8/23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B6E7C-7BBE-4F83-88EB-847034FB13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73157"/>
            <a:ext cx="77724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7716" y="2643182"/>
            <a:ext cx="6670366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9E3-2194-4D0E-AAD0-C81480E873EC}" type="datetime1">
              <a:rPr lang="zh-CN" altLang="en-US" smtClean="0"/>
              <a:pPr/>
              <a:t>2016/8/23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4A35C-1903-4265-B26D-225A6EE7A24A}" type="datetime1">
              <a:rPr lang="zh-CN" altLang="en-US" smtClean="0"/>
              <a:pPr/>
              <a:t>2016/8/23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43768" y="274639"/>
            <a:ext cx="1543032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61513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2945-CF00-4FC1-979D-E25DB6114EFE}" type="datetime1">
              <a:rPr lang="zh-CN" altLang="en-US" smtClean="0"/>
              <a:pPr/>
              <a:t>2016/8/23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A58F6-CAF3-4692-BEDE-68EDEE16BD59}" type="datetime1">
              <a:rPr lang="zh-CN" altLang="en-US" smtClean="0"/>
              <a:pPr/>
              <a:t>2016/8/23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2924181"/>
            <a:ext cx="77724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5800" y="142874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A6B0-36B8-437B-B772-5C094D931FFD}" type="datetime1">
              <a:rPr lang="zh-CN" altLang="en-US" smtClean="0"/>
              <a:pPr/>
              <a:t>2016/8/23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8187-48AB-4A42-A2AE-138E3AF6D5E4}" type="datetime1">
              <a:rPr lang="zh-CN" altLang="en-US" smtClean="0"/>
              <a:pPr/>
              <a:t>2016/8/23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1276-D68C-45EC-B4D9-CB4EB8F34DF2}" type="datetime1">
              <a:rPr lang="zh-CN" altLang="en-US" smtClean="0"/>
              <a:pPr/>
              <a:t>2016/8/23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53CFF-A658-4D8A-8D7E-6FC850CE5E98}" type="datetime1">
              <a:rPr lang="zh-CN" altLang="en-US" smtClean="0"/>
              <a:pPr/>
              <a:t>2016/8/23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D5CFF-9FF2-4D1A-8C5F-258144A2163B}" type="datetime1">
              <a:rPr lang="zh-CN" altLang="en-US" smtClean="0"/>
              <a:pPr/>
              <a:t>2016/8/23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0382" y="1071546"/>
            <a:ext cx="5111750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679083" y="1071546"/>
            <a:ext cx="3008313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4608-5C07-4608-AEA1-DE48E06A7BAE}" type="datetime1">
              <a:rPr lang="zh-CN" altLang="en-US" smtClean="0"/>
              <a:pPr/>
              <a:t>2016/8/23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85728"/>
            <a:ext cx="8230993" cy="696626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01024" y="642918"/>
            <a:ext cx="785818" cy="4572032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42922" y="541340"/>
            <a:ext cx="6415094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72330" y="1000108"/>
            <a:ext cx="914368" cy="421484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9280-FB77-4CC2-9D75-0A4AAC1FCD2F}" type="datetime1">
              <a:rPr lang="zh-CN" altLang="en-US" smtClean="0"/>
              <a:pPr/>
              <a:t>2016/8/23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6667809" y="4915143"/>
            <a:ext cx="2476191" cy="19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40951"/>
            <a:ext cx="4572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4" cstate="print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6420445"/>
            <a:ext cx="9144000" cy="437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57F3E-CC21-447D-9042-59B595492251}" type="datetime1">
              <a:rPr lang="zh-CN" altLang="en-US" smtClean="0"/>
              <a:pPr/>
              <a:t>2016/8/23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9BB4A-61C1-4A84-8696-AFE00EF7A9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光电倍增管增益与背景光强弱的关联研究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71600" y="3861048"/>
            <a:ext cx="6670366" cy="1752600"/>
          </a:xfrm>
        </p:spPr>
        <p:txBody>
          <a:bodyPr/>
          <a:lstStyle/>
          <a:p>
            <a:pPr algn="ctr"/>
            <a:r>
              <a:rPr lang="zh-CN" altLang="en-US" dirty="0" smtClean="0"/>
              <a:t>尹丽巧</a:t>
            </a:r>
            <a:endParaRPr lang="en-US" altLang="zh-CN" dirty="0" smtClean="0"/>
          </a:p>
          <a:p>
            <a:pPr algn="ctr"/>
            <a:r>
              <a:rPr lang="en-US" altLang="zh-CN" smtClean="0"/>
              <a:t>2016/08/23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z="1800" b="1" dirty="0" smtClean="0"/>
              <a:t>Email</a:t>
            </a:r>
            <a:r>
              <a:rPr lang="zh-CN" altLang="en-US" sz="1800" b="1" dirty="0" smtClean="0"/>
              <a:t>：</a:t>
            </a:r>
            <a:r>
              <a:rPr lang="en-US" altLang="zh-CN" sz="1800" b="1" dirty="0" smtClean="0"/>
              <a:t>yinlq@ihep.ac.cn</a:t>
            </a:r>
            <a:endParaRPr lang="zh-CN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测试结果（二）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10</a:t>
            </a:fld>
            <a:endParaRPr lang="zh-CN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539552" y="2416160"/>
          <a:ext cx="8280920" cy="209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656184"/>
                <a:gridCol w="1656184"/>
                <a:gridCol w="1656184"/>
                <a:gridCol w="1656184"/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Calibri"/>
                          <a:ea typeface="宋体"/>
                          <a:cs typeface="Times New Roman"/>
                        </a:rPr>
                        <a:t>NO.</a:t>
                      </a:r>
                      <a:endParaRPr lang="zh-CN" sz="20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ΔG/G @I</a:t>
                      </a:r>
                      <a:r>
                        <a:rPr lang="en-US" sz="2000" kern="100" baseline="-25000">
                          <a:latin typeface="Calibri"/>
                          <a:ea typeface="宋体"/>
                          <a:cs typeface="Times New Roman"/>
                        </a:rPr>
                        <a:t>a </a:t>
                      </a: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= 4uA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ΔG/G @I</a:t>
                      </a:r>
                      <a:r>
                        <a:rPr lang="en-US" sz="2000" kern="100" baseline="-25000">
                          <a:latin typeface="Calibri"/>
                          <a:ea typeface="宋体"/>
                          <a:cs typeface="Times New Roman"/>
                        </a:rPr>
                        <a:t>a </a:t>
                      </a: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= 8uA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ΔG/G @I</a:t>
                      </a:r>
                      <a:r>
                        <a:rPr lang="en-US" sz="2000" kern="100" baseline="-25000">
                          <a:latin typeface="Calibri"/>
                          <a:ea typeface="宋体"/>
                          <a:cs typeface="Times New Roman"/>
                        </a:rPr>
                        <a:t>a </a:t>
                      </a: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= 40uA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High Voltage(V)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Divider 1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1.1%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2.2%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11.2%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1126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Divider 2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Calibri"/>
                          <a:ea typeface="宋体"/>
                          <a:cs typeface="Times New Roman"/>
                        </a:rPr>
                        <a:t>2.4%</a:t>
                      </a:r>
                      <a:endParaRPr lang="zh-CN" sz="20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4.2%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11.4%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1133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Divider 3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4.7%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Calibri"/>
                          <a:ea typeface="宋体"/>
                          <a:cs typeface="Times New Roman"/>
                        </a:rPr>
                        <a:t>8.5%</a:t>
                      </a:r>
                      <a:endParaRPr lang="zh-CN" sz="20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18.0%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1443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Divider 4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7.2%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12.8%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34.4%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Calibri"/>
                          <a:ea typeface="宋体"/>
                          <a:cs typeface="Times New Roman"/>
                        </a:rPr>
                        <a:t>1445</a:t>
                      </a:r>
                      <a:endParaRPr lang="zh-CN" sz="20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9552" y="1412776"/>
            <a:ext cx="8280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调整</a:t>
            </a:r>
            <a:r>
              <a:rPr lang="en-US" altLang="zh-CN" sz="2000" dirty="0" smtClean="0"/>
              <a:t>PMT</a:t>
            </a:r>
            <a:r>
              <a:rPr lang="zh-CN" altLang="en-US" sz="2000" dirty="0" smtClean="0"/>
              <a:t>的相对增益约为</a:t>
            </a:r>
            <a:r>
              <a:rPr lang="en-US" altLang="zh-CN" sz="2000" dirty="0" smtClean="0"/>
              <a:t>2</a:t>
            </a:r>
            <a:r>
              <a:rPr lang="zh-CN" altLang="en-US" sz="2000" dirty="0" smtClean="0"/>
              <a:t>*</a:t>
            </a:r>
            <a:r>
              <a:rPr lang="en-US" altLang="zh-CN" sz="2000" dirty="0" smtClean="0"/>
              <a:t>10^5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 PMT</a:t>
            </a:r>
            <a:r>
              <a:rPr lang="zh-CN" altLang="en-US" sz="2000" dirty="0" smtClean="0"/>
              <a:t>输出的直流背景信号大小分别为</a:t>
            </a:r>
            <a:r>
              <a:rPr lang="en-US" altLang="zh-CN" sz="2000" dirty="0" smtClean="0"/>
              <a:t>4uA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8uA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40uA</a:t>
            </a:r>
            <a:r>
              <a:rPr lang="zh-CN" altLang="en-US" sz="2000" dirty="0" smtClean="0"/>
              <a:t>时，对不同分压器进行测量。</a:t>
            </a:r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随着背景光的增大，相对增益的变化增大！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不同的电阻式分压器，对相同的背景光下，相对增益的变化也不相同！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测试结果（三）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6" name="Picture 2" descr="C:\Users\sherry\Desktop\gvsbkg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8869" y="2493256"/>
            <a:ext cx="4777627" cy="324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1484784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下图测试条件：</a:t>
            </a:r>
            <a:endParaRPr lang="en-US" altLang="zh-CN" sz="2000" dirty="0" smtClean="0"/>
          </a:p>
          <a:p>
            <a:r>
              <a:rPr lang="zh-CN" altLang="en-US" sz="2000" dirty="0" smtClean="0"/>
              <a:t>分压比</a:t>
            </a:r>
            <a:r>
              <a:rPr lang="en-US" altLang="zh-CN" sz="2000" dirty="0" smtClean="0"/>
              <a:t>3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1.5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2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</a:t>
            </a:r>
          </a:p>
          <a:p>
            <a:r>
              <a:rPr lang="en-US" altLang="zh-CN" sz="2000" dirty="0" smtClean="0"/>
              <a:t>2</a:t>
            </a:r>
            <a:r>
              <a:rPr lang="zh-CN" altLang="en-US" sz="2000" dirty="0" smtClean="0"/>
              <a:t>支</a:t>
            </a:r>
            <a:r>
              <a:rPr lang="en-US" altLang="zh-CN" sz="2000" dirty="0" smtClean="0"/>
              <a:t>PMT</a:t>
            </a:r>
            <a:r>
              <a:rPr lang="zh-CN" altLang="en-US" sz="2000" dirty="0" smtClean="0"/>
              <a:t>的相对增益</a:t>
            </a:r>
            <a:r>
              <a:rPr lang="en-US" altLang="zh-CN" sz="2000" dirty="0" smtClean="0"/>
              <a:t>2</a:t>
            </a:r>
            <a:r>
              <a:rPr lang="zh-CN" altLang="en-US" sz="2000" dirty="0" smtClean="0"/>
              <a:t>*</a:t>
            </a:r>
            <a:r>
              <a:rPr lang="en-US" altLang="zh-CN" sz="2000" dirty="0" smtClean="0"/>
              <a:t>10^5</a:t>
            </a:r>
          </a:p>
          <a:p>
            <a:r>
              <a:rPr lang="en-US" altLang="zh-CN" sz="2000" dirty="0" err="1" smtClean="0"/>
              <a:t>Ia</a:t>
            </a:r>
            <a:r>
              <a:rPr lang="zh-CN" altLang="en-US" sz="2000" dirty="0" smtClean="0"/>
              <a:t>是由背景光造成的阳极电流大小</a:t>
            </a:r>
            <a:endParaRPr lang="en-US" altLang="zh-CN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23528" y="3352924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随背景光的增大，相对增益的变化增大！</a:t>
            </a:r>
            <a:endParaRPr lang="en-US" altLang="zh-CN" sz="2400" dirty="0" smtClean="0"/>
          </a:p>
          <a:p>
            <a:endParaRPr lang="en-US" altLang="zh-CN" sz="2400" dirty="0" smtClean="0"/>
          </a:p>
          <a:p>
            <a:r>
              <a:rPr lang="zh-CN" altLang="en-US" sz="2400" dirty="0" smtClean="0"/>
              <a:t>不同光电倍增管对直流背景光的响应不同，可能取决于光阴极材料！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测试结果（四）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12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467545" y="3356991"/>
          <a:ext cx="8352927" cy="2232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257"/>
                <a:gridCol w="2039890"/>
                <a:gridCol w="2039890"/>
                <a:gridCol w="2039890"/>
              </a:tblGrid>
              <a:tr h="7365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NO.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High Voltage(V)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A</a:t>
                      </a:r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node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+mn-lt"/>
                        <a:ea typeface="宋体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dynode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39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RG5472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1136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9.4%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  <a:ea typeface="宋体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9.8%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  <a:ea typeface="宋体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3739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RG5470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1172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17.2%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  <a:ea typeface="宋体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28.5%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  <a:ea typeface="宋体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3739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RG5463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1152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6.1%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  <a:ea typeface="宋体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6.2%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  <a:ea typeface="宋体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3739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RG5407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1120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20.1%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  <a:ea typeface="宋体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21.6%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  <a:ea typeface="宋体" pitchFamily="2" charset="-122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539552" y="1340768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测试条件：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分压比</a:t>
            </a:r>
            <a:r>
              <a:rPr lang="en-US" altLang="zh-CN" sz="2000" dirty="0" smtClean="0"/>
              <a:t>3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1.5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2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1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/>
              <a:t>PMT</a:t>
            </a:r>
            <a:r>
              <a:rPr lang="zh-CN" altLang="en-US" sz="2000" dirty="0" smtClean="0"/>
              <a:t>的相对增益</a:t>
            </a:r>
            <a:r>
              <a:rPr lang="en-US" altLang="zh-CN" sz="2000" dirty="0" smtClean="0"/>
              <a:t>2</a:t>
            </a:r>
            <a:r>
              <a:rPr lang="zh-CN" altLang="en-US" sz="2000" dirty="0" smtClean="0"/>
              <a:t>*</a:t>
            </a:r>
            <a:r>
              <a:rPr lang="en-US" altLang="zh-CN" sz="2000" dirty="0" smtClean="0"/>
              <a:t>10^5</a:t>
            </a:r>
            <a:r>
              <a:rPr lang="zh-CN" altLang="en-US" sz="2000" dirty="0" smtClean="0"/>
              <a:t>；</a:t>
            </a:r>
            <a:r>
              <a:rPr lang="en-US" altLang="zh-CN" sz="2000" dirty="0" smtClean="0"/>
              <a:t>	</a:t>
            </a:r>
            <a:r>
              <a:rPr lang="en-US" altLang="zh-CN" sz="2000" dirty="0" err="1" smtClean="0"/>
              <a:t>Ia</a:t>
            </a:r>
            <a:r>
              <a:rPr lang="zh-CN" altLang="en-US" sz="2000" dirty="0" smtClean="0"/>
              <a:t>是</a:t>
            </a:r>
            <a:r>
              <a:rPr lang="en-US" altLang="zh-CN" sz="2000" dirty="0" smtClean="0"/>
              <a:t>8uA</a:t>
            </a:r>
            <a:r>
              <a:rPr lang="zh-CN" altLang="en-US" sz="2000" dirty="0" smtClean="0"/>
              <a:t>。</a:t>
            </a:r>
            <a:endParaRPr lang="en-US" altLang="zh-CN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95536" y="2924944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表</a:t>
            </a:r>
            <a:r>
              <a:rPr lang="en-US" altLang="zh-CN" sz="2000" dirty="0" smtClean="0"/>
              <a:t>a.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测试结果（四）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13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467544" y="1772817"/>
          <a:ext cx="8280921" cy="266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003"/>
                <a:gridCol w="2022306"/>
                <a:gridCol w="2022306"/>
                <a:gridCol w="2022306"/>
              </a:tblGrid>
              <a:tr h="6584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NO.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High Voltage(V)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A</a:t>
                      </a:r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宋体" pitchFamily="2" charset="-122"/>
                        </a:rPr>
                        <a:t>node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+mn-lt"/>
                        <a:ea typeface="宋体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dynode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34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RG5577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1005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1.0%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2.1%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34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RG5579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1056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1.0%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1.1%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34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RG5580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1005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0.6%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34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RG5586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0.4%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7%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34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RG5588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974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1.1%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1.5%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34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RG5592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974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-0.3%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-0.1%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539552" y="4759984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表</a:t>
            </a:r>
            <a:r>
              <a:rPr lang="en-US" altLang="zh-CN" sz="2000" dirty="0" smtClean="0"/>
              <a:t>a</a:t>
            </a:r>
            <a:r>
              <a:rPr lang="zh-CN" altLang="en-US" sz="2000" dirty="0" smtClean="0"/>
              <a:t>是最初一批</a:t>
            </a:r>
            <a:r>
              <a:rPr lang="en-US" altLang="zh-CN" sz="2000" dirty="0" smtClean="0"/>
              <a:t>CR364</a:t>
            </a:r>
            <a:r>
              <a:rPr lang="zh-CN" altLang="en-US" sz="2000" dirty="0" smtClean="0"/>
              <a:t>的测试数据，普遍增益变化较大。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表</a:t>
            </a:r>
            <a:r>
              <a:rPr lang="en-US" altLang="zh-CN" sz="2000" dirty="0" smtClean="0"/>
              <a:t>b</a:t>
            </a:r>
            <a:r>
              <a:rPr lang="zh-CN" altLang="en-US" sz="2000" dirty="0" smtClean="0"/>
              <a:t>是最近一批</a:t>
            </a:r>
            <a:r>
              <a:rPr lang="en-US" altLang="zh-CN" sz="2000" dirty="0" smtClean="0"/>
              <a:t>CR364</a:t>
            </a:r>
            <a:r>
              <a:rPr lang="zh-CN" altLang="en-US" sz="2000" dirty="0" smtClean="0"/>
              <a:t>测试结果，经过厂家对光阴极材料处理工艺的调整，基本以满足</a:t>
            </a:r>
            <a:r>
              <a:rPr lang="en-US" altLang="zh-CN" sz="2000" dirty="0" smtClean="0"/>
              <a:t>WFCTA</a:t>
            </a:r>
            <a:r>
              <a:rPr lang="zh-CN" altLang="en-US" sz="2000" dirty="0" smtClean="0"/>
              <a:t>的使用要求。</a:t>
            </a:r>
            <a:endParaRPr lang="en-US" altLang="zh-CN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95536" y="1300698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表</a:t>
            </a:r>
            <a:r>
              <a:rPr lang="en-US" altLang="zh-CN" sz="2000" dirty="0" smtClean="0"/>
              <a:t>b.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总结与讨论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+mn-ea"/>
              </a:rPr>
              <a:t>光电倍增管的增益变化随背景光大小、电阻式分压器及自身材料结构等均有一定的关系。</a:t>
            </a:r>
            <a:endParaRPr lang="en-US" altLang="zh-CN" sz="2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+mn-ea"/>
              </a:rPr>
              <a:t>由于</a:t>
            </a:r>
            <a:r>
              <a:rPr lang="en-US" altLang="zh-CN" sz="2800" dirty="0" smtClean="0">
                <a:latin typeface="+mn-ea"/>
              </a:rPr>
              <a:t>PMT</a:t>
            </a:r>
            <a:r>
              <a:rPr lang="zh-CN" altLang="en-US" sz="2800" dirty="0" smtClean="0">
                <a:latin typeface="+mn-ea"/>
              </a:rPr>
              <a:t>本身的材料结构总会出现一定的差异，故而在强背景光的使用中，可通过调整分压器的分压比进行</a:t>
            </a:r>
            <a:r>
              <a:rPr lang="zh-CN" altLang="en-US" sz="2800" smtClean="0">
                <a:latin typeface="+mn-ea"/>
              </a:rPr>
              <a:t>优化调整，以满足在实际的应用要求。</a:t>
            </a:r>
            <a:endParaRPr lang="en-US" altLang="zh-CN" sz="2800" dirty="0" smtClean="0">
              <a:latin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196711" y="2732727"/>
            <a:ext cx="29594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CN" altLang="en-US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谢谢！</a:t>
            </a:r>
            <a:endParaRPr lang="zh-CN" altLang="en-US" sz="7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测试结果（一）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39552" y="1124744"/>
          <a:ext cx="820891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NO.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Ratio of voltage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Divider 1</a:t>
                      </a:r>
                      <a:endParaRPr lang="zh-CN" sz="1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	</a:t>
                      </a:r>
                      <a:r>
                        <a:rPr lang="en-US" sz="1800" kern="100" dirty="0" smtClean="0">
                          <a:latin typeface="Calibri"/>
                          <a:ea typeface="宋体"/>
                          <a:cs typeface="Times New Roman"/>
                        </a:rPr>
                        <a:t>                     1=300KΩ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Divider 2</a:t>
                      </a:r>
                      <a:endParaRPr lang="zh-CN" sz="1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1.5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1.5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	    1=300KΩ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Divider 3</a:t>
                      </a:r>
                      <a:endParaRPr lang="zh-CN" sz="1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 smtClean="0">
                          <a:latin typeface="Calibri"/>
                          <a:ea typeface="宋体"/>
                          <a:cs typeface="Times New Roman"/>
                        </a:rPr>
                        <a:t>3.3</a:t>
                      </a:r>
                      <a:r>
                        <a:rPr lang="en-US" sz="1800" kern="100" baseline="0" dirty="0" smtClean="0">
                          <a:latin typeface="Calibri"/>
                          <a:ea typeface="宋体"/>
                          <a:cs typeface="Times New Roman"/>
                        </a:rPr>
                        <a:t>                    </a:t>
                      </a:r>
                      <a:r>
                        <a:rPr lang="en-US" sz="1800" kern="100" dirty="0" smtClean="0">
                          <a:latin typeface="Calibri"/>
                          <a:ea typeface="宋体"/>
                          <a:cs typeface="Times New Roman"/>
                        </a:rPr>
                        <a:t>1=300KΩ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Divider 4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1.5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1.5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1.6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	    </a:t>
                      </a:r>
                      <a:r>
                        <a:rPr lang="en-US" sz="1800" kern="100" dirty="0" smtClean="0">
                          <a:latin typeface="Calibri"/>
                          <a:ea typeface="宋体"/>
                          <a:cs typeface="Times New Roman"/>
                        </a:rPr>
                        <a:t> 1=300KΩ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Divider 5</a:t>
                      </a:r>
                      <a:endParaRPr lang="zh-CN" sz="1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1.5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3.6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	    </a:t>
                      </a:r>
                      <a:r>
                        <a:rPr lang="en-US" sz="1800" kern="100" dirty="0" smtClean="0">
                          <a:latin typeface="Calibri"/>
                          <a:ea typeface="宋体"/>
                          <a:cs typeface="Times New Roman"/>
                        </a:rPr>
                        <a:t> 1=300KΩ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标题 1"/>
          <p:cNvSpPr txBox="1">
            <a:spLocks/>
          </p:cNvSpPr>
          <p:nvPr/>
        </p:nvSpPr>
        <p:spPr>
          <a:xfrm>
            <a:off x="446856" y="3356992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测试结果（二）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内容占位符 4"/>
          <p:cNvGraphicFramePr>
            <a:graphicFrameLocks/>
          </p:cNvGraphicFramePr>
          <p:nvPr/>
        </p:nvGraphicFramePr>
        <p:xfrm>
          <a:off x="539552" y="4239096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520"/>
                <a:gridCol w="6635080"/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NO.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Ratio of voltage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Divider 1</a:t>
                      </a:r>
                      <a:endParaRPr lang="zh-CN" sz="1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          1=300KΩ</a:t>
                      </a:r>
                      <a:endParaRPr lang="zh-CN" sz="1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Divider 2</a:t>
                      </a:r>
                      <a:endParaRPr lang="zh-CN" sz="1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1.5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1.8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1.1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      1=300KΩ</a:t>
                      </a:r>
                      <a:endParaRPr lang="zh-CN" sz="1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Divider 3</a:t>
                      </a:r>
                      <a:endParaRPr lang="zh-CN" sz="1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1.5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3.6</a:t>
                      </a:r>
                      <a:r>
                        <a:rPr lang="zh-CN" sz="1800" kern="10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3.3      1=100KΩ</a:t>
                      </a:r>
                      <a:endParaRPr lang="zh-CN" sz="1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Calibri"/>
                          <a:ea typeface="宋体"/>
                          <a:cs typeface="Times New Roman"/>
                        </a:rPr>
                        <a:t>Divider 4</a:t>
                      </a:r>
                      <a:endParaRPr lang="zh-CN" sz="1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1.5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3.6</a:t>
                      </a:r>
                      <a:r>
                        <a:rPr lang="zh-CN" sz="1800" kern="100" dirty="0"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800" kern="100" dirty="0">
                          <a:latin typeface="Calibri"/>
                          <a:ea typeface="宋体"/>
                          <a:cs typeface="Times New Roman"/>
                        </a:rPr>
                        <a:t>3.3      1=300KΩ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520" y="26064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附页</a:t>
            </a:r>
            <a:r>
              <a:rPr lang="en-US" altLang="zh-CN" dirty="0" smtClean="0"/>
              <a:t>1.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主要内容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背景介绍</a:t>
            </a:r>
            <a:endParaRPr lang="en-US" altLang="zh-CN" dirty="0" smtClean="0"/>
          </a:p>
          <a:p>
            <a:r>
              <a:rPr lang="zh-CN" altLang="en-US" dirty="0" smtClean="0"/>
              <a:t>光电倍增管背景光测试原理</a:t>
            </a:r>
            <a:endParaRPr lang="en-US" altLang="zh-CN" dirty="0" smtClean="0"/>
          </a:p>
          <a:p>
            <a:r>
              <a:rPr lang="zh-CN" altLang="en-US" dirty="0" smtClean="0"/>
              <a:t>光电倍增管背景光测试结果</a:t>
            </a:r>
            <a:endParaRPr lang="en-US" altLang="zh-CN" dirty="0" smtClean="0"/>
          </a:p>
          <a:p>
            <a:r>
              <a:rPr lang="zh-CN" altLang="en-US" dirty="0" smtClean="0"/>
              <a:t>总结与讨论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060848"/>
            <a:ext cx="4968552" cy="274479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79512" y="3861048"/>
            <a:ext cx="172819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WCDA: </a:t>
            </a:r>
          </a:p>
          <a:p>
            <a:r>
              <a:rPr lang="zh-CN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水契伦科夫光探测器</a:t>
            </a:r>
            <a:endParaRPr lang="en-US" alt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20272" y="2145630"/>
            <a:ext cx="194421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WFCTA: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台广角契伦科夫望远镜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63888" y="118373"/>
            <a:ext cx="2448272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atin typeface="Cooper Std Black" panose="0208090304030B020404" pitchFamily="18" charset="0"/>
                <a:ea typeface="华文琥珀" panose="02010800040101010101" pitchFamily="2" charset="-122"/>
              </a:rPr>
              <a:t>LHAASO</a:t>
            </a:r>
            <a:endParaRPr lang="en-US" sz="3600" b="1" i="1" dirty="0">
              <a:latin typeface="Cooper Std Black" panose="0208090304030B020404" pitchFamily="18" charset="0"/>
              <a:ea typeface="华文琥珀" panose="02010800040101010101" pitchFamily="2" charset="-122"/>
            </a:endParaRPr>
          </a:p>
        </p:txBody>
      </p:sp>
      <p:grpSp>
        <p:nvGrpSpPr>
          <p:cNvPr id="3" name="组合 7"/>
          <p:cNvGrpSpPr/>
          <p:nvPr/>
        </p:nvGrpSpPr>
        <p:grpSpPr>
          <a:xfrm>
            <a:off x="6336000" y="165600"/>
            <a:ext cx="2599200" cy="1764000"/>
            <a:chOff x="6336000" y="165600"/>
            <a:chExt cx="2599200" cy="1764000"/>
          </a:xfrm>
        </p:grpSpPr>
        <p:sp>
          <p:nvSpPr>
            <p:cNvPr id="4" name="矩形标注 3"/>
            <p:cNvSpPr>
              <a:spLocks/>
            </p:cNvSpPr>
            <p:nvPr/>
          </p:nvSpPr>
          <p:spPr>
            <a:xfrm>
              <a:off x="6336000" y="165600"/>
              <a:ext cx="2599200" cy="1764000"/>
            </a:xfrm>
            <a:prstGeom prst="wedgeRectCallout">
              <a:avLst>
                <a:gd name="adj1" fmla="val -95335"/>
                <a:gd name="adj2" fmla="val 107163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64925" y="208164"/>
              <a:ext cx="2527555" cy="1692000"/>
            </a:xfrm>
            <a:prstGeom prst="rect">
              <a:avLst/>
            </a:prstGeom>
          </p:spPr>
        </p:pic>
      </p:grpSp>
      <p:grpSp>
        <p:nvGrpSpPr>
          <p:cNvPr id="8" name="组合 24"/>
          <p:cNvGrpSpPr/>
          <p:nvPr/>
        </p:nvGrpSpPr>
        <p:grpSpPr>
          <a:xfrm>
            <a:off x="251520" y="165600"/>
            <a:ext cx="3081600" cy="1764000"/>
            <a:chOff x="251520" y="165600"/>
            <a:chExt cx="3081600" cy="1764000"/>
          </a:xfrm>
        </p:grpSpPr>
        <p:sp>
          <p:nvSpPr>
            <p:cNvPr id="18" name="矩形标注 17"/>
            <p:cNvSpPr/>
            <p:nvPr/>
          </p:nvSpPr>
          <p:spPr>
            <a:xfrm>
              <a:off x="251520" y="165600"/>
              <a:ext cx="3081600" cy="1764000"/>
            </a:xfrm>
            <a:prstGeom prst="wedgeRectCallout">
              <a:avLst>
                <a:gd name="adj1" fmla="val 45996"/>
                <a:gd name="adj2" fmla="val 116971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7660" y="208164"/>
              <a:ext cx="3008000" cy="1692000"/>
            </a:xfrm>
            <a:prstGeom prst="rect">
              <a:avLst/>
            </a:prstGeom>
          </p:spPr>
        </p:pic>
      </p:grpSp>
      <p:grpSp>
        <p:nvGrpSpPr>
          <p:cNvPr id="9" name="组合 9"/>
          <p:cNvGrpSpPr/>
          <p:nvPr/>
        </p:nvGrpSpPr>
        <p:grpSpPr>
          <a:xfrm>
            <a:off x="251520" y="4905360"/>
            <a:ext cx="2822400" cy="1764000"/>
            <a:chOff x="251520" y="4905360"/>
            <a:chExt cx="2822400" cy="1764000"/>
          </a:xfrm>
        </p:grpSpPr>
        <p:sp>
          <p:nvSpPr>
            <p:cNvPr id="21" name="矩形标注 20"/>
            <p:cNvSpPr/>
            <p:nvPr/>
          </p:nvSpPr>
          <p:spPr>
            <a:xfrm>
              <a:off x="251520" y="4905360"/>
              <a:ext cx="2822400" cy="1764000"/>
            </a:xfrm>
            <a:prstGeom prst="wedgeRectCallout">
              <a:avLst>
                <a:gd name="adj1" fmla="val 92550"/>
                <a:gd name="adj2" fmla="val -151304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7660" y="4941168"/>
              <a:ext cx="2751219" cy="1692000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851920" y="788511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2"/>
                </a:solidFill>
              </a:rPr>
              <a:t>大型高海拔空气簇射观测站</a:t>
            </a:r>
            <a:endParaRPr lang="zh-CN" altLang="en-US" sz="2400" b="1" dirty="0">
              <a:solidFill>
                <a:schemeClr val="tx2"/>
              </a:solidFill>
            </a:endParaRPr>
          </a:p>
        </p:txBody>
      </p:sp>
      <p:grpSp>
        <p:nvGrpSpPr>
          <p:cNvPr id="10" name="组合 14"/>
          <p:cNvGrpSpPr>
            <a:grpSpLocks/>
          </p:cNvGrpSpPr>
          <p:nvPr/>
        </p:nvGrpSpPr>
        <p:grpSpPr bwMode="auto">
          <a:xfrm>
            <a:off x="3995936" y="4869160"/>
            <a:ext cx="4896766" cy="1789538"/>
            <a:chOff x="179512" y="1052736"/>
            <a:chExt cx="8027362" cy="2376599"/>
          </a:xfrm>
        </p:grpSpPr>
        <p:pic>
          <p:nvPicPr>
            <p:cNvPr id="24" name="图片 15"/>
            <p:cNvPicPr>
              <a:picLocks noChangeAspect="1"/>
            </p:cNvPicPr>
            <p:nvPr/>
          </p:nvPicPr>
          <p:blipFill>
            <a:blip r:embed="rId6" cstate="print"/>
            <a:srcRect t="16017" b="15700"/>
            <a:stretch>
              <a:fillRect/>
            </a:stretch>
          </p:blipFill>
          <p:spPr bwMode="auto">
            <a:xfrm>
              <a:off x="179512" y="1052736"/>
              <a:ext cx="522007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图片 17"/>
            <p:cNvPicPr>
              <a:picLocks noChangeAspect="1"/>
            </p:cNvPicPr>
            <p:nvPr/>
          </p:nvPicPr>
          <p:blipFill>
            <a:blip r:embed="rId7" cstate="print"/>
            <a:srcRect t="2113"/>
            <a:stretch>
              <a:fillRect/>
            </a:stretch>
          </p:blipFill>
          <p:spPr bwMode="auto">
            <a:xfrm>
              <a:off x="4570175" y="1056114"/>
              <a:ext cx="3636699" cy="237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4716016" y="486916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/>
              <a:t>站点四川稻城海子山</a:t>
            </a:r>
            <a:endParaRPr lang="zh-CN" alt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436096" y="5373216"/>
            <a:ext cx="213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海拔：</a:t>
            </a:r>
            <a:r>
              <a:rPr lang="en-US" altLang="zh-CN" sz="2400" b="1" dirty="0" smtClean="0"/>
              <a:t>~4300m</a:t>
            </a:r>
            <a:endParaRPr lang="zh-CN" altLang="en-US" sz="2400" b="1" dirty="0"/>
          </a:p>
        </p:txBody>
      </p:sp>
      <p:sp>
        <p:nvSpPr>
          <p:cNvPr id="27" name="文本框 10"/>
          <p:cNvSpPr txBox="1"/>
          <p:nvPr/>
        </p:nvSpPr>
        <p:spPr>
          <a:xfrm>
            <a:off x="179512" y="2145630"/>
            <a:ext cx="172819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KM2A: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平方公里电磁粒子和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zh-CN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子探测器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785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WFCTA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4326" y="1485379"/>
            <a:ext cx="38401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443685"/>
            <a:ext cx="3424238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51520" y="1283270"/>
            <a:ext cx="4536504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/>
            <a:r>
              <a:rPr lang="en-US" altLang="zh-CN" sz="2000" b="1" dirty="0">
                <a:latin typeface="+mn-ea"/>
              </a:rPr>
              <a:t>1. </a:t>
            </a:r>
            <a:r>
              <a:rPr lang="zh-CN" altLang="en-US" sz="2000" b="1" dirty="0">
                <a:latin typeface="+mn-ea"/>
              </a:rPr>
              <a:t>望远镜主体</a:t>
            </a:r>
          </a:p>
          <a:p>
            <a:pPr marL="342900" indent="-342900" algn="l"/>
            <a:r>
              <a:rPr lang="en-US" altLang="zh-CN" sz="2000" dirty="0" smtClean="0">
                <a:latin typeface="+mn-ea"/>
              </a:rPr>
              <a:t>1/4</a:t>
            </a:r>
            <a:r>
              <a:rPr lang="zh-CN" altLang="en-US" sz="2000" dirty="0">
                <a:latin typeface="+mn-ea"/>
              </a:rPr>
              <a:t>标准海运</a:t>
            </a:r>
            <a:r>
              <a:rPr lang="zh-CN" altLang="en-US" sz="2000" dirty="0" smtClean="0">
                <a:latin typeface="+mn-ea"/>
              </a:rPr>
              <a:t>集装箱（</a:t>
            </a:r>
            <a:r>
              <a:rPr lang="en-US" altLang="zh-CN" sz="2000" dirty="0">
                <a:latin typeface="+mn-ea"/>
              </a:rPr>
              <a:t>2.9m×2.5m×2.38m</a:t>
            </a:r>
            <a:r>
              <a:rPr lang="zh-CN" altLang="en-US" sz="2000" dirty="0">
                <a:latin typeface="+mn-ea"/>
              </a:rPr>
              <a:t>），液压升降系统（</a:t>
            </a:r>
            <a:r>
              <a:rPr lang="en-US" altLang="zh-CN" sz="2000" dirty="0">
                <a:latin typeface="+mn-ea"/>
              </a:rPr>
              <a:t>0</a:t>
            </a:r>
            <a:r>
              <a:rPr lang="zh-CN" altLang="en-US" sz="2000" dirty="0">
                <a:latin typeface="+mn-ea"/>
              </a:rPr>
              <a:t>－</a:t>
            </a:r>
            <a:r>
              <a:rPr lang="en-US" altLang="zh-CN" sz="2000" dirty="0">
                <a:latin typeface="+mn-ea"/>
              </a:rPr>
              <a:t>60</a:t>
            </a:r>
            <a:r>
              <a:rPr lang="zh-CN" altLang="en-US" sz="2000" dirty="0">
                <a:latin typeface="+mn-ea"/>
              </a:rPr>
              <a:t>度升降</a:t>
            </a:r>
            <a:r>
              <a:rPr lang="zh-CN" altLang="en-US" sz="2000" dirty="0" smtClean="0">
                <a:latin typeface="+mn-ea"/>
              </a:rPr>
              <a:t>）</a:t>
            </a:r>
            <a:endParaRPr lang="zh-CN" altLang="en-US" sz="2000" dirty="0">
              <a:latin typeface="+mn-ea"/>
            </a:endParaRPr>
          </a:p>
          <a:p>
            <a:pPr marL="342900" indent="-342900" algn="l"/>
            <a:r>
              <a:rPr lang="en-US" altLang="zh-CN" sz="2000" b="1" dirty="0">
                <a:latin typeface="+mn-ea"/>
              </a:rPr>
              <a:t>2. </a:t>
            </a:r>
            <a:r>
              <a:rPr lang="zh-CN" altLang="en-US" sz="2000" b="1" dirty="0">
                <a:latin typeface="+mn-ea"/>
              </a:rPr>
              <a:t>光收集</a:t>
            </a:r>
            <a:r>
              <a:rPr lang="zh-CN" altLang="en-US" sz="2000" b="1" dirty="0" smtClean="0">
                <a:latin typeface="+mn-ea"/>
              </a:rPr>
              <a:t>系统</a:t>
            </a:r>
            <a:endParaRPr lang="zh-CN" altLang="en-US" sz="2000" b="1" dirty="0">
              <a:latin typeface="+mn-ea"/>
            </a:endParaRPr>
          </a:p>
          <a:p>
            <a:pPr marL="342900" indent="-342900" algn="l"/>
            <a:r>
              <a:rPr lang="en-US" altLang="zh-CN" sz="2000" dirty="0" smtClean="0">
                <a:latin typeface="+mn-ea"/>
              </a:rPr>
              <a:t>20</a:t>
            </a:r>
            <a:r>
              <a:rPr lang="zh-CN" altLang="en-US" sz="2000" dirty="0">
                <a:latin typeface="+mn-ea"/>
              </a:rPr>
              <a:t>块球面镜组成，接收面积约</a:t>
            </a:r>
            <a:r>
              <a:rPr lang="en-US" altLang="zh-CN" sz="2000" dirty="0" smtClean="0">
                <a:latin typeface="+mn-ea"/>
              </a:rPr>
              <a:t>5m^2</a:t>
            </a:r>
            <a:endParaRPr lang="en-US" altLang="zh-CN" sz="2000" dirty="0">
              <a:latin typeface="+mn-ea"/>
            </a:endParaRPr>
          </a:p>
          <a:p>
            <a:pPr marL="342900" indent="-342900" algn="l"/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3. 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成像系统</a:t>
            </a:r>
            <a:endParaRPr lang="en-US" altLang="zh-CN" sz="2000" b="1" dirty="0">
              <a:solidFill>
                <a:srgbClr val="FF0000"/>
              </a:solidFill>
              <a:latin typeface="+mn-ea"/>
            </a:endParaRPr>
          </a:p>
          <a:p>
            <a:pPr marL="342900" indent="-342900" algn="l"/>
            <a:r>
              <a:rPr lang="en-US" altLang="zh-CN" sz="2000" dirty="0" smtClean="0">
                <a:solidFill>
                  <a:srgbClr val="FF0000"/>
                </a:solidFill>
                <a:latin typeface="+mn-ea"/>
              </a:rPr>
              <a:t>32×32</a:t>
            </a:r>
            <a:r>
              <a:rPr lang="zh-CN" altLang="en-US" sz="2000" dirty="0">
                <a:solidFill>
                  <a:srgbClr val="FF0000"/>
                </a:solidFill>
                <a:latin typeface="+mn-ea"/>
              </a:rPr>
              <a:t>的光电倍增管阵列</a:t>
            </a:r>
            <a:r>
              <a:rPr lang="zh-CN" altLang="en-US" sz="2000" dirty="0" smtClean="0">
                <a:solidFill>
                  <a:srgbClr val="FF0000"/>
                </a:solidFill>
                <a:latin typeface="+mn-ea"/>
              </a:rPr>
              <a:t>，</a:t>
            </a:r>
            <a:endParaRPr lang="en-US" altLang="zh-CN" sz="2000" dirty="0" smtClean="0">
              <a:solidFill>
                <a:srgbClr val="FF0000"/>
              </a:solidFill>
              <a:latin typeface="+mn-ea"/>
            </a:endParaRPr>
          </a:p>
          <a:p>
            <a:pPr marL="342900" indent="-342900" algn="l"/>
            <a:r>
              <a:rPr lang="zh-CN" altLang="en-US" sz="2000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+mn-ea"/>
              </a:rPr>
              <a:t>0.5 °</a:t>
            </a:r>
            <a:r>
              <a:rPr lang="zh-CN" altLang="en-US" sz="2000" dirty="0">
                <a:solidFill>
                  <a:srgbClr val="FF0000"/>
                </a:solidFill>
                <a:latin typeface="+mn-ea"/>
              </a:rPr>
              <a:t>的</a:t>
            </a:r>
            <a:r>
              <a:rPr lang="zh-CN" altLang="en-US" sz="2000" dirty="0" smtClean="0">
                <a:solidFill>
                  <a:srgbClr val="FF0000"/>
                </a:solidFill>
                <a:latin typeface="+mn-ea"/>
              </a:rPr>
              <a:t>像素，</a:t>
            </a:r>
            <a:endParaRPr lang="en-US" altLang="zh-CN" sz="2000" dirty="0" smtClean="0">
              <a:solidFill>
                <a:srgbClr val="FF0000"/>
              </a:solidFill>
              <a:latin typeface="+mn-ea"/>
            </a:endParaRPr>
          </a:p>
          <a:p>
            <a:pPr marL="342900" indent="-342900" algn="l"/>
            <a:r>
              <a:rPr lang="zh-CN" altLang="en-US" sz="2000" dirty="0" smtClean="0">
                <a:solidFill>
                  <a:srgbClr val="FF0000"/>
                </a:solidFill>
                <a:latin typeface="+mn-ea"/>
              </a:rPr>
              <a:t>覆盖视场</a:t>
            </a:r>
            <a:r>
              <a:rPr lang="zh-CN" altLang="en-US" sz="2000" dirty="0">
                <a:solidFill>
                  <a:srgbClr val="FF0000"/>
                </a:solidFill>
                <a:latin typeface="+mn-ea"/>
              </a:rPr>
              <a:t>范围</a:t>
            </a:r>
            <a:r>
              <a:rPr lang="en-US" altLang="zh-CN" sz="2000" dirty="0">
                <a:solidFill>
                  <a:srgbClr val="FF0000"/>
                </a:solidFill>
                <a:latin typeface="+mn-ea"/>
              </a:rPr>
              <a:t>14 °×16 </a:t>
            </a:r>
            <a:r>
              <a:rPr lang="en-US" altLang="zh-CN" sz="2000" dirty="0" smtClean="0">
                <a:solidFill>
                  <a:srgbClr val="FF0000"/>
                </a:solidFill>
                <a:latin typeface="+mn-ea"/>
              </a:rPr>
              <a:t>°</a:t>
            </a:r>
            <a:endParaRPr lang="en-US" altLang="zh-CN" sz="2000" dirty="0">
              <a:solidFill>
                <a:srgbClr val="FF0000"/>
              </a:solidFill>
              <a:latin typeface="+mn-ea"/>
            </a:endParaRPr>
          </a:p>
          <a:p>
            <a:pPr marL="342900" indent="-342900" algn="l"/>
            <a:r>
              <a:rPr lang="en-US" altLang="zh-CN" sz="2000" b="1" dirty="0">
                <a:latin typeface="+mn-ea"/>
              </a:rPr>
              <a:t>4. </a:t>
            </a:r>
            <a:r>
              <a:rPr lang="zh-CN" altLang="en-US" sz="2000" b="1" dirty="0">
                <a:latin typeface="+mn-ea"/>
              </a:rPr>
              <a:t>电子学</a:t>
            </a:r>
            <a:r>
              <a:rPr lang="zh-CN" altLang="en-US" sz="2000" b="1" dirty="0" smtClean="0">
                <a:latin typeface="+mn-ea"/>
              </a:rPr>
              <a:t>系统</a:t>
            </a:r>
            <a:endParaRPr lang="zh-CN" altLang="en-US" sz="2000" b="1" dirty="0">
              <a:latin typeface="+mn-ea"/>
            </a:endParaRPr>
          </a:p>
          <a:p>
            <a:pPr marL="342900" indent="-342900" algn="l"/>
            <a:r>
              <a:rPr lang="en-US" altLang="zh-CN" sz="2000" b="1" dirty="0">
                <a:latin typeface="+mn-ea"/>
              </a:rPr>
              <a:t>5. </a:t>
            </a:r>
            <a:r>
              <a:rPr lang="zh-CN" altLang="en-US" sz="2000" b="1" dirty="0">
                <a:latin typeface="+mn-ea"/>
              </a:rPr>
              <a:t>电源</a:t>
            </a:r>
            <a:r>
              <a:rPr lang="zh-CN" altLang="en-US" sz="2000" b="1" dirty="0" smtClean="0">
                <a:latin typeface="+mn-ea"/>
              </a:rPr>
              <a:t>系统</a:t>
            </a:r>
            <a:endParaRPr lang="en-US" altLang="zh-CN" sz="2000" b="1" dirty="0">
              <a:latin typeface="+mn-ea"/>
            </a:endParaRPr>
          </a:p>
          <a:p>
            <a:pPr marL="342900" indent="-342900" algn="l"/>
            <a:r>
              <a:rPr lang="en-US" altLang="zh-CN" sz="2000" b="1" dirty="0">
                <a:latin typeface="+mn-ea"/>
              </a:rPr>
              <a:t>6. </a:t>
            </a:r>
            <a:r>
              <a:rPr lang="zh-CN" altLang="en-US" sz="2000" b="1" dirty="0">
                <a:latin typeface="+mn-ea"/>
              </a:rPr>
              <a:t>慢控制和监控系统 </a:t>
            </a:r>
            <a:r>
              <a:rPr lang="zh-CN" altLang="en-US" sz="2000" dirty="0">
                <a:latin typeface="+mn-ea"/>
              </a:rPr>
              <a:t>：实现远程</a:t>
            </a:r>
            <a:r>
              <a:rPr lang="zh-CN" altLang="en-US" sz="2000" dirty="0" smtClean="0">
                <a:latin typeface="+mn-ea"/>
              </a:rPr>
              <a:t>控制</a:t>
            </a:r>
            <a:endParaRPr lang="zh-CN" altLang="en-US" sz="2000" dirty="0">
              <a:latin typeface="+mn-ea"/>
            </a:endParaRPr>
          </a:p>
          <a:p>
            <a:pPr marL="342900" indent="-342900" algn="l"/>
            <a:r>
              <a:rPr lang="en-US" altLang="zh-CN" sz="2000" b="1" dirty="0" smtClean="0">
                <a:latin typeface="+mn-ea"/>
              </a:rPr>
              <a:t>7</a:t>
            </a:r>
            <a:r>
              <a:rPr lang="en-US" altLang="zh-CN" sz="2000" b="1" dirty="0">
                <a:latin typeface="+mn-ea"/>
              </a:rPr>
              <a:t>. </a:t>
            </a:r>
            <a:r>
              <a:rPr lang="zh-CN" altLang="en-US" sz="2000" b="1" dirty="0">
                <a:latin typeface="+mn-ea"/>
              </a:rPr>
              <a:t>标定系统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背景介绍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95536" y="1700808"/>
            <a:ext cx="83529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在宇宙线切伦科夫成像望远镜探测技术中，光电倍增管作为成像器件被广泛应用。</a:t>
            </a:r>
            <a:endParaRPr lang="en-US" altLang="zh-CN" sz="2400" dirty="0" smtClean="0"/>
          </a:p>
          <a:p>
            <a:endParaRPr lang="en-US" altLang="zh-CN" sz="2400" dirty="0" smtClean="0"/>
          </a:p>
          <a:p>
            <a:r>
              <a:rPr lang="zh-CN" altLang="en-US" sz="2400" dirty="0" smtClean="0"/>
              <a:t>由于望远镜工作在晴朗无月的夜晚，</a:t>
            </a:r>
            <a:r>
              <a:rPr lang="en-US" altLang="zh-CN" sz="2400" dirty="0" smtClean="0"/>
              <a:t>PMT</a:t>
            </a:r>
            <a:r>
              <a:rPr lang="zh-CN" altLang="en-US" sz="2400" dirty="0" smtClean="0"/>
              <a:t>阵列完全暴露在夜空中，所以望远镜很容易受到星光背景（</a:t>
            </a:r>
            <a:r>
              <a:rPr lang="en-US" altLang="zh-CN" sz="2400" dirty="0" smtClean="0"/>
              <a:t>Night-Sky Background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NSB</a:t>
            </a:r>
            <a:r>
              <a:rPr lang="zh-CN" altLang="en-US" sz="2400" dirty="0" smtClean="0"/>
              <a:t>）的影响。并且随着地球自转和公转，星光背景的强弱也会发生变化。根据</a:t>
            </a:r>
            <a:r>
              <a:rPr lang="en-US" altLang="zh-CN" sz="2400" dirty="0" smtClean="0"/>
              <a:t>ARGO-YBJ</a:t>
            </a:r>
            <a:r>
              <a:rPr lang="zh-CN" altLang="en-US" sz="2400" dirty="0" smtClean="0"/>
              <a:t>实验的估计，星光背景平均约</a:t>
            </a:r>
            <a:r>
              <a:rPr lang="en-US" altLang="zh-CN" sz="2400" dirty="0" smtClean="0">
                <a:latin typeface="+mn-ea"/>
              </a:rPr>
              <a:t>1.3pe/20ns</a:t>
            </a:r>
            <a:r>
              <a:rPr lang="zh-CN" altLang="en-US" sz="2400" dirty="0" smtClean="0">
                <a:latin typeface="+mn-ea"/>
              </a:rPr>
              <a:t>（</a:t>
            </a:r>
            <a:r>
              <a:rPr lang="en-US" altLang="zh-CN" sz="2400" dirty="0" smtClean="0">
                <a:latin typeface="+mn-ea"/>
              </a:rPr>
              <a:t>0.05mV</a:t>
            </a:r>
            <a:r>
              <a:rPr lang="zh-CN" altLang="en-US" sz="2400" dirty="0" smtClean="0">
                <a:latin typeface="+mn-ea"/>
              </a:rPr>
              <a:t>）。</a:t>
            </a:r>
            <a:endParaRPr lang="en-US" altLang="zh-CN" sz="2400" dirty="0" smtClean="0">
              <a:latin typeface="+mn-ea"/>
            </a:endParaRPr>
          </a:p>
          <a:p>
            <a:endParaRPr lang="en-US" altLang="zh-CN" sz="2400" dirty="0" smtClean="0">
              <a:latin typeface="+mn-ea"/>
            </a:endParaRPr>
          </a:p>
          <a:p>
            <a:r>
              <a:rPr lang="zh-CN" altLang="en-US" sz="2400" dirty="0" smtClean="0"/>
              <a:t>因此，对光电倍增管（</a:t>
            </a:r>
            <a:r>
              <a:rPr lang="en-US" altLang="zh-CN" sz="2400" dirty="0" smtClean="0"/>
              <a:t>PMT</a:t>
            </a:r>
            <a:r>
              <a:rPr lang="zh-CN" altLang="en-US" sz="2400" dirty="0" smtClean="0"/>
              <a:t>）增益随背景光的变化进行了研究。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测试原理框图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6</a:t>
            </a:fld>
            <a:endParaRPr lang="zh-CN" altLang="en-US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44016" y="1412776"/>
            <a:ext cx="8820472" cy="3168352"/>
            <a:chOff x="1825" y="3720"/>
            <a:chExt cx="8479" cy="3071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6750" y="3720"/>
              <a:ext cx="3554" cy="3071"/>
              <a:chOff x="6750" y="3720"/>
              <a:chExt cx="3554" cy="3071"/>
            </a:xfrm>
          </p:grpSpPr>
          <p:sp>
            <p:nvSpPr>
              <p:cNvPr id="21" name="Oval 3"/>
              <p:cNvSpPr>
                <a:spLocks noChangeArrowheads="1"/>
              </p:cNvSpPr>
              <p:nvPr/>
            </p:nvSpPr>
            <p:spPr bwMode="auto">
              <a:xfrm>
                <a:off x="6750" y="3720"/>
                <a:ext cx="1020" cy="56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宋体" pitchFamily="2" charset="-122"/>
                    <a:cs typeface="宋体" pitchFamily="2" charset="-122"/>
                  </a:rPr>
                  <a:t>HV</a:t>
                </a:r>
                <a:endParaRPr kumimoji="0" lang="zh-CN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2" name="AutoShape 4"/>
              <p:cNvSpPr>
                <a:spLocks noChangeArrowheads="1"/>
              </p:cNvSpPr>
              <p:nvPr/>
            </p:nvSpPr>
            <p:spPr bwMode="auto">
              <a:xfrm>
                <a:off x="7155" y="4287"/>
                <a:ext cx="210" cy="845"/>
              </a:xfrm>
              <a:prstGeom prst="downArrow">
                <a:avLst>
                  <a:gd name="adj1" fmla="val 50000"/>
                  <a:gd name="adj2" fmla="val 100595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AutoShape 5"/>
              <p:cNvSpPr>
                <a:spLocks noChangeArrowheads="1"/>
              </p:cNvSpPr>
              <p:nvPr/>
            </p:nvSpPr>
            <p:spPr bwMode="auto">
              <a:xfrm>
                <a:off x="9270" y="5714"/>
                <a:ext cx="210" cy="479"/>
              </a:xfrm>
              <a:prstGeom prst="downArrow">
                <a:avLst>
                  <a:gd name="adj1" fmla="val 50000"/>
                  <a:gd name="adj2" fmla="val 57024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AutoShape 6"/>
              <p:cNvSpPr>
                <a:spLocks noChangeArrowheads="1"/>
              </p:cNvSpPr>
              <p:nvPr/>
            </p:nvSpPr>
            <p:spPr bwMode="auto">
              <a:xfrm>
                <a:off x="7789" y="5303"/>
                <a:ext cx="656" cy="202"/>
              </a:xfrm>
              <a:prstGeom prst="rightArrow">
                <a:avLst>
                  <a:gd name="adj1" fmla="val 50000"/>
                  <a:gd name="adj2" fmla="val 81188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Oval 7"/>
              <p:cNvSpPr>
                <a:spLocks noChangeArrowheads="1"/>
              </p:cNvSpPr>
              <p:nvPr/>
            </p:nvSpPr>
            <p:spPr bwMode="auto">
              <a:xfrm>
                <a:off x="8490" y="5114"/>
                <a:ext cx="1814" cy="56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宋体" pitchFamily="2" charset="-122"/>
                    <a:cs typeface="宋体" pitchFamily="2" charset="-122"/>
                  </a:rPr>
                  <a:t>Oscilloscope</a:t>
                </a:r>
                <a:endParaRPr kumimoji="0" lang="zh-CN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6" name="Oval 8"/>
              <p:cNvSpPr>
                <a:spLocks noChangeArrowheads="1"/>
              </p:cNvSpPr>
              <p:nvPr/>
            </p:nvSpPr>
            <p:spPr bwMode="auto">
              <a:xfrm>
                <a:off x="8475" y="6224"/>
                <a:ext cx="1814" cy="56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宋体" pitchFamily="2" charset="-122"/>
                    <a:cs typeface="宋体" pitchFamily="2" charset="-122"/>
                  </a:rPr>
                  <a:t>PC</a:t>
                </a:r>
                <a:r>
                  <a:rPr kumimoji="0" lang="en-US" altLang="zh-CN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宋体" pitchFamily="2" charset="-122"/>
                    <a:cs typeface="宋体" pitchFamily="2" charset="-122"/>
                  </a:rPr>
                  <a:t> </a:t>
                </a:r>
                <a:r>
                  <a:rPr kumimoji="0" lang="en-US" altLang="zh-CN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宋体" pitchFamily="2" charset="-122"/>
                    <a:cs typeface="宋体" pitchFamily="2" charset="-122"/>
                  </a:rPr>
                  <a:t>Labwave</a:t>
                </a:r>
                <a:endParaRPr kumimoji="0" lang="zh-CN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</p:grp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825" y="4698"/>
              <a:ext cx="2784" cy="1415"/>
              <a:chOff x="1855" y="4653"/>
              <a:chExt cx="2784" cy="1415"/>
            </a:xfrm>
          </p:grpSpPr>
          <p:sp>
            <p:nvSpPr>
              <p:cNvPr id="17" name="Oval 10"/>
              <p:cNvSpPr>
                <a:spLocks noChangeArrowheads="1"/>
              </p:cNvSpPr>
              <p:nvPr/>
            </p:nvSpPr>
            <p:spPr bwMode="auto">
              <a:xfrm>
                <a:off x="1870" y="5462"/>
                <a:ext cx="1587" cy="56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宋体" pitchFamily="2" charset="-122"/>
                    <a:cs typeface="宋体" pitchFamily="2" charset="-122"/>
                  </a:rPr>
                  <a:t>Generator</a:t>
                </a:r>
                <a:endParaRPr kumimoji="0" lang="zh-CN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8" name="AutoShape 11"/>
              <p:cNvSpPr>
                <a:spLocks noChangeArrowheads="1"/>
              </p:cNvSpPr>
              <p:nvPr/>
            </p:nvSpPr>
            <p:spPr bwMode="auto">
              <a:xfrm>
                <a:off x="3505" y="5388"/>
                <a:ext cx="1134" cy="680"/>
              </a:xfrm>
              <a:prstGeom prst="rightArrow">
                <a:avLst>
                  <a:gd name="adj1" fmla="val 50000"/>
                  <a:gd name="adj2" fmla="val 41691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宋体" pitchFamily="2" charset="-122"/>
                    <a:cs typeface="宋体" pitchFamily="2" charset="-122"/>
                  </a:rPr>
                  <a:t>DC</a:t>
                </a:r>
                <a:endParaRPr kumimoji="0" lang="zh-CN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1855" y="4727"/>
                <a:ext cx="1587" cy="56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宋体" pitchFamily="2" charset="-122"/>
                    <a:cs typeface="宋体" pitchFamily="2" charset="-122"/>
                  </a:rPr>
                  <a:t>Generator</a:t>
                </a:r>
                <a:endParaRPr kumimoji="0" lang="zh-CN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0" name="AutoShape 13"/>
              <p:cNvSpPr>
                <a:spLocks noChangeArrowheads="1"/>
              </p:cNvSpPr>
              <p:nvPr/>
            </p:nvSpPr>
            <p:spPr bwMode="auto">
              <a:xfrm>
                <a:off x="3490" y="4653"/>
                <a:ext cx="1134" cy="680"/>
              </a:xfrm>
              <a:prstGeom prst="rightArrow">
                <a:avLst>
                  <a:gd name="adj1" fmla="val 50000"/>
                  <a:gd name="adj2" fmla="val 41691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宋体" pitchFamily="2" charset="-122"/>
                    <a:cs typeface="宋体" pitchFamily="2" charset="-122"/>
                  </a:rPr>
                  <a:t>Pulse</a:t>
                </a:r>
                <a:endParaRPr kumimoji="0" lang="zh-CN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</p:grpSp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4639" y="4545"/>
              <a:ext cx="3402" cy="1984"/>
              <a:chOff x="4669" y="4515"/>
              <a:chExt cx="3402" cy="1984"/>
            </a:xfrm>
          </p:grpSpPr>
          <p:sp>
            <p:nvSpPr>
              <p:cNvPr id="9" name="Rectangle 15"/>
              <p:cNvSpPr>
                <a:spLocks noChangeArrowheads="1"/>
              </p:cNvSpPr>
              <p:nvPr/>
            </p:nvSpPr>
            <p:spPr bwMode="auto">
              <a:xfrm>
                <a:off x="4669" y="4515"/>
                <a:ext cx="3402" cy="198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宋体" pitchFamily="2" charset="-122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宋体" pitchFamily="2" charset="-122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宋体" pitchFamily="2" charset="-122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宋体" pitchFamily="2" charset="-122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宋体" pitchFamily="2" charset="-122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宋体" pitchFamily="2" charset="-122"/>
                  <a:cs typeface="宋体" pitchFamily="2" charset="-122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宋体" pitchFamily="2" charset="-122"/>
                    <a:cs typeface="宋体" pitchFamily="2" charset="-122"/>
                  </a:rPr>
                  <a:t>A 3m*1m*1.5m darkroom</a:t>
                </a:r>
                <a:endParaRPr kumimoji="0" lang="zh-CN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auto">
              <a:xfrm>
                <a:off x="4748" y="5462"/>
                <a:ext cx="850" cy="56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宋体" pitchFamily="2" charset="-122"/>
                    <a:cs typeface="宋体" pitchFamily="2" charset="-122"/>
                  </a:rPr>
                  <a:t>LED</a:t>
                </a:r>
                <a:endParaRPr kumimoji="0" lang="zh-CN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auto">
              <a:xfrm>
                <a:off x="4733" y="4727"/>
                <a:ext cx="850" cy="56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宋体" pitchFamily="2" charset="-122"/>
                    <a:cs typeface="宋体" pitchFamily="2" charset="-122"/>
                  </a:rPr>
                  <a:t>LED</a:t>
                </a:r>
                <a:endParaRPr kumimoji="0" lang="zh-CN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grpSp>
            <p:nvGrpSpPr>
              <p:cNvPr id="12" name="Group 18"/>
              <p:cNvGrpSpPr>
                <a:grpSpLocks/>
              </p:cNvGrpSpPr>
              <p:nvPr/>
            </p:nvGrpSpPr>
            <p:grpSpPr bwMode="auto">
              <a:xfrm>
                <a:off x="5655" y="5132"/>
                <a:ext cx="1020" cy="508"/>
                <a:chOff x="6000" y="4517"/>
                <a:chExt cx="1020" cy="508"/>
              </a:xfrm>
            </p:grpSpPr>
            <p:cxnSp>
              <p:nvCxnSpPr>
                <p:cNvPr id="14" name="AutoShape 19"/>
                <p:cNvCxnSpPr>
                  <a:cxnSpLocks noChangeShapeType="1"/>
                </p:cNvCxnSpPr>
                <p:nvPr/>
              </p:nvCxnSpPr>
              <p:spPr bwMode="auto">
                <a:xfrm>
                  <a:off x="6000" y="4770"/>
                  <a:ext cx="1020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5" name="AutoShape 20"/>
                <p:cNvCxnSpPr>
                  <a:cxnSpLocks noChangeShapeType="1"/>
                </p:cNvCxnSpPr>
                <p:nvPr/>
              </p:nvCxnSpPr>
              <p:spPr bwMode="auto">
                <a:xfrm>
                  <a:off x="6000" y="4770"/>
                  <a:ext cx="1020" cy="25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6" name="AutoShape 21"/>
                <p:cNvCxnSpPr>
                  <a:cxnSpLocks noChangeShapeType="1"/>
                </p:cNvCxnSpPr>
                <p:nvPr/>
              </p:nvCxnSpPr>
              <p:spPr bwMode="auto">
                <a:xfrm flipV="1">
                  <a:off x="6000" y="4517"/>
                  <a:ext cx="1020" cy="25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</p:grpSp>
          <p:sp>
            <p:nvSpPr>
              <p:cNvPr id="13" name="Oval 22"/>
              <p:cNvSpPr>
                <a:spLocks noChangeArrowheads="1"/>
              </p:cNvSpPr>
              <p:nvPr/>
            </p:nvSpPr>
            <p:spPr bwMode="auto">
              <a:xfrm>
                <a:off x="6795" y="5132"/>
                <a:ext cx="964" cy="56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宋体" pitchFamily="2" charset="-122"/>
                    <a:cs typeface="宋体" pitchFamily="2" charset="-122"/>
                  </a:rPr>
                  <a:t>PMT</a:t>
                </a:r>
                <a:endParaRPr kumimoji="0" lang="zh-CN" altLang="zh-CN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323528" y="4725144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+mn-ea"/>
              </a:rPr>
              <a:t>没有背景光时，测量到的</a:t>
            </a:r>
            <a:r>
              <a:rPr lang="en-US" altLang="zh-CN" sz="2000" dirty="0" smtClean="0">
                <a:latin typeface="+mn-ea"/>
              </a:rPr>
              <a:t>PMT</a:t>
            </a:r>
            <a:r>
              <a:rPr lang="zh-CN" altLang="en-US" sz="2000" dirty="0" smtClean="0">
                <a:latin typeface="+mn-ea"/>
              </a:rPr>
              <a:t>输出信号电荷为</a:t>
            </a:r>
            <a:r>
              <a:rPr lang="en-US" altLang="zh-CN" sz="2000" dirty="0" smtClean="0">
                <a:latin typeface="+mn-ea"/>
              </a:rPr>
              <a:t>Q0</a:t>
            </a:r>
            <a:r>
              <a:rPr lang="zh-CN" altLang="en-US" sz="2000" dirty="0" smtClean="0">
                <a:latin typeface="+mn-ea"/>
              </a:rPr>
              <a:t>；</a:t>
            </a:r>
            <a:endParaRPr lang="en-US" altLang="zh-CN" sz="2000" dirty="0" smtClean="0">
              <a:latin typeface="+mn-ea"/>
            </a:endParaRPr>
          </a:p>
          <a:p>
            <a:r>
              <a:rPr lang="zh-CN" altLang="en-US" sz="2000" dirty="0" smtClean="0">
                <a:latin typeface="+mn-ea"/>
              </a:rPr>
              <a:t>加上背景光时，测量到的</a:t>
            </a:r>
            <a:r>
              <a:rPr lang="en-US" altLang="zh-CN" sz="2000" dirty="0" smtClean="0">
                <a:latin typeface="+mn-ea"/>
              </a:rPr>
              <a:t>PMT</a:t>
            </a:r>
            <a:r>
              <a:rPr lang="zh-CN" altLang="en-US" sz="2000" dirty="0" smtClean="0">
                <a:latin typeface="+mn-ea"/>
              </a:rPr>
              <a:t>输出信号电荷为</a:t>
            </a:r>
            <a:r>
              <a:rPr lang="en-US" altLang="zh-CN" sz="2000" dirty="0" smtClean="0">
                <a:latin typeface="+mn-ea"/>
              </a:rPr>
              <a:t>Q</a:t>
            </a:r>
            <a:r>
              <a:rPr lang="zh-CN" altLang="en-US" sz="2000" dirty="0" smtClean="0">
                <a:latin typeface="+mn-ea"/>
              </a:rPr>
              <a:t>；</a:t>
            </a:r>
            <a:endParaRPr lang="en-US" altLang="zh-CN" sz="2000" dirty="0" smtClean="0">
              <a:latin typeface="+mn-ea"/>
            </a:endParaRPr>
          </a:p>
          <a:p>
            <a:endParaRPr lang="en-US" altLang="zh-CN" sz="2000" dirty="0" smtClean="0">
              <a:latin typeface="+mn-ea"/>
            </a:endParaRPr>
          </a:p>
          <a:p>
            <a:r>
              <a:rPr lang="zh-CN" altLang="en-US" sz="2000" dirty="0" smtClean="0">
                <a:latin typeface="+mn-ea"/>
              </a:rPr>
              <a:t>则相对增益变化定义为：</a:t>
            </a:r>
            <a:endParaRPr lang="en-US" altLang="zh-CN" sz="2000" dirty="0" smtClean="0">
              <a:latin typeface="+mn-ea"/>
            </a:endParaRPr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3203575" y="5517232"/>
          <a:ext cx="2892425" cy="936625"/>
        </p:xfrm>
        <a:graphic>
          <a:graphicData uri="http://schemas.openxmlformats.org/presentationml/2006/ole">
            <p:oleObj spid="_x0000_s54274" name="公式" r:id="rId3" imgW="1320227" imgH="431613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背景光对</a:t>
            </a:r>
            <a:r>
              <a:rPr lang="en-US" altLang="zh-CN" dirty="0" smtClean="0"/>
              <a:t>PMT</a:t>
            </a:r>
            <a:r>
              <a:rPr lang="zh-CN" altLang="en-US" dirty="0" smtClean="0"/>
              <a:t>增益的影响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随着背景光的增大，</a:t>
            </a:r>
            <a:r>
              <a:rPr lang="en-US" altLang="zh-CN" dirty="0" smtClean="0"/>
              <a:t>PMT</a:t>
            </a:r>
            <a:r>
              <a:rPr lang="zh-CN" altLang="en-US" dirty="0" smtClean="0"/>
              <a:t>增益基本上变大</a:t>
            </a:r>
            <a:endParaRPr lang="en-US" altLang="zh-CN" dirty="0" smtClean="0"/>
          </a:p>
          <a:p>
            <a:r>
              <a:rPr lang="zh-CN" altLang="en-US" dirty="0" smtClean="0"/>
              <a:t>不同的</a:t>
            </a:r>
            <a:r>
              <a:rPr lang="en-US" altLang="zh-CN" dirty="0" smtClean="0"/>
              <a:t>PMT</a:t>
            </a:r>
            <a:r>
              <a:rPr lang="zh-CN" altLang="en-US" dirty="0" smtClean="0"/>
              <a:t>在相同的背景光大小下增益变化不同</a:t>
            </a:r>
            <a:endParaRPr lang="en-US" altLang="zh-CN" dirty="0" smtClean="0"/>
          </a:p>
          <a:p>
            <a:r>
              <a:rPr lang="zh-CN" altLang="en-US" dirty="0" smtClean="0"/>
              <a:t>相同的</a:t>
            </a:r>
            <a:r>
              <a:rPr lang="en-US" altLang="zh-CN" dirty="0" smtClean="0"/>
              <a:t>PMT</a:t>
            </a:r>
            <a:r>
              <a:rPr lang="zh-CN" altLang="en-US" dirty="0" smtClean="0"/>
              <a:t>在相同的背景光大小下，由于电阻式分压器的不同，其相对增益的变化不同。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332656"/>
            <a:ext cx="849694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以一个</a:t>
            </a:r>
            <a:r>
              <a:rPr lang="en-US" altLang="zh-CN" sz="2000" dirty="0" smtClean="0"/>
              <a:t>R1=R2=……=R</a:t>
            </a:r>
            <a:r>
              <a:rPr lang="en-US" altLang="zh-CN" sz="2000" baseline="-25000" dirty="0" smtClean="0"/>
              <a:t>N</a:t>
            </a:r>
            <a:r>
              <a:rPr lang="zh-CN" altLang="en-US" sz="2000" dirty="0" smtClean="0"/>
              <a:t>的电阻式分压器为例，当存在阳极电流时，会使得各打拿极间的电压发生变化，进而影响</a:t>
            </a:r>
            <a:r>
              <a:rPr lang="en-US" altLang="zh-CN" sz="2000" dirty="0" smtClean="0"/>
              <a:t>PMT</a:t>
            </a:r>
            <a:r>
              <a:rPr lang="zh-CN" altLang="en-US" sz="2000" dirty="0" smtClean="0"/>
              <a:t>的增益。</a:t>
            </a:r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r>
              <a:rPr lang="zh-CN" altLang="en-US" sz="2000" dirty="0" smtClean="0"/>
              <a:t>公式中，</a:t>
            </a:r>
            <a:r>
              <a:rPr lang="en-US" altLang="zh-CN" sz="2000" dirty="0" smtClean="0"/>
              <a:t>N</a:t>
            </a:r>
            <a:r>
              <a:rPr lang="zh-CN" altLang="en-US" sz="2000" dirty="0" smtClean="0"/>
              <a:t>是打拿极的个数，</a:t>
            </a:r>
            <a:r>
              <a:rPr lang="en-US" altLang="zh-CN" sz="2000" dirty="0" err="1" smtClean="0"/>
              <a:t>Ia</a:t>
            </a:r>
            <a:r>
              <a:rPr lang="zh-CN" altLang="en-US" sz="2000" dirty="0" smtClean="0"/>
              <a:t>是阳极电流，</a:t>
            </a:r>
            <a:r>
              <a:rPr lang="en-US" altLang="zh-CN" sz="2000" dirty="0" err="1" smtClean="0"/>
              <a:t>Ip</a:t>
            </a:r>
            <a:r>
              <a:rPr lang="zh-CN" altLang="en-US" sz="2000" dirty="0" smtClean="0"/>
              <a:t>是分压器电流。</a:t>
            </a:r>
            <a:endParaRPr lang="en-US" altLang="zh-CN" sz="2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2050" y="1289670"/>
            <a:ext cx="68199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1234628" y="4719638"/>
          <a:ext cx="3481388" cy="952500"/>
        </p:xfrm>
        <a:graphic>
          <a:graphicData uri="http://schemas.openxmlformats.org/presentationml/2006/ole">
            <p:oleObj spid="_x0000_s45059" name="公式" r:id="rId4" imgW="1879560" imgH="520560" progId="Equation.3">
              <p:embed/>
            </p:oleObj>
          </a:graphicData>
        </a:graphic>
      </p:graphicFrame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>
          <a:off x="5292080" y="5062538"/>
          <a:ext cx="2716213" cy="406400"/>
        </p:xfrm>
        <a:graphic>
          <a:graphicData uri="http://schemas.openxmlformats.org/presentationml/2006/ole">
            <p:oleObj spid="_x0000_s45061" name="公式" r:id="rId5" imgW="157464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5536" y="1412776"/>
            <a:ext cx="85689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固定</a:t>
            </a:r>
            <a:r>
              <a:rPr lang="en-US" altLang="zh-CN" sz="2000" dirty="0" smtClean="0"/>
              <a:t>PMT</a:t>
            </a:r>
            <a:r>
              <a:rPr lang="zh-CN" altLang="en-US" sz="2000" dirty="0" smtClean="0"/>
              <a:t>的工作电压</a:t>
            </a:r>
            <a:r>
              <a:rPr lang="en-US" altLang="zh-CN" sz="2000" dirty="0" smtClean="0"/>
              <a:t>1200V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PMT</a:t>
            </a:r>
            <a:r>
              <a:rPr lang="zh-CN" altLang="en-US" sz="2000" dirty="0" smtClean="0"/>
              <a:t>输出的直流背景信号大小为</a:t>
            </a:r>
            <a:r>
              <a:rPr lang="en-US" altLang="zh-CN" sz="2000" dirty="0" smtClean="0"/>
              <a:t>8uA</a:t>
            </a:r>
            <a:r>
              <a:rPr lang="zh-CN" altLang="en-US" sz="2000" dirty="0" smtClean="0"/>
              <a:t>（</a:t>
            </a:r>
            <a:r>
              <a:rPr lang="en-US" altLang="zh-CN" sz="2000" smtClean="0"/>
              <a:t>0.2mV</a:t>
            </a:r>
            <a:r>
              <a:rPr lang="zh-CN" altLang="en-US" sz="2000" dirty="0" smtClean="0"/>
              <a:t>），对不同分压器进行测量。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一般情况下，</a:t>
            </a:r>
            <a:r>
              <a:rPr lang="en-US" altLang="zh-CN" sz="2000" dirty="0" smtClean="0"/>
              <a:t>α</a:t>
            </a:r>
            <a:r>
              <a:rPr lang="zh-CN" altLang="en-US" sz="2000" dirty="0" smtClean="0"/>
              <a:t>在</a:t>
            </a:r>
            <a:r>
              <a:rPr lang="en-US" altLang="zh-CN" sz="2000" dirty="0" smtClean="0"/>
              <a:t>0.6-0.8</a:t>
            </a:r>
            <a:r>
              <a:rPr lang="zh-CN" altLang="en-US" sz="2000" dirty="0" smtClean="0"/>
              <a:t>之间，所以</a:t>
            </a:r>
            <a:r>
              <a:rPr lang="en-US" altLang="zh-CN" sz="2000" dirty="0" smtClean="0"/>
              <a:t>ΔG/G</a:t>
            </a:r>
            <a:r>
              <a:rPr lang="zh-CN" altLang="en-US" sz="2000" dirty="0" smtClean="0"/>
              <a:t>最大取值即</a:t>
            </a:r>
            <a:r>
              <a:rPr lang="en-US" altLang="zh-CN" sz="2000" dirty="0" err="1" smtClean="0"/>
              <a:t>Ia</a:t>
            </a:r>
            <a:r>
              <a:rPr lang="en-US" altLang="zh-CN" sz="2000" dirty="0" smtClean="0"/>
              <a:t>/</a:t>
            </a:r>
            <a:r>
              <a:rPr lang="en-US" altLang="zh-CN" sz="2000" dirty="0" err="1" smtClean="0"/>
              <a:t>Ip</a:t>
            </a:r>
            <a:r>
              <a:rPr lang="zh-CN" altLang="en-US" sz="2000" dirty="0" smtClean="0"/>
              <a:t>；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但表中数据显示，</a:t>
            </a:r>
            <a:r>
              <a:rPr lang="en-US" altLang="zh-CN" sz="2000" dirty="0" smtClean="0"/>
              <a:t>PMT</a:t>
            </a:r>
            <a:r>
              <a:rPr lang="zh-CN" altLang="en-US" sz="2000" dirty="0" smtClean="0"/>
              <a:t>增益的变化从</a:t>
            </a:r>
            <a:r>
              <a:rPr lang="en-US" altLang="zh-CN" sz="2000" dirty="0" smtClean="0"/>
              <a:t>1% - 10%</a:t>
            </a:r>
            <a:r>
              <a:rPr lang="zh-CN" altLang="en-US" sz="2000" dirty="0" smtClean="0"/>
              <a:t>不等，可判定除却阳极电流的影响，存在其他未知因素会影响到背景光下相对增益的变化！</a:t>
            </a:r>
            <a:endParaRPr lang="zh-CN" altLang="en-US" sz="20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测试结果（一）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BB4A-61C1-4A84-8696-AFE00EF7A91C}" type="slidenum">
              <a:rPr lang="zh-CN" altLang="en-US" smtClean="0"/>
              <a:pPr/>
              <a:t>9</a:t>
            </a:fld>
            <a:endParaRPr lang="zh-CN" altLang="en-US"/>
          </a:p>
        </p:txBody>
      </p:sp>
      <p:graphicFrame>
        <p:nvGraphicFramePr>
          <p:cNvPr id="7" name="内容占位符 6"/>
          <p:cNvGraphicFramePr>
            <a:graphicFrameLocks noGrp="1"/>
          </p:cNvGraphicFramePr>
          <p:nvPr>
            <p:ph idx="1"/>
          </p:nvPr>
        </p:nvGraphicFramePr>
        <p:xfrm>
          <a:off x="467544" y="2428096"/>
          <a:ext cx="828092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0230"/>
                <a:gridCol w="2070230"/>
                <a:gridCol w="2070230"/>
                <a:gridCol w="2070230"/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Calibri"/>
                          <a:ea typeface="宋体"/>
                          <a:cs typeface="Times New Roman"/>
                        </a:rPr>
                        <a:t>NO.</a:t>
                      </a:r>
                      <a:endParaRPr lang="zh-CN" sz="20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ΔG/G of Anode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ΔG/G of Dynode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latin typeface="Calibri"/>
                          <a:ea typeface="宋体"/>
                          <a:cs typeface="Times New Roman"/>
                        </a:rPr>
                        <a:t>I</a:t>
                      </a:r>
                      <a:r>
                        <a:rPr lang="en-US" sz="2000" kern="100" baseline="-25000" dirty="0" err="1">
                          <a:latin typeface="Calibri"/>
                          <a:ea typeface="宋体"/>
                          <a:cs typeface="Times New Roman"/>
                        </a:rPr>
                        <a:t>a</a:t>
                      </a:r>
                      <a:r>
                        <a:rPr lang="en-US" sz="2000" kern="100" baseline="-25000" dirty="0">
                          <a:latin typeface="Calibri"/>
                          <a:ea typeface="宋体"/>
                          <a:cs typeface="Times New Roman"/>
                        </a:rPr>
                        <a:t>/</a:t>
                      </a:r>
                      <a:r>
                        <a:rPr lang="en-US" sz="2000" kern="100" dirty="0">
                          <a:latin typeface="Calibri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sz="2000" kern="100" dirty="0" err="1">
                          <a:latin typeface="Calibri"/>
                          <a:ea typeface="宋体"/>
                          <a:cs typeface="Times New Roman"/>
                        </a:rPr>
                        <a:t>I</a:t>
                      </a:r>
                      <a:r>
                        <a:rPr lang="en-US" sz="2000" kern="100" baseline="-25000" dirty="0" err="1">
                          <a:latin typeface="Calibri"/>
                          <a:ea typeface="宋体"/>
                          <a:cs typeface="Times New Roman"/>
                        </a:rPr>
                        <a:t>p</a:t>
                      </a:r>
                      <a:endParaRPr lang="zh-CN" sz="20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Divider 1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1.3%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1.2%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2.6%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Divider 2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3.3%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4.0%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3.0%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Divider 3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8.6%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11.0%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3.1%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Divider 4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5.3%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7.6%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3.1%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Calibri"/>
                          <a:ea typeface="宋体"/>
                          <a:cs typeface="Times New Roman"/>
                        </a:rPr>
                        <a:t>Divider 5</a:t>
                      </a:r>
                      <a:endParaRPr lang="zh-CN" sz="20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Calibri"/>
                          <a:ea typeface="宋体"/>
                          <a:cs typeface="Times New Roman"/>
                        </a:rPr>
                        <a:t>10.0%</a:t>
                      </a:r>
                      <a:endParaRPr lang="zh-CN" sz="20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Calibri"/>
                          <a:ea typeface="宋体"/>
                          <a:cs typeface="Times New Roman"/>
                        </a:rPr>
                        <a:t>11.1%</a:t>
                      </a:r>
                      <a:endParaRPr lang="zh-CN" sz="20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Calibri"/>
                          <a:ea typeface="宋体"/>
                          <a:cs typeface="Times New Roman"/>
                        </a:rPr>
                        <a:t>3.8%</a:t>
                      </a:r>
                      <a:endParaRPr lang="zh-CN" sz="20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龙腾四海">
  <a:themeElements>
    <a:clrScheme name="龙腾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龙腾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1318</TotalTime>
  <Words>1235</Words>
  <Application>Microsoft Office PowerPoint</Application>
  <PresentationFormat>全屏显示(4:3)</PresentationFormat>
  <Paragraphs>265</Paragraphs>
  <Slides>16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8" baseType="lpstr">
      <vt:lpstr>龙腾四海</vt:lpstr>
      <vt:lpstr>公式</vt:lpstr>
      <vt:lpstr>光电倍增管增益与背景光强弱的关联研究</vt:lpstr>
      <vt:lpstr>主要内容</vt:lpstr>
      <vt:lpstr>幻灯片 3</vt:lpstr>
      <vt:lpstr>WFCTA</vt:lpstr>
      <vt:lpstr>背景介绍</vt:lpstr>
      <vt:lpstr>测试原理框图</vt:lpstr>
      <vt:lpstr>背景光对PMT增益的影响</vt:lpstr>
      <vt:lpstr>幻灯片 8</vt:lpstr>
      <vt:lpstr>测试结果（一）</vt:lpstr>
      <vt:lpstr>测试结果（二）</vt:lpstr>
      <vt:lpstr>测试结果（三）</vt:lpstr>
      <vt:lpstr>测试结果（四）</vt:lpstr>
      <vt:lpstr>测试结果（四）</vt:lpstr>
      <vt:lpstr>总结与讨论</vt:lpstr>
      <vt:lpstr>幻灯片 15</vt:lpstr>
      <vt:lpstr>幻灯片 16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LHAASO-WFCTA光电倍增管性能测试</dc:title>
  <dc:creator>yinlq</dc:creator>
  <cp:lastModifiedBy>sherry</cp:lastModifiedBy>
  <cp:revision>98</cp:revision>
  <dcterms:created xsi:type="dcterms:W3CDTF">2015-09-23T13:38:44Z</dcterms:created>
  <dcterms:modified xsi:type="dcterms:W3CDTF">2016-08-23T05:26:34Z</dcterms:modified>
</cp:coreProperties>
</file>