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79" r:id="rId2"/>
    <p:sldId id="380" r:id="rId3"/>
    <p:sldId id="572" r:id="rId4"/>
    <p:sldId id="573" r:id="rId5"/>
    <p:sldId id="574" r:id="rId6"/>
    <p:sldId id="575" r:id="rId7"/>
    <p:sldId id="588" r:id="rId8"/>
    <p:sldId id="555" r:id="rId9"/>
    <p:sldId id="556" r:id="rId10"/>
    <p:sldId id="557" r:id="rId11"/>
    <p:sldId id="580" r:id="rId12"/>
    <p:sldId id="585" r:id="rId13"/>
    <p:sldId id="587" r:id="rId14"/>
    <p:sldId id="586" r:id="rId15"/>
    <p:sldId id="603" r:id="rId16"/>
    <p:sldId id="607" r:id="rId17"/>
    <p:sldId id="594" r:id="rId18"/>
    <p:sldId id="601" r:id="rId19"/>
    <p:sldId id="589" r:id="rId20"/>
    <p:sldId id="600" r:id="rId21"/>
    <p:sldId id="534" r:id="rId22"/>
    <p:sldId id="535" r:id="rId23"/>
    <p:sldId id="593" r:id="rId24"/>
    <p:sldId id="605" r:id="rId25"/>
    <p:sldId id="615" r:id="rId26"/>
    <p:sldId id="536" r:id="rId27"/>
    <p:sldId id="539" r:id="rId28"/>
    <p:sldId id="609" r:id="rId29"/>
    <p:sldId id="616" r:id="rId30"/>
    <p:sldId id="544" r:id="rId31"/>
    <p:sldId id="608" r:id="rId32"/>
    <p:sldId id="538" r:id="rId33"/>
    <p:sldId id="610" r:id="rId34"/>
    <p:sldId id="614" r:id="rId35"/>
    <p:sldId id="541" r:id="rId36"/>
    <p:sldId id="543" r:id="rId37"/>
    <p:sldId id="571" r:id="rId38"/>
    <p:sldId id="558" r:id="rId39"/>
    <p:sldId id="611" r:id="rId40"/>
    <p:sldId id="570" r:id="rId41"/>
    <p:sldId id="596" r:id="rId42"/>
    <p:sldId id="597" r:id="rId43"/>
    <p:sldId id="598" r:id="rId44"/>
    <p:sldId id="599" r:id="rId45"/>
    <p:sldId id="547" r:id="rId46"/>
    <p:sldId id="549" r:id="rId47"/>
    <p:sldId id="550" r:id="rId48"/>
  </p:sldIdLst>
  <p:sldSz cx="9144000" cy="6858000" type="screen4x3"/>
  <p:notesSz cx="6797675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 userDrawn="1">
          <p15:clr>
            <a:srgbClr val="A4A3A4"/>
          </p15:clr>
        </p15:guide>
        <p15:guide id="2" pos="2235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ABF"/>
    <a:srgbClr val="00B050"/>
    <a:srgbClr val="FFFF66"/>
    <a:srgbClr val="FF0000"/>
    <a:srgbClr val="0000FF"/>
    <a:srgbClr val="005AB4"/>
    <a:srgbClr val="F8FCFC"/>
    <a:srgbClr val="F1F8F9"/>
    <a:srgbClr val="FF9900"/>
    <a:srgbClr val="C5B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4" autoAdjust="0"/>
    <p:restoredTop sz="95304" autoAdjust="0"/>
  </p:normalViewPr>
  <p:slideViewPr>
    <p:cSldViewPr snapToGrid="0">
      <p:cViewPr>
        <p:scale>
          <a:sx n="75" d="100"/>
          <a:sy n="75" d="100"/>
        </p:scale>
        <p:origin x="-11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-1818" y="-102"/>
      </p:cViewPr>
      <p:guideLst>
        <p:guide orient="horz" pos="3223"/>
        <p:guide orient="horz" pos="3127"/>
        <p:guide pos="223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184" cy="49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6" tIns="45628" rIns="91256" bIns="4562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908" y="0"/>
            <a:ext cx="2945184" cy="49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6" tIns="45628" rIns="91256" bIns="4562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881"/>
            <a:ext cx="2945184" cy="49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6" tIns="45628" rIns="91256" bIns="4562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908" y="9428881"/>
            <a:ext cx="2945184" cy="49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6" tIns="45628" rIns="91256" bIns="4562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E5577709-35FD-45E3-8E5D-5AA9DD6F75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2987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184" cy="49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6" tIns="45628" rIns="91256" bIns="4562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908" y="0"/>
            <a:ext cx="2945184" cy="49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6" tIns="45628" rIns="91256" bIns="4562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94" y="4716026"/>
            <a:ext cx="5439089" cy="446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6" tIns="45628" rIns="91256" bIns="456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467"/>
            <a:ext cx="2945184" cy="4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6" tIns="45628" rIns="91256" bIns="4562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908" y="9430467"/>
            <a:ext cx="2945184" cy="4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6" tIns="45628" rIns="91256" bIns="4562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1F6D9BD4-01BA-4526-B881-982C79413C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6143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2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6D9BD4-01BA-4526-B881-982C79413CDE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641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6D9BD4-01BA-4526-B881-982C79413CDE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88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6D9BD4-01BA-4526-B881-982C79413CDE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3266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6D9BD4-01BA-4526-B881-982C79413CDE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134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36726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83001"/>
            <a:ext cx="6400800" cy="1435100"/>
          </a:xfrm>
        </p:spPr>
        <p:txBody>
          <a:bodyPr/>
          <a:lstStyle>
            <a:lvl1pPr marL="0" indent="0" algn="ctr">
              <a:buFontTx/>
              <a:buNone/>
              <a:defRPr sz="3400"/>
            </a:lvl1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46ABB-AC01-4247-BA71-B0C0C662ACE8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9F667-CA9D-4115-8253-8583849F19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70AD6-7804-4CAA-806F-F04F718586F3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6F3C1-046E-4279-B1C3-6038FB74F1C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890588"/>
            <a:ext cx="2057400" cy="52689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890588"/>
            <a:ext cx="6019800" cy="52689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B90CA-96AC-41BB-9FAF-C01D43CFE0FB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72854-5739-4F3C-940F-A63767F9FE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标题，文本与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90588"/>
            <a:ext cx="8229600" cy="593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33537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/>
          </p:nvPr>
        </p:nvSpPr>
        <p:spPr>
          <a:xfrm>
            <a:off x="4648200" y="1633537"/>
            <a:ext cx="4038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单击图标添加图表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638B9-64F0-4256-ACD6-8AC5F7C460BE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F99D4-79F8-4FE2-B5D7-122F1AD103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57362"/>
            <a:ext cx="8229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3600">
                <a:latin typeface="+mj-ea"/>
                <a:ea typeface="+mj-ea"/>
              </a:defRPr>
            </a:lvl1pPr>
            <a:lvl2pPr>
              <a:defRPr sz="3200">
                <a:latin typeface="+mj-ea"/>
                <a:ea typeface="+mj-ea"/>
              </a:defRPr>
            </a:lvl2pPr>
            <a:lvl3pPr>
              <a:defRPr sz="2800">
                <a:latin typeface="+mj-ea"/>
                <a:ea typeface="+mj-ea"/>
              </a:defRPr>
            </a:lvl3pPr>
            <a:lvl4pPr>
              <a:defRPr sz="24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69049"/>
            <a:ext cx="2133600" cy="47625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69049"/>
            <a:ext cx="2895600" cy="47625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69049"/>
            <a:ext cx="2133600" cy="47625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FC1BC-0B8C-48BF-A122-6F60C05453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A5B89-0A17-4B03-875F-4346180CB295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AB0A2-6B6A-496A-B20F-033258B0B7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33537"/>
            <a:ext cx="4038600" cy="4525963"/>
          </a:xfrm>
        </p:spPr>
        <p:txBody>
          <a:bodyPr/>
          <a:lstStyle>
            <a:lvl1pPr>
              <a:defRPr sz="2800">
                <a:latin typeface="+mj-ea"/>
                <a:ea typeface="+mj-ea"/>
              </a:defRPr>
            </a:lvl1pPr>
            <a:lvl2pPr>
              <a:defRPr sz="24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1800">
                <a:latin typeface="+mj-ea"/>
                <a:ea typeface="+mj-ea"/>
              </a:defRPr>
            </a:lvl4pPr>
            <a:lvl5pPr>
              <a:defRPr sz="1800">
                <a:latin typeface="+mj-ea"/>
                <a:ea typeface="+mj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33537"/>
            <a:ext cx="4038600" cy="4525963"/>
          </a:xfrm>
        </p:spPr>
        <p:txBody>
          <a:bodyPr/>
          <a:lstStyle>
            <a:lvl1pPr>
              <a:defRPr sz="2800">
                <a:latin typeface="+mj-ea"/>
                <a:ea typeface="+mj-ea"/>
              </a:defRPr>
            </a:lvl1pPr>
            <a:lvl2pPr>
              <a:defRPr sz="24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1800">
                <a:latin typeface="+mj-ea"/>
                <a:ea typeface="+mj-ea"/>
              </a:defRPr>
            </a:lvl4pPr>
            <a:lvl5pPr>
              <a:defRPr sz="1800">
                <a:latin typeface="+mj-ea"/>
                <a:ea typeface="+mj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0076A-5402-480F-BD32-92225FA1612B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8769C-B2EE-4C97-A4DF-527C857536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1A752-B340-483D-811C-A74912BAFA78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23138-68DE-4D74-A654-52B71F1D82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AB35D-BCAB-49DD-9EA9-F25858633996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D7F9-A318-4AF0-AB79-1F27E7C718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DA0B1-01D9-4E71-9AC7-C6059DCE042A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A4389-3E81-45B5-9E9E-EA25587CE6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D2387-D6B9-46B6-BD8D-A403AD86BEBB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5DBA0-6C00-4CE3-B0B1-C79552E0DE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4F044-06AF-423C-AEDD-C76D63092CCB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BFD0B-1A3E-4285-937F-E8212289E0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90588"/>
            <a:ext cx="82296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335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D9CA239E-6B0F-41AA-B935-32FA1A3327BB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103B89ED-3F99-4802-90A3-6CC3E5F8E8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lnSpc>
          <a:spcPct val="130000"/>
        </a:lnSpc>
        <a:spcBef>
          <a:spcPct val="30000"/>
        </a:spcBef>
        <a:spcAft>
          <a:spcPct val="0"/>
        </a:spcAft>
        <a:buClr>
          <a:srgbClr val="A50021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宋体" pitchFamily="2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1461654_nasa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013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0" y="2111166"/>
            <a:ext cx="9016678" cy="1470025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The Performance of BGO Calorimeter</a:t>
            </a:r>
            <a:br>
              <a:rPr lang="en-US" altLang="zh-CN" sz="3200" dirty="0" smtClean="0">
                <a:solidFill>
                  <a:srgbClr val="FFFF00"/>
                </a:solidFill>
                <a:cs typeface="Times New Roman" panose="02020603050405020304" pitchFamily="18" charset="0"/>
              </a:rPr>
            </a:br>
            <a:r>
              <a:rPr lang="en-US" altLang="zh-CN" sz="32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 of DAMPE in Orbit</a:t>
            </a:r>
            <a:endParaRPr lang="zh-CN" altLang="en-US" sz="32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596900" y="3835400"/>
            <a:ext cx="7835901" cy="21786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zh-CN" sz="2400" b="1" u="sng" dirty="0" err="1" smtClean="0">
                <a:solidFill>
                  <a:srgbClr val="FFFF00"/>
                </a:solidFill>
                <a:ea typeface="+mj-ea"/>
              </a:rPr>
              <a:t>Yunlong</a:t>
            </a:r>
            <a:r>
              <a:rPr lang="en-US" altLang="zh-CN" sz="2400" b="1" u="sng" dirty="0" smtClean="0">
                <a:solidFill>
                  <a:srgbClr val="FFFF00"/>
                </a:solidFill>
                <a:ea typeface="+mj-ea"/>
              </a:rPr>
              <a:t> </a:t>
            </a:r>
            <a:r>
              <a:rPr lang="en-US" altLang="zh-CN" sz="2400" b="1" u="sng" dirty="0" smtClean="0">
                <a:solidFill>
                  <a:srgbClr val="FFFF00"/>
                </a:solidFill>
                <a:ea typeface="+mj-ea"/>
              </a:rPr>
              <a:t>Zhang</a:t>
            </a:r>
            <a:r>
              <a:rPr lang="en-US" altLang="zh-CN" sz="2400" b="1" dirty="0" smtClean="0">
                <a:solidFill>
                  <a:srgbClr val="FFFF00"/>
                </a:solidFill>
                <a:ea typeface="+mj-ea"/>
              </a:rPr>
              <a:t> </a:t>
            </a:r>
            <a:r>
              <a:rPr lang="en-US" altLang="zh-CN" sz="2400" b="1" dirty="0" err="1" smtClean="0">
                <a:solidFill>
                  <a:srgbClr val="FFFF00"/>
                </a:solidFill>
                <a:ea typeface="+mj-ea"/>
              </a:rPr>
              <a:t>Zhiyong</a:t>
            </a:r>
            <a:r>
              <a:rPr lang="en-US" altLang="zh-CN" sz="2400" b="1" dirty="0" smtClean="0">
                <a:solidFill>
                  <a:srgbClr val="FFFF00"/>
                </a:solidFill>
                <a:ea typeface="+mj-ea"/>
              </a:rPr>
              <a:t> Zhang, </a:t>
            </a:r>
            <a:r>
              <a:rPr lang="en-US" altLang="zh-CN" sz="2400" b="1" dirty="0" err="1" smtClean="0">
                <a:solidFill>
                  <a:srgbClr val="FFFF00"/>
                </a:solidFill>
                <a:ea typeface="+mj-ea"/>
              </a:rPr>
              <a:t>Yifeng</a:t>
            </a:r>
            <a:r>
              <a:rPr lang="en-US" altLang="zh-CN" sz="2400" b="1" dirty="0" smtClean="0">
                <a:solidFill>
                  <a:srgbClr val="FFFF00"/>
                </a:solidFill>
                <a:ea typeface="+mj-ea"/>
              </a:rPr>
              <a:t> Wei, </a:t>
            </a:r>
            <a:r>
              <a:rPr lang="en-US" altLang="zh-CN" sz="2400" b="1" dirty="0" err="1" smtClean="0">
                <a:solidFill>
                  <a:srgbClr val="FFFF00"/>
                </a:solidFill>
                <a:ea typeface="+mj-ea"/>
              </a:rPr>
              <a:t>Changqing</a:t>
            </a:r>
            <a:r>
              <a:rPr lang="en-US" altLang="zh-CN" sz="2400" b="1" dirty="0" smtClean="0">
                <a:solidFill>
                  <a:srgbClr val="FFFF00"/>
                </a:solidFill>
                <a:ea typeface="+mj-ea"/>
              </a:rPr>
              <a:t> Feng</a:t>
            </a:r>
          </a:p>
          <a:p>
            <a:pPr>
              <a:lnSpc>
                <a:spcPct val="110000"/>
              </a:lnSpc>
            </a:pPr>
            <a:r>
              <a:rPr lang="en-US" altLang="zh-CN" sz="2400" b="1" dirty="0" err="1" smtClean="0">
                <a:solidFill>
                  <a:srgbClr val="FFFF00"/>
                </a:solidFill>
                <a:ea typeface="+mj-ea"/>
              </a:rPr>
              <a:t>Shubin</a:t>
            </a:r>
            <a:r>
              <a:rPr lang="en-US" altLang="zh-CN" sz="2400" b="1" dirty="0" smtClean="0">
                <a:solidFill>
                  <a:srgbClr val="FFFF00"/>
                </a:solidFill>
                <a:ea typeface="+mj-ea"/>
              </a:rPr>
              <a:t> Liu, </a:t>
            </a:r>
            <a:r>
              <a:rPr lang="en-US" altLang="zh-CN" sz="2400" b="1" dirty="0" err="1" smtClean="0">
                <a:solidFill>
                  <a:srgbClr val="FFFF00"/>
                </a:solidFill>
                <a:ea typeface="+mj-ea"/>
              </a:rPr>
              <a:t>Guangshun</a:t>
            </a:r>
            <a:r>
              <a:rPr lang="en-US" altLang="zh-CN" sz="2400" b="1" dirty="0" smtClean="0">
                <a:solidFill>
                  <a:srgbClr val="FFFF00"/>
                </a:solidFill>
                <a:ea typeface="+mj-ea"/>
              </a:rPr>
              <a:t> Huang</a:t>
            </a:r>
            <a:r>
              <a:rPr lang="en-US" altLang="zh-CN" sz="2400" b="1" dirty="0" smtClean="0">
                <a:solidFill>
                  <a:srgbClr val="FFFF00"/>
                </a:solidFill>
                <a:ea typeface="+mj-ea"/>
              </a:rPr>
              <a:t> </a:t>
            </a:r>
          </a:p>
          <a:p>
            <a:pPr>
              <a:lnSpc>
                <a:spcPct val="110000"/>
              </a:lnSpc>
            </a:pPr>
            <a:endParaRPr lang="en-US" altLang="zh-CN" sz="2400" b="1" dirty="0" smtClean="0">
              <a:solidFill>
                <a:srgbClr val="FFFF00"/>
              </a:solidFill>
              <a:ea typeface="+mj-ea"/>
            </a:endParaRPr>
          </a:p>
          <a:p>
            <a:pPr>
              <a:lnSpc>
                <a:spcPct val="110000"/>
              </a:lnSpc>
            </a:pPr>
            <a:r>
              <a:rPr lang="en-US" altLang="zh-CN" sz="2400" b="1" dirty="0" smtClean="0">
                <a:solidFill>
                  <a:srgbClr val="FFFF00"/>
                </a:solidFill>
                <a:ea typeface="+mj-ea"/>
              </a:rPr>
              <a:t>On behalf of DAMPE Collaboration</a:t>
            </a:r>
          </a:p>
          <a:p>
            <a:pPr>
              <a:lnSpc>
                <a:spcPct val="110000"/>
              </a:lnSpc>
            </a:pPr>
            <a:endParaRPr lang="en-US" altLang="zh-CN" sz="2400" b="1" dirty="0">
              <a:solidFill>
                <a:srgbClr val="FFFF00"/>
              </a:solidFill>
              <a:ea typeface="+mj-ea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>
                <a:solidFill>
                  <a:srgbClr val="FFFF00"/>
                </a:solidFill>
              </a:rPr>
              <a:t>第十二届全国粒子物理学术会议</a:t>
            </a:r>
            <a:endParaRPr lang="en-US" altLang="zh-CN" sz="2400" b="1" dirty="0" smtClean="0">
              <a:solidFill>
                <a:srgbClr val="FFFF00"/>
              </a:solidFill>
              <a:ea typeface="+mj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 smtClean="0"/>
              <a:t>Calorimeter Elements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0AE0D-8C9F-4335-859D-729FA8D910CC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USTC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grpSp>
        <p:nvGrpSpPr>
          <p:cNvPr id="8" name="组合 7"/>
          <p:cNvGrpSpPr/>
          <p:nvPr/>
        </p:nvGrpSpPr>
        <p:grpSpPr>
          <a:xfrm>
            <a:off x="137511" y="1817933"/>
            <a:ext cx="4224424" cy="2734056"/>
            <a:chOff x="0" y="3456679"/>
            <a:chExt cx="4224424" cy="273405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456679"/>
              <a:ext cx="4224424" cy="273405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26500" y="3505549"/>
              <a:ext cx="2758589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0" dirty="0" smtClean="0">
                  <a:latin typeface="+mn-lt"/>
                </a:rPr>
                <a:t>308 BGO bars</a:t>
              </a:r>
              <a:endParaRPr lang="zh-CN" altLang="en-US" b="0" dirty="0">
                <a:latin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210432" y="1631890"/>
            <a:ext cx="3785286" cy="1970851"/>
            <a:chOff x="5210432" y="1631890"/>
            <a:chExt cx="3785286" cy="1970851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432" y="1631890"/>
              <a:ext cx="3785286" cy="1970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210432" y="3079521"/>
              <a:ext cx="1892643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0" dirty="0" smtClean="0">
                  <a:latin typeface="+mn-lt"/>
                </a:rPr>
                <a:t>616 PMTs</a:t>
              </a:r>
              <a:endParaRPr lang="zh-CN" altLang="en-US" b="0" dirty="0">
                <a:latin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61935" y="3738939"/>
            <a:ext cx="4730586" cy="2451796"/>
            <a:chOff x="4361935" y="3738939"/>
            <a:chExt cx="4730586" cy="2451796"/>
          </a:xfrm>
        </p:grpSpPr>
        <p:pic>
          <p:nvPicPr>
            <p:cNvPr id="10" name="Picture 6" descr="F:\BGO初样鉴定件总装照片\DSC0393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1935" y="3738939"/>
              <a:ext cx="4730586" cy="2451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361935" y="3738939"/>
              <a:ext cx="2758589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0" dirty="0" smtClean="0">
                  <a:latin typeface="+mn-lt"/>
                </a:rPr>
                <a:t>16 FEE boards</a:t>
              </a:r>
              <a:endParaRPr lang="zh-CN" altLang="en-US" b="0" dirty="0">
                <a:latin typeface="+mn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7511" y="4838700"/>
            <a:ext cx="4015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 smtClean="0">
                <a:solidFill>
                  <a:srgbClr val="FF0000"/>
                </a:solidFill>
                <a:latin typeface="+mn-lt"/>
              </a:rPr>
              <a:t>All of the elements should be tested before installed in the calorimeter </a:t>
            </a:r>
            <a:endParaRPr lang="zh-CN" altLang="en-US" sz="2400" b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3785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/>
              <a:t>Calorimeter Assembly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USTC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42" y="1725408"/>
            <a:ext cx="2488990" cy="202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66" y="1715360"/>
            <a:ext cx="2605088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7" y="4165507"/>
            <a:ext cx="2606194" cy="185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617" y="4152452"/>
            <a:ext cx="26384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90" y="4133402"/>
            <a:ext cx="28384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44" y="1715360"/>
            <a:ext cx="3072304" cy="203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207" y="3722639"/>
            <a:ext cx="2799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 smtClean="0">
                <a:latin typeface="+mn-lt"/>
              </a:rPr>
              <a:t>Carbon Fiber Structure</a:t>
            </a:r>
            <a:endParaRPr lang="zh-CN" altLang="en-US" sz="2000" b="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0952" y="3719014"/>
            <a:ext cx="2799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 smtClean="0">
                <a:latin typeface="+mn-lt"/>
              </a:rPr>
              <a:t>BGO crystal install</a:t>
            </a:r>
            <a:endParaRPr lang="zh-CN" altLang="en-US" sz="2000" b="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73441" y="3697938"/>
            <a:ext cx="1854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 smtClean="0">
                <a:latin typeface="+mn-lt"/>
              </a:rPr>
              <a:t>PMT install</a:t>
            </a:r>
            <a:endParaRPr lang="zh-CN" altLang="en-US" sz="2000" b="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182" y="6018958"/>
            <a:ext cx="181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 smtClean="0">
                <a:latin typeface="+mn-lt"/>
              </a:rPr>
              <a:t>Cable arrange</a:t>
            </a:r>
            <a:endParaRPr lang="zh-CN" altLang="en-US" sz="2000" b="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49539" y="6022069"/>
            <a:ext cx="2096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 smtClean="0">
                <a:latin typeface="+mn-lt"/>
              </a:rPr>
              <a:t>Cable connector</a:t>
            </a:r>
            <a:endParaRPr lang="zh-CN" altLang="en-US" sz="2000" b="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8149" y="6022069"/>
            <a:ext cx="1325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 smtClean="0">
                <a:latin typeface="+mn-lt"/>
              </a:rPr>
              <a:t>BGO Cal</a:t>
            </a:r>
            <a:endParaRPr lang="zh-CN" altLang="en-US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8320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图片 2" descr="IMG_0805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0" name="文本框 1"/>
          <p:cNvSpPr txBox="1">
            <a:spLocks noChangeArrowheads="1"/>
          </p:cNvSpPr>
          <p:nvPr/>
        </p:nvSpPr>
        <p:spPr bwMode="auto">
          <a:xfrm>
            <a:off x="1397000" y="4635500"/>
            <a:ext cx="59923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4400" dirty="0" smtClean="0">
                <a:solidFill>
                  <a:srgbClr val="FFFF00"/>
                </a:solidFill>
                <a:latin typeface="+mn-lt"/>
                <a:ea typeface="华文中宋" pitchFamily="2" charset="-122"/>
              </a:rPr>
              <a:t>12/17/2015 in </a:t>
            </a:r>
            <a:r>
              <a:rPr lang="en-US" altLang="zh-CN" sz="4400" dirty="0" err="1" smtClean="0">
                <a:solidFill>
                  <a:srgbClr val="FFFF00"/>
                </a:solidFill>
                <a:latin typeface="+mn-lt"/>
                <a:ea typeface="华文中宋" pitchFamily="2" charset="-122"/>
              </a:rPr>
              <a:t>Jiuquan</a:t>
            </a:r>
            <a:endParaRPr lang="zh-CN" altLang="en-US" sz="4400" dirty="0">
              <a:solidFill>
                <a:srgbClr val="FFFF00"/>
              </a:solidFill>
              <a:latin typeface="+mn-lt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5615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FDA0B1-01D9-4E71-9AC7-C6059DCE042A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A4389-3E81-45B5-9E9E-EA25587CE6C7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5" name="内容占位符 1"/>
          <p:cNvSpPr txBox="1">
            <a:spLocks/>
          </p:cNvSpPr>
          <p:nvPr/>
        </p:nvSpPr>
        <p:spPr bwMode="auto">
          <a:xfrm>
            <a:off x="500063" y="1566863"/>
            <a:ext cx="81470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 2" panose="05020102010507070707" pitchFamily="18" charset="2"/>
              <a:buChar char="ó"/>
              <a:defRPr/>
            </a:pPr>
            <a:r>
              <a:rPr lang="en-US" altLang="zh-CN" sz="3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2015</a:t>
            </a:r>
            <a:r>
              <a:rPr lang="zh-CN" altLang="en-US" sz="3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3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3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3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3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日，低压电源通电</a:t>
            </a:r>
            <a:endParaRPr lang="en-US" altLang="zh-CN" sz="3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02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秒，第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46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轨，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FEE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加电，指令首次上注并正确执行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45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48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秒，第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47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轨，喀什站首次接收到下传数据，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各项指标与地面一致，证明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BGO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量能器所有通道的电路工作正常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endParaRPr lang="en-US" altLang="zh-CN" sz="2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Clr>
                <a:srgbClr val="FF0000"/>
              </a:buClr>
              <a:buFont typeface="Wingdings 2" panose="05020102010507070707" pitchFamily="18" charset="2"/>
              <a:buChar char="ó"/>
              <a:defRPr/>
            </a:pPr>
            <a:r>
              <a:rPr lang="en-US" altLang="zh-CN" sz="3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2015</a:t>
            </a:r>
            <a:r>
              <a:rPr lang="zh-CN" altLang="en-US" sz="3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3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3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3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24</a:t>
            </a:r>
            <a:r>
              <a:rPr lang="zh-CN" altLang="en-US" sz="3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日，高压电源开机</a:t>
            </a:r>
            <a:endParaRPr lang="en-US" altLang="zh-CN" sz="3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43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分，第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106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轨，高压加第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工作档位（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450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伏）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55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分，第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108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轨，高压加第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工作档位（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840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伏）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109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轨，喀什站接收到首批科学数据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lvl="1" indent="0">
              <a:buClr>
                <a:srgbClr val="FF0000"/>
              </a:buClr>
              <a:buFontTx/>
              <a:buNone/>
              <a:defRPr/>
            </a:pPr>
            <a:endParaRPr lang="en-US" altLang="zh-CN" sz="2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2593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DAMPE in Orbit</a:t>
            </a:r>
            <a:endParaRPr lang="zh-CN" alt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grpSp>
        <p:nvGrpSpPr>
          <p:cNvPr id="11" name="组合 10"/>
          <p:cNvGrpSpPr/>
          <p:nvPr/>
        </p:nvGrpSpPr>
        <p:grpSpPr>
          <a:xfrm>
            <a:off x="4191228" y="2228849"/>
            <a:ext cx="4724400" cy="3721161"/>
            <a:chOff x="4191228" y="2228849"/>
            <a:chExt cx="4724400" cy="372116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380" y="2228849"/>
              <a:ext cx="3574096" cy="297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191228" y="5549900"/>
              <a:ext cx="472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0" dirty="0" smtClean="0">
                  <a:latin typeface="+mn-lt"/>
                </a:rPr>
                <a:t>~4 solid angle was shielded by the earth</a:t>
              </a:r>
              <a:endParaRPr lang="zh-CN" altLang="en-US" sz="2000" b="0" dirty="0">
                <a:latin typeface="+mn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80" y="2292219"/>
            <a:ext cx="3505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7116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 smtClean="0"/>
              <a:t>Space Environment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780675"/>
            <a:ext cx="6653213" cy="4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004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15 orbits per day,~16GB raw data</a:t>
            </a:r>
            <a:endParaRPr lang="zh-CN" alt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8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995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b="0" dirty="0" smtClean="0">
                <a:latin typeface="+mn-lt"/>
              </a:rPr>
              <a:t>Reconstruction Overview</a:t>
            </a:r>
            <a:endParaRPr lang="zh-CN" altLang="en-US" sz="4000" b="0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>
                <a:latin typeface="+mn-lt"/>
              </a:rPr>
              <a:t>Processing of the raw data</a:t>
            </a:r>
          </a:p>
          <a:p>
            <a:pPr lvl="1"/>
            <a:r>
              <a:rPr lang="en-US" altLang="zh-CN" sz="2400" dirty="0" smtClean="0">
                <a:latin typeface="+mn-lt"/>
              </a:rPr>
              <a:t>Calibration Constants</a:t>
            </a:r>
          </a:p>
          <a:p>
            <a:r>
              <a:rPr lang="en-US" altLang="zh-CN" sz="2800" dirty="0" smtClean="0">
                <a:latin typeface="+mn-lt"/>
              </a:rPr>
              <a:t>Application of reconstruction algorithms</a:t>
            </a:r>
          </a:p>
          <a:p>
            <a:pPr lvl="1"/>
            <a:r>
              <a:rPr lang="en-US" altLang="zh-CN" sz="2400" dirty="0" smtClean="0">
                <a:latin typeface="+mn-lt"/>
              </a:rPr>
              <a:t>Energy, Track..</a:t>
            </a:r>
          </a:p>
          <a:p>
            <a:r>
              <a:rPr lang="en-US" altLang="zh-CN" sz="2800" dirty="0" smtClean="0">
                <a:latin typeface="+mn-lt"/>
              </a:rPr>
              <a:t>Event Classification</a:t>
            </a:r>
          </a:p>
          <a:p>
            <a:pPr lvl="1"/>
            <a:r>
              <a:rPr lang="en-US" altLang="zh-CN" sz="2400" dirty="0" smtClean="0">
                <a:latin typeface="+mn-lt"/>
              </a:rPr>
              <a:t>calorimeter topology</a:t>
            </a:r>
            <a:endParaRPr lang="zh-CN" altLang="en-US" sz="2400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828" y="3517900"/>
            <a:ext cx="4756151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4190828" y="3517900"/>
            <a:ext cx="978072" cy="22352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5486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 smtClean="0"/>
              <a:t>Some Parameters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>
                <a:latin typeface="+mn-lt"/>
              </a:rPr>
              <a:t>Temperature</a:t>
            </a:r>
          </a:p>
          <a:p>
            <a:r>
              <a:rPr lang="en-US" altLang="zh-CN" sz="2800" dirty="0" smtClean="0">
                <a:latin typeface="+mn-lt"/>
              </a:rPr>
              <a:t>DAC Calibration</a:t>
            </a:r>
          </a:p>
          <a:p>
            <a:r>
              <a:rPr lang="en-US" altLang="zh-CN" sz="2800" dirty="0" smtClean="0">
                <a:latin typeface="+mn-lt"/>
              </a:rPr>
              <a:t>Pedestal</a:t>
            </a:r>
          </a:p>
          <a:p>
            <a:r>
              <a:rPr lang="en-US" altLang="zh-CN" sz="2800" dirty="0" smtClean="0">
                <a:latin typeface="+mn-lt"/>
              </a:rPr>
              <a:t>Dynodes Ratio of PMT</a:t>
            </a:r>
          </a:p>
          <a:p>
            <a:r>
              <a:rPr lang="en-US" altLang="zh-CN" sz="2800" dirty="0" smtClean="0">
                <a:latin typeface="+mn-lt"/>
              </a:rPr>
              <a:t>The Attenuation Length of BGO</a:t>
            </a:r>
            <a:r>
              <a:rPr lang="zh-CN" altLang="en-US" sz="2800" dirty="0">
                <a:latin typeface="+mn-lt"/>
              </a:rPr>
              <a:t> </a:t>
            </a:r>
            <a:r>
              <a:rPr lang="en-US" altLang="zh-CN" sz="2800" dirty="0" smtClean="0">
                <a:latin typeface="+mn-lt"/>
              </a:rPr>
              <a:t>Crystal</a:t>
            </a:r>
          </a:p>
          <a:p>
            <a:r>
              <a:rPr lang="en-US" altLang="zh-CN" sz="2800" dirty="0" smtClean="0">
                <a:latin typeface="+mn-lt"/>
              </a:rPr>
              <a:t>Minimum Ionizing Particles</a:t>
            </a:r>
            <a:endParaRPr lang="zh-CN" altLang="en-US" sz="2800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4845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Temperature Environment in Orbit</a:t>
            </a:r>
            <a:endParaRPr lang="zh-CN" alt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80" y="1637184"/>
            <a:ext cx="6388840" cy="441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07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 err="1" smtClean="0">
                <a:solidFill>
                  <a:srgbClr val="FF0000"/>
                </a:solidFill>
                <a:latin typeface="+mn-lt"/>
              </a:rPr>
              <a:t>DA</a:t>
            </a:r>
            <a:r>
              <a:rPr lang="en-US" altLang="zh-CN" sz="3200" dirty="0" err="1" smtClean="0">
                <a:latin typeface="+mn-lt"/>
              </a:rPr>
              <a:t>rk</a:t>
            </a:r>
            <a:r>
              <a:rPr lang="en-US" altLang="zh-CN" sz="3200" dirty="0" smtClean="0">
                <a:latin typeface="+mn-lt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+mn-lt"/>
              </a:rPr>
              <a:t>M</a:t>
            </a:r>
            <a:r>
              <a:rPr lang="en-US" altLang="zh-CN" sz="3200" dirty="0" smtClean="0">
                <a:latin typeface="+mn-lt"/>
              </a:rPr>
              <a:t>atter </a:t>
            </a:r>
            <a:r>
              <a:rPr lang="en-US" altLang="zh-CN" sz="3200" dirty="0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en-US" altLang="zh-CN" sz="3200" dirty="0" smtClean="0">
                <a:latin typeface="+mn-lt"/>
              </a:rPr>
              <a:t>article </a:t>
            </a:r>
            <a:r>
              <a:rPr lang="en-US" altLang="zh-CN" sz="3200" dirty="0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en-US" altLang="zh-CN" sz="3200" dirty="0" smtClean="0">
                <a:latin typeface="+mn-lt"/>
              </a:rPr>
              <a:t>xplorer</a:t>
            </a:r>
          </a:p>
          <a:p>
            <a:r>
              <a:rPr lang="en-US" altLang="zh-CN" sz="3200" dirty="0" smtClean="0">
                <a:latin typeface="+mn-lt"/>
              </a:rPr>
              <a:t>BGO Calorimeter</a:t>
            </a:r>
            <a:endParaRPr lang="en-US" altLang="zh-CN" sz="3200" dirty="0">
              <a:latin typeface="+mn-lt"/>
            </a:endParaRPr>
          </a:p>
          <a:p>
            <a:r>
              <a:rPr lang="en-US" altLang="zh-CN" sz="3200" dirty="0" smtClean="0">
                <a:latin typeface="+mn-lt"/>
              </a:rPr>
              <a:t>Status of Calorimeter in Space</a:t>
            </a:r>
            <a:endParaRPr lang="en-US" altLang="zh-CN" sz="3200" dirty="0">
              <a:latin typeface="+mn-lt"/>
            </a:endParaRPr>
          </a:p>
          <a:p>
            <a:r>
              <a:rPr lang="en-US" altLang="zh-CN" sz="3200" dirty="0" smtClean="0">
                <a:latin typeface="+mn-lt"/>
              </a:rPr>
              <a:t>Summary</a:t>
            </a:r>
            <a:endParaRPr lang="zh-CN" altLang="en-US" sz="3200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66700" y="6369049"/>
            <a:ext cx="1010557" cy="476251"/>
          </a:xfrm>
        </p:spPr>
        <p:txBody>
          <a:bodyPr/>
          <a:lstStyle/>
          <a:p>
            <a:pPr>
              <a:defRPr/>
            </a:pPr>
            <a:fld id="{E4A280E8-BD22-48ED-BF36-B4094EC9554E}" type="datetime1">
              <a:rPr lang="zh-CN" altLang="en-US" smtClean="0"/>
              <a:t>2016/8/22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USTC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0598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/>
              <a:t>Temperature Environment in Orbit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57362"/>
            <a:ext cx="6413500" cy="769938"/>
          </a:xfrm>
        </p:spPr>
        <p:txBody>
          <a:bodyPr/>
          <a:lstStyle/>
          <a:p>
            <a:r>
              <a:rPr lang="en-US" altLang="zh-CN" sz="2800" dirty="0" smtClean="0">
                <a:latin typeface="+mn-lt"/>
              </a:rPr>
              <a:t>Temperature of BGO Calorimeter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USTC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2633663"/>
            <a:ext cx="8332787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699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DAC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57363"/>
            <a:ext cx="8280400" cy="1036638"/>
          </a:xfrm>
        </p:spPr>
        <p:txBody>
          <a:bodyPr/>
          <a:lstStyle/>
          <a:p>
            <a:r>
              <a:rPr lang="en-US" altLang="zh-CN" sz="2400" dirty="0" smtClean="0">
                <a:latin typeface="+mn-lt"/>
              </a:rPr>
              <a:t>Charge injection calibrations are used to characterize the nonlinear behavior of the electronics chain.</a:t>
            </a:r>
            <a:endParaRPr lang="zh-CN" altLang="en-US" sz="2400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9" y="3049588"/>
            <a:ext cx="4132262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639" y="5434806"/>
            <a:ext cx="8607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 smtClean="0">
                <a:latin typeface="+mn-lt"/>
              </a:rPr>
              <a:t>After applying the measured non-linearity calibration, residual non-linearity is better than </a:t>
            </a:r>
            <a:r>
              <a:rPr lang="en-US" altLang="zh-CN" b="0" dirty="0" smtClean="0">
                <a:solidFill>
                  <a:srgbClr val="FF0000"/>
                </a:solidFill>
                <a:latin typeface="+mn-lt"/>
              </a:rPr>
              <a:t>1%</a:t>
            </a:r>
            <a:endParaRPr lang="zh-CN" altLang="en-US" b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36" y="2872832"/>
            <a:ext cx="3887852" cy="261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6616701" y="3200400"/>
            <a:ext cx="191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+/-2.5%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0964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dirty="0" smtClean="0"/>
              <a:t>Pedestal</a:t>
            </a:r>
            <a:endParaRPr lang="zh-CN" altLang="en-US" sz="4000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130000"/>
              </a:lnSpc>
              <a:spcBef>
                <a:spcPct val="30000"/>
              </a:spcBef>
              <a:buClr>
                <a:srgbClr val="A50021"/>
              </a:buClr>
              <a:buFont typeface="Wingdings" pitchFamily="2" charset="2"/>
              <a:buChar char="Ø"/>
            </a:pPr>
            <a:r>
              <a:rPr lang="en-US" altLang="zh-CN" sz="2800" dirty="0">
                <a:latin typeface="+mn-lt"/>
              </a:rPr>
              <a:t>Pedestals are the offset voltages for each output </a:t>
            </a:r>
            <a:r>
              <a:rPr lang="en-US" altLang="zh-CN" sz="2800" dirty="0" smtClean="0">
                <a:latin typeface="+mn-lt"/>
              </a:rPr>
              <a:t>channel</a:t>
            </a:r>
            <a:endParaRPr lang="zh-CN" altLang="en-US" sz="2800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4" y="4390685"/>
            <a:ext cx="2744759" cy="168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11" y="4396468"/>
            <a:ext cx="2804959" cy="173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70" y="4385846"/>
            <a:ext cx="2774860" cy="171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0181" y="5077165"/>
            <a:ext cx="79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 smtClean="0">
                <a:latin typeface="+mn-lt"/>
              </a:rPr>
              <a:t>dy2</a:t>
            </a:r>
            <a:endParaRPr lang="zh-CN" altLang="en-US" sz="24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6506" y="4800671"/>
            <a:ext cx="79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 smtClean="0">
                <a:latin typeface="+mn-lt"/>
              </a:rPr>
              <a:t>dy5</a:t>
            </a:r>
            <a:endParaRPr lang="zh-CN" altLang="en-US" sz="2400" b="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85812" y="5012358"/>
            <a:ext cx="79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 smtClean="0">
                <a:latin typeface="+mn-lt"/>
              </a:rPr>
              <a:t>dy8</a:t>
            </a:r>
            <a:endParaRPr lang="zh-CN" altLang="en-US" sz="2400" b="0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16" y="2924035"/>
            <a:ext cx="6302833" cy="129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392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000" y="179388"/>
            <a:ext cx="8229600" cy="593725"/>
          </a:xfrm>
        </p:spPr>
        <p:txBody>
          <a:bodyPr/>
          <a:lstStyle/>
          <a:p>
            <a:pPr algn="ctr"/>
            <a:r>
              <a:rPr lang="en-US" altLang="zh-CN" sz="2400" dirty="0" smtClean="0"/>
              <a:t>                            Pedestal vs. Time (Event Rate)</a:t>
            </a:r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95948" y="6369049"/>
            <a:ext cx="2133600" cy="476251"/>
          </a:xfrm>
        </p:spPr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01564" y="6369049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pic>
        <p:nvPicPr>
          <p:cNvPr id="7170" name="图片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262" y="786947"/>
            <a:ext cx="5730875" cy="276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234" y="3556000"/>
            <a:ext cx="5629275" cy="314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右弧形箭头 12"/>
          <p:cNvSpPr/>
          <p:nvPr/>
        </p:nvSpPr>
        <p:spPr bwMode="auto">
          <a:xfrm>
            <a:off x="6966839" y="1930400"/>
            <a:ext cx="767670" cy="2598057"/>
          </a:xfrm>
          <a:prstGeom prst="curvedLeftArrow">
            <a:avLst/>
          </a:prstGeom>
          <a:solidFill>
            <a:schemeClr val="accent1"/>
          </a:solidFill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9485" y="3178276"/>
            <a:ext cx="1553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 smtClean="0">
                <a:latin typeface="+mn-lt"/>
              </a:rPr>
              <a:t>SAA</a:t>
            </a:r>
            <a:endParaRPr lang="zh-CN" altLang="en-US" b="0" dirty="0">
              <a:latin typeface="+mn-lt"/>
            </a:endParaRPr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1843297" y="3657600"/>
            <a:ext cx="1277257" cy="1291771"/>
          </a:xfrm>
          <a:prstGeom prst="straightConnector1">
            <a:avLst/>
          </a:prstGeom>
          <a:noFill/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直接箭头连接符 22"/>
          <p:cNvCxnSpPr/>
          <p:nvPr/>
        </p:nvCxnSpPr>
        <p:spPr bwMode="auto">
          <a:xfrm>
            <a:off x="1843297" y="3439886"/>
            <a:ext cx="2090041" cy="1509485"/>
          </a:xfrm>
          <a:prstGeom prst="straightConnector1">
            <a:avLst/>
          </a:prstGeom>
          <a:noFill/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直接箭头连接符 24"/>
          <p:cNvCxnSpPr/>
          <p:nvPr/>
        </p:nvCxnSpPr>
        <p:spPr bwMode="auto">
          <a:xfrm>
            <a:off x="1843297" y="3338286"/>
            <a:ext cx="2670612" cy="1480810"/>
          </a:xfrm>
          <a:prstGeom prst="straightConnector1">
            <a:avLst/>
          </a:prstGeom>
          <a:noFill/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直接箭头连接符 26"/>
          <p:cNvCxnSpPr/>
          <p:nvPr/>
        </p:nvCxnSpPr>
        <p:spPr bwMode="auto">
          <a:xfrm>
            <a:off x="1843297" y="3229428"/>
            <a:ext cx="3497942" cy="1574977"/>
          </a:xfrm>
          <a:prstGeom prst="straightConnector1">
            <a:avLst/>
          </a:prstGeom>
          <a:noFill/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直接箭头连接符 28"/>
          <p:cNvCxnSpPr/>
          <p:nvPr/>
        </p:nvCxnSpPr>
        <p:spPr bwMode="auto">
          <a:xfrm>
            <a:off x="1843297" y="3120571"/>
            <a:ext cx="4317545" cy="1698525"/>
          </a:xfrm>
          <a:prstGeom prst="straightConnector1">
            <a:avLst/>
          </a:prstGeom>
          <a:noFill/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直接箭头连接符 30"/>
          <p:cNvCxnSpPr/>
          <p:nvPr/>
        </p:nvCxnSpPr>
        <p:spPr bwMode="auto">
          <a:xfrm flipV="1">
            <a:off x="1959410" y="1407886"/>
            <a:ext cx="1632858" cy="1480457"/>
          </a:xfrm>
          <a:prstGeom prst="straightConnector1">
            <a:avLst/>
          </a:prstGeom>
          <a:noFill/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直接箭头连接符 32"/>
          <p:cNvCxnSpPr/>
          <p:nvPr/>
        </p:nvCxnSpPr>
        <p:spPr bwMode="auto">
          <a:xfrm flipV="1">
            <a:off x="2017460" y="1407886"/>
            <a:ext cx="2220694" cy="1524176"/>
          </a:xfrm>
          <a:prstGeom prst="straightConnector1">
            <a:avLst/>
          </a:prstGeom>
          <a:noFill/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直接箭头连接符 34"/>
          <p:cNvCxnSpPr/>
          <p:nvPr/>
        </p:nvCxnSpPr>
        <p:spPr bwMode="auto">
          <a:xfrm flipV="1">
            <a:off x="2119748" y="1407886"/>
            <a:ext cx="3366634" cy="1574800"/>
          </a:xfrm>
          <a:prstGeom prst="straightConnector1">
            <a:avLst/>
          </a:prstGeom>
          <a:noFill/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直接箭头连接符 36"/>
          <p:cNvCxnSpPr/>
          <p:nvPr/>
        </p:nvCxnSpPr>
        <p:spPr bwMode="auto">
          <a:xfrm flipV="1">
            <a:off x="2307745" y="1407886"/>
            <a:ext cx="3853097" cy="1676400"/>
          </a:xfrm>
          <a:prstGeom prst="straightConnector1">
            <a:avLst/>
          </a:prstGeom>
          <a:noFill/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174169" y="2772227"/>
            <a:ext cx="1727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 smtClean="0">
                <a:latin typeface="+mn-lt"/>
              </a:rPr>
              <a:t>Radiation belt in N/S</a:t>
            </a:r>
            <a:endParaRPr lang="zh-CN" altLang="en-US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7823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59" y="782991"/>
            <a:ext cx="3217708" cy="188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99" y="782991"/>
            <a:ext cx="3424238" cy="197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59" y="2720683"/>
            <a:ext cx="3369541" cy="186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55" y="2759802"/>
            <a:ext cx="3440113" cy="202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84" y="4703961"/>
            <a:ext cx="3293629" cy="192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1" y="4703962"/>
            <a:ext cx="3236913" cy="196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4800" y="10287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 smtClean="0">
                <a:latin typeface="+mn-lt"/>
              </a:rPr>
              <a:t>dy2</a:t>
            </a:r>
            <a:endParaRPr lang="zh-CN" altLang="en-US" b="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1000" y="2819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 smtClean="0">
                <a:latin typeface="+mn-lt"/>
              </a:rPr>
              <a:t>dy5</a:t>
            </a:r>
            <a:endParaRPr lang="zh-CN" altLang="en-US" b="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97200" y="478180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 smtClean="0">
                <a:latin typeface="+mn-lt"/>
              </a:rPr>
              <a:t>dy8</a:t>
            </a:r>
            <a:endParaRPr lang="zh-CN" altLang="en-US" b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7200" y="234550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+mn-lt"/>
              </a:rPr>
              <a:t>Pedestal vs. Time (Temp)</a:t>
            </a:r>
            <a:endParaRPr lang="zh-CN" alt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733" y="5842000"/>
            <a:ext cx="793723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b="0" dirty="0" smtClean="0">
                <a:latin typeface="+mn-lt"/>
              </a:rPr>
              <a:t>the pedestal constants </a:t>
            </a:r>
            <a:r>
              <a:rPr lang="en-US" altLang="zh-CN" b="0" smtClean="0">
                <a:latin typeface="+mn-lt"/>
              </a:rPr>
              <a:t>were calibrated every </a:t>
            </a:r>
            <a:r>
              <a:rPr lang="en-US" altLang="zh-CN" b="0" dirty="0" smtClean="0">
                <a:latin typeface="+mn-lt"/>
              </a:rPr>
              <a:t>day</a:t>
            </a:r>
            <a:endParaRPr lang="zh-CN" altLang="en-US" b="0" dirty="0">
              <a:latin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71600" y="706968"/>
            <a:ext cx="1400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>
                <a:latin typeface="+mn-lt"/>
              </a:rPr>
              <a:t>mean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59864" y="757770"/>
            <a:ext cx="1400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mtClean="0">
                <a:latin typeface="+mn-lt"/>
              </a:rPr>
              <a:t>sigma</a:t>
            </a:r>
            <a:endParaRPr kumimoji="1" lang="zh-CN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256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2800" dirty="0" smtClean="0"/>
              <a:t>The Readout of </a:t>
            </a:r>
            <a:r>
              <a:rPr lang="en-US" altLang="zh-CN" sz="2800" dirty="0"/>
              <a:t>S</a:t>
            </a:r>
            <a:r>
              <a:rPr lang="en-US" altLang="zh-CN" sz="2800" dirty="0" smtClean="0"/>
              <a:t>ensitive Element</a:t>
            </a:r>
            <a:endParaRPr lang="zh-CN" altLang="en-US" sz="2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816513"/>
            <a:ext cx="6457950" cy="3924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 bwMode="auto">
          <a:xfrm>
            <a:off x="3536950" y="2336800"/>
            <a:ext cx="692150" cy="2159000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8800" y="2451100"/>
            <a:ext cx="40259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Front End Electronics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4554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dirty="0" smtClean="0"/>
              <a:t>Dynode Ratio</a:t>
            </a:r>
            <a:endParaRPr lang="zh-CN" altLang="en-US" sz="4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584388"/>
            <a:ext cx="3479800" cy="246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339" y="1658980"/>
            <a:ext cx="3518678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87" y="4165736"/>
            <a:ext cx="2985225" cy="218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339" y="4116250"/>
            <a:ext cx="3240016" cy="228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555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 smtClean="0">
                <a:latin typeface="+mn-lt"/>
              </a:rPr>
              <a:t>Dynode Ratio vs. Time (</a:t>
            </a:r>
            <a:r>
              <a:rPr lang="en-US" altLang="zh-CN" sz="3600" dirty="0" err="1" smtClean="0">
                <a:latin typeface="+mn-lt"/>
              </a:rPr>
              <a:t>Temprature</a:t>
            </a:r>
            <a:r>
              <a:rPr lang="en-US" altLang="zh-CN" sz="3600" smtClean="0">
                <a:latin typeface="+mn-lt"/>
              </a:rPr>
              <a:t>)</a:t>
            </a:r>
            <a:endParaRPr lang="zh-CN" altLang="en-US" sz="3600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374900"/>
            <a:ext cx="43624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11400"/>
            <a:ext cx="4102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5561667"/>
            <a:ext cx="914399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b="0" dirty="0">
                <a:latin typeface="+mn-lt"/>
              </a:rPr>
              <a:t>T</a:t>
            </a:r>
            <a:r>
              <a:rPr lang="en-US" altLang="zh-CN" b="0" dirty="0" smtClean="0">
                <a:latin typeface="+mn-lt"/>
              </a:rPr>
              <a:t>he </a:t>
            </a:r>
            <a:r>
              <a:rPr lang="en-US" altLang="zh-CN" b="0" smtClean="0">
                <a:latin typeface="+mn-lt"/>
              </a:rPr>
              <a:t>dynode ratio </a:t>
            </a:r>
            <a:r>
              <a:rPr lang="en-US" altLang="zh-CN" b="0" dirty="0" smtClean="0">
                <a:latin typeface="+mn-lt"/>
              </a:rPr>
              <a:t>constants were </a:t>
            </a:r>
            <a:r>
              <a:rPr lang="en-US" altLang="zh-CN" b="0" smtClean="0">
                <a:latin typeface="+mn-lt"/>
              </a:rPr>
              <a:t>calibrated every 5 days</a:t>
            </a:r>
            <a:endParaRPr lang="zh-CN" alt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38324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/>
              <a:t>Attenuation Length of BGO bar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grpSp>
        <p:nvGrpSpPr>
          <p:cNvPr id="7" name="组合 6"/>
          <p:cNvGrpSpPr/>
          <p:nvPr/>
        </p:nvGrpSpPr>
        <p:grpSpPr>
          <a:xfrm>
            <a:off x="1441469" y="1884276"/>
            <a:ext cx="6369032" cy="3845884"/>
            <a:chOff x="126499" y="3505550"/>
            <a:chExt cx="3964502" cy="268518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661" y="3668594"/>
              <a:ext cx="3816340" cy="252214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6499" y="3505550"/>
              <a:ext cx="1086968" cy="36531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0" dirty="0" smtClean="0">
                  <a:latin typeface="+mn-lt"/>
                </a:rPr>
                <a:t>BGO bar</a:t>
              </a:r>
              <a:endParaRPr lang="zh-CN" altLang="en-US" b="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6400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/>
              <a:t>Attenuation Length of BGO bar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sp>
        <p:nvSpPr>
          <p:cNvPr id="11" name="右箭头 10"/>
          <p:cNvSpPr/>
          <p:nvPr/>
        </p:nvSpPr>
        <p:spPr bwMode="auto">
          <a:xfrm>
            <a:off x="3676650" y="4826000"/>
            <a:ext cx="1149350" cy="482600"/>
          </a:xfrm>
          <a:prstGeom prst="rightArrow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709347"/>
              </p:ext>
            </p:extLst>
          </p:nvPr>
        </p:nvGraphicFramePr>
        <p:xfrm>
          <a:off x="698500" y="4483100"/>
          <a:ext cx="26416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3" imgW="1015920" imgH="507960" progId="Equation.DSMT4">
                  <p:embed/>
                </p:oleObj>
              </mc:Choice>
              <mc:Fallback>
                <p:oleObj name="Equation" r:id="rId3" imgW="10159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8500" y="4483100"/>
                        <a:ext cx="2641600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955427"/>
              </p:ext>
            </p:extLst>
          </p:nvPr>
        </p:nvGraphicFramePr>
        <p:xfrm>
          <a:off x="5105399" y="4718050"/>
          <a:ext cx="2535891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Equation" r:id="rId5" imgW="927000" imgH="215640" progId="Equation.DSMT4">
                  <p:embed/>
                </p:oleObj>
              </mc:Choice>
              <mc:Fallback>
                <p:oleObj name="Equation" r:id="rId5" imgW="9270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5399" y="4718050"/>
                        <a:ext cx="2535891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1039813" y="2080280"/>
            <a:ext cx="6224587" cy="2110720"/>
            <a:chOff x="684213" y="1915180"/>
            <a:chExt cx="6224587" cy="2110720"/>
          </a:xfrm>
        </p:grpSpPr>
        <p:sp>
          <p:nvSpPr>
            <p:cNvPr id="7" name="矩形 6"/>
            <p:cNvSpPr/>
            <p:nvPr/>
          </p:nvSpPr>
          <p:spPr bwMode="auto">
            <a:xfrm>
              <a:off x="1409700" y="2819400"/>
              <a:ext cx="4800600" cy="342900"/>
            </a:xfrm>
            <a:prstGeom prst="rect">
              <a:avLst/>
            </a:prstGeom>
            <a:solidFill>
              <a:srgbClr val="A2DABF"/>
            </a:solidFill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楷体_GB2312" pitchFamily="49" charset="-122"/>
                <a:ea typeface="楷体_GB2312" pitchFamily="49" charset="-122"/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 bwMode="auto">
            <a:xfrm>
              <a:off x="4572000" y="2146300"/>
              <a:ext cx="292100" cy="1879600"/>
            </a:xfrm>
            <a:prstGeom prst="straightConnector1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4718050" y="1915180"/>
              <a:ext cx="1346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0" dirty="0" smtClean="0">
                  <a:latin typeface="+mn-lt"/>
                </a:rPr>
                <a:t>particle</a:t>
              </a:r>
              <a:endParaRPr lang="zh-CN" altLang="en-US" b="0" dirty="0">
                <a:latin typeface="+mn-lt"/>
              </a:endParaRPr>
            </a:p>
          </p:txBody>
        </p:sp>
        <p:graphicFrame>
          <p:nvGraphicFramePr>
            <p:cNvPr id="15" name="对象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7765165"/>
                </p:ext>
              </p:extLst>
            </p:nvPr>
          </p:nvGraphicFramePr>
          <p:xfrm>
            <a:off x="684213" y="2736850"/>
            <a:ext cx="471487" cy="562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8" name="Equation" r:id="rId7" imgW="190440" imgH="228600" progId="Equation.DSMT4">
                    <p:embed/>
                  </p:oleObj>
                </mc:Choice>
                <mc:Fallback>
                  <p:oleObj name="Equation" r:id="rId7" imgW="1904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84213" y="2736850"/>
                          <a:ext cx="471487" cy="5623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1377445"/>
                </p:ext>
              </p:extLst>
            </p:nvPr>
          </p:nvGraphicFramePr>
          <p:xfrm>
            <a:off x="6413500" y="2694262"/>
            <a:ext cx="495300" cy="587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9" name="Equation" r:id="rId9" imgW="203040" imgH="241200" progId="Equation.DSMT4">
                    <p:embed/>
                  </p:oleObj>
                </mc:Choice>
                <mc:Fallback>
                  <p:oleObj name="Equation" r:id="rId9" imgW="203040" imgH="241200" progId="Equation.DSMT4">
                    <p:embed/>
                    <p:pic>
                      <p:nvPicPr>
                        <p:cNvPr id="0" name="对象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3500" y="2694262"/>
                          <a:ext cx="495300" cy="5871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03832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 smtClean="0"/>
              <a:t>Dark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Matter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47" y="2193331"/>
            <a:ext cx="2814862" cy="240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orb_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" y="2398711"/>
            <a:ext cx="2760142" cy="199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94" y="2193331"/>
            <a:ext cx="3234791" cy="240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19532" y="4816619"/>
            <a:ext cx="8723086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dirty="0"/>
              <a:t>天文观测的种种证据，已经可以肯定暗物质的存在，然而暗物质粒子是什么，人们却仍然一无所知。近年来，粒子物理学家试图通过直接或者间接方法去寻找暗物质粒子。</a:t>
            </a:r>
          </a:p>
        </p:txBody>
      </p:sp>
    </p:spTree>
    <p:extLst>
      <p:ext uri="{BB962C8B-B14F-4D97-AF65-F5344CB8AC3E}">
        <p14:creationId xmlns:p14="http://schemas.microsoft.com/office/powerpoint/2010/main" val="2924440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 smtClean="0"/>
              <a:t>Attenuation Length of BGO bar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  <p:pic>
        <p:nvPicPr>
          <p:cNvPr id="8" name="Picture 5" descr="屏幕快照 2016-03-23 下午5.22.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52" y="1837267"/>
            <a:ext cx="5869014" cy="38269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1200" y="4495800"/>
            <a:ext cx="269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λ= 1.4 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284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 smtClean="0"/>
              <a:t>Minimum Ionizing Particles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57363"/>
            <a:ext cx="8229600" cy="1074738"/>
          </a:xfrm>
        </p:spPr>
        <p:txBody>
          <a:bodyPr/>
          <a:lstStyle/>
          <a:p>
            <a:r>
              <a:rPr lang="en-US" altLang="zh-CN" sz="2400" dirty="0" smtClean="0">
                <a:latin typeface="+mn-lt"/>
              </a:rPr>
              <a:t>The MIPs signals were used as the reference of the energy reconstruction</a:t>
            </a:r>
            <a:endParaRPr lang="zh-CN" altLang="en-US" sz="2400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016374"/>
            <a:ext cx="7137400" cy="315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dirty="0" smtClean="0"/>
              <a:t>MIPs</a:t>
            </a:r>
            <a:endParaRPr lang="zh-CN" altLang="en-US" sz="4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0" y="2108199"/>
            <a:ext cx="4336961" cy="378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2285998"/>
            <a:ext cx="3744906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287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 smtClean="0">
                <a:latin typeface="+mn-lt"/>
              </a:rPr>
              <a:t>MIPS Signal of Heavy ions</a:t>
            </a:r>
            <a:endParaRPr lang="zh-CN" altLang="en-US" sz="3600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  <p:grpSp>
        <p:nvGrpSpPr>
          <p:cNvPr id="14" name="组合 13"/>
          <p:cNvGrpSpPr/>
          <p:nvPr/>
        </p:nvGrpSpPr>
        <p:grpSpPr>
          <a:xfrm>
            <a:off x="1257299" y="1814408"/>
            <a:ext cx="6899321" cy="4318526"/>
            <a:chOff x="1257299" y="1814408"/>
            <a:chExt cx="6899321" cy="431852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299" y="1814408"/>
              <a:ext cx="6899321" cy="4318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120900" y="2387600"/>
              <a:ext cx="546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0" dirty="0" smtClean="0">
                  <a:latin typeface="+mn-lt"/>
                </a:rPr>
                <a:t>P</a:t>
              </a:r>
              <a:endParaRPr lang="zh-CN" altLang="en-US" sz="2400" b="0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20900" y="3001665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0" dirty="0" smtClean="0">
                  <a:latin typeface="+mn-lt"/>
                </a:rPr>
                <a:t>He</a:t>
              </a:r>
              <a:endParaRPr lang="zh-CN" altLang="en-US" sz="2400" b="0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95600" y="346333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0" dirty="0" smtClean="0">
                  <a:latin typeface="+mn-lt"/>
                </a:rPr>
                <a:t>C</a:t>
              </a:r>
              <a:endParaRPr lang="zh-CN" altLang="en-US" sz="2400" b="0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97300" y="3846562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0" dirty="0" smtClean="0">
                  <a:latin typeface="+mn-lt"/>
                </a:rPr>
                <a:t>O</a:t>
              </a:r>
              <a:endParaRPr lang="zh-CN" altLang="en-US" sz="2400" b="0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0" y="430822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0" dirty="0" smtClean="0">
                  <a:latin typeface="+mn-lt"/>
                </a:rPr>
                <a:t>N</a:t>
              </a:r>
              <a:endParaRPr lang="zh-CN" altLang="en-US" sz="2400" b="0" dirty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63800" y="351200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0" dirty="0" smtClean="0">
                  <a:latin typeface="+mn-lt"/>
                </a:rPr>
                <a:t>B</a:t>
              </a:r>
              <a:endParaRPr lang="zh-CN" altLang="en-US" sz="2400" b="0" dirty="0">
                <a:latin typeface="+mn-lt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35200" y="4223206"/>
            <a:ext cx="62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 smtClean="0">
                <a:latin typeface="+mn-lt"/>
              </a:rPr>
              <a:t>Be</a:t>
            </a:r>
            <a:endParaRPr lang="zh-CN" altLang="en-US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0455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MIPs spectrum in different latitude</a:t>
            </a:r>
            <a:endParaRPr lang="zh-CN" alt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1577972"/>
            <a:ext cx="3924341" cy="228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063997"/>
            <a:ext cx="3778069" cy="229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40" y="1812926"/>
            <a:ext cx="4840556" cy="296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54520" y="5206996"/>
            <a:ext cx="4688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 smtClean="0">
                <a:latin typeface="+mn-lt"/>
              </a:rPr>
              <a:t>The MIPs calibration work just carry out in the -20deg~20deg </a:t>
            </a:r>
            <a:endParaRPr lang="zh-CN" altLang="en-US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89583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312862" y="1669782"/>
            <a:ext cx="6816725" cy="4217930"/>
            <a:chOff x="1312862" y="1669782"/>
            <a:chExt cx="6816725" cy="421793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2862" y="1669782"/>
              <a:ext cx="6816725" cy="2660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223" y="4089073"/>
              <a:ext cx="6569077" cy="1798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dirty="0" smtClean="0"/>
              <a:t>MIPs vs. Time (Temperature)</a:t>
            </a:r>
            <a:endParaRPr lang="zh-CN" altLang="en-US" sz="4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  <p:sp>
        <p:nvSpPr>
          <p:cNvPr id="8" name="TextBox 7"/>
          <p:cNvSpPr txBox="1"/>
          <p:nvPr/>
        </p:nvSpPr>
        <p:spPr>
          <a:xfrm>
            <a:off x="457201" y="5740402"/>
            <a:ext cx="805576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b="0" dirty="0">
                <a:latin typeface="+mn-lt"/>
              </a:rPr>
              <a:t>T</a:t>
            </a:r>
            <a:r>
              <a:rPr lang="en-US" altLang="zh-CN" b="0" dirty="0" smtClean="0">
                <a:latin typeface="+mn-lt"/>
              </a:rPr>
              <a:t>he MIPs constants </a:t>
            </a:r>
            <a:r>
              <a:rPr lang="en-US" altLang="zh-CN" b="0" smtClean="0">
                <a:latin typeface="+mn-lt"/>
              </a:rPr>
              <a:t>were calibrated </a:t>
            </a:r>
            <a:r>
              <a:rPr lang="en-US" altLang="zh-CN" b="0" dirty="0" smtClean="0">
                <a:latin typeface="+mn-lt"/>
              </a:rPr>
              <a:t>per 5 days</a:t>
            </a:r>
            <a:endParaRPr lang="zh-CN" alt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0946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dirty="0" smtClean="0"/>
              <a:t>Raw Data to </a:t>
            </a:r>
            <a:r>
              <a:rPr lang="en-US" altLang="zh-CN" sz="4000" dirty="0" err="1" smtClean="0"/>
              <a:t>BgoHits</a:t>
            </a:r>
            <a:endParaRPr lang="zh-CN" altLang="en-US" sz="4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20838"/>
            <a:ext cx="54864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35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 smtClean="0">
                <a:latin typeface="+mn-lt"/>
              </a:rPr>
              <a:t>7 </a:t>
            </a:r>
            <a:r>
              <a:rPr lang="en-US" altLang="zh-CN" sz="3600" dirty="0" err="1" smtClean="0">
                <a:latin typeface="+mn-lt"/>
              </a:rPr>
              <a:t>TeV</a:t>
            </a:r>
            <a:r>
              <a:rPr lang="en-US" altLang="zh-CN" sz="3600" dirty="0" smtClean="0">
                <a:latin typeface="+mn-lt"/>
              </a:rPr>
              <a:t> e+/- candidate</a:t>
            </a:r>
            <a:endParaRPr lang="zh-CN" altLang="en-US" sz="3600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  <p:pic>
        <p:nvPicPr>
          <p:cNvPr id="7" name="内容占位符 5" descr="Screen Shot 2016-02-29 at 3.25.3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260600"/>
            <a:ext cx="7483364" cy="3390900"/>
          </a:xfrm>
        </p:spPr>
      </p:pic>
    </p:spTree>
    <p:extLst>
      <p:ext uri="{BB962C8B-B14F-4D97-AF65-F5344CB8AC3E}">
        <p14:creationId xmlns:p14="http://schemas.microsoft.com/office/powerpoint/2010/main" val="975512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 smtClean="0"/>
              <a:t>Summary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120136" y="1744662"/>
            <a:ext cx="9023864" cy="4692865"/>
          </a:xfrm>
        </p:spPr>
        <p:txBody>
          <a:bodyPr/>
          <a:lstStyle/>
          <a:p>
            <a:pPr lvl="0"/>
            <a:r>
              <a:rPr lang="en-US" altLang="zh-CN" sz="2800" dirty="0" smtClean="0">
                <a:latin typeface="+mn-lt"/>
              </a:rPr>
              <a:t>The DAMPE satellite was lunched in the end of last year successfully</a:t>
            </a:r>
          </a:p>
          <a:p>
            <a:pPr lvl="0"/>
            <a:r>
              <a:rPr lang="en-US" altLang="zh-CN" sz="2800" dirty="0" smtClean="0">
                <a:latin typeface="+mn-lt"/>
              </a:rPr>
              <a:t>The Calorimeter of DAMPE works well in Space</a:t>
            </a:r>
          </a:p>
          <a:p>
            <a:pPr lvl="1"/>
            <a:r>
              <a:rPr lang="en-US" altLang="zh-CN" sz="2400" dirty="0" smtClean="0">
                <a:latin typeface="+mn-lt"/>
              </a:rPr>
              <a:t>Pedestal, Dynode-Ratio, MIPs..</a:t>
            </a:r>
          </a:p>
          <a:p>
            <a:pPr lvl="0"/>
            <a:r>
              <a:rPr lang="en-US" altLang="zh-CN" sz="2800" dirty="0" smtClean="0">
                <a:latin typeface="+mn-lt"/>
              </a:rPr>
              <a:t>The preliminary track and energy from BGO calorimeter could be reconstructed</a:t>
            </a:r>
          </a:p>
          <a:p>
            <a:pPr lvl="0"/>
            <a:r>
              <a:rPr lang="en-US" altLang="zh-CN" sz="2800" dirty="0" smtClean="0">
                <a:latin typeface="+mn-lt"/>
              </a:rPr>
              <a:t>The data analysis work is in progress</a:t>
            </a:r>
          </a:p>
          <a:p>
            <a:pPr marL="0" lvl="0" indent="0">
              <a:buNone/>
            </a:pPr>
            <a:r>
              <a:rPr lang="en-US" altLang="zh-CN" sz="2800" dirty="0" smtClean="0">
                <a:latin typeface="+mn-lt"/>
              </a:rPr>
              <a:t> </a:t>
            </a:r>
            <a:endParaRPr lang="zh-CN" altLang="zh-CN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8125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455988"/>
            <a:ext cx="8229600" cy="593725"/>
          </a:xfrm>
        </p:spPr>
        <p:txBody>
          <a:bodyPr/>
          <a:lstStyle/>
          <a:p>
            <a:pPr algn="ctr"/>
            <a:r>
              <a:rPr lang="en-US" altLang="zh-CN" sz="9600" dirty="0" smtClean="0"/>
              <a:t>THANKS</a:t>
            </a:r>
            <a:endParaRPr lang="zh-CN" altLang="en-US" sz="9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9807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 smtClean="0"/>
              <a:t>Space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Particle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Explorer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42" y="2167275"/>
            <a:ext cx="2636150" cy="19616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580" y="4397937"/>
            <a:ext cx="2685751" cy="13051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474" y="2181789"/>
            <a:ext cx="2443853" cy="19616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245" y="2140388"/>
            <a:ext cx="2203374" cy="20511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0008" y="4282728"/>
            <a:ext cx="2525848" cy="1416308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3" y="4389513"/>
            <a:ext cx="2695309" cy="13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719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7474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 smtClean="0"/>
              <a:t>Cosmic-ray Calibration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58" y="3969543"/>
            <a:ext cx="2626184" cy="230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26" y="3969543"/>
            <a:ext cx="2716211" cy="234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14" y="1550069"/>
            <a:ext cx="2899286" cy="233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96191" y="2320834"/>
            <a:ext cx="3491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 smtClean="0">
                <a:latin typeface="+mn-lt"/>
              </a:rPr>
              <a:t>Use Cosmic-ray (</a:t>
            </a:r>
            <a:r>
              <a:rPr lang="en-US" altLang="zh-CN" sz="2400" b="0" dirty="0" err="1" smtClean="0">
                <a:latin typeface="+mn-lt"/>
              </a:rPr>
              <a:t>muons</a:t>
            </a:r>
            <a:r>
              <a:rPr lang="en-US" altLang="zh-CN" sz="2400" b="0" dirty="0" smtClean="0">
                <a:latin typeface="+mn-lt"/>
              </a:rPr>
              <a:t>) in lab to calibrate BGO Calorimeter</a:t>
            </a:r>
            <a:endParaRPr lang="zh-CN" altLang="en-US" sz="2400" b="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691" y="4900079"/>
            <a:ext cx="889000" cy="520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 smtClean="0">
                <a:latin typeface="+mn-lt"/>
              </a:rPr>
              <a:t>X-D</a:t>
            </a:r>
            <a:endParaRPr lang="zh-CN" altLang="en-US" b="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58100" y="4861979"/>
            <a:ext cx="889000" cy="520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 smtClean="0">
                <a:latin typeface="+mn-lt"/>
              </a:rPr>
              <a:t>Y-D</a:t>
            </a:r>
            <a:endParaRPr lang="zh-CN" alt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4621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 smtClean="0"/>
              <a:t>Beam Test in CERN</a:t>
            </a:r>
            <a:endParaRPr lang="zh-CN" altLang="en-US" sz="3600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349836" y="1774299"/>
            <a:ext cx="3803064" cy="4524902"/>
          </a:xfrm>
        </p:spPr>
        <p:txBody>
          <a:bodyPr/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protons Momentum 24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GeV/c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hadrons and electrons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SPS: protons Momentum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400GeV/c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hadrons and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from 5GeV to 300GeV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79773" y="6381749"/>
            <a:ext cx="2133600" cy="476251"/>
          </a:xfrm>
        </p:spPr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539" y="2062876"/>
            <a:ext cx="4530531" cy="39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552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dirty="0"/>
              <a:t>Electron Energy Rec</a:t>
            </a:r>
            <a:r>
              <a:rPr lang="zh-CN" altLang="en-US" sz="4000" dirty="0" smtClean="0"/>
              <a:t>（</a:t>
            </a:r>
            <a:r>
              <a:rPr lang="en-US" altLang="zh-CN" sz="4000" dirty="0" smtClean="0"/>
              <a:t>SPS</a:t>
            </a:r>
            <a:r>
              <a:rPr lang="zh-CN" altLang="en-US" sz="4000" dirty="0"/>
              <a:t>）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  <p:sp>
        <p:nvSpPr>
          <p:cNvPr id="7" name="TextBox 6"/>
          <p:cNvSpPr txBox="1"/>
          <p:nvPr/>
        </p:nvSpPr>
        <p:spPr>
          <a:xfrm>
            <a:off x="179512" y="5910006"/>
            <a:ext cx="7935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5, 10, 20, 50, 100, 149, 197, 243 GeV electrons</a:t>
            </a:r>
            <a:endParaRPr lang="zh-CN" altLang="en-US" sz="24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" y="3869837"/>
            <a:ext cx="2203720" cy="197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82" y="3806338"/>
            <a:ext cx="2099114" cy="207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03" y="1557043"/>
            <a:ext cx="2050029" cy="20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08" y="1557042"/>
            <a:ext cx="2216365" cy="20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" y="1557043"/>
            <a:ext cx="2155363" cy="20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150" y="1557042"/>
            <a:ext cx="2101700" cy="20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667" y="3818756"/>
            <a:ext cx="2354917" cy="20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150" y="3831737"/>
            <a:ext cx="224693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998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 smtClean="0"/>
              <a:t>Energy Response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16" y="2362200"/>
            <a:ext cx="4006178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204" y="2362200"/>
            <a:ext cx="3816064" cy="284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646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dirty="0" smtClean="0">
                <a:latin typeface="+mn-lt"/>
              </a:rPr>
              <a:t>Reconstruction Algorithm</a:t>
            </a:r>
            <a:endParaRPr lang="zh-CN" altLang="en-US" sz="4000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900" y="1757362"/>
            <a:ext cx="4749800" cy="4313237"/>
          </a:xfrm>
        </p:spPr>
        <p:txBody>
          <a:bodyPr/>
          <a:lstStyle/>
          <a:p>
            <a:r>
              <a:rPr lang="en-US" altLang="zh-CN" sz="2800" dirty="0" smtClean="0">
                <a:latin typeface="+mn-lt"/>
              </a:rPr>
              <a:t>The calorimeter direction Reconstruction</a:t>
            </a:r>
          </a:p>
          <a:p>
            <a:pPr lvl="1"/>
            <a:r>
              <a:rPr lang="en-US" altLang="zh-CN" sz="2400" dirty="0" smtClean="0">
                <a:latin typeface="+mn-lt"/>
              </a:rPr>
              <a:t>A method called neighbor Cell Deposited Energy Ratio (NCDER) is applied to the Calorimeter direction reconstruction</a:t>
            </a:r>
            <a:endParaRPr lang="zh-CN" altLang="en-US" sz="2400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45</a:t>
            </a:fld>
            <a:endParaRPr lang="en-US" altLang="zh-C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2050730"/>
            <a:ext cx="4124325" cy="255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99" y="4989512"/>
            <a:ext cx="28098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61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46</a:t>
            </a:fld>
            <a:endParaRPr lang="en-US" altLang="zh-C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42" y="673016"/>
            <a:ext cx="6140919" cy="231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43" y="2987768"/>
            <a:ext cx="6140920" cy="235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0700" y="5346754"/>
            <a:ext cx="702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 smtClean="0">
                <a:latin typeface="+mn-lt"/>
              </a:rPr>
              <a:t>Compared to the barycenter method,</a:t>
            </a:r>
          </a:p>
          <a:p>
            <a:r>
              <a:rPr lang="en-US" altLang="zh-CN" b="0" dirty="0" smtClean="0">
                <a:latin typeface="+mn-lt"/>
              </a:rPr>
              <a:t>the NCDER is much better</a:t>
            </a:r>
            <a:endParaRPr lang="zh-CN" alt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061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Energy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57363"/>
            <a:ext cx="8229600" cy="909638"/>
          </a:xfrm>
        </p:spPr>
        <p:txBody>
          <a:bodyPr/>
          <a:lstStyle/>
          <a:p>
            <a:r>
              <a:rPr lang="en-US" altLang="zh-CN" sz="3200" dirty="0" smtClean="0">
                <a:latin typeface="+mn-lt"/>
              </a:rPr>
              <a:t>A method was applied to correct the energy deposition in BGO Calorimeter</a:t>
            </a:r>
            <a:endParaRPr lang="zh-CN" altLang="en-US" sz="3200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47</a:t>
            </a:fld>
            <a:endParaRPr lang="en-US" altLang="zh-C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" y="3094038"/>
            <a:ext cx="7808913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81800" y="5021590"/>
            <a:ext cx="226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 smtClean="0">
                <a:latin typeface="+mn-lt"/>
              </a:rPr>
              <a:t>Beam Test</a:t>
            </a:r>
            <a:endParaRPr lang="zh-CN" alt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5395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 smtClean="0"/>
              <a:t>Dark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Matter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Particle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Explorer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grpSp>
        <p:nvGrpSpPr>
          <p:cNvPr id="7" name="组合 6"/>
          <p:cNvGrpSpPr/>
          <p:nvPr/>
        </p:nvGrpSpPr>
        <p:grpSpPr>
          <a:xfrm>
            <a:off x="376606" y="1837580"/>
            <a:ext cx="3505200" cy="4229391"/>
            <a:chOff x="5562598" y="1453105"/>
            <a:chExt cx="3505200" cy="562055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598" y="1872338"/>
              <a:ext cx="3505200" cy="1643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组合 8"/>
            <p:cNvGrpSpPr/>
            <p:nvPr/>
          </p:nvGrpSpPr>
          <p:grpSpPr>
            <a:xfrm>
              <a:off x="5710010" y="3546091"/>
              <a:ext cx="3319236" cy="2819400"/>
              <a:chOff x="5750151" y="3683529"/>
              <a:chExt cx="3319236" cy="2819400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0151" y="3683529"/>
                <a:ext cx="3308350" cy="281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矩形 12"/>
              <p:cNvSpPr/>
              <p:nvPr/>
            </p:nvSpPr>
            <p:spPr>
              <a:xfrm>
                <a:off x="5761037" y="5415037"/>
                <a:ext cx="3308350" cy="406400"/>
              </a:xfrm>
              <a:prstGeom prst="rect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TextBox 4"/>
            <p:cNvSpPr txBox="1">
              <a:spLocks noChangeArrowheads="1"/>
            </p:cNvSpPr>
            <p:nvPr/>
          </p:nvSpPr>
          <p:spPr bwMode="auto">
            <a:xfrm>
              <a:off x="5742668" y="1453105"/>
              <a:ext cx="2209800" cy="492443"/>
            </a:xfrm>
            <a:prstGeom prst="rect">
              <a:avLst/>
            </a:prstGeom>
            <a:solidFill>
              <a:srgbClr val="A0D1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1800" b="1" i="1" dirty="0">
                  <a:latin typeface="Calibri" panose="020F0502020204030204" pitchFamily="34" charset="0"/>
                </a:rPr>
                <a:t>Science</a:t>
              </a:r>
              <a:r>
                <a:rPr kumimoji="0" lang="en-US" altLang="zh-CN" sz="1800" b="1" dirty="0">
                  <a:latin typeface="Calibri" panose="020F0502020204030204" pitchFamily="34" charset="0"/>
                </a:rPr>
                <a:t>, 20 May 2011</a:t>
              </a:r>
            </a:p>
          </p:txBody>
        </p:sp>
        <p:sp>
          <p:nvSpPr>
            <p:cNvPr id="11" name="TextBox 7"/>
            <p:cNvSpPr txBox="1">
              <a:spLocks noChangeArrowheads="1"/>
            </p:cNvSpPr>
            <p:nvPr/>
          </p:nvSpPr>
          <p:spPr bwMode="auto">
            <a:xfrm>
              <a:off x="5710010" y="6211887"/>
              <a:ext cx="2743200" cy="861775"/>
            </a:xfrm>
            <a:prstGeom prst="rect">
              <a:avLst/>
            </a:prstGeom>
            <a:solidFill>
              <a:srgbClr val="FFF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0" lang="en-US" altLang="zh-CN" sz="1800" b="1" dirty="0">
                  <a:latin typeface="Calibri" panose="020F0502020204030204" pitchFamily="34" charset="0"/>
                </a:rPr>
                <a:t>Strategic Priority Research Program in Space Science</a:t>
              </a:r>
              <a:r>
                <a:rPr kumimoji="0" lang="en-US" altLang="zh-CN" sz="1800" dirty="0">
                  <a:latin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14" name="内容占位符 13"/>
          <p:cNvSpPr>
            <a:spLocks noGrp="1"/>
          </p:cNvSpPr>
          <p:nvPr>
            <p:ph idx="1"/>
          </p:nvPr>
        </p:nvSpPr>
        <p:spPr>
          <a:xfrm>
            <a:off x="4588600" y="4943676"/>
            <a:ext cx="4090661" cy="949642"/>
          </a:xfrm>
          <a:noFill/>
        </p:spPr>
        <p:txBody>
          <a:bodyPr>
            <a:no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视野更大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r>
              <a:rPr lang="zh-CN" altLang="en-US" sz="3200" dirty="0" smtClean="0">
                <a:solidFill>
                  <a:srgbClr val="FF0000"/>
                </a:solidFill>
              </a:rPr>
              <a:t>高能区更灵敏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579975" y="2113405"/>
            <a:ext cx="4399643" cy="2648472"/>
            <a:chOff x="4367576" y="1304229"/>
            <a:chExt cx="4662124" cy="4374813"/>
          </a:xfrm>
        </p:grpSpPr>
        <p:grpSp>
          <p:nvGrpSpPr>
            <p:cNvPr id="16" name="组合 15"/>
            <p:cNvGrpSpPr/>
            <p:nvPr/>
          </p:nvGrpSpPr>
          <p:grpSpPr>
            <a:xfrm>
              <a:off x="4367576" y="1304229"/>
              <a:ext cx="3936952" cy="2782887"/>
              <a:chOff x="4367576" y="1304229"/>
              <a:chExt cx="3936952" cy="2782887"/>
            </a:xfrm>
          </p:grpSpPr>
          <p:grpSp>
            <p:nvGrpSpPr>
              <p:cNvPr id="18" name="组合 13"/>
              <p:cNvGrpSpPr>
                <a:grpSpLocks/>
              </p:cNvGrpSpPr>
              <p:nvPr/>
            </p:nvGrpSpPr>
            <p:grpSpPr bwMode="auto">
              <a:xfrm>
                <a:off x="4450680" y="1304229"/>
                <a:ext cx="3853848" cy="2782887"/>
                <a:chOff x="827088" y="3250195"/>
                <a:chExt cx="3852862" cy="2782305"/>
              </a:xfrm>
            </p:grpSpPr>
            <p:pic>
              <p:nvPicPr>
                <p:cNvPr id="20" name="图片 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3155"/>
                <a:stretch>
                  <a:fillRect/>
                </a:stretch>
              </p:blipFill>
              <p:spPr bwMode="auto">
                <a:xfrm>
                  <a:off x="827088" y="3252497"/>
                  <a:ext cx="3852862" cy="27800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图片 1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81" t="11250" r="10741" b="40334"/>
                <a:stretch>
                  <a:fillRect/>
                </a:stretch>
              </p:blipFill>
              <p:spPr bwMode="auto">
                <a:xfrm>
                  <a:off x="1743215" y="3250195"/>
                  <a:ext cx="2924669" cy="14395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9" name="文本框 2"/>
              <p:cNvSpPr txBox="1"/>
              <p:nvPr/>
            </p:nvSpPr>
            <p:spPr>
              <a:xfrm>
                <a:off x="4367576" y="1390441"/>
                <a:ext cx="212342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FF00"/>
                    </a:solidFill>
                  </a:rPr>
                  <a:t>Dark Matter Particle Explore</a:t>
                </a:r>
                <a:endParaRPr lang="zh-CN" altLang="en-US" sz="24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7" name="文本框 15"/>
            <p:cNvSpPr txBox="1"/>
            <p:nvPr/>
          </p:nvSpPr>
          <p:spPr>
            <a:xfrm>
              <a:off x="4775200" y="4406900"/>
              <a:ext cx="4254500" cy="1272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/>
                <a:t>测量</a:t>
              </a:r>
              <a:r>
                <a:rPr lang="en-US" altLang="zh-CN" sz="2800" dirty="0" smtClean="0"/>
                <a:t>e+/-</a:t>
              </a:r>
              <a:r>
                <a:rPr lang="zh-CN" altLang="en-US" sz="2800" dirty="0" smtClean="0"/>
                <a:t>，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zh-CN" alt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射线等</a:t>
              </a:r>
              <a:endParaRPr lang="en-US" altLang="zh-CN" sz="2800" dirty="0" smtClean="0"/>
            </a:p>
            <a:p>
              <a:r>
                <a:rPr lang="zh-CN" altLang="en-US" sz="2800" dirty="0" smtClean="0"/>
                <a:t>能区：</a:t>
              </a:r>
              <a:r>
                <a:rPr lang="en-US" altLang="zh-CN" sz="2800" dirty="0" smtClean="0"/>
                <a:t>5GeV</a:t>
              </a:r>
              <a:r>
                <a:rPr lang="zh-CN" altLang="en-US" sz="2800" dirty="0" smtClean="0"/>
                <a:t>～</a:t>
              </a:r>
              <a:r>
                <a:rPr lang="en-US" altLang="zh-CN" sz="2800" dirty="0" smtClean="0"/>
                <a:t>10TeV</a:t>
              </a:r>
              <a:endParaRPr lang="zh-CN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186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 err="1" smtClean="0"/>
              <a:t>DArk</a:t>
            </a:r>
            <a:r>
              <a:rPr lang="en-US" altLang="zh-CN" sz="3600" dirty="0" smtClean="0"/>
              <a:t> Matter Particle Explorer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4206" y="2453846"/>
            <a:ext cx="4077730" cy="3588609"/>
          </a:xfrm>
        </p:spPr>
        <p:txBody>
          <a:bodyPr/>
          <a:lstStyle/>
          <a:p>
            <a:r>
              <a:rPr lang="en-US" altLang="zh-CN" sz="2800" dirty="0" smtClean="0">
                <a:latin typeface="+mn-lt"/>
              </a:rPr>
              <a:t>500km orbit </a:t>
            </a:r>
          </a:p>
          <a:p>
            <a:r>
              <a:rPr lang="en-US" altLang="zh-CN" sz="2800" dirty="0" smtClean="0">
                <a:latin typeface="+mn-lt"/>
              </a:rPr>
              <a:t>e+/-,gamma-rays</a:t>
            </a:r>
          </a:p>
          <a:p>
            <a:r>
              <a:rPr lang="en-US" altLang="zh-CN" sz="2800" dirty="0" smtClean="0">
                <a:latin typeface="+mn-lt"/>
              </a:rPr>
              <a:t>5GeV to 10TeV</a:t>
            </a:r>
          </a:p>
          <a:p>
            <a:r>
              <a:rPr lang="en-US" altLang="zh-CN" sz="2800" dirty="0" smtClean="0">
                <a:latin typeface="+mn-lt"/>
              </a:rPr>
              <a:t>1.5%@800GeV</a:t>
            </a:r>
          </a:p>
          <a:p>
            <a:r>
              <a:rPr lang="en-US" altLang="zh-CN" sz="2800" dirty="0" smtClean="0">
                <a:latin typeface="+mn-lt"/>
              </a:rPr>
              <a:t>Total weight:~1400kg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B85FF7-8E50-47D2-BDCD-BBA945396435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26" y="2453846"/>
            <a:ext cx="3998725" cy="329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2100" y="1727200"/>
            <a:ext cx="80391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0" dirty="0" smtClean="0">
                <a:latin typeface="+mn-lt"/>
              </a:rPr>
              <a:t>An instrument on the DAMPE Satellite</a:t>
            </a:r>
            <a:endParaRPr lang="zh-CN" altLang="en-US" sz="3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1004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4727" y="222931"/>
            <a:ext cx="8229600" cy="593725"/>
          </a:xfrm>
        </p:spPr>
        <p:txBody>
          <a:bodyPr/>
          <a:lstStyle/>
          <a:p>
            <a:pPr algn="ctr"/>
            <a:r>
              <a:rPr lang="en-US" altLang="zh-CN" sz="3200" dirty="0" smtClean="0"/>
              <a:t>                   Acceptance vs. </a:t>
            </a:r>
            <a:r>
              <a:rPr lang="en-US" altLang="zh-CN" sz="3200" dirty="0" err="1" smtClean="0"/>
              <a:t>Livetime</a:t>
            </a:r>
            <a:endParaRPr lang="zh-CN" alt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F39C9-9A06-437C-8EE6-C200A9F6E6CF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2" y="972457"/>
            <a:ext cx="7952197" cy="501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924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 err="1"/>
              <a:t>DArk</a:t>
            </a:r>
            <a:r>
              <a:rPr lang="en-US" altLang="zh-CN" sz="3600" dirty="0"/>
              <a:t> Matter Particle Explorer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2995" y="1757362"/>
            <a:ext cx="4609070" cy="4525963"/>
          </a:xfrm>
        </p:spPr>
        <p:txBody>
          <a:bodyPr/>
          <a:lstStyle/>
          <a:p>
            <a:r>
              <a:rPr lang="en-US" altLang="zh-CN" sz="2400" dirty="0" smtClean="0">
                <a:latin typeface="+mn-lt"/>
              </a:rPr>
              <a:t>Plastic Scintillator Array</a:t>
            </a:r>
          </a:p>
          <a:p>
            <a:pPr lvl="1"/>
            <a:r>
              <a:rPr lang="en-US" altLang="zh-CN" sz="2000" dirty="0" smtClean="0">
                <a:latin typeface="+mn-lt"/>
              </a:rPr>
              <a:t>Response : Z=1~20</a:t>
            </a:r>
          </a:p>
          <a:p>
            <a:r>
              <a:rPr lang="en-US" altLang="zh-CN" sz="2400" dirty="0" smtClean="0">
                <a:latin typeface="+mn-lt"/>
              </a:rPr>
              <a:t>Silicon Tungsten Tracker</a:t>
            </a:r>
          </a:p>
          <a:p>
            <a:pPr lvl="1"/>
            <a:r>
              <a:rPr lang="en-US" altLang="zh-CN" sz="2000" dirty="0" smtClean="0">
                <a:latin typeface="+mn-lt"/>
              </a:rPr>
              <a:t>12 layers Si-strip detectors</a:t>
            </a:r>
          </a:p>
          <a:p>
            <a:r>
              <a:rPr lang="en-US" altLang="zh-CN" sz="2400" dirty="0" smtClean="0">
                <a:latin typeface="+mn-lt"/>
              </a:rPr>
              <a:t>BGO Calorimeter</a:t>
            </a:r>
          </a:p>
          <a:p>
            <a:pPr lvl="1"/>
            <a:r>
              <a:rPr lang="en-US" altLang="zh-CN" sz="2000" dirty="0" smtClean="0">
                <a:latin typeface="+mn-lt"/>
              </a:rPr>
              <a:t>14 layers BGO crystals</a:t>
            </a:r>
          </a:p>
          <a:p>
            <a:pPr lvl="1"/>
            <a:r>
              <a:rPr lang="en-US" altLang="zh-CN" sz="2000" dirty="0" smtClean="0">
                <a:latin typeface="+mn-lt"/>
              </a:rPr>
              <a:t>~32X</a:t>
            </a:r>
            <a:r>
              <a:rPr lang="en-US" altLang="zh-CN" sz="2000" baseline="-25000" dirty="0" smtClean="0">
                <a:latin typeface="+mn-lt"/>
              </a:rPr>
              <a:t>0</a:t>
            </a:r>
          </a:p>
          <a:p>
            <a:r>
              <a:rPr lang="en-US" altLang="zh-CN" sz="2400" dirty="0" smtClean="0">
                <a:latin typeface="+mn-lt"/>
              </a:rPr>
              <a:t>Neutron Detector</a:t>
            </a:r>
          </a:p>
          <a:p>
            <a:pPr lvl="1"/>
            <a:r>
              <a:rPr lang="en-US" altLang="zh-CN" sz="2000" dirty="0" smtClean="0">
                <a:latin typeface="+mn-lt"/>
              </a:rPr>
              <a:t>Plastic scintillator with Boron</a:t>
            </a:r>
            <a:endParaRPr lang="zh-CN" altLang="en-US" sz="2000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6FA42-A5E8-4FE6-BF80-26AB8554B648}" type="datetime1">
              <a:rPr lang="zh-CN" altLang="en-US" smtClean="0"/>
              <a:t>2016/8/22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94" y="1962621"/>
            <a:ext cx="4941639" cy="320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箭头连接符 10"/>
          <p:cNvCxnSpPr/>
          <p:nvPr/>
        </p:nvCxnSpPr>
        <p:spPr bwMode="auto">
          <a:xfrm>
            <a:off x="3828422" y="2120202"/>
            <a:ext cx="2280976" cy="492369"/>
          </a:xfrm>
          <a:prstGeom prst="straightConnector1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接箭头连接符 15"/>
          <p:cNvCxnSpPr/>
          <p:nvPr/>
        </p:nvCxnSpPr>
        <p:spPr bwMode="auto">
          <a:xfrm>
            <a:off x="4039437" y="3071367"/>
            <a:ext cx="2140299" cy="0"/>
          </a:xfrm>
          <a:prstGeom prst="straightConnector1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接箭头连接符 20"/>
          <p:cNvCxnSpPr/>
          <p:nvPr/>
        </p:nvCxnSpPr>
        <p:spPr bwMode="auto">
          <a:xfrm flipV="1">
            <a:off x="3121687" y="3848519"/>
            <a:ext cx="3238920" cy="138923"/>
          </a:xfrm>
          <a:prstGeom prst="straightConnector1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直接箭头连接符 22"/>
          <p:cNvCxnSpPr/>
          <p:nvPr/>
        </p:nvCxnSpPr>
        <p:spPr bwMode="auto">
          <a:xfrm flipV="1">
            <a:off x="2969287" y="4280598"/>
            <a:ext cx="3391320" cy="1043274"/>
          </a:xfrm>
          <a:prstGeom prst="straightConnector1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48810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6200" y="204788"/>
            <a:ext cx="7188200" cy="593725"/>
          </a:xfrm>
        </p:spPr>
        <p:txBody>
          <a:bodyPr/>
          <a:lstStyle/>
          <a:p>
            <a:pPr algn="ctr"/>
            <a:r>
              <a:rPr lang="en-US" altLang="zh-CN" sz="3600" dirty="0" smtClean="0"/>
              <a:t>BGO Calorimeter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137" y="1079500"/>
            <a:ext cx="5124964" cy="5358027"/>
          </a:xfrm>
        </p:spPr>
        <p:txBody>
          <a:bodyPr/>
          <a:lstStyle/>
          <a:p>
            <a:r>
              <a:rPr lang="en-US" altLang="zh-CN" sz="2400" dirty="0">
                <a:latin typeface="+mn-lt"/>
              </a:rPr>
              <a:t>14 layers of 22 BGO crystals</a:t>
            </a:r>
          </a:p>
          <a:p>
            <a:pPr lvl="1"/>
            <a:r>
              <a:rPr lang="en-US" altLang="zh-CN" sz="2000" dirty="0">
                <a:latin typeface="+mn-lt"/>
              </a:rPr>
              <a:t>Dimension of BGO bar: 2.5×2.5×60cm</a:t>
            </a:r>
            <a:r>
              <a:rPr lang="en-US" altLang="zh-CN" sz="2000" baseline="30000" dirty="0">
                <a:latin typeface="+mn-lt"/>
              </a:rPr>
              <a:t>3</a:t>
            </a:r>
          </a:p>
          <a:p>
            <a:pPr lvl="1"/>
            <a:r>
              <a:rPr lang="en-US" altLang="zh-CN" sz="2000" dirty="0" err="1">
                <a:latin typeface="+mn-lt"/>
              </a:rPr>
              <a:t>Hodoscopic</a:t>
            </a:r>
            <a:r>
              <a:rPr lang="en-US" altLang="zh-CN" sz="2000" dirty="0">
                <a:latin typeface="+mn-lt"/>
              </a:rPr>
              <a:t> stacking   alternating orthogonal layers</a:t>
            </a:r>
          </a:p>
          <a:p>
            <a:pPr lvl="1"/>
            <a:r>
              <a:rPr lang="en-US" altLang="zh-CN" sz="2000" dirty="0" err="1">
                <a:latin typeface="+mn-lt"/>
              </a:rPr>
              <a:t>r.l</a:t>
            </a:r>
            <a:r>
              <a:rPr lang="en-US" altLang="zh-CN" sz="2000" dirty="0">
                <a:latin typeface="+mn-lt"/>
              </a:rPr>
              <a:t>: ~32X</a:t>
            </a:r>
            <a:r>
              <a:rPr lang="en-US" altLang="zh-CN" sz="2000" baseline="-25000" dirty="0">
                <a:latin typeface="+mn-lt"/>
              </a:rPr>
              <a:t>0</a:t>
            </a:r>
          </a:p>
          <a:p>
            <a:pPr lvl="1"/>
            <a:r>
              <a:rPr lang="en-US" altLang="zh-CN" sz="2000" dirty="0">
                <a:latin typeface="+mn-lt"/>
              </a:rPr>
              <a:t>NIL:1.6</a:t>
            </a:r>
          </a:p>
          <a:p>
            <a:r>
              <a:rPr lang="en-US" altLang="zh-CN" sz="2400" dirty="0">
                <a:latin typeface="+mn-lt"/>
              </a:rPr>
              <a:t>Two PMTs coupled with each BGO crystal bar in two ends</a:t>
            </a:r>
          </a:p>
          <a:p>
            <a:r>
              <a:rPr lang="en-US" altLang="zh-CN" sz="2400" dirty="0">
                <a:latin typeface="+mn-lt"/>
              </a:rPr>
              <a:t>Electronics boards attached to each side of module</a:t>
            </a:r>
            <a:endParaRPr lang="zh-CN" altLang="en-US" sz="2400" dirty="0">
              <a:latin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8B4985-79BE-440F-A874-8A9521E4114C}" type="datetime1">
              <a:rPr lang="zh-CN" altLang="en-US" smtClean="0"/>
              <a:t>2016/8/22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USTC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C1BC-0B8C-48BF-A122-6F60C0545320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1" y="1699268"/>
            <a:ext cx="3727664" cy="356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314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GO量能器分系统20140513工作汇报">
  <a:themeElements>
    <a:clrScheme name="模板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模板[1]">
      <a:majorFont>
        <a:latin typeface="Arial"/>
        <a:ea typeface="黑体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lnDef>
  </a:objectDefaults>
  <a:extraClrSchemeLst>
    <a:extraClrScheme>
      <a:clrScheme name="模板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模板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模板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模板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模板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模板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模板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模板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模板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模板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模板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模板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BGO量能器分系统20140513工作汇报</Template>
  <TotalTime>17858</TotalTime>
  <Words>977</Words>
  <Application>Microsoft Office PowerPoint</Application>
  <PresentationFormat>全屏显示(4:3)</PresentationFormat>
  <Paragraphs>306</Paragraphs>
  <Slides>47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49" baseType="lpstr">
      <vt:lpstr>BGO量能器分系统20140513工作汇报</vt:lpstr>
      <vt:lpstr>Equation</vt:lpstr>
      <vt:lpstr>The Performance of BGO Calorimeter  of DAMPE in Orbit</vt:lpstr>
      <vt:lpstr>Outline</vt:lpstr>
      <vt:lpstr>Dark Matter</vt:lpstr>
      <vt:lpstr>Space Particle Explorer</vt:lpstr>
      <vt:lpstr>Dark Matter Particle Explorer</vt:lpstr>
      <vt:lpstr>DArk Matter Particle Explorer</vt:lpstr>
      <vt:lpstr>                   Acceptance vs. Livetime</vt:lpstr>
      <vt:lpstr>DArk Matter Particle Explorer</vt:lpstr>
      <vt:lpstr>BGO Calorimeter</vt:lpstr>
      <vt:lpstr>Calorimeter Elements</vt:lpstr>
      <vt:lpstr>Calorimeter Assembly</vt:lpstr>
      <vt:lpstr>PowerPoint 演示文稿</vt:lpstr>
      <vt:lpstr>PowerPoint 演示文稿</vt:lpstr>
      <vt:lpstr>DAMPE in Orbit</vt:lpstr>
      <vt:lpstr>Space Environment</vt:lpstr>
      <vt:lpstr>15 orbits per day,~16GB raw data</vt:lpstr>
      <vt:lpstr>Reconstruction Overview</vt:lpstr>
      <vt:lpstr>Some Parameters</vt:lpstr>
      <vt:lpstr>Temperature Environment in Orbit</vt:lpstr>
      <vt:lpstr>Temperature Environment in Orbit</vt:lpstr>
      <vt:lpstr>DAC</vt:lpstr>
      <vt:lpstr>Pedestal</vt:lpstr>
      <vt:lpstr>                            Pedestal vs. Time (Event Rate)</vt:lpstr>
      <vt:lpstr>PowerPoint 演示文稿</vt:lpstr>
      <vt:lpstr>The Readout of Sensitive Element</vt:lpstr>
      <vt:lpstr>Dynode Ratio</vt:lpstr>
      <vt:lpstr>Dynode Ratio vs. Time (Temprature)</vt:lpstr>
      <vt:lpstr>Attenuation Length of BGO bar</vt:lpstr>
      <vt:lpstr>Attenuation Length of BGO bar</vt:lpstr>
      <vt:lpstr>Attenuation Length of BGO bar</vt:lpstr>
      <vt:lpstr>Minimum Ionizing Particles</vt:lpstr>
      <vt:lpstr>MIPs</vt:lpstr>
      <vt:lpstr>MIPS Signal of Heavy ions</vt:lpstr>
      <vt:lpstr>MIPs spectrum in different latitude</vt:lpstr>
      <vt:lpstr>MIPs vs. Time (Temperature)</vt:lpstr>
      <vt:lpstr>Raw Data to BgoHits</vt:lpstr>
      <vt:lpstr>7 TeV e+/- candidate</vt:lpstr>
      <vt:lpstr>Summary</vt:lpstr>
      <vt:lpstr>THANKS</vt:lpstr>
      <vt:lpstr>Backup</vt:lpstr>
      <vt:lpstr>Cosmic-ray Calibration</vt:lpstr>
      <vt:lpstr>Beam Test in CERN</vt:lpstr>
      <vt:lpstr>Electron Energy Rec（SPS）</vt:lpstr>
      <vt:lpstr>Energy Response</vt:lpstr>
      <vt:lpstr>Reconstruction Algorithm</vt:lpstr>
      <vt:lpstr>PowerPoint 演示文稿</vt:lpstr>
      <vt:lpstr>Energy</vt:lpstr>
    </vt:vector>
  </TitlesOfParts>
  <Company>中国科学技术大学近代物理系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BGO量能器分系统 工作汇报</dc:title>
  <dc:creator>刘树彬</dc:creator>
  <cp:lastModifiedBy>ylzhang</cp:lastModifiedBy>
  <cp:revision>1041</cp:revision>
  <cp:lastPrinted>2015-04-07T16:18:01Z</cp:lastPrinted>
  <dcterms:created xsi:type="dcterms:W3CDTF">2014-05-09T07:41:31Z</dcterms:created>
  <dcterms:modified xsi:type="dcterms:W3CDTF">2016-08-22T07:22:21Z</dcterms:modified>
</cp:coreProperties>
</file>