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82" r:id="rId4"/>
    <p:sldId id="270" r:id="rId5"/>
    <p:sldId id="271" r:id="rId6"/>
    <p:sldId id="267" r:id="rId7"/>
    <p:sldId id="289" r:id="rId8"/>
    <p:sldId id="290" r:id="rId9"/>
    <p:sldId id="272" r:id="rId10"/>
    <p:sldId id="283" r:id="rId11"/>
    <p:sldId id="274" r:id="rId12"/>
    <p:sldId id="278" r:id="rId13"/>
    <p:sldId id="279" r:id="rId14"/>
    <p:sldId id="277" r:id="rId15"/>
    <p:sldId id="262" r:id="rId16"/>
    <p:sldId id="284" r:id="rId17"/>
    <p:sldId id="275" r:id="rId18"/>
    <p:sldId id="280" r:id="rId19"/>
    <p:sldId id="281" r:id="rId20"/>
    <p:sldId id="269" r:id="rId21"/>
    <p:sldId id="266" r:id="rId22"/>
    <p:sldId id="291" r:id="rId23"/>
    <p:sldId id="287" r:id="rId24"/>
    <p:sldId id="285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2AE"/>
    <a:srgbClr val="0099FF"/>
    <a:srgbClr val="004EFF"/>
    <a:srgbClr val="3873FF"/>
    <a:srgbClr val="FFFFFF"/>
    <a:srgbClr val="FF5050"/>
    <a:srgbClr val="D36A3E"/>
    <a:srgbClr val="7E79B5"/>
    <a:srgbClr val="4A78A1"/>
    <a:srgbClr val="372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15AF5-4DD6-490B-A17A-962E7EF7938A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5709-F845-4600-9E9F-F24EB5F762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5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55709-F845-4600-9E9F-F24EB5F762A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1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1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26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1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6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4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4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36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31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63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08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DFFC-E882-4456-83EF-98C553172201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B400-B1DE-4303-9AA0-0025E3C01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09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60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emf"/><Relationship Id="rId7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7.png"/><Relationship Id="rId7" Type="http://schemas.openxmlformats.org/officeDocument/2006/relationships/image" Target="../media/image72.em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emf"/><Relationship Id="rId7" Type="http://schemas.openxmlformats.org/officeDocument/2006/relationships/image" Target="../media/image81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8713" y="553951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X(16.7) as the solution of </a:t>
            </a:r>
            <a:r>
              <a:rPr lang="en-US" altLang="zh-CN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NuTeV</a:t>
            </a:r>
            <a:r>
              <a:rPr lang="en-US" altLang="zh-CN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Anomaly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6433" y="3370573"/>
            <a:ext cx="5154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      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   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Yi Liang</a:t>
            </a:r>
          </a:p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                  </a:t>
            </a:r>
            <a:r>
              <a:rPr lang="en-US" altLang="zh-CN" sz="2400" dirty="0" err="1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Longbin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Chen </a:t>
            </a:r>
          </a:p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               Prof. </a:t>
            </a:r>
            <a:r>
              <a:rPr lang="en-US" altLang="zh-CN" sz="2400" dirty="0" err="1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Congfeng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Qiao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</a:p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      </a:t>
            </a:r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第十二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届全国粒子物理学术会议</a:t>
            </a:r>
            <a:endParaRPr lang="en-US" altLang="zh-CN" sz="2400" dirty="0" smtClean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    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Aug 25</a:t>
            </a:r>
            <a:r>
              <a:rPr lang="en-US" altLang="zh-CN" sz="2400" baseline="30000" dirty="0" smtClean="0">
                <a:latin typeface="Comic Sans MS" panose="030F0702030302020204" pitchFamily="66" charset="0"/>
              </a:rPr>
              <a:t>th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2016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76" y="553951"/>
            <a:ext cx="5302955" cy="6823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5573" y="5763727"/>
            <a:ext cx="585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Georgia" panose="02040502050405020303" pitchFamily="18" charset="0"/>
              </a:rPr>
              <a:t>Y. Liang, L.-B. Chen, and C.-F. </a:t>
            </a:r>
            <a:r>
              <a:rPr lang="en-US" altLang="zh-CN" dirty="0" err="1" smtClean="0">
                <a:latin typeface="Georgia" panose="02040502050405020303" pitchFamily="18" charset="0"/>
              </a:rPr>
              <a:t>Qiao</a:t>
            </a:r>
            <a:r>
              <a:rPr lang="en-US" altLang="zh-CN" dirty="0" smtClean="0">
                <a:latin typeface="Georgia" panose="02040502050405020303" pitchFamily="18" charset="0"/>
              </a:rPr>
              <a:t>, </a:t>
            </a:r>
            <a:r>
              <a:rPr lang="en-US" altLang="zh-CN" dirty="0">
                <a:latin typeface="Georgia" panose="02040502050405020303" pitchFamily="18" charset="0"/>
              </a:rPr>
              <a:t>arXiv:1607.08309</a:t>
            </a:r>
            <a:endParaRPr lang="zh-CN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1766" y="1825990"/>
            <a:ext cx="3724591" cy="150752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41796" y="486690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Gauge </a:t>
            </a:r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Boson Couplings</a:t>
            </a:r>
            <a:endParaRPr lang="zh-CN" altLang="en-US" sz="32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745" y="2587006"/>
            <a:ext cx="3281164" cy="64750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15" y="3631990"/>
            <a:ext cx="3549352" cy="3540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66" y="5316776"/>
            <a:ext cx="2167639" cy="2911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745" y="1880205"/>
            <a:ext cx="3549352" cy="688927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1581236" y="116665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5893941" y="1314955"/>
            <a:ext cx="2259459" cy="1094882"/>
          </a:xfrm>
          <a:prstGeom prst="wedgeEllipseCallout">
            <a:avLst>
              <a:gd name="adj1" fmla="val -66761"/>
              <a:gd name="adj2" fmla="val 52819"/>
            </a:avLst>
          </a:prstGeom>
          <a:solidFill>
            <a:schemeClr val="bg1"/>
          </a:solidFill>
          <a:ln>
            <a:solidFill>
              <a:srgbClr val="004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Atomki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NA48/2 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limit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5761842" y="2673494"/>
            <a:ext cx="2815907" cy="1069187"/>
          </a:xfrm>
          <a:prstGeom prst="wedgeEllipseCallout">
            <a:avLst>
              <a:gd name="adj1" fmla="val -69070"/>
              <a:gd name="adj2" fmla="val 47970"/>
            </a:avLst>
          </a:prstGeom>
          <a:solidFill>
            <a:schemeClr val="bg1"/>
          </a:solidFill>
          <a:ln>
            <a:solidFill>
              <a:srgbClr val="004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Anomalous magnetic moment of e g-2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21766" y="4813469"/>
            <a:ext cx="4515423" cy="369332"/>
          </a:xfrm>
          <a:prstGeom prst="rect">
            <a:avLst/>
          </a:prstGeom>
          <a:noFill/>
          <a:ln w="28575">
            <a:solidFill>
              <a:srgbClr val="A072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A072AE"/>
                </a:solidFill>
              </a:rPr>
              <a:t>TEXONO Neutrino electron scattering requires:</a:t>
            </a:r>
            <a:endParaRPr lang="zh-CN" altLang="en-US" dirty="0">
              <a:solidFill>
                <a:srgbClr val="A072AE"/>
              </a:solidFill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1621766" y="4115463"/>
            <a:ext cx="1400432" cy="616931"/>
          </a:xfrm>
          <a:prstGeom prst="wedgeRectCallout">
            <a:avLst>
              <a:gd name="adj1" fmla="val -8256"/>
              <a:gd name="adj2" fmla="val -78290"/>
            </a:avLst>
          </a:prstGeom>
          <a:solidFill>
            <a:schemeClr val="bg1"/>
          </a:solidFill>
          <a:ln>
            <a:solidFill>
              <a:srgbClr val="38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SLAC E141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1621766" y="1300138"/>
                <a:ext cx="3311612" cy="41329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A07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1300138"/>
                <a:ext cx="3311612" cy="4132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A072A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7023670" y="4326605"/>
                <a:ext cx="2472652" cy="36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zh-CN" altLang="en-US" sz="1600" dirty="0">
                  <a:solidFill>
                    <a:srgbClr val="0099FF"/>
                  </a:solidFill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70" y="4326605"/>
                <a:ext cx="2472652" cy="360996"/>
              </a:xfrm>
              <a:prstGeom prst="rect">
                <a:avLst/>
              </a:prstGeom>
              <a:blipFill rotWithShape="0">
                <a:blip r:embed="rId7"/>
                <a:stretch>
                  <a:fillRect l="-985" t="-1695"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/>
          <p:cNvGrpSpPr/>
          <p:nvPr/>
        </p:nvGrpSpPr>
        <p:grpSpPr>
          <a:xfrm>
            <a:off x="6039455" y="3679860"/>
            <a:ext cx="969947" cy="1569660"/>
            <a:chOff x="6039455" y="3679860"/>
            <a:chExt cx="969947" cy="1569660"/>
          </a:xfrm>
        </p:grpSpPr>
        <p:cxnSp>
          <p:nvCxnSpPr>
            <p:cNvPr id="25" name="直接箭头连接符 24"/>
            <p:cNvCxnSpPr/>
            <p:nvPr/>
          </p:nvCxnSpPr>
          <p:spPr>
            <a:xfrm flipV="1">
              <a:off x="6527738" y="4492689"/>
              <a:ext cx="481664" cy="9891"/>
            </a:xfrm>
            <a:prstGeom prst="straightConnector1">
              <a:avLst/>
            </a:prstGeom>
            <a:ln w="57150">
              <a:solidFill>
                <a:srgbClr val="FF505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039455" y="3679860"/>
              <a:ext cx="3233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 smtClean="0">
                  <a:latin typeface="+mj-ea"/>
                  <a:ea typeface="+mj-ea"/>
                </a:rPr>
                <a:t>}</a:t>
              </a:r>
              <a:endParaRPr lang="zh-CN" altLang="en-US" sz="9600" dirty="0">
                <a:latin typeface="+mj-ea"/>
                <a:ea typeface="+mj-ea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7023670" y="4813469"/>
                <a:ext cx="29770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1" smtClean="0">
                        <a:latin typeface="Cambria Math" panose="02040503050406030204" pitchFamily="18" charset="0"/>
                      </a:rPr>
                      <m:t>Consistent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with the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1600" dirty="0" smtClean="0"/>
              </a:p>
              <a:p>
                <a:r>
                  <a:rPr lang="en-US" altLang="zh-CN" sz="1600" dirty="0" smtClean="0">
                    <a:solidFill>
                      <a:srgbClr val="0099FF"/>
                    </a:solidFill>
                  </a:rPr>
                  <a:t>      (</a:t>
                </a:r>
                <a:r>
                  <a:rPr lang="en-US" altLang="zh-CN" sz="1600" dirty="0">
                    <a:solidFill>
                      <a:srgbClr val="0099FF"/>
                    </a:solidFill>
                  </a:rPr>
                  <a:t>given lepton universality</a:t>
                </a:r>
                <a:r>
                  <a:rPr lang="en-US" altLang="zh-CN" sz="1600" dirty="0" smtClean="0">
                    <a:solidFill>
                      <a:srgbClr val="0099FF"/>
                    </a:solidFill>
                  </a:rPr>
                  <a:t>)</a:t>
                </a:r>
                <a:endParaRPr lang="zh-CN" altLang="en-US" sz="1600" dirty="0">
                  <a:solidFill>
                    <a:srgbClr val="0099FF"/>
                  </a:solidFill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70" y="4813469"/>
                <a:ext cx="2977066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818" t="-2206" r="-1636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0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4" grpId="0" animBg="1"/>
      <p:bldP spid="2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21766" y="445372"/>
            <a:ext cx="856603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The 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solution to older experimental anomalies?</a:t>
            </a:r>
            <a:endParaRPr lang="zh-CN" altLang="en-US" sz="28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1766" y="2383689"/>
            <a:ext cx="5288692" cy="1446550"/>
          </a:xfrm>
          <a:prstGeom prst="rect">
            <a:avLst/>
          </a:prstGeom>
          <a:noFill/>
          <a:ln w="76200">
            <a:solidFill>
              <a:srgbClr val="70FF7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7030A0"/>
                </a:solidFill>
              </a:rPr>
              <a:t>    </a:t>
            </a:r>
            <a:r>
              <a:rPr lang="en-US" altLang="zh-CN" sz="6600" dirty="0" err="1" smtClean="0">
                <a:solidFill>
                  <a:srgbClr val="A072AE"/>
                </a:solidFill>
                <a:latin typeface="Comic Sans MS" panose="030F0702030302020204" pitchFamily="66" charset="0"/>
              </a:rPr>
              <a:t>NuTeV</a:t>
            </a:r>
            <a:endParaRPr lang="zh-CN" altLang="en-US" sz="6600" dirty="0">
              <a:solidFill>
                <a:srgbClr val="A072AE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1766" y="4102442"/>
            <a:ext cx="5288692" cy="1446550"/>
          </a:xfrm>
          <a:prstGeom prst="rect">
            <a:avLst/>
          </a:prstGeom>
          <a:noFill/>
          <a:ln w="76200">
            <a:solidFill>
              <a:srgbClr val="70FF7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7030A0"/>
                </a:solidFill>
              </a:rPr>
              <a:t>   </a:t>
            </a:r>
            <a:r>
              <a:rPr lang="en-US" altLang="zh-CN" sz="6600" dirty="0" err="1" smtClean="0">
                <a:solidFill>
                  <a:srgbClr val="A072AE"/>
                </a:solidFill>
                <a:latin typeface="Comic Sans MS" panose="030F0702030302020204" pitchFamily="66" charset="0"/>
              </a:rPr>
              <a:t>Muon</a:t>
            </a:r>
            <a:r>
              <a:rPr lang="en-US" altLang="zh-CN" sz="6600" dirty="0" smtClean="0">
                <a:solidFill>
                  <a:srgbClr val="A072AE"/>
                </a:solidFill>
                <a:latin typeface="Comic Sans MS" panose="030F0702030302020204" pitchFamily="66" charset="0"/>
              </a:rPr>
              <a:t> g-2</a:t>
            </a:r>
            <a:endParaRPr lang="zh-CN" altLang="en-US" sz="6600" dirty="0">
              <a:solidFill>
                <a:srgbClr val="A072AE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椭圆形标注 12"/>
              <p:cNvSpPr/>
              <p:nvPr/>
            </p:nvSpPr>
            <p:spPr>
              <a:xfrm>
                <a:off x="7776020" y="2286508"/>
                <a:ext cx="2983185" cy="1033172"/>
              </a:xfrm>
              <a:prstGeom prst="wedgeEllipseCallout">
                <a:avLst>
                  <a:gd name="adj1" fmla="val -72658"/>
                  <a:gd name="adj2" fmla="val 39633"/>
                </a:avLst>
              </a:prstGeom>
              <a:solidFill>
                <a:schemeClr val="bg1"/>
              </a:solidFill>
              <a:ln>
                <a:solidFill>
                  <a:srgbClr val="004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rgbClr val="3873FF"/>
                    </a:solidFill>
                    <a:latin typeface="Comic Sans MS" panose="030F0702030302020204" pitchFamily="66" charset="0"/>
                  </a:rPr>
                  <a:t>Coupling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zh-CN" alt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椭圆形标注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20" y="2286508"/>
                <a:ext cx="2983185" cy="1033172"/>
              </a:xfrm>
              <a:prstGeom prst="wedgeEllipseCallout">
                <a:avLst>
                  <a:gd name="adj1" fmla="val -72658"/>
                  <a:gd name="adj2" fmla="val 39633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4E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椭圆形标注 6"/>
              <p:cNvSpPr/>
              <p:nvPr/>
            </p:nvSpPr>
            <p:spPr>
              <a:xfrm>
                <a:off x="7730123" y="4909800"/>
                <a:ext cx="2983185" cy="1033172"/>
              </a:xfrm>
              <a:prstGeom prst="wedgeEllipseCallout">
                <a:avLst>
                  <a:gd name="adj1" fmla="val -69710"/>
                  <a:gd name="adj2" fmla="val -43546"/>
                </a:avLst>
              </a:prstGeom>
              <a:solidFill>
                <a:schemeClr val="bg1"/>
              </a:solidFill>
              <a:ln>
                <a:solidFill>
                  <a:srgbClr val="004E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rgbClr val="3873FF"/>
                    </a:solidFill>
                    <a:latin typeface="Comic Sans MS" panose="030F0702030302020204" pitchFamily="66" charset="0"/>
                  </a:rPr>
                  <a:t>Coupling to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3873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zh-CN" altLang="en-US" dirty="0">
                  <a:solidFill>
                    <a:srgbClr val="3873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" name="椭圆形标注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23" y="4909800"/>
                <a:ext cx="2983185" cy="1033172"/>
              </a:xfrm>
              <a:prstGeom prst="wedgeEllipseCallout">
                <a:avLst>
                  <a:gd name="adj1" fmla="val -69710"/>
                  <a:gd name="adj2" fmla="val -43546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4E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21766" y="1385750"/>
            <a:ext cx="3806969" cy="666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What would happen if we give up “lepton universality”?</a:t>
            </a:r>
            <a:endParaRPr lang="zh-CN" altLang="en-US" sz="2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745053" y="1556651"/>
                <a:ext cx="2830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004E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4E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rgbClr val="004EF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rgbClr val="004E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rgbClr val="004E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solidFill>
                                <a:srgbClr val="004E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4E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004E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004E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4E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004E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004E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 smtClean="0">
                          <a:solidFill>
                            <a:srgbClr val="004E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0" i="1" smtClean="0">
                          <a:solidFill>
                            <a:srgbClr val="004E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400" dirty="0">
                  <a:solidFill>
                    <a:srgbClr val="004EFF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53" y="1556651"/>
                <a:ext cx="283028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2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21766" y="445372"/>
            <a:ext cx="85660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NuTeV</a:t>
            </a:r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anomaly</a:t>
            </a:r>
            <a:endParaRPr lang="zh-CN" altLang="en-US" sz="36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6" y="1592734"/>
            <a:ext cx="7640320" cy="1595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/>
              <p:cNvSpPr txBox="1"/>
              <p:nvPr/>
            </p:nvSpPr>
            <p:spPr>
              <a:xfrm>
                <a:off x="1621765" y="3865423"/>
                <a:ext cx="3853749" cy="584775"/>
              </a:xfrm>
              <a:prstGeom prst="rect">
                <a:avLst/>
              </a:prstGeom>
              <a:noFill/>
              <a:ln w="28575">
                <a:solidFill>
                  <a:srgbClr val="A072A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A072AE"/>
                    </a:solidFill>
                  </a:rPr>
                  <a:t>A discrepancy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sz="32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3200" dirty="0" smtClean="0">
                    <a:solidFill>
                      <a:srgbClr val="A072AE"/>
                    </a:solidFill>
                  </a:rPr>
                  <a:t>…</a:t>
                </a:r>
                <a:endParaRPr lang="zh-CN" altLang="en-US" sz="3200" dirty="0">
                  <a:solidFill>
                    <a:srgbClr val="A072AE"/>
                  </a:solidFill>
                </a:endParaRPr>
              </a:p>
            </p:txBody>
          </p:sp>
        </mc:Choice>
        <mc:Fallback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5" y="3865423"/>
                <a:ext cx="3853749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3611" t="-9901" r="-785" b="-29703"/>
                </a:stretch>
              </a:blipFill>
              <a:ln w="28575">
                <a:solidFill>
                  <a:srgbClr val="A072A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621766" y="3256061"/>
                <a:ext cx="764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Standard Model fit (LEPEWWG) value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0.2227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±0.00037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3256061"/>
                <a:ext cx="764032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9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1621766" y="1108989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621762" y="4630681"/>
            <a:ext cx="645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Strange sea asymmetry</a:t>
            </a:r>
            <a:endParaRPr lang="zh-CN" altLang="en-US" sz="2400" dirty="0"/>
          </a:p>
        </p:txBody>
      </p:sp>
      <p:sp>
        <p:nvSpPr>
          <p:cNvPr id="43" name="文本框 42"/>
          <p:cNvSpPr txBox="1"/>
          <p:nvPr/>
        </p:nvSpPr>
        <p:spPr>
          <a:xfrm>
            <a:off x="1621762" y="5092346"/>
            <a:ext cx="645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Isospin</a:t>
            </a:r>
            <a:r>
              <a:rPr lang="en-US" altLang="zh-CN" sz="2400" dirty="0" smtClean="0"/>
              <a:t> violation</a:t>
            </a:r>
            <a:endParaRPr lang="zh-CN" altLang="en-US" sz="2400" dirty="0"/>
          </a:p>
        </p:txBody>
      </p:sp>
      <p:sp>
        <p:nvSpPr>
          <p:cNvPr id="44" name="文本框 43"/>
          <p:cNvSpPr txBox="1"/>
          <p:nvPr/>
        </p:nvSpPr>
        <p:spPr>
          <a:xfrm>
            <a:off x="1621762" y="5596393"/>
            <a:ext cx="645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QCD corrections</a:t>
            </a:r>
            <a:endParaRPr lang="zh-CN" altLang="en-US" sz="2400" dirty="0"/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43471" y="4781236"/>
            <a:ext cx="3543359" cy="98318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Nothing conclusive due to large uncertainties…</a:t>
            </a:r>
            <a:endParaRPr lang="zh-CN" altLang="en-US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2551902" y="5840627"/>
            <a:ext cx="339579" cy="247135"/>
          </a:xfrm>
          <a:custGeom>
            <a:avLst/>
            <a:gdLst>
              <a:gd name="connsiteX0" fmla="*/ 314866 w 339579"/>
              <a:gd name="connsiteY0" fmla="*/ 74141 h 247135"/>
              <a:gd name="connsiteX1" fmla="*/ 273676 w 339579"/>
              <a:gd name="connsiteY1" fmla="*/ 49427 h 247135"/>
              <a:gd name="connsiteX2" fmla="*/ 248963 w 339579"/>
              <a:gd name="connsiteY2" fmla="*/ 41189 h 247135"/>
              <a:gd name="connsiteX3" fmla="*/ 224249 w 339579"/>
              <a:gd name="connsiteY3" fmla="*/ 24714 h 247135"/>
              <a:gd name="connsiteX4" fmla="*/ 174822 w 339579"/>
              <a:gd name="connsiteY4" fmla="*/ 8238 h 247135"/>
              <a:gd name="connsiteX5" fmla="*/ 150109 w 339579"/>
              <a:gd name="connsiteY5" fmla="*/ 0 h 247135"/>
              <a:gd name="connsiteX6" fmla="*/ 59493 w 339579"/>
              <a:gd name="connsiteY6" fmla="*/ 8238 h 247135"/>
              <a:gd name="connsiteX7" fmla="*/ 34779 w 339579"/>
              <a:gd name="connsiteY7" fmla="*/ 16476 h 247135"/>
              <a:gd name="connsiteX8" fmla="*/ 18303 w 339579"/>
              <a:gd name="connsiteY8" fmla="*/ 41189 h 247135"/>
              <a:gd name="connsiteX9" fmla="*/ 10066 w 339579"/>
              <a:gd name="connsiteY9" fmla="*/ 181232 h 247135"/>
              <a:gd name="connsiteX10" fmla="*/ 18303 w 339579"/>
              <a:gd name="connsiteY10" fmla="*/ 205946 h 247135"/>
              <a:gd name="connsiteX11" fmla="*/ 43017 w 339579"/>
              <a:gd name="connsiteY11" fmla="*/ 230659 h 247135"/>
              <a:gd name="connsiteX12" fmla="*/ 92444 w 339579"/>
              <a:gd name="connsiteY12" fmla="*/ 247135 h 247135"/>
              <a:gd name="connsiteX13" fmla="*/ 281914 w 339579"/>
              <a:gd name="connsiteY13" fmla="*/ 238897 h 247135"/>
              <a:gd name="connsiteX14" fmla="*/ 306628 w 339579"/>
              <a:gd name="connsiteY14" fmla="*/ 230659 h 247135"/>
              <a:gd name="connsiteX15" fmla="*/ 314866 w 339579"/>
              <a:gd name="connsiteY15" fmla="*/ 205946 h 247135"/>
              <a:gd name="connsiteX16" fmla="*/ 339579 w 339579"/>
              <a:gd name="connsiteY16" fmla="*/ 156519 h 247135"/>
              <a:gd name="connsiteX17" fmla="*/ 331341 w 339579"/>
              <a:gd name="connsiteY17" fmla="*/ 107092 h 247135"/>
              <a:gd name="connsiteX18" fmla="*/ 323103 w 339579"/>
              <a:gd name="connsiteY18" fmla="*/ 82378 h 247135"/>
              <a:gd name="connsiteX19" fmla="*/ 314866 w 339579"/>
              <a:gd name="connsiteY19" fmla="*/ 74141 h 2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9579" h="247135">
                <a:moveTo>
                  <a:pt x="314866" y="74141"/>
                </a:moveTo>
                <a:cubicBezTo>
                  <a:pt x="306628" y="68649"/>
                  <a:pt x="287997" y="56588"/>
                  <a:pt x="273676" y="49427"/>
                </a:cubicBezTo>
                <a:cubicBezTo>
                  <a:pt x="265909" y="45544"/>
                  <a:pt x="256730" y="45072"/>
                  <a:pt x="248963" y="41189"/>
                </a:cubicBezTo>
                <a:cubicBezTo>
                  <a:pt x="240108" y="36761"/>
                  <a:pt x="233296" y="28735"/>
                  <a:pt x="224249" y="24714"/>
                </a:cubicBezTo>
                <a:cubicBezTo>
                  <a:pt x="208379" y="17661"/>
                  <a:pt x="191298" y="13730"/>
                  <a:pt x="174822" y="8238"/>
                </a:cubicBezTo>
                <a:lnTo>
                  <a:pt x="150109" y="0"/>
                </a:lnTo>
                <a:cubicBezTo>
                  <a:pt x="119904" y="2746"/>
                  <a:pt x="89518" y="3949"/>
                  <a:pt x="59493" y="8238"/>
                </a:cubicBezTo>
                <a:cubicBezTo>
                  <a:pt x="50897" y="9466"/>
                  <a:pt x="41560" y="11051"/>
                  <a:pt x="34779" y="16476"/>
                </a:cubicBezTo>
                <a:cubicBezTo>
                  <a:pt x="27048" y="22661"/>
                  <a:pt x="23795" y="32951"/>
                  <a:pt x="18303" y="41189"/>
                </a:cubicBezTo>
                <a:cubicBezTo>
                  <a:pt x="-5516" y="112650"/>
                  <a:pt x="-3668" y="85091"/>
                  <a:pt x="10066" y="181232"/>
                </a:cubicBezTo>
                <a:cubicBezTo>
                  <a:pt x="11294" y="189828"/>
                  <a:pt x="13486" y="198721"/>
                  <a:pt x="18303" y="205946"/>
                </a:cubicBezTo>
                <a:cubicBezTo>
                  <a:pt x="24765" y="215639"/>
                  <a:pt x="32833" y="225001"/>
                  <a:pt x="43017" y="230659"/>
                </a:cubicBezTo>
                <a:cubicBezTo>
                  <a:pt x="58198" y="239093"/>
                  <a:pt x="92444" y="247135"/>
                  <a:pt x="92444" y="247135"/>
                </a:cubicBezTo>
                <a:cubicBezTo>
                  <a:pt x="155601" y="244389"/>
                  <a:pt x="218884" y="243746"/>
                  <a:pt x="281914" y="238897"/>
                </a:cubicBezTo>
                <a:cubicBezTo>
                  <a:pt x="290572" y="238231"/>
                  <a:pt x="300488" y="236799"/>
                  <a:pt x="306628" y="230659"/>
                </a:cubicBezTo>
                <a:cubicBezTo>
                  <a:pt x="312768" y="224519"/>
                  <a:pt x="310983" y="213713"/>
                  <a:pt x="314866" y="205946"/>
                </a:cubicBezTo>
                <a:cubicBezTo>
                  <a:pt x="346804" y="142069"/>
                  <a:pt x="318873" y="218635"/>
                  <a:pt x="339579" y="156519"/>
                </a:cubicBezTo>
                <a:cubicBezTo>
                  <a:pt x="336833" y="140043"/>
                  <a:pt x="334964" y="123397"/>
                  <a:pt x="331341" y="107092"/>
                </a:cubicBezTo>
                <a:cubicBezTo>
                  <a:pt x="329457" y="98615"/>
                  <a:pt x="329243" y="88518"/>
                  <a:pt x="323103" y="82378"/>
                </a:cubicBezTo>
                <a:cubicBezTo>
                  <a:pt x="319220" y="78495"/>
                  <a:pt x="323104" y="79633"/>
                  <a:pt x="314866" y="74141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28344" y="1712555"/>
                <a:ext cx="3296737" cy="219342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372F8F"/>
                    </a:solidFill>
                  </a:rPr>
                  <a:t>   </a:t>
                </a:r>
                <a:r>
                  <a:rPr lang="en-US" altLang="zh-CN" dirty="0" smtClean="0">
                    <a:solidFill>
                      <a:srgbClr val="0099FF"/>
                    </a:solidFill>
                  </a:rPr>
                  <a:t>Paschos-Wolfenstein</a:t>
                </a:r>
                <a:r>
                  <a:rPr lang="en-US" altLang="zh-CN" dirty="0" smtClean="0">
                    <a:solidFill>
                      <a:srgbClr val="0099FF"/>
                    </a:solidFill>
                  </a:rPr>
                  <a:t> Relation</a:t>
                </a:r>
                <a:r>
                  <a:rPr lang="en-US" altLang="zh-CN" dirty="0" smtClean="0">
                    <a:solidFill>
                      <a:srgbClr val="0099FF"/>
                    </a:solidFill>
                  </a:rPr>
                  <a:t>:</a:t>
                </a:r>
              </a:p>
              <a:p>
                <a:endParaRPr lang="en-US" altLang="zh-CN" dirty="0" smtClean="0">
                  <a:solidFill>
                    <a:srgbClr val="0099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sub>
                            <m:sup>
                              <m:r>
                                <a:rPr lang="zh-CN" altLang="en-US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𝑁𝐶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en-US" altLang="zh-CN" sz="2400" b="0" i="1" smtClean="0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zh-CN" altLang="en-US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r>
                            <a:rPr lang="en-US" altLang="zh-CN" sz="24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2400" i="1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en-US" altLang="zh-CN" sz="2400" i="1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solidFill>
                                        <a:srgbClr val="009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sup>
                          </m:sSubSup>
                        </m:den>
                      </m:f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dirty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i="1" dirty="0" smtClean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99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lang="en-US" altLang="zh-CN" sz="2400" b="0" i="1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 smtClean="0">
                  <a:solidFill>
                    <a:srgbClr val="0099FF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44" y="1712555"/>
                <a:ext cx="3296737" cy="2193421"/>
              </a:xfrm>
              <a:prstGeom prst="rect">
                <a:avLst/>
              </a:prstGeom>
              <a:blipFill rotWithShape="0">
                <a:blip r:embed="rId2"/>
                <a:stretch>
                  <a:fillRect t="-82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38" y="1432023"/>
            <a:ext cx="3506495" cy="28860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21766" y="4137586"/>
            <a:ext cx="370708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72F8F"/>
                </a:solidFill>
              </a:rPr>
              <a:t>Electroweak </a:t>
            </a:r>
            <a:r>
              <a:rPr lang="en-US" altLang="zh-CN" sz="2400" dirty="0" err="1" smtClean="0">
                <a:solidFill>
                  <a:srgbClr val="372F8F"/>
                </a:solidFill>
              </a:rPr>
              <a:t>Lagrangian</a:t>
            </a:r>
            <a:r>
              <a:rPr lang="en-US" altLang="zh-CN" sz="2400" dirty="0" smtClean="0">
                <a:solidFill>
                  <a:srgbClr val="372F8F"/>
                </a:solidFill>
              </a:rPr>
              <a:t>:</a:t>
            </a:r>
            <a:endParaRPr lang="zh-CN" altLang="en-US" sz="2400" dirty="0">
              <a:solidFill>
                <a:srgbClr val="372F8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21766" y="4642517"/>
            <a:ext cx="370708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72F8F"/>
                </a:solidFill>
              </a:rPr>
              <a:t>Physical particles:</a:t>
            </a:r>
            <a:endParaRPr lang="zh-CN" altLang="en-US" sz="2400" dirty="0">
              <a:solidFill>
                <a:srgbClr val="372F8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664030" y="4196070"/>
                <a:ext cx="2929640" cy="79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</a:p>
              <a:p>
                <a:r>
                  <a:rPr lang="en-US" altLang="zh-CN" dirty="0" smtClean="0"/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30" y="4196070"/>
                <a:ext cx="2929640" cy="794898"/>
              </a:xfrm>
              <a:prstGeom prst="rect">
                <a:avLst/>
              </a:prstGeom>
              <a:blipFill rotWithShape="0">
                <a:blip r:embed="rId4"/>
                <a:stretch>
                  <a:fillRect t="-10687" b="-7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621766" y="445372"/>
            <a:ext cx="85660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NuTeV</a:t>
            </a:r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anomaly</a:t>
            </a:r>
            <a:endParaRPr lang="zh-CN" altLang="en-US" sz="36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728344" y="5063908"/>
                <a:ext cx="8049456" cy="78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sz="1600" dirty="0"/>
                      <m:t>=</m:t>
                    </m:r>
                    <m:f>
                      <m:f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16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CN" sz="16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44" y="5063908"/>
                <a:ext cx="8049456" cy="78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760945" y="5579225"/>
                <a:ext cx="4143836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en-US" altLang="zh-CN" dirty="0" smtClean="0"/>
                  <a:t>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45" y="5579225"/>
                <a:ext cx="4143836" cy="5085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43" y="1392083"/>
            <a:ext cx="1885682" cy="2295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06" y="1392424"/>
            <a:ext cx="3195182" cy="2299597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2274777" y="3927547"/>
            <a:ext cx="2108437" cy="2549370"/>
            <a:chOff x="1831525" y="3945924"/>
            <a:chExt cx="2108437" cy="2549370"/>
          </a:xfrm>
        </p:grpSpPr>
        <p:grpSp>
          <p:nvGrpSpPr>
            <p:cNvPr id="10" name="组合 9"/>
            <p:cNvGrpSpPr/>
            <p:nvPr/>
          </p:nvGrpSpPr>
          <p:grpSpPr>
            <a:xfrm>
              <a:off x="1976452" y="3945924"/>
              <a:ext cx="1963510" cy="2071396"/>
              <a:chOff x="4366951" y="2626907"/>
              <a:chExt cx="1844379" cy="1936067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6734" y="3231702"/>
                <a:ext cx="282505" cy="869103"/>
              </a:xfrm>
              <a:prstGeom prst="rect">
                <a:avLst/>
              </a:prstGeom>
            </p:spPr>
          </p:pic>
          <p:cxnSp>
            <p:nvCxnSpPr>
              <p:cNvPr id="45" name="直接连接符 44"/>
              <p:cNvCxnSpPr/>
              <p:nvPr/>
            </p:nvCxnSpPr>
            <p:spPr>
              <a:xfrm>
                <a:off x="4369568" y="2778046"/>
                <a:ext cx="929775" cy="453656"/>
              </a:xfrm>
              <a:prstGeom prst="line">
                <a:avLst/>
              </a:prstGeom>
              <a:ln w="28575">
                <a:solidFill>
                  <a:srgbClr val="FF0B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5299343" y="2813170"/>
                <a:ext cx="874310" cy="418532"/>
              </a:xfrm>
              <a:prstGeom prst="line">
                <a:avLst/>
              </a:prstGeom>
              <a:ln w="28575">
                <a:solidFill>
                  <a:srgbClr val="FF0B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5323953" y="4100805"/>
                <a:ext cx="887377" cy="462169"/>
              </a:xfrm>
              <a:prstGeom prst="line">
                <a:avLst/>
              </a:prstGeom>
              <a:ln w="28575">
                <a:solidFill>
                  <a:srgbClr val="09FF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4462176" y="4099924"/>
                <a:ext cx="874841" cy="463050"/>
              </a:xfrm>
              <a:prstGeom prst="line">
                <a:avLst/>
              </a:prstGeom>
              <a:ln w="28575">
                <a:solidFill>
                  <a:srgbClr val="09FF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文本框 3"/>
              <p:cNvSpPr txBox="1"/>
              <p:nvPr/>
            </p:nvSpPr>
            <p:spPr>
              <a:xfrm>
                <a:off x="4899596" y="3373425"/>
                <a:ext cx="305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chemeClr val="accent2"/>
                    </a:solidFill>
                  </a:rPr>
                  <a:t>X</a:t>
                </a:r>
                <a:endParaRPr lang="zh-CN" altLang="en-US" sz="3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366951" y="3999648"/>
                <a:ext cx="287427" cy="47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q</a:t>
                </a:r>
                <a:endParaRPr lang="zh-CN" altLang="en-US" sz="2400" b="1" dirty="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918391" y="3999648"/>
                <a:ext cx="287427" cy="47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q</a:t>
                </a:r>
                <a:endParaRPr lang="zh-CN" altLang="en-US" sz="2400" b="1" dirty="0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9840" y="2626907"/>
                <a:ext cx="188202" cy="192206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8473" y="2626981"/>
                <a:ext cx="180889" cy="19696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1831525" y="6075114"/>
                  <a:ext cx="2068326" cy="420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Coupling  </a:t>
                  </a:r>
                  <a14:m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1525" y="6075114"/>
                  <a:ext cx="2068326" cy="42018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360" t="-7353" b="-1323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直接箭头连接符 13"/>
          <p:cNvCxnSpPr/>
          <p:nvPr/>
        </p:nvCxnSpPr>
        <p:spPr>
          <a:xfrm>
            <a:off x="4250725" y="5057448"/>
            <a:ext cx="708454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5105860" y="4736270"/>
                <a:ext cx="4342941" cy="642355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372F8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b="0" i="1" smtClean="0">
                          <a:solidFill>
                            <a:srgbClr val="372F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372F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372F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372F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372F8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rgbClr val="372F8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372F8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solidFill>
                                    <a:srgbClr val="372F8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372F8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0" i="1" smtClean="0">
                                      <a:solidFill>
                                        <a:srgbClr val="372F8F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zh-CN" altLang="en-US" sz="2400" b="0" i="1" smtClean="0">
                                      <a:solidFill>
                                        <a:srgbClr val="372F8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sz="2400" i="1">
                          <a:solidFill>
                            <a:srgbClr val="372F8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0" i="1" smtClean="0">
                          <a:solidFill>
                            <a:srgbClr val="372F8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400" i="1">
                          <a:solidFill>
                            <a:srgbClr val="372F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372F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372F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372F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sz="2400" i="1" dirty="0" smtClean="0">
                  <a:solidFill>
                    <a:srgbClr val="372F8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860" y="4736270"/>
                <a:ext cx="4342941" cy="64235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1621766" y="445372"/>
            <a:ext cx="85660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NuTeV</a:t>
            </a:r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anomaly</a:t>
            </a:r>
            <a:endParaRPr lang="zh-CN" altLang="en-US" sz="36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312205" y="5363824"/>
            <a:ext cx="3930249" cy="2539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39818" y="1711163"/>
            <a:ext cx="73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99FF"/>
                </a:solidFill>
                <a:latin typeface="Georgia" panose="02040502050405020303" pitchFamily="18" charset="0"/>
              </a:rPr>
              <a:t>SM:</a:t>
            </a:r>
            <a:endParaRPr lang="zh-CN" altLang="en-US" sz="2800" dirty="0">
              <a:solidFill>
                <a:srgbClr val="0099FF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09391" y="4464636"/>
            <a:ext cx="73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99FF"/>
                </a:solidFill>
                <a:latin typeface="Georgia" panose="02040502050405020303" pitchFamily="18" charset="0"/>
              </a:rPr>
              <a:t>X:</a:t>
            </a:r>
            <a:endParaRPr lang="zh-CN" altLang="en-US" sz="2800" dirty="0">
              <a:solidFill>
                <a:srgbClr val="0099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95" y="1613507"/>
            <a:ext cx="3689126" cy="24696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796" y="1478085"/>
            <a:ext cx="3559616" cy="3046999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701736" y="977183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621766" y="245621"/>
            <a:ext cx="85660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Number of </a:t>
            </a:r>
            <a:r>
              <a:rPr lang="en-US" altLang="zh-CN" sz="3600" dirty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</a:t>
            </a:r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eutrino Families</a:t>
            </a:r>
            <a:endParaRPr lang="zh-CN" altLang="en-US" sz="36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01736" y="1091747"/>
            <a:ext cx="2866768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99FF"/>
                </a:solidFill>
              </a:rPr>
              <a:t>The line shape method:</a:t>
            </a:r>
            <a:endParaRPr lang="zh-CN" altLang="en-US" dirty="0">
              <a:solidFill>
                <a:srgbClr val="0099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1580796" y="5085893"/>
                <a:ext cx="2189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−3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96" y="5085893"/>
                <a:ext cx="21893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673295" y="5517844"/>
                <a:ext cx="4053018" cy="369332"/>
              </a:xfrm>
              <a:prstGeom prst="rect">
                <a:avLst/>
              </a:prstGeom>
              <a:noFill/>
              <a:ln w="28575">
                <a:solidFill>
                  <a:srgbClr val="A072A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A072AE"/>
                    </a:solidFill>
                  </a:rPr>
                  <a:t>U</a:t>
                </a:r>
                <a:r>
                  <a:rPr lang="en-US" altLang="zh-CN" dirty="0" smtClean="0">
                    <a:solidFill>
                      <a:srgbClr val="A072AE"/>
                    </a:solidFill>
                  </a:rPr>
                  <a:t>sing </a:t>
                </a:r>
                <a:r>
                  <a:rPr lang="en-US" altLang="zh-CN" dirty="0">
                    <a:solidFill>
                      <a:srgbClr val="A072AE"/>
                    </a:solidFill>
                  </a:rPr>
                  <a:t>SM </a:t>
                </a:r>
                <a:r>
                  <a:rPr lang="en-US" altLang="zh-CN" dirty="0" smtClean="0">
                    <a:solidFill>
                      <a:srgbClr val="A072AE"/>
                    </a:solidFill>
                  </a:rPr>
                  <a:t>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A072AE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A072AE"/>
                    </a:solidFill>
                  </a:rPr>
                  <a:t>can be extracted</a:t>
                </a:r>
                <a:endParaRPr lang="zh-CN" altLang="en-US" dirty="0">
                  <a:solidFill>
                    <a:srgbClr val="A072AE"/>
                  </a:solidFill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295" y="5517844"/>
                <a:ext cx="405301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96" t="-4545" b="-18182"/>
                </a:stretch>
              </a:blipFill>
              <a:ln w="28575">
                <a:solidFill>
                  <a:srgbClr val="A072A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621766" y="5969442"/>
                <a:ext cx="2280867" cy="57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𝑖𝑛𝑣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5969442"/>
                <a:ext cx="2280867" cy="572144"/>
              </a:xfrm>
              <a:prstGeom prst="rect">
                <a:avLst/>
              </a:prstGeom>
              <a:blipFill rotWithShape="0"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708" y="1473360"/>
            <a:ext cx="3542892" cy="3659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5904781" y="5887176"/>
                <a:ext cx="4654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2.9835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±0.0083(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)±0.002(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781" y="5887176"/>
                <a:ext cx="4654378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524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1673295" y="4660568"/>
            <a:ext cx="2866768" cy="369332"/>
          </a:xfrm>
          <a:prstGeom prst="rect">
            <a:avLst/>
          </a:prstGeom>
          <a:noFill/>
          <a:ln w="28575">
            <a:solidFill>
              <a:srgbClr val="A072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A072AE"/>
                </a:solidFill>
              </a:rPr>
              <a:t>Assumeing</a:t>
            </a:r>
            <a:r>
              <a:rPr lang="en-US" altLang="zh-CN" dirty="0" smtClean="0">
                <a:solidFill>
                  <a:srgbClr val="A072AE"/>
                </a:solidFill>
              </a:rPr>
              <a:t> lepton university</a:t>
            </a:r>
            <a:endParaRPr lang="zh-CN" altLang="en-US" dirty="0">
              <a:solidFill>
                <a:srgbClr val="A07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528" y="2203739"/>
            <a:ext cx="4906269" cy="3092269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621766" y="445372"/>
            <a:ext cx="85660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Number </a:t>
            </a:r>
            <a:r>
              <a:rPr lang="en-US" altLang="zh-CN" sz="3200" dirty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of Neutrino Families</a:t>
            </a:r>
            <a:endParaRPr lang="zh-CN" altLang="en-US" sz="36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648539" y="1451442"/>
            <a:ext cx="2690039" cy="1971208"/>
            <a:chOff x="1482992" y="3344368"/>
            <a:chExt cx="2690039" cy="197120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12944" y="3872228"/>
              <a:ext cx="300752" cy="929852"/>
            </a:xfrm>
            <a:prstGeom prst="rect">
              <a:avLst/>
            </a:prstGeom>
          </p:spPr>
        </p:pic>
        <p:cxnSp>
          <p:nvCxnSpPr>
            <p:cNvPr id="14" name="直接连接符 13"/>
            <p:cNvCxnSpPr/>
            <p:nvPr/>
          </p:nvCxnSpPr>
          <p:spPr>
            <a:xfrm>
              <a:off x="3334919" y="4292146"/>
              <a:ext cx="838112" cy="689778"/>
            </a:xfrm>
            <a:prstGeom prst="line">
              <a:avLst/>
            </a:prstGeom>
            <a:ln w="28575">
              <a:solidFill>
                <a:srgbClr val="FF0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325555" y="3648307"/>
              <a:ext cx="783526" cy="637003"/>
            </a:xfrm>
            <a:prstGeom prst="line">
              <a:avLst/>
            </a:prstGeom>
            <a:ln w="28575">
              <a:solidFill>
                <a:srgbClr val="FF0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553609" y="3648307"/>
              <a:ext cx="844785" cy="688847"/>
            </a:xfrm>
            <a:prstGeom prst="line">
              <a:avLst/>
            </a:prstGeom>
            <a:ln w="28575">
              <a:solidFill>
                <a:srgbClr val="09FF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553609" y="4337154"/>
              <a:ext cx="838112" cy="674484"/>
            </a:xfrm>
            <a:prstGeom prst="line">
              <a:avLst/>
            </a:prstGeom>
            <a:ln w="28575">
              <a:solidFill>
                <a:srgbClr val="09FF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567220" y="3798572"/>
              <a:ext cx="64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accent2"/>
                  </a:solidFill>
                </a:rPr>
                <a:t>Z,X</a:t>
              </a:r>
              <a:endParaRPr lang="zh-CN" altLang="en-US" sz="2400" b="1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/>
                <p:cNvSpPr txBox="1"/>
                <p:nvPr/>
              </p:nvSpPr>
              <p:spPr>
                <a:xfrm>
                  <a:off x="1621766" y="3344368"/>
                  <a:ext cx="6080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766" y="3344368"/>
                  <a:ext cx="60804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7036" y="4981924"/>
              <a:ext cx="200358" cy="20564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1025" y="3469833"/>
              <a:ext cx="192573" cy="21073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1482992" y="4853911"/>
                  <a:ext cx="6080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992" y="4853911"/>
                  <a:ext cx="60804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本框 26"/>
          <p:cNvSpPr txBox="1"/>
          <p:nvPr/>
        </p:nvSpPr>
        <p:spPr>
          <a:xfrm>
            <a:off x="5281528" y="1444158"/>
            <a:ext cx="3543358" cy="646331"/>
          </a:xfrm>
          <a:prstGeom prst="rect">
            <a:avLst/>
          </a:prstGeom>
          <a:noFill/>
          <a:ln w="28575">
            <a:solidFill>
              <a:srgbClr val="A072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A072AE"/>
                </a:solidFill>
              </a:rPr>
              <a:t>Cross-section shape after including the contribution form X boson:</a:t>
            </a:r>
            <a:endParaRPr lang="zh-CN" altLang="en-US" dirty="0">
              <a:solidFill>
                <a:srgbClr val="A072A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48539" y="3777845"/>
            <a:ext cx="2550606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L</a:t>
            </a:r>
            <a:r>
              <a:rPr lang="en-US" altLang="zh-CN" dirty="0" smtClean="0">
                <a:latin typeface="Comic Sans MS" panose="030F0702030302020204" pitchFamily="66" charset="0"/>
              </a:rPr>
              <a:t>epton university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48539" y="4460624"/>
            <a:ext cx="3024375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Upper bounds of the couplings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648539" y="3777845"/>
            <a:ext cx="2462142" cy="308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621766" y="445372"/>
                <a:ext cx="8566031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 err="1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Muon</a:t>
                </a:r>
                <a:r>
                  <a:rPr lang="en-US" altLang="zh-CN" sz="36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</a:rPr>
                      <m:t>𝑔</m:t>
                    </m:r>
                    <m:r>
                      <a:rPr lang="en-US" altLang="zh-CN" sz="36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</a:rPr>
                      <m:t>−2</m:t>
                    </m:r>
                  </m:oMath>
                </a14:m>
                <a:r>
                  <a:rPr lang="zh-CN" altLang="en-US" sz="36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r>
                  <a:rPr lang="en-US" altLang="zh-CN" sz="3600" dirty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A</a:t>
                </a:r>
                <a:r>
                  <a:rPr lang="en-US" altLang="zh-CN" sz="36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nomaly</a:t>
                </a:r>
                <a:endParaRPr lang="zh-CN" altLang="en-US" sz="3600" dirty="0">
                  <a:solidFill>
                    <a:srgbClr val="A072AE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445372"/>
                <a:ext cx="856603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061" t="-12963" b="-3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990756"/>
            <a:ext cx="8442796" cy="45938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21766" y="1463188"/>
            <a:ext cx="2719576" cy="461665"/>
          </a:xfrm>
          <a:prstGeom prst="rect">
            <a:avLst/>
          </a:prstGeom>
          <a:noFill/>
          <a:ln w="28575">
            <a:solidFill>
              <a:srgbClr val="A072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A072AE"/>
                </a:solidFill>
              </a:rPr>
              <a:t>E821 at Brookhaven</a:t>
            </a:r>
            <a:endParaRPr lang="zh-CN" altLang="en-US" sz="2400" dirty="0">
              <a:solidFill>
                <a:srgbClr val="A072AE"/>
              </a:solidFill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621766" y="445372"/>
                <a:ext cx="8566031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 err="1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Muon</a:t>
                </a:r>
                <a:r>
                  <a:rPr lang="en-US" altLang="zh-CN" sz="36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</a:rPr>
                      <m:t>𝑔</m:t>
                    </m:r>
                    <m:r>
                      <a:rPr lang="en-US" altLang="zh-CN" sz="36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  <a:ea typeface="华文行楷" panose="02010800040101010101" pitchFamily="2" charset="-122"/>
                      </a:rPr>
                      <m:t>−2</m:t>
                    </m:r>
                  </m:oMath>
                </a14:m>
                <a:r>
                  <a:rPr lang="zh-CN" altLang="en-US" sz="36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r>
                  <a:rPr lang="en-US" altLang="zh-CN" sz="3600" dirty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A</a:t>
                </a:r>
                <a:r>
                  <a:rPr lang="en-US" altLang="zh-CN" sz="36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nomaly</a:t>
                </a:r>
                <a:endParaRPr lang="zh-CN" altLang="en-US" sz="3600" dirty="0">
                  <a:solidFill>
                    <a:srgbClr val="A072AE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445372"/>
                <a:ext cx="856603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061" t="-12963" b="-3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6" y="1457376"/>
            <a:ext cx="1691619" cy="2701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108" y="1457376"/>
            <a:ext cx="1881356" cy="2701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841" y="1457376"/>
            <a:ext cx="1908986" cy="27010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621766" y="4219022"/>
                <a:ext cx="6443077" cy="369332"/>
              </a:xfrm>
              <a:prstGeom prst="rect">
                <a:avLst/>
              </a:prstGeom>
              <a:noFill/>
              <a:ln w="28575">
                <a:solidFill>
                  <a:srgbClr val="A072A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A072AE"/>
                    </a:solidFill>
                  </a:rPr>
                  <a:t>The experimental result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3.6</m:t>
                    </m:r>
                    <m:r>
                      <a:rPr lang="zh-CN" altLang="en-US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 smtClean="0">
                    <a:solidFill>
                      <a:srgbClr val="004EFF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A072AE"/>
                    </a:solidFill>
                  </a:rPr>
                  <a:t>higher than the SM prediction</a:t>
                </a:r>
                <a:endParaRPr lang="zh-CN" altLang="en-US" dirty="0">
                  <a:solidFill>
                    <a:srgbClr val="A072AE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4219022"/>
                <a:ext cx="644307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65" t="-4545" b="-18182"/>
                </a:stretch>
              </a:blipFill>
              <a:ln w="28575">
                <a:solidFill>
                  <a:srgbClr val="A072A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621766" y="4802021"/>
                <a:ext cx="5224698" cy="923586"/>
              </a:xfrm>
              <a:prstGeom prst="rect">
                <a:avLst/>
              </a:prstGeom>
              <a:noFill/>
              <a:ln w="38100">
                <a:solidFill>
                  <a:srgbClr val="3873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0" dirty="0" smtClean="0">
                    <a:solidFill>
                      <a:srgbClr val="3873FF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3873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400" b="0" i="1" smtClean="0">
                        <a:solidFill>
                          <a:srgbClr val="3873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400" b="0" i="1" smtClean="0">
                        <a:solidFill>
                          <a:srgbClr val="3873FF"/>
                        </a:solidFill>
                        <a:latin typeface="Cambria Math" panose="02040503050406030204" pitchFamily="18" charset="0"/>
                      </a:rPr>
                      <m:t>−2)/2</m:t>
                    </m:r>
                  </m:oMath>
                </a14:m>
                <a:r>
                  <a:rPr lang="en-US" altLang="zh-CN" sz="2400" i="1" dirty="0" smtClean="0">
                    <a:solidFill>
                      <a:srgbClr val="3873FF"/>
                    </a:solidFill>
                    <a:latin typeface="Cambria Math" panose="02040503050406030204" pitchFamily="18" charset="0"/>
                  </a:rPr>
                  <a:t> 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rgbClr val="3873FF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40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3873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zh-CN" altLang="en-US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3873FF"/>
                        </a:solidFill>
                        <a:latin typeface="Cambria Math" panose="02040503050406030204" pitchFamily="18" charset="0"/>
                      </a:rPr>
                      <m:t>=288(80)</m:t>
                    </m:r>
                    <m:r>
                      <a:rPr lang="en-US" altLang="zh-CN" sz="2400" b="0" i="1" smtClean="0">
                        <a:solidFill>
                          <a:srgbClr val="387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387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zh-CN" sz="2400" i="1" dirty="0" smtClean="0">
                    <a:solidFill>
                      <a:srgbClr val="3873FF"/>
                    </a:solidFill>
                    <a:latin typeface="Cambria Math" panose="02040503050406030204" pitchFamily="18" charset="0"/>
                  </a:rPr>
                  <a:t>.</a:t>
                </a:r>
                <a:endParaRPr lang="en-US" altLang="zh-CN" sz="2400" i="1" dirty="0" smtClean="0">
                  <a:solidFill>
                    <a:srgbClr val="3873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4802021"/>
                <a:ext cx="5224698" cy="923586"/>
              </a:xfrm>
              <a:prstGeom prst="rect">
                <a:avLst/>
              </a:prstGeom>
              <a:blipFill rotWithShape="0">
                <a:blip r:embed="rId7"/>
                <a:stretch>
                  <a:fillRect l="-1159" t="-3822" b="-7006"/>
                </a:stretch>
              </a:blipFill>
              <a:ln w="38100">
                <a:solidFill>
                  <a:srgbClr val="3873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901462" y="3425140"/>
            <a:ext cx="1187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Tree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64484" y="3271254"/>
            <a:ext cx="55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43315" y="2346218"/>
            <a:ext cx="1363928" cy="461665"/>
            <a:chOff x="3043315" y="2346218"/>
            <a:chExt cx="1363928" cy="461665"/>
          </a:xfrm>
        </p:grpSpPr>
        <p:cxnSp>
          <p:nvCxnSpPr>
            <p:cNvPr id="14" name="直接箭头连接符 13"/>
            <p:cNvCxnSpPr/>
            <p:nvPr/>
          </p:nvCxnSpPr>
          <p:spPr>
            <a:xfrm flipV="1">
              <a:off x="3043315" y="2595824"/>
              <a:ext cx="280771" cy="82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3238307" y="2346218"/>
                  <a:ext cx="11689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307" y="2346218"/>
                  <a:ext cx="1168936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文本框 15"/>
          <p:cNvSpPr txBox="1"/>
          <p:nvPr/>
        </p:nvSpPr>
        <p:spPr>
          <a:xfrm>
            <a:off x="9596049" y="3425140"/>
            <a:ext cx="102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NL</a:t>
            </a:r>
            <a:endParaRPr lang="zh-CN" alt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7497464" y="4581070"/>
            <a:ext cx="2882212" cy="922638"/>
          </a:xfrm>
          <a:prstGeom prst="wedgeEllipseCallout">
            <a:avLst>
              <a:gd name="adj1" fmla="val -61557"/>
              <a:gd name="adj2" fmla="val 3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4A78A1"/>
                </a:solidFill>
              </a:rPr>
              <a:t>Can be related </a:t>
            </a:r>
            <a:r>
              <a:rPr lang="en-US" altLang="zh-CN" dirty="0">
                <a:solidFill>
                  <a:srgbClr val="4A78A1"/>
                </a:solidFill>
              </a:rPr>
              <a:t>to a light vector boson</a:t>
            </a:r>
          </a:p>
        </p:txBody>
      </p:sp>
      <p:sp>
        <p:nvSpPr>
          <p:cNvPr id="1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/>
      <p:bldP spid="12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621766" y="445372"/>
            <a:ext cx="856603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Neutrino </a:t>
            </a:r>
            <a:r>
              <a:rPr lang="en-US" altLang="zh-CN" sz="3600" dirty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Trident Production</a:t>
            </a:r>
            <a:endParaRPr lang="zh-CN" altLang="en-US" sz="36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621766" y="2482177"/>
            <a:ext cx="3804409" cy="3023635"/>
            <a:chOff x="1311203" y="1781961"/>
            <a:chExt cx="3804409" cy="302363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61476">
              <a:off x="2967741" y="2461625"/>
              <a:ext cx="273292" cy="844951"/>
            </a:xfrm>
            <a:prstGeom prst="rect">
              <a:avLst/>
            </a:prstGeom>
          </p:spPr>
        </p:pic>
        <p:cxnSp>
          <p:nvCxnSpPr>
            <p:cNvPr id="20" name="直接连接符 19"/>
            <p:cNvCxnSpPr/>
            <p:nvPr/>
          </p:nvCxnSpPr>
          <p:spPr>
            <a:xfrm>
              <a:off x="1847433" y="2064314"/>
              <a:ext cx="989830" cy="485366"/>
            </a:xfrm>
            <a:prstGeom prst="line">
              <a:avLst/>
            </a:prstGeom>
            <a:ln w="28575">
              <a:solidFill>
                <a:srgbClr val="FF0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837263" y="1949201"/>
              <a:ext cx="1232229" cy="584333"/>
            </a:xfrm>
            <a:prstGeom prst="line">
              <a:avLst/>
            </a:prstGeom>
            <a:ln w="28575">
              <a:solidFill>
                <a:srgbClr val="FF0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3316458" y="3086745"/>
              <a:ext cx="1206030" cy="152573"/>
            </a:xfrm>
            <a:prstGeom prst="line">
              <a:avLst/>
            </a:prstGeom>
            <a:ln w="28575">
              <a:solidFill>
                <a:srgbClr val="09FF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3316459" y="3720034"/>
              <a:ext cx="1272017" cy="144490"/>
            </a:xfrm>
            <a:prstGeom prst="line">
              <a:avLst/>
            </a:prstGeom>
            <a:ln w="28575">
              <a:solidFill>
                <a:srgbClr val="09FF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932665" y="2771465"/>
              <a:ext cx="1446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2"/>
                  </a:solidFill>
                </a:rPr>
                <a:t>W, Z, or X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11203" y="4343931"/>
              <a:ext cx="305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N</a:t>
              </a:r>
              <a:endParaRPr lang="zh-CN" altLang="en-US" sz="2400" b="1" dirty="0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7410" y="1886464"/>
              <a:ext cx="200358" cy="20564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491" y="1781961"/>
              <a:ext cx="192573" cy="21073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2526">
              <a:off x="2918184" y="3760671"/>
              <a:ext cx="273292" cy="844951"/>
            </a:xfrm>
            <a:prstGeom prst="rect">
              <a:avLst/>
            </a:prstGeom>
          </p:spPr>
        </p:pic>
        <p:cxnSp>
          <p:nvCxnSpPr>
            <p:cNvPr id="30" name="直接连接符 29"/>
            <p:cNvCxnSpPr/>
            <p:nvPr/>
          </p:nvCxnSpPr>
          <p:spPr>
            <a:xfrm>
              <a:off x="3316458" y="3241698"/>
              <a:ext cx="0" cy="622326"/>
            </a:xfrm>
            <a:prstGeom prst="line">
              <a:avLst/>
            </a:prstGeom>
            <a:ln w="28575">
              <a:solidFill>
                <a:srgbClr val="09FF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694005" y="4469426"/>
              <a:ext cx="2669059" cy="0"/>
            </a:xfrm>
            <a:prstGeom prst="line">
              <a:avLst/>
            </a:prstGeom>
            <a:ln w="28575">
              <a:solidFill>
                <a:srgbClr val="004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694005" y="4574764"/>
              <a:ext cx="2669059" cy="0"/>
            </a:xfrm>
            <a:prstGeom prst="line">
              <a:avLst/>
            </a:prstGeom>
            <a:ln w="28575">
              <a:solidFill>
                <a:srgbClr val="004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005" y="4683609"/>
              <a:ext cx="2669059" cy="0"/>
            </a:xfrm>
            <a:prstGeom prst="line">
              <a:avLst/>
            </a:prstGeom>
            <a:ln w="28575">
              <a:solidFill>
                <a:srgbClr val="004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4372194" y="4343931"/>
              <a:ext cx="305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N</a:t>
              </a:r>
              <a:endParaRPr lang="zh-CN" altLang="en-US" sz="24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本框 39"/>
                <p:cNvSpPr txBox="1"/>
                <p:nvPr/>
              </p:nvSpPr>
              <p:spPr>
                <a:xfrm>
                  <a:off x="4522488" y="2765822"/>
                  <a:ext cx="5931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zh-CN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0" name="文本框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88" y="2765822"/>
                  <a:ext cx="59312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文本框 40"/>
                <p:cNvSpPr txBox="1"/>
                <p:nvPr/>
              </p:nvSpPr>
              <p:spPr>
                <a:xfrm>
                  <a:off x="4522488" y="3411730"/>
                  <a:ext cx="5931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41" name="文本框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88" y="3411730"/>
                  <a:ext cx="59312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直接连接符 42"/>
          <p:cNvCxnSpPr/>
          <p:nvPr/>
        </p:nvCxnSpPr>
        <p:spPr>
          <a:xfrm flipH="1">
            <a:off x="5864796" y="1484361"/>
            <a:ext cx="11922" cy="4315077"/>
          </a:xfrm>
          <a:prstGeom prst="line">
            <a:avLst/>
          </a:prstGeom>
          <a:ln w="19050">
            <a:solidFill>
              <a:srgbClr val="A072A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660479" y="1589910"/>
            <a:ext cx="2719576" cy="461665"/>
          </a:xfrm>
          <a:prstGeom prst="rect">
            <a:avLst/>
          </a:prstGeom>
          <a:noFill/>
          <a:ln w="28575">
            <a:solidFill>
              <a:srgbClr val="A072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A072AE"/>
                </a:solidFill>
              </a:rPr>
              <a:t>Trident production:</a:t>
            </a:r>
            <a:endParaRPr lang="zh-CN" altLang="en-US" sz="2400" dirty="0">
              <a:solidFill>
                <a:srgbClr val="A072AE"/>
              </a:solidFill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7219" y="2482177"/>
            <a:ext cx="3317321" cy="31529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6229736" y="1588051"/>
                <a:ext cx="2719576" cy="529504"/>
              </a:xfrm>
              <a:prstGeom prst="rect">
                <a:avLst/>
              </a:prstGeom>
              <a:noFill/>
              <a:ln w="28575">
                <a:solidFill>
                  <a:srgbClr val="A072A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A072AE"/>
                    </a:solidFill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zh-CN" altLang="en-US" sz="24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zh-CN" altLang="en-US" sz="2400" b="0" i="1" smtClean="0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A072AE"/>
                    </a:solidFill>
                  </a:rPr>
                  <a:t> </a:t>
                </a:r>
                <a:endParaRPr lang="zh-CN" altLang="en-US" sz="2400" dirty="0">
                  <a:solidFill>
                    <a:srgbClr val="A072AE"/>
                  </a:solidFill>
                </a:endParaRP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736" y="1588051"/>
                <a:ext cx="2719576" cy="529504"/>
              </a:xfrm>
              <a:prstGeom prst="rect">
                <a:avLst/>
              </a:prstGeom>
              <a:blipFill rotWithShape="0">
                <a:blip r:embed="rId8"/>
                <a:stretch>
                  <a:fillRect l="-3104" t="-5495" b="-10989"/>
                </a:stretch>
              </a:blipFill>
              <a:ln w="28575">
                <a:solidFill>
                  <a:srgbClr val="A072A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>
                <a:off x="7974228" y="5699578"/>
                <a:ext cx="774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28" y="5699578"/>
                <a:ext cx="77435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/>
              <p:cNvSpPr txBox="1"/>
              <p:nvPr/>
            </p:nvSpPr>
            <p:spPr>
              <a:xfrm>
                <a:off x="6086207" y="3466038"/>
                <a:ext cx="458264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07" y="3466038"/>
                <a:ext cx="458264" cy="491417"/>
              </a:xfrm>
              <a:prstGeom prst="rect">
                <a:avLst/>
              </a:prstGeom>
              <a:blipFill rotWithShape="0"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21766" y="445372"/>
            <a:ext cx="85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Outline</a:t>
            </a:r>
            <a:endParaRPr lang="zh-CN" altLang="en-US" sz="32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7227" y="1598141"/>
            <a:ext cx="6656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D</a:t>
            </a:r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iscovery by </a:t>
            </a:r>
            <a:r>
              <a:rPr lang="en-US" altLang="zh-CN" sz="2800" dirty="0" err="1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Atomki</a:t>
            </a:r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collaboration</a:t>
            </a:r>
            <a:endParaRPr lang="en-US" altLang="zh-CN" sz="2800" dirty="0" smtClean="0">
              <a:solidFill>
                <a:srgbClr val="0099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endParaRPr lang="en-US" altLang="zh-CN" sz="2800" dirty="0" smtClean="0">
              <a:solidFill>
                <a:srgbClr val="0099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Dawn of NP or a farce?</a:t>
            </a:r>
            <a:endParaRPr lang="en-US" altLang="zh-CN" sz="2800" dirty="0" smtClean="0">
              <a:solidFill>
                <a:srgbClr val="0099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Experimental anomalies up in the air</a:t>
            </a:r>
          </a:p>
          <a:p>
            <a:endParaRPr lang="en-US" altLang="zh-CN" sz="2800" dirty="0">
              <a:solidFill>
                <a:srgbClr val="0099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A possible solution?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0099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99FF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Conclusion </a:t>
            </a:r>
            <a:endParaRPr lang="en-US" altLang="zh-CN" sz="2800" dirty="0">
              <a:solidFill>
                <a:srgbClr val="0099FF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21766" y="1191367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37" y="719043"/>
            <a:ext cx="3065692" cy="3133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827" y="1285064"/>
            <a:ext cx="6295308" cy="22970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41796" y="588300"/>
            <a:ext cx="856603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eutrino 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T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rident Production</a:t>
            </a:r>
            <a:endParaRPr lang="zh-CN" altLang="en-US" sz="28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025098" y="4793307"/>
                <a:ext cx="2634133" cy="40011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sub>
                    </m:sSub>
                    <m:r>
                      <a:rPr lang="en-US" altLang="zh-CN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>
                        <a:solidFill>
                          <a:srgbClr val="004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rgbClr val="372F8F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zh-CN" sz="2000" i="1" dirty="0" smtClean="0">
                  <a:solidFill>
                    <a:srgbClr val="372F8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98" y="4793307"/>
                <a:ext cx="263413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685" b="-833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2028334" y="3912346"/>
                <a:ext cx="3761118" cy="42569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4E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4EFF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4E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zh-CN" altLang="en-US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i="1">
                        <a:solidFill>
                          <a:srgbClr val="004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altLang="zh-CN" i="1" dirty="0" smtClean="0">
                  <a:solidFill>
                    <a:srgbClr val="372F8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34" y="3912346"/>
                <a:ext cx="3761118" cy="425694"/>
              </a:xfrm>
              <a:prstGeom prst="rect">
                <a:avLst/>
              </a:prstGeom>
              <a:blipFill rotWithShape="0">
                <a:blip r:embed="rId5"/>
                <a:stretch>
                  <a:fillRect l="-642" b="-1316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621766" y="3463619"/>
            <a:ext cx="1592847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Constraint: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1621765" y="4302988"/>
                <a:ext cx="1805176" cy="52950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5" y="4302988"/>
                <a:ext cx="1805176" cy="529504"/>
              </a:xfrm>
              <a:prstGeom prst="rect">
                <a:avLst/>
              </a:prstGeom>
              <a:blipFill rotWithShape="0">
                <a:blip r:embed="rId6"/>
                <a:stretch>
                  <a:fillRect l="-4319" t="-5435" b="-9783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1621765" y="5179815"/>
                <a:ext cx="2101737" cy="52950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5" y="5179815"/>
                <a:ext cx="2101737" cy="529504"/>
              </a:xfrm>
              <a:prstGeom prst="rect">
                <a:avLst/>
              </a:prstGeom>
              <a:blipFill rotWithShape="0">
                <a:blip r:embed="rId7"/>
                <a:stretch>
                  <a:fillRect l="-3714" t="-5435" b="-9783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2025098" y="5675647"/>
                <a:ext cx="2252988" cy="39876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 smtClean="0">
                    <a:solidFill>
                      <a:srgbClr val="004E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sub>
                    </m:sSub>
                    <m:r>
                      <a:rPr lang="en-US" altLang="zh-CN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004EFF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>
                        <a:solidFill>
                          <a:srgbClr val="004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4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i="1" dirty="0" smtClean="0">
                  <a:solidFill>
                    <a:srgbClr val="004E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98" y="5675647"/>
                <a:ext cx="2252988" cy="398764"/>
              </a:xfrm>
              <a:prstGeom prst="rect">
                <a:avLst/>
              </a:prstGeom>
              <a:blipFill rotWithShape="0">
                <a:blip r:embed="rId8"/>
                <a:stretch>
                  <a:fillRect l="-798" b="-8451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>
            <a:off x="2433108" y="4312553"/>
            <a:ext cx="3011345" cy="128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圆角矩形标注 3"/>
              <p:cNvSpPr/>
              <p:nvPr/>
            </p:nvSpPr>
            <p:spPr>
              <a:xfrm>
                <a:off x="5640396" y="4191316"/>
                <a:ext cx="2837235" cy="748716"/>
              </a:xfrm>
              <a:prstGeom prst="wedgeRoundRectCallout">
                <a:avLst>
                  <a:gd name="adj1" fmla="val -89674"/>
                  <a:gd name="adj2" fmla="val 49614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rgbClr val="D36A3E"/>
                    </a:solidFill>
                    <a:latin typeface="Comic Sans MS" panose="030F0702030302020204" pitchFamily="66" charset="0"/>
                  </a:rPr>
                  <a:t>Cannot solve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D36A3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i="1" smtClean="0">
                                <a:solidFill>
                                  <a:srgbClr val="D36A3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D36A3E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sz="1600" b="0" i="1" smtClean="0">
                                <a:solidFill>
                                  <a:srgbClr val="D36A3E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b>
                        <m:r>
                          <a:rPr lang="zh-CN" altLang="en-US" sz="1600" i="1" smtClean="0">
                            <a:solidFill>
                              <a:srgbClr val="D36A3E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sz="1600" dirty="0" smtClean="0">
                    <a:solidFill>
                      <a:srgbClr val="D36A3E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zh-CN" sz="1600" dirty="0" smtClean="0">
                    <a:solidFill>
                      <a:srgbClr val="D36A3E"/>
                    </a:solidFill>
                    <a:latin typeface="Comic Sans MS" panose="030F0702030302020204" pitchFamily="66" charset="0"/>
                  </a:rPr>
                  <a:t>anomaly</a:t>
                </a:r>
                <a:endParaRPr lang="zh-CN" altLang="en-US" sz="1600" dirty="0">
                  <a:solidFill>
                    <a:srgbClr val="D36A3E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圆角矩形标注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96" y="4191316"/>
                <a:ext cx="2837235" cy="748716"/>
              </a:xfrm>
              <a:prstGeom prst="wedgeRoundRectCallout">
                <a:avLst>
                  <a:gd name="adj1" fmla="val -89674"/>
                  <a:gd name="adj2" fmla="val 49614"/>
                  <a:gd name="adj3" fmla="val 16667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标注 27"/>
          <p:cNvSpPr/>
          <p:nvPr/>
        </p:nvSpPr>
        <p:spPr>
          <a:xfrm>
            <a:off x="4843982" y="5166356"/>
            <a:ext cx="2504036" cy="966357"/>
          </a:xfrm>
          <a:prstGeom prst="wedgeRoundRectCallout">
            <a:avLst>
              <a:gd name="adj1" fmla="val -78380"/>
              <a:gd name="adj2" fmla="val 171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rgbClr val="D36A3E"/>
                </a:solidFill>
                <a:latin typeface="Comic Sans MS" panose="030F0702030302020204" pitchFamily="66" charset="0"/>
              </a:rPr>
              <a:t>X can be the answer to !</a:t>
            </a:r>
            <a:endParaRPr lang="zh-CN" altLang="en-US" sz="1600" dirty="0">
              <a:solidFill>
                <a:srgbClr val="D36A3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506437" y="1584136"/>
                <a:ext cx="7760265" cy="382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err="1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Atomki</a:t>
                </a:r>
                <a:r>
                  <a:rPr lang="en-US" altLang="zh-CN" sz="2800" dirty="0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anomaly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Feng’s proposal </a:t>
                </a:r>
              </a:p>
              <a:p>
                <a:r>
                  <a:rPr lang="en-US" altLang="zh-CN" sz="2400" dirty="0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          </a:t>
                </a:r>
                <a:r>
                  <a:rPr lang="en-US" altLang="zh-CN" sz="24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Vector boson X</a:t>
                </a:r>
              </a:p>
              <a:p>
                <a:r>
                  <a:rPr lang="en-US" altLang="zh-CN" sz="2400" dirty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r>
                  <a:rPr lang="en-US" altLang="zh-CN" sz="24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         Lepton universality adopted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err="1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NuTeV</a:t>
                </a:r>
                <a:r>
                  <a:rPr lang="en-US" altLang="zh-CN" sz="2800" dirty="0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r>
                  <a:rPr lang="en-US" altLang="zh-CN" sz="2800" dirty="0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anomaly </a:t>
                </a:r>
                <a:endParaRPr lang="en-US" altLang="zh-CN" sz="2800" dirty="0" smtClean="0">
                  <a:solidFill>
                    <a:srgbClr val="0099FF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  <a:p>
                <a:r>
                  <a:rPr lang="en-US" altLang="zh-CN" sz="28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         </a:t>
                </a:r>
                <a:r>
                  <a:rPr lang="en-US" altLang="zh-CN" sz="24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Obtain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</a:rPr>
                              <m:t>𝜈</m:t>
                            </m:r>
                          </m:e>
                          <m:sub>
                            <m:r>
                              <a:rPr lang="zh-CN" altLang="en-US" sz="2400" i="1" smtClean="0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       </a:t>
                </a:r>
                <a:endParaRPr lang="en-US" altLang="zh-CN" sz="2800" dirty="0" smtClean="0">
                  <a:solidFill>
                    <a:srgbClr val="0099FF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 err="1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NuTeV</a:t>
                </a:r>
                <a:r>
                  <a:rPr lang="en-US" altLang="zh-CN" sz="2800" dirty="0" smtClean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trident production</a:t>
                </a:r>
              </a:p>
              <a:p>
                <a:r>
                  <a:rPr lang="en-US" altLang="zh-CN" sz="2400" dirty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r>
                  <a:rPr lang="en-US" altLang="zh-CN" sz="24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          Obtain </a:t>
                </a:r>
                <a:r>
                  <a:rPr lang="en-US" altLang="zh-CN" sz="2400" dirty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𝜀</m:t>
                        </m:r>
                      </m:e>
                      <m:sub>
                        <m:r>
                          <a:rPr lang="zh-CN" altLang="en-US" sz="24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99FF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endParaRPr lang="en-US" altLang="zh-CN" sz="2400" dirty="0" smtClean="0">
                  <a:solidFill>
                    <a:srgbClr val="0099FF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  <a:p>
                <a:r>
                  <a:rPr lang="en-US" altLang="zh-CN" sz="2400" dirty="0" smtClean="0">
                    <a:solidFill>
                      <a:srgbClr val="A072AE"/>
                    </a:solidFill>
                    <a:ea typeface="华文行楷" panose="02010800040101010101" pitchFamily="2" charset="-122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𝜀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</a:rPr>
                              <m:t>𝜈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A072AE"/>
                                </a:solidFill>
                                <a:latin typeface="Cambria Math" panose="02040503050406030204" pitchFamily="18" charset="0"/>
                                <a:ea typeface="华文行楷" panose="02010800040101010101" pitchFamily="2" charset="-122"/>
                              </a:rPr>
                              <m:t>𝜇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CN" sz="2400" i="1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𝜀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𝜇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 smtClean="0">
                    <a:solidFill>
                      <a:srgbClr val="A072AE"/>
                    </a:solidFill>
                    <a:ea typeface="华文行楷" panose="02010800040101010101" pitchFamily="2" charset="-122"/>
                  </a:rPr>
                  <a:t>, X can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(</m:t>
                        </m:r>
                        <m:r>
                          <a:rPr lang="en-US" altLang="zh-CN" sz="2400" b="0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𝑔</m:t>
                        </m:r>
                        <m:r>
                          <a:rPr lang="en-US" altLang="zh-CN" sz="2400" b="0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−2)</m:t>
                        </m:r>
                      </m:e>
                      <m:sub>
                        <m:r>
                          <a:rPr lang="zh-CN" altLang="en-US" sz="2400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r>
                  <a:rPr lang="en-US" altLang="zh-CN" sz="24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anomaly</a:t>
                </a:r>
                <a:endParaRPr lang="en-US" altLang="zh-CN" sz="2400" dirty="0">
                  <a:solidFill>
                    <a:srgbClr val="A072AE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37" y="1584136"/>
                <a:ext cx="7760265" cy="3827971"/>
              </a:xfrm>
              <a:prstGeom prst="rect">
                <a:avLst/>
              </a:prstGeom>
              <a:blipFill rotWithShape="0">
                <a:blip r:embed="rId2"/>
                <a:stretch>
                  <a:fillRect l="-1414" t="-1752" b="-1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06437" y="475461"/>
            <a:ext cx="856603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Conclusion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</a:t>
            </a:r>
            <a:endParaRPr lang="zh-CN" altLang="en-US" sz="28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58272" y="2724391"/>
            <a:ext cx="8566031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  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                       </a:t>
            </a:r>
            <a:r>
              <a:rPr lang="en-US" altLang="zh-CN" sz="4400" dirty="0" smtClean="0">
                <a:solidFill>
                  <a:srgbClr val="A072AE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Thank you!</a:t>
            </a:r>
            <a:endParaRPr lang="zh-CN" altLang="en-US" sz="4400" dirty="0">
              <a:solidFill>
                <a:srgbClr val="A072AE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1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58272" y="2724391"/>
            <a:ext cx="8566031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  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                   </a:t>
            </a:r>
            <a:r>
              <a:rPr lang="en-US" altLang="zh-CN" sz="4400" dirty="0" smtClean="0">
                <a:solidFill>
                  <a:srgbClr val="A072AE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Backup slides</a:t>
            </a:r>
            <a:endParaRPr lang="zh-CN" altLang="en-US" sz="4400" dirty="0">
              <a:solidFill>
                <a:srgbClr val="A072AE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5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07" y="1474573"/>
            <a:ext cx="4307689" cy="42868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57107" y="483796"/>
            <a:ext cx="856603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Atomki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2012 vs 2015 </a:t>
            </a:r>
            <a:endParaRPr lang="zh-CN" altLang="en-US" sz="28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954" y="1482909"/>
            <a:ext cx="4071514" cy="42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683" y="661663"/>
            <a:ext cx="3065692" cy="31337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06437" y="475461"/>
            <a:ext cx="856603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N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eutrino 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T</a:t>
            </a:r>
            <a:r>
              <a:rPr lang="en-US" altLang="zh-CN" sz="28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rident Production</a:t>
            </a:r>
            <a:endParaRPr lang="zh-CN" altLang="en-US" sz="28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621766" y="1549010"/>
            <a:ext cx="4305361" cy="400110"/>
          </a:xfrm>
          <a:prstGeom prst="rect">
            <a:avLst/>
          </a:prstGeom>
          <a:noFill/>
          <a:ln w="28575">
            <a:solidFill>
              <a:srgbClr val="A072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A072AE"/>
                </a:solidFill>
              </a:rPr>
              <a:t>Equivalent </a:t>
            </a:r>
            <a:r>
              <a:rPr lang="en-US" altLang="zh-CN" sz="2000" dirty="0">
                <a:solidFill>
                  <a:srgbClr val="A072AE"/>
                </a:solidFill>
              </a:rPr>
              <a:t>photon approximation (EPA</a:t>
            </a:r>
            <a:r>
              <a:rPr lang="en-US" altLang="zh-CN" sz="2000" dirty="0" smtClean="0">
                <a:solidFill>
                  <a:srgbClr val="A072AE"/>
                </a:solidFill>
              </a:rPr>
              <a:t>):</a:t>
            </a:r>
            <a:endParaRPr lang="zh-CN" altLang="en-US" sz="2000" dirty="0">
              <a:solidFill>
                <a:srgbClr val="A072AE"/>
              </a:solidFill>
            </a:endParaRPr>
          </a:p>
        </p:txBody>
      </p:sp>
      <p:sp>
        <p:nvSpPr>
          <p:cNvPr id="2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6" y="1998854"/>
            <a:ext cx="7948609" cy="759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66" y="3122762"/>
            <a:ext cx="3723120" cy="4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5" y="1672281"/>
            <a:ext cx="6270083" cy="4124237"/>
          </a:xfrm>
          <a:prstGeom prst="rect">
            <a:avLst/>
          </a:prstGeom>
        </p:spPr>
      </p:pic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621766" y="445372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Atomki</a:t>
            </a:r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collaboration</a:t>
            </a:r>
            <a:endParaRPr lang="zh-CN" altLang="en-US" sz="32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86" y="1688757"/>
            <a:ext cx="8241158" cy="3229232"/>
          </a:xfrm>
          <a:prstGeom prst="rect">
            <a:avLst/>
          </a:prstGeom>
        </p:spPr>
      </p:pic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21766" y="445372"/>
            <a:ext cx="856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Atomki</a:t>
            </a:r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Experiment</a:t>
            </a:r>
            <a:endParaRPr lang="zh-CN" altLang="en-US" sz="32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01396" y="5839927"/>
            <a:ext cx="540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Georgia" panose="02040502050405020303" pitchFamily="18" charset="0"/>
              </a:rPr>
              <a:t>Krasznahorkay</a:t>
            </a:r>
            <a:r>
              <a:rPr lang="en-US" altLang="zh-CN" dirty="0">
                <a:latin typeface="Georgia" panose="02040502050405020303" pitchFamily="18" charset="0"/>
              </a:rPr>
              <a:t> and others</a:t>
            </a:r>
            <a:r>
              <a:rPr lang="en-US" altLang="zh-CN" dirty="0" smtClean="0">
                <a:latin typeface="Georgia" panose="02040502050405020303" pitchFamily="18" charset="0"/>
              </a:rPr>
              <a:t>, PRL </a:t>
            </a:r>
            <a:r>
              <a:rPr lang="en-US" altLang="zh-CN" dirty="0">
                <a:latin typeface="Georgia" panose="02040502050405020303" pitchFamily="18" charset="0"/>
              </a:rPr>
              <a:t>116, (2016) </a:t>
            </a:r>
            <a:r>
              <a:rPr lang="en-US" altLang="zh-CN" dirty="0" smtClean="0">
                <a:latin typeface="Georgia" panose="02040502050405020303" pitchFamily="18" charset="0"/>
              </a:rPr>
              <a:t>042501</a:t>
            </a:r>
            <a:endParaRPr lang="zh-CN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6" y="1666662"/>
            <a:ext cx="8354568" cy="38197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21766" y="445372"/>
                <a:ext cx="8566031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32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3200" b="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en-US" altLang="zh-CN" sz="3200" b="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𝐵𝑒</m:t>
                        </m:r>
                      </m:e>
                    </m:sPre>
                    <m:r>
                      <a:rPr lang="en-US" altLang="zh-CN" sz="32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Decay Anomaly</a:t>
                </a:r>
                <a:endParaRPr lang="zh-CN" altLang="en-US" sz="3200" dirty="0">
                  <a:solidFill>
                    <a:srgbClr val="A072AE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445372"/>
                <a:ext cx="8566031" cy="638445"/>
              </a:xfrm>
              <a:prstGeom prst="rect">
                <a:avLst/>
              </a:prstGeom>
              <a:blipFill rotWithShape="0">
                <a:blip r:embed="rId3"/>
                <a:stretch>
                  <a:fillRect l="-1779" t="-6667" b="-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621766" y="445372"/>
                <a:ext cx="8566031" cy="63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320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华文行楷" panose="02010800040101010101" pitchFamily="2" charset="-122"/>
                          </a:rPr>
                        </m:ctrlPr>
                      </m:sPrePr>
                      <m:sub/>
                      <m:sup>
                        <m:r>
                          <a:rPr lang="en-US" altLang="zh-CN" sz="3200" b="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en-US" altLang="zh-CN" sz="3200" b="0" i="1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𝐵𝑒</m:t>
                        </m:r>
                      </m:e>
                    </m:sPre>
                    <m:r>
                      <a:rPr lang="en-US" altLang="zh-CN" sz="3200" b="0" i="1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Decay Anomaly</a:t>
                </a:r>
                <a:endParaRPr lang="zh-CN" altLang="en-US" sz="3200" dirty="0">
                  <a:solidFill>
                    <a:srgbClr val="A072AE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445372"/>
                <a:ext cx="8566031" cy="638445"/>
              </a:xfrm>
              <a:prstGeom prst="rect">
                <a:avLst/>
              </a:prstGeom>
              <a:blipFill rotWithShape="0">
                <a:blip r:embed="rId2"/>
                <a:stretch>
                  <a:fillRect l="-1779" t="-6667" b="-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/>
          <p:cNvSpPr txBox="1"/>
          <p:nvPr/>
        </p:nvSpPr>
        <p:spPr>
          <a:xfrm>
            <a:off x="1621766" y="1537383"/>
            <a:ext cx="5532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Solved by introducing a U(1) vector boson 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68170" y="2727977"/>
            <a:ext cx="4802614" cy="1172546"/>
            <a:chOff x="1609010" y="4450476"/>
            <a:chExt cx="6032062" cy="1471582"/>
          </a:xfrm>
        </p:grpSpPr>
        <p:sp>
          <p:nvSpPr>
            <p:cNvPr id="46" name="椭圆 45"/>
            <p:cNvSpPr/>
            <p:nvPr/>
          </p:nvSpPr>
          <p:spPr>
            <a:xfrm>
              <a:off x="1911536" y="5212604"/>
              <a:ext cx="420130" cy="40365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箭头连接符 46"/>
            <p:cNvCxnSpPr/>
            <p:nvPr/>
          </p:nvCxnSpPr>
          <p:spPr>
            <a:xfrm flipV="1">
              <a:off x="3736781" y="5406193"/>
              <a:ext cx="675502" cy="823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5397268" y="5212604"/>
              <a:ext cx="420130" cy="40365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/>
                <p:cNvSpPr txBox="1"/>
                <p:nvPr/>
              </p:nvSpPr>
              <p:spPr>
                <a:xfrm>
                  <a:off x="1609010" y="4450476"/>
                  <a:ext cx="1025181" cy="706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  <m:e>
                                <m: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  <m:t>𝐵𝑒</m:t>
                                </m:r>
                              </m:e>
                            </m:sPre>
                          </m:e>
                          <m:sup>
                            <m:r>
                              <a:rPr lang="en-US" altLang="zh-CN" sz="3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sz="3600" dirty="0">
                    <a:latin typeface="Georgia" panose="02040502050405020303" pitchFamily="18" charset="0"/>
                    <a:ea typeface="幼圆" panose="020105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49" name="文本框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010" y="4450476"/>
                  <a:ext cx="1025181" cy="70666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/>
                <p:cNvSpPr txBox="1"/>
                <p:nvPr/>
              </p:nvSpPr>
              <p:spPr>
                <a:xfrm>
                  <a:off x="4998489" y="4505936"/>
                  <a:ext cx="1025181" cy="720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  <m:e>
                                <m:r>
                                  <a:rPr lang="en-US" altLang="zh-CN" sz="3600" i="1">
                                    <a:latin typeface="Cambria Math" panose="02040503050406030204" pitchFamily="18" charset="0"/>
                                  </a:rPr>
                                  <m:t>𝐵𝑒</m:t>
                                </m:r>
                              </m:e>
                            </m:sPre>
                          </m:e>
                          <m:sup/>
                        </m:sSup>
                      </m:oMath>
                    </m:oMathPara>
                  </a14:m>
                  <a:endParaRPr lang="zh-CN" altLang="en-US" sz="3600" dirty="0">
                    <a:latin typeface="Georgia" panose="02040502050405020303" pitchFamily="18" charset="0"/>
                    <a:ea typeface="幼圆" panose="020105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50" name="文本框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8489" y="4505936"/>
                  <a:ext cx="1025181" cy="72058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组合 50"/>
            <p:cNvGrpSpPr/>
            <p:nvPr/>
          </p:nvGrpSpPr>
          <p:grpSpPr>
            <a:xfrm>
              <a:off x="6334105" y="5244740"/>
              <a:ext cx="361749" cy="371518"/>
              <a:chOff x="3940744" y="3815471"/>
              <a:chExt cx="558091" cy="589031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3940744" y="4109986"/>
                <a:ext cx="558091" cy="533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4219549" y="3815471"/>
                <a:ext cx="0" cy="58903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文本框 53"/>
            <p:cNvSpPr txBox="1"/>
            <p:nvPr/>
          </p:nvSpPr>
          <p:spPr>
            <a:xfrm>
              <a:off x="6854790" y="4879131"/>
              <a:ext cx="786282" cy="1042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X</a:t>
              </a:r>
              <a:endParaRPr lang="zh-CN" altLang="en-US" sz="4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55" name="直接箭头连接符 54"/>
          <p:cNvCxnSpPr/>
          <p:nvPr/>
        </p:nvCxnSpPr>
        <p:spPr>
          <a:xfrm flipV="1">
            <a:off x="6353194" y="3222462"/>
            <a:ext cx="1289768" cy="31270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7786007" y="1849289"/>
            <a:ext cx="1177633" cy="3239463"/>
            <a:chOff x="6869966" y="1381701"/>
            <a:chExt cx="1675637" cy="3262942"/>
          </a:xfrm>
        </p:grpSpPr>
        <p:cxnSp>
          <p:nvCxnSpPr>
            <p:cNvPr id="57" name="直接箭头连接符 56"/>
            <p:cNvCxnSpPr/>
            <p:nvPr/>
          </p:nvCxnSpPr>
          <p:spPr>
            <a:xfrm flipV="1">
              <a:off x="6869966" y="1381701"/>
              <a:ext cx="1309816" cy="1242050"/>
            </a:xfrm>
            <a:prstGeom prst="straightConnector1">
              <a:avLst/>
            </a:prstGeom>
            <a:ln w="34925">
              <a:solidFill>
                <a:srgbClr val="7030A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6869966" y="2833816"/>
              <a:ext cx="1354778" cy="1493260"/>
            </a:xfrm>
            <a:prstGeom prst="straightConnector1">
              <a:avLst/>
            </a:prstGeom>
            <a:ln w="34925">
              <a:solidFill>
                <a:srgbClr val="7030A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文本框 58"/>
                <p:cNvSpPr txBox="1"/>
                <p:nvPr/>
              </p:nvSpPr>
              <p:spPr>
                <a:xfrm>
                  <a:off x="7070680" y="3936757"/>
                  <a:ext cx="8763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>
            <p:sp>
              <p:nvSpPr>
                <p:cNvPr id="59" name="文本框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0680" y="3936757"/>
                  <a:ext cx="876330" cy="7078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/>
                <p:cNvSpPr txBox="1"/>
                <p:nvPr/>
              </p:nvSpPr>
              <p:spPr>
                <a:xfrm>
                  <a:off x="7538011" y="1655884"/>
                  <a:ext cx="8763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sz="4000" dirty="0"/>
                </a:p>
              </p:txBody>
            </p:sp>
          </mc:Choice>
          <mc:Fallback xmlns="">
            <p:sp>
              <p:nvSpPr>
                <p:cNvPr id="60" name="文本框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011" y="1655884"/>
                  <a:ext cx="876330" cy="7078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任意多边形 60"/>
            <p:cNvSpPr/>
            <p:nvPr/>
          </p:nvSpPr>
          <p:spPr>
            <a:xfrm>
              <a:off x="7190072" y="2319688"/>
              <a:ext cx="144401" cy="890276"/>
            </a:xfrm>
            <a:custGeom>
              <a:avLst/>
              <a:gdLst>
                <a:gd name="connsiteX0" fmla="*/ 28875 w 144401"/>
                <a:gd name="connsiteY0" fmla="*/ 0 h 890276"/>
                <a:gd name="connsiteX1" fmla="*/ 144379 w 144401"/>
                <a:gd name="connsiteY1" fmla="*/ 385011 h 890276"/>
                <a:gd name="connsiteX2" fmla="*/ 38501 w 144401"/>
                <a:gd name="connsiteY2" fmla="*/ 818148 h 890276"/>
                <a:gd name="connsiteX3" fmla="*/ 0 w 144401"/>
                <a:gd name="connsiteY3" fmla="*/ 885525 h 89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01" h="890276">
                  <a:moveTo>
                    <a:pt x="28875" y="0"/>
                  </a:moveTo>
                  <a:cubicBezTo>
                    <a:pt x="85825" y="124326"/>
                    <a:pt x="142775" y="248653"/>
                    <a:pt x="144379" y="385011"/>
                  </a:cubicBezTo>
                  <a:cubicBezTo>
                    <a:pt x="145983" y="521369"/>
                    <a:pt x="62564" y="734729"/>
                    <a:pt x="38501" y="818148"/>
                  </a:cubicBezTo>
                  <a:cubicBezTo>
                    <a:pt x="14438" y="901567"/>
                    <a:pt x="7219" y="893546"/>
                    <a:pt x="0" y="885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/>
                <p:cNvSpPr txBox="1"/>
                <p:nvPr/>
              </p:nvSpPr>
              <p:spPr>
                <a:xfrm>
                  <a:off x="7133031" y="2544441"/>
                  <a:ext cx="1412572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140</m:t>
                            </m:r>
                          </m:e>
                          <m:sup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2" name="文本框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031" y="2544441"/>
                  <a:ext cx="1412572" cy="37555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29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4776" y="4385960"/>
            <a:ext cx="5310150" cy="1025115"/>
          </a:xfrm>
          <a:prstGeom prst="rect">
            <a:avLst/>
          </a:prstGeom>
          <a:ln w="38100">
            <a:solidFill>
              <a:srgbClr val="A072AE"/>
            </a:solidFill>
          </a:ln>
        </p:spPr>
      </p:pic>
      <p:cxnSp>
        <p:nvCxnSpPr>
          <p:cNvPr id="25" name="直接连接符 24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07" y="1859914"/>
            <a:ext cx="4307689" cy="42868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57107" y="483796"/>
            <a:ext cx="85660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 Force </a:t>
            </a:r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or </a:t>
            </a:r>
            <a:r>
              <a:rPr lang="en-US" altLang="zh-CN" sz="3200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 Farce?</a:t>
            </a:r>
            <a:endParaRPr lang="zh-CN" altLang="en-US" sz="32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13" y="1864081"/>
            <a:ext cx="4071514" cy="4278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57107" y="1327193"/>
            <a:ext cx="346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Atomki</a:t>
            </a:r>
            <a:r>
              <a:rPr lang="en-US" altLang="zh-CN" dirty="0" smtClean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 2012 </a:t>
            </a:r>
            <a:r>
              <a:rPr lang="en-US" altLang="zh-CN" dirty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vs 2015 </a:t>
            </a:r>
            <a:endParaRPr lang="zh-CN" altLang="en-US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49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1621766" y="1240794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7107" y="483796"/>
            <a:ext cx="856603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A072AE"/>
                </a:solidFill>
                <a:latin typeface="Georgia" panose="02040502050405020303" pitchFamily="18" charset="0"/>
                <a:ea typeface="华文行楷" panose="02010800040101010101" pitchFamily="2" charset="-122"/>
              </a:rPr>
              <a:t>A Force or a Farce?</a:t>
            </a:r>
            <a:endParaRPr lang="zh-CN" altLang="en-US" sz="3200" dirty="0">
              <a:solidFill>
                <a:srgbClr val="A072AE"/>
              </a:solidFill>
              <a:latin typeface="Georgia" panose="02040502050405020303" pitchFamily="18" charset="0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21765" y="2300789"/>
            <a:ext cx="7805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zh-CN" sz="2000" dirty="0" smtClean="0">
                <a:latin typeface="Georgia" panose="02040502050405020303" pitchFamily="18" charset="0"/>
              </a:rPr>
              <a:t>F. Reines, and others</a:t>
            </a:r>
            <a:r>
              <a:rPr lang="en-US" altLang="zh-CN" sz="2000" dirty="0" smtClean="0">
                <a:latin typeface="Georgia" panose="02040502050405020303" pitchFamily="18" charset="0"/>
              </a:rPr>
              <a:t>, PRL </a:t>
            </a:r>
            <a:r>
              <a:rPr lang="en-US" altLang="zh-CN" sz="2000" b="1" dirty="0" smtClean="0">
                <a:latin typeface="Georgia" panose="02040502050405020303" pitchFamily="18" charset="0"/>
              </a:rPr>
              <a:t>37</a:t>
            </a:r>
            <a:r>
              <a:rPr lang="en-US" altLang="zh-CN" sz="2000" dirty="0" smtClean="0">
                <a:latin typeface="Georgia" panose="02040502050405020303" pitchFamily="18" charset="0"/>
              </a:rPr>
              <a:t>, 315-318 (1976)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Georgia" panose="02040502050405020303" pitchFamily="18" charset="0"/>
              </a:rPr>
              <a:t>P. </a:t>
            </a:r>
            <a:r>
              <a:rPr lang="en-US" altLang="zh-CN" sz="2000" dirty="0" err="1" smtClean="0">
                <a:latin typeface="Georgia" panose="02040502050405020303" pitchFamily="18" charset="0"/>
              </a:rPr>
              <a:t>Vilain</a:t>
            </a:r>
            <a:r>
              <a:rPr lang="en-US" altLang="zh-CN" sz="2000" dirty="0" smtClean="0">
                <a:latin typeface="Georgia" panose="02040502050405020303" pitchFamily="18" charset="0"/>
              </a:rPr>
              <a:t> and others,  PLB </a:t>
            </a:r>
            <a:r>
              <a:rPr lang="en-US" altLang="zh-CN" sz="2000" b="1" dirty="0" smtClean="0">
                <a:latin typeface="Georgia" panose="02040502050405020303" pitchFamily="18" charset="0"/>
              </a:rPr>
              <a:t>335</a:t>
            </a:r>
            <a:r>
              <a:rPr lang="en-US" altLang="zh-CN" sz="2000" dirty="0" smtClean="0">
                <a:latin typeface="Georgia" panose="02040502050405020303" pitchFamily="18" charset="0"/>
              </a:rPr>
              <a:t>, 246 (1994)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Georgia" panose="02040502050405020303" pitchFamily="18" charset="0"/>
              </a:rPr>
              <a:t>R. </a:t>
            </a:r>
            <a:r>
              <a:rPr lang="en-US" altLang="zh-CN" sz="2000" dirty="0" err="1" smtClean="0">
                <a:latin typeface="Georgia" panose="02040502050405020303" pitchFamily="18" charset="0"/>
              </a:rPr>
              <a:t>Casalbuoni</a:t>
            </a:r>
            <a:r>
              <a:rPr lang="en-US" altLang="zh-CN" sz="2000" dirty="0" smtClean="0">
                <a:latin typeface="Georgia" panose="02040502050405020303" pitchFamily="18" charset="0"/>
              </a:rPr>
              <a:t> and others, </a:t>
            </a:r>
            <a:r>
              <a:rPr lang="en-US" altLang="zh-CN" sz="2000" dirty="0" err="1" smtClean="0">
                <a:latin typeface="Georgia" panose="02040502050405020303" pitchFamily="18" charset="0"/>
              </a:rPr>
              <a:t>hep-ph</a:t>
            </a:r>
            <a:r>
              <a:rPr lang="en-US" altLang="zh-CN" sz="2000" dirty="0" smtClean="0">
                <a:latin typeface="Georgia" panose="02040502050405020303" pitchFamily="18" charset="0"/>
              </a:rPr>
              <a:t>/0001215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Georgia" panose="02040502050405020303" pitchFamily="18" charset="0"/>
              </a:rPr>
              <a:t>G. W. Bennett and others PRL </a:t>
            </a:r>
            <a:r>
              <a:rPr lang="en-US" altLang="zh-CN" sz="2000" b="1" dirty="0" smtClean="0">
                <a:latin typeface="Georgia" panose="02040502050405020303" pitchFamily="18" charset="0"/>
              </a:rPr>
              <a:t>92</a:t>
            </a:r>
            <a:r>
              <a:rPr lang="en-US" altLang="zh-CN" sz="2000" dirty="0" smtClean="0">
                <a:latin typeface="Georgia" panose="02040502050405020303" pitchFamily="18" charset="0"/>
              </a:rPr>
              <a:t>, 161802 (2004)</a:t>
            </a:r>
            <a:endParaRPr lang="zh-CN" alt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1766" y="1393371"/>
            <a:ext cx="7097691" cy="646331"/>
          </a:xfrm>
          <a:prstGeom prst="rect">
            <a:avLst/>
          </a:prstGeom>
          <a:noFill/>
          <a:ln w="28575">
            <a:solidFill>
              <a:srgbClr val="A072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Georgia" panose="02040502050405020303" pitchFamily="18" charset="0"/>
              </a:rPr>
              <a:t>Experiments seems point </a:t>
            </a:r>
            <a:r>
              <a:rPr lang="en-US" altLang="zh-CN" dirty="0">
                <a:solidFill>
                  <a:srgbClr val="7030A0"/>
                </a:solidFill>
                <a:latin typeface="Georgia" panose="02040502050405020303" pitchFamily="18" charset="0"/>
              </a:rPr>
              <a:t>to the same direction, that there is contribution from new physics in </a:t>
            </a:r>
            <a:r>
              <a:rPr lang="en-US" altLang="zh-CN" dirty="0" smtClean="0">
                <a:solidFill>
                  <a:srgbClr val="7030A0"/>
                </a:solidFill>
                <a:latin typeface="Georgia" panose="02040502050405020303" pitchFamily="18" charset="0"/>
              </a:rPr>
              <a:t>electroweak interactions</a:t>
            </a:r>
            <a:endParaRPr lang="zh-CN" altLang="en-US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621765" y="3910803"/>
                <a:ext cx="7184777" cy="945643"/>
              </a:xfrm>
              <a:prstGeom prst="rect">
                <a:avLst/>
              </a:prstGeom>
              <a:noFill/>
              <a:ln w="28575">
                <a:solidFill>
                  <a:srgbClr val="A072AE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  <a:latin typeface="Georgia" panose="02040502050405020303" pitchFamily="18" charset="0"/>
                  </a:rPr>
                  <a:t>Existence </a:t>
                </a:r>
                <a:r>
                  <a:rPr lang="en-US" altLang="zh-CN" dirty="0">
                    <a:solidFill>
                      <a:srgbClr val="7030A0"/>
                    </a:solidFill>
                    <a:latin typeface="Georgia" panose="02040502050405020303" pitchFamily="18" charset="0"/>
                  </a:rPr>
                  <a:t>of a new light gauge boson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Georgia" panose="02040502050405020303" pitchFamily="18" charset="0"/>
                  </a:rPr>
                  <a:t>seem to </a:t>
                </a:r>
                <a:r>
                  <a:rPr lang="en-US" altLang="zh-CN" dirty="0">
                    <a:solidFill>
                      <a:srgbClr val="7030A0"/>
                    </a:solidFill>
                    <a:latin typeface="Georgia" panose="02040502050405020303" pitchFamily="18" charset="0"/>
                  </a:rPr>
                  <a:t>be one of the most natural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Georgia" panose="02040502050405020303" pitchFamily="18" charset="0"/>
                  </a:rPr>
                  <a:t>explanations to the observed anomalies, especially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b>
                        <m:r>
                          <a:rPr lang="zh-CN" alt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7030A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5" y="3910803"/>
                <a:ext cx="7184777" cy="945643"/>
              </a:xfrm>
              <a:prstGeom prst="rect">
                <a:avLst/>
              </a:prstGeom>
              <a:blipFill rotWithShape="0">
                <a:blip r:embed="rId2"/>
                <a:stretch>
                  <a:fillRect l="-507" t="-2500"/>
                </a:stretch>
              </a:blipFill>
              <a:ln w="28575">
                <a:solidFill>
                  <a:srgbClr val="A072A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621765" y="5124132"/>
            <a:ext cx="780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zh-CN" sz="2000" dirty="0" smtClean="0">
                <a:latin typeface="Georgia" panose="02040502050405020303" pitchFamily="18" charset="0"/>
              </a:rPr>
              <a:t>W. Altmannshofer, and others</a:t>
            </a:r>
            <a:r>
              <a:rPr lang="en-US" altLang="zh-CN" sz="2000" dirty="0" smtClean="0">
                <a:latin typeface="Georgia" panose="02040502050405020303" pitchFamily="18" charset="0"/>
              </a:rPr>
              <a:t>, PRL </a:t>
            </a:r>
            <a:r>
              <a:rPr lang="en-US" altLang="zh-CN" sz="2000" b="1" dirty="0" smtClean="0">
                <a:latin typeface="Georgia" panose="02040502050405020303" pitchFamily="18" charset="0"/>
              </a:rPr>
              <a:t>113</a:t>
            </a:r>
            <a:r>
              <a:rPr lang="en-US" altLang="zh-CN" sz="2000" dirty="0" smtClean="0">
                <a:latin typeface="Georgia" panose="02040502050405020303" pitchFamily="18" charset="0"/>
              </a:rPr>
              <a:t>, 091801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Georgia" panose="02040502050405020303" pitchFamily="18" charset="0"/>
              </a:rPr>
              <a:t>S. N. </a:t>
            </a:r>
            <a:r>
              <a:rPr lang="en-US" altLang="zh-CN" sz="2000" dirty="0" err="1" smtClean="0">
                <a:latin typeface="Georgia" panose="02040502050405020303" pitchFamily="18" charset="0"/>
              </a:rPr>
              <a:t>Gninenko</a:t>
            </a:r>
            <a:r>
              <a:rPr lang="en-US" altLang="zh-CN" sz="2000" dirty="0" smtClean="0">
                <a:latin typeface="Georgia" panose="02040502050405020303" pitchFamily="18" charset="0"/>
              </a:rPr>
              <a:t> and others,  PRD </a:t>
            </a:r>
            <a:r>
              <a:rPr lang="en-US" altLang="zh-CN" sz="2000" b="1" dirty="0" smtClean="0">
                <a:latin typeface="Georgia" panose="02040502050405020303" pitchFamily="18" charset="0"/>
              </a:rPr>
              <a:t>91</a:t>
            </a:r>
            <a:r>
              <a:rPr lang="en-US" altLang="zh-CN" sz="2000" dirty="0" smtClean="0">
                <a:latin typeface="Georgia" panose="02040502050405020303" pitchFamily="18" charset="0"/>
              </a:rPr>
              <a:t>, 095015 (2015)</a:t>
            </a:r>
          </a:p>
        </p:txBody>
      </p:sp>
    </p:spTree>
    <p:extLst>
      <p:ext uri="{BB962C8B-B14F-4D97-AF65-F5344CB8AC3E}">
        <p14:creationId xmlns:p14="http://schemas.microsoft.com/office/powerpoint/2010/main" val="20393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621766" y="337434"/>
                <a:ext cx="8566031" cy="58477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3200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sz="3200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3200" b="0" i="0" dirty="0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32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 </a:t>
                </a:r>
                <a:r>
                  <a:rPr lang="en-US" altLang="zh-CN" sz="3200" dirty="0" smtClean="0">
                    <a:solidFill>
                      <a:srgbClr val="A072AE"/>
                    </a:solidFill>
                    <a:latin typeface="Georgia" panose="02040502050405020303" pitchFamily="18" charset="0"/>
                    <a:ea typeface="华文行楷" panose="02010800040101010101" pitchFamily="2" charset="-122"/>
                  </a:rPr>
                  <a:t>model</a:t>
                </a:r>
                <a:endParaRPr lang="zh-CN" altLang="en-US" sz="3200" dirty="0">
                  <a:solidFill>
                    <a:srgbClr val="A072AE"/>
                  </a:solidFill>
                  <a:latin typeface="Georgia" panose="02040502050405020303" pitchFamily="18" charset="0"/>
                  <a:ea typeface="华文行楷" panose="0201080004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6" y="337434"/>
                <a:ext cx="8566031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706" t="-11224" b="-3265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657074" y="3884383"/>
                <a:ext cx="5758308" cy="461665"/>
              </a:xfrm>
              <a:prstGeom prst="rect">
                <a:avLst/>
              </a:prstGeom>
              <a:ln w="28575">
                <a:solidFill>
                  <a:srgbClr val="A072AE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𝑺𝑼</m:t>
                    </m:r>
                    <m:r>
                      <a:rPr lang="en-US" altLang="zh-CN" sz="2400" b="1" i="1" dirty="0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CN" sz="2400" b="1" i="1" dirty="0" smtClean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)×</m:t>
                    </m:r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𝑺𝑼</m:t>
                        </m:r>
                        <m:r>
                          <a:rPr lang="en-US" altLang="zh-CN" sz="2400" b="1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400" b="1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altLang="zh-CN" sz="2400" b="1" i="1" dirty="0">
                        <a:solidFill>
                          <a:srgbClr val="A072A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1" i="1" dirty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400" b="1" i="1" dirty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>
                        <a:solidFill>
                          <a:srgbClr val="A072AE"/>
                        </a:solidFill>
                        <a:latin typeface="Cambria Math" panose="02040503050406030204" pitchFamily="18" charset="0"/>
                      </a:rPr>
                      <m:t>)×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altLang="zh-CN" sz="2400" b="1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A072AE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</m:oMath>
                </a14:m>
                <a:r>
                  <a:rPr lang="en-US" altLang="zh-CN" sz="2400" b="1" dirty="0" smtClean="0">
                    <a:solidFill>
                      <a:srgbClr val="A072AE"/>
                    </a:solidFill>
                    <a:latin typeface="Georgia" panose="02040502050405020303" pitchFamily="18" charset="0"/>
                  </a:rPr>
                  <a:t> model:</a:t>
                </a:r>
                <a:endParaRPr lang="zh-CN" altLang="en-US" sz="2400" b="1" dirty="0">
                  <a:solidFill>
                    <a:srgbClr val="A072AE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74" y="3884383"/>
                <a:ext cx="575830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5" t="-7407" r="-421" b="-23457"/>
                </a:stretch>
              </a:blipFill>
              <a:ln w="28575">
                <a:solidFill>
                  <a:srgbClr val="A072A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1621764" y="4406434"/>
            <a:ext cx="4531900" cy="1322825"/>
            <a:chOff x="1621764" y="4406434"/>
            <a:chExt cx="4531900" cy="13228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1764" y="4406434"/>
              <a:ext cx="4531900" cy="70439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1764" y="5372898"/>
              <a:ext cx="2299446" cy="356361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1701736" y="950583"/>
            <a:ext cx="8486061" cy="0"/>
          </a:xfrm>
          <a:prstGeom prst="line">
            <a:avLst/>
          </a:prstGeom>
          <a:ln w="57150">
            <a:solidFill>
              <a:srgbClr val="A07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梁翼 </a:t>
            </a:r>
            <a:r>
              <a:rPr lang="en-US" altLang="zh-CN" dirty="0" smtClean="0">
                <a:solidFill>
                  <a:schemeClr val="tx1"/>
                </a:solidFill>
              </a:rPr>
              <a:t>Yi Liang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621764" y="1644755"/>
                <a:ext cx="1854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2800" dirty="0" smtClean="0">
                    <a:latin typeface="Comic Sans MS" panose="030F0702030302020204" pitchFamily="66" charset="0"/>
                  </a:rPr>
                  <a:t>Scalar</a:t>
                </a:r>
                <a:endParaRPr lang="zh-CN" alt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4" y="1644755"/>
                <a:ext cx="185460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r="-987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621764" y="2131704"/>
                <a:ext cx="3238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2800" dirty="0" smtClean="0">
                    <a:latin typeface="Comic Sans MS" panose="030F0702030302020204" pitchFamily="66" charset="0"/>
                  </a:rPr>
                  <a:t>Pseudocalar</a:t>
                </a:r>
                <a:endParaRPr lang="zh-CN" alt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4" y="2131704"/>
                <a:ext cx="3238560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621764" y="2642754"/>
                <a:ext cx="3238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2800" dirty="0" smtClean="0">
                    <a:latin typeface="Comic Sans MS" panose="030F0702030302020204" pitchFamily="66" charset="0"/>
                  </a:rPr>
                  <a:t>Axialvector</a:t>
                </a:r>
                <a:endParaRPr lang="zh-CN" alt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4" y="2642754"/>
                <a:ext cx="3238560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1621764" y="3143054"/>
                <a:ext cx="2046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2800" dirty="0" smtClean="0">
                    <a:latin typeface="Comic Sans MS" panose="030F0702030302020204" pitchFamily="66" charset="0"/>
                  </a:rPr>
                  <a:t>Vector</a:t>
                </a:r>
                <a:endParaRPr lang="zh-CN" alt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64" y="3143054"/>
                <a:ext cx="2046722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860324" y="1618689"/>
                <a:ext cx="3945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D36A3E"/>
                    </a:solidFill>
                    <a:latin typeface="Comic Sans MS" panose="030F0702030302020204" pitchFamily="66" charset="0"/>
                  </a:rPr>
                  <a:t>Excluded by parity </a:t>
                </a:r>
                <a:r>
                  <a:rPr lang="en-US" altLang="zh-CN" dirty="0" smtClean="0">
                    <a:solidFill>
                      <a:srgbClr val="D36A3E"/>
                    </a:solidFill>
                    <a:latin typeface="Comic Sans MS" panose="030F0702030302020204" pitchFamily="66" charset="0"/>
                  </a:rPr>
                  <a:t>violation (Dark Higgs)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rgbClr val="009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rgbClr val="009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i="1" dirty="0" smtClean="0">
                    <a:solidFill>
                      <a:srgbClr val="0099FF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;</a:t>
                </a:r>
                <a:r>
                  <a:rPr lang="en-US" altLang="zh-CN" i="1" dirty="0">
                    <a:solidFill>
                      <a:srgbClr val="0099FF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9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solidFill>
                          <a:srgbClr val="009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i="1" dirty="0">
                    <a:solidFill>
                      <a:srgbClr val="0099FF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zh-CN" altLang="en-US" dirty="0">
                  <a:solidFill>
                    <a:srgbClr val="D36A3E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24" y="1618689"/>
                <a:ext cx="3945925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235" t="-471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4860324" y="2272964"/>
            <a:ext cx="359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Excluded by other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experiments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60324" y="2751350"/>
            <a:ext cx="301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Large uncertainty in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NME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37" y="1775297"/>
            <a:ext cx="271030" cy="2710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37" y="2312876"/>
            <a:ext cx="271030" cy="2710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37" y="2845581"/>
            <a:ext cx="271030" cy="2710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37" y="3256669"/>
            <a:ext cx="384582" cy="36564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297647" y="5858745"/>
            <a:ext cx="489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zh-CN" dirty="0">
                <a:latin typeface="Georgia" panose="02040502050405020303" pitchFamily="18" charset="0"/>
              </a:rPr>
              <a:t>J. L. Feng, </a:t>
            </a:r>
            <a:r>
              <a:rPr lang="nb-NO" altLang="zh-CN" dirty="0" smtClean="0">
                <a:latin typeface="Georgia" panose="02040502050405020303" pitchFamily="18" charset="0"/>
              </a:rPr>
              <a:t>and others</a:t>
            </a:r>
            <a:r>
              <a:rPr lang="en-US" altLang="zh-CN" dirty="0" smtClean="0">
                <a:latin typeface="Georgia" panose="02040502050405020303" pitchFamily="18" charset="0"/>
              </a:rPr>
              <a:t>, PRL </a:t>
            </a:r>
            <a:r>
              <a:rPr lang="en-US" altLang="zh-CN" dirty="0">
                <a:latin typeface="Georgia" panose="02040502050405020303" pitchFamily="18" charset="0"/>
              </a:rPr>
              <a:t>117, 071803 (2016)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1523793" y="1122704"/>
                <a:ext cx="754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5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93" y="1122704"/>
                <a:ext cx="754879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1" grpId="0"/>
      <p:bldP spid="12" grpId="0"/>
      <p:bldP spid="14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659</Words>
  <Application>Microsoft Office PowerPoint</Application>
  <PresentationFormat>宽屏</PresentationFormat>
  <Paragraphs>176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华文行楷</vt:lpstr>
      <vt:lpstr>宋体</vt:lpstr>
      <vt:lpstr>幼圆</vt:lpstr>
      <vt:lpstr>Arial</vt:lpstr>
      <vt:lpstr>Calibri</vt:lpstr>
      <vt:lpstr>Calibri Light</vt:lpstr>
      <vt:lpstr>Cambria Math</vt:lpstr>
      <vt:lpstr>Comic Sans MS</vt:lpstr>
      <vt:lpstr>Georgia</vt:lpstr>
      <vt:lpstr>Office 主题</vt:lpstr>
      <vt:lpstr>X(16.7) as the solution of NuTeV Anomaly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solution to the NuTeV anomaly with U(1) vector boson</dc:title>
  <dc:creator>梁梁翼</dc:creator>
  <cp:lastModifiedBy>梁梁翼</cp:lastModifiedBy>
  <cp:revision>199</cp:revision>
  <dcterms:created xsi:type="dcterms:W3CDTF">2016-06-23T09:23:56Z</dcterms:created>
  <dcterms:modified xsi:type="dcterms:W3CDTF">2016-08-24T12:29:18Z</dcterms:modified>
</cp:coreProperties>
</file>