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8" r:id="rId3"/>
    <p:sldId id="298" r:id="rId4"/>
    <p:sldId id="273" r:id="rId5"/>
    <p:sldId id="277" r:id="rId6"/>
    <p:sldId id="270" r:id="rId7"/>
    <p:sldId id="276" r:id="rId8"/>
    <p:sldId id="295" r:id="rId9"/>
    <p:sldId id="283" r:id="rId10"/>
    <p:sldId id="287" r:id="rId11"/>
    <p:sldId id="296" r:id="rId12"/>
    <p:sldId id="291" r:id="rId13"/>
    <p:sldId id="282" r:id="rId14"/>
    <p:sldId id="286" r:id="rId15"/>
    <p:sldId id="293" r:id="rId16"/>
    <p:sldId id="29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36" autoAdjust="0"/>
  </p:normalViewPr>
  <p:slideViewPr>
    <p:cSldViewPr snapToGrid="0">
      <p:cViewPr varScale="1">
        <p:scale>
          <a:sx n="59" d="100"/>
          <a:sy n="59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FF74F-D472-4C6E-9EBB-967AACAC638B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B800-ECA4-41E6-8793-35EA82010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9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3E9C4-9439-4609-9036-4B92A12A23E0}" type="slidenum">
              <a:rPr lang="zh-CN" altLang="en-US">
                <a:solidFill>
                  <a:srgbClr val="000000"/>
                </a:solidFill>
              </a:rPr>
              <a:pPr/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361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BD079-ACC6-4275-A841-E2A4DAA7AE7E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4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800-ECA4-41E6-8793-35EA82010C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66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5985-5FD8-4D7A-A460-0C865F806FA7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24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F473-2FA5-46AF-B287-0EBCC382BCE4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A052-B7F2-40D0-94B8-E57185A8584B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38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5DCF-5919-41A1-82D7-2852EB111298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84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9E-1F34-4ED2-9574-49C417A5ADF5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31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872B-F52A-4194-8FF3-8B3DFC0E07F9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21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0F9A-DBA2-4056-91B7-73F7181CE9ED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47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2CE-39C4-4A9C-A1B7-0CF4C26749A9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49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2B34-D6E9-403A-9354-4B946E74DC65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81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BC9-6DF0-4E48-A269-D37F1AD28B37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77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6CBF-B41B-44C1-BFBB-9EBD73F7101B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46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722C4-AA03-41BC-A049-054CDF599C49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96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428" y="1197170"/>
            <a:ext cx="10490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kern="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LHAASO</a:t>
            </a:r>
            <a:r>
              <a:rPr lang="zh-CN" altLang="zh-CN" sz="44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实验观测银心的灵敏度</a:t>
            </a:r>
            <a:r>
              <a:rPr lang="zh-CN" altLang="en-US" sz="44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初步</a:t>
            </a:r>
            <a:r>
              <a:rPr lang="zh-CN" altLang="zh-CN" sz="44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研究</a:t>
            </a:r>
            <a:endParaRPr lang="zh-CN" altLang="en-US" sz="4400" b="1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4954" y="3220873"/>
            <a:ext cx="9491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+mn-ea"/>
              </a:rPr>
              <a:t>报告人：王振</a:t>
            </a:r>
            <a:endParaRPr lang="en-US" altLang="zh-CN" sz="2800" b="1" dirty="0" smtClean="0">
              <a:latin typeface="+mn-ea"/>
            </a:endParaRPr>
          </a:p>
          <a:p>
            <a:r>
              <a:rPr lang="zh-CN" altLang="en-US" sz="2800" b="1" dirty="0" smtClean="0">
                <a:latin typeface="+mn-ea"/>
              </a:rPr>
              <a:t>合作者：</a:t>
            </a:r>
            <a:endParaRPr lang="en-US" altLang="zh-CN" sz="2800" b="1" dirty="0" smtClean="0">
              <a:latin typeface="+mn-ea"/>
            </a:endParaRPr>
          </a:p>
          <a:p>
            <a:r>
              <a:rPr lang="en-US" altLang="zh-CN" sz="2800" b="1" dirty="0">
                <a:latin typeface="+mn-ea"/>
              </a:rPr>
              <a:t> </a:t>
            </a:r>
            <a:r>
              <a:rPr lang="en-US" altLang="zh-CN" sz="2800" b="1" dirty="0" smtClean="0">
                <a:latin typeface="+mn-ea"/>
              </a:rPr>
              <a:t>  </a:t>
            </a:r>
            <a:r>
              <a:rPr lang="zh-CN" altLang="en-US" sz="2800" b="1" dirty="0" smtClean="0">
                <a:latin typeface="+mn-ea"/>
              </a:rPr>
              <a:t>高能物理研究所：田珍，姚玉华，郭义庆</a:t>
            </a:r>
            <a:r>
              <a:rPr lang="zh-CN" altLang="en-US" sz="2800" b="1" dirty="0">
                <a:latin typeface="+mn-ea"/>
              </a:rPr>
              <a:t>，胡红</a:t>
            </a:r>
            <a:r>
              <a:rPr lang="zh-CN" altLang="en-US" sz="2800" b="1" dirty="0" smtClean="0">
                <a:latin typeface="+mn-ea"/>
              </a:rPr>
              <a:t>波</a:t>
            </a:r>
            <a:endParaRPr lang="en-US" altLang="zh-CN" sz="2800" b="1" dirty="0" smtClean="0">
              <a:latin typeface="+mn-ea"/>
            </a:endParaRPr>
          </a:p>
          <a:p>
            <a:r>
              <a:rPr lang="en-US" altLang="zh-CN" sz="2800" b="1" dirty="0">
                <a:latin typeface="+mn-ea"/>
              </a:rPr>
              <a:t> </a:t>
            </a:r>
            <a:r>
              <a:rPr lang="en-US" altLang="zh-CN" sz="2800" b="1" dirty="0" smtClean="0">
                <a:latin typeface="+mn-ea"/>
              </a:rPr>
              <a:t>  </a:t>
            </a:r>
            <a:r>
              <a:rPr lang="zh-CN" altLang="en-US" sz="2800" b="1" dirty="0" smtClean="0">
                <a:latin typeface="+mn-ea"/>
              </a:rPr>
              <a:t>四川大学：姚玉华</a:t>
            </a:r>
            <a:endParaRPr lang="en-US" altLang="zh-CN" sz="2800" b="1" dirty="0" smtClean="0">
              <a:latin typeface="+mn-ea"/>
            </a:endParaRPr>
          </a:p>
          <a:p>
            <a:r>
              <a:rPr lang="zh-CN" altLang="en-US" sz="2800" b="1" dirty="0" smtClean="0">
                <a:latin typeface="+mn-ea"/>
              </a:rPr>
              <a:t>第</a:t>
            </a:r>
            <a:r>
              <a:rPr lang="en-US" altLang="zh-CN" sz="2800" b="1" dirty="0" smtClean="0">
                <a:latin typeface="+mn-ea"/>
              </a:rPr>
              <a:t>12</a:t>
            </a:r>
            <a:r>
              <a:rPr lang="zh-CN" altLang="en-US" sz="2800" b="1" dirty="0">
                <a:latin typeface="+mn-ea"/>
              </a:rPr>
              <a:t>届全国粒子物理学术</a:t>
            </a:r>
            <a:r>
              <a:rPr lang="zh-CN" altLang="en-US" sz="2800" b="1" dirty="0" smtClean="0">
                <a:latin typeface="+mn-ea"/>
              </a:rPr>
              <a:t>会议  中国科技大学  </a:t>
            </a:r>
            <a:r>
              <a:rPr lang="en-US" altLang="zh-CN" sz="2800" b="1" dirty="0" smtClean="0">
                <a:latin typeface="+mn-ea"/>
              </a:rPr>
              <a:t>2016/08/23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7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66" y="3110175"/>
            <a:ext cx="5217986" cy="3428737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38945" y="794399"/>
            <a:ext cx="6244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事例选择条件：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n-ea"/>
              </a:rPr>
              <a:t>1</a:t>
            </a:r>
            <a:r>
              <a:rPr lang="zh-CN" altLang="en-US" sz="2000" b="1" dirty="0" smtClean="0">
                <a:latin typeface="+mn-ea"/>
              </a:rPr>
              <a:t>、重建芯位距阵列中心</a:t>
            </a:r>
            <a:r>
              <a:rPr lang="en-US" altLang="zh-CN" sz="2000" b="1" dirty="0" smtClean="0">
                <a:latin typeface="+mn-ea"/>
              </a:rPr>
              <a:t>70</a:t>
            </a:r>
            <a:r>
              <a:rPr lang="zh-CN" altLang="en-US" sz="2000" b="1" dirty="0" smtClean="0">
                <a:latin typeface="+mn-ea"/>
              </a:rPr>
              <a:t>米内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n-ea"/>
              </a:rPr>
              <a:t>2</a:t>
            </a:r>
            <a:r>
              <a:rPr lang="zh-CN" altLang="en-US" sz="2000" b="1" dirty="0" smtClean="0">
                <a:latin typeface="+mn-ea"/>
              </a:rPr>
              <a:t>、重建</a:t>
            </a:r>
            <a:r>
              <a:rPr lang="zh-CN" altLang="en-US" sz="2000" b="1" dirty="0">
                <a:latin typeface="+mn-ea"/>
              </a:rPr>
              <a:t>参数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sigma&lt;1</a:t>
            </a:r>
            <a:r>
              <a:rPr lang="zh-CN" altLang="en-US" sz="2000" b="1" dirty="0">
                <a:latin typeface="+mn-ea"/>
              </a:rPr>
              <a:t> 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</a:rPr>
              <a:t>3</a:t>
            </a:r>
            <a:r>
              <a:rPr lang="zh-CN" altLang="en-US" sz="2000" b="1" dirty="0">
                <a:latin typeface="+mn-ea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+mn-ea"/>
              </a:rPr>
              <a:t>数小于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zh-CN" altLang="en-US" sz="2000" b="1" dirty="0">
                <a:latin typeface="+mn-ea"/>
              </a:rPr>
              <a:t>倍的着火探测器</a:t>
            </a:r>
            <a:r>
              <a:rPr lang="zh-CN" altLang="en-US" sz="2000" b="1" dirty="0" smtClean="0">
                <a:latin typeface="+mn-ea"/>
              </a:rPr>
              <a:t>数（</a:t>
            </a:r>
            <a:r>
              <a:rPr lang="zh-CN" altLang="en-US" sz="2000" b="1" dirty="0">
                <a:latin typeface="+mn-ea"/>
              </a:rPr>
              <a:t>图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n-ea"/>
              </a:rPr>
              <a:t>4</a:t>
            </a:r>
            <a:r>
              <a:rPr lang="zh-CN" altLang="en-US" sz="2000" b="1" dirty="0" smtClean="0">
                <a:latin typeface="+mn-ea"/>
              </a:rPr>
              <a:t>、</a:t>
            </a:r>
            <a:r>
              <a:rPr lang="en-US" altLang="zh-CN" sz="2000" b="1" dirty="0" smtClean="0">
                <a:latin typeface="+mn-ea"/>
              </a:rPr>
              <a:t>29*age + </a:t>
            </a:r>
            <a:r>
              <a:rPr lang="en-US" altLang="zh-CN" sz="2000" b="1" dirty="0" err="1" smtClean="0">
                <a:latin typeface="+mn-ea"/>
              </a:rPr>
              <a:t>nhits</a:t>
            </a:r>
            <a:r>
              <a:rPr lang="en-US" altLang="zh-CN" sz="2000" b="1" dirty="0" smtClean="0">
                <a:latin typeface="+mn-ea"/>
              </a:rPr>
              <a:t> &gt; 60 </a:t>
            </a:r>
            <a:r>
              <a:rPr lang="zh-CN" altLang="en-US" sz="2000" b="1" dirty="0">
                <a:latin typeface="+mn-ea"/>
              </a:rPr>
              <a:t>（</a:t>
            </a:r>
            <a:r>
              <a:rPr lang="zh-CN" altLang="en-US" sz="2000" b="1" dirty="0" smtClean="0">
                <a:latin typeface="+mn-ea"/>
              </a:rPr>
              <a:t>图</a:t>
            </a:r>
            <a:r>
              <a:rPr lang="en-US" altLang="zh-CN" sz="2000" b="1" dirty="0" smtClean="0">
                <a:latin typeface="+mn-ea"/>
              </a:rPr>
              <a:t>2</a:t>
            </a:r>
            <a:r>
              <a:rPr lang="zh-CN" altLang="en-US" sz="2000" b="1" dirty="0" smtClean="0">
                <a:latin typeface="+mn-ea"/>
              </a:rPr>
              <a:t>）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1172" y="209624"/>
            <a:ext cx="5540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重建事例选择，排除质子本底</a:t>
            </a:r>
            <a:endParaRPr lang="zh-CN" altLang="en-US" sz="32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7910402" y="4384317"/>
            <a:ext cx="34967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所得</a:t>
            </a:r>
            <a:r>
              <a:rPr lang="en-US" altLang="zh-CN" sz="2000" b="1" dirty="0" smtClean="0"/>
              <a:t>γ</a:t>
            </a:r>
            <a:r>
              <a:rPr lang="zh-CN" altLang="en-US" sz="2000" b="1" dirty="0" smtClean="0"/>
              <a:t>事例：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/>
              <a:t>角分辨为</a:t>
            </a:r>
            <a:r>
              <a:rPr lang="en-US" altLang="zh-CN" sz="2000" b="1" dirty="0" smtClean="0"/>
              <a:t>0.35</a:t>
            </a:r>
            <a:r>
              <a:rPr lang="zh-CN" altLang="en-US" sz="2000" b="1" dirty="0" smtClean="0"/>
              <a:t>度</a:t>
            </a:r>
            <a:endParaRPr lang="en-US" altLang="zh-CN" sz="20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芯</a:t>
            </a:r>
            <a:r>
              <a:rPr lang="zh-CN" altLang="en-US" sz="2000" b="1" dirty="0" smtClean="0"/>
              <a:t>位分辨</a:t>
            </a:r>
            <a:r>
              <a:rPr lang="en-US" altLang="zh-CN" sz="2000" b="1" dirty="0" smtClean="0"/>
              <a:t>8</a:t>
            </a:r>
            <a:r>
              <a:rPr lang="zh-CN" altLang="en-US" sz="2000" b="1" dirty="0" smtClean="0"/>
              <a:t>米</a:t>
            </a:r>
            <a:r>
              <a:rPr lang="en-US" altLang="zh-CN" sz="2000" b="1" dirty="0" smtClean="0"/>
              <a:t>(γ@500TeV)</a:t>
            </a:r>
            <a:r>
              <a:rPr lang="zh-CN" altLang="en-US" sz="2000" b="1" dirty="0" smtClean="0"/>
              <a:t>。</a:t>
            </a:r>
            <a:endParaRPr lang="zh-CN" altLang="en-US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400" y="271250"/>
            <a:ext cx="5335834" cy="361836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571104" y="370494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+mn-ea"/>
              </a:rPr>
              <a:t>图</a:t>
            </a:r>
            <a:r>
              <a:rPr lang="en-US" altLang="zh-CN" b="1" dirty="0" smtClean="0">
                <a:latin typeface="+mn-ea"/>
              </a:rPr>
              <a:t>1</a:t>
            </a:r>
            <a:endParaRPr lang="zh-CN" altLang="en-US" b="1" dirty="0"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95659" y="647116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+mn-ea"/>
              </a:rPr>
              <a:t>图</a:t>
            </a:r>
            <a:r>
              <a:rPr lang="en-US" altLang="zh-CN" b="1" dirty="0" smtClean="0">
                <a:latin typeface="+mn-ea"/>
              </a:rPr>
              <a:t>2</a:t>
            </a:r>
            <a:endParaRPr lang="zh-CN" altLang="en-US" b="1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92621" y="79439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ut1+cut2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92898" y="3438180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cut1+cut2+cut3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71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8616" y="337194"/>
            <a:ext cx="6364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通过条件选择，排除全部质子本底</a:t>
            </a:r>
            <a:endParaRPr lang="zh-CN" altLang="en-US" sz="3200" b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2394295" y="1635399"/>
            <a:ext cx="5812396" cy="4328671"/>
            <a:chOff x="1339223" y="3696993"/>
            <a:chExt cx="4411284" cy="302448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9223" y="3696993"/>
              <a:ext cx="4411284" cy="302448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2597461" y="5216006"/>
              <a:ext cx="27787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err="1" smtClean="0"/>
                <a:t>Asgamma</a:t>
              </a:r>
              <a:r>
                <a:rPr lang="zh-CN" altLang="en-US" sz="2000" b="1" dirty="0" smtClean="0"/>
                <a:t>有效探测面积</a:t>
              </a:r>
              <a:endParaRPr lang="zh-CN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888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7672" y="559560"/>
            <a:ext cx="653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prstClr val="black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LHAASO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对银心灵敏度曲线</a:t>
            </a:r>
            <a:endParaRPr lang="zh-CN" altLang="en-US" sz="36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69695" y="1839298"/>
            <a:ext cx="44642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      </a:t>
            </a:r>
            <a:r>
              <a:rPr lang="zh-CN" altLang="en-US" sz="2800" b="1" dirty="0" smtClean="0"/>
              <a:t>由左图，在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100TeV-1PeV</a:t>
            </a:r>
            <a:r>
              <a:rPr lang="zh-CN" altLang="en-US" sz="2800" b="1" dirty="0" smtClean="0"/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LHAASO</a:t>
            </a:r>
            <a:r>
              <a:rPr lang="zh-CN" altLang="en-US" sz="2800" b="1" dirty="0" smtClean="0"/>
              <a:t>对银心观测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一年</a:t>
            </a:r>
            <a:r>
              <a:rPr lang="zh-CN" altLang="en-US" sz="2800" b="1" dirty="0" smtClean="0"/>
              <a:t>足够看到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10</a:t>
            </a:r>
            <a:r>
              <a:rPr lang="zh-CN" altLang="en-US" sz="2800" b="1" dirty="0" smtClean="0"/>
              <a:t>个</a:t>
            </a:r>
            <a:r>
              <a:rPr lang="en-US" altLang="zh-CN" sz="2800" b="1" dirty="0" smtClean="0"/>
              <a:t>γ</a:t>
            </a:r>
            <a:r>
              <a:rPr lang="zh-CN" altLang="en-US" sz="2800" b="1" dirty="0" smtClean="0"/>
              <a:t>射线信号。</a:t>
            </a:r>
            <a:endParaRPr lang="zh-CN" altLang="en-US" sz="28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25" y="1557020"/>
            <a:ext cx="61436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7680" y="290547"/>
            <a:ext cx="1008609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总结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01984" y="1673898"/>
            <a:ext cx="99475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 smtClean="0"/>
              <a:t>在</a:t>
            </a:r>
            <a:r>
              <a:rPr lang="en-US" altLang="zh-CN" sz="2400" b="1" dirty="0" smtClean="0"/>
              <a:t>100TeV-1PeV</a:t>
            </a:r>
            <a:r>
              <a:rPr lang="zh-CN" altLang="en-US" sz="2400" b="1" dirty="0" smtClean="0"/>
              <a:t>能段，</a:t>
            </a:r>
            <a:r>
              <a:rPr lang="en-US" altLang="zh-CN" sz="2400" b="1" dirty="0" smtClean="0"/>
              <a:t>LHAASO</a:t>
            </a:r>
            <a:r>
              <a:rPr lang="zh-CN" altLang="en-US" sz="2400" b="1" dirty="0" smtClean="0"/>
              <a:t>对银心观测一年即可得到</a:t>
            </a:r>
            <a:r>
              <a:rPr lang="en-US" altLang="zh-CN" sz="2400" b="1" dirty="0" smtClean="0"/>
              <a:t>10</a:t>
            </a:r>
            <a:r>
              <a:rPr lang="zh-CN" altLang="en-US" sz="2400" b="1" dirty="0" smtClean="0"/>
              <a:t>个以上的</a:t>
            </a:r>
            <a:r>
              <a:rPr lang="en-US" altLang="zh-CN" sz="2400" b="1" dirty="0" smtClean="0"/>
              <a:t>γ</a:t>
            </a:r>
            <a:r>
              <a:rPr lang="zh-CN" altLang="en-US" sz="2400" b="1" dirty="0" smtClean="0"/>
              <a:t>射线信号。</a:t>
            </a:r>
            <a:endParaRPr lang="en-US" altLang="zh-CN" sz="240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 smtClean="0"/>
              <a:t>相对与</a:t>
            </a:r>
            <a:r>
              <a:rPr lang="en-US" altLang="zh-CN" sz="2400" b="1" dirty="0" err="1" smtClean="0"/>
              <a:t>Asgamma</a:t>
            </a:r>
            <a:r>
              <a:rPr lang="zh-CN" altLang="en-US" sz="2400" b="1" dirty="0" smtClean="0"/>
              <a:t>实验，</a:t>
            </a:r>
            <a:r>
              <a:rPr lang="en-US" altLang="zh-CN" sz="2400" b="1" dirty="0" smtClean="0"/>
              <a:t>LHAASO </a:t>
            </a:r>
            <a:r>
              <a:rPr lang="zh-CN" altLang="en-US" sz="2400" b="1" dirty="0" smtClean="0"/>
              <a:t>表面闪烁体阵列，地下</a:t>
            </a:r>
            <a:r>
              <a:rPr lang="en-US" altLang="zh-CN" sz="2400" b="1" dirty="0" smtClean="0"/>
              <a:t>μ</a:t>
            </a:r>
            <a:r>
              <a:rPr lang="zh-CN" altLang="en-US" sz="2400" b="1" dirty="0" smtClean="0"/>
              <a:t>探测器覆盖面积高，</a:t>
            </a:r>
            <a:r>
              <a:rPr lang="zh-CN" altLang="en-US" sz="2400" b="1" dirty="0" smtClean="0"/>
              <a:t>且探测器</a:t>
            </a:r>
            <a:r>
              <a:rPr lang="zh-CN" altLang="en-US" sz="2400" b="1" dirty="0" smtClean="0"/>
              <a:t>分布要均匀的多。这就会使报告中的</a:t>
            </a:r>
            <a:r>
              <a:rPr lang="en-US" altLang="zh-CN" sz="2400" b="1" dirty="0" smtClean="0"/>
              <a:t>LHAASO</a:t>
            </a:r>
            <a:r>
              <a:rPr lang="zh-CN" altLang="en-US" sz="2400" b="1" dirty="0" smtClean="0"/>
              <a:t>灵敏度被低估，真实</a:t>
            </a:r>
            <a:r>
              <a:rPr lang="en-US" altLang="zh-CN" sz="2400" b="1" dirty="0" smtClean="0"/>
              <a:t>LHAASO</a:t>
            </a:r>
            <a:r>
              <a:rPr lang="zh-CN" altLang="en-US" sz="2400" b="1" dirty="0" smtClean="0"/>
              <a:t>对银心灵敏度应该会更好。</a:t>
            </a:r>
            <a:endParaRPr lang="en-US" altLang="zh-CN" sz="2400" b="1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4544704" y="5156021"/>
            <a:ext cx="2037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/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22525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6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7995" y="181365"/>
            <a:ext cx="4623382" cy="495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LHAASO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对银心观测的灵敏度初步</a:t>
            </a:r>
            <a:r>
              <a:rPr lang="zh-CN" altLang="en-US" sz="20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研究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879675" y="2067249"/>
            <a:ext cx="6698282" cy="4096467"/>
            <a:chOff x="303905" y="2279177"/>
            <a:chExt cx="6698282" cy="4096467"/>
          </a:xfrm>
        </p:grpSpPr>
        <p:sp>
          <p:nvSpPr>
            <p:cNvPr id="6" name="圆角矩形 5"/>
            <p:cNvSpPr/>
            <p:nvPr/>
          </p:nvSpPr>
          <p:spPr>
            <a:xfrm>
              <a:off x="1229160" y="5718429"/>
              <a:ext cx="4847771" cy="657215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LHAASO</a:t>
              </a:r>
              <a:r>
                <a:rPr lang="zh-CN" alt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的</a:t>
              </a:r>
              <a:r>
                <a:rPr lang="en-US" altLang="zh-CN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</a:t>
              </a:r>
              <a:r>
                <a:rPr lang="en-US" altLang="zh-CN" sz="2800" b="1" baseline="30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r>
                <a:rPr lang="zh-CN" alt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视场内</a:t>
              </a:r>
              <a:r>
                <a:rPr lang="en-US" altLang="zh-CN" sz="28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TeV</a:t>
              </a:r>
              <a:r>
                <a:rPr lang="zh-CN" alt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源</a:t>
              </a:r>
              <a:endPara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05" y="2279177"/>
              <a:ext cx="6698282" cy="3439235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396452" y="1289841"/>
            <a:ext cx="821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       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银心并没有在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LHAASO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传统的视场内！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8" y="871538"/>
            <a:ext cx="61055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2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1570" y="859809"/>
            <a:ext cx="235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r>
              <a:rPr lang="zh-C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55845" y="2224585"/>
            <a:ext cx="78919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3200" b="1" dirty="0" smtClean="0">
                <a:solidFill>
                  <a:srgbClr val="000000"/>
                </a:solidFill>
                <a:latin typeface="+mn-ea"/>
              </a:rPr>
              <a:t>银心是银河系内重要的宇宙线源</a:t>
            </a:r>
            <a:endParaRPr lang="en-US" altLang="zh-CN" sz="3200" b="1" dirty="0" smtClean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、银心吸收模型对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HESS</a:t>
            </a:r>
            <a:r>
              <a:rPr lang="zh-CN" altLang="en-US" sz="3200" b="1" dirty="0">
                <a:solidFill>
                  <a:srgbClr val="000000"/>
                </a:solidFill>
                <a:latin typeface="+mn-ea"/>
              </a:rPr>
              <a:t>观测结果的解释</a:t>
            </a:r>
            <a:endParaRPr lang="en-US" altLang="zh-CN" sz="3200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LHAASO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对银心观测的灵敏度初步研究</a:t>
            </a:r>
            <a:endParaRPr lang="en-US" altLang="zh-CN" sz="32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、总结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2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28" y="722438"/>
            <a:ext cx="8686800" cy="589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5257803" y="3437021"/>
            <a:ext cx="44958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FF0000"/>
              </a:solidFill>
            </a:endParaRPr>
          </a:p>
        </p:txBody>
      </p:sp>
      <p:sp>
        <p:nvSpPr>
          <p:cNvPr id="16180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576139" y="822430"/>
            <a:ext cx="8787063" cy="838200"/>
          </a:xfrm>
        </p:spPr>
        <p:txBody>
          <a:bodyPr>
            <a:normAutofit fontScale="90000"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2002年</a:t>
            </a:r>
            <a:r>
              <a:rPr lang="zh-CN" altLang="en-US" sz="2800" b="1" dirty="0">
                <a:solidFill>
                  <a:srgbClr val="FF0000"/>
                </a:solidFill>
              </a:rPr>
              <a:t>美国国家研究委员会</a:t>
            </a:r>
            <a:r>
              <a:rPr lang="zh-CN" altLang="en-US" sz="2800" b="1" dirty="0">
                <a:solidFill>
                  <a:srgbClr val="002060"/>
                </a:solidFill>
              </a:rPr>
              <a:t>确定</a:t>
            </a:r>
            <a:r>
              <a:rPr lang="zh-CN" altLang="en-US" sz="2800" b="1" dirty="0">
                <a:solidFill>
                  <a:srgbClr val="002060"/>
                </a:solidFill>
              </a:rPr>
              <a:t>的</a:t>
            </a:r>
            <a:r>
              <a:rPr lang="zh-CN" altLang="en-US" sz="2800" b="1" dirty="0">
                <a:solidFill>
                  <a:srgbClr val="002060"/>
                </a:solidFill>
              </a:rPr>
              <a:t>11个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科学</a:t>
            </a:r>
            <a:r>
              <a:rPr lang="zh-CN" altLang="en-US" sz="2800" b="1" dirty="0">
                <a:solidFill>
                  <a:srgbClr val="002060"/>
                </a:solidFill>
              </a:rPr>
              <a:t>研究前沿问题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25511" y="3627142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宇宙线起源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10238" y="9097"/>
            <a:ext cx="7600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宇宙线起源是宇宙线研究的一个重要课题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hilla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45" y="1039127"/>
            <a:ext cx="5743703" cy="56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6096" y="1416447"/>
            <a:ext cx="6062125" cy="10265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Hillas</a:t>
            </a:r>
            <a:r>
              <a:rPr lang="zh-CN" altLang="en-US" b="1" dirty="0" smtClean="0"/>
              <a:t>图</a:t>
            </a:r>
            <a:r>
              <a:rPr lang="en-US" altLang="zh-CN" b="1" dirty="0" smtClean="0"/>
              <a:t>:  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36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~(u</a:t>
            </a:r>
            <a:r>
              <a:rPr lang="en-US" altLang="zh-CN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/c)</a:t>
            </a:r>
            <a:r>
              <a:rPr lang="el-GR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l-GR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• L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4253" y="2684015"/>
            <a:ext cx="3600450" cy="287062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CN" altLang="en-US" sz="2800" b="1" dirty="0"/>
              <a:t>河内</a:t>
            </a:r>
            <a:r>
              <a:rPr lang="en-US" altLang="zh-CN" sz="2800" b="1" dirty="0"/>
              <a:t>(&lt;10**18eV)</a:t>
            </a:r>
            <a:r>
              <a:rPr lang="zh-CN" altLang="en-US" sz="2800" b="1" dirty="0"/>
              <a:t>：</a:t>
            </a:r>
          </a:p>
          <a:p>
            <a:pPr lvl="1" eaLnBrk="1" hangingPunct="1"/>
            <a:r>
              <a:rPr lang="zh-CN" altLang="en-US" b="1" dirty="0"/>
              <a:t>超新星遗迹；</a:t>
            </a:r>
          </a:p>
          <a:p>
            <a:pPr lvl="1" eaLnBrk="1" hangingPunct="1"/>
            <a:r>
              <a:rPr lang="zh-CN" altLang="en-US" b="1" dirty="0"/>
              <a:t>脉冲星；</a:t>
            </a:r>
          </a:p>
          <a:p>
            <a:pPr lvl="1" eaLnBrk="1" hangingPunct="1"/>
            <a:r>
              <a:rPr lang="zh-CN" altLang="en-US" b="1" dirty="0"/>
              <a:t>恒星风；</a:t>
            </a:r>
          </a:p>
          <a:p>
            <a:pPr lvl="1" eaLnBrk="1" hangingPunct="1"/>
            <a:r>
              <a:rPr lang="zh-CN" altLang="en-US" sz="2400" b="1" dirty="0"/>
              <a:t>微类星体；</a:t>
            </a:r>
          </a:p>
          <a:p>
            <a:pPr lvl="1" eaLnBrk="1" hangingPunct="1"/>
            <a:r>
              <a:rPr lang="en-US" altLang="zh-CN" sz="2400" b="1" dirty="0"/>
              <a:t>OB</a:t>
            </a:r>
            <a:r>
              <a:rPr lang="zh-CN" altLang="en-US" sz="2400" b="1" dirty="0"/>
              <a:t>星协；</a:t>
            </a:r>
          </a:p>
          <a:p>
            <a:pPr lvl="1" eaLnBrk="1" hangingPunct="1"/>
            <a:r>
              <a:rPr lang="zh-CN" altLang="en-US" sz="3200" b="1" dirty="0">
                <a:solidFill>
                  <a:srgbClr val="FF0000"/>
                </a:solidFill>
              </a:rPr>
              <a:t>银心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；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995" y="181365"/>
            <a:ext cx="66704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银心是银河系内重要的宇宙线源</a:t>
            </a:r>
            <a:endParaRPr lang="en-US" altLang="zh-CN" sz="3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6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标题 1"/>
          <p:cNvSpPr>
            <a:spLocks noGrp="1"/>
          </p:cNvSpPr>
          <p:nvPr>
            <p:ph type="title"/>
          </p:nvPr>
        </p:nvSpPr>
        <p:spPr>
          <a:xfrm>
            <a:off x="337475" y="195761"/>
            <a:ext cx="5091697" cy="11430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+mn-ea"/>
                <a:cs typeface="+mn-cs"/>
              </a:rPr>
              <a:t>银心曾有剧烈的活动</a:t>
            </a:r>
          </a:p>
        </p:txBody>
      </p:sp>
      <p:sp>
        <p:nvSpPr>
          <p:cNvPr id="5" name="矩形 4"/>
          <p:cNvSpPr/>
          <p:nvPr/>
        </p:nvSpPr>
        <p:spPr>
          <a:xfrm>
            <a:off x="1185584" y="1662942"/>
            <a:ext cx="33954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 Bubble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（图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）：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+mn-ea"/>
              </a:rPr>
              <a:t>尺度</a:t>
            </a:r>
            <a:r>
              <a:rPr lang="en-US" altLang="zh-CN" sz="2400" b="1" dirty="0">
                <a:latin typeface="+mn-ea"/>
              </a:rPr>
              <a:t>~15000</a:t>
            </a:r>
            <a:r>
              <a:rPr lang="zh-CN" altLang="en-US" sz="2400" b="1" dirty="0">
                <a:latin typeface="+mn-ea"/>
              </a:rPr>
              <a:t>光年尺度</a:t>
            </a:r>
            <a:endParaRPr lang="en-US" altLang="zh-CN" sz="2400" b="1" dirty="0">
              <a:latin typeface="+mn-e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+mn-ea"/>
              </a:rPr>
              <a:t>功率</a:t>
            </a:r>
            <a:r>
              <a:rPr lang="en-US" altLang="zh-CN" sz="2400" b="1" dirty="0">
                <a:latin typeface="+mn-ea"/>
              </a:rPr>
              <a:t>~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4×10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erg/s</a:t>
            </a:r>
          </a:p>
        </p:txBody>
      </p:sp>
      <p:sp>
        <p:nvSpPr>
          <p:cNvPr id="6" name="矩形 5"/>
          <p:cNvSpPr/>
          <p:nvPr/>
        </p:nvSpPr>
        <p:spPr>
          <a:xfrm>
            <a:off x="7047272" y="4827448"/>
            <a:ext cx="43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/>
              <a:t>银心的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511keV</a:t>
            </a:r>
            <a:r>
              <a:rPr lang="zh-CN" altLang="en-US" sz="2400" b="1" dirty="0" smtClean="0"/>
              <a:t>线（图</a:t>
            </a: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）：</a:t>
            </a:r>
            <a:endParaRPr lang="en-US" altLang="zh-CN" sz="24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/>
              <a:t>尺度</a:t>
            </a:r>
            <a:r>
              <a:rPr lang="en-US" altLang="zh-CN" sz="2400" b="1" dirty="0"/>
              <a:t>~3000</a:t>
            </a:r>
            <a:r>
              <a:rPr lang="zh-CN" altLang="en-US" sz="2400" b="1" dirty="0"/>
              <a:t>光年尺度</a:t>
            </a:r>
            <a:endParaRPr lang="en-US" altLang="zh-CN" sz="24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/>
              <a:t>功率</a:t>
            </a:r>
            <a:r>
              <a:rPr lang="en-US" altLang="zh-CN" sz="2400" b="1" dirty="0"/>
              <a:t>~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erg/s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032" y="831629"/>
            <a:ext cx="5943868" cy="28629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01" y="3694582"/>
            <a:ext cx="5224237" cy="26287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65576" y="3660588"/>
            <a:ext cx="107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</a:rPr>
              <a:t>图</a:t>
            </a:r>
            <a:r>
              <a:rPr lang="en-US" altLang="zh-CN" b="1" dirty="0" smtClean="0">
                <a:latin typeface="+mn-ea"/>
              </a:rPr>
              <a:t>1</a:t>
            </a:r>
            <a:endParaRPr lang="zh-CN" altLang="en-US" b="1" dirty="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04301" y="6171684"/>
            <a:ext cx="107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</a:rPr>
              <a:t>图</a:t>
            </a:r>
            <a:r>
              <a:rPr lang="en-US" altLang="zh-CN" b="1" dirty="0" smtClean="0">
                <a:latin typeface="+mn-ea"/>
              </a:rPr>
              <a:t>2</a:t>
            </a:r>
            <a:endParaRPr lang="zh-CN" altLang="en-US" b="1" dirty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9091" y="6495865"/>
            <a:ext cx="1114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</a:rPr>
              <a:t>图</a:t>
            </a:r>
            <a:r>
              <a:rPr lang="en-US" altLang="zh-CN" b="1" dirty="0" smtClean="0">
                <a:latin typeface="+mn-ea"/>
              </a:rPr>
              <a:t>1</a:t>
            </a:r>
            <a:r>
              <a:rPr lang="zh-CN" altLang="en-US" b="1" dirty="0" smtClean="0">
                <a:latin typeface="+mn-ea"/>
              </a:rPr>
              <a:t>：</a:t>
            </a:r>
            <a:r>
              <a:rPr lang="en-US" altLang="zh-CN" i="1" dirty="0"/>
              <a:t>The Astrophysical Journal</a:t>
            </a:r>
            <a:r>
              <a:rPr lang="en-US" altLang="zh-CN" dirty="0"/>
              <a:t> 793.1 (2014): 64</a:t>
            </a:r>
            <a:r>
              <a:rPr lang="en-US" altLang="zh-CN" dirty="0" smtClean="0"/>
              <a:t>.    </a:t>
            </a:r>
            <a:r>
              <a:rPr lang="zh-CN" altLang="en-US" b="1" dirty="0" smtClean="0">
                <a:latin typeface="+mn-ea"/>
              </a:rPr>
              <a:t>图</a:t>
            </a:r>
            <a:r>
              <a:rPr lang="en-US" altLang="zh-CN" b="1" dirty="0" smtClean="0">
                <a:latin typeface="+mn-ea"/>
              </a:rPr>
              <a:t>2</a:t>
            </a:r>
            <a:r>
              <a:rPr lang="zh-CN" altLang="en-US" b="1" dirty="0" smtClean="0">
                <a:latin typeface="+mn-ea"/>
              </a:rPr>
              <a:t>：</a:t>
            </a:r>
            <a:r>
              <a:rPr lang="en-US" altLang="zh-CN" dirty="0"/>
              <a:t> </a:t>
            </a:r>
            <a:r>
              <a:rPr lang="en-US" altLang="zh-CN" i="1" dirty="0"/>
              <a:t>Nature</a:t>
            </a:r>
            <a:r>
              <a:rPr lang="en-US" altLang="zh-CN" dirty="0"/>
              <a:t> 451.7175 (2008): 159-162.</a:t>
            </a:r>
            <a:r>
              <a:rPr lang="en-US" altLang="zh-CN" dirty="0" smtClean="0"/>
              <a:t>   </a:t>
            </a:r>
            <a:endParaRPr lang="zh-CN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32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076" y="1491102"/>
            <a:ext cx="4904096" cy="44815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103" y="1175416"/>
            <a:ext cx="7615645" cy="32971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3904" y="6457890"/>
            <a:ext cx="3906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，图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i="1" dirty="0"/>
              <a:t>Nature 531 (2016) 476</a:t>
            </a:r>
            <a:endParaRPr lang="zh-CN" altLang="en-US" sz="2000" i="1" dirty="0"/>
          </a:p>
        </p:txBody>
      </p:sp>
      <p:sp>
        <p:nvSpPr>
          <p:cNvPr id="6" name="文本框 5"/>
          <p:cNvSpPr txBox="1"/>
          <p:nvPr/>
        </p:nvSpPr>
        <p:spPr>
          <a:xfrm>
            <a:off x="1502933" y="4009365"/>
            <a:ext cx="88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图</a:t>
            </a:r>
            <a:r>
              <a:rPr lang="en-US" altLang="zh-CN" b="1" dirty="0" smtClean="0"/>
              <a:t>1</a:t>
            </a:r>
            <a:endParaRPr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8610600" y="5782361"/>
            <a:ext cx="88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图</a:t>
            </a:r>
            <a:r>
              <a:rPr lang="en-US" altLang="zh-CN" b="1" dirty="0" smtClean="0"/>
              <a:t>2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88370" y="296518"/>
            <a:ext cx="1037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HESS</a:t>
            </a:r>
            <a:r>
              <a:rPr lang="zh-CN" altLang="en-US" sz="3200" b="1" dirty="0" smtClean="0"/>
              <a:t>对银心的观测结果</a:t>
            </a:r>
            <a:r>
              <a:rPr lang="en-US" altLang="zh-CN" sz="3200" b="1" dirty="0" smtClean="0"/>
              <a:t>------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银心能够加速宇宙线到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PeV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0061" y="4766698"/>
            <a:ext cx="4328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/>
              <a:t>银心弥散</a:t>
            </a:r>
            <a:r>
              <a:rPr lang="en-US" altLang="zh-CN" sz="2000" b="1" dirty="0" smtClean="0"/>
              <a:t>γ</a:t>
            </a:r>
            <a:r>
              <a:rPr lang="zh-CN" altLang="en-US" sz="2000" b="1" dirty="0" smtClean="0"/>
              <a:t>能谱并没有明显截断</a:t>
            </a:r>
            <a:endParaRPr lang="en-US" altLang="zh-CN" sz="20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银心点源</a:t>
            </a:r>
            <a:r>
              <a:rPr lang="en-US" altLang="zh-CN" sz="2000" b="1" dirty="0"/>
              <a:t>γ</a:t>
            </a:r>
            <a:r>
              <a:rPr lang="zh-CN" altLang="en-US" sz="2000" b="1" dirty="0"/>
              <a:t>能谱在几十</a:t>
            </a:r>
            <a:r>
              <a:rPr lang="en-US" altLang="zh-CN" sz="2000" b="1" dirty="0" err="1"/>
              <a:t>TeV</a:t>
            </a:r>
            <a:r>
              <a:rPr lang="zh-CN" altLang="en-US" sz="2000" b="1" dirty="0"/>
              <a:t>有</a:t>
            </a:r>
            <a:r>
              <a:rPr lang="zh-CN" altLang="en-US" sz="2000" b="1" dirty="0" smtClean="0"/>
              <a:t>截断</a:t>
            </a:r>
            <a:endParaRPr lang="en-US" altLang="zh-CN" sz="2000" b="1" dirty="0" smtClean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872252" y="1297711"/>
            <a:ext cx="8392906" cy="4600930"/>
            <a:chOff x="131259" y="113107"/>
            <a:chExt cx="9097148" cy="465419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259" y="113107"/>
              <a:ext cx="9097148" cy="465419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837528" y="1960239"/>
              <a:ext cx="2074460" cy="155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86603" y="228610"/>
            <a:ext cx="8236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银心吸收模型对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HESS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结果做出了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唯象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的解释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42" y="6382967"/>
            <a:ext cx="6607963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银心吸收模型： </a:t>
            </a:r>
            <a:r>
              <a:rPr lang="en-US" altLang="zh-CN" dirty="0" err="1"/>
              <a:t>Guo</a:t>
            </a:r>
            <a:r>
              <a:rPr lang="en-US" altLang="zh-CN" dirty="0"/>
              <a:t>, Yi-Qing, et al.</a:t>
            </a:r>
            <a:r>
              <a:rPr lang="en-US" altLang="zh-CN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arXiv:1604.08301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 (2016).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8650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859" y="2935269"/>
            <a:ext cx="5155939" cy="3573057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7342501" y="3507475"/>
            <a:ext cx="2647667" cy="2635726"/>
            <a:chOff x="6837527" y="3507475"/>
            <a:chExt cx="2647667" cy="2635726"/>
          </a:xfrm>
        </p:grpSpPr>
        <p:sp>
          <p:nvSpPr>
            <p:cNvPr id="20" name="椭圆 19"/>
            <p:cNvSpPr/>
            <p:nvPr/>
          </p:nvSpPr>
          <p:spPr>
            <a:xfrm>
              <a:off x="6837527" y="3507475"/>
              <a:ext cx="2647667" cy="263572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H="1">
              <a:off x="6837527" y="4831308"/>
              <a:ext cx="1323833" cy="281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7089410" y="4845375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500m</a:t>
              </a:r>
              <a:endParaRPr lang="zh-CN" altLang="en-US" b="1" dirty="0"/>
            </a:p>
          </p:txBody>
        </p:sp>
      </p:grpSp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/>
          <a:srcRect b="19910"/>
          <a:stretch>
            <a:fillRect/>
          </a:stretch>
        </p:blipFill>
        <p:spPr bwMode="auto">
          <a:xfrm>
            <a:off x="5994282" y="-1354"/>
            <a:ext cx="6197718" cy="151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20198" y="12295"/>
            <a:ext cx="16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LHAASO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994283" cy="151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32407"/>
              </p:ext>
            </p:extLst>
          </p:nvPr>
        </p:nvGraphicFramePr>
        <p:xfrm>
          <a:off x="35571" y="1626136"/>
          <a:ext cx="595871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646"/>
                <a:gridCol w="1613775"/>
                <a:gridCol w="1163939"/>
                <a:gridCol w="161335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阵列半径（</a:t>
                      </a:r>
                      <a:r>
                        <a:rPr lang="en-US" altLang="zh-CN" dirty="0" smtClean="0"/>
                        <a:t>m</a:t>
                      </a:r>
                      <a:r>
                        <a:rPr lang="zh-CN" altLang="en-US" dirty="0" smtClean="0"/>
                        <a:t>）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间距（</a:t>
                      </a:r>
                      <a:r>
                        <a:rPr lang="en-US" altLang="zh-CN" dirty="0" smtClean="0"/>
                        <a:t>m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覆盖面积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闪烁体探测器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ea"/>
                          <a:ea typeface="+mn-ea"/>
                        </a:rPr>
                        <a:t>110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ea"/>
                          <a:ea typeface="+mn-ea"/>
                        </a:rPr>
                        <a:t>7.5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 km2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地下</a:t>
                      </a:r>
                      <a:r>
                        <a:rPr lang="en-US" altLang="zh-CN" sz="1600" b="1" dirty="0" smtClean="0">
                          <a:latin typeface="+mn-ea"/>
                          <a:ea typeface="+mn-ea"/>
                        </a:rPr>
                        <a:t>μ</a:t>
                      </a:r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探测器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ea"/>
                          <a:ea typeface="+mn-ea"/>
                        </a:rPr>
                        <a:t>100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ea"/>
                          <a:ea typeface="+mn-ea"/>
                        </a:rPr>
                        <a:t>15-30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+mn-ea"/>
                        </a:rPr>
                        <a:t>10,000</a:t>
                      </a:r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8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45578" y="0"/>
            <a:ext cx="16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Asgamma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826171"/>
              </p:ext>
            </p:extLst>
          </p:nvPr>
        </p:nvGraphicFramePr>
        <p:xfrm>
          <a:off x="6136048" y="1642059"/>
          <a:ext cx="595871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646"/>
                <a:gridCol w="1613775"/>
                <a:gridCol w="1388645"/>
                <a:gridCol w="138864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阵列半径（</a:t>
                      </a:r>
                      <a:r>
                        <a:rPr lang="en-US" altLang="zh-CN" dirty="0" smtClean="0"/>
                        <a:t>m</a:t>
                      </a:r>
                      <a:r>
                        <a:rPr lang="zh-CN" altLang="en-US" dirty="0" smtClean="0"/>
                        <a:t>）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间距（</a:t>
                      </a:r>
                      <a:r>
                        <a:rPr lang="en-US" altLang="zh-CN" dirty="0" smtClean="0"/>
                        <a:t>m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覆盖面积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闪烁体探测器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ea"/>
                          <a:ea typeface="+mn-ea"/>
                        </a:rPr>
                        <a:t>635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ea"/>
                          <a:ea typeface="+mn-ea"/>
                        </a:rPr>
                        <a:t>15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ea"/>
                          <a:ea typeface="+mn-ea"/>
                        </a:rPr>
                        <a:t>1.27 km2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地下</a:t>
                      </a:r>
                      <a:r>
                        <a:rPr lang="en-US" altLang="zh-CN" sz="1600" b="1" dirty="0" smtClean="0">
                          <a:latin typeface="+mn-ea"/>
                          <a:ea typeface="+mn-ea"/>
                        </a:rPr>
                        <a:t>μ</a:t>
                      </a:r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探测器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ea"/>
                          <a:ea typeface="+mn-ea"/>
                        </a:rPr>
                        <a:t>575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ea"/>
                          <a:ea typeface="+mn-ea"/>
                        </a:rPr>
                        <a:t>30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+mn-ea"/>
                        </a:rPr>
                        <a:t>10,000</a:t>
                      </a:r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8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5" y="2935269"/>
            <a:ext cx="3881264" cy="3761616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255590" y="3930555"/>
            <a:ext cx="1828800" cy="1801505"/>
            <a:chOff x="2047163" y="3930555"/>
            <a:chExt cx="1828800" cy="1801505"/>
          </a:xfrm>
        </p:grpSpPr>
        <p:sp>
          <p:nvSpPr>
            <p:cNvPr id="17" name="椭圆 16"/>
            <p:cNvSpPr/>
            <p:nvPr/>
          </p:nvSpPr>
          <p:spPr>
            <a:xfrm>
              <a:off x="2047163" y="3930555"/>
              <a:ext cx="1828800" cy="180150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2961563" y="4817661"/>
              <a:ext cx="914400" cy="76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3016160" y="4490110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70m</a:t>
              </a:r>
              <a:endParaRPr lang="zh-CN" altLang="en-US" b="1" dirty="0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2862226" y="6246716"/>
            <a:ext cx="519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        红圈内为模拟实际使用面积</a:t>
            </a:r>
            <a:endParaRPr lang="zh-CN" altLang="en-US" sz="2800" b="1" dirty="0"/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33287"/>
              </p:ext>
            </p:extLst>
          </p:nvPr>
        </p:nvGraphicFramePr>
        <p:xfrm>
          <a:off x="4685964" y="4214982"/>
          <a:ext cx="1642121" cy="9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7" imgW="317160" imgH="177480" progId="Equation.DSMT4">
                  <p:embed/>
                </p:oleObj>
              </mc:Choice>
              <mc:Fallback>
                <p:oleObj name="Equation" r:id="rId7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5964" y="4214982"/>
                        <a:ext cx="1642121" cy="91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5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70387" y="1042654"/>
            <a:ext cx="4611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宇宙线本底（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Corsika74005</a:t>
            </a:r>
            <a:r>
              <a:rPr lang="zh-CN" altLang="en-US" sz="2000" b="1" dirty="0">
                <a:latin typeface="+mn-ea"/>
              </a:rPr>
              <a:t>）</a:t>
            </a:r>
            <a:r>
              <a:rPr lang="zh-CN" altLang="en-US" dirty="0" smtClean="0"/>
              <a:t>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能量：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10TeV-10PeV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谱指数：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-2.7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天顶角：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55-70deg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7797" y="354842"/>
            <a:ext cx="6572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本底模拟：共模拟了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8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年的质子样本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>
            <a:stCxn id="8" idx="2"/>
            <a:endCxn id="15" idx="6"/>
          </p:cNvCxnSpPr>
          <p:nvPr/>
        </p:nvCxnSpPr>
        <p:spPr>
          <a:xfrm flipV="1">
            <a:off x="8745619" y="2695524"/>
            <a:ext cx="2148383" cy="11481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弧形 22"/>
          <p:cNvSpPr/>
          <p:nvPr/>
        </p:nvSpPr>
        <p:spPr>
          <a:xfrm>
            <a:off x="8206534" y="3387193"/>
            <a:ext cx="996286" cy="950200"/>
          </a:xfrm>
          <a:prstGeom prst="arc">
            <a:avLst>
              <a:gd name="adj1" fmla="val 16465640"/>
              <a:gd name="adj2" fmla="val 2005104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783471" y="3062672"/>
            <a:ext cx="655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57</a:t>
            </a:r>
            <a:r>
              <a:rPr lang="zh-CN" altLang="en-US" sz="2800" b="1" baseline="30000" dirty="0" smtClean="0">
                <a:solidFill>
                  <a:srgbClr val="FF0000"/>
                </a:solidFill>
              </a:rPr>
              <a:t>。</a:t>
            </a:r>
            <a:endParaRPr lang="zh-CN" altLang="en-US" sz="2800" b="1" baseline="30000" dirty="0">
              <a:solidFill>
                <a:srgbClr val="FF0000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354170" y="1381764"/>
            <a:ext cx="4783541" cy="4674357"/>
            <a:chOff x="6231340" y="999632"/>
            <a:chExt cx="4783541" cy="4674357"/>
          </a:xfrm>
        </p:grpSpPr>
        <p:sp>
          <p:nvSpPr>
            <p:cNvPr id="15" name="椭圆 14"/>
            <p:cNvSpPr/>
            <p:nvPr/>
          </p:nvSpPr>
          <p:spPr>
            <a:xfrm>
              <a:off x="6455391" y="2126623"/>
              <a:ext cx="4315781" cy="3735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231340" y="999632"/>
              <a:ext cx="4783541" cy="4674357"/>
              <a:chOff x="5766178" y="1460312"/>
              <a:chExt cx="4783541" cy="4674357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5766178" y="1460312"/>
                <a:ext cx="4783541" cy="4674357"/>
                <a:chOff x="6025487" y="1460312"/>
                <a:chExt cx="4783541" cy="4674357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6025487" y="3415353"/>
                  <a:ext cx="4783541" cy="992873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8" name="组合 17"/>
                <p:cNvGrpSpPr/>
                <p:nvPr/>
              </p:nvGrpSpPr>
              <p:grpSpPr>
                <a:xfrm>
                  <a:off x="6025488" y="1460312"/>
                  <a:ext cx="4783540" cy="4674357"/>
                  <a:chOff x="6025488" y="1460312"/>
                  <a:chExt cx="4783540" cy="4674357"/>
                </a:xfrm>
              </p:grpSpPr>
              <p:sp>
                <p:nvSpPr>
                  <p:cNvPr id="8" name="弦形 7"/>
                  <p:cNvSpPr/>
                  <p:nvPr/>
                </p:nvSpPr>
                <p:spPr>
                  <a:xfrm rot="5400000">
                    <a:off x="6080079" y="1405721"/>
                    <a:ext cx="4674357" cy="4783540"/>
                  </a:xfrm>
                  <a:prstGeom prst="chord">
                    <a:avLst>
                      <a:gd name="adj1" fmla="val 5229156"/>
                      <a:gd name="adj2" fmla="val 16387814"/>
                    </a:avLst>
                  </a:prstGeom>
                  <a:noFill/>
                  <a:ln w="285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2" name="直接连接符 11"/>
                  <p:cNvCxnSpPr>
                    <a:endCxn id="8" idx="2"/>
                  </p:cNvCxnSpPr>
                  <p:nvPr/>
                </p:nvCxnSpPr>
                <p:spPr>
                  <a:xfrm flipH="1">
                    <a:off x="8416936" y="1460312"/>
                    <a:ext cx="3733" cy="246188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/>
                  <p:cNvCxnSpPr/>
                  <p:nvPr/>
                </p:nvCxnSpPr>
                <p:spPr>
                  <a:xfrm flipH="1">
                    <a:off x="7902054" y="3415353"/>
                    <a:ext cx="1105468" cy="99287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25" name="图片 2"/>
              <p:cNvPicPr>
                <a:picLocks noChangeAspect="1"/>
              </p:cNvPicPr>
              <p:nvPr/>
            </p:nvPicPr>
            <p:blipFill>
              <a:blip r:embed="rId2" cstate="print"/>
              <a:srcRect b="19910"/>
              <a:stretch>
                <a:fillRect/>
              </a:stretch>
            </p:blipFill>
            <p:spPr bwMode="auto">
              <a:xfrm>
                <a:off x="6250816" y="3994839"/>
                <a:ext cx="3629376" cy="89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椭圆 29"/>
            <p:cNvSpPr/>
            <p:nvPr/>
          </p:nvSpPr>
          <p:spPr>
            <a:xfrm>
              <a:off x="6258636" y="2767904"/>
              <a:ext cx="4705065" cy="3735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5" name="直接箭头连接符 34"/>
          <p:cNvCxnSpPr>
            <a:stCxn id="8" idx="2"/>
            <a:endCxn id="30" idx="2"/>
          </p:cNvCxnSpPr>
          <p:nvPr/>
        </p:nvCxnSpPr>
        <p:spPr>
          <a:xfrm flipH="1" flipV="1">
            <a:off x="6381466" y="3336805"/>
            <a:ext cx="2364153" cy="506839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弧形 37"/>
          <p:cNvSpPr/>
          <p:nvPr/>
        </p:nvSpPr>
        <p:spPr>
          <a:xfrm rot="17620796">
            <a:off x="8277046" y="3498649"/>
            <a:ext cx="996286" cy="950200"/>
          </a:xfrm>
          <a:prstGeom prst="arc">
            <a:avLst>
              <a:gd name="adj1" fmla="val 16465640"/>
              <a:gd name="adj2" fmla="val 20051046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929132" y="3227298"/>
            <a:ext cx="790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B050"/>
                </a:solidFill>
              </a:rPr>
              <a:t>70</a:t>
            </a:r>
            <a:r>
              <a:rPr lang="zh-CN" altLang="en-US" sz="2800" b="1" baseline="30000" dirty="0" smtClean="0">
                <a:solidFill>
                  <a:srgbClr val="00B050"/>
                </a:solidFill>
              </a:rPr>
              <a:t>。</a:t>
            </a:r>
            <a:endParaRPr lang="zh-CN" altLang="en-US" sz="2800" b="1" baseline="30000" dirty="0">
              <a:solidFill>
                <a:srgbClr val="00B050"/>
              </a:solidFill>
            </a:endParaRPr>
          </a:p>
        </p:txBody>
      </p:sp>
      <p:sp>
        <p:nvSpPr>
          <p:cNvPr id="40" name="弧形 39"/>
          <p:cNvSpPr/>
          <p:nvPr/>
        </p:nvSpPr>
        <p:spPr>
          <a:xfrm rot="18829994">
            <a:off x="7159904" y="2946255"/>
            <a:ext cx="3222612" cy="3146438"/>
          </a:xfrm>
          <a:prstGeom prst="arc">
            <a:avLst>
              <a:gd name="adj1" fmla="val 16003600"/>
              <a:gd name="adj2" fmla="val 429532"/>
            </a:avLst>
          </a:prstGeom>
          <a:ln w="57150">
            <a:solidFill>
              <a:srgbClr val="FFC000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970387" y="4168477"/>
            <a:ext cx="58722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伽马样本（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Corsika74005</a:t>
            </a:r>
            <a:r>
              <a:rPr lang="zh-CN" altLang="en-US" sz="2000" b="1" dirty="0">
                <a:latin typeface="+mn-ea"/>
              </a:rPr>
              <a:t>）：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能量：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50TeV   100TeV   200TeV   500TeV   1000TeV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天顶角：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60deg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8" grpId="0" animBg="1"/>
      <p:bldP spid="39" grpId="0"/>
      <p:bldP spid="4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</TotalTime>
  <Words>593</Words>
  <Application>Microsoft Office PowerPoint</Application>
  <PresentationFormat>宽屏</PresentationFormat>
  <Paragraphs>120</Paragraphs>
  <Slides>16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方正姚体</vt:lpstr>
      <vt:lpstr>宋体</vt:lpstr>
      <vt:lpstr>Arial</vt:lpstr>
      <vt:lpstr>Calibri</vt:lpstr>
      <vt:lpstr>Calibri Light</vt:lpstr>
      <vt:lpstr>Times New Roman</vt:lpstr>
      <vt:lpstr>Office 主题</vt:lpstr>
      <vt:lpstr>Equation</vt:lpstr>
      <vt:lpstr>PowerPoint 演示文稿</vt:lpstr>
      <vt:lpstr>PowerPoint 演示文稿</vt:lpstr>
      <vt:lpstr>2002年美国国家研究委员会确定的11个科学研究前沿问题</vt:lpstr>
      <vt:lpstr>Hillas图:   Emax~(us/c)• q •B • L</vt:lpstr>
      <vt:lpstr>银心曾有剧烈的活动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WZ</dc:creator>
  <cp:lastModifiedBy>WZ</cp:lastModifiedBy>
  <cp:revision>160</cp:revision>
  <dcterms:created xsi:type="dcterms:W3CDTF">2016-08-11T01:09:09Z</dcterms:created>
  <dcterms:modified xsi:type="dcterms:W3CDTF">2016-08-23T05:36:18Z</dcterms:modified>
</cp:coreProperties>
</file>