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33.xml" ContentType="application/vnd.openxmlformats-officedocument.presentationml.slide+xml"/>
  <Override PartName="/ppt/slides/slide87.xml" ContentType="application/vnd.openxmlformats-officedocument.presentationml.slide+xml"/>
  <Default Extension="bin" ContentType="application/vnd.openxmlformats-officedocument.presentationml.printerSettings"/>
  <Override PartName="/customXml/itemProps1.xml" ContentType="application/vnd.openxmlformats-officedocument.customXmlProperties+xml"/>
  <Override PartName="/ppt/slides/slide92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commentAuthors.xml" ContentType="application/vnd.openxmlformats-officedocument.presentationml.commentAuthors+xml"/>
  <Override PartName="/ppt/slides/slide75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56.xml" ContentType="application/vnd.openxmlformats-officedocument.presentationml.slide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slides/slide80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84.xml" ContentType="application/vnd.openxmlformats-officedocument.presentationml.slide+xml"/>
  <Override PartName="/ppt/slides/slide46.xml" ContentType="application/vnd.openxmlformats-officedocument.presentationml.slide+xml"/>
  <Override PartName="/ppt/notesSlides/notesSlide8.xml" ContentType="application/vnd.openxmlformats-officedocument.presentationml.notesSlide+xml"/>
  <Override PartName="/ppt/embeddings/oleObject2.bin" ContentType="application/vnd.openxmlformats-officedocument.oleObject"/>
  <Override PartName="/ppt/embeddings/Microsoft_Equation2.bin" ContentType="application/vnd.openxmlformats-officedocument.oleObject"/>
  <Override PartName="/ppt/slides/slide70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slides/slide69.xml" ContentType="application/vnd.openxmlformats-officedocument.presentationml.slide+xml"/>
  <Override PartName="/ppt/slides/slide88.xml" ContentType="application/vnd.openxmlformats-officedocument.presentationml.slide+xml"/>
  <Override PartName="/ppt/slides/slide72.xml" ContentType="application/vnd.openxmlformats-officedocument.presentationml.slide+xml"/>
  <Override PartName="/ppt/slides/slide20.xml" ContentType="application/vnd.openxmlformats-officedocument.presentationml.slide+xml"/>
  <Override PartName="/customXml/itemProps2.xml" ContentType="application/vnd.openxmlformats-officedocument.customXmlProperties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comments/comment1.xml" ContentType="application/vnd.openxmlformats-officedocument.presentationml.comments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slides/slide81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Default Extension="vml" ContentType="application/vnd.openxmlformats-officedocument.vmlDrawing"/>
  <Override PartName="/ppt/slides/slide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12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85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Override PartName="/ppt/embeddings/oleObject3.bin" ContentType="application/vnd.openxmlformats-officedocument.oleObject"/>
  <Override PartName="/ppt/slides/slide71.xml" ContentType="application/vnd.openxmlformats-officedocument.presentationml.slide+xml"/>
  <Override PartName="/ppt/slides/slide90.xml" ContentType="application/vnd.openxmlformats-officedocument.presentationml.slide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73.xml" ContentType="application/vnd.openxmlformats-officedocument.presentationml.slide+xml"/>
  <Override PartName="/ppt/slides/slide1.xml" ContentType="application/vnd.openxmlformats-officedocument.presentationml.slide+xml"/>
  <Override PartName="/ppt/slides/slide89.xml" ContentType="application/vnd.openxmlformats-officedocument.presentationml.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customXml/itemProps3.xml" ContentType="application/vnd.openxmlformats-officedocument.customXmlProperties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slides/slide77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slides/slide63.xml" ContentType="application/vnd.openxmlformats-officedocument.presentationml.slide+xml"/>
  <Override PartName="/ppt/slides/slide82.xml" ContentType="application/vnd.openxmlformats-officedocument.presentationml.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slides/slide32.xml" ContentType="application/vnd.openxmlformats-officedocument.presentationml.slide+xml"/>
  <Override PartName="/ppt/slideLayouts/slideLayout7.xml" ContentType="application/vnd.openxmlformats-officedocument.presentationml.slideLayout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ppt/slides/slide86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docProps/app.xml" ContentType="application/vnd.openxmlformats-officedocument.extended-properties+xml"/>
  <Override PartName="/ppt/notesSlides/notesSlide12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slides/slide74.xml" ContentType="application/vnd.openxmlformats-officedocument.presentationml.slide+xml"/>
  <Override PartName="/ppt/slides/slide2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Override PartName="/ppt/slides/slide78.xml" ContentType="application/vnd.openxmlformats-officedocument.presentationml.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slides/slide83.xml" ContentType="application/vnd.openxmlformats-officedocument.presentationml.slide+xml"/>
  <Default Extension="pict" ContentType="image/pict"/>
  <Override PartName="/ppt/embeddings/Microsoft_Equation1.bin" ContentType="application/vnd.openxmlformats-officedocument.oleObject"/>
  <Override PartName="/ppt/embeddings/oleObject1.bin" ContentType="application/vnd.openxmlformats-officedocument.oleObject"/>
  <Override PartName="/ppt/slideLayouts/slideLayout13.xml" ContentType="application/vnd.openxmlformats-officedocument.presentationml.slideLayout+xml"/>
  <Default Extension="pdf" ContentType="application/pdf"/>
  <Default Extension="png" ContentType="image/png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firstSlideNum="0" strictFirstAndLastChars="0" saveSubsetFonts="1" autoCompressPictures="0">
  <p:sldMasterIdLst>
    <p:sldMasterId r:id="rId4"/>
  </p:sldMasterIdLst>
  <p:notesMasterIdLst>
    <p:notesMasterId r:id="rId97"/>
  </p:notesMasterIdLst>
  <p:handoutMasterIdLst>
    <p:handoutMasterId r:id="rId98"/>
  </p:handoutMasterIdLst>
  <p:sldIdLst>
    <p:sldId id="3532" r:id="rId5"/>
    <p:sldId id="3593" r:id="rId6"/>
    <p:sldId id="3506" r:id="rId7"/>
    <p:sldId id="3337" r:id="rId8"/>
    <p:sldId id="3427" r:id="rId9"/>
    <p:sldId id="3535" r:id="rId10"/>
    <p:sldId id="3536" r:id="rId11"/>
    <p:sldId id="3537" r:id="rId12"/>
    <p:sldId id="3538" r:id="rId13"/>
    <p:sldId id="3534" r:id="rId14"/>
    <p:sldId id="3596" r:id="rId15"/>
    <p:sldId id="3340" r:id="rId16"/>
    <p:sldId id="3519" r:id="rId17"/>
    <p:sldId id="3345" r:id="rId18"/>
    <p:sldId id="3417" r:id="rId19"/>
    <p:sldId id="3586" r:id="rId20"/>
    <p:sldId id="3561" r:id="rId21"/>
    <p:sldId id="3595" r:id="rId22"/>
    <p:sldId id="3571" r:id="rId23"/>
    <p:sldId id="3592" r:id="rId24"/>
    <p:sldId id="3562" r:id="rId25"/>
    <p:sldId id="3349" r:id="rId26"/>
    <p:sldId id="3464" r:id="rId27"/>
    <p:sldId id="3465" r:id="rId28"/>
    <p:sldId id="3540" r:id="rId29"/>
    <p:sldId id="3351" r:id="rId30"/>
    <p:sldId id="3467" r:id="rId31"/>
    <p:sldId id="3468" r:id="rId32"/>
    <p:sldId id="3352" r:id="rId33"/>
    <p:sldId id="3541" r:id="rId34"/>
    <p:sldId id="3471" r:id="rId35"/>
    <p:sldId id="3439" r:id="rId36"/>
    <p:sldId id="3354" r:id="rId37"/>
    <p:sldId id="3368" r:id="rId38"/>
    <p:sldId id="3428" r:id="rId39"/>
    <p:sldId id="3563" r:id="rId40"/>
    <p:sldId id="3566" r:id="rId41"/>
    <p:sldId id="3567" r:id="rId42"/>
    <p:sldId id="3474" r:id="rId43"/>
    <p:sldId id="3556" r:id="rId44"/>
    <p:sldId id="3429" r:id="rId45"/>
    <p:sldId id="3521" r:id="rId46"/>
    <p:sldId id="3557" r:id="rId47"/>
    <p:sldId id="3357" r:id="rId48"/>
    <p:sldId id="3569" r:id="rId49"/>
    <p:sldId id="3418" r:id="rId50"/>
    <p:sldId id="3419" r:id="rId51"/>
    <p:sldId id="3568" r:id="rId52"/>
    <p:sldId id="3508" r:id="rId53"/>
    <p:sldId id="3512" r:id="rId54"/>
    <p:sldId id="3531" r:id="rId55"/>
    <p:sldId id="3526" r:id="rId56"/>
    <p:sldId id="3560" r:id="rId57"/>
    <p:sldId id="3527" r:id="rId58"/>
    <p:sldId id="3545" r:id="rId59"/>
    <p:sldId id="3546" r:id="rId60"/>
    <p:sldId id="3362" r:id="rId61"/>
    <p:sldId id="3548" r:id="rId62"/>
    <p:sldId id="3478" r:id="rId63"/>
    <p:sldId id="3480" r:id="rId64"/>
    <p:sldId id="3490" r:id="rId65"/>
    <p:sldId id="3443" r:id="rId66"/>
    <p:sldId id="3444" r:id="rId67"/>
    <p:sldId id="3489" r:id="rId68"/>
    <p:sldId id="3442" r:id="rId69"/>
    <p:sldId id="3445" r:id="rId70"/>
    <p:sldId id="3491" r:id="rId71"/>
    <p:sldId id="3446" r:id="rId72"/>
    <p:sldId id="3479" r:id="rId73"/>
    <p:sldId id="3597" r:id="rId74"/>
    <p:sldId id="3598" r:id="rId75"/>
    <p:sldId id="3481" r:id="rId76"/>
    <p:sldId id="3588" r:id="rId77"/>
    <p:sldId id="3585" r:id="rId78"/>
    <p:sldId id="3487" r:id="rId79"/>
    <p:sldId id="3492" r:id="rId80"/>
    <p:sldId id="3493" r:id="rId81"/>
    <p:sldId id="3494" r:id="rId82"/>
    <p:sldId id="3594" r:id="rId83"/>
    <p:sldId id="3573" r:id="rId84"/>
    <p:sldId id="3574" r:id="rId85"/>
    <p:sldId id="3575" r:id="rId86"/>
    <p:sldId id="3576" r:id="rId87"/>
    <p:sldId id="3577" r:id="rId88"/>
    <p:sldId id="3578" r:id="rId89"/>
    <p:sldId id="3579" r:id="rId90"/>
    <p:sldId id="3599" r:id="rId91"/>
    <p:sldId id="3580" r:id="rId92"/>
    <p:sldId id="3581" r:id="rId93"/>
    <p:sldId id="3582" r:id="rId94"/>
    <p:sldId id="3583" r:id="rId95"/>
    <p:sldId id="3516" r:id="rId96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De Roeck Albert" initials="D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hiddenSlides="1"/>
  <p:clrMru>
    <a:srgbClr val="B00000"/>
    <a:srgbClr val="0000FF"/>
    <a:srgbClr val="FF0000"/>
    <a:srgbClr val="4BC995"/>
    <a:srgbClr val="7D1E33"/>
    <a:srgbClr val="34913D"/>
    <a:srgbClr val="62090D"/>
    <a:srgbClr val="FF00FF"/>
    <a:srgbClr val="B4D9D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6523" autoAdjust="0"/>
    <p:restoredTop sz="93357" autoAdjust="0"/>
  </p:normalViewPr>
  <p:slideViewPr>
    <p:cSldViewPr>
      <p:cViewPr>
        <p:scale>
          <a:sx n="100" d="100"/>
          <a:sy n="100" d="100"/>
        </p:scale>
        <p:origin x="-544" y="-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272"/>
    </p:cViewPr>
  </p:sorterViewPr>
  <p:notesViewPr>
    <p:cSldViewPr>
      <p:cViewPr varScale="1">
        <p:scale>
          <a:sx n="77" d="100"/>
          <a:sy n="77" d="100"/>
        </p:scale>
        <p:origin x="-2312" y="-12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presProps" Target="presProps.xml"/><Relationship Id="rId102" Type="http://schemas.openxmlformats.org/officeDocument/2006/relationships/viewProps" Target="viewProps.xml"/><Relationship Id="rId103" Type="http://schemas.openxmlformats.org/officeDocument/2006/relationships/theme" Target="theme/theme1.xml"/><Relationship Id="rId104" Type="http://schemas.openxmlformats.org/officeDocument/2006/relationships/tableStyles" Target="tableStyle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90" Type="http://schemas.openxmlformats.org/officeDocument/2006/relationships/slide" Target="slides/slide86.xml"/><Relationship Id="rId91" Type="http://schemas.openxmlformats.org/officeDocument/2006/relationships/slide" Target="slides/slide87.xml"/><Relationship Id="rId92" Type="http://schemas.openxmlformats.org/officeDocument/2006/relationships/slide" Target="slides/slide88.xml"/><Relationship Id="rId93" Type="http://schemas.openxmlformats.org/officeDocument/2006/relationships/slide" Target="slides/slide89.xml"/><Relationship Id="rId94" Type="http://schemas.openxmlformats.org/officeDocument/2006/relationships/slide" Target="slides/slide90.xml"/><Relationship Id="rId95" Type="http://schemas.openxmlformats.org/officeDocument/2006/relationships/slide" Target="slides/slide91.xml"/><Relationship Id="rId96" Type="http://schemas.openxmlformats.org/officeDocument/2006/relationships/slide" Target="slides/slide92.xml"/><Relationship Id="rId97" Type="http://schemas.openxmlformats.org/officeDocument/2006/relationships/notesMaster" Target="notesMasters/notesMaster1.xml"/><Relationship Id="rId98" Type="http://schemas.openxmlformats.org/officeDocument/2006/relationships/handoutMaster" Target="handoutMasters/handoutMaster1.xml"/><Relationship Id="rId99" Type="http://schemas.openxmlformats.org/officeDocument/2006/relationships/printerSettings" Target="printerSettings/printerSettings1.bin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100" Type="http://schemas.openxmlformats.org/officeDocument/2006/relationships/commentAuthors" Target="commentAuthors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slide" Target="slides/slide79.xml"/><Relationship Id="rId84" Type="http://schemas.openxmlformats.org/officeDocument/2006/relationships/slide" Target="slides/slide80.xml"/><Relationship Id="rId85" Type="http://schemas.openxmlformats.org/officeDocument/2006/relationships/slide" Target="slides/slide81.xml"/><Relationship Id="rId86" Type="http://schemas.openxmlformats.org/officeDocument/2006/relationships/slide" Target="slides/slide82.xml"/><Relationship Id="rId87" Type="http://schemas.openxmlformats.org/officeDocument/2006/relationships/slide" Target="slides/slide83.xml"/><Relationship Id="rId88" Type="http://schemas.openxmlformats.org/officeDocument/2006/relationships/slide" Target="slides/slide84.xml"/><Relationship Id="rId89" Type="http://schemas.openxmlformats.org/officeDocument/2006/relationships/slide" Target="slides/slide85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 authorId="0" dt="2016-07-10T15:12:54.147" idx="2">
    <p:pos x="3936" y="2256"/>
    <p:text/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pict"/><Relationship Id="rId2" Type="http://schemas.openxmlformats.org/officeDocument/2006/relationships/image" Target="../media/image85.png"/><Relationship Id="rId3" Type="http://schemas.openxmlformats.org/officeDocument/2006/relationships/image" Target="../media/image86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43220B03-83F8-3440-80C4-DD6AE27836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1FB0F8AD-805F-F448-BEF0-A7851DD6B04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5B2A50-8BA5-DE4F-A7BD-F991468B59AD}" type="slidenum">
              <a:rPr lang="fr-FR">
                <a:latin typeface="Times New Roman" pitchFamily="4" charset="0"/>
              </a:rPr>
              <a:pPr/>
              <a:t>0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531D5A-E1F8-0F48-A02C-A0CE8CDEF598}" type="slidenum">
              <a:rPr lang="fr-FR"/>
              <a:pPr/>
              <a:t>29</a:t>
            </a:fld>
            <a:endParaRPr lang="fr-FR"/>
          </a:p>
        </p:txBody>
      </p:sp>
      <p:sp>
        <p:nvSpPr>
          <p:cNvPr id="1013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94968-F144-D642-BB52-A412C193F915}" type="slidenum">
              <a:rPr lang="fr-FR"/>
              <a:pPr/>
              <a:t>30</a:t>
            </a:fld>
            <a:endParaRPr lang="fr-FR"/>
          </a:p>
        </p:txBody>
      </p:sp>
      <p:sp>
        <p:nvSpPr>
          <p:cNvPr id="1054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5091F1-4DB8-B54C-AEB5-91D36FA51283}" type="slidenum">
              <a:rPr lang="fr-FR"/>
              <a:pPr/>
              <a:t>32</a:t>
            </a:fld>
            <a:endParaRPr lang="fr-FR"/>
          </a:p>
        </p:txBody>
      </p:sp>
      <p:sp>
        <p:nvSpPr>
          <p:cNvPr id="235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C4FF67-B5FA-2543-91C6-DF13F835AD17}" type="slidenum">
              <a:rPr lang="fr-FR"/>
              <a:pPr/>
              <a:t>52</a:t>
            </a:fld>
            <a:endParaRPr lang="fr-FR"/>
          </a:p>
        </p:txBody>
      </p:sp>
      <p:sp>
        <p:nvSpPr>
          <p:cNvPr id="440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4F34A0-6ED9-3E49-A9FD-082881339036}" type="slidenum">
              <a:rPr lang="fr-FR"/>
              <a:pPr/>
              <a:t>60</a:t>
            </a:fld>
            <a:endParaRPr lang="fr-FR"/>
          </a:p>
        </p:txBody>
      </p:sp>
      <p:sp>
        <p:nvSpPr>
          <p:cNvPr id="1034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1413" y="684213"/>
            <a:ext cx="4573587" cy="3429000"/>
          </a:xfrm>
          <a:solidFill>
            <a:srgbClr val="FFFFFF"/>
          </a:solidFill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06D2C4-673A-6446-A640-DC8023973DCE}" type="slidenum">
              <a:rPr lang="fr-FR"/>
              <a:pPr/>
              <a:t>63</a:t>
            </a:fld>
            <a:endParaRPr lang="fr-FR"/>
          </a:p>
        </p:txBody>
      </p:sp>
      <p:sp>
        <p:nvSpPr>
          <p:cNvPr id="180227" name="Rectangle 7"/>
          <p:cNvSpPr txBox="1">
            <a:spLocks noGrp="1" noChangeArrowheads="1"/>
          </p:cNvSpPr>
          <p:nvPr/>
        </p:nvSpPr>
        <p:spPr bwMode="auto">
          <a:xfrm>
            <a:off x="3886522" y="8685917"/>
            <a:ext cx="2971478" cy="458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E880450-C609-7047-8406-6E56AD4A1554}" type="slidenum">
              <a:rPr lang="fr-FR" sz="1200">
                <a:solidFill>
                  <a:schemeClr val="tx1"/>
                </a:solidFill>
                <a:latin typeface="Times New Roman" charset="0"/>
              </a:rPr>
              <a:pPr algn="r"/>
              <a:t>63</a:t>
            </a:fld>
            <a:endParaRPr lang="fr-FR" sz="12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802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1802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2AA3D3-D011-FA47-A82C-FB6B3DA99A4A}" type="slidenum">
              <a:rPr lang="fr-FR"/>
              <a:pPr/>
              <a:t>66</a:t>
            </a:fld>
            <a:endParaRPr lang="fr-FR"/>
          </a:p>
        </p:txBody>
      </p:sp>
      <p:sp>
        <p:nvSpPr>
          <p:cNvPr id="1740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705DB2-4E98-884D-8802-38A9D85F28FB}" type="slidenum">
              <a:rPr lang="fr-FR"/>
              <a:pPr/>
              <a:t>68</a:t>
            </a:fld>
            <a:endParaRPr lang="fr-FR"/>
          </a:p>
        </p:txBody>
      </p:sp>
      <p:sp>
        <p:nvSpPr>
          <p:cNvPr id="1699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6E8544-6AC5-9C4D-9D01-DB5587789CFF}" type="slidenum">
              <a:rPr lang="fr-FR"/>
              <a:pPr/>
              <a:t>72</a:t>
            </a:fld>
            <a:endParaRPr lang="fr-FR"/>
          </a:p>
        </p:txBody>
      </p:sp>
      <p:sp>
        <p:nvSpPr>
          <p:cNvPr id="747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99E706-6A80-124B-B781-A98AEB47965E}" type="slidenum">
              <a:rPr lang="fr-FR"/>
              <a:pPr/>
              <a:t>75</a:t>
            </a:fld>
            <a:endParaRPr lang="fr-FR"/>
          </a:p>
        </p:txBody>
      </p:sp>
      <p:sp>
        <p:nvSpPr>
          <p:cNvPr id="849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C31F48-436D-6043-8D8F-C38930DB9430}" type="slidenum">
              <a:rPr lang="fr-FR"/>
              <a:pPr/>
              <a:t>3</a:t>
            </a:fld>
            <a:endParaRPr lang="fr-FR"/>
          </a:p>
        </p:txBody>
      </p:sp>
      <p:sp>
        <p:nvSpPr>
          <p:cNvPr id="235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19180D-6300-5F4B-95A4-46BB893C5775}" type="slidenum">
              <a:rPr lang="fr-FR"/>
              <a:pPr/>
              <a:t>4</a:t>
            </a:fld>
            <a:endParaRPr lang="fr-FR"/>
          </a:p>
        </p:txBody>
      </p:sp>
      <p:sp>
        <p:nvSpPr>
          <p:cNvPr id="79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79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C48DB1-D7CC-C946-9BB9-454460340D5B}" type="slidenum">
              <a:rPr lang="fr-FR"/>
              <a:pPr/>
              <a:t>11</a:t>
            </a:fld>
            <a:endParaRPr lang="fr-FR"/>
          </a:p>
        </p:txBody>
      </p:sp>
      <p:sp>
        <p:nvSpPr>
          <p:cNvPr id="59395" name="Rectangle 7"/>
          <p:cNvSpPr txBox="1">
            <a:spLocks noGrp="1" noChangeArrowheads="1"/>
          </p:cNvSpPr>
          <p:nvPr/>
        </p:nvSpPr>
        <p:spPr bwMode="auto">
          <a:xfrm>
            <a:off x="3886522" y="8685917"/>
            <a:ext cx="2971478" cy="458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AF563013-C178-7948-AAE6-70E8265E7670}" type="slidenum">
              <a:rPr lang="fr-FR" sz="1200">
                <a:solidFill>
                  <a:schemeClr val="tx1"/>
                </a:solidFill>
                <a:latin typeface="Times New Roman" charset="0"/>
              </a:rPr>
              <a:pPr algn="r"/>
              <a:t>11</a:t>
            </a:fld>
            <a:endParaRPr lang="fr-FR" sz="12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897192-CA11-FE46-983A-A35545427DA2}" type="slidenum">
              <a:rPr lang="fr-FR"/>
              <a:pPr/>
              <a:t>21</a:t>
            </a:fld>
            <a:endParaRPr lang="fr-FR"/>
          </a:p>
        </p:txBody>
      </p:sp>
      <p:sp>
        <p:nvSpPr>
          <p:cNvPr id="706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FBC1CB-9F88-8B43-8C9D-43A569637F1D}" type="slidenum">
              <a:rPr lang="fr-FR"/>
              <a:pPr/>
              <a:t>22</a:t>
            </a:fld>
            <a:endParaRPr lang="fr-FR"/>
          </a:p>
        </p:txBody>
      </p:sp>
      <p:sp>
        <p:nvSpPr>
          <p:cNvPr id="1351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423F6E-7BAB-EB4F-A7AF-146A0CFAEFBD}" type="slidenum">
              <a:rPr lang="fr-FR"/>
              <a:pPr/>
              <a:t>23</a:t>
            </a:fld>
            <a:endParaRPr lang="fr-FR"/>
          </a:p>
        </p:txBody>
      </p:sp>
      <p:sp>
        <p:nvSpPr>
          <p:cNvPr id="747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01E018-412B-2F40-BE91-B01F9F450B49}" type="slidenum">
              <a:rPr lang="fr-FR"/>
              <a:pPr/>
              <a:t>26</a:t>
            </a:fld>
            <a:endParaRPr lang="fr-FR"/>
          </a:p>
        </p:txBody>
      </p:sp>
      <p:sp>
        <p:nvSpPr>
          <p:cNvPr id="1064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3D4FAB-A795-E647-8340-6652E70B6B4D}" type="slidenum">
              <a:rPr lang="fr-FR"/>
              <a:pPr/>
              <a:t>28</a:t>
            </a:fld>
            <a:endParaRPr lang="fr-FR"/>
          </a:p>
        </p:txBody>
      </p:sp>
      <p:sp>
        <p:nvSpPr>
          <p:cNvPr id="972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6647C-0FAB-E141-BC73-54E24A8E24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390525"/>
            <a:ext cx="7239000" cy="90487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84006-A360-C34A-8354-4005F39584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05600" y="0"/>
            <a:ext cx="2133600" cy="6172200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6248400" cy="61722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9144B-FB19-3A43-9F41-D4813E9A71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8382000" cy="5715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rgbClr val="0099FF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rgbClr val="C00000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</p:spPr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37231" cy="514350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838200"/>
            <a:ext cx="3815862" cy="5353050"/>
          </a:xfrm>
        </p:spPr>
        <p:txBody>
          <a:bodyPr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566138" y="838201"/>
            <a:ext cx="3815862" cy="2600325"/>
          </a:xfrm>
        </p:spPr>
        <p:txBody>
          <a:bodyPr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566138" y="3590926"/>
            <a:ext cx="3815862" cy="2600325"/>
          </a:xfrm>
        </p:spPr>
        <p:txBody>
          <a:bodyPr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0338" y="6543675"/>
            <a:ext cx="2760785" cy="2476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/>
              <a:t>	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739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9B43C-12A1-E843-A53F-7DB3AEAF86A2}" type="slidenum">
              <a:rPr lang="fr-CH"/>
              <a:pPr>
                <a:defRPr/>
              </a:pPr>
              <a:t>‹#›</a:t>
            </a:fld>
            <a:r>
              <a:rPr lang="fr-CH"/>
              <a:t> </a:t>
            </a:r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390525"/>
            <a:ext cx="7239000" cy="90487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072CF-7C2B-4649-8ABF-C5A89D5935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01D14-8C65-5C43-8E64-1F0A7F710F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390525"/>
            <a:ext cx="7239000" cy="90487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41910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1910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4406A-1268-B64E-94D5-08AC96D1CA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073BB-2967-E04A-8A5C-832A142B88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390525"/>
            <a:ext cx="7239000" cy="90487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2C920-028E-2946-AE60-1B44A99515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42E69-D15F-A24A-8C3B-63DF190EA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A495A-A608-DC4C-B7F0-9494D6E5C4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D2487-C734-344E-8BF8-90D5E0A7D4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71600"/>
            <a:ext cx="8534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Cliquez</a:t>
            </a:r>
            <a:r>
              <a:rPr lang="en-US" dirty="0"/>
              <a:t> pour modifier les styles du </a:t>
            </a:r>
            <a:r>
              <a:rPr lang="en-US" dirty="0" err="1"/>
              <a:t>texte</a:t>
            </a:r>
            <a:r>
              <a:rPr lang="en-US" dirty="0"/>
              <a:t> du masque</a:t>
            </a:r>
          </a:p>
          <a:p>
            <a:pPr lvl="1"/>
            <a:r>
              <a:rPr lang="en-US" dirty="0" err="1"/>
              <a:t>Deuxième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Troisième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Quatrième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Cinquième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249238" y="6324600"/>
            <a:ext cx="8666162" cy="158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/>
          </a:p>
        </p:txBody>
      </p:sp>
      <p:pic>
        <p:nvPicPr>
          <p:cNvPr id="7" name="Image 6" descr="Screen shot 2011-04-30 at 11.53.31 PM.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1"/>
            <a:ext cx="9144000" cy="764088"/>
          </a:xfrm>
          <a:prstGeom prst="rect">
            <a:avLst/>
          </a:prstGeom>
        </p:spPr>
      </p:pic>
      <p:sp>
        <p:nvSpPr>
          <p:cNvPr id="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-142875"/>
            <a:ext cx="7239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Cliquez</a:t>
            </a:r>
            <a:r>
              <a:rPr lang="en-US" dirty="0"/>
              <a:t> et </a:t>
            </a:r>
            <a:r>
              <a:rPr lang="en-US" dirty="0" err="1"/>
              <a:t>modifiez</a:t>
            </a:r>
            <a:r>
              <a:rPr lang="en-US" dirty="0"/>
              <a:t> le </a:t>
            </a:r>
            <a:r>
              <a:rPr lang="en-US" dirty="0" err="1"/>
              <a:t>titre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  <p:sldLayoutId r:id="rId12"/>
    <p:sldLayoutId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0">
          <a:solidFill>
            <a:srgbClr val="0000FF"/>
          </a:solidFill>
          <a:latin typeface="Arial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>
              <a:lumMod val="75000"/>
            </a:schemeClr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B00000"/>
          </a:solidFill>
          <a:latin typeface="Arial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34913D"/>
          </a:solidFill>
          <a:latin typeface="Arial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pdf"/><Relationship Id="rId12" Type="http://schemas.openxmlformats.org/officeDocument/2006/relationships/image" Target="../media/image40.png"/><Relationship Id="rId13" Type="http://schemas.openxmlformats.org/officeDocument/2006/relationships/image" Target="../media/image41.png"/><Relationship Id="rId14" Type="http://schemas.openxmlformats.org/officeDocument/2006/relationships/image" Target="../media/image42.png"/><Relationship Id="rId15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4.xml"/><Relationship Id="rId4" Type="http://schemas.openxmlformats.org/officeDocument/2006/relationships/image" Target="../media/image32.png"/><Relationship Id="rId5" Type="http://schemas.openxmlformats.org/officeDocument/2006/relationships/image" Target="../media/image33.pdf"/><Relationship Id="rId6" Type="http://schemas.openxmlformats.org/officeDocument/2006/relationships/image" Target="../media/image34.png"/><Relationship Id="rId7" Type="http://schemas.openxmlformats.org/officeDocument/2006/relationships/image" Target="../media/image35.pdf"/><Relationship Id="rId8" Type="http://schemas.openxmlformats.org/officeDocument/2006/relationships/image" Target="../media/image36.png"/><Relationship Id="rId9" Type="http://schemas.openxmlformats.org/officeDocument/2006/relationships/image" Target="../media/image37.pdf"/><Relationship Id="rId10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comments" Target="../comments/commen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32.png"/><Relationship Id="rId5" Type="http://schemas.openxmlformats.org/officeDocument/2006/relationships/image" Target="../media/image63.pdf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9" Type="http://schemas.openxmlformats.org/officeDocument/2006/relationships/image" Target="../media/image67.png"/><Relationship Id="rId10" Type="http://schemas.openxmlformats.org/officeDocument/2006/relationships/image" Target="../media/image68.png"/><Relationship Id="rId11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78.png"/><Relationship Id="rId5" Type="http://schemas.openxmlformats.org/officeDocument/2006/relationships/oleObject" Target="../embeddings/oleObject2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d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Microsoft_Equation1.bin"/><Relationship Id="rId5" Type="http://schemas.openxmlformats.org/officeDocument/2006/relationships/oleObject" Target="../embeddings/oleObject3.bin"/><Relationship Id="rId6" Type="http://schemas.openxmlformats.org/officeDocument/2006/relationships/oleObject" Target="../embeddings/Microsoft_Equation2.bin"/><Relationship Id="rId7" Type="http://schemas.openxmlformats.org/officeDocument/2006/relationships/image" Target="../media/image87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df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df"/><Relationship Id="rId7" Type="http://schemas.openxmlformats.org/officeDocument/2006/relationships/image" Target="../media/image96.png"/><Relationship Id="rId8" Type="http://schemas.openxmlformats.org/officeDocument/2006/relationships/image" Target="../media/image97.pdf"/><Relationship Id="rId9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5" Type="http://schemas.openxmlformats.org/officeDocument/2006/relationships/image" Target="../media/image123.png"/><Relationship Id="rId6" Type="http://schemas.openxmlformats.org/officeDocument/2006/relationships/image" Target="../media/image12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image" Target="../media/image131.png"/><Relationship Id="rId5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4" Type="http://schemas.openxmlformats.org/officeDocument/2006/relationships/image" Target="../media/image135.png"/><Relationship Id="rId5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4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4" Type="http://schemas.openxmlformats.org/officeDocument/2006/relationships/image" Target="../media/image141.png"/><Relationship Id="rId5" Type="http://schemas.openxmlformats.org/officeDocument/2006/relationships/image" Target="../media/image142.png"/><Relationship Id="rId6" Type="http://schemas.openxmlformats.org/officeDocument/2006/relationships/image" Target="../media/image14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4" Type="http://schemas.openxmlformats.org/officeDocument/2006/relationships/image" Target="../media/image141.png"/><Relationship Id="rId5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5" Type="http://schemas.openxmlformats.org/officeDocument/2006/relationships/image" Target="../media/image150.png"/><Relationship Id="rId6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4" Type="http://schemas.openxmlformats.org/officeDocument/2006/relationships/image" Target="../media/image154.png"/><Relationship Id="rId5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6.png"/><Relationship Id="rId3" Type="http://schemas.openxmlformats.org/officeDocument/2006/relationships/image" Target="../media/image15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4" Type="http://schemas.openxmlformats.org/officeDocument/2006/relationships/image" Target="../media/image160.png"/><Relationship Id="rId5" Type="http://schemas.openxmlformats.org/officeDocument/2006/relationships/image" Target="../media/image161.png"/><Relationship Id="rId6" Type="http://schemas.openxmlformats.org/officeDocument/2006/relationships/image" Target="../media/image162.png"/><Relationship Id="rId7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4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8.png"/><Relationship Id="rId3" Type="http://schemas.openxmlformats.org/officeDocument/2006/relationships/image" Target="../media/image16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4" Type="http://schemas.openxmlformats.org/officeDocument/2006/relationships/image" Target="../media/image171.png"/><Relationship Id="rId5" Type="http://schemas.openxmlformats.org/officeDocument/2006/relationships/image" Target="../media/image17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4" Type="http://schemas.openxmlformats.org/officeDocument/2006/relationships/image" Target="../media/image176.png"/><Relationship Id="rId5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4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4" Type="http://schemas.openxmlformats.org/officeDocument/2006/relationships/image" Target="../media/image184.png"/><Relationship Id="rId5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6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4" Type="http://schemas.openxmlformats.org/officeDocument/2006/relationships/image" Target="../media/image190.png"/><Relationship Id="rId5" Type="http://schemas.openxmlformats.org/officeDocument/2006/relationships/image" Target="../media/image191.png"/><Relationship Id="rId6" Type="http://schemas.openxmlformats.org/officeDocument/2006/relationships/image" Target="../media/image192.png"/><Relationship Id="rId7" Type="http://schemas.openxmlformats.org/officeDocument/2006/relationships/image" Target="../media/image19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4" Type="http://schemas.openxmlformats.org/officeDocument/2006/relationships/image" Target="../media/image195.png"/><Relationship Id="rId5" Type="http://schemas.openxmlformats.org/officeDocument/2006/relationships/image" Target="../media/image196.png"/><Relationship Id="rId6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4" Type="http://schemas.openxmlformats.org/officeDocument/2006/relationships/image" Target="../media/image200.png"/><Relationship Id="rId5" Type="http://schemas.openxmlformats.org/officeDocument/2006/relationships/image" Target="../media/image201.png"/><Relationship Id="rId6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4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4" Type="http://schemas.openxmlformats.org/officeDocument/2006/relationships/image" Target="../media/image207.png"/><Relationship Id="rId5" Type="http://schemas.openxmlformats.org/officeDocument/2006/relationships/image" Target="../media/image208.png"/><Relationship Id="rId6" Type="http://schemas.openxmlformats.org/officeDocument/2006/relationships/image" Target="../media/image209.png"/><Relationship Id="rId7" Type="http://schemas.openxmlformats.org/officeDocument/2006/relationships/image" Target="../media/image210.png"/><Relationship Id="rId8" Type="http://schemas.openxmlformats.org/officeDocument/2006/relationships/image" Target="../media/image211.png"/><Relationship Id="rId9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4" Type="http://schemas.openxmlformats.org/officeDocument/2006/relationships/image" Target="../media/image21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3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6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4" Type="http://schemas.openxmlformats.org/officeDocument/2006/relationships/image" Target="../media/image2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7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0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1.png"/><Relationship Id="rId3" Type="http://schemas.openxmlformats.org/officeDocument/2006/relationships/image" Target="../media/image222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3.png"/><Relationship Id="rId3" Type="http://schemas.openxmlformats.org/officeDocument/2006/relationships/image" Target="../media/image224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5.png"/><Relationship Id="rId3" Type="http://schemas.openxmlformats.org/officeDocument/2006/relationships/image" Target="../media/image226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7.png"/><Relationship Id="rId3" Type="http://schemas.openxmlformats.org/officeDocument/2006/relationships/image" Target="../media/image22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4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9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4" Type="http://schemas.openxmlformats.org/officeDocument/2006/relationships/image" Target="../media/image235.png"/><Relationship Id="rId5" Type="http://schemas.openxmlformats.org/officeDocument/2006/relationships/image" Target="../media/image236.png"/><Relationship Id="rId6" Type="http://schemas.openxmlformats.org/officeDocument/2006/relationships/image" Target="../media/image237.png"/><Relationship Id="rId7" Type="http://schemas.openxmlformats.org/officeDocument/2006/relationships/image" Target="../media/image2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4" Type="http://schemas.openxmlformats.org/officeDocument/2006/relationships/image" Target="../media/image241.png"/><Relationship Id="rId5" Type="http://schemas.openxmlformats.org/officeDocument/2006/relationships/image" Target="../media/image242.png"/><Relationship Id="rId6" Type="http://schemas.openxmlformats.org/officeDocument/2006/relationships/image" Target="../media/image243.png"/><Relationship Id="rId7" Type="http://schemas.openxmlformats.org/officeDocument/2006/relationships/image" Target="../media/image2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5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6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ce réservé de la date 3"/>
          <p:cNvSpPr>
            <a:spLocks noGrp="1"/>
          </p:cNvSpPr>
          <p:nvPr>
            <p:ph type="dt" sz="quarter" idx="4294967295"/>
          </p:nvPr>
        </p:nvSpPr>
        <p:spPr>
          <a:xfrm>
            <a:off x="70338" y="6543675"/>
            <a:ext cx="2760785" cy="247650"/>
          </a:xfrm>
          <a:prstGeom prst="rect">
            <a:avLst/>
          </a:prstGeom>
          <a:noFill/>
        </p:spPr>
        <p:txBody>
          <a:bodyPr/>
          <a:lstStyle/>
          <a:p>
            <a:r>
              <a:rPr lang="fr-CH" smtClean="0">
                <a:latin typeface="Comic Sans MS" pitchFamily="4" charset="0"/>
              </a:rPr>
              <a:t>	</a:t>
            </a:r>
            <a:endParaRPr lang="fr-FR" smtClean="0">
              <a:latin typeface="Comic Sans MS" pitchFamily="4" charset="0"/>
            </a:endParaRPr>
          </a:p>
        </p:txBody>
      </p:sp>
      <p:sp>
        <p:nvSpPr>
          <p:cNvPr id="16387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8141677" y="6524625"/>
            <a:ext cx="791308" cy="171450"/>
          </a:xfrm>
          <a:prstGeom prst="rect">
            <a:avLst/>
          </a:prstGeom>
          <a:noFill/>
        </p:spPr>
        <p:txBody>
          <a:bodyPr/>
          <a:lstStyle/>
          <a:p>
            <a:fld id="{92EA2A9B-BD5B-AB4D-9CA7-5823525BB323}" type="slidenum">
              <a:rPr lang="fr-CH" smtClean="0">
                <a:latin typeface="Times New Roman" pitchFamily="4" charset="0"/>
              </a:rPr>
              <a:pPr/>
              <a:t>0</a:t>
            </a:fld>
            <a:r>
              <a:rPr lang="fr-CH" smtClean="0">
                <a:latin typeface="Times New Roman" pitchFamily="4" charset="0"/>
              </a:rPr>
              <a:t> </a:t>
            </a:r>
            <a:endParaRPr lang="fr-FR" smtClean="0">
              <a:latin typeface="Times New Roman" pitchFamily="4" charset="0"/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6741" name="Text Box 5"/>
          <p:cNvSpPr txBox="1">
            <a:spLocks noChangeArrowheads="1"/>
          </p:cNvSpPr>
          <p:nvPr/>
        </p:nvSpPr>
        <p:spPr bwMode="auto">
          <a:xfrm>
            <a:off x="140677" y="1250950"/>
            <a:ext cx="9144000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lang="en-GB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pitchFamily="4" charset="0"/>
              </a:rPr>
              <a:t> </a:t>
            </a:r>
            <a:r>
              <a:rPr lang="en-GB" sz="4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pitchFamily="4" charset="0"/>
              </a:rPr>
              <a:t> </a:t>
            </a:r>
            <a:r>
              <a:rPr lang="en-GB" sz="46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pitchFamily="4" charset="0"/>
              </a:rPr>
              <a:t>Experimental </a:t>
            </a:r>
            <a:r>
              <a:rPr lang="en-GB" sz="4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pitchFamily="4" charset="0"/>
              </a:rPr>
              <a:t>Particle Physics              </a:t>
            </a:r>
          </a:p>
          <a:p>
            <a:pPr eaLnBrk="0" hangingPunct="0">
              <a:defRPr/>
            </a:pPr>
            <a:r>
              <a:rPr lang="en-GB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pitchFamily="4" charset="0"/>
              </a:rPr>
              <a:t>           </a:t>
            </a:r>
            <a:endParaRPr lang="en-US" sz="3000" b="1" dirty="0">
              <a:solidFill>
                <a:srgbClr val="FFFC3A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 pitchFamily="4" charset="0"/>
            </a:endParaRPr>
          </a:p>
        </p:txBody>
      </p:sp>
      <p:sp>
        <p:nvSpPr>
          <p:cNvPr id="756745" name="Text Box 9"/>
          <p:cNvSpPr txBox="1">
            <a:spLocks noChangeArrowheads="1"/>
          </p:cNvSpPr>
          <p:nvPr/>
        </p:nvSpPr>
        <p:spPr bwMode="auto">
          <a:xfrm>
            <a:off x="533400" y="2362200"/>
            <a:ext cx="8458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lang="en-US" sz="3600" dirty="0">
                <a:solidFill>
                  <a:srgbClr val="FFFF00"/>
                </a:solidFill>
                <a:latin typeface="Arial" pitchFamily="4" charset="0"/>
                <a:ea typeface="Arial" pitchFamily="4" charset="0"/>
                <a:cs typeface="Arial" pitchFamily="4" charset="0"/>
              </a:rPr>
              <a:t>Part</a:t>
            </a:r>
            <a:r>
              <a:rPr lang="en-US" sz="3600" dirty="0" smtClean="0">
                <a:solidFill>
                  <a:srgbClr val="FFFF00"/>
                </a:solidFill>
                <a:latin typeface="Arial" pitchFamily="4" charset="0"/>
                <a:ea typeface="Arial" pitchFamily="4" charset="0"/>
                <a:cs typeface="Arial" pitchFamily="4" charset="0"/>
              </a:rPr>
              <a:t> 4: Searches Beyond the SM (part I)</a:t>
            </a:r>
          </a:p>
          <a:p>
            <a:pPr eaLnBrk="0" hangingPunct="0">
              <a:defRPr/>
            </a:pPr>
            <a:r>
              <a:rPr lang="en-US" sz="3600" dirty="0">
                <a:solidFill>
                  <a:srgbClr val="FFFF00"/>
                </a:solidFill>
                <a:latin typeface="Arial" pitchFamily="4" charset="0"/>
                <a:ea typeface="Arial" pitchFamily="4" charset="0"/>
                <a:cs typeface="Arial" pitchFamily="4" charset="0"/>
              </a:rPr>
              <a:t>                              </a:t>
            </a:r>
            <a:r>
              <a:rPr lang="en-US" sz="3600" dirty="0" smtClean="0">
                <a:solidFill>
                  <a:srgbClr val="FFFF00"/>
                </a:solidFill>
                <a:latin typeface="Arial" pitchFamily="4" charset="0"/>
                <a:ea typeface="Arial" pitchFamily="4" charset="0"/>
                <a:cs typeface="Arial" pitchFamily="4" charset="0"/>
              </a:rPr>
              <a:t> </a:t>
            </a:r>
            <a:endParaRPr lang="en-US" sz="3600" dirty="0">
              <a:solidFill>
                <a:srgbClr val="FFFF00"/>
              </a:solidFill>
              <a:latin typeface="Arial" pitchFamily="4" charset="0"/>
              <a:ea typeface="Arial" pitchFamily="4" charset="0"/>
              <a:cs typeface="Arial" pitchFamily="4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11016" y="3352800"/>
            <a:ext cx="3420478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lang="en-US" sz="2400" dirty="0">
                <a:solidFill>
                  <a:srgbClr val="FFFF00"/>
                </a:solidFill>
                <a:latin typeface="Arial" pitchFamily="4" charset="0"/>
                <a:ea typeface="Arial" pitchFamily="4" charset="0"/>
                <a:cs typeface="Arial" pitchFamily="4" charset="0"/>
              </a:rPr>
              <a:t>Prof. Albert De Roeck</a:t>
            </a:r>
          </a:p>
          <a:p>
            <a:pPr eaLnBrk="0" hangingPunct="0">
              <a:defRPr/>
            </a:pPr>
            <a:r>
              <a:rPr lang="en-US" dirty="0">
                <a:solidFill>
                  <a:srgbClr val="FFFF00"/>
                </a:solidFill>
                <a:latin typeface="Arial" pitchFamily="4" charset="0"/>
                <a:ea typeface="Arial" pitchFamily="4" charset="0"/>
                <a:cs typeface="Arial" pitchFamily="4" charset="0"/>
              </a:rPr>
              <a:t>CERN, Geneva, Switzerland</a:t>
            </a:r>
          </a:p>
          <a:p>
            <a:pPr eaLnBrk="0" hangingPunct="0">
              <a:defRPr/>
            </a:pPr>
            <a:r>
              <a:rPr lang="en-US" sz="1600" dirty="0">
                <a:solidFill>
                  <a:srgbClr val="FFFF00"/>
                </a:solidFill>
                <a:latin typeface="Arial" pitchFamily="4" charset="0"/>
                <a:ea typeface="Arial" pitchFamily="4" charset="0"/>
                <a:cs typeface="Arial" pitchFamily="4" charset="0"/>
              </a:rPr>
              <a:t>Antwerp University Belgium</a:t>
            </a:r>
          </a:p>
          <a:p>
            <a:pPr eaLnBrk="0" hangingPunct="0">
              <a:defRPr/>
            </a:pPr>
            <a:r>
              <a:rPr lang="en-US" sz="1600" dirty="0">
                <a:solidFill>
                  <a:srgbClr val="FFFF00"/>
                </a:solidFill>
                <a:latin typeface="Arial" pitchFamily="4" charset="0"/>
                <a:ea typeface="Arial" pitchFamily="4" charset="0"/>
                <a:cs typeface="Arial" pitchFamily="4" charset="0"/>
              </a:rPr>
              <a:t>UC-Davis California USA</a:t>
            </a:r>
            <a:endParaRPr lang="en-US" sz="1600" dirty="0" smtClean="0">
              <a:solidFill>
                <a:srgbClr val="FFFF00"/>
              </a:solidFill>
              <a:latin typeface="Arial" pitchFamily="4" charset="0"/>
              <a:ea typeface="Arial" pitchFamily="4" charset="0"/>
              <a:cs typeface="Arial" pitchFamily="4" charset="0"/>
            </a:endParaRPr>
          </a:p>
          <a:p>
            <a:pPr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itchFamily="4" charset="0"/>
                <a:ea typeface="Arial" pitchFamily="4" charset="0"/>
                <a:cs typeface="Arial" pitchFamily="4" charset="0"/>
              </a:rPr>
              <a:t>NTU</a:t>
            </a:r>
            <a:r>
              <a:rPr lang="en-US" sz="1600" dirty="0">
                <a:solidFill>
                  <a:srgbClr val="FFFF00"/>
                </a:solidFill>
                <a:latin typeface="Arial" pitchFamily="4" charset="0"/>
                <a:ea typeface="Arial" pitchFamily="4" charset="0"/>
                <a:cs typeface="Arial" pitchFamily="4" charset="0"/>
              </a:rPr>
              <a:t>, Singapore</a:t>
            </a:r>
          </a:p>
          <a:p>
            <a:pPr>
              <a:defRPr/>
            </a:pPr>
            <a:endParaRPr lang="en-US" sz="1600" dirty="0" smtClean="0">
              <a:solidFill>
                <a:srgbClr val="FFFF00"/>
              </a:solidFill>
              <a:latin typeface="Arial" pitchFamily="4" charset="0"/>
              <a:ea typeface="Arial" pitchFamily="4" charset="0"/>
              <a:cs typeface="Arial" pitchFamily="4" charset="0"/>
            </a:endParaRPr>
          </a:p>
          <a:p>
            <a:pPr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itchFamily="4" charset="0"/>
                <a:ea typeface="Arial" pitchFamily="4" charset="0"/>
                <a:cs typeface="Arial" pitchFamily="4" charset="0"/>
              </a:rPr>
              <a:t>July 29 – August 7   </a:t>
            </a:r>
            <a:r>
              <a:rPr lang="en-US" sz="1600" dirty="0" err="1" smtClean="0">
                <a:solidFill>
                  <a:srgbClr val="FFFF00"/>
                </a:solidFill>
                <a:latin typeface="Arial" pitchFamily="4" charset="0"/>
                <a:ea typeface="Arial" pitchFamily="4" charset="0"/>
                <a:cs typeface="Arial" pitchFamily="4" charset="0"/>
              </a:rPr>
              <a:t>Weihai</a:t>
            </a:r>
            <a:r>
              <a:rPr lang="en-US" sz="1600" dirty="0" smtClean="0">
                <a:solidFill>
                  <a:srgbClr val="FFFF00"/>
                </a:solidFill>
                <a:latin typeface="Arial" pitchFamily="4" charset="0"/>
                <a:ea typeface="Arial" pitchFamily="4" charset="0"/>
                <a:cs typeface="Arial" pitchFamily="4" charset="0"/>
              </a:rPr>
              <a:t>, China</a:t>
            </a:r>
          </a:p>
          <a:p>
            <a:pPr>
              <a:defRPr/>
            </a:pPr>
            <a:endParaRPr lang="en-US" sz="1600" dirty="0">
              <a:solidFill>
                <a:srgbClr val="FFFF00"/>
              </a:solidFill>
              <a:latin typeface="Arial" pitchFamily="4" charset="0"/>
              <a:ea typeface="Arial" pitchFamily="4" charset="0"/>
              <a:cs typeface="Arial" pitchFamily="4" charset="0"/>
            </a:endParaRPr>
          </a:p>
          <a:p>
            <a:pPr eaLnBrk="0" hangingPunct="0">
              <a:defRPr/>
            </a:pPr>
            <a:endParaRPr lang="en-US" sz="1800" dirty="0">
              <a:solidFill>
                <a:srgbClr val="FFFF00"/>
              </a:solidFill>
              <a:latin typeface="Arial" pitchFamily="4" charset="0"/>
              <a:ea typeface="Arial" pitchFamily="4" charset="0"/>
              <a:cs typeface="Arial" pitchFamily="4" charset="0"/>
            </a:endParaRPr>
          </a:p>
          <a:p>
            <a:pPr eaLnBrk="0" hangingPunct="0">
              <a:defRPr/>
            </a:pPr>
            <a:endParaRPr lang="en-US" sz="2400" dirty="0">
              <a:solidFill>
                <a:srgbClr val="FFFF00"/>
              </a:solidFill>
              <a:latin typeface="Arial" pitchFamily="4" charset="0"/>
              <a:ea typeface="Arial" pitchFamily="4" charset="0"/>
              <a:cs typeface="Arial" pitchFamily="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5200" y="5410200"/>
            <a:ext cx="9847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11" name="Image 10" descr="Screen Shot 2016-07-26 at 09.38.5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031" y="5557451"/>
            <a:ext cx="5627077" cy="9576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creen Shot 2013-06-05 at 10.16.2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39" y="914400"/>
            <a:ext cx="8954121" cy="2209953"/>
          </a:xfrm>
          <a:prstGeom prst="rect">
            <a:avLst/>
          </a:prstGeom>
        </p:spPr>
      </p:pic>
      <p:pic>
        <p:nvPicPr>
          <p:cNvPr id="4" name="Image 3" descr="Screen Shot 2013-06-05 at 10.16.4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9909" y="3124200"/>
            <a:ext cx="6780291" cy="2895600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 bwMode="auto">
          <a:xfrm>
            <a:off x="914400" y="76200"/>
            <a:ext cx="724486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 smtClean="0">
                <a:solidFill>
                  <a:srgbClr val="0000FF"/>
                </a:solidFill>
                <a:latin typeface="Arial" pitchFamily="4" charset="0"/>
                <a:ea typeface="ＭＳ Ｐゴシック" pitchFamily="4" charset="-128"/>
                <a:cs typeface="ＭＳ Ｐゴシック" pitchFamily="4" charset="-128"/>
              </a:rPr>
              <a:t>A Higgs @ 125 </a:t>
            </a:r>
            <a:r>
              <a:rPr lang="en-GB" sz="4000" b="1" kern="0" dirty="0" err="1" smtClean="0">
                <a:solidFill>
                  <a:srgbClr val="0000FF"/>
                </a:solidFill>
                <a:latin typeface="Arial" pitchFamily="4" charset="0"/>
                <a:ea typeface="ＭＳ Ｐゴシック" pitchFamily="4" charset="-128"/>
                <a:cs typeface="ＭＳ Ｐゴシック" pitchFamily="4" charset="-128"/>
              </a:rPr>
              <a:t>GeV</a:t>
            </a:r>
            <a:r>
              <a:rPr lang="en-GB" sz="4000" b="1" kern="0" dirty="0" smtClean="0">
                <a:solidFill>
                  <a:srgbClr val="0000FF"/>
                </a:solidFill>
                <a:latin typeface="Arial" pitchFamily="4" charset="0"/>
                <a:ea typeface="ＭＳ Ｐゴシック" pitchFamily="4" charset="-128"/>
                <a:cs typeface="ＭＳ Ｐゴシック" pitchFamily="4" charset="-128"/>
              </a:rPr>
              <a:t>…</a:t>
            </a:r>
            <a:endParaRPr kumimoji="0" lang="en-GB" sz="40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342231" y="4673024"/>
            <a:ext cx="2801769" cy="58477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Stockholm Nobel Symposium</a:t>
            </a:r>
          </a:p>
          <a:p>
            <a:r>
              <a:rPr lang="en-GB" sz="1600" dirty="0" smtClean="0"/>
              <a:t>May 2013</a:t>
            </a:r>
            <a:endParaRPr lang="en-GB" sz="1600" dirty="0"/>
          </a:p>
        </p:txBody>
      </p:sp>
      <p:sp>
        <p:nvSpPr>
          <p:cNvPr id="8" name="ZoneTexte 7"/>
          <p:cNvSpPr txBox="1"/>
          <p:nvPr/>
        </p:nvSpPr>
        <p:spPr>
          <a:xfrm>
            <a:off x="723985" y="5562600"/>
            <a:ext cx="8348009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“We do not understand why the mass of the Higgs is 125 </a:t>
            </a:r>
            <a:r>
              <a:rPr lang="en-GB" dirty="0" err="1" smtClean="0">
                <a:solidFill>
                  <a:srgbClr val="0000FF"/>
                </a:solidFill>
              </a:rPr>
              <a:t>GeV</a:t>
            </a:r>
            <a:endParaRPr lang="en-GB" dirty="0" smtClean="0">
              <a:solidFill>
                <a:srgbClr val="0000FF"/>
              </a:solidFill>
            </a:endParaRPr>
          </a:p>
          <a:p>
            <a:r>
              <a:rPr lang="en-GB" dirty="0" smtClean="0">
                <a:solidFill>
                  <a:srgbClr val="0000FF"/>
                </a:solidFill>
              </a:rPr>
              <a:t>It most likely tells us something on what is Beyond the Standard Model”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886200" y="4781490"/>
            <a:ext cx="1754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Guido </a:t>
            </a:r>
            <a:r>
              <a:rPr lang="en-GB" dirty="0" err="1" smtClean="0"/>
              <a:t>Altarelli</a:t>
            </a:r>
            <a:endParaRPr lang="en-GB" dirty="0"/>
          </a:p>
        </p:txBody>
      </p:sp>
      <p:sp>
        <p:nvSpPr>
          <p:cNvPr id="10" name="ZoneTexte 9"/>
          <p:cNvSpPr txBox="1"/>
          <p:nvPr/>
        </p:nvSpPr>
        <p:spPr>
          <a:xfrm>
            <a:off x="5410200" y="990600"/>
            <a:ext cx="2672526" cy="46166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125.0 +/- 0.3 </a:t>
            </a:r>
            <a:r>
              <a:rPr lang="en-GB" sz="2400" dirty="0" err="1" smtClean="0">
                <a:solidFill>
                  <a:srgbClr val="FF0000"/>
                </a:solidFill>
              </a:rPr>
              <a:t>GeV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858000" y="990600"/>
            <a:ext cx="578103" cy="430887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200" dirty="0" smtClean="0">
                <a:solidFill>
                  <a:srgbClr val="FF0000"/>
                </a:solidFill>
              </a:rPr>
              <a:t>0.2</a:t>
            </a:r>
            <a:endParaRPr lang="en-GB" sz="2200" dirty="0">
              <a:solidFill>
                <a:srgbClr val="FF0000"/>
              </a:solidFill>
            </a:endParaRPr>
          </a:p>
        </p:txBody>
      </p:sp>
      <p:pic>
        <p:nvPicPr>
          <p:cNvPr id="12" name="Image 11" descr="Screen Shot 2015-11-20 at 21.09.4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274" y="2971800"/>
            <a:ext cx="2212126" cy="263525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4012261" y="5105400"/>
            <a:ext cx="1397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1941-2015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04800" y="-76200"/>
            <a:ext cx="8686800" cy="9144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effectLst/>
              </a:rPr>
              <a:t>Physics Beyond the Standard Model?</a:t>
            </a:r>
            <a:endParaRPr lang="en-GB" dirty="0">
              <a:effectLst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410200" y="838200"/>
            <a:ext cx="3733800" cy="1015663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 Higgs at 125 </a:t>
            </a:r>
            <a:r>
              <a:rPr lang="en-GB" dirty="0" err="1" smtClean="0">
                <a:solidFill>
                  <a:srgbClr val="FF0000"/>
                </a:solidFill>
              </a:rPr>
              <a:t>GeV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Precise measurements of the top quark and the Higgs mass</a:t>
            </a:r>
          </a:p>
          <a:p>
            <a:endParaRPr lang="en-GB" dirty="0" smtClean="0">
              <a:solidFill>
                <a:srgbClr val="0000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0" y="4267200"/>
            <a:ext cx="3234379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4"/>
                </a:solidFill>
              </a:rPr>
              <a:t>New Physics inevitable?</a:t>
            </a:r>
          </a:p>
          <a:p>
            <a:r>
              <a:rPr lang="en-GB" dirty="0" smtClean="0">
                <a:solidFill>
                  <a:schemeClr val="accent4"/>
                </a:solidFill>
              </a:rPr>
              <a:t>But at which scale/energy?</a:t>
            </a:r>
            <a:endParaRPr lang="en-GB" dirty="0">
              <a:solidFill>
                <a:schemeClr val="accent4"/>
              </a:solidFill>
            </a:endParaRPr>
          </a:p>
        </p:txBody>
      </p:sp>
      <p:pic>
        <p:nvPicPr>
          <p:cNvPr id="13" name="Image 12" descr="Screen Shot 2015-01-19 at 3.13.0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93" y="5130654"/>
            <a:ext cx="3007607" cy="1353940"/>
          </a:xfrm>
          <a:prstGeom prst="rect">
            <a:avLst/>
          </a:prstGeom>
        </p:spPr>
      </p:pic>
      <p:pic>
        <p:nvPicPr>
          <p:cNvPr id="15" name="Espace réservé du contenu 14" descr="Screen Shot 2015-04-17 at 10.32.33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3400" y="1143000"/>
            <a:ext cx="3218312" cy="3048000"/>
          </a:xfrm>
        </p:spPr>
      </p:pic>
      <p:pic>
        <p:nvPicPr>
          <p:cNvPr id="16" name="Image 15" descr="Screen Shot 2015-04-18 at 16.19.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838200"/>
            <a:ext cx="4559300" cy="393700"/>
          </a:xfrm>
          <a:prstGeom prst="rect">
            <a:avLst/>
          </a:prstGeom>
        </p:spPr>
      </p:pic>
      <p:pic>
        <p:nvPicPr>
          <p:cNvPr id="17" name="Image 16" descr="Screen Shot 2015-04-18 at 16.19.2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1143000"/>
            <a:ext cx="1143000" cy="266700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3657600" y="1905000"/>
            <a:ext cx="1665240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arXiv:1403.6535</a:t>
            </a:r>
            <a:endParaRPr lang="en-GB" sz="1600" dirty="0"/>
          </a:p>
        </p:txBody>
      </p:sp>
      <p:pic>
        <p:nvPicPr>
          <p:cNvPr id="20" name="Image 19" descr="Screen Shot 2015-04-25 at 15.45.2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600" y="2286000"/>
            <a:ext cx="3336471" cy="2590800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6324600" y="1981200"/>
            <a:ext cx="236913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We also know that:</a:t>
            </a:r>
            <a:endParaRPr lang="en-GB" dirty="0"/>
          </a:p>
        </p:txBody>
      </p:sp>
      <p:pic>
        <p:nvPicPr>
          <p:cNvPr id="14" name="Espace réservé du contenu 4" descr="Screen Shot 2014-04-13 at 4.20.24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76200" y="5105400"/>
            <a:ext cx="3720647" cy="13716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9" name="ZoneTexte 18"/>
          <p:cNvSpPr txBox="1"/>
          <p:nvPr/>
        </p:nvSpPr>
        <p:spPr>
          <a:xfrm>
            <a:off x="152400" y="6229290"/>
            <a:ext cx="2117036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N. </a:t>
            </a:r>
            <a:r>
              <a:rPr lang="en-GB" dirty="0" err="1" smtClean="0"/>
              <a:t>Arkani-Hamed</a:t>
            </a:r>
            <a:endParaRPr lang="en-GB" dirty="0"/>
          </a:p>
        </p:txBody>
      </p:sp>
      <p:sp>
        <p:nvSpPr>
          <p:cNvPr id="22" name="Flèche vers la gauche 21"/>
          <p:cNvSpPr/>
          <p:nvPr/>
        </p:nvSpPr>
        <p:spPr bwMode="auto">
          <a:xfrm>
            <a:off x="4572000" y="1219200"/>
            <a:ext cx="685800" cy="484632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23" name="Image 22" descr="Screen Shot 2016-07-12 at 15.04.16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5800" y="5016500"/>
            <a:ext cx="4349750" cy="1765300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7316788" y="5715000"/>
            <a:ext cx="1370012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Searches!!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Espace réservé de la date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fr-CH" smtClean="0"/>
              <a:t>	</a:t>
            </a:r>
            <a:endParaRPr lang="fr-FR" smtClean="0"/>
          </a:p>
        </p:txBody>
      </p:sp>
      <p:sp>
        <p:nvSpPr>
          <p:cNvPr id="58373" name="Date Placeholder 3"/>
          <p:cNvSpPr txBox="1">
            <a:spLocks noGrp="1"/>
          </p:cNvSpPr>
          <p:nvPr/>
        </p:nvSpPr>
        <p:spPr bwMode="auto">
          <a:xfrm>
            <a:off x="70338" y="6543675"/>
            <a:ext cx="276078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fr-CH" sz="1400" i="1">
                <a:solidFill>
                  <a:srgbClr val="006666"/>
                </a:solidFill>
              </a:rPr>
              <a:t>	</a:t>
            </a:r>
            <a:endParaRPr lang="fr-FR" sz="1400" i="1">
              <a:solidFill>
                <a:srgbClr val="006666"/>
              </a:solidFill>
            </a:endParaRPr>
          </a:p>
        </p:txBody>
      </p:sp>
      <p:sp>
        <p:nvSpPr>
          <p:cNvPr id="58374" name="Footer Placeholder 4"/>
          <p:cNvSpPr txBox="1">
            <a:spLocks noGrp="1"/>
          </p:cNvSpPr>
          <p:nvPr/>
        </p:nvSpPr>
        <p:spPr bwMode="auto">
          <a:xfrm>
            <a:off x="2321169" y="6519863"/>
            <a:ext cx="64711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fr-CH" sz="1400">
                <a:solidFill>
                  <a:schemeClr val="tx1"/>
                </a:solidFill>
              </a:rPr>
              <a:t>                     </a:t>
            </a:r>
            <a:endParaRPr lang="fr-FR" sz="1400" i="1">
              <a:solidFill>
                <a:srgbClr val="006666"/>
              </a:solidFill>
            </a:endParaRPr>
          </a:p>
        </p:txBody>
      </p:sp>
      <p:sp>
        <p:nvSpPr>
          <p:cNvPr id="5837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6096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New Physics?</a:t>
            </a:r>
            <a:endParaRPr lang="en-US" sz="3600" dirty="0"/>
          </a:p>
        </p:txBody>
      </p:sp>
      <p:pic>
        <p:nvPicPr>
          <p:cNvPr id="58377" name="Picture 3" descr="ed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354" y="3657600"/>
            <a:ext cx="2180492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8" name="Text Box 7"/>
          <p:cNvSpPr txBox="1">
            <a:spLocks noChangeArrowheads="1"/>
          </p:cNvSpPr>
          <p:nvPr/>
        </p:nvSpPr>
        <p:spPr bwMode="auto">
          <a:xfrm>
            <a:off x="211015" y="3505200"/>
            <a:ext cx="2261431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Extra Dimensions?</a:t>
            </a:r>
          </a:p>
        </p:txBody>
      </p:sp>
      <p:sp>
        <p:nvSpPr>
          <p:cNvPr id="58379" name="Text Box 8"/>
          <p:cNvSpPr txBox="1">
            <a:spLocks noChangeArrowheads="1"/>
          </p:cNvSpPr>
          <p:nvPr/>
        </p:nvSpPr>
        <p:spPr bwMode="auto">
          <a:xfrm>
            <a:off x="2743201" y="3581400"/>
            <a:ext cx="1841770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Black Holes???</a:t>
            </a:r>
          </a:p>
        </p:txBody>
      </p:sp>
      <p:pic>
        <p:nvPicPr>
          <p:cNvPr id="58380" name="Picture 10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/>
              <a:stretch>
                <a:fillRect/>
              </a:stretch>
            </p:blipFill>
          </mc:Choice>
          <mc:Fallback>
            <p:blipFill>
              <a:blip r:embed="rId6"/>
              <a:srcRect/>
              <a:stretch>
                <a:fillRect/>
              </a:stretch>
            </p:blipFill>
          </mc:Fallback>
        </mc:AlternateContent>
        <p:spPr bwMode="auto">
          <a:xfrm>
            <a:off x="70339" y="876300"/>
            <a:ext cx="2511669" cy="2400300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</p:spPr>
      </p:pic>
      <p:pic>
        <p:nvPicPr>
          <p:cNvPr id="58381" name="Picture 11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rcRect/>
              <a:stretch>
                <a:fillRect/>
              </a:stretch>
            </p:blipFill>
          </mc:Choice>
          <mc:Fallback>
            <p:blipFill>
              <a:blip r:embed="rId8"/>
              <a:srcRect/>
              <a:stretch>
                <a:fillRect/>
              </a:stretch>
            </p:blipFill>
          </mc:Fallback>
        </mc:AlternateContent>
        <p:spPr bwMode="auto">
          <a:xfrm>
            <a:off x="4853354" y="1219200"/>
            <a:ext cx="2080846" cy="2014538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</p:spPr>
      </p:pic>
      <p:pic>
        <p:nvPicPr>
          <p:cNvPr id="58382" name="Picture 1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rcRect/>
              <a:stretch>
                <a:fillRect/>
              </a:stretch>
            </p:blipFill>
          </mc:Choice>
          <mc:Fallback>
            <p:blipFill>
              <a:blip r:embed="rId10"/>
              <a:srcRect/>
              <a:stretch>
                <a:fillRect/>
              </a:stretch>
            </p:blipFill>
          </mc:Fallback>
        </mc:AlternateContent>
        <p:spPr bwMode="auto">
          <a:xfrm>
            <a:off x="4783015" y="3581400"/>
            <a:ext cx="2110154" cy="2039938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</p:spPr>
      </p:pic>
      <p:sp>
        <p:nvSpPr>
          <p:cNvPr id="58383" name="Text Box 13"/>
          <p:cNvSpPr txBox="1">
            <a:spLocks noChangeArrowheads="1"/>
          </p:cNvSpPr>
          <p:nvPr/>
        </p:nvSpPr>
        <p:spPr bwMode="auto">
          <a:xfrm>
            <a:off x="5064370" y="3276600"/>
            <a:ext cx="1566004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Little Higgs?</a:t>
            </a:r>
          </a:p>
        </p:txBody>
      </p:sp>
      <p:sp>
        <p:nvSpPr>
          <p:cNvPr id="58384" name="Text Box 15"/>
          <p:cNvSpPr txBox="1">
            <a:spLocks noChangeArrowheads="1"/>
          </p:cNvSpPr>
          <p:nvPr/>
        </p:nvSpPr>
        <p:spPr bwMode="auto">
          <a:xfrm>
            <a:off x="4810858" y="838200"/>
            <a:ext cx="2500880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ZZ/WW resonances?</a:t>
            </a:r>
          </a:p>
        </p:txBody>
      </p:sp>
      <p:pic>
        <p:nvPicPr>
          <p:cNvPr id="58385" name="Picture 16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11"/>
              <a:srcRect/>
              <a:stretch>
                <a:fillRect/>
              </a:stretch>
            </p:blipFill>
          </mc:Choice>
          <mc:Fallback>
            <p:blipFill>
              <a:blip r:embed="rId12"/>
              <a:srcRect/>
              <a:stretch>
                <a:fillRect/>
              </a:stretch>
            </p:blipFill>
          </mc:Fallback>
        </mc:AlternateContent>
        <p:spPr bwMode="auto">
          <a:xfrm>
            <a:off x="7080738" y="1600201"/>
            <a:ext cx="2063262" cy="1425575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</p:spPr>
      </p:pic>
      <p:sp>
        <p:nvSpPr>
          <p:cNvPr id="58386" name="Text Box 18"/>
          <p:cNvSpPr txBox="1">
            <a:spLocks noChangeArrowheads="1"/>
          </p:cNvSpPr>
          <p:nvPr/>
        </p:nvSpPr>
        <p:spPr bwMode="auto">
          <a:xfrm>
            <a:off x="7574574" y="1066800"/>
            <a:ext cx="1575647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Technicolor?</a:t>
            </a:r>
          </a:p>
        </p:txBody>
      </p:sp>
      <p:sp>
        <p:nvSpPr>
          <p:cNvPr id="58387" name="Text Box 19"/>
          <p:cNvSpPr txBox="1">
            <a:spLocks noChangeArrowheads="1"/>
          </p:cNvSpPr>
          <p:nvPr/>
        </p:nvSpPr>
        <p:spPr bwMode="auto">
          <a:xfrm>
            <a:off x="2743200" y="838200"/>
            <a:ext cx="1953730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Supersymmetry</a:t>
            </a:r>
          </a:p>
        </p:txBody>
      </p:sp>
      <p:sp>
        <p:nvSpPr>
          <p:cNvPr id="58388" name="Text Box 22"/>
          <p:cNvSpPr txBox="1">
            <a:spLocks noChangeArrowheads="1"/>
          </p:cNvSpPr>
          <p:nvPr/>
        </p:nvSpPr>
        <p:spPr bwMode="auto">
          <a:xfrm>
            <a:off x="685800" y="5845314"/>
            <a:ext cx="7952467" cy="707886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What </a:t>
            </a:r>
            <a:r>
              <a:rPr lang="en-US" dirty="0" err="1" smtClean="0">
                <a:solidFill>
                  <a:srgbClr val="0000FF"/>
                </a:solidFill>
              </a:rPr>
              <a:t>stabelizes</a:t>
            </a:r>
            <a:r>
              <a:rPr lang="en-US" dirty="0" smtClean="0">
                <a:solidFill>
                  <a:srgbClr val="0000FF"/>
                </a:solidFill>
              </a:rPr>
              <a:t> the Higgs Mass? Many ideas, not all viable any more  </a:t>
            </a:r>
          </a:p>
          <a:p>
            <a:r>
              <a:rPr lang="en-US" dirty="0">
                <a:solidFill>
                  <a:srgbClr val="FF0000"/>
                </a:solidFill>
              </a:rPr>
              <a:t>A large variety of possible signals. We have to be ready for that</a:t>
            </a:r>
          </a:p>
        </p:txBody>
      </p:sp>
      <p:pic>
        <p:nvPicPr>
          <p:cNvPr id="58389" name="Picture 23" descr="Picture 246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963508" y="3932238"/>
            <a:ext cx="2180492" cy="178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90" name="Text Box 25"/>
          <p:cNvSpPr txBox="1">
            <a:spLocks noChangeArrowheads="1"/>
          </p:cNvSpPr>
          <p:nvPr/>
        </p:nvSpPr>
        <p:spPr bwMode="auto">
          <a:xfrm>
            <a:off x="211016" y="762000"/>
            <a:ext cx="2491487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New Gauge Bosons?</a:t>
            </a:r>
          </a:p>
        </p:txBody>
      </p:sp>
      <p:sp>
        <p:nvSpPr>
          <p:cNvPr id="58391" name="Text Box 26"/>
          <p:cNvSpPr txBox="1">
            <a:spLocks noChangeArrowheads="1"/>
          </p:cNvSpPr>
          <p:nvPr/>
        </p:nvSpPr>
        <p:spPr bwMode="auto">
          <a:xfrm>
            <a:off x="7243397" y="3429000"/>
            <a:ext cx="1950724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Hidden Valleys?</a:t>
            </a:r>
          </a:p>
        </p:txBody>
      </p:sp>
      <p:pic>
        <p:nvPicPr>
          <p:cNvPr id="58392" name="Picture 2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743200" y="3962400"/>
            <a:ext cx="1840523" cy="172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8370" name="Object 2"/>
          <p:cNvGraphicFramePr>
            <a:graphicFrameLocks noChangeAspect="1"/>
          </p:cNvGraphicFramePr>
          <p:nvPr/>
        </p:nvGraphicFramePr>
        <p:xfrm>
          <a:off x="2602523" y="1295400"/>
          <a:ext cx="2039815" cy="2139950"/>
        </p:xfrm>
        <a:graphic>
          <a:graphicData uri="http://schemas.openxmlformats.org/presentationml/2006/ole">
            <p:oleObj spid="_x0000_s153602" name="CorelPhotoPaint.Image.10" r:id="rId15" imgW="3200000" imgH="3098413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8839200" cy="904875"/>
          </a:xfrm>
        </p:spPr>
        <p:txBody>
          <a:bodyPr/>
          <a:lstStyle/>
          <a:p>
            <a:r>
              <a:rPr lang="en-GB" dirty="0" smtClean="0"/>
              <a:t>Careful with “Discoveries”!</a:t>
            </a:r>
            <a:endParaRPr lang="en-GB" dirty="0"/>
          </a:p>
        </p:txBody>
      </p:sp>
      <p:pic>
        <p:nvPicPr>
          <p:cNvPr id="14" name="Image 13" descr="Screen Shot 2014-07-18 at 10.07.3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71600"/>
            <a:ext cx="2990854" cy="3422882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447800" y="1752600"/>
            <a:ext cx="13003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4σ effect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6" name="Image 15" descr="Screen Shot 2014-07-19 at 9.34.31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914400"/>
            <a:ext cx="5029199" cy="437764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1" y="4419600"/>
            <a:ext cx="3200400" cy="1015663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Is the X(8.31 </a:t>
            </a:r>
            <a:r>
              <a:rPr lang="en-GB" dirty="0" err="1" smtClean="0">
                <a:solidFill>
                  <a:srgbClr val="0000FF"/>
                </a:solidFill>
              </a:rPr>
              <a:t>GeV</a:t>
            </a:r>
            <a:r>
              <a:rPr lang="en-GB" dirty="0" smtClean="0">
                <a:solidFill>
                  <a:srgbClr val="0000FF"/>
                </a:solidFill>
              </a:rPr>
              <a:t>) the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Higgs particle? A lot of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excitement summer 1984</a:t>
            </a:r>
          </a:p>
        </p:txBody>
      </p:sp>
      <p:pic>
        <p:nvPicPr>
          <p:cNvPr id="19" name="Image 18" descr="Screen Shot 2014-07-18 at 11.48.12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2897" y="990600"/>
            <a:ext cx="3061103" cy="2963821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6324600" y="3886200"/>
            <a:ext cx="2634054" cy="70788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Excess in inclusive jet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analysis</a:t>
            </a:r>
          </a:p>
        </p:txBody>
      </p:sp>
      <p:pic>
        <p:nvPicPr>
          <p:cNvPr id="22" name="Image 21" descr="Screen Shot 2014-07-19 at 10.25.58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0" y="2514600"/>
            <a:ext cx="2743200" cy="3045898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0" y="5562600"/>
            <a:ext cx="9071714" cy="1015663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Excess of events at high Q</a:t>
            </a:r>
            <a:r>
              <a:rPr lang="en-GB" baseline="30000" dirty="0" smtClean="0">
                <a:solidFill>
                  <a:srgbClr val="FF0000"/>
                </a:solidFill>
              </a:rPr>
              <a:t>2</a:t>
            </a:r>
            <a:r>
              <a:rPr lang="en-GB" dirty="0" smtClean="0">
                <a:solidFill>
                  <a:srgbClr val="FF0000"/>
                </a:solidFill>
              </a:rPr>
              <a:t> in </a:t>
            </a:r>
            <a:r>
              <a:rPr lang="en-GB" dirty="0" err="1" smtClean="0">
                <a:solidFill>
                  <a:srgbClr val="FF0000"/>
                </a:solidFill>
              </a:rPr>
              <a:t>ep</a:t>
            </a:r>
            <a:r>
              <a:rPr lang="en-GB" dirty="0" smtClean="0">
                <a:solidFill>
                  <a:srgbClr val="FF0000"/>
                </a:solidFill>
              </a:rPr>
              <a:t> DIS at HERA, mainly in H1: </a:t>
            </a:r>
          </a:p>
          <a:p>
            <a:r>
              <a:rPr lang="en-GB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smtClean="0">
                <a:solidFill>
                  <a:srgbClr val="0000FF"/>
                </a:solidFill>
              </a:rPr>
              <a:t>7 events found with an electron-quark mass of ~200 </a:t>
            </a:r>
            <a:r>
              <a:rPr lang="en-GB" dirty="0" err="1" smtClean="0">
                <a:solidFill>
                  <a:srgbClr val="0000FF"/>
                </a:solidFill>
              </a:rPr>
              <a:t>GeV</a:t>
            </a:r>
            <a:r>
              <a:rPr lang="en-GB" dirty="0" smtClean="0">
                <a:solidFill>
                  <a:srgbClr val="0000FF"/>
                </a:solidFill>
              </a:rPr>
              <a:t>, expected ~1 event</a:t>
            </a:r>
          </a:p>
          <a:p>
            <a:r>
              <a:rPr lang="en-GB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smtClean="0">
                <a:solidFill>
                  <a:srgbClr val="0000FF"/>
                </a:solidFill>
              </a:rPr>
              <a:t>4 events found with expected 2 events in ZEUS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248400" y="4724400"/>
            <a:ext cx="2334694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NON of these were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actual discoveries!!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ffectLst/>
              </a:rPr>
              <a:t>Beyond the SM Signatures </a:t>
            </a:r>
            <a:endParaRPr lang="en-GB" dirty="0">
              <a:effectLst/>
            </a:endParaRPr>
          </a:p>
        </p:txBody>
      </p:sp>
      <p:pic>
        <p:nvPicPr>
          <p:cNvPr id="9" name="Image 8" descr="Screen shot 2012-09-16 at 1.48.0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4400"/>
            <a:ext cx="8022426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creen shot 2011-11-07 at 1.58.4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181" y="1905000"/>
            <a:ext cx="4186019" cy="352697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2010-2012: LHC</a:t>
            </a:r>
            <a:r>
              <a:rPr lang="en-US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lang="en-US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data and Theorists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Espace réservé du contenu 5" descr="Screen shot 2011-09-09 at 4.48.50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" y="1066800"/>
            <a:ext cx="5340582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Screen shot 2011-09-09 at 4.49.22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600200"/>
            <a:ext cx="513470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3429000" y="1066800"/>
            <a:ext cx="987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NOW!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8" name="Image 7" descr="Screen Shot 2015-03-25 at 5.19.24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14400"/>
            <a:ext cx="9144000" cy="595640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04875"/>
          </a:xfrm>
        </p:spPr>
        <p:txBody>
          <a:bodyPr/>
          <a:lstStyle/>
          <a:p>
            <a:r>
              <a:rPr lang="en-GB" dirty="0" smtClean="0"/>
              <a:t>New Physics Hunters @ the LHC</a:t>
            </a:r>
            <a:endParaRPr lang="en-GB" dirty="0"/>
          </a:p>
        </p:txBody>
      </p:sp>
      <p:pic>
        <p:nvPicPr>
          <p:cNvPr id="3" name="Picture 4" descr="FullDet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5334000" cy="3177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Espace réservé du contenu 4" descr="Screen shot 2012-07-11 at 3.03.5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342632" y="3733800"/>
            <a:ext cx="487756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5410200" y="1371600"/>
            <a:ext cx="2749596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The ATLAS experiment</a:t>
            </a:r>
            <a:endParaRPr lang="en-GB" dirty="0"/>
          </a:p>
        </p:txBody>
      </p:sp>
      <p:sp>
        <p:nvSpPr>
          <p:cNvPr id="6" name="ZoneTexte 5"/>
          <p:cNvSpPr txBox="1"/>
          <p:nvPr/>
        </p:nvSpPr>
        <p:spPr>
          <a:xfrm>
            <a:off x="6477000" y="3200400"/>
            <a:ext cx="2544286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The CMS experiment</a:t>
            </a:r>
            <a:endParaRPr lang="en-GB" dirty="0"/>
          </a:p>
        </p:txBody>
      </p:sp>
      <p:sp>
        <p:nvSpPr>
          <p:cNvPr id="9" name="ZoneTexte 8"/>
          <p:cNvSpPr txBox="1"/>
          <p:nvPr/>
        </p:nvSpPr>
        <p:spPr>
          <a:xfrm>
            <a:off x="381000" y="4114800"/>
            <a:ext cx="3575894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…And also </a:t>
            </a:r>
            <a:r>
              <a:rPr lang="en-GB" dirty="0" err="1" smtClean="0"/>
              <a:t>LHCb</a:t>
            </a:r>
            <a:r>
              <a:rPr lang="en-GB" dirty="0" smtClean="0"/>
              <a:t> and </a:t>
            </a:r>
            <a:r>
              <a:rPr lang="en-GB" dirty="0" err="1" smtClean="0"/>
              <a:t>MoEDAL</a:t>
            </a:r>
            <a:endParaRPr lang="en-GB" dirty="0"/>
          </a:p>
        </p:txBody>
      </p:sp>
      <p:pic>
        <p:nvPicPr>
          <p:cNvPr id="10" name="Image 9" descr="Screen Shot 2016-06-12 at 14.36.2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572000"/>
            <a:ext cx="3405881" cy="2209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-142875"/>
            <a:ext cx="7239000" cy="904875"/>
          </a:xfrm>
        </p:spPr>
        <p:txBody>
          <a:bodyPr/>
          <a:lstStyle/>
          <a:p>
            <a:r>
              <a:rPr lang="en-GB" dirty="0" smtClean="0"/>
              <a:t>    Searches for BSM Physics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8600" y="914400"/>
            <a:ext cx="8686800" cy="5943600"/>
          </a:xfrm>
          <a:solidFill>
            <a:schemeClr val="accent3"/>
          </a:solidFill>
        </p:spPr>
        <p:txBody>
          <a:bodyPr/>
          <a:lstStyle/>
          <a:p>
            <a:r>
              <a:rPr lang="en-GB" sz="2400" dirty="0" smtClean="0">
                <a:solidFill>
                  <a:srgbClr val="FF0000"/>
                </a:solidFill>
              </a:rPr>
              <a:t>First Searches at the LHC (2010-2012) </a:t>
            </a:r>
          </a:p>
          <a:p>
            <a:pPr lvl="1"/>
            <a:r>
              <a:rPr lang="en-GB" sz="2400" dirty="0" err="1" smtClean="0">
                <a:solidFill>
                  <a:srgbClr val="0000FF"/>
                </a:solidFill>
              </a:rPr>
              <a:t>Supersymmetry</a:t>
            </a:r>
            <a:r>
              <a:rPr lang="en-GB" sz="2400" dirty="0" smtClean="0">
                <a:solidFill>
                  <a:srgbClr val="0000FF"/>
                </a:solidFill>
              </a:rPr>
              <a:t> with MET plus jets, </a:t>
            </a:r>
            <a:r>
              <a:rPr lang="en-GB" sz="2400" dirty="0" err="1" smtClean="0">
                <a:solidFill>
                  <a:srgbClr val="0000FF"/>
                </a:solidFill>
              </a:rPr>
              <a:t>lepton(s</a:t>
            </a:r>
            <a:r>
              <a:rPr lang="en-GB" sz="2400" dirty="0" smtClean="0">
                <a:solidFill>
                  <a:srgbClr val="0000FF"/>
                </a:solidFill>
              </a:rPr>
              <a:t>), photons</a:t>
            </a:r>
          </a:p>
          <a:p>
            <a:pPr lvl="1"/>
            <a:r>
              <a:rPr lang="en-GB" sz="2400" dirty="0" smtClean="0">
                <a:solidFill>
                  <a:srgbClr val="0000FF"/>
                </a:solidFill>
              </a:rPr>
              <a:t>Extra Dimensions and black holes, heavy resonances (in electrons, </a:t>
            </a:r>
            <a:r>
              <a:rPr lang="en-GB" sz="2400" dirty="0" err="1" smtClean="0">
                <a:solidFill>
                  <a:srgbClr val="0000FF"/>
                </a:solidFill>
              </a:rPr>
              <a:t>muons</a:t>
            </a:r>
            <a:r>
              <a:rPr lang="en-GB" sz="2400" dirty="0" smtClean="0">
                <a:solidFill>
                  <a:srgbClr val="0000FF"/>
                </a:solidFill>
              </a:rPr>
              <a:t>, </a:t>
            </a:r>
            <a:r>
              <a:rPr lang="en-GB" sz="2400" dirty="0" err="1" smtClean="0">
                <a:solidFill>
                  <a:srgbClr val="0000FF"/>
                </a:solidFill>
              </a:rPr>
              <a:t>taus</a:t>
            </a:r>
            <a:r>
              <a:rPr lang="en-GB" sz="2400" dirty="0" smtClean="0">
                <a:solidFill>
                  <a:srgbClr val="0000FF"/>
                </a:solidFill>
              </a:rPr>
              <a:t>, jets), </a:t>
            </a:r>
            <a:r>
              <a:rPr lang="en-GB" sz="2400" dirty="0" err="1" smtClean="0">
                <a:solidFill>
                  <a:srgbClr val="0000FF"/>
                </a:solidFill>
              </a:rPr>
              <a:t>leptoquarks</a:t>
            </a:r>
            <a:r>
              <a:rPr lang="en-GB" sz="2400" dirty="0" smtClean="0">
                <a:solidFill>
                  <a:srgbClr val="0000FF"/>
                </a:solidFill>
              </a:rPr>
              <a:t>, excited leptons and quarks, 4</a:t>
            </a:r>
            <a:r>
              <a:rPr lang="en-GB" sz="2400" baseline="30000" dirty="0" smtClean="0">
                <a:solidFill>
                  <a:srgbClr val="0000FF"/>
                </a:solidFill>
              </a:rPr>
              <a:t>th</a:t>
            </a:r>
            <a:r>
              <a:rPr lang="en-GB" sz="2400" dirty="0" smtClean="0">
                <a:solidFill>
                  <a:srgbClr val="0000FF"/>
                </a:solidFill>
              </a:rPr>
              <a:t> generation, a few very exotic signatures (R-hadrons)…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Evolved Searches (2013-…)</a:t>
            </a:r>
          </a:p>
          <a:p>
            <a:pPr lvl="1"/>
            <a:r>
              <a:rPr lang="en-GB" sz="2400" dirty="0" err="1" smtClean="0">
                <a:solidFill>
                  <a:srgbClr val="0000FF"/>
                </a:solidFill>
              </a:rPr>
              <a:t>Supersymmetry</a:t>
            </a:r>
            <a:r>
              <a:rPr lang="en-GB" sz="2400" dirty="0" smtClean="0">
                <a:solidFill>
                  <a:srgbClr val="0000FF"/>
                </a:solidFill>
              </a:rPr>
              <a:t> on third generation </a:t>
            </a:r>
            <a:r>
              <a:rPr lang="en-GB" sz="2400" dirty="0" err="1" smtClean="0">
                <a:solidFill>
                  <a:srgbClr val="0000FF"/>
                </a:solidFill>
              </a:rPr>
              <a:t>squarks</a:t>
            </a:r>
            <a:r>
              <a:rPr lang="en-GB" sz="2400" dirty="0" smtClean="0">
                <a:solidFill>
                  <a:srgbClr val="0000FF"/>
                </a:solidFill>
              </a:rPr>
              <a:t>, compressed spectra, stealth SUSY, </a:t>
            </a:r>
            <a:r>
              <a:rPr lang="en-GB" sz="2400" dirty="0" err="1" smtClean="0">
                <a:solidFill>
                  <a:srgbClr val="0000FF"/>
                </a:solidFill>
              </a:rPr>
              <a:t>EWKinos</a:t>
            </a:r>
            <a:r>
              <a:rPr lang="en-GB" sz="2400" dirty="0" smtClean="0">
                <a:solidFill>
                  <a:srgbClr val="0000FF"/>
                </a:solidFill>
              </a:rPr>
              <a:t>, VBF processes… </a:t>
            </a:r>
          </a:p>
          <a:p>
            <a:pPr lvl="1"/>
            <a:r>
              <a:rPr lang="en-GB" sz="2400" dirty="0" smtClean="0">
                <a:solidFill>
                  <a:srgbClr val="0000FF"/>
                </a:solidFill>
              </a:rPr>
              <a:t>Higgs in decays or as study object, vector-like quarks, boosted objects, long lived particles, fractional charges…</a:t>
            </a:r>
          </a:p>
          <a:p>
            <a:pPr lvl="1"/>
            <a:r>
              <a:rPr lang="en-GB" sz="2400" dirty="0" smtClean="0">
                <a:solidFill>
                  <a:srgbClr val="FF0000"/>
                </a:solidFill>
              </a:rPr>
              <a:t>More dedicated Dark Matter searches!  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We now restarted of the machine at 13 </a:t>
            </a:r>
            <a:r>
              <a:rPr lang="en-GB" sz="2400" dirty="0" err="1" smtClean="0">
                <a:solidFill>
                  <a:srgbClr val="FF0000"/>
                </a:solidFill>
              </a:rPr>
              <a:t>TeV</a:t>
            </a:r>
            <a:r>
              <a:rPr lang="en-GB" sz="2400" dirty="0" smtClean="0">
                <a:solidFill>
                  <a:srgbClr val="FF0000"/>
                </a:solidFill>
              </a:rPr>
              <a:t>…</a:t>
            </a:r>
          </a:p>
          <a:p>
            <a:pPr>
              <a:buNone/>
            </a:pPr>
            <a:r>
              <a:rPr lang="en-GB" sz="2400" dirty="0" smtClean="0">
                <a:solidFill>
                  <a:srgbClr val="FF0000"/>
                </a:solidFill>
              </a:rPr>
              <a:t>         </a:t>
            </a:r>
            <a:r>
              <a:rPr lang="en-GB" sz="2400" dirty="0" smtClean="0">
                <a:solidFill>
                  <a:srgbClr val="0000FF"/>
                </a:solidFill>
              </a:rPr>
              <a:t>Back to the basics or do we change paradigm?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Screen Shot 2014-07-05 at 7.05.56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016980"/>
            <a:ext cx="7772400" cy="5841020"/>
          </a:xfrm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57200" y="-142875"/>
            <a:ext cx="8077200" cy="904875"/>
          </a:xfrm>
        </p:spPr>
        <p:txBody>
          <a:bodyPr/>
          <a:lstStyle/>
          <a:p>
            <a:r>
              <a:rPr lang="en-GB" dirty="0" smtClean="0"/>
              <a:t>Summary of Exotica Searches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6096000" y="762000"/>
            <a:ext cx="2948218" cy="40011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GB" dirty="0" smtClean="0"/>
              <a:t>Similar results for ATLAS </a:t>
            </a:r>
            <a:endParaRPr lang="en-GB" dirty="0"/>
          </a:p>
        </p:txBody>
      </p:sp>
      <p:sp>
        <p:nvSpPr>
          <p:cNvPr id="6" name="ZoneTexte 5"/>
          <p:cNvSpPr txBox="1"/>
          <p:nvPr/>
        </p:nvSpPr>
        <p:spPr>
          <a:xfrm>
            <a:off x="152400" y="762000"/>
            <a:ext cx="74471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2014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42875"/>
            <a:ext cx="9144000" cy="904875"/>
          </a:xfrm>
        </p:spPr>
        <p:txBody>
          <a:bodyPr/>
          <a:lstStyle/>
          <a:p>
            <a:r>
              <a:rPr lang="en-GB" sz="3900" dirty="0" smtClean="0"/>
              <a:t>Run-1: We Observed Mild Deviations!</a:t>
            </a:r>
            <a:endParaRPr lang="en-GB" sz="3900" dirty="0"/>
          </a:p>
        </p:txBody>
      </p:sp>
      <p:pic>
        <p:nvPicPr>
          <p:cNvPr id="6" name="Image 5" descr="Screen Shot 2016-02-26 at 17.53.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838200"/>
            <a:ext cx="8001000" cy="595649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881473" y="762000"/>
            <a:ext cx="1805327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B. </a:t>
            </a:r>
            <a:r>
              <a:rPr lang="en-GB" dirty="0" err="1" smtClean="0"/>
              <a:t>Hooberman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 bwMode="auto">
          <a:xfrm>
            <a:off x="1524000" y="1676400"/>
            <a:ext cx="4724400" cy="304800"/>
          </a:xfrm>
          <a:prstGeom prst="rect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524000" y="2057400"/>
            <a:ext cx="4724400" cy="304800"/>
          </a:xfrm>
          <a:prstGeom prst="rect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524000" y="3352800"/>
            <a:ext cx="4724400" cy="304800"/>
          </a:xfrm>
          <a:prstGeom prst="rect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524000" y="3581400"/>
            <a:ext cx="4724400" cy="304800"/>
          </a:xfrm>
          <a:prstGeom prst="rect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6200" y="914400"/>
            <a:ext cx="179970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/>
              <a:t>November 2015</a:t>
            </a:r>
            <a:endParaRPr lang="en-GB" sz="1800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5410200" y="914400"/>
            <a:ext cx="121920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914400"/>
            <a:ext cx="8382000" cy="5715000"/>
          </a:xfrm>
          <a:solidFill>
            <a:schemeClr val="accent3"/>
          </a:solidFill>
        </p:spPr>
        <p:txBody>
          <a:bodyPr/>
          <a:lstStyle/>
          <a:p>
            <a:pPr>
              <a:buFontTx/>
              <a:buNone/>
              <a:defRPr/>
            </a:pPr>
            <a:r>
              <a:rPr lang="en-GB" dirty="0" smtClean="0"/>
              <a:t>  </a:t>
            </a:r>
            <a:r>
              <a:rPr lang="en-GB" dirty="0" smtClean="0">
                <a:solidFill>
                  <a:srgbClr val="FF0000"/>
                </a:solidFill>
              </a:rPr>
              <a:t>Overview of the 5 lectures in the next days</a:t>
            </a:r>
          </a:p>
          <a:p>
            <a:pPr>
              <a:defRPr/>
            </a:pPr>
            <a:r>
              <a:rPr lang="en-GB" dirty="0" smtClean="0">
                <a:solidFill>
                  <a:srgbClr val="FF0000"/>
                </a:solidFill>
              </a:rPr>
              <a:t>Lecture 1:</a:t>
            </a:r>
            <a:r>
              <a:rPr lang="en-GB" dirty="0" smtClean="0">
                <a:solidFill>
                  <a:srgbClr val="0000FF"/>
                </a:solidFill>
              </a:rPr>
              <a:t> Accelerators and the LHC</a:t>
            </a:r>
          </a:p>
          <a:p>
            <a:pPr>
              <a:defRPr/>
            </a:pPr>
            <a:r>
              <a:rPr lang="en-GB" dirty="0" smtClean="0">
                <a:solidFill>
                  <a:srgbClr val="FF0000"/>
                </a:solidFill>
              </a:rPr>
              <a:t>Lecture 2: </a:t>
            </a:r>
            <a:r>
              <a:rPr lang="en-GB" dirty="0" smtClean="0">
                <a:solidFill>
                  <a:srgbClr val="0000FF"/>
                </a:solidFill>
              </a:rPr>
              <a:t>Experimental Techniques and experiments, in particular LHC experiments</a:t>
            </a:r>
          </a:p>
          <a:p>
            <a:pPr>
              <a:defRPr/>
            </a:pPr>
            <a:r>
              <a:rPr lang="en-GB" dirty="0" smtClean="0">
                <a:solidFill>
                  <a:srgbClr val="FF0000"/>
                </a:solidFill>
              </a:rPr>
              <a:t>Lecture 3: </a:t>
            </a:r>
            <a:r>
              <a:rPr lang="en-GB" dirty="0" smtClean="0">
                <a:solidFill>
                  <a:srgbClr val="0000FF"/>
                </a:solidFill>
              </a:rPr>
              <a:t>Tests of the Standard Model at the LHC, including the Higgs</a:t>
            </a:r>
          </a:p>
          <a:p>
            <a:pPr>
              <a:defRPr/>
            </a:pPr>
            <a:r>
              <a:rPr lang="en-GB" dirty="0" smtClean="0">
                <a:solidFill>
                  <a:srgbClr val="FF0000"/>
                </a:solidFill>
              </a:rPr>
              <a:t>Lecture 4 &amp; 5 : </a:t>
            </a:r>
            <a:r>
              <a:rPr lang="en-GB" dirty="0" smtClean="0">
                <a:solidFill>
                  <a:srgbClr val="0000FF"/>
                </a:solidFill>
              </a:rPr>
              <a:t>Searches Beyond the Standard Model at the LHC</a:t>
            </a:r>
          </a:p>
          <a:p>
            <a:pPr>
              <a:defRPr/>
            </a:pPr>
            <a:r>
              <a:rPr lang="en-GB" dirty="0" smtClean="0">
                <a:solidFill>
                  <a:srgbClr val="FF0000"/>
                </a:solidFill>
              </a:rPr>
              <a:t>The lectures mainly cover ATLAS &amp; CMS results plus a few results from other experiment</a:t>
            </a:r>
          </a:p>
        </p:txBody>
      </p:sp>
      <p:sp>
        <p:nvSpPr>
          <p:cNvPr id="16387" name="Titre 1"/>
          <p:cNvSpPr txBox="1">
            <a:spLocks/>
          </p:cNvSpPr>
          <p:nvPr/>
        </p:nvSpPr>
        <p:spPr bwMode="auto">
          <a:xfrm>
            <a:off x="609600" y="-152400"/>
            <a:ext cx="78486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137160" rIns="92075" bIns="46038" anchor="ctr">
            <a:prstTxWarp prst="textNoShape">
              <a:avLst/>
            </a:prstTxWarp>
          </a:bodyPr>
          <a:lstStyle/>
          <a:p>
            <a:pPr algn="ctr"/>
            <a:r>
              <a:rPr lang="en-GB" sz="4000" b="1">
                <a:solidFill>
                  <a:srgbClr val="0000FF"/>
                </a:solidFill>
                <a:ea typeface="ＭＳ Ｐゴシック" pitchFamily="4" charset="-128"/>
                <a:cs typeface="ＭＳ Ｐゴシック" pitchFamily="4" charset="-128"/>
              </a:rPr>
              <a:t> Lecture Plan </a:t>
            </a:r>
          </a:p>
        </p:txBody>
      </p:sp>
      <p:pic>
        <p:nvPicPr>
          <p:cNvPr id="16388" name="Image 4" descr="Screen Shot 2016-07-26 at 09.53.3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 bwMode="auto">
          <a:xfrm>
            <a:off x="2438400" y="3733800"/>
            <a:ext cx="3810000" cy="4572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04875"/>
          </a:xfrm>
        </p:spPr>
        <p:txBody>
          <a:bodyPr/>
          <a:lstStyle/>
          <a:p>
            <a:r>
              <a:rPr lang="en-GB" sz="3600" dirty="0" smtClean="0"/>
              <a:t>New Physics Searches with 2015 Data</a:t>
            </a:r>
            <a:endParaRPr lang="en-GB" sz="3600" dirty="0"/>
          </a:p>
        </p:txBody>
      </p:sp>
      <p:pic>
        <p:nvPicPr>
          <p:cNvPr id="4" name="Espace réservé du contenu 3" descr="Screen Shot 2016-05-22 at 16.07.49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5772" y="1295400"/>
            <a:ext cx="7258228" cy="4678496"/>
          </a:xfrm>
        </p:spPr>
      </p:pic>
      <p:pic>
        <p:nvPicPr>
          <p:cNvPr id="5" name="Picture 3" descr="Picture 2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95400"/>
            <a:ext cx="2629032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 descr="Screen Shot 2016-06-10 at 22.32.0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0" y="3276600"/>
            <a:ext cx="2913143" cy="21209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6200" y="6172200"/>
            <a:ext cx="9020418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For searches above 1-2 </a:t>
            </a:r>
            <a:r>
              <a:rPr lang="en-GB" dirty="0" err="1" smtClean="0">
                <a:solidFill>
                  <a:srgbClr val="FF0000"/>
                </a:solidFill>
              </a:rPr>
              <a:t>TeV</a:t>
            </a:r>
            <a:r>
              <a:rPr lang="en-GB" dirty="0" smtClean="0">
                <a:solidFill>
                  <a:srgbClr val="FF0000"/>
                </a:solidFill>
              </a:rPr>
              <a:t> the 2015 data sample becomes already important 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-152400"/>
            <a:ext cx="7239000" cy="904875"/>
          </a:xfrm>
        </p:spPr>
        <p:txBody>
          <a:bodyPr/>
          <a:lstStyle/>
          <a:p>
            <a:r>
              <a:rPr lang="en-GB" dirty="0" smtClean="0"/>
              <a:t>Run-II: From 8 </a:t>
            </a:r>
            <a:r>
              <a:rPr lang="en-GB" dirty="0" err="1" smtClean="0"/>
              <a:t>TeV</a:t>
            </a:r>
            <a:r>
              <a:rPr lang="en-GB" dirty="0" smtClean="0"/>
              <a:t> to 13 </a:t>
            </a:r>
            <a:r>
              <a:rPr lang="en-GB" dirty="0" err="1" smtClean="0"/>
              <a:t>TeV</a:t>
            </a:r>
            <a:endParaRPr lang="en-GB" dirty="0"/>
          </a:p>
        </p:txBody>
      </p:sp>
      <p:pic>
        <p:nvPicPr>
          <p:cNvPr id="4" name="Espace réservé du contenu 3" descr="Screen Shot 2016-02-25 at 22.53.05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6822" y="1214323"/>
            <a:ext cx="4484378" cy="2290877"/>
          </a:xfrm>
        </p:spPr>
      </p:pic>
      <p:pic>
        <p:nvPicPr>
          <p:cNvPr id="5" name="Image 4" descr="Screen Shot 2016-02-26 at 14.02.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26" y="914400"/>
            <a:ext cx="8771374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ce réservé de la date 3"/>
          <p:cNvSpPr>
            <a:spLocks noGrp="1"/>
          </p:cNvSpPr>
          <p:nvPr>
            <p:ph type="dt" sz="quarter" idx="4294967295"/>
          </p:nvPr>
        </p:nvSpPr>
        <p:spPr>
          <a:xfrm>
            <a:off x="70338" y="6543675"/>
            <a:ext cx="2760785" cy="247650"/>
          </a:xfrm>
          <a:prstGeom prst="rect">
            <a:avLst/>
          </a:prstGeom>
          <a:noFill/>
        </p:spPr>
        <p:txBody>
          <a:bodyPr/>
          <a:lstStyle/>
          <a:p>
            <a:r>
              <a:rPr lang="fr-CH" smtClean="0"/>
              <a:t>	</a:t>
            </a:r>
            <a:endParaRPr lang="fr-FR" smtClean="0"/>
          </a:p>
        </p:txBody>
      </p:sp>
      <p:sp>
        <p:nvSpPr>
          <p:cNvPr id="6963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8141677" y="6524625"/>
            <a:ext cx="791308" cy="171450"/>
          </a:xfrm>
          <a:prstGeom prst="rect">
            <a:avLst/>
          </a:prstGeom>
          <a:noFill/>
        </p:spPr>
        <p:txBody>
          <a:bodyPr/>
          <a:lstStyle/>
          <a:p>
            <a:fld id="{18A26DE4-54C6-B044-A535-FD4C9200FEE4}" type="slidenum">
              <a:rPr lang="fr-CH" smtClean="0"/>
              <a:pPr/>
              <a:t>21</a:t>
            </a:fld>
            <a:r>
              <a:rPr lang="fr-CH" smtClean="0"/>
              <a:t> </a:t>
            </a:r>
            <a:endParaRPr lang="fr-FR" smtClean="0"/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1800"/>
          </a:p>
        </p:txBody>
      </p:sp>
      <p:pic>
        <p:nvPicPr>
          <p:cNvPr id="69638" name="Picture 4" descr="darkmatter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636369" cy="695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9" name="Picture 5" descr="darkmatter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636369" cy="695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40" name="Rectangle 6"/>
          <p:cNvSpPr>
            <a:spLocks noChangeArrowheads="1"/>
          </p:cNvSpPr>
          <p:nvPr/>
        </p:nvSpPr>
        <p:spPr bwMode="auto">
          <a:xfrm>
            <a:off x="1055077" y="228600"/>
            <a:ext cx="7244862" cy="762000"/>
          </a:xfrm>
          <a:prstGeom prst="rect">
            <a:avLst/>
          </a:prstGeom>
          <a:gradFill rotWithShape="0">
            <a:gsLst>
              <a:gs pos="0">
                <a:srgbClr val="0099FF"/>
              </a:gs>
              <a:gs pos="50000">
                <a:srgbClr val="CCECFF"/>
              </a:gs>
              <a:gs pos="100000">
                <a:srgbClr val="0099FF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 b="1" dirty="0"/>
              <a:t> </a:t>
            </a:r>
            <a:r>
              <a:rPr lang="en-US" sz="4000" b="1" dirty="0">
                <a:solidFill>
                  <a:srgbClr val="0000FF"/>
                </a:solidFill>
                <a:latin typeface="Arial" charset="0"/>
              </a:rPr>
              <a:t>Extra Space Dimensions</a:t>
            </a:r>
          </a:p>
        </p:txBody>
      </p:sp>
      <p:pic>
        <p:nvPicPr>
          <p:cNvPr id="2853896" name="Picture 8" descr="ed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677" y="3105150"/>
            <a:ext cx="2782766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53897" name="Picture 9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/>
              <a:stretch>
                <a:fillRect/>
              </a:stretch>
            </p:blipFill>
          </mc:Choice>
          <mc:Fallback>
            <p:blipFill>
              <a:blip r:embed="rId6"/>
              <a:srcRect/>
              <a:stretch>
                <a:fillRect/>
              </a:stretch>
            </p:blipFill>
          </mc:Fallback>
        </mc:AlternateContent>
        <p:spPr bwMode="auto">
          <a:xfrm>
            <a:off x="3094892" y="2819400"/>
            <a:ext cx="3165231" cy="33083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sp>
        <p:nvSpPr>
          <p:cNvPr id="2853898" name="Text Box 10"/>
          <p:cNvSpPr txBox="1">
            <a:spLocks noChangeArrowheads="1"/>
          </p:cNvSpPr>
          <p:nvPr/>
        </p:nvSpPr>
        <p:spPr bwMode="auto">
          <a:xfrm>
            <a:off x="1063869" y="6324600"/>
            <a:ext cx="4991270" cy="461665"/>
          </a:xfrm>
          <a:prstGeom prst="rect">
            <a:avLst/>
          </a:prstGeom>
          <a:solidFill>
            <a:srgbClr val="FFFF99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CC0000"/>
                </a:solidFill>
                <a:latin typeface="Arial" charset="0"/>
              </a:rPr>
              <a:t>The Gravity </a:t>
            </a:r>
            <a:r>
              <a:rPr lang="en-US" sz="2400" dirty="0" smtClean="0">
                <a:solidFill>
                  <a:srgbClr val="CC0000"/>
                </a:solidFill>
                <a:latin typeface="Arial" charset="0"/>
              </a:rPr>
              <a:t>force </a:t>
            </a:r>
            <a:r>
              <a:rPr lang="en-US" sz="2400" dirty="0">
                <a:solidFill>
                  <a:srgbClr val="CC0000"/>
                </a:solidFill>
                <a:latin typeface="Arial" charset="0"/>
              </a:rPr>
              <a:t>becomes strong!</a:t>
            </a:r>
          </a:p>
        </p:txBody>
      </p:sp>
      <p:pic>
        <p:nvPicPr>
          <p:cNvPr id="2853899" name="Picture 11" descr="Plank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52492" y="3267076"/>
            <a:ext cx="2602523" cy="2371725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2853900" name="AutoShape 12"/>
          <p:cNvSpPr>
            <a:spLocks noChangeArrowheads="1"/>
          </p:cNvSpPr>
          <p:nvPr/>
        </p:nvSpPr>
        <p:spPr bwMode="auto">
          <a:xfrm>
            <a:off x="5867400" y="4314826"/>
            <a:ext cx="690196" cy="485775"/>
          </a:xfrm>
          <a:prstGeom prst="rightArrow">
            <a:avLst>
              <a:gd name="adj1" fmla="val 50000"/>
              <a:gd name="adj2" fmla="val 38480"/>
            </a:avLst>
          </a:prstGeom>
          <a:solidFill>
            <a:srgbClr val="FFFF66"/>
          </a:solidFill>
          <a:ln w="317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53901" name="Rectangle 13"/>
          <p:cNvSpPr>
            <a:spLocks noChangeArrowheads="1"/>
          </p:cNvSpPr>
          <p:nvPr/>
        </p:nvSpPr>
        <p:spPr bwMode="auto">
          <a:xfrm>
            <a:off x="3094892" y="2057400"/>
            <a:ext cx="281354" cy="304800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53902" name="Rectangle 14"/>
          <p:cNvSpPr>
            <a:spLocks noChangeArrowheads="1"/>
          </p:cNvSpPr>
          <p:nvPr/>
        </p:nvSpPr>
        <p:spPr bwMode="auto">
          <a:xfrm>
            <a:off x="3094892" y="3657600"/>
            <a:ext cx="281354" cy="304800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9648" name="Picture 15" descr="bh4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80492" y="1862138"/>
            <a:ext cx="3024554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9" name="Picture 16" descr="bh4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49108" y="1863726"/>
            <a:ext cx="3446585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50" name="Text Box 17"/>
          <p:cNvSpPr txBox="1">
            <a:spLocks noChangeArrowheads="1"/>
          </p:cNvSpPr>
          <p:nvPr/>
        </p:nvSpPr>
        <p:spPr bwMode="auto">
          <a:xfrm>
            <a:off x="140677" y="1873250"/>
            <a:ext cx="2032002" cy="646331"/>
          </a:xfrm>
          <a:prstGeom prst="rect">
            <a:avLst/>
          </a:prstGeom>
          <a:solidFill>
            <a:srgbClr val="FFFF66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Arial" charset="0"/>
              </a:rPr>
              <a:t>Problem:</a:t>
            </a:r>
          </a:p>
        </p:txBody>
      </p:sp>
      <p:sp>
        <p:nvSpPr>
          <p:cNvPr id="69651" name="AutoShape 18"/>
          <p:cNvSpPr>
            <a:spLocks noChangeArrowheads="1"/>
          </p:cNvSpPr>
          <p:nvPr/>
        </p:nvSpPr>
        <p:spPr bwMode="auto">
          <a:xfrm>
            <a:off x="5209443" y="1828800"/>
            <a:ext cx="839665" cy="794802"/>
          </a:xfrm>
          <a:prstGeom prst="leftRightArrow">
            <a:avLst>
              <a:gd name="adj1" fmla="val 50000"/>
              <a:gd name="adj2" fmla="val 37451"/>
            </a:avLst>
          </a:prstGeom>
          <a:solidFill>
            <a:srgbClr val="0000FF"/>
          </a:solidFill>
          <a:ln w="47625">
            <a:solidFill>
              <a:srgbClr val="0000FF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0" name="Image 19" descr="Screen Shot 2014-12-17 at 9.14.47 AM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3200" y="3234006"/>
            <a:ext cx="3075502" cy="2480994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7423428" y="5867400"/>
            <a:ext cx="1415772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Interstellar</a:t>
            </a:r>
            <a:endParaRPr lang="en-GB" dirty="0"/>
          </a:p>
        </p:txBody>
      </p:sp>
      <p:pic>
        <p:nvPicPr>
          <p:cNvPr id="22" name="Image 21" descr="Screen Shot 2014-12-17 at 9.23.31 AM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53200" y="5791200"/>
            <a:ext cx="2857698" cy="609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3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53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3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53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3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3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3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53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3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53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3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53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3898" grpId="0" animBg="1"/>
      <p:bldP spid="2853900" grpId="0" animBg="1"/>
      <p:bldP spid="2853901" grpId="0" animBg="1"/>
      <p:bldP spid="2853902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Espace réservé de la date 3"/>
          <p:cNvSpPr>
            <a:spLocks noGrp="1"/>
          </p:cNvSpPr>
          <p:nvPr>
            <p:ph type="dt" sz="quarter" idx="4294967295"/>
          </p:nvPr>
        </p:nvSpPr>
        <p:spPr>
          <a:xfrm>
            <a:off x="70338" y="6543675"/>
            <a:ext cx="2760785" cy="247650"/>
          </a:xfrm>
          <a:prstGeom prst="rect">
            <a:avLst/>
          </a:prstGeom>
          <a:noFill/>
        </p:spPr>
        <p:txBody>
          <a:bodyPr/>
          <a:lstStyle/>
          <a:p>
            <a:r>
              <a:rPr lang="fr-CH" smtClean="0"/>
              <a:t>	</a:t>
            </a:r>
            <a:endParaRPr lang="fr-FR" smtClean="0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1800">
              <a:latin typeface="Arial" charset="0"/>
            </a:endParaRPr>
          </a:p>
        </p:txBody>
      </p:sp>
      <p:pic>
        <p:nvPicPr>
          <p:cNvPr id="134148" name="Picture 4" descr="Picture 327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6931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49" name="Text Box 6"/>
          <p:cNvSpPr txBox="1">
            <a:spLocks noChangeArrowheads="1"/>
          </p:cNvSpPr>
          <p:nvPr/>
        </p:nvSpPr>
        <p:spPr bwMode="auto">
          <a:xfrm>
            <a:off x="3713285" y="969963"/>
            <a:ext cx="2898249" cy="40011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Planck scale (M</a:t>
            </a:r>
            <a:r>
              <a:rPr lang="en-US" baseline="-25000">
                <a:solidFill>
                  <a:schemeClr val="tx2"/>
                </a:solidFill>
              </a:rPr>
              <a:t>D</a:t>
            </a:r>
            <a:r>
              <a:rPr lang="en-US">
                <a:solidFill>
                  <a:schemeClr val="tx2"/>
                </a:solidFill>
              </a:rPr>
              <a:t>) ~ TeV</a:t>
            </a:r>
          </a:p>
        </p:txBody>
      </p:sp>
      <p:sp>
        <p:nvSpPr>
          <p:cNvPr id="134150" name="Text Box 7"/>
          <p:cNvSpPr txBox="1">
            <a:spLocks noChangeArrowheads="1"/>
          </p:cNvSpPr>
          <p:nvPr/>
        </p:nvSpPr>
        <p:spPr bwMode="auto">
          <a:xfrm>
            <a:off x="4135316" y="4246563"/>
            <a:ext cx="2031023" cy="4000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  </a:t>
            </a:r>
            <a:r>
              <a:rPr lang="en-US">
                <a:solidFill>
                  <a:schemeClr val="tx2"/>
                </a:solidFill>
              </a:rPr>
              <a:t>look-like SUSY</a:t>
            </a:r>
            <a:endParaRPr lang="en-US"/>
          </a:p>
        </p:txBody>
      </p:sp>
      <p:sp>
        <p:nvSpPr>
          <p:cNvPr id="8" name="ZoneTexte 7"/>
          <p:cNvSpPr txBox="1"/>
          <p:nvPr/>
        </p:nvSpPr>
        <p:spPr>
          <a:xfrm>
            <a:off x="6324600" y="1905000"/>
            <a:ext cx="685800" cy="400050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>
                <a:solidFill>
                  <a:srgbClr val="0000FF"/>
                </a:solidFill>
              </a:rPr>
              <a:t>ADD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343400" y="2743200"/>
            <a:ext cx="486508" cy="400050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>
                <a:solidFill>
                  <a:srgbClr val="0000FF"/>
                </a:solidFill>
              </a:rPr>
              <a:t>RS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400801" y="5334000"/>
            <a:ext cx="671146" cy="400050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>
                <a:solidFill>
                  <a:srgbClr val="0000FF"/>
                </a:solidFill>
              </a:rPr>
              <a:t>UED</a:t>
            </a:r>
          </a:p>
        </p:txBody>
      </p:sp>
      <p:sp>
        <p:nvSpPr>
          <p:cNvPr id="134154" name="ZoneTexte 11"/>
          <p:cNvSpPr txBox="1">
            <a:spLocks noChangeArrowheads="1"/>
          </p:cNvSpPr>
          <p:nvPr/>
        </p:nvSpPr>
        <p:spPr bwMode="auto">
          <a:xfrm>
            <a:off x="4191000" y="2286000"/>
            <a:ext cx="310643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>
                <a:solidFill>
                  <a:srgbClr val="0000FF"/>
                </a:solidFill>
              </a:rPr>
              <a:t>Arkani-Hamed Dimopoulos Dvali</a:t>
            </a:r>
          </a:p>
        </p:txBody>
      </p:sp>
      <p:sp>
        <p:nvSpPr>
          <p:cNvPr id="134155" name="ZoneTexte 12"/>
          <p:cNvSpPr txBox="1">
            <a:spLocks noChangeArrowheads="1"/>
          </p:cNvSpPr>
          <p:nvPr/>
        </p:nvSpPr>
        <p:spPr bwMode="auto">
          <a:xfrm>
            <a:off x="5029200" y="2819400"/>
            <a:ext cx="17291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>
                <a:solidFill>
                  <a:srgbClr val="0000FF"/>
                </a:solidFill>
              </a:rPr>
              <a:t>Randall Sundrum</a:t>
            </a:r>
          </a:p>
        </p:txBody>
      </p:sp>
      <p:sp>
        <p:nvSpPr>
          <p:cNvPr id="134156" name="ZoneTexte 13"/>
          <p:cNvSpPr txBox="1">
            <a:spLocks noChangeArrowheads="1"/>
          </p:cNvSpPr>
          <p:nvPr/>
        </p:nvSpPr>
        <p:spPr bwMode="auto">
          <a:xfrm>
            <a:off x="5896708" y="5638800"/>
            <a:ext cx="263769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>
                <a:solidFill>
                  <a:srgbClr val="0000FF"/>
                </a:solidFill>
              </a:rPr>
              <a:t>Universal Extra Dimensions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Espace réservé de la date 3"/>
          <p:cNvSpPr>
            <a:spLocks noGrp="1"/>
          </p:cNvSpPr>
          <p:nvPr>
            <p:ph type="dt" sz="quarter" idx="4294967295"/>
          </p:nvPr>
        </p:nvSpPr>
        <p:spPr>
          <a:xfrm>
            <a:off x="70338" y="6543675"/>
            <a:ext cx="2760785" cy="247650"/>
          </a:xfrm>
          <a:prstGeom prst="rect">
            <a:avLst/>
          </a:prstGeom>
          <a:noFill/>
        </p:spPr>
        <p:txBody>
          <a:bodyPr/>
          <a:lstStyle/>
          <a:p>
            <a:r>
              <a:rPr lang="fr-CH" smtClean="0"/>
              <a:t>	</a:t>
            </a:r>
            <a:endParaRPr lang="fr-FR" smtClean="0"/>
          </a:p>
        </p:txBody>
      </p:sp>
      <p:sp>
        <p:nvSpPr>
          <p:cNvPr id="7373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371600" y="-142875"/>
            <a:ext cx="7239000" cy="904875"/>
          </a:xfrm>
        </p:spPr>
        <p:txBody>
          <a:bodyPr/>
          <a:lstStyle/>
          <a:p>
            <a:pPr eaLnBrk="1" hangingPunct="1"/>
            <a:r>
              <a:rPr lang="en-US" dirty="0" smtClean="0"/>
              <a:t>Large Extra Dimensions</a:t>
            </a:r>
            <a:endParaRPr lang="en-US" dirty="0"/>
          </a:p>
        </p:txBody>
      </p:sp>
      <p:pic>
        <p:nvPicPr>
          <p:cNvPr id="73734" name="Picture 1028" descr="Picture 31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838200"/>
            <a:ext cx="829214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914400"/>
          </a:xfrm>
        </p:spPr>
        <p:txBody>
          <a:bodyPr>
            <a:normAutofit/>
          </a:bodyPr>
          <a:lstStyle/>
          <a:p>
            <a:r>
              <a:rPr lang="en-GB" dirty="0" smtClean="0">
                <a:effectLst/>
              </a:rPr>
              <a:t>Search for Large Extra Dimensions</a:t>
            </a:r>
            <a:endParaRPr lang="en-GB" dirty="0">
              <a:effectLst/>
            </a:endParaRPr>
          </a:p>
        </p:txBody>
      </p:sp>
      <p:pic>
        <p:nvPicPr>
          <p:cNvPr id="12" name="Image 11" descr="Screen shot 2011-07-27 at 10.06.5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7000"/>
            <a:ext cx="2438400" cy="2039389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52400" y="838200"/>
            <a:ext cx="6702726" cy="461665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fr-FR" sz="2400" dirty="0" err="1" smtClean="0">
                <a:solidFill>
                  <a:srgbClr val="0000FF"/>
                </a:solidFill>
              </a:rPr>
              <a:t>Example:Mono-jet</a:t>
            </a:r>
            <a:r>
              <a:rPr lang="fr-FR" sz="2400" dirty="0" smtClean="0">
                <a:solidFill>
                  <a:srgbClr val="0000FF"/>
                </a:solidFill>
              </a:rPr>
              <a:t> final state +</a:t>
            </a:r>
            <a:r>
              <a:rPr lang="fr-FR" sz="2400" dirty="0" err="1" smtClean="0">
                <a:solidFill>
                  <a:srgbClr val="0000FF"/>
                </a:solidFill>
              </a:rPr>
              <a:t>Missing</a:t>
            </a:r>
            <a:r>
              <a:rPr lang="fr-FR" sz="2400" dirty="0" smtClean="0">
                <a:solidFill>
                  <a:srgbClr val="0000FF"/>
                </a:solidFill>
              </a:rPr>
              <a:t> E</a:t>
            </a:r>
            <a:r>
              <a:rPr lang="fr-FR" sz="2400" baseline="-25000" dirty="0" smtClean="0">
                <a:solidFill>
                  <a:srgbClr val="0000FF"/>
                </a:solidFill>
              </a:rPr>
              <a:t>T</a:t>
            </a:r>
            <a:r>
              <a:rPr lang="fr-FR" sz="2400" dirty="0" smtClean="0">
                <a:solidFill>
                  <a:srgbClr val="0000FF"/>
                </a:solidFill>
              </a:rPr>
              <a:t> (ADD)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28600" y="1524000"/>
            <a:ext cx="2495495" cy="707886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0000FF"/>
                </a:solidFill>
              </a:rPr>
              <a:t>p</a:t>
            </a:r>
            <a:r>
              <a:rPr lang="en-GB" baseline="-25000" dirty="0" err="1" smtClean="0">
                <a:solidFill>
                  <a:srgbClr val="0000FF"/>
                </a:solidFill>
              </a:rPr>
              <a:t>T</a:t>
            </a:r>
            <a:r>
              <a:rPr lang="en-GB" dirty="0" smtClean="0">
                <a:solidFill>
                  <a:srgbClr val="0000FF"/>
                </a:solidFill>
              </a:rPr>
              <a:t> jet &gt; 250 </a:t>
            </a:r>
            <a:r>
              <a:rPr lang="en-GB" dirty="0" err="1" smtClean="0">
                <a:solidFill>
                  <a:srgbClr val="0000FF"/>
                </a:solidFill>
              </a:rPr>
              <a:t>GeV</a:t>
            </a:r>
            <a:endParaRPr lang="en-GB" dirty="0" smtClean="0">
              <a:solidFill>
                <a:srgbClr val="0000FF"/>
              </a:solidFill>
            </a:endParaRPr>
          </a:p>
          <a:p>
            <a:r>
              <a:rPr lang="en-GB" dirty="0" smtClean="0">
                <a:solidFill>
                  <a:srgbClr val="0000FF"/>
                </a:solidFill>
              </a:rPr>
              <a:t>MET &gt; 250-700 </a:t>
            </a:r>
            <a:r>
              <a:rPr lang="en-GB" dirty="0" err="1" smtClean="0">
                <a:solidFill>
                  <a:srgbClr val="0000FF"/>
                </a:solidFill>
              </a:rPr>
              <a:t>GeV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048000" y="1371600"/>
            <a:ext cx="2126604" cy="1200328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Limits on M</a:t>
            </a:r>
            <a:r>
              <a:rPr lang="en-GB" sz="2400" baseline="-25000" dirty="0" smtClean="0">
                <a:solidFill>
                  <a:srgbClr val="FF0000"/>
                </a:solidFill>
              </a:rPr>
              <a:t>D</a:t>
            </a:r>
            <a:r>
              <a:rPr lang="en-GB" sz="24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between 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~ 7 and 4 </a:t>
            </a:r>
            <a:r>
              <a:rPr lang="en-GB" sz="2400" dirty="0" err="1" smtClean="0">
                <a:solidFill>
                  <a:srgbClr val="FF0000"/>
                </a:solidFill>
              </a:rPr>
              <a:t>TeV</a:t>
            </a:r>
            <a:endParaRPr lang="en-GB" sz="2400" dirty="0" smtClean="0">
              <a:solidFill>
                <a:srgbClr val="FF00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385151" y="1295400"/>
            <a:ext cx="375884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0000FF"/>
                </a:solidFill>
              </a:rPr>
              <a:t>Lower limit on the Planck Scale </a:t>
            </a:r>
          </a:p>
          <a:p>
            <a:r>
              <a:rPr lang="en-GB" sz="1800" dirty="0" smtClean="0">
                <a:solidFill>
                  <a:srgbClr val="0000FF"/>
                </a:solidFill>
              </a:rPr>
              <a:t>versus number of extra dimensions </a:t>
            </a:r>
            <a:endParaRPr lang="en-GB" sz="1800" dirty="0">
              <a:solidFill>
                <a:srgbClr val="0000FF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7086600" y="914400"/>
            <a:ext cx="1775246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dirty="0" smtClean="0"/>
              <a:t>arXiv:1604.07773</a:t>
            </a:r>
            <a:endParaRPr lang="en-GB" sz="1600" dirty="0" smtClean="0"/>
          </a:p>
          <a:p>
            <a:endParaRPr lang="en-GB" dirty="0"/>
          </a:p>
        </p:txBody>
      </p:sp>
      <p:pic>
        <p:nvPicPr>
          <p:cNvPr id="16" name="Image 15" descr="Screen Shot 2016-06-22 at 16.03.3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2590800"/>
            <a:ext cx="2971800" cy="2346614"/>
          </a:xfrm>
          <a:prstGeom prst="rect">
            <a:avLst/>
          </a:prstGeom>
        </p:spPr>
      </p:pic>
      <p:pic>
        <p:nvPicPr>
          <p:cNvPr id="20" name="Image 19" descr="Screen Shot 2016-06-22 at 16.02.0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5029200"/>
            <a:ext cx="7315200" cy="1943522"/>
          </a:xfrm>
          <a:prstGeom prst="rect">
            <a:avLst/>
          </a:prstGeom>
        </p:spPr>
      </p:pic>
      <p:pic>
        <p:nvPicPr>
          <p:cNvPr id="21" name="Image 20" descr="Screen Shot 2016-06-22 at 15.58.2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1981200"/>
            <a:ext cx="3247392" cy="2971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8763000" cy="904875"/>
          </a:xfrm>
        </p:spPr>
        <p:txBody>
          <a:bodyPr/>
          <a:lstStyle/>
          <a:p>
            <a:r>
              <a:rPr lang="en-GB" dirty="0" smtClean="0"/>
              <a:t>A High </a:t>
            </a:r>
            <a:r>
              <a:rPr lang="en-GB" dirty="0" err="1" smtClean="0"/>
              <a:t>p</a:t>
            </a:r>
            <a:r>
              <a:rPr lang="en-GB" baseline="-25000" dirty="0" err="1" smtClean="0"/>
              <a:t>T</a:t>
            </a:r>
            <a:r>
              <a:rPr lang="en-GB" dirty="0" smtClean="0"/>
              <a:t> Mono-jet event</a:t>
            </a:r>
            <a:endParaRPr lang="en-GB" dirty="0"/>
          </a:p>
        </p:txBody>
      </p:sp>
      <p:pic>
        <p:nvPicPr>
          <p:cNvPr id="5" name="Espace réservé du contenu 4" descr="Screen shot 2011-07-25 at 6.10.58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990600"/>
            <a:ext cx="7580463" cy="5638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610599" cy="51435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Quantum Black Holes at the LHC?</a:t>
            </a:r>
            <a:r>
              <a:rPr lang="en-US" dirty="0"/>
              <a:t> </a:t>
            </a:r>
          </a:p>
        </p:txBody>
      </p:sp>
      <p:pic>
        <p:nvPicPr>
          <p:cNvPr id="105478" name="Picture 3" descr="bh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1139" y="914400"/>
            <a:ext cx="167053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9" name="Text Box 4"/>
          <p:cNvSpPr txBox="1">
            <a:spLocks noChangeArrowheads="1"/>
          </p:cNvSpPr>
          <p:nvPr/>
        </p:nvSpPr>
        <p:spPr bwMode="auto">
          <a:xfrm>
            <a:off x="422031" y="984251"/>
            <a:ext cx="5525922" cy="707886"/>
          </a:xfrm>
          <a:prstGeom prst="rect">
            <a:avLst/>
          </a:prstGeom>
          <a:solidFill>
            <a:srgbClr val="FFFF99"/>
          </a:solidFill>
          <a:ln w="476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charset="0"/>
              </a:rPr>
              <a:t>Black Holes are a direct prediction of Einstein’s</a:t>
            </a:r>
          </a:p>
          <a:p>
            <a:r>
              <a:rPr lang="en-US">
                <a:latin typeface="Arial" charset="0"/>
              </a:rPr>
              <a:t>general theory on relativity</a:t>
            </a:r>
          </a:p>
        </p:txBody>
      </p:sp>
      <p:sp>
        <p:nvSpPr>
          <p:cNvPr id="105480" name="Text Box 5"/>
          <p:cNvSpPr txBox="1">
            <a:spLocks noChangeArrowheads="1"/>
          </p:cNvSpPr>
          <p:nvPr/>
        </p:nvSpPr>
        <p:spPr bwMode="auto">
          <a:xfrm>
            <a:off x="492369" y="1974851"/>
            <a:ext cx="5117532" cy="707886"/>
          </a:xfrm>
          <a:prstGeom prst="rect">
            <a:avLst/>
          </a:prstGeom>
          <a:solidFill>
            <a:srgbClr val="FFFF66"/>
          </a:solidFill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CC"/>
                </a:solidFill>
                <a:latin typeface="Arial" charset="0"/>
              </a:rPr>
              <a:t>If the Planck scale is in ~TeV region: </a:t>
            </a:r>
          </a:p>
          <a:p>
            <a:r>
              <a:rPr lang="en-US">
                <a:solidFill>
                  <a:srgbClr val="0000CC"/>
                </a:solidFill>
                <a:latin typeface="Arial" charset="0"/>
              </a:rPr>
              <a:t>can expect Quantum Black Hole production</a:t>
            </a:r>
          </a:p>
        </p:txBody>
      </p:sp>
      <p:graphicFrame>
        <p:nvGraphicFramePr>
          <p:cNvPr id="105474" name="Object 2"/>
          <p:cNvGraphicFramePr>
            <a:graphicFrameLocks noChangeAspect="1"/>
          </p:cNvGraphicFramePr>
          <p:nvPr>
            <p:ph idx="1"/>
          </p:nvPr>
        </p:nvGraphicFramePr>
        <p:xfrm>
          <a:off x="351692" y="3025776"/>
          <a:ext cx="4214446" cy="3222625"/>
        </p:xfrm>
        <a:graphic>
          <a:graphicData uri="http://schemas.openxmlformats.org/presentationml/2006/ole">
            <p:oleObj spid="_x0000_s248834" name="CorelPhotoPaint.Image.10" r:id="rId5" imgW="9752381" imgH="6882540" progId="">
              <p:embed/>
            </p:oleObj>
          </a:graphicData>
        </a:graphic>
      </p:graphicFrame>
      <p:sp>
        <p:nvSpPr>
          <p:cNvPr id="105481" name="Text Box 7"/>
          <p:cNvSpPr txBox="1">
            <a:spLocks noChangeArrowheads="1"/>
          </p:cNvSpPr>
          <p:nvPr/>
        </p:nvSpPr>
        <p:spPr bwMode="auto">
          <a:xfrm>
            <a:off x="422031" y="6232525"/>
            <a:ext cx="4521453" cy="400110"/>
          </a:xfrm>
          <a:prstGeom prst="rect">
            <a:avLst/>
          </a:prstGeom>
          <a:solidFill>
            <a:srgbClr val="FFFF99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tx2"/>
                </a:solidFill>
                <a:latin typeface="Arial" charset="0"/>
              </a:rPr>
              <a:t>Simulation of a Quantum Black Hole event</a:t>
            </a:r>
            <a:r>
              <a:rPr lang="en-US">
                <a:solidFill>
                  <a:srgbClr val="0000CC"/>
                </a:solidFill>
              </a:rPr>
              <a:t> </a:t>
            </a:r>
          </a:p>
        </p:txBody>
      </p:sp>
      <p:sp>
        <p:nvSpPr>
          <p:cNvPr id="105482" name="Text Box 8"/>
          <p:cNvSpPr txBox="1">
            <a:spLocks noChangeArrowheads="1"/>
          </p:cNvSpPr>
          <p:nvPr/>
        </p:nvSpPr>
        <p:spPr bwMode="auto">
          <a:xfrm>
            <a:off x="5682761" y="3903663"/>
            <a:ext cx="184666" cy="40011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CC"/>
              </a:solidFill>
            </a:endParaRPr>
          </a:p>
        </p:txBody>
      </p:sp>
      <p:sp>
        <p:nvSpPr>
          <p:cNvPr id="105483" name="Rectangle 9"/>
          <p:cNvSpPr>
            <a:spLocks noChangeArrowheads="1"/>
          </p:cNvSpPr>
          <p:nvPr/>
        </p:nvSpPr>
        <p:spPr bwMode="auto">
          <a:xfrm>
            <a:off x="5416062" y="3581401"/>
            <a:ext cx="3516923" cy="1631216"/>
          </a:xfrm>
          <a:prstGeom prst="rect">
            <a:avLst/>
          </a:prstGeom>
          <a:solidFill>
            <a:srgbClr val="FFFF66"/>
          </a:solidFill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CC"/>
                </a:solidFill>
                <a:latin typeface="Arial" charset="0"/>
              </a:rPr>
              <a:t>Quantum Black Holes are harmless for the environment: they will decay within </a:t>
            </a:r>
            <a:r>
              <a:rPr lang="en-US">
                <a:solidFill>
                  <a:srgbClr val="006600"/>
                </a:solidFill>
                <a:latin typeface="Arial" charset="0"/>
              </a:rPr>
              <a:t>less than 10</a:t>
            </a:r>
            <a:r>
              <a:rPr lang="en-US" b="1" baseline="30000">
                <a:solidFill>
                  <a:srgbClr val="006600"/>
                </a:solidFill>
                <a:latin typeface="Arial" charset="0"/>
              </a:rPr>
              <a:t>-27</a:t>
            </a:r>
            <a:r>
              <a:rPr lang="en-US">
                <a:solidFill>
                  <a:srgbClr val="006600"/>
                </a:solidFill>
                <a:latin typeface="Arial" charset="0"/>
              </a:rPr>
              <a:t> seconds  </a:t>
            </a:r>
            <a:r>
              <a:rPr lang="en-US">
                <a:solidFill>
                  <a:srgbClr val="CC0000"/>
                </a:solidFill>
                <a:latin typeface="Arial" charset="0"/>
                <a:sym typeface="Symbol" charset="2"/>
              </a:rPr>
              <a:t> SAFE!</a:t>
            </a:r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3392522" name="Text Box 10"/>
          <p:cNvSpPr txBox="1">
            <a:spLocks noChangeArrowheads="1"/>
          </p:cNvSpPr>
          <p:nvPr/>
        </p:nvSpPr>
        <p:spPr bwMode="auto">
          <a:xfrm>
            <a:off x="5029200" y="5303838"/>
            <a:ext cx="4089694" cy="1107996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200">
                <a:solidFill>
                  <a:srgbClr val="CC0000"/>
                </a:solidFill>
                <a:latin typeface="Arial" charset="0"/>
              </a:rPr>
              <a:t>Quantum Black Holes open the</a:t>
            </a:r>
          </a:p>
          <a:p>
            <a:r>
              <a:rPr lang="en-US" sz="2200">
                <a:solidFill>
                  <a:srgbClr val="CC0000"/>
                </a:solidFill>
                <a:latin typeface="Arial" charset="0"/>
              </a:rPr>
              <a:t>exciting perspective to study</a:t>
            </a:r>
          </a:p>
          <a:p>
            <a:r>
              <a:rPr lang="en-US" sz="2200">
                <a:solidFill>
                  <a:srgbClr val="CC0000"/>
                </a:solidFill>
                <a:latin typeface="Arial" charset="0"/>
              </a:rPr>
              <a:t>Quantum Gravity in the lab!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92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925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-152400"/>
            <a:ext cx="7239000" cy="904875"/>
          </a:xfrm>
        </p:spPr>
        <p:txBody>
          <a:bodyPr/>
          <a:lstStyle/>
          <a:p>
            <a:r>
              <a:rPr lang="en-GB" dirty="0" smtClean="0"/>
              <a:t>Black Holes at the LHC?</a:t>
            </a:r>
            <a:endParaRPr lang="en-GB" dirty="0"/>
          </a:p>
        </p:txBody>
      </p:sp>
      <p:pic>
        <p:nvPicPr>
          <p:cNvPr id="5" name="Espace réservé du contenu 4" descr="PastedGraphic-1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52400" y="3733800"/>
            <a:ext cx="5943600" cy="2971800"/>
          </a:xfrm>
        </p:spPr>
      </p:pic>
      <p:pic>
        <p:nvPicPr>
          <p:cNvPr id="6" name="Espace réservé du contenu 4" descr="Screen shot 2012-05-12 at 2.45.3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-76200" y="1015093"/>
            <a:ext cx="7010400" cy="256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 descr="Screen shot 2012-05-12 at 3.01.15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4038600"/>
            <a:ext cx="1828799" cy="2115402"/>
          </a:xfrm>
          <a:prstGeom prst="rect">
            <a:avLst/>
          </a:prstGeom>
        </p:spPr>
      </p:pic>
      <p:pic>
        <p:nvPicPr>
          <p:cNvPr id="9" name="Image 8" descr="Screen shot 2012-05-14 at 8.03.10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8993" y="1066800"/>
            <a:ext cx="2325007" cy="16764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477000" y="3581400"/>
            <a:ext cx="2019353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Snowmass 2001</a:t>
            </a:r>
            <a:endParaRPr lang="en-GB" dirty="0"/>
          </a:p>
        </p:txBody>
      </p:sp>
      <p:sp>
        <p:nvSpPr>
          <p:cNvPr id="11" name="ZoneTexte 10"/>
          <p:cNvSpPr txBox="1"/>
          <p:nvPr/>
        </p:nvSpPr>
        <p:spPr>
          <a:xfrm>
            <a:off x="2895600" y="3657600"/>
            <a:ext cx="2897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FF0000"/>
                </a:solidFill>
              </a:rPr>
              <a:t>New York times 9/11/2001</a:t>
            </a:r>
            <a:endParaRPr lang="en-GB" sz="1800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372971" y="6248400"/>
            <a:ext cx="2847229" cy="553998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Greg </a:t>
            </a:r>
            <a:r>
              <a:rPr lang="en-GB" sz="1600" dirty="0" err="1" smtClean="0"/>
              <a:t>Landsberg</a:t>
            </a:r>
            <a:endParaRPr lang="en-GB" sz="1600" dirty="0" smtClean="0"/>
          </a:p>
          <a:p>
            <a:r>
              <a:rPr lang="en-GB" sz="1400" dirty="0" smtClean="0"/>
              <a:t>Previous CMS physics coordinator</a:t>
            </a:r>
            <a:endParaRPr lang="en-GB" sz="1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6705600" y="2743200"/>
            <a:ext cx="2557110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 err="1" smtClean="0"/>
              <a:t>Savas</a:t>
            </a:r>
            <a:r>
              <a:rPr lang="en-GB" sz="1600" dirty="0" smtClean="0"/>
              <a:t> </a:t>
            </a:r>
            <a:r>
              <a:rPr lang="en-GB" sz="1600" dirty="0" err="1" smtClean="0"/>
              <a:t>Dimopoulos</a:t>
            </a:r>
            <a:r>
              <a:rPr lang="en-GB" sz="1600" dirty="0" smtClean="0"/>
              <a:t>, </a:t>
            </a:r>
            <a:r>
              <a:rPr lang="en-GB" sz="1400" dirty="0" smtClean="0"/>
              <a:t>theorist</a:t>
            </a:r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1" name="Espace réservé de la date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fr-CH" smtClean="0"/>
              <a:t>	</a:t>
            </a:r>
            <a:endParaRPr lang="fr-FR" smtClean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2400" y="1143000"/>
            <a:ext cx="5216770" cy="730250"/>
            <a:chOff x="144" y="960"/>
            <a:chExt cx="2582" cy="364"/>
          </a:xfrm>
        </p:grpSpPr>
        <p:sp>
          <p:nvSpPr>
            <p:cNvPr id="96285" name="Text Box 3"/>
            <p:cNvSpPr txBox="1">
              <a:spLocks noChangeArrowheads="1"/>
            </p:cNvSpPr>
            <p:nvPr/>
          </p:nvSpPr>
          <p:spPr bwMode="auto">
            <a:xfrm>
              <a:off x="144" y="1009"/>
              <a:ext cx="1917" cy="199"/>
            </a:xfrm>
            <a:prstGeom prst="rect">
              <a:avLst/>
            </a:prstGeom>
            <a:solidFill>
              <a:schemeClr val="accent3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dirty="0">
                  <a:solidFill>
                    <a:schemeClr val="tx1"/>
                  </a:solidFill>
                </a:rPr>
                <a:t>4-dim.,  </a:t>
              </a:r>
              <a:r>
                <a:rPr lang="en-US" dirty="0" err="1">
                  <a:solidFill>
                    <a:srgbClr val="008000"/>
                  </a:solidFill>
                </a:rPr>
                <a:t>M</a:t>
              </a:r>
              <a:r>
                <a:rPr lang="en-US" b="1" baseline="-25000" dirty="0" err="1">
                  <a:solidFill>
                    <a:srgbClr val="008000"/>
                  </a:solidFill>
                </a:rPr>
                <a:t>gravity</a:t>
              </a:r>
              <a:r>
                <a:rPr lang="en-US" dirty="0">
                  <a:solidFill>
                    <a:srgbClr val="008000"/>
                  </a:solidFill>
                </a:rPr>
                <a:t>= </a:t>
              </a:r>
              <a:r>
                <a:rPr lang="en-US" dirty="0" err="1">
                  <a:solidFill>
                    <a:srgbClr val="008000"/>
                  </a:solidFill>
                </a:rPr>
                <a:t>M</a:t>
              </a:r>
              <a:r>
                <a:rPr lang="en-US" b="1" baseline="-25000" dirty="0" err="1">
                  <a:solidFill>
                    <a:srgbClr val="008000"/>
                  </a:solidFill>
                </a:rPr>
                <a:t>Planck</a:t>
              </a:r>
              <a:r>
                <a:rPr lang="en-US" b="1" dirty="0">
                  <a:solidFill>
                    <a:schemeClr val="tx1"/>
                  </a:solidFill>
                </a:rPr>
                <a:t> </a:t>
              </a:r>
              <a:r>
                <a:rPr lang="en-US" dirty="0">
                  <a:solidFill>
                    <a:schemeClr val="tx1"/>
                  </a:solidFill>
                </a:rPr>
                <a:t>: </a:t>
              </a:r>
            </a:p>
          </p:txBody>
        </p:sp>
        <p:graphicFrame>
          <p:nvGraphicFramePr>
            <p:cNvPr id="96260" name="Object 4"/>
            <p:cNvGraphicFramePr>
              <a:graphicFrameLocks noChangeAspect="1"/>
            </p:cNvGraphicFramePr>
            <p:nvPr/>
          </p:nvGraphicFramePr>
          <p:xfrm>
            <a:off x="1863" y="960"/>
            <a:ext cx="863" cy="364"/>
          </p:xfrm>
          <a:graphic>
            <a:graphicData uri="http://schemas.openxmlformats.org/presentationml/2006/ole">
              <p:oleObj spid="_x0000_s168964" name="…quation" r:id="rId4" imgW="1054497" imgH="444897" progId="Equation.3">
                <p:embed/>
              </p:oleObj>
            </a:graphicData>
          </a:graphic>
        </p:graphicFrame>
      </p:grpSp>
      <p:sp>
        <p:nvSpPr>
          <p:cNvPr id="96264" name="Rectangle 5"/>
          <p:cNvSpPr>
            <a:spLocks noChangeArrowheads="1"/>
          </p:cNvSpPr>
          <p:nvPr/>
        </p:nvSpPr>
        <p:spPr bwMode="auto">
          <a:xfrm>
            <a:off x="281354" y="762000"/>
            <a:ext cx="2723823" cy="400110"/>
          </a:xfrm>
          <a:prstGeom prst="rect">
            <a:avLst/>
          </a:prstGeom>
          <a:solidFill>
            <a:schemeClr val="accent3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buFontTx/>
              <a:buChar char="•"/>
            </a:pPr>
            <a:r>
              <a:rPr lang="en-US" sz="1600">
                <a:solidFill>
                  <a:schemeClr val="tx1"/>
                </a:solidFill>
              </a:rPr>
              <a:t>  </a:t>
            </a:r>
            <a:r>
              <a:rPr lang="en-US">
                <a:solidFill>
                  <a:schemeClr val="tx1"/>
                </a:solidFill>
              </a:rPr>
              <a:t>Schwarzschild radius </a:t>
            </a:r>
          </a:p>
        </p:txBody>
      </p:sp>
      <p:sp>
        <p:nvSpPr>
          <p:cNvPr id="96265" name="AutoShape 6"/>
          <p:cNvSpPr>
            <a:spLocks noChangeAspect="1" noChangeArrowheads="1"/>
          </p:cNvSpPr>
          <p:nvPr/>
        </p:nvSpPr>
        <p:spPr bwMode="auto">
          <a:xfrm>
            <a:off x="2570285" y="2362200"/>
            <a:ext cx="155331" cy="312738"/>
          </a:xfrm>
          <a:prstGeom prst="downArrow">
            <a:avLst>
              <a:gd name="adj1" fmla="val 50000"/>
              <a:gd name="adj2" fmla="val 46462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6266" name="Text Box 7"/>
          <p:cNvSpPr txBox="1">
            <a:spLocks noChangeArrowheads="1"/>
          </p:cNvSpPr>
          <p:nvPr/>
        </p:nvSpPr>
        <p:spPr bwMode="auto">
          <a:xfrm>
            <a:off x="76200" y="2638961"/>
            <a:ext cx="4303047" cy="1323439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solidFill>
                  <a:schemeClr val="accent2"/>
                </a:solidFill>
              </a:rPr>
              <a:t>Since M</a:t>
            </a:r>
            <a:r>
              <a:rPr lang="en-US" b="1" baseline="-25000" dirty="0">
                <a:solidFill>
                  <a:schemeClr val="accent2"/>
                </a:solidFill>
              </a:rPr>
              <a:t>D</a:t>
            </a:r>
            <a:r>
              <a:rPr lang="en-US" dirty="0">
                <a:solidFill>
                  <a:schemeClr val="accent2"/>
                </a:solidFill>
              </a:rPr>
              <a:t> is low, tiny black holes </a:t>
            </a:r>
          </a:p>
          <a:p>
            <a:pPr eaLnBrk="0" hangingPunct="0"/>
            <a:r>
              <a:rPr lang="en-US" dirty="0">
                <a:solidFill>
                  <a:schemeClr val="accent2"/>
                </a:solidFill>
              </a:rPr>
              <a:t>of M</a:t>
            </a:r>
            <a:r>
              <a:rPr lang="en-US" b="1" baseline="-25000" dirty="0">
                <a:solidFill>
                  <a:schemeClr val="accent2"/>
                </a:solidFill>
              </a:rPr>
              <a:t>BH</a:t>
            </a:r>
            <a:r>
              <a:rPr lang="en-US" dirty="0">
                <a:solidFill>
                  <a:schemeClr val="accent2"/>
                </a:solidFill>
              </a:rPr>
              <a:t> ~ </a:t>
            </a:r>
            <a:r>
              <a:rPr lang="en-US" dirty="0" err="1">
                <a:solidFill>
                  <a:schemeClr val="accent2"/>
                </a:solidFill>
              </a:rPr>
              <a:t>TeV</a:t>
            </a:r>
            <a:r>
              <a:rPr lang="en-US" dirty="0">
                <a:solidFill>
                  <a:schemeClr val="accent2"/>
                </a:solidFill>
              </a:rPr>
              <a:t> can be produced if </a:t>
            </a:r>
          </a:p>
          <a:p>
            <a:pPr eaLnBrk="0" hangingPunct="0"/>
            <a:r>
              <a:rPr lang="en-US" dirty="0" err="1">
                <a:solidFill>
                  <a:schemeClr val="accent2"/>
                </a:solidFill>
              </a:rPr>
              <a:t>partons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ij</a:t>
            </a:r>
            <a:r>
              <a:rPr lang="en-US" dirty="0">
                <a:solidFill>
                  <a:schemeClr val="accent2"/>
                </a:solidFill>
              </a:rPr>
              <a:t> with   </a:t>
            </a:r>
            <a:r>
              <a:rPr lang="en-US" b="1" dirty="0" err="1">
                <a:solidFill>
                  <a:schemeClr val="accent2"/>
                </a:solidFill>
                <a:sym typeface="Symbol" charset="2"/>
              </a:rPr>
              <a:t></a:t>
            </a:r>
            <a:r>
              <a:rPr lang="en-US" dirty="0" err="1">
                <a:solidFill>
                  <a:schemeClr val="accent2"/>
                </a:solidFill>
                <a:sym typeface="Symbol" charset="2"/>
              </a:rPr>
              <a:t>s</a:t>
            </a:r>
            <a:r>
              <a:rPr lang="en-US" b="1" baseline="-25000" dirty="0" err="1">
                <a:solidFill>
                  <a:schemeClr val="accent2"/>
                </a:solidFill>
                <a:sym typeface="Symbol" charset="2"/>
              </a:rPr>
              <a:t>ij</a:t>
            </a:r>
            <a:r>
              <a:rPr lang="en-US" dirty="0">
                <a:solidFill>
                  <a:schemeClr val="accent2"/>
                </a:solidFill>
                <a:sym typeface="Symbol" charset="2"/>
              </a:rPr>
              <a:t> = M</a:t>
            </a:r>
            <a:r>
              <a:rPr lang="en-US" b="1" baseline="-25000" dirty="0">
                <a:solidFill>
                  <a:schemeClr val="accent2"/>
                </a:solidFill>
                <a:sym typeface="Symbol" charset="2"/>
              </a:rPr>
              <a:t>BH</a:t>
            </a:r>
            <a:r>
              <a:rPr lang="en-US" b="1" dirty="0">
                <a:solidFill>
                  <a:schemeClr val="accent2"/>
                </a:solidFill>
                <a:sym typeface="Symbol" charset="2"/>
              </a:rPr>
              <a:t> </a:t>
            </a:r>
            <a:r>
              <a:rPr lang="en-US" dirty="0">
                <a:solidFill>
                  <a:schemeClr val="accent2"/>
                </a:solidFill>
                <a:sym typeface="Symbol" charset="2"/>
              </a:rPr>
              <a:t>pass at a </a:t>
            </a:r>
          </a:p>
          <a:p>
            <a:pPr eaLnBrk="0" hangingPunct="0"/>
            <a:r>
              <a:rPr lang="en-US" dirty="0">
                <a:solidFill>
                  <a:schemeClr val="accent2"/>
                </a:solidFill>
                <a:sym typeface="Symbol" charset="2"/>
              </a:rPr>
              <a:t>distance smaller than R</a:t>
            </a:r>
            <a:r>
              <a:rPr lang="en-US" b="1" baseline="-25000" dirty="0">
                <a:solidFill>
                  <a:schemeClr val="accent2"/>
                </a:solidFill>
                <a:sym typeface="Symbol" charset="2"/>
              </a:rPr>
              <a:t>S</a:t>
            </a:r>
            <a:endParaRPr lang="en-US" b="1" baseline="-25000" dirty="0">
              <a:solidFill>
                <a:schemeClr val="accent2"/>
              </a:solidFill>
            </a:endParaRP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741985" y="2362200"/>
            <a:ext cx="4402015" cy="1905000"/>
            <a:chOff x="2784" y="1494"/>
            <a:chExt cx="2684" cy="1018"/>
          </a:xfrm>
        </p:grpSpPr>
        <p:graphicFrame>
          <p:nvGraphicFramePr>
            <p:cNvPr id="96259" name="Object 3"/>
            <p:cNvGraphicFramePr>
              <a:graphicFrameLocks noChangeAspect="1"/>
            </p:cNvGraphicFramePr>
            <p:nvPr/>
          </p:nvGraphicFramePr>
          <p:xfrm>
            <a:off x="2784" y="1494"/>
            <a:ext cx="2684" cy="1018"/>
          </p:xfrm>
          <a:graphic>
            <a:graphicData uri="http://schemas.openxmlformats.org/presentationml/2006/ole">
              <p:oleObj spid="_x0000_s168963" name="CorelPhotoPaint.Image.10" r:id="rId5" imgW="5320635" imgH="2019048" progId="">
                <p:embed/>
              </p:oleObj>
            </a:graphicData>
          </a:graphic>
        </p:graphicFrame>
        <p:sp>
          <p:nvSpPr>
            <p:cNvPr id="96283" name="Rectangle 10"/>
            <p:cNvSpPr>
              <a:spLocks noChangeArrowheads="1"/>
            </p:cNvSpPr>
            <p:nvPr/>
          </p:nvSpPr>
          <p:spPr bwMode="auto">
            <a:xfrm>
              <a:off x="4752" y="1872"/>
              <a:ext cx="144" cy="14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284" name="Text Box 11"/>
            <p:cNvSpPr txBox="1">
              <a:spLocks noChangeArrowheads="1"/>
            </p:cNvSpPr>
            <p:nvPr/>
          </p:nvSpPr>
          <p:spPr bwMode="auto">
            <a:xfrm>
              <a:off x="4656" y="1905"/>
              <a:ext cx="274" cy="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rgbClr val="CC0000"/>
                  </a:solidFill>
                </a:rPr>
                <a:t>R</a:t>
              </a:r>
              <a:r>
                <a:rPr lang="en-US" sz="1800" b="1" baseline="-25000">
                  <a:solidFill>
                    <a:srgbClr val="CC0000"/>
                  </a:solidFill>
                </a:rPr>
                <a:t>S</a:t>
              </a:r>
            </a:p>
          </p:txBody>
        </p:sp>
      </p:grpSp>
      <p:sp>
        <p:nvSpPr>
          <p:cNvPr id="3051532" name="Text Box 12"/>
          <p:cNvSpPr txBox="1">
            <a:spLocks noChangeArrowheads="1"/>
          </p:cNvSpPr>
          <p:nvPr/>
        </p:nvSpPr>
        <p:spPr bwMode="auto">
          <a:xfrm>
            <a:off x="152400" y="5130801"/>
            <a:ext cx="9289723" cy="1323439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buFontTx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Black holes decay immediately </a:t>
            </a:r>
            <a:r>
              <a:rPr lang="en-US" dirty="0">
                <a:solidFill>
                  <a:schemeClr val="tx1"/>
                </a:solidFill>
                <a:sym typeface="Symbol" charset="2"/>
              </a:rPr>
              <a:t>by Hawking radiation </a:t>
            </a:r>
            <a:r>
              <a:rPr lang="en-US" dirty="0">
                <a:solidFill>
                  <a:srgbClr val="FF6600"/>
                </a:solidFill>
                <a:sym typeface="Symbol" charset="2"/>
              </a:rPr>
              <a:t>(democratic evaporation)</a:t>
            </a:r>
            <a:r>
              <a:rPr lang="en-US" dirty="0">
                <a:solidFill>
                  <a:schemeClr val="tx1"/>
                </a:solidFill>
                <a:sym typeface="Symbol" charset="2"/>
              </a:rPr>
              <a:t> :</a:t>
            </a:r>
          </a:p>
          <a:p>
            <a:pPr eaLnBrk="0" hangingPunct="0">
              <a:defRPr/>
            </a:pPr>
            <a:r>
              <a:rPr lang="en-US" dirty="0">
                <a:solidFill>
                  <a:schemeClr val="tx1"/>
                </a:solidFill>
                <a:sym typeface="Symbol" charset="2"/>
              </a:rPr>
              <a:t>      -- </a:t>
            </a:r>
            <a:r>
              <a:rPr lang="en-US" dirty="0">
                <a:solidFill>
                  <a:srgbClr val="FF6600"/>
                </a:solidFill>
                <a:sym typeface="Symbol" charset="2"/>
              </a:rPr>
              <a:t>large multiplicity</a:t>
            </a:r>
            <a:r>
              <a:rPr lang="en-US" dirty="0">
                <a:solidFill>
                  <a:schemeClr val="tx1"/>
                </a:solidFill>
                <a:sym typeface="Symbol" charset="2"/>
              </a:rPr>
              <a:t> </a:t>
            </a:r>
          </a:p>
          <a:p>
            <a:pPr eaLnBrk="0" hangingPunct="0">
              <a:defRPr/>
            </a:pPr>
            <a:r>
              <a:rPr lang="en-US" dirty="0">
                <a:solidFill>
                  <a:schemeClr val="tx1"/>
                </a:solidFill>
                <a:sym typeface="Symbol" charset="2"/>
              </a:rPr>
              <a:t>      -- </a:t>
            </a:r>
            <a:r>
              <a:rPr lang="en-US" dirty="0">
                <a:solidFill>
                  <a:srgbClr val="FF6600"/>
                </a:solidFill>
                <a:sym typeface="Symbol" charset="2"/>
              </a:rPr>
              <a:t>small missing E</a:t>
            </a:r>
          </a:p>
          <a:p>
            <a:pPr eaLnBrk="0" hangingPunct="0">
              <a:defRPr/>
            </a:pPr>
            <a:r>
              <a:rPr lang="en-US" dirty="0">
                <a:solidFill>
                  <a:schemeClr val="tx1"/>
                </a:solidFill>
                <a:sym typeface="Symbol" charset="2"/>
              </a:rPr>
              <a:t>      -- </a:t>
            </a:r>
            <a:r>
              <a:rPr lang="en-US" dirty="0">
                <a:solidFill>
                  <a:srgbClr val="FF6600"/>
                </a:solidFill>
                <a:sym typeface="Symbol" charset="2"/>
              </a:rPr>
              <a:t>jets/leptons  ~ 5</a:t>
            </a:r>
            <a:r>
              <a:rPr lang="en-US" dirty="0">
                <a:solidFill>
                  <a:schemeClr val="tx1"/>
                </a:solidFill>
                <a:sym typeface="Symbol" charset="2"/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6269" name="AutoShape 13"/>
          <p:cNvSpPr>
            <a:spLocks noChangeAspect="1"/>
          </p:cNvSpPr>
          <p:nvPr/>
        </p:nvSpPr>
        <p:spPr bwMode="auto">
          <a:xfrm>
            <a:off x="3200401" y="5562600"/>
            <a:ext cx="121627" cy="730250"/>
          </a:xfrm>
          <a:prstGeom prst="rightBrace">
            <a:avLst>
              <a:gd name="adj1" fmla="val 4618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6270" name="Text Box 14"/>
          <p:cNvSpPr txBox="1">
            <a:spLocks noChangeArrowheads="1"/>
          </p:cNvSpPr>
          <p:nvPr/>
        </p:nvSpPr>
        <p:spPr bwMode="auto">
          <a:xfrm>
            <a:off x="3657600" y="5688014"/>
            <a:ext cx="5283643" cy="430887"/>
          </a:xfrm>
          <a:prstGeom prst="rect">
            <a:avLst/>
          </a:prstGeom>
          <a:noFill/>
          <a:ln w="412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200">
                <a:solidFill>
                  <a:srgbClr val="CC0000"/>
                </a:solidFill>
              </a:rPr>
              <a:t>expected signature (quite spectacular …)</a:t>
            </a: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75430" y="1752234"/>
            <a:ext cx="5639570" cy="838200"/>
            <a:chOff x="65" y="1370"/>
            <a:chExt cx="3461" cy="416"/>
          </a:xfrm>
          <a:solidFill>
            <a:schemeClr val="accent3"/>
          </a:solidFill>
        </p:grpSpPr>
        <p:sp>
          <p:nvSpPr>
            <p:cNvPr id="96282" name="Rectangle 17"/>
            <p:cNvSpPr>
              <a:spLocks noChangeArrowheads="1"/>
            </p:cNvSpPr>
            <p:nvPr/>
          </p:nvSpPr>
          <p:spPr bwMode="auto">
            <a:xfrm>
              <a:off x="65" y="1474"/>
              <a:ext cx="2292" cy="19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dirty="0">
                  <a:solidFill>
                    <a:schemeClr val="tx1"/>
                  </a:solidFill>
                </a:rPr>
                <a:t>4 + </a:t>
              </a:r>
              <a:r>
                <a:rPr lang="en-US" dirty="0" err="1">
                  <a:solidFill>
                    <a:schemeClr val="tx1"/>
                  </a:solidFill>
                </a:rPr>
                <a:t>n</a:t>
              </a:r>
              <a:r>
                <a:rPr lang="en-US" dirty="0">
                  <a:solidFill>
                    <a:schemeClr val="tx1"/>
                  </a:solidFill>
                </a:rPr>
                <a:t>-dim.,  </a:t>
              </a:r>
              <a:r>
                <a:rPr lang="en-US" dirty="0" err="1">
                  <a:solidFill>
                    <a:srgbClr val="CC0000"/>
                  </a:solidFill>
                </a:rPr>
                <a:t>M</a:t>
              </a:r>
              <a:r>
                <a:rPr lang="en-US" b="1" baseline="-25000" dirty="0" err="1">
                  <a:solidFill>
                    <a:srgbClr val="CC0000"/>
                  </a:solidFill>
                </a:rPr>
                <a:t>gravity</a:t>
              </a:r>
              <a:r>
                <a:rPr lang="en-US" dirty="0">
                  <a:solidFill>
                    <a:srgbClr val="CC0000"/>
                  </a:solidFill>
                </a:rPr>
                <a:t>= M</a:t>
              </a:r>
              <a:r>
                <a:rPr lang="en-US" b="1" baseline="-25000" dirty="0">
                  <a:solidFill>
                    <a:srgbClr val="CC0000"/>
                  </a:solidFill>
                </a:rPr>
                <a:t>D</a:t>
              </a:r>
              <a:r>
                <a:rPr lang="en-US" baseline="-25000" dirty="0">
                  <a:solidFill>
                    <a:srgbClr val="CC0000"/>
                  </a:solidFill>
                </a:rPr>
                <a:t> </a:t>
              </a:r>
              <a:r>
                <a:rPr lang="en-US" dirty="0" smtClean="0">
                  <a:solidFill>
                    <a:srgbClr val="CC0000"/>
                  </a:solidFill>
                </a:rPr>
                <a:t>~</a:t>
              </a:r>
              <a:r>
                <a:rPr lang="en-US" dirty="0" err="1" smtClean="0">
                  <a:solidFill>
                    <a:srgbClr val="CC0000"/>
                  </a:solidFill>
                </a:rPr>
                <a:t>TeV</a:t>
              </a:r>
              <a:r>
                <a:rPr lang="en-US" dirty="0" smtClean="0">
                  <a:solidFill>
                    <a:schemeClr val="tx1"/>
                  </a:solidFill>
                </a:rPr>
                <a:t>: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aphicFrame>
          <p:nvGraphicFramePr>
            <p:cNvPr id="96258" name="Object 2"/>
            <p:cNvGraphicFramePr>
              <a:graphicFrameLocks noChangeAspect="1"/>
            </p:cNvGraphicFramePr>
            <p:nvPr/>
          </p:nvGraphicFramePr>
          <p:xfrm>
            <a:off x="2352" y="1370"/>
            <a:ext cx="1174" cy="416"/>
          </p:xfrm>
          <a:graphic>
            <a:graphicData uri="http://schemas.openxmlformats.org/presentationml/2006/ole">
              <p:oleObj spid="_x0000_s168962" name="Equation" r:id="rId6" imgW="1435497" imgH="508397" progId="Equation.3">
                <p:embed/>
              </p:oleObj>
            </a:graphicData>
          </a:graphic>
        </p:graphicFrame>
      </p:grpSp>
      <p:sp>
        <p:nvSpPr>
          <p:cNvPr id="96273" name="Text Box 19"/>
          <p:cNvSpPr txBox="1">
            <a:spLocks noChangeArrowheads="1"/>
          </p:cNvSpPr>
          <p:nvPr/>
        </p:nvSpPr>
        <p:spPr bwMode="auto">
          <a:xfrm>
            <a:off x="633046" y="381000"/>
            <a:ext cx="984738" cy="400110"/>
          </a:xfrm>
          <a:prstGeom prst="rect">
            <a:avLst/>
          </a:prstGeom>
          <a:noFill/>
          <a:ln w="476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96274" name="Text Box 20"/>
          <p:cNvSpPr txBox="1">
            <a:spLocks noChangeArrowheads="1"/>
          </p:cNvSpPr>
          <p:nvPr/>
        </p:nvSpPr>
        <p:spPr bwMode="auto">
          <a:xfrm>
            <a:off x="4552371" y="762001"/>
            <a:ext cx="4667829" cy="338554"/>
          </a:xfrm>
          <a:prstGeom prst="rect">
            <a:avLst/>
          </a:prstGeom>
          <a:noFill/>
          <a:ln w="476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err="1">
                <a:solidFill>
                  <a:schemeClr val="tx2"/>
                </a:solidFill>
              </a:rPr>
              <a:t>Landsberg</a:t>
            </a:r>
            <a:r>
              <a:rPr lang="en-US" sz="1600" dirty="0">
                <a:solidFill>
                  <a:schemeClr val="tx2"/>
                </a:solidFill>
              </a:rPr>
              <a:t>, </a:t>
            </a:r>
            <a:r>
              <a:rPr lang="en-US" sz="1600" dirty="0" err="1" smtClean="0">
                <a:solidFill>
                  <a:schemeClr val="tx2"/>
                </a:solidFill>
              </a:rPr>
              <a:t>Dimopoulos</a:t>
            </a:r>
            <a:r>
              <a:rPr lang="en-US" sz="1600" dirty="0" smtClean="0">
                <a:solidFill>
                  <a:schemeClr val="tx2"/>
                </a:solidFill>
              </a:rPr>
              <a:t>, Giddings</a:t>
            </a:r>
            <a:r>
              <a:rPr lang="en-US" sz="1600" dirty="0">
                <a:solidFill>
                  <a:schemeClr val="tx2"/>
                </a:solidFill>
              </a:rPr>
              <a:t>, Thomas, </a:t>
            </a:r>
            <a:r>
              <a:rPr lang="en-US" sz="1600" dirty="0" smtClean="0">
                <a:solidFill>
                  <a:schemeClr val="tx2"/>
                </a:solidFill>
              </a:rPr>
              <a:t>Rizzo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96275" name="Rectangle 21"/>
          <p:cNvSpPr>
            <a:spLocks noChangeArrowheads="1"/>
          </p:cNvSpPr>
          <p:nvPr/>
        </p:nvSpPr>
        <p:spPr bwMode="auto">
          <a:xfrm>
            <a:off x="4079631" y="4648200"/>
            <a:ext cx="4009292" cy="381000"/>
          </a:xfrm>
          <a:prstGeom prst="rect">
            <a:avLst/>
          </a:prstGeom>
          <a:solidFill>
            <a:srgbClr val="FFFF99"/>
          </a:solidFill>
          <a:ln w="3175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51542" name="Text Box 22"/>
          <p:cNvSpPr txBox="1">
            <a:spLocks noChangeArrowheads="1"/>
          </p:cNvSpPr>
          <p:nvPr/>
        </p:nvSpPr>
        <p:spPr bwMode="auto">
          <a:xfrm>
            <a:off x="228600" y="4014788"/>
            <a:ext cx="8340444" cy="1015663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buFontTx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Large </a:t>
            </a:r>
            <a:r>
              <a:rPr lang="en-US" dirty="0" err="1">
                <a:solidFill>
                  <a:schemeClr val="tx1"/>
                </a:solidFill>
              </a:rPr>
              <a:t>partonic</a:t>
            </a:r>
            <a:r>
              <a:rPr lang="en-US" dirty="0">
                <a:solidFill>
                  <a:schemeClr val="tx1"/>
                </a:solidFill>
              </a:rPr>
              <a:t> cross-section :  </a:t>
            </a:r>
            <a:r>
              <a:rPr lang="en-US" b="1" dirty="0" err="1">
                <a:solidFill>
                  <a:schemeClr val="tx1"/>
                </a:solidFill>
                <a:sym typeface="Symbol" charset="2"/>
              </a:rPr>
              <a:t></a:t>
            </a:r>
            <a:r>
              <a:rPr lang="en-US" baseline="-25000" dirty="0">
                <a:solidFill>
                  <a:schemeClr val="tx1"/>
                </a:solidFill>
                <a:sym typeface="Symbol" charset="2"/>
              </a:rPr>
              <a:t> </a:t>
            </a:r>
            <a:r>
              <a:rPr lang="en-US" dirty="0">
                <a:solidFill>
                  <a:schemeClr val="tx1"/>
                </a:solidFill>
                <a:sym typeface="Symbol" charset="2"/>
              </a:rPr>
              <a:t>(</a:t>
            </a:r>
            <a:r>
              <a:rPr lang="en-US" dirty="0" err="1">
                <a:solidFill>
                  <a:schemeClr val="tx1"/>
                </a:solidFill>
                <a:sym typeface="Symbol" charset="2"/>
              </a:rPr>
              <a:t>ij</a:t>
            </a:r>
            <a:r>
              <a:rPr lang="en-US" dirty="0">
                <a:solidFill>
                  <a:schemeClr val="tx1"/>
                </a:solidFill>
                <a:sym typeface="Symbol" charset="2"/>
              </a:rPr>
              <a:t> </a:t>
            </a:r>
            <a:r>
              <a:rPr lang="en-US" dirty="0" err="1">
                <a:solidFill>
                  <a:schemeClr val="tx1"/>
                </a:solidFill>
                <a:sym typeface="Symbol" charset="2"/>
              </a:rPr>
              <a:t></a:t>
            </a:r>
            <a:r>
              <a:rPr lang="en-US" dirty="0">
                <a:solidFill>
                  <a:schemeClr val="tx1"/>
                </a:solidFill>
                <a:sym typeface="Symbol" charset="2"/>
              </a:rPr>
              <a:t> BH)</a:t>
            </a:r>
            <a:r>
              <a:rPr lang="en-US" baseline="-25000" dirty="0">
                <a:solidFill>
                  <a:schemeClr val="tx1"/>
                </a:solidFill>
                <a:sym typeface="Symbol" charset="2"/>
              </a:rPr>
              <a:t> </a:t>
            </a:r>
            <a:r>
              <a:rPr lang="en-US" dirty="0">
                <a:solidFill>
                  <a:schemeClr val="tx1"/>
                </a:solidFill>
                <a:sym typeface="Symbol" charset="2"/>
              </a:rPr>
              <a:t>~ </a:t>
            </a:r>
            <a:r>
              <a:rPr lang="en-US" b="1" dirty="0" err="1">
                <a:solidFill>
                  <a:schemeClr val="tx1"/>
                </a:solidFill>
                <a:sym typeface="Symbol" charset="2"/>
              </a:rPr>
              <a:t></a:t>
            </a:r>
            <a:r>
              <a:rPr lang="en-US" dirty="0">
                <a:solidFill>
                  <a:schemeClr val="tx1"/>
                </a:solidFill>
                <a:sym typeface="Symbol" charset="2"/>
              </a:rPr>
              <a:t> R</a:t>
            </a:r>
            <a:r>
              <a:rPr lang="en-US" b="1" baseline="-25000" dirty="0">
                <a:solidFill>
                  <a:schemeClr val="tx1"/>
                </a:solidFill>
                <a:sym typeface="Symbol" charset="2"/>
              </a:rPr>
              <a:t>S</a:t>
            </a:r>
            <a:r>
              <a:rPr lang="en-US" b="1" baseline="30000" dirty="0">
                <a:solidFill>
                  <a:schemeClr val="tx1"/>
                </a:solidFill>
                <a:sym typeface="Symbol" charset="2"/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eaLnBrk="0" hangingPunct="0">
              <a:buFontTx/>
              <a:buChar char="•"/>
              <a:defRPr/>
            </a:pPr>
            <a:r>
              <a:rPr lang="en-US" b="1" dirty="0" err="1">
                <a:solidFill>
                  <a:schemeClr val="tx1"/>
                </a:solidFill>
                <a:sym typeface="Symbol" charset="2"/>
              </a:rPr>
              <a:t></a:t>
            </a:r>
            <a:r>
              <a:rPr lang="en-US" baseline="-25000" dirty="0">
                <a:solidFill>
                  <a:schemeClr val="tx1"/>
                </a:solidFill>
                <a:sym typeface="Symbol" charset="2"/>
              </a:rPr>
              <a:t> </a:t>
            </a:r>
            <a:r>
              <a:rPr lang="en-US" dirty="0">
                <a:solidFill>
                  <a:schemeClr val="tx1"/>
                </a:solidFill>
                <a:sym typeface="Symbol" charset="2"/>
              </a:rPr>
              <a:t>(pp </a:t>
            </a:r>
            <a:r>
              <a:rPr lang="en-US" dirty="0" err="1">
                <a:solidFill>
                  <a:schemeClr val="tx1"/>
                </a:solidFill>
                <a:sym typeface="Symbol" charset="2"/>
              </a:rPr>
              <a:t></a:t>
            </a:r>
            <a:r>
              <a:rPr lang="en-US" dirty="0">
                <a:solidFill>
                  <a:schemeClr val="tx1"/>
                </a:solidFill>
                <a:sym typeface="Symbol" charset="2"/>
              </a:rPr>
              <a:t> BH) is in the range of 1 </a:t>
            </a:r>
            <a:r>
              <a:rPr lang="en-US" dirty="0" err="1">
                <a:solidFill>
                  <a:schemeClr val="tx1"/>
                </a:solidFill>
                <a:sym typeface="Symbol" charset="2"/>
              </a:rPr>
              <a:t>nb</a:t>
            </a:r>
            <a:r>
              <a:rPr lang="en-US" dirty="0">
                <a:solidFill>
                  <a:schemeClr val="tx1"/>
                </a:solidFill>
                <a:sym typeface="Symbol" charset="2"/>
              </a:rPr>
              <a:t> – 1 </a:t>
            </a:r>
            <a:r>
              <a:rPr lang="en-US" dirty="0" err="1">
                <a:solidFill>
                  <a:schemeClr val="tx1"/>
                </a:solidFill>
                <a:sym typeface="Symbol" charset="2"/>
              </a:rPr>
              <a:t>fb</a:t>
            </a:r>
            <a:endParaRPr lang="en-US" dirty="0">
              <a:solidFill>
                <a:schemeClr val="tx1"/>
              </a:solidFill>
            </a:endParaRPr>
          </a:p>
          <a:p>
            <a:pPr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        </a:t>
            </a:r>
            <a:r>
              <a:rPr lang="en-US" dirty="0">
                <a:solidFill>
                  <a:srgbClr val="FF0000"/>
                </a:solidFill>
              </a:rPr>
              <a:t>e.g.  For M</a:t>
            </a:r>
            <a:r>
              <a:rPr lang="en-US" b="1" baseline="-25000" dirty="0">
                <a:solidFill>
                  <a:srgbClr val="FF0000"/>
                </a:solidFill>
              </a:rPr>
              <a:t>D </a:t>
            </a:r>
            <a:r>
              <a:rPr lang="en-US" dirty="0">
                <a:solidFill>
                  <a:srgbClr val="FF0000"/>
                </a:solidFill>
              </a:rPr>
              <a:t>~1 </a:t>
            </a:r>
            <a:r>
              <a:rPr lang="en-US" dirty="0" err="1">
                <a:solidFill>
                  <a:srgbClr val="FF0000"/>
                </a:solidFill>
              </a:rPr>
              <a:t>TeV</a:t>
            </a:r>
            <a:r>
              <a:rPr lang="en-US" dirty="0">
                <a:solidFill>
                  <a:srgbClr val="FF0000"/>
                </a:solidFill>
              </a:rPr>
              <a:t> and </a:t>
            </a:r>
            <a:r>
              <a:rPr lang="en-US" dirty="0" err="1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=3, </a:t>
            </a:r>
            <a:r>
              <a:rPr lang="en-US" b="1" dirty="0">
                <a:solidFill>
                  <a:srgbClr val="FF0000"/>
                </a:solidFill>
                <a:sym typeface="Symbol" charset="2"/>
              </a:rPr>
              <a:t> </a:t>
            </a:r>
            <a:r>
              <a:rPr lang="en-US" dirty="0">
                <a:solidFill>
                  <a:srgbClr val="FF0000"/>
                </a:solidFill>
                <a:sym typeface="Symbol" charset="2"/>
              </a:rPr>
              <a:t>produce 1 event/second at the LHC </a:t>
            </a:r>
          </a:p>
        </p:txBody>
      </p:sp>
      <p:pic>
        <p:nvPicPr>
          <p:cNvPr id="3051545" name="Picture 25" descr="event26-blackHole3000-Y-wireframe-rot-more-blueTrack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92369" y="2438400"/>
            <a:ext cx="1856232" cy="188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80" name="Text Box 26"/>
          <p:cNvSpPr txBox="1">
            <a:spLocks noChangeArrowheads="1"/>
          </p:cNvSpPr>
          <p:nvPr/>
        </p:nvSpPr>
        <p:spPr bwMode="auto">
          <a:xfrm>
            <a:off x="5791200" y="1270337"/>
            <a:ext cx="2135570" cy="1015663"/>
          </a:xfrm>
          <a:prstGeom prst="rect">
            <a:avLst/>
          </a:prstGeom>
          <a:solidFill>
            <a:schemeClr val="accent3"/>
          </a:solidFill>
          <a:ln w="349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006600"/>
                </a:solidFill>
              </a:rPr>
              <a:t>R</a:t>
            </a:r>
            <a:r>
              <a:rPr lang="en-US" b="1" baseline="-25000" dirty="0" err="1">
                <a:solidFill>
                  <a:srgbClr val="006600"/>
                </a:solidFill>
              </a:rPr>
              <a:t>s</a:t>
            </a:r>
            <a:r>
              <a:rPr lang="en-US" dirty="0">
                <a:solidFill>
                  <a:srgbClr val="006600"/>
                </a:solidFill>
              </a:rPr>
              <a:t> </a:t>
            </a:r>
            <a:r>
              <a:rPr lang="en-US" dirty="0" err="1">
                <a:solidFill>
                  <a:srgbClr val="006600"/>
                </a:solidFill>
                <a:sym typeface="Symbol" charset="2"/>
              </a:rPr>
              <a:t></a:t>
            </a:r>
            <a:r>
              <a:rPr lang="en-US" dirty="0">
                <a:solidFill>
                  <a:srgbClr val="006600"/>
                </a:solidFill>
                <a:sym typeface="Symbol" charset="2"/>
              </a:rPr>
              <a:t> &lt;&lt; 10</a:t>
            </a:r>
            <a:r>
              <a:rPr lang="en-US" b="1" baseline="30000" dirty="0">
                <a:solidFill>
                  <a:srgbClr val="006600"/>
                </a:solidFill>
                <a:sym typeface="Symbol" charset="2"/>
              </a:rPr>
              <a:t>-35 </a:t>
            </a:r>
            <a:r>
              <a:rPr lang="en-US" dirty="0" err="1">
                <a:solidFill>
                  <a:srgbClr val="006600"/>
                </a:solidFill>
                <a:sym typeface="Symbol" charset="2"/>
              </a:rPr>
              <a:t>m</a:t>
            </a:r>
            <a:endParaRPr lang="en-US" dirty="0">
              <a:solidFill>
                <a:srgbClr val="006600"/>
              </a:solidFill>
              <a:sym typeface="Symbol" charset="2"/>
            </a:endParaRPr>
          </a:p>
          <a:p>
            <a:endParaRPr lang="en-US" dirty="0">
              <a:solidFill>
                <a:srgbClr val="006600"/>
              </a:solidFill>
              <a:sym typeface="Symbol" charset="2"/>
            </a:endParaRPr>
          </a:p>
          <a:p>
            <a:r>
              <a:rPr lang="en-US" dirty="0" err="1">
                <a:solidFill>
                  <a:srgbClr val="CC0000"/>
                </a:solidFill>
              </a:rPr>
              <a:t>R</a:t>
            </a:r>
            <a:r>
              <a:rPr lang="en-US" sz="2200" b="1" baseline="-25000" dirty="0" err="1">
                <a:solidFill>
                  <a:srgbClr val="CC0000"/>
                </a:solidFill>
              </a:rPr>
              <a:t>s</a:t>
            </a:r>
            <a:r>
              <a:rPr lang="en-US" dirty="0">
                <a:solidFill>
                  <a:srgbClr val="CC0000"/>
                </a:solidFill>
              </a:rPr>
              <a:t> </a:t>
            </a:r>
            <a:r>
              <a:rPr lang="en-US" dirty="0" err="1">
                <a:solidFill>
                  <a:srgbClr val="CC0000"/>
                </a:solidFill>
                <a:sym typeface="Symbol" charset="2"/>
              </a:rPr>
              <a:t></a:t>
            </a:r>
            <a:r>
              <a:rPr lang="en-US" dirty="0">
                <a:solidFill>
                  <a:srgbClr val="CC0000"/>
                </a:solidFill>
                <a:sym typeface="Symbol" charset="2"/>
              </a:rPr>
              <a:t> ~ 10</a:t>
            </a:r>
            <a:r>
              <a:rPr lang="en-US" b="1" baseline="30000" dirty="0">
                <a:solidFill>
                  <a:srgbClr val="CC0000"/>
                </a:solidFill>
                <a:sym typeface="Symbol" charset="2"/>
              </a:rPr>
              <a:t>-19 </a:t>
            </a:r>
            <a:r>
              <a:rPr lang="en-US" dirty="0" err="1">
                <a:solidFill>
                  <a:srgbClr val="CC0000"/>
                </a:solidFill>
                <a:sym typeface="Symbol" charset="2"/>
              </a:rPr>
              <a:t>m</a:t>
            </a:r>
            <a:endParaRPr lang="en-US" dirty="0">
              <a:solidFill>
                <a:srgbClr val="CC0000"/>
              </a:solidFill>
              <a:sym typeface="Symbol" charset="2"/>
            </a:endParaRPr>
          </a:p>
        </p:txBody>
      </p:sp>
      <p:sp>
        <p:nvSpPr>
          <p:cNvPr id="30" name="Rectangle 2"/>
          <p:cNvSpPr txBox="1">
            <a:spLocks noChangeArrowheads="1"/>
          </p:cNvSpPr>
          <p:nvPr/>
        </p:nvSpPr>
        <p:spPr bwMode="auto">
          <a:xfrm>
            <a:off x="990600" y="-152400"/>
            <a:ext cx="7239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Quantum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Black Holes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6324600" y="4191000"/>
            <a:ext cx="2827032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charset="0"/>
              </a:rPr>
              <a:t>Evaporates in 10</a:t>
            </a:r>
            <a:r>
              <a:rPr lang="en-US" baseline="30000">
                <a:latin typeface="Arial" charset="0"/>
              </a:rPr>
              <a:t>-27</a:t>
            </a:r>
            <a:r>
              <a:rPr lang="en-US">
                <a:latin typeface="Arial" charset="0"/>
              </a:rPr>
              <a:t> sec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51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51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066800"/>
            <a:ext cx="8382000" cy="5410200"/>
          </a:xfrm>
          <a:solidFill>
            <a:schemeClr val="accent3"/>
          </a:solidFill>
        </p:spPr>
        <p:txBody>
          <a:bodyPr/>
          <a:lstStyle/>
          <a:p>
            <a:pPr>
              <a:buNone/>
            </a:pPr>
            <a:r>
              <a:rPr lang="en-GB" dirty="0" smtClean="0"/>
              <a:t>  </a:t>
            </a:r>
          </a:p>
          <a:p>
            <a:pPr>
              <a:buNone/>
            </a:pP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>
                <a:solidFill>
                  <a:srgbClr val="FF0000"/>
                </a:solidFill>
              </a:rPr>
              <a:t> Now: </a:t>
            </a:r>
            <a:r>
              <a:rPr lang="en-GB" dirty="0" smtClean="0">
                <a:solidFill>
                  <a:srgbClr val="0000FF"/>
                </a:solidFill>
              </a:rPr>
              <a:t>Introduction </a:t>
            </a:r>
            <a:r>
              <a:rPr lang="en-GB" dirty="0" smtClean="0">
                <a:solidFill>
                  <a:srgbClr val="0000FF"/>
                </a:solidFill>
              </a:rPr>
              <a:t>to physics Beyond the Standard Model (BSM) and searches for exotic phenomena at the LHC  </a:t>
            </a:r>
          </a:p>
          <a:p>
            <a:pPr>
              <a:buNone/>
            </a:pPr>
            <a:r>
              <a:rPr lang="en-GB" dirty="0" smtClean="0">
                <a:solidFill>
                  <a:srgbClr val="FF0000"/>
                </a:solidFill>
              </a:rPr>
              <a:t>  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>
                <a:solidFill>
                  <a:srgbClr val="FF0000"/>
                </a:solidFill>
              </a:rPr>
              <a:t>Afternoon</a:t>
            </a:r>
            <a:r>
              <a:rPr lang="en-GB" dirty="0" smtClean="0">
                <a:solidFill>
                  <a:srgbClr val="FF0000"/>
                </a:solidFill>
              </a:rPr>
              <a:t>:</a:t>
            </a:r>
            <a:r>
              <a:rPr lang="en-GB" dirty="0" smtClean="0">
                <a:solidFill>
                  <a:srgbClr val="0000FF"/>
                </a:solidFill>
              </a:rPr>
              <a:t> </a:t>
            </a:r>
            <a:r>
              <a:rPr lang="en-GB" dirty="0" smtClean="0">
                <a:solidFill>
                  <a:srgbClr val="0000FF"/>
                </a:solidFill>
              </a:rPr>
              <a:t>Searches for </a:t>
            </a:r>
            <a:r>
              <a:rPr lang="en-GB" dirty="0" err="1" smtClean="0">
                <a:solidFill>
                  <a:srgbClr val="0000FF"/>
                </a:solidFill>
              </a:rPr>
              <a:t>Supersymmetry</a:t>
            </a:r>
            <a:r>
              <a:rPr lang="en-GB" dirty="0" smtClean="0">
                <a:solidFill>
                  <a:srgbClr val="0000FF"/>
                </a:solidFill>
              </a:rPr>
              <a:t>, the connection to dark matter searches and an outlook for the future.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 bwMode="auto">
          <a:xfrm>
            <a:off x="609600" y="-152400"/>
            <a:ext cx="78486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In this </a:t>
            </a: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Lecture</a:t>
            </a: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37671" y="5638800"/>
            <a:ext cx="8225329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Note: many new results are becoming public today/tomorrow at ICHEP </a:t>
            </a:r>
          </a:p>
          <a:p>
            <a:r>
              <a:rPr lang="en-GB" dirty="0" smtClean="0"/>
              <a:t>but just too late for these lectures 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AutoShape 6"/>
          <p:cNvSpPr>
            <a:spLocks noChangeAspect="1" noChangeArrowheads="1"/>
          </p:cNvSpPr>
          <p:nvPr/>
        </p:nvSpPr>
        <p:spPr bwMode="auto">
          <a:xfrm>
            <a:off x="2570285" y="2362200"/>
            <a:ext cx="155331" cy="312738"/>
          </a:xfrm>
          <a:prstGeom prst="downArrow">
            <a:avLst>
              <a:gd name="adj1" fmla="val 50000"/>
              <a:gd name="adj2" fmla="val 46462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00357" name="Text Box 19"/>
          <p:cNvSpPr txBox="1">
            <a:spLocks noChangeArrowheads="1"/>
          </p:cNvSpPr>
          <p:nvPr/>
        </p:nvSpPr>
        <p:spPr bwMode="auto">
          <a:xfrm>
            <a:off x="633046" y="381000"/>
            <a:ext cx="984738" cy="400050"/>
          </a:xfrm>
          <a:prstGeom prst="rect">
            <a:avLst/>
          </a:prstGeom>
          <a:noFill/>
          <a:ln w="476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00360" name="Picture 8" descr="ed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914400"/>
            <a:ext cx="2590800" cy="224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62" name="ZoneTexte 17"/>
          <p:cNvSpPr txBox="1">
            <a:spLocks noChangeArrowheads="1"/>
          </p:cNvSpPr>
          <p:nvPr/>
        </p:nvSpPr>
        <p:spPr bwMode="auto">
          <a:xfrm>
            <a:off x="2667000" y="838200"/>
            <a:ext cx="2473792" cy="430887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200" dirty="0">
                <a:solidFill>
                  <a:srgbClr val="FF0000"/>
                </a:solidFill>
                <a:latin typeface="Arial" charset="0"/>
              </a:rPr>
              <a:t>Extra Dimensions!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-17585" y="3581400"/>
            <a:ext cx="3072100" cy="2308324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1800" dirty="0" smtClean="0">
                <a:solidFill>
                  <a:srgbClr val="FF0000"/>
                </a:solidFill>
                <a:latin typeface="Arial"/>
              </a:rPr>
              <a:t>Look for the decay </a:t>
            </a:r>
            <a:r>
              <a:rPr lang="en-GB" sz="1800" dirty="0" err="1" smtClean="0">
                <a:solidFill>
                  <a:srgbClr val="FF0000"/>
                </a:solidFill>
                <a:latin typeface="Arial"/>
              </a:rPr>
              <a:t>producs</a:t>
            </a:r>
            <a:r>
              <a:rPr lang="en-GB" sz="1800" dirty="0" smtClean="0">
                <a:solidFill>
                  <a:srgbClr val="FF0000"/>
                </a:solidFill>
                <a:latin typeface="Arial"/>
              </a:rPr>
              <a:t> </a:t>
            </a:r>
          </a:p>
          <a:p>
            <a:pPr>
              <a:defRPr/>
            </a:pPr>
            <a:r>
              <a:rPr lang="en-GB" sz="1800" dirty="0" smtClean="0">
                <a:solidFill>
                  <a:srgbClr val="FF0000"/>
                </a:solidFill>
                <a:latin typeface="Arial"/>
              </a:rPr>
              <a:t>of an evaporating black hole </a:t>
            </a:r>
          </a:p>
          <a:p>
            <a:pPr>
              <a:defRPr/>
            </a:pPr>
            <a:endParaRPr lang="en-GB" sz="1800" dirty="0" smtClean="0">
              <a:latin typeface="Arial"/>
              <a:ea typeface="Wingdings" charset="2"/>
              <a:cs typeface="Wingdings" charset="2"/>
            </a:endParaRPr>
          </a:p>
          <a:p>
            <a:pPr>
              <a:defRPr/>
            </a:pPr>
            <a:r>
              <a:rPr lang="en-GB" sz="1800" dirty="0" err="1" smtClean="0">
                <a:latin typeface="Arial"/>
                <a:ea typeface="Wingdings" charset="2"/>
                <a:cs typeface="Wingdings" charset="2"/>
              </a:rPr>
              <a:t></a:t>
            </a:r>
            <a:r>
              <a:rPr lang="en-GB" sz="1800" dirty="0" err="1" smtClean="0">
                <a:solidFill>
                  <a:srgbClr val="0000FF"/>
                </a:solidFill>
                <a:latin typeface="Arial"/>
              </a:rPr>
              <a:t>Define</a:t>
            </a:r>
            <a:r>
              <a:rPr lang="en-GB" sz="1800" dirty="0" smtClean="0">
                <a:solidFill>
                  <a:srgbClr val="0000FF"/>
                </a:solidFill>
                <a:latin typeface="Arial"/>
              </a:rPr>
              <a:t> S</a:t>
            </a:r>
            <a:r>
              <a:rPr lang="en-GB" sz="1800" baseline="-25000" dirty="0" smtClean="0">
                <a:solidFill>
                  <a:srgbClr val="0000FF"/>
                </a:solidFill>
                <a:latin typeface="Arial"/>
              </a:rPr>
              <a:t>T</a:t>
            </a:r>
            <a:r>
              <a:rPr lang="en-GB" sz="1800" dirty="0" smtClean="0">
                <a:solidFill>
                  <a:srgbClr val="0000FF"/>
                </a:solidFill>
                <a:latin typeface="Arial"/>
              </a:rPr>
              <a:t> to be the scalar </a:t>
            </a:r>
          </a:p>
          <a:p>
            <a:pPr>
              <a:defRPr/>
            </a:pPr>
            <a:r>
              <a:rPr lang="en-GB" sz="1800" dirty="0" smtClean="0">
                <a:solidFill>
                  <a:srgbClr val="0000FF"/>
                </a:solidFill>
                <a:latin typeface="Arial"/>
              </a:rPr>
              <a:t> sum of all high </a:t>
            </a:r>
            <a:r>
              <a:rPr lang="en-GB" sz="1800" dirty="0" err="1" smtClean="0">
                <a:solidFill>
                  <a:srgbClr val="0000FF"/>
                </a:solidFill>
                <a:latin typeface="Arial"/>
              </a:rPr>
              <a:t>p</a:t>
            </a:r>
            <a:r>
              <a:rPr lang="en-GB" sz="1800" baseline="-25000" dirty="0" err="1" smtClean="0">
                <a:solidFill>
                  <a:srgbClr val="0000FF"/>
                </a:solidFill>
                <a:latin typeface="Arial"/>
              </a:rPr>
              <a:t>T</a:t>
            </a:r>
            <a:r>
              <a:rPr lang="en-GB" sz="1800" dirty="0" smtClean="0">
                <a:solidFill>
                  <a:srgbClr val="0000FF"/>
                </a:solidFill>
                <a:latin typeface="Arial"/>
              </a:rPr>
              <a:t> objects </a:t>
            </a:r>
          </a:p>
          <a:p>
            <a:pPr>
              <a:defRPr/>
            </a:pPr>
            <a:r>
              <a:rPr lang="en-GB" sz="1800" dirty="0" smtClean="0">
                <a:solidFill>
                  <a:srgbClr val="0000FF"/>
                </a:solidFill>
                <a:latin typeface="Arial"/>
              </a:rPr>
              <a:t> found in the event</a:t>
            </a:r>
          </a:p>
          <a:p>
            <a:pPr>
              <a:defRPr/>
            </a:pPr>
            <a:r>
              <a:rPr lang="en-GB" sz="1800" dirty="0" err="1" smtClean="0">
                <a:solidFill>
                  <a:srgbClr val="0000FF"/>
                </a:solidFill>
                <a:latin typeface="Arial"/>
                <a:ea typeface="Wingdings" charset="2"/>
                <a:cs typeface="Wingdings" charset="2"/>
              </a:rPr>
              <a:t></a:t>
            </a:r>
            <a:r>
              <a:rPr lang="en-GB" sz="1800" dirty="0" err="1" smtClean="0">
                <a:solidFill>
                  <a:srgbClr val="0000FF"/>
                </a:solidFill>
                <a:latin typeface="Arial"/>
              </a:rPr>
              <a:t>Look</a:t>
            </a:r>
            <a:r>
              <a:rPr lang="en-GB" sz="1800" dirty="0" smtClean="0">
                <a:solidFill>
                  <a:srgbClr val="0000FF"/>
                </a:solidFill>
                <a:latin typeface="Arial"/>
              </a:rPr>
              <a:t> for deviations </a:t>
            </a:r>
          </a:p>
          <a:p>
            <a:pPr>
              <a:defRPr/>
            </a:pPr>
            <a:r>
              <a:rPr lang="en-GB" sz="1800" dirty="0" smtClean="0">
                <a:solidFill>
                  <a:srgbClr val="0000FF"/>
                </a:solidFill>
                <a:latin typeface="Arial"/>
              </a:rPr>
              <a:t>  at high S</a:t>
            </a:r>
            <a:r>
              <a:rPr lang="en-GB" sz="1800" baseline="-25000" dirty="0" smtClean="0">
                <a:solidFill>
                  <a:srgbClr val="0000FF"/>
                </a:solidFill>
                <a:latin typeface="Arial"/>
              </a:rPr>
              <a:t>T</a:t>
            </a:r>
            <a:endParaRPr lang="en-GB" sz="1800" baseline="-25000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100367" name="ZoneTexte 22"/>
          <p:cNvSpPr txBox="1">
            <a:spLocks noChangeArrowheads="1"/>
          </p:cNvSpPr>
          <p:nvPr/>
        </p:nvSpPr>
        <p:spPr bwMode="auto">
          <a:xfrm>
            <a:off x="3032130" y="1676400"/>
            <a:ext cx="1768470" cy="769441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200" dirty="0">
                <a:solidFill>
                  <a:srgbClr val="FF0000"/>
                </a:solidFill>
                <a:latin typeface="Arial" charset="0"/>
              </a:rPr>
              <a:t>Planck </a:t>
            </a:r>
            <a:r>
              <a:rPr lang="fr-FR" sz="2200" dirty="0" err="1">
                <a:solidFill>
                  <a:srgbClr val="FF0000"/>
                </a:solidFill>
                <a:latin typeface="Arial" charset="0"/>
              </a:rPr>
              <a:t>scale</a:t>
            </a:r>
            <a:r>
              <a:rPr lang="fr-FR" sz="2200" dirty="0" smtClean="0">
                <a:solidFill>
                  <a:srgbClr val="FF0000"/>
                </a:solidFill>
                <a:latin typeface="Arial" charset="0"/>
              </a:rPr>
              <a:t> </a:t>
            </a:r>
          </a:p>
          <a:p>
            <a:r>
              <a:rPr lang="fr-FR" sz="2200" dirty="0" smtClean="0">
                <a:solidFill>
                  <a:srgbClr val="FF0000"/>
                </a:solidFill>
                <a:latin typeface="Arial" charset="0"/>
              </a:rPr>
              <a:t>a </a:t>
            </a:r>
            <a:r>
              <a:rPr lang="fr-FR" sz="2200" dirty="0">
                <a:solidFill>
                  <a:srgbClr val="FF0000"/>
                </a:solidFill>
                <a:latin typeface="Arial" charset="0"/>
              </a:rPr>
              <a:t>few </a:t>
            </a:r>
            <a:r>
              <a:rPr lang="fr-FR" sz="2200" dirty="0" err="1">
                <a:solidFill>
                  <a:srgbClr val="FF0000"/>
                </a:solidFill>
                <a:latin typeface="Arial" charset="0"/>
              </a:rPr>
              <a:t>TeV</a:t>
            </a:r>
            <a:r>
              <a:rPr lang="fr-FR" sz="2200" dirty="0">
                <a:solidFill>
                  <a:srgbClr val="FF0000"/>
                </a:solidFill>
                <a:latin typeface="Arial" charset="0"/>
              </a:rPr>
              <a:t>? 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0" y="6324600"/>
            <a:ext cx="9397675" cy="400110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dirty="0" smtClean="0">
                <a:solidFill>
                  <a:srgbClr val="FF0000"/>
                </a:solidFill>
                <a:latin typeface="Arial"/>
              </a:rPr>
              <a:t>Black hole mass excluded in range below ~8-9 </a:t>
            </a:r>
            <a:r>
              <a:rPr lang="en-GB" dirty="0" err="1" smtClean="0">
                <a:solidFill>
                  <a:srgbClr val="FF0000"/>
                </a:solidFill>
                <a:latin typeface="Arial"/>
              </a:rPr>
              <a:t>TeV</a:t>
            </a:r>
            <a:r>
              <a:rPr lang="en-GB" dirty="0" smtClean="0">
                <a:solidFill>
                  <a:srgbClr val="FF0000"/>
                </a:solidFill>
                <a:latin typeface="Arial"/>
              </a:rPr>
              <a:t> depending on assumptions</a:t>
            </a:r>
            <a:endParaRPr lang="en-GB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5334000" y="926068"/>
            <a:ext cx="3826689" cy="36933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0000FF"/>
                </a:solidFill>
              </a:rPr>
              <a:t>2015: 12 jet event with </a:t>
            </a:r>
            <a:r>
              <a:rPr lang="en-GB" sz="1800" dirty="0" smtClean="0">
                <a:solidFill>
                  <a:srgbClr val="0000FF"/>
                </a:solidFill>
                <a:latin typeface="Arial"/>
              </a:rPr>
              <a:t>S</a:t>
            </a:r>
            <a:r>
              <a:rPr lang="en-GB" sz="1800" baseline="-25000" dirty="0" smtClean="0">
                <a:solidFill>
                  <a:srgbClr val="0000FF"/>
                </a:solidFill>
                <a:latin typeface="Arial"/>
              </a:rPr>
              <a:t>T</a:t>
            </a:r>
            <a:r>
              <a:rPr lang="en-GB" sz="1800" dirty="0" smtClean="0">
                <a:solidFill>
                  <a:srgbClr val="0000FF"/>
                </a:solidFill>
              </a:rPr>
              <a:t>=5.4 </a:t>
            </a:r>
            <a:r>
              <a:rPr lang="en-GB" sz="1800" dirty="0" err="1" smtClean="0">
                <a:solidFill>
                  <a:srgbClr val="0000FF"/>
                </a:solidFill>
              </a:rPr>
              <a:t>TeV</a:t>
            </a:r>
            <a:endParaRPr lang="en-GB" sz="1800" dirty="0">
              <a:solidFill>
                <a:srgbClr val="0000FF"/>
              </a:solidFill>
            </a:endParaRPr>
          </a:p>
        </p:txBody>
      </p:sp>
      <p:pic>
        <p:nvPicPr>
          <p:cNvPr id="18" name="Image 17" descr="Screen Shot 2016-02-13 at 22.02.3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3471349"/>
            <a:ext cx="2819400" cy="2929451"/>
          </a:xfrm>
          <a:prstGeom prst="rect">
            <a:avLst/>
          </a:prstGeom>
        </p:spPr>
      </p:pic>
      <p:pic>
        <p:nvPicPr>
          <p:cNvPr id="19" name="Image 18" descr="Screen Shot 2016-02-14 at 11.02.4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1256095"/>
            <a:ext cx="3810000" cy="1965203"/>
          </a:xfrm>
          <a:prstGeom prst="rect">
            <a:avLst/>
          </a:prstGeom>
        </p:spPr>
      </p:pic>
      <p:sp>
        <p:nvSpPr>
          <p:cNvPr id="15" name="Titre 1"/>
          <p:cNvSpPr txBox="1">
            <a:spLocks/>
          </p:cNvSpPr>
          <p:nvPr/>
        </p:nvSpPr>
        <p:spPr bwMode="auto">
          <a:xfrm>
            <a:off x="762000" y="-76200"/>
            <a:ext cx="7239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Search for Micro Black Holes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474392" y="3242846"/>
            <a:ext cx="1755208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CMS-EXO-15-007</a:t>
            </a:r>
            <a:endParaRPr lang="en-GB" sz="1600" dirty="0"/>
          </a:p>
        </p:txBody>
      </p:sp>
      <p:pic>
        <p:nvPicPr>
          <p:cNvPr id="23" name="Image 22" descr="Screen Shot 2016-04-03 at 15.29.1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1800" y="3505200"/>
            <a:ext cx="3200400" cy="282733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ce réservé de la date 3"/>
          <p:cNvSpPr>
            <a:spLocks noGrp="1"/>
          </p:cNvSpPr>
          <p:nvPr>
            <p:ph type="dt" sz="quarter" idx="4294967295"/>
          </p:nvPr>
        </p:nvSpPr>
        <p:spPr>
          <a:xfrm>
            <a:off x="70338" y="6543675"/>
            <a:ext cx="2760785" cy="247650"/>
          </a:xfrm>
          <a:prstGeom prst="rect">
            <a:avLst/>
          </a:prstGeom>
          <a:noFill/>
        </p:spPr>
        <p:txBody>
          <a:bodyPr/>
          <a:lstStyle/>
          <a:p>
            <a:r>
              <a:rPr lang="fr-CH" smtClean="0"/>
              <a:t>	</a:t>
            </a:r>
            <a:endParaRPr lang="fr-FR" smtClean="0"/>
          </a:p>
        </p:txBody>
      </p:sp>
      <p:sp>
        <p:nvSpPr>
          <p:cNvPr id="104451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8141677" y="6524625"/>
            <a:ext cx="791308" cy="171450"/>
          </a:xfrm>
          <a:prstGeom prst="rect">
            <a:avLst/>
          </a:prstGeom>
          <a:noFill/>
        </p:spPr>
        <p:txBody>
          <a:bodyPr/>
          <a:lstStyle/>
          <a:p>
            <a:fld id="{8E1499F1-B9ED-0648-AF35-AD3E40DF2A32}" type="slidenum">
              <a:rPr lang="fr-CH" smtClean="0"/>
              <a:pPr/>
              <a:t>30</a:t>
            </a:fld>
            <a:r>
              <a:rPr lang="fr-CH" smtClean="0"/>
              <a:t> </a:t>
            </a:r>
            <a:endParaRPr lang="fr-FR" smtClean="0"/>
          </a:p>
        </p:txBody>
      </p:sp>
      <p:pic>
        <p:nvPicPr>
          <p:cNvPr id="104452" name="Picture 2" descr="hawking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1692" y="-249238"/>
            <a:ext cx="9566031" cy="756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3" name="Rectangle 3"/>
          <p:cNvSpPr>
            <a:spLocks noGrp="1" noChangeArrowheads="1"/>
          </p:cNvSpPr>
          <p:nvPr>
            <p:ph type="title"/>
          </p:nvPr>
        </p:nvSpPr>
        <p:spPr>
          <a:xfrm>
            <a:off x="6260123" y="0"/>
            <a:ext cx="3024554" cy="8382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FFFF00"/>
                </a:solidFill>
                <a:latin typeface="Arial" charset="0"/>
              </a:rPr>
              <a:t>Black Holes Hunters </a:t>
            </a:r>
            <a:br>
              <a:rPr lang="en-US" sz="2400" dirty="0">
                <a:solidFill>
                  <a:srgbClr val="FFFF00"/>
                </a:solidFill>
                <a:latin typeface="Arial" charset="0"/>
              </a:rPr>
            </a:br>
            <a:r>
              <a:rPr lang="en-US" sz="2400" dirty="0">
                <a:solidFill>
                  <a:srgbClr val="FFFF00"/>
                </a:solidFill>
                <a:latin typeface="Arial" charset="0"/>
              </a:rPr>
              <a:t>at the 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</a:rPr>
              <a:t>LHC</a:t>
            </a:r>
            <a:endParaRPr lang="en-US" sz="24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85800" y="2743200"/>
            <a:ext cx="7772400" cy="9144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effectLst/>
              </a:rPr>
              <a:t>Search for High Mass Resonances</a:t>
            </a:r>
            <a:endParaRPr lang="en-GB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ce réservé de la date 3"/>
          <p:cNvSpPr>
            <a:spLocks noGrp="1"/>
          </p:cNvSpPr>
          <p:nvPr>
            <p:ph type="dt" sz="quarter" idx="4294967295"/>
          </p:nvPr>
        </p:nvSpPr>
        <p:spPr>
          <a:xfrm>
            <a:off x="70338" y="6543675"/>
            <a:ext cx="2760785" cy="247650"/>
          </a:xfrm>
          <a:prstGeom prst="rect">
            <a:avLst/>
          </a:prstGeom>
          <a:noFill/>
        </p:spPr>
        <p:txBody>
          <a:bodyPr/>
          <a:lstStyle/>
          <a:p>
            <a:r>
              <a:rPr lang="fr-CH" smtClean="0"/>
              <a:t>	</a:t>
            </a:r>
            <a:endParaRPr lang="fr-FR" smtClean="0"/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-142875"/>
            <a:ext cx="7239000" cy="904875"/>
          </a:xfrm>
        </p:spPr>
        <p:txBody>
          <a:bodyPr/>
          <a:lstStyle/>
          <a:p>
            <a:pPr eaLnBrk="1" hangingPunct="1"/>
            <a:r>
              <a:rPr lang="en-US" sz="3600" dirty="0" smtClean="0"/>
              <a:t>E.g</a:t>
            </a:r>
            <a:r>
              <a:rPr lang="en-US" sz="3600" dirty="0"/>
              <a:t>. Di-lepton Resonance</a:t>
            </a:r>
          </a:p>
        </p:txBody>
      </p:sp>
      <p:pic>
        <p:nvPicPr>
          <p:cNvPr id="22533" name="Picture 4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/>
              <a:stretch>
                <a:fillRect/>
              </a:stretch>
            </p:blipFill>
          </mc:Choice>
          <mc:Fallback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3376246" y="838200"/>
            <a:ext cx="2791558" cy="2668588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</p:spPr>
      </p:pic>
      <p:sp>
        <p:nvSpPr>
          <p:cNvPr id="22535" name="Text Box 6"/>
          <p:cNvSpPr txBox="1">
            <a:spLocks noChangeArrowheads="1"/>
          </p:cNvSpPr>
          <p:nvPr/>
        </p:nvSpPr>
        <p:spPr bwMode="auto">
          <a:xfrm>
            <a:off x="3657600" y="3810001"/>
            <a:ext cx="2680091" cy="1200328"/>
          </a:xfrm>
          <a:prstGeom prst="rect">
            <a:avLst/>
          </a:prstGeom>
          <a:solidFill>
            <a:srgbClr val="CCFFFF"/>
          </a:solidFill>
          <a:ln w="4127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If we are lucky:</a:t>
            </a:r>
          </a:p>
          <a:p>
            <a:r>
              <a:rPr lang="en-US" sz="2400"/>
              <a:t>a signal could be </a:t>
            </a:r>
          </a:p>
          <a:p>
            <a:r>
              <a:rPr lang="en-US" sz="2400"/>
              <a:t>seen very early on</a:t>
            </a: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6471139" y="838201"/>
            <a:ext cx="1931639" cy="954107"/>
          </a:xfrm>
          <a:prstGeom prst="rect">
            <a:avLst/>
          </a:prstGeom>
          <a:solidFill>
            <a:srgbClr val="FFFF99"/>
          </a:solidFill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Example </a:t>
            </a:r>
          </a:p>
          <a:p>
            <a:r>
              <a:rPr lang="en-US" sz="2800" dirty="0" err="1" smtClean="0">
                <a:solidFill>
                  <a:srgbClr val="0000FF"/>
                </a:solidFill>
              </a:rPr>
              <a:t>pp</a:t>
            </a:r>
            <a:r>
              <a:rPr lang="en-US" sz="2800" dirty="0" err="1">
                <a:solidFill>
                  <a:srgbClr val="0000FF"/>
                </a:solidFill>
                <a:sym typeface="Symbol" charset="2"/>
              </a:rPr>
              <a:t></a:t>
            </a:r>
            <a:r>
              <a:rPr lang="en-US" sz="2800" dirty="0">
                <a:solidFill>
                  <a:srgbClr val="0000FF"/>
                </a:solidFill>
                <a:sym typeface="Symbol" charset="2"/>
              </a:rPr>
              <a:t> +X</a:t>
            </a: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844061" y="1143000"/>
            <a:ext cx="2318213" cy="1815882"/>
          </a:xfrm>
          <a:prstGeom prst="rect">
            <a:avLst/>
          </a:prstGeom>
          <a:solidFill>
            <a:srgbClr val="FFFF66"/>
          </a:solidFill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Plot the di-lepton</a:t>
            </a:r>
          </a:p>
          <a:p>
            <a:r>
              <a:rPr lang="en-US"/>
              <a:t>invariant mass</a:t>
            </a:r>
          </a:p>
          <a:p>
            <a:r>
              <a:rPr lang="en-US" sz="2400">
                <a:solidFill>
                  <a:srgbClr val="CC0000"/>
                </a:solidFill>
              </a:rPr>
              <a:t>A peak!! </a:t>
            </a:r>
          </a:p>
          <a:p>
            <a:r>
              <a:rPr lang="en-US" sz="2400">
                <a:solidFill>
                  <a:srgbClr val="CC0000"/>
                </a:solidFill>
              </a:rPr>
              <a:t>A new particle!!</a:t>
            </a:r>
          </a:p>
          <a:p>
            <a:r>
              <a:rPr lang="en-US" sz="2400">
                <a:solidFill>
                  <a:srgbClr val="CC0000"/>
                </a:solidFill>
              </a:rPr>
              <a:t>A discovery!!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29400" y="2057400"/>
            <a:ext cx="2089371" cy="1295401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8229600" y="2133600"/>
            <a:ext cx="389850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 err="1" smtClean="0"/>
              <a:t>μ</a:t>
            </a:r>
            <a:endParaRPr lang="en-GB" sz="1600" dirty="0"/>
          </a:p>
        </p:txBody>
      </p:sp>
      <p:sp>
        <p:nvSpPr>
          <p:cNvPr id="13" name="ZoneTexte 12"/>
          <p:cNvSpPr txBox="1"/>
          <p:nvPr/>
        </p:nvSpPr>
        <p:spPr>
          <a:xfrm>
            <a:off x="8229600" y="2895600"/>
            <a:ext cx="389850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 err="1" smtClean="0"/>
              <a:t>μ</a:t>
            </a:r>
            <a:endParaRPr lang="en-GB" sz="1600" dirty="0"/>
          </a:p>
        </p:txBody>
      </p:sp>
      <p:sp>
        <p:nvSpPr>
          <p:cNvPr id="14" name="ZoneTexte 13"/>
          <p:cNvSpPr txBox="1"/>
          <p:nvPr/>
        </p:nvSpPr>
        <p:spPr>
          <a:xfrm>
            <a:off x="7344962" y="2209800"/>
            <a:ext cx="557489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G ?</a:t>
            </a:r>
            <a:endParaRPr lang="en-GB" dirty="0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rcRect/>
              <a:stretch>
                <a:fillRect/>
              </a:stretch>
            </p:blipFill>
          </mc:Choice>
          <mc:Fallback>
            <p:blipFill>
              <a:blip r:embed="rId7"/>
              <a:srcRect/>
              <a:stretch>
                <a:fillRect/>
              </a:stretch>
            </p:blipFill>
          </mc:Fallback>
        </mc:AlternateContent>
        <p:spPr bwMode="auto">
          <a:xfrm>
            <a:off x="990600" y="4114800"/>
            <a:ext cx="2409783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rcRect/>
              <a:stretch>
                <a:fillRect/>
              </a:stretch>
            </p:blipFill>
          </mc:Choice>
          <mc:Fallback>
            <p:blipFill>
              <a:blip r:embed="rId9"/>
              <a:srcRect/>
              <a:stretch>
                <a:fillRect/>
              </a:stretch>
            </p:blipFill>
          </mc:Fallback>
        </mc:AlternateContent>
        <p:spPr bwMode="auto">
          <a:xfrm>
            <a:off x="914400" y="3581400"/>
            <a:ext cx="7923335" cy="3160713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Screen shot 2012-09-14 at 9.09.02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07542"/>
            <a:ext cx="8077200" cy="5150458"/>
          </a:xfr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04800" y="-76200"/>
            <a:ext cx="8382000" cy="914400"/>
          </a:xfrm>
        </p:spPr>
        <p:txBody>
          <a:bodyPr>
            <a:normAutofit/>
          </a:bodyPr>
          <a:lstStyle/>
          <a:p>
            <a:r>
              <a:rPr lang="en-GB" dirty="0" smtClean="0">
                <a:effectLst/>
              </a:rPr>
              <a:t>2011:  Z’ Boson to </a:t>
            </a:r>
            <a:r>
              <a:rPr lang="en-GB" dirty="0" err="1" smtClean="0">
                <a:effectLst/>
              </a:rPr>
              <a:t>ee</a:t>
            </a:r>
            <a:r>
              <a:rPr lang="en-GB" dirty="0" smtClean="0">
                <a:effectLst/>
              </a:rPr>
              <a:t> or </a:t>
            </a:r>
            <a:r>
              <a:rPr lang="en-GB" dirty="0" err="1" smtClean="0">
                <a:effectLst/>
              </a:rPr>
              <a:t>μμ</a:t>
            </a:r>
            <a:r>
              <a:rPr lang="en-GB" dirty="0" smtClean="0">
                <a:effectLst/>
              </a:rPr>
              <a:t>?</a:t>
            </a:r>
            <a:endParaRPr lang="en-GB" dirty="0">
              <a:effectLst/>
            </a:endParaRPr>
          </a:p>
        </p:txBody>
      </p:sp>
      <p:pic>
        <p:nvPicPr>
          <p:cNvPr id="6" name="Image 5" descr="Screen shot 2012-09-19 at 3.14.1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838200"/>
            <a:ext cx="2921000" cy="4826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370282" y="892314"/>
            <a:ext cx="3335318" cy="70788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Extension of the symmetry?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New Gauge bosons?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620000" y="1066800"/>
            <a:ext cx="1222861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Mid 2012</a:t>
            </a:r>
            <a:endParaRPr lang="en-GB" dirty="0"/>
          </a:p>
        </p:txBody>
      </p:sp>
      <p:sp>
        <p:nvSpPr>
          <p:cNvPr id="13" name="Ellipse 12"/>
          <p:cNvSpPr/>
          <p:nvPr/>
        </p:nvSpPr>
        <p:spPr bwMode="auto">
          <a:xfrm>
            <a:off x="5638800" y="5562600"/>
            <a:ext cx="304800" cy="381000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4" name="Ellipse 13"/>
          <p:cNvSpPr/>
          <p:nvPr/>
        </p:nvSpPr>
        <p:spPr bwMode="auto">
          <a:xfrm>
            <a:off x="5638800" y="2971800"/>
            <a:ext cx="304800" cy="381000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450064" y="5308937"/>
            <a:ext cx="1794932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Did additional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data confirm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the excess??</a:t>
            </a:r>
            <a:endParaRPr lang="en-GB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-152400"/>
            <a:ext cx="7239000" cy="904875"/>
          </a:xfrm>
        </p:spPr>
        <p:txBody>
          <a:bodyPr/>
          <a:lstStyle/>
          <a:p>
            <a:r>
              <a:rPr lang="en-GB" dirty="0" smtClean="0"/>
              <a:t>New Gauge Bosons: Z’, W’</a:t>
            </a:r>
            <a:endParaRPr lang="en-GB" dirty="0"/>
          </a:p>
        </p:txBody>
      </p:sp>
      <p:pic>
        <p:nvPicPr>
          <p:cNvPr id="5" name="Image 4" descr="Screen Shot 2014-03-29 at 6.10.06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38200"/>
            <a:ext cx="4642759" cy="2904965"/>
          </a:xfrm>
          <a:prstGeom prst="rect">
            <a:avLst/>
          </a:prstGeom>
        </p:spPr>
      </p:pic>
      <p:pic>
        <p:nvPicPr>
          <p:cNvPr id="7" name="Image 6" descr="Screen Shot 2014-03-31 at 3.21.5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295400"/>
            <a:ext cx="3931701" cy="3717730"/>
          </a:xfrm>
          <a:prstGeom prst="rect">
            <a:avLst/>
          </a:prstGeom>
        </p:spPr>
      </p:pic>
      <p:pic>
        <p:nvPicPr>
          <p:cNvPr id="8" name="Espace réservé du contenu 5" descr="Screen Shot 2014-11-15 at 12.12.18 PM.pn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5921" y="3733800"/>
            <a:ext cx="4674679" cy="2971800"/>
          </a:xfrm>
        </p:spPr>
      </p:pic>
      <p:sp>
        <p:nvSpPr>
          <p:cNvPr id="10" name="ZoneTexte 9"/>
          <p:cNvSpPr txBox="1"/>
          <p:nvPr/>
        </p:nvSpPr>
        <p:spPr>
          <a:xfrm>
            <a:off x="4953000" y="5695890"/>
            <a:ext cx="3814466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W,’ Z’ Limits </a:t>
            </a:r>
            <a:r>
              <a:rPr lang="en-GB" dirty="0" smtClean="0">
                <a:solidFill>
                  <a:srgbClr val="0000FF"/>
                </a:solidFill>
              </a:rPr>
              <a:t>are </a:t>
            </a:r>
            <a:r>
              <a:rPr lang="en-GB" dirty="0" smtClean="0">
                <a:solidFill>
                  <a:srgbClr val="0000FF"/>
                </a:solidFill>
              </a:rPr>
              <a:t>around 3 </a:t>
            </a:r>
            <a:r>
              <a:rPr lang="en-GB" dirty="0" err="1" smtClean="0">
                <a:solidFill>
                  <a:srgbClr val="0000FF"/>
                </a:solidFill>
              </a:rPr>
              <a:t>TeV</a:t>
            </a:r>
            <a:r>
              <a:rPr lang="en-GB" dirty="0" smtClean="0">
                <a:solidFill>
                  <a:srgbClr val="0000FF"/>
                </a:solidFill>
              </a:rPr>
              <a:t> in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Run-1</a:t>
            </a:r>
            <a:r>
              <a:rPr lang="en-GB" dirty="0" smtClean="0">
                <a:solidFill>
                  <a:srgbClr val="0000FF"/>
                </a:solidFill>
              </a:rPr>
              <a:t> 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066800" y="1600200"/>
            <a:ext cx="38985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Z’</a:t>
            </a:r>
            <a:endParaRPr lang="en-GB" dirty="0"/>
          </a:p>
        </p:txBody>
      </p:sp>
      <p:sp>
        <p:nvSpPr>
          <p:cNvPr id="12" name="ZoneTexte 11"/>
          <p:cNvSpPr txBox="1"/>
          <p:nvPr/>
        </p:nvSpPr>
        <p:spPr>
          <a:xfrm>
            <a:off x="8305800" y="1885890"/>
            <a:ext cx="479618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W’</a:t>
            </a:r>
            <a:endParaRPr lang="en-GB" dirty="0"/>
          </a:p>
        </p:txBody>
      </p:sp>
      <p:sp>
        <p:nvSpPr>
          <p:cNvPr id="9" name="ZoneTexte 8"/>
          <p:cNvSpPr txBox="1"/>
          <p:nvPr/>
        </p:nvSpPr>
        <p:spPr>
          <a:xfrm>
            <a:off x="1828800" y="2133600"/>
            <a:ext cx="116179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No… </a:t>
            </a:r>
            <a:r>
              <a:rPr lang="en-GB" sz="2400" dirty="0" err="1" smtClean="0">
                <a:solidFill>
                  <a:srgbClr val="FF0000"/>
                </a:solidFill>
                <a:sym typeface="Wingdings"/>
              </a:rPr>
              <a:t>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876800" y="838200"/>
            <a:ext cx="1382159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Early 2013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914400" y="-152400"/>
            <a:ext cx="7772400" cy="914400"/>
          </a:xfrm>
        </p:spPr>
        <p:txBody>
          <a:bodyPr/>
          <a:lstStyle/>
          <a:p>
            <a:r>
              <a:rPr lang="en-GB" dirty="0" smtClean="0"/>
              <a:t>Search for New Gauge Bosons</a:t>
            </a:r>
            <a:endParaRPr lang="en-GB" dirty="0">
              <a:effectLst/>
            </a:endParaRPr>
          </a:p>
        </p:txBody>
      </p:sp>
      <p:pic>
        <p:nvPicPr>
          <p:cNvPr id="5" name="Image 4" descr="Screen Shot 2015-09-02 at 15.48.4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199" y="914400"/>
            <a:ext cx="4323751" cy="2971800"/>
          </a:xfrm>
          <a:prstGeom prst="rect">
            <a:avLst/>
          </a:prstGeom>
        </p:spPr>
      </p:pic>
      <p:pic>
        <p:nvPicPr>
          <p:cNvPr id="7" name="Image 6" descr="Screen Shot 2016-02-13 at 22.07.5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95" y="3962400"/>
            <a:ext cx="4276205" cy="284380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40534" y="1219200"/>
            <a:ext cx="3574266" cy="16312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Within the first week of the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new run we got a spectacular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new event (~10 pb</a:t>
            </a:r>
            <a:r>
              <a:rPr lang="en-GB" baseline="30000" dirty="0" smtClean="0">
                <a:solidFill>
                  <a:srgbClr val="0000FF"/>
                </a:solidFill>
              </a:rPr>
              <a:t>-1</a:t>
            </a:r>
            <a:r>
              <a:rPr lang="en-GB" dirty="0" smtClean="0">
                <a:solidFill>
                  <a:srgbClr val="0000FF"/>
                </a:solidFill>
              </a:rPr>
              <a:t> of data)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We had no event at such high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invariant mass in 2011-2012 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0" name="Image 9" descr="Screen Shot 2016-02-13 at 22.08.0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143000"/>
            <a:ext cx="4267200" cy="2778642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04800" y="804446"/>
            <a:ext cx="1272203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EXO-15-005</a:t>
            </a:r>
            <a:endParaRPr lang="en-GB" sz="1600" dirty="0"/>
          </a:p>
        </p:txBody>
      </p:sp>
      <p:sp>
        <p:nvSpPr>
          <p:cNvPr id="12" name="ZoneTexte 11"/>
          <p:cNvSpPr txBox="1"/>
          <p:nvPr/>
        </p:nvSpPr>
        <p:spPr>
          <a:xfrm>
            <a:off x="2133600" y="762000"/>
            <a:ext cx="4576518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Search for Z’ in </a:t>
            </a:r>
            <a:r>
              <a:rPr lang="en-GB" dirty="0" err="1" smtClean="0">
                <a:solidFill>
                  <a:srgbClr val="0000FF"/>
                </a:solidFill>
              </a:rPr>
              <a:t>dilepton</a:t>
            </a:r>
            <a:r>
              <a:rPr lang="en-GB" dirty="0" smtClean="0">
                <a:solidFill>
                  <a:srgbClr val="0000FF"/>
                </a:solidFill>
              </a:rPr>
              <a:t> decay channel 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13" name="Image 12" descr="Screen Shot 2016-02-14 at 11.56.1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3909496"/>
            <a:ext cx="4495800" cy="28500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Screen Shot 2016-02-20 at 15.35.37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1" y="3962400"/>
            <a:ext cx="3122306" cy="2743200"/>
          </a:xfrm>
        </p:spPr>
      </p:pic>
      <p:pic>
        <p:nvPicPr>
          <p:cNvPr id="5" name="Image 4" descr="Screen Shot 2016-02-20 at 15.35.4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101904"/>
            <a:ext cx="3146979" cy="2860496"/>
          </a:xfrm>
          <a:prstGeom prst="rect">
            <a:avLst/>
          </a:prstGeom>
        </p:spPr>
      </p:pic>
      <p:pic>
        <p:nvPicPr>
          <p:cNvPr id="8" name="Image 7" descr="Screen Shot 2016-02-20 at 15.36.2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838200"/>
            <a:ext cx="4953000" cy="371186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85800" y="804446"/>
            <a:ext cx="2283798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fr-FR" sz="1600" dirty="0" smtClean="0"/>
              <a:t>ATLAS-CONF-2015-070</a:t>
            </a:r>
            <a:endParaRPr lang="en-GB" sz="1600" dirty="0"/>
          </a:p>
        </p:txBody>
      </p:sp>
      <p:pic>
        <p:nvPicPr>
          <p:cNvPr id="11" name="Image 10" descr="Screen Shot 2016-02-25 at 22.27.3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5078491"/>
            <a:ext cx="3987800" cy="1855709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4114800" y="4648200"/>
            <a:ext cx="4424609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Limits (95% CL) on various Z’ models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0" name="Titre 3"/>
          <p:cNvSpPr>
            <a:spLocks noGrp="1"/>
          </p:cNvSpPr>
          <p:nvPr>
            <p:ph type="title"/>
          </p:nvPr>
        </p:nvSpPr>
        <p:spPr>
          <a:xfrm>
            <a:off x="914400" y="-152400"/>
            <a:ext cx="7772400" cy="914400"/>
          </a:xfrm>
        </p:spPr>
        <p:txBody>
          <a:bodyPr/>
          <a:lstStyle/>
          <a:p>
            <a:r>
              <a:rPr lang="en-GB" dirty="0" smtClean="0"/>
              <a:t>Search for New Gauge Bosons</a:t>
            </a:r>
            <a:endParaRPr lang="en-GB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42875"/>
            <a:ext cx="9144000" cy="904875"/>
          </a:xfrm>
        </p:spPr>
        <p:txBody>
          <a:bodyPr/>
          <a:lstStyle/>
          <a:p>
            <a:r>
              <a:rPr lang="en-GB" dirty="0" smtClean="0"/>
              <a:t>W’ Search in </a:t>
            </a:r>
            <a:r>
              <a:rPr lang="en-GB" dirty="0" err="1" smtClean="0"/>
              <a:t>l</a:t>
            </a:r>
            <a:r>
              <a:rPr lang="en-GB" dirty="0" err="1" smtClean="0">
                <a:latin typeface="Georgia"/>
              </a:rPr>
              <a:t>ν</a:t>
            </a:r>
            <a:r>
              <a:rPr lang="en-GB" dirty="0" smtClean="0">
                <a:latin typeface="Georgia"/>
              </a:rPr>
              <a:t> </a:t>
            </a:r>
            <a:r>
              <a:rPr lang="en-GB" dirty="0" smtClean="0"/>
              <a:t>and </a:t>
            </a:r>
            <a:r>
              <a:rPr lang="en-GB" dirty="0" err="1" smtClean="0"/>
              <a:t>tb</a:t>
            </a:r>
            <a:r>
              <a:rPr lang="en-GB" dirty="0" smtClean="0"/>
              <a:t> Final States</a:t>
            </a:r>
            <a:endParaRPr lang="en-GB" dirty="0"/>
          </a:p>
        </p:txBody>
      </p:sp>
      <p:pic>
        <p:nvPicPr>
          <p:cNvPr id="6" name="Image 5" descr="Screen Shot 2016-02-20 at 15.25.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01" y="762000"/>
            <a:ext cx="3438899" cy="2922402"/>
          </a:xfrm>
          <a:prstGeom prst="rect">
            <a:avLst/>
          </a:prstGeom>
        </p:spPr>
      </p:pic>
      <p:pic>
        <p:nvPicPr>
          <p:cNvPr id="7" name="Image 6" descr="Screen Shot 2016-02-20 at 15.25.5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497" y="998643"/>
            <a:ext cx="3719303" cy="2658957"/>
          </a:xfrm>
          <a:prstGeom prst="rect">
            <a:avLst/>
          </a:prstGeom>
        </p:spPr>
      </p:pic>
      <p:pic>
        <p:nvPicPr>
          <p:cNvPr id="8" name="Image 7" descr="Screen Shot 2016-02-26 at 13.05.3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3657600"/>
            <a:ext cx="3743364" cy="3048000"/>
          </a:xfrm>
          <a:prstGeom prst="rect">
            <a:avLst/>
          </a:prstGeom>
        </p:spPr>
      </p:pic>
      <p:pic>
        <p:nvPicPr>
          <p:cNvPr id="9" name="Image 8" descr="Screen Shot 2016-02-26 at 13.05.3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789947"/>
            <a:ext cx="3657600" cy="2839453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715000" y="3657600"/>
            <a:ext cx="1755208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CMS-EXO-15-004</a:t>
            </a:r>
            <a:endParaRPr lang="en-GB" sz="1600" dirty="0"/>
          </a:p>
        </p:txBody>
      </p:sp>
      <p:sp>
        <p:nvSpPr>
          <p:cNvPr id="11" name="ZoneTexte 10"/>
          <p:cNvSpPr txBox="1"/>
          <p:nvPr/>
        </p:nvSpPr>
        <p:spPr>
          <a:xfrm>
            <a:off x="6860202" y="762000"/>
            <a:ext cx="2283798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fr-FR" sz="1600" dirty="0" smtClean="0"/>
              <a:t>ATLAS-CONF-2015-063</a:t>
            </a:r>
            <a:endParaRPr lang="en-GB" sz="1600" dirty="0"/>
          </a:p>
        </p:txBody>
      </p:sp>
      <p:sp>
        <p:nvSpPr>
          <p:cNvPr id="12" name="ZoneTexte 11"/>
          <p:cNvSpPr txBox="1"/>
          <p:nvPr/>
        </p:nvSpPr>
        <p:spPr>
          <a:xfrm>
            <a:off x="1828800" y="4950023"/>
            <a:ext cx="1810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/>
              <a:t>Lepton+jets</a:t>
            </a:r>
            <a:r>
              <a:rPr lang="en-GB" sz="1400" dirty="0" smtClean="0"/>
              <a:t> channel</a:t>
            </a:r>
            <a:endParaRPr lang="en-GB" sz="1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3810000" y="4694872"/>
            <a:ext cx="1693417" cy="147732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0000FF"/>
                </a:solidFill>
              </a:rPr>
              <a:t>Mass exclusion </a:t>
            </a:r>
          </a:p>
          <a:p>
            <a:r>
              <a:rPr lang="en-GB" sz="1800" dirty="0" smtClean="0">
                <a:solidFill>
                  <a:srgbClr val="0000FF"/>
                </a:solidFill>
              </a:rPr>
              <a:t>limits up to  </a:t>
            </a:r>
          </a:p>
          <a:p>
            <a:r>
              <a:rPr lang="en-GB" sz="1800" dirty="0" smtClean="0">
                <a:solidFill>
                  <a:srgbClr val="FF0000"/>
                </a:solidFill>
              </a:rPr>
              <a:t>4.4 </a:t>
            </a:r>
            <a:r>
              <a:rPr lang="en-GB" sz="1800" dirty="0" err="1" smtClean="0">
                <a:solidFill>
                  <a:srgbClr val="FF0000"/>
                </a:solidFill>
              </a:rPr>
              <a:t>TeV</a:t>
            </a:r>
            <a:r>
              <a:rPr lang="en-GB" sz="1800" dirty="0" smtClean="0">
                <a:solidFill>
                  <a:srgbClr val="FF0000"/>
                </a:solidFill>
              </a:rPr>
              <a:t> </a:t>
            </a:r>
            <a:r>
              <a:rPr lang="en-GB" sz="1800" dirty="0" smtClean="0">
                <a:solidFill>
                  <a:srgbClr val="0000FF"/>
                </a:solidFill>
              </a:rPr>
              <a:t>in </a:t>
            </a:r>
            <a:r>
              <a:rPr lang="en-GB" sz="1800" dirty="0" err="1" smtClean="0">
                <a:solidFill>
                  <a:srgbClr val="0000FF"/>
                </a:solidFill>
              </a:rPr>
              <a:t>l</a:t>
            </a:r>
            <a:r>
              <a:rPr lang="en-GB" sz="1800" dirty="0" err="1" smtClean="0">
                <a:solidFill>
                  <a:srgbClr val="0000FF"/>
                </a:solidFill>
                <a:latin typeface="Georgia"/>
              </a:rPr>
              <a:t>ν</a:t>
            </a:r>
            <a:endParaRPr lang="en-GB" sz="1800" dirty="0" smtClean="0">
              <a:solidFill>
                <a:srgbClr val="0000FF"/>
              </a:solidFill>
              <a:latin typeface="Georgia"/>
            </a:endParaRPr>
          </a:p>
          <a:p>
            <a:r>
              <a:rPr lang="en-GB" sz="1800" dirty="0" smtClean="0">
                <a:solidFill>
                  <a:srgbClr val="0000FF"/>
                </a:solidFill>
              </a:rPr>
              <a:t>and </a:t>
            </a:r>
            <a:r>
              <a:rPr lang="en-GB" sz="1800" dirty="0" smtClean="0">
                <a:solidFill>
                  <a:srgbClr val="FF0000"/>
                </a:solidFill>
              </a:rPr>
              <a:t>2.3 </a:t>
            </a:r>
            <a:r>
              <a:rPr lang="en-GB" sz="1800" dirty="0" err="1" smtClean="0">
                <a:solidFill>
                  <a:srgbClr val="FF0000"/>
                </a:solidFill>
              </a:rPr>
              <a:t>TeV</a:t>
            </a:r>
            <a:r>
              <a:rPr lang="en-GB" sz="1800" dirty="0" smtClean="0">
                <a:solidFill>
                  <a:srgbClr val="FF0000"/>
                </a:solidFill>
              </a:rPr>
              <a:t> </a:t>
            </a:r>
            <a:r>
              <a:rPr lang="en-GB" sz="1800" dirty="0" smtClean="0">
                <a:solidFill>
                  <a:srgbClr val="0000FF"/>
                </a:solidFill>
              </a:rPr>
              <a:t>in </a:t>
            </a:r>
          </a:p>
          <a:p>
            <a:r>
              <a:rPr lang="en-GB" sz="1800" dirty="0" err="1" smtClean="0">
                <a:solidFill>
                  <a:srgbClr val="0000FF"/>
                </a:solidFill>
              </a:rPr>
              <a:t>tb</a:t>
            </a:r>
            <a:r>
              <a:rPr lang="en-GB" sz="1800" dirty="0" smtClean="0">
                <a:solidFill>
                  <a:srgbClr val="0000FF"/>
                </a:solidFill>
              </a:rPr>
              <a:t> channel </a:t>
            </a:r>
            <a:endParaRPr lang="en-GB" sz="1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Screen shot 2012-09-14 at 9.12.02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682044"/>
            <a:ext cx="8171371" cy="6099756"/>
          </a:xfr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914400" y="-76200"/>
            <a:ext cx="7772400" cy="914400"/>
          </a:xfrm>
        </p:spPr>
        <p:txBody>
          <a:bodyPr/>
          <a:lstStyle/>
          <a:p>
            <a:r>
              <a:rPr lang="en-GB" dirty="0" smtClean="0">
                <a:effectLst/>
              </a:rPr>
              <a:t>Di-jet Resonances</a:t>
            </a:r>
            <a:endParaRPr lang="en-GB" dirty="0"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ce réservé de la date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fr-CH" smtClean="0"/>
              <a:t>	</a:t>
            </a:r>
            <a:endParaRPr lang="fr-FR" smtClean="0"/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932984" cy="514350"/>
          </a:xfrm>
        </p:spPr>
        <p:txBody>
          <a:bodyPr/>
          <a:lstStyle/>
          <a:p>
            <a:pPr eaLnBrk="1" hangingPunct="1"/>
            <a:r>
              <a:rPr lang="en-US" sz="3200" dirty="0"/>
              <a:t>Physics case for new High Energy Machines</a:t>
            </a:r>
          </a:p>
        </p:txBody>
      </p:sp>
      <p:sp>
        <p:nvSpPr>
          <p:cNvPr id="22533" name="Text Box 3"/>
          <p:cNvSpPr txBox="1">
            <a:spLocks noChangeArrowheads="1"/>
          </p:cNvSpPr>
          <p:nvPr/>
        </p:nvSpPr>
        <p:spPr bwMode="auto">
          <a:xfrm>
            <a:off x="76200" y="2052221"/>
            <a:ext cx="7008712" cy="4139595"/>
          </a:xfrm>
          <a:prstGeom prst="rect">
            <a:avLst/>
          </a:prstGeom>
          <a:solidFill>
            <a:schemeClr val="accent5"/>
          </a:solidFill>
          <a:ln w="508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900" dirty="0">
                <a:solidFill>
                  <a:srgbClr val="000099"/>
                </a:solidFill>
              </a:rPr>
              <a:t>Reminder: </a:t>
            </a:r>
            <a:r>
              <a:rPr lang="en-US" sz="1900" dirty="0">
                <a:solidFill>
                  <a:srgbClr val="CC0000"/>
                </a:solidFill>
              </a:rPr>
              <a:t>The Standard Model</a:t>
            </a:r>
            <a:r>
              <a:rPr lang="en-US" sz="1900" dirty="0">
                <a:solidFill>
                  <a:srgbClr val="000099"/>
                </a:solidFill>
              </a:rPr>
              <a:t>  </a:t>
            </a:r>
          </a:p>
          <a:p>
            <a:r>
              <a:rPr lang="en-US" sz="1900" dirty="0">
                <a:solidFill>
                  <a:srgbClr val="000099"/>
                </a:solidFill>
              </a:rPr>
              <a:t>  - tells us </a:t>
            </a:r>
            <a:r>
              <a:rPr lang="en-US" sz="1900" dirty="0">
                <a:solidFill>
                  <a:srgbClr val="CC0000"/>
                </a:solidFill>
              </a:rPr>
              <a:t>how</a:t>
            </a:r>
            <a:r>
              <a:rPr lang="en-US" sz="1900" dirty="0">
                <a:solidFill>
                  <a:srgbClr val="000099"/>
                </a:solidFill>
              </a:rPr>
              <a:t> but not </a:t>
            </a:r>
            <a:r>
              <a:rPr lang="en-US" sz="1900" dirty="0">
                <a:solidFill>
                  <a:srgbClr val="CC0000"/>
                </a:solidFill>
              </a:rPr>
              <a:t>why </a:t>
            </a:r>
            <a:endParaRPr lang="en-US" sz="1900" dirty="0">
              <a:solidFill>
                <a:srgbClr val="000099"/>
              </a:solidFill>
            </a:endParaRPr>
          </a:p>
          <a:p>
            <a:r>
              <a:rPr lang="en-US" sz="1900" dirty="0">
                <a:solidFill>
                  <a:srgbClr val="000099"/>
                </a:solidFill>
              </a:rPr>
              <a:t>     3 </a:t>
            </a:r>
            <a:r>
              <a:rPr lang="en-US" sz="1900" dirty="0" err="1">
                <a:solidFill>
                  <a:srgbClr val="000099"/>
                </a:solidFill>
              </a:rPr>
              <a:t>flavour</a:t>
            </a:r>
            <a:r>
              <a:rPr lang="en-US" sz="1900" dirty="0">
                <a:solidFill>
                  <a:srgbClr val="000099"/>
                </a:solidFill>
              </a:rPr>
              <a:t> families? Mass spectra? Hierarchy</a:t>
            </a:r>
            <a:r>
              <a:rPr lang="en-US" sz="1900" dirty="0" smtClean="0">
                <a:solidFill>
                  <a:srgbClr val="000099"/>
                </a:solidFill>
              </a:rPr>
              <a:t>? 19 parameters!</a:t>
            </a:r>
          </a:p>
          <a:p>
            <a:r>
              <a:rPr lang="en-US" sz="1900" dirty="0">
                <a:solidFill>
                  <a:srgbClr val="000099"/>
                </a:solidFill>
              </a:rPr>
              <a:t>  - needs fine tuning of parameters to level of 10</a:t>
            </a:r>
            <a:r>
              <a:rPr lang="en-US" sz="1900" b="1" baseline="30000" dirty="0">
                <a:solidFill>
                  <a:srgbClr val="000099"/>
                </a:solidFill>
              </a:rPr>
              <a:t>-30 </a:t>
            </a:r>
            <a:r>
              <a:rPr lang="en-US" sz="1900" dirty="0">
                <a:solidFill>
                  <a:srgbClr val="000099"/>
                </a:solidFill>
              </a:rPr>
              <a:t>!</a:t>
            </a:r>
            <a:endParaRPr lang="en-US" sz="1900" b="1" baseline="30000" dirty="0">
              <a:solidFill>
                <a:srgbClr val="000099"/>
              </a:solidFill>
            </a:endParaRPr>
          </a:p>
          <a:p>
            <a:r>
              <a:rPr lang="en-US" sz="1900" dirty="0">
                <a:solidFill>
                  <a:srgbClr val="000099"/>
                </a:solidFill>
              </a:rPr>
              <a:t>  - has no connection with gravity</a:t>
            </a:r>
          </a:p>
          <a:p>
            <a:r>
              <a:rPr lang="en-US" sz="1900" dirty="0">
                <a:solidFill>
                  <a:srgbClr val="000099"/>
                </a:solidFill>
              </a:rPr>
              <a:t>  - no unification of the forces at high energy</a:t>
            </a:r>
          </a:p>
          <a:p>
            <a:r>
              <a:rPr lang="en-US" sz="1900" dirty="0" smtClean="0">
                <a:solidFill>
                  <a:srgbClr val="000099"/>
                </a:solidFill>
              </a:rPr>
              <a:t> </a:t>
            </a:r>
          </a:p>
          <a:p>
            <a:endParaRPr lang="en-US" sz="1900" dirty="0" smtClean="0">
              <a:solidFill>
                <a:srgbClr val="000099"/>
              </a:solidFill>
            </a:endParaRPr>
          </a:p>
          <a:p>
            <a:endParaRPr lang="en-US" sz="1900" dirty="0" smtClean="0">
              <a:solidFill>
                <a:srgbClr val="000099"/>
              </a:solidFill>
            </a:endParaRPr>
          </a:p>
          <a:p>
            <a:r>
              <a:rPr lang="en-US" sz="1900" dirty="0" smtClean="0">
                <a:solidFill>
                  <a:srgbClr val="000099"/>
                </a:solidFill>
              </a:rPr>
              <a:t>  - </a:t>
            </a:r>
            <a:r>
              <a:rPr lang="en-US" sz="1900" dirty="0" err="1">
                <a:solidFill>
                  <a:srgbClr val="CC0000"/>
                </a:solidFill>
              </a:rPr>
              <a:t>Supersymmetry</a:t>
            </a:r>
            <a:endParaRPr lang="en-US" sz="1900" dirty="0">
              <a:solidFill>
                <a:srgbClr val="CC0000"/>
              </a:solidFill>
            </a:endParaRPr>
          </a:p>
          <a:p>
            <a:r>
              <a:rPr lang="en-US" sz="1900" dirty="0">
                <a:solidFill>
                  <a:srgbClr val="000099"/>
                </a:solidFill>
              </a:rPr>
              <a:t>  - </a:t>
            </a:r>
            <a:r>
              <a:rPr lang="en-US" sz="1900" dirty="0">
                <a:solidFill>
                  <a:srgbClr val="CC0000"/>
                </a:solidFill>
              </a:rPr>
              <a:t>Extra space dimensions</a:t>
            </a:r>
            <a:endParaRPr lang="en-US" sz="1900" dirty="0" smtClean="0">
              <a:solidFill>
                <a:srgbClr val="CC0000"/>
              </a:solidFill>
            </a:endParaRPr>
          </a:p>
          <a:p>
            <a:r>
              <a:rPr lang="en-US" sz="1800" dirty="0" smtClean="0">
                <a:solidFill>
                  <a:srgbClr val="0000FF"/>
                </a:solidFill>
              </a:rPr>
              <a:t>Many other </a:t>
            </a:r>
            <a:r>
              <a:rPr lang="en-US" sz="1800" dirty="0">
                <a:solidFill>
                  <a:srgbClr val="0000FF"/>
                </a:solidFill>
              </a:rPr>
              <a:t>ideas:</a:t>
            </a:r>
            <a:r>
              <a:rPr lang="en-US" sz="1800" dirty="0" smtClean="0">
                <a:solidFill>
                  <a:srgbClr val="0000FF"/>
                </a:solidFill>
              </a:rPr>
              <a:t> More symmetry and gauge bosons, composite  </a:t>
            </a:r>
          </a:p>
          <a:p>
            <a:r>
              <a:rPr lang="en-US" sz="1800" dirty="0" smtClean="0">
                <a:solidFill>
                  <a:srgbClr val="0000FF"/>
                </a:solidFill>
              </a:rPr>
              <a:t>Higgs models, L-R symmetry, quark </a:t>
            </a:r>
            <a:r>
              <a:rPr lang="en-US" sz="1800" dirty="0">
                <a:solidFill>
                  <a:srgbClr val="0000FF"/>
                </a:solidFill>
              </a:rPr>
              <a:t>&amp;</a:t>
            </a:r>
            <a:r>
              <a:rPr lang="en-US" sz="1800" dirty="0" smtClean="0">
                <a:solidFill>
                  <a:srgbClr val="0000FF"/>
                </a:solidFill>
              </a:rPr>
              <a:t> lepton </a:t>
            </a:r>
            <a:r>
              <a:rPr lang="en-US" sz="1800" dirty="0">
                <a:solidFill>
                  <a:srgbClr val="0000FF"/>
                </a:solidFill>
              </a:rPr>
              <a:t>substructure</a:t>
            </a:r>
            <a:r>
              <a:rPr lang="en-US" sz="1800" dirty="0" smtClean="0">
                <a:solidFill>
                  <a:srgbClr val="0000FF"/>
                </a:solidFill>
              </a:rPr>
              <a:t>, </a:t>
            </a:r>
          </a:p>
          <a:p>
            <a:r>
              <a:rPr lang="en-US" sz="1800" dirty="0" smtClean="0">
                <a:solidFill>
                  <a:srgbClr val="0000FF"/>
                </a:solidFill>
              </a:rPr>
              <a:t>Little </a:t>
            </a:r>
            <a:r>
              <a:rPr lang="en-US" sz="1800" dirty="0">
                <a:solidFill>
                  <a:srgbClr val="0000FF"/>
                </a:solidFill>
              </a:rPr>
              <a:t>Higgs models,</a:t>
            </a:r>
            <a:r>
              <a:rPr lang="en-US" sz="1800" dirty="0" smtClean="0">
                <a:solidFill>
                  <a:srgbClr val="0000FF"/>
                </a:solidFill>
              </a:rPr>
              <a:t> Technicolor, Hidden Valleys, 4</a:t>
            </a:r>
            <a:r>
              <a:rPr lang="en-US" sz="1800" baseline="30000" dirty="0" smtClean="0">
                <a:solidFill>
                  <a:srgbClr val="0000FF"/>
                </a:solidFill>
              </a:rPr>
              <a:t>th</a:t>
            </a:r>
            <a:r>
              <a:rPr lang="en-US" sz="1800" dirty="0" smtClean="0">
                <a:solidFill>
                  <a:srgbClr val="0000FF"/>
                </a:solidFill>
              </a:rPr>
              <a:t> generation…</a:t>
            </a:r>
          </a:p>
          <a:p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22534" name="Rectangle 4"/>
          <p:cNvSpPr>
            <a:spLocks noChangeArrowheads="1"/>
          </p:cNvSpPr>
          <p:nvPr/>
        </p:nvSpPr>
        <p:spPr bwMode="auto">
          <a:xfrm>
            <a:off x="4487008" y="3140076"/>
            <a:ext cx="184666" cy="58477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3200" b="1"/>
          </a:p>
        </p:txBody>
      </p:sp>
      <p:sp>
        <p:nvSpPr>
          <p:cNvPr id="22538" name="Text Box 12"/>
          <p:cNvSpPr txBox="1">
            <a:spLocks noChangeArrowheads="1"/>
          </p:cNvSpPr>
          <p:nvPr/>
        </p:nvSpPr>
        <p:spPr bwMode="auto">
          <a:xfrm>
            <a:off x="844061" y="1001524"/>
            <a:ext cx="8159262" cy="446276"/>
          </a:xfrm>
          <a:prstGeom prst="rect">
            <a:avLst/>
          </a:prstGeom>
          <a:solidFill>
            <a:srgbClr val="FFFF99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300" dirty="0">
                <a:solidFill>
                  <a:srgbClr val="CC0000"/>
                </a:solidFill>
              </a:rPr>
              <a:t>Understand the mechanism Electroweak Symmetry Breaking</a:t>
            </a:r>
            <a:endParaRPr lang="en-US" sz="2300" dirty="0">
              <a:solidFill>
                <a:srgbClr val="000099"/>
              </a:solidFill>
            </a:endParaRPr>
          </a:p>
        </p:txBody>
      </p:sp>
      <p:sp>
        <p:nvSpPr>
          <p:cNvPr id="22539" name="Text Box 13"/>
          <p:cNvSpPr txBox="1">
            <a:spLocks noChangeArrowheads="1"/>
          </p:cNvSpPr>
          <p:nvPr/>
        </p:nvSpPr>
        <p:spPr bwMode="auto">
          <a:xfrm>
            <a:off x="844062" y="1519535"/>
            <a:ext cx="6260123" cy="461665"/>
          </a:xfrm>
          <a:prstGeom prst="rect">
            <a:avLst/>
          </a:prstGeom>
          <a:solidFill>
            <a:srgbClr val="FFFF99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300" dirty="0">
                <a:solidFill>
                  <a:srgbClr val="CC0000"/>
                </a:solidFill>
              </a:rPr>
              <a:t>Discover physics beyond the Standard Model</a:t>
            </a:r>
          </a:p>
        </p:txBody>
      </p:sp>
      <p:sp>
        <p:nvSpPr>
          <p:cNvPr id="22540" name="AutoShape 14"/>
          <p:cNvSpPr>
            <a:spLocks noChangeArrowheads="1"/>
          </p:cNvSpPr>
          <p:nvPr/>
        </p:nvSpPr>
        <p:spPr bwMode="auto">
          <a:xfrm>
            <a:off x="70339" y="1080968"/>
            <a:ext cx="619858" cy="366832"/>
          </a:xfrm>
          <a:prstGeom prst="rightArrow">
            <a:avLst>
              <a:gd name="adj1" fmla="val 50000"/>
              <a:gd name="adj2" fmla="val 65278"/>
            </a:avLst>
          </a:prstGeom>
          <a:solidFill>
            <a:srgbClr val="FF0000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GB" sz="1800" dirty="0"/>
          </a:p>
        </p:txBody>
      </p:sp>
      <p:sp>
        <p:nvSpPr>
          <p:cNvPr id="22541" name="AutoShape 15"/>
          <p:cNvSpPr>
            <a:spLocks noChangeArrowheads="1"/>
          </p:cNvSpPr>
          <p:nvPr/>
        </p:nvSpPr>
        <p:spPr bwMode="auto">
          <a:xfrm>
            <a:off x="76200" y="1600200"/>
            <a:ext cx="609600" cy="397401"/>
          </a:xfrm>
          <a:prstGeom prst="rightArrow">
            <a:avLst>
              <a:gd name="adj1" fmla="val 50000"/>
              <a:gd name="adj2" fmla="val 50936"/>
            </a:avLst>
          </a:prstGeom>
          <a:solidFill>
            <a:srgbClr val="FF0000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2542" name="Text Box 16"/>
          <p:cNvSpPr txBox="1">
            <a:spLocks noChangeArrowheads="1"/>
          </p:cNvSpPr>
          <p:nvPr/>
        </p:nvSpPr>
        <p:spPr bwMode="auto">
          <a:xfrm>
            <a:off x="281354" y="4171890"/>
            <a:ext cx="4218973" cy="400110"/>
          </a:xfrm>
          <a:prstGeom prst="rect">
            <a:avLst/>
          </a:prstGeom>
          <a:noFill/>
          <a:ln w="3175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Most popular extensions</a:t>
            </a:r>
            <a:r>
              <a:rPr lang="en-US" dirty="0" smtClean="0">
                <a:solidFill>
                  <a:srgbClr val="FF0000"/>
                </a:solidFill>
              </a:rPr>
              <a:t> since 2000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9" name="Image 18" descr="Screen shot 2011-08-01 at 9.11.47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409" y="4343400"/>
            <a:ext cx="2138791" cy="2295135"/>
          </a:xfrm>
          <a:prstGeom prst="rect">
            <a:avLst/>
          </a:prstGeom>
        </p:spPr>
      </p:pic>
      <p:pic>
        <p:nvPicPr>
          <p:cNvPr id="20" name="Image 19" descr="Screen shot 2011-08-01 at 9.12.21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3554" y="2057400"/>
            <a:ext cx="2080446" cy="2285999"/>
          </a:xfrm>
          <a:prstGeom prst="rect">
            <a:avLst/>
          </a:prstGeom>
        </p:spPr>
      </p:pic>
      <p:sp>
        <p:nvSpPr>
          <p:cNvPr id="21" name="Line 11"/>
          <p:cNvSpPr>
            <a:spLocks noChangeShapeType="1"/>
          </p:cNvSpPr>
          <p:nvPr/>
        </p:nvSpPr>
        <p:spPr bwMode="auto">
          <a:xfrm flipV="1">
            <a:off x="2590800" y="4876800"/>
            <a:ext cx="4583723" cy="4571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2" name="Line 10"/>
          <p:cNvSpPr>
            <a:spLocks noChangeShapeType="1"/>
          </p:cNvSpPr>
          <p:nvPr/>
        </p:nvSpPr>
        <p:spPr bwMode="auto">
          <a:xfrm flipV="1">
            <a:off x="5345723" y="3429000"/>
            <a:ext cx="1688123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5" name="ZoneTexte 14"/>
          <p:cNvSpPr txBox="1"/>
          <p:nvPr/>
        </p:nvSpPr>
        <p:spPr>
          <a:xfrm>
            <a:off x="457200" y="6324600"/>
            <a:ext cx="6032496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FF0000"/>
                </a:solidFill>
              </a:rPr>
              <a:t>Higgsless</a:t>
            </a:r>
            <a:r>
              <a:rPr lang="en-GB" dirty="0" smtClean="0">
                <a:solidFill>
                  <a:srgbClr val="FF0000"/>
                </a:solidFill>
              </a:rPr>
              <a:t> models somewhat disfavoured these days 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" descr="Picture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263" y="814386"/>
            <a:ext cx="2889737" cy="162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799173" y="1074003"/>
            <a:ext cx="4354227" cy="830997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The highest mass </a:t>
            </a:r>
            <a:r>
              <a:rPr lang="en-GB" sz="2400" dirty="0" err="1" smtClean="0">
                <a:solidFill>
                  <a:srgbClr val="FF0000"/>
                </a:solidFill>
              </a:rPr>
              <a:t>dijet</a:t>
            </a:r>
            <a:r>
              <a:rPr lang="en-GB" sz="2400" dirty="0" smtClean="0">
                <a:solidFill>
                  <a:srgbClr val="FF0000"/>
                </a:solidFill>
              </a:rPr>
              <a:t> events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recorded so far in run-2 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14" name="Titre 3"/>
          <p:cNvSpPr>
            <a:spLocks noGrp="1"/>
          </p:cNvSpPr>
          <p:nvPr>
            <p:ph type="title"/>
          </p:nvPr>
        </p:nvSpPr>
        <p:spPr>
          <a:xfrm>
            <a:off x="914400" y="-152400"/>
            <a:ext cx="7772400" cy="914400"/>
          </a:xfrm>
        </p:spPr>
        <p:txBody>
          <a:bodyPr/>
          <a:lstStyle/>
          <a:p>
            <a:r>
              <a:rPr lang="en-GB" dirty="0" smtClean="0">
                <a:effectLst/>
              </a:rPr>
              <a:t>Dijet Resonance Search</a:t>
            </a:r>
            <a:endParaRPr lang="en-GB" dirty="0">
              <a:effectLst/>
            </a:endParaRPr>
          </a:p>
        </p:txBody>
      </p:sp>
      <p:pic>
        <p:nvPicPr>
          <p:cNvPr id="13" name="Image 12" descr="Screen Shot 2016-02-14 at 11.14.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2514599"/>
            <a:ext cx="4450031" cy="4343401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533400" y="2514600"/>
            <a:ext cx="3810000" cy="4001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Dijet invariant mass = </a:t>
            </a:r>
            <a:r>
              <a:rPr lang="en-GB" dirty="0" smtClean="0">
                <a:solidFill>
                  <a:srgbClr val="FF0000"/>
                </a:solidFill>
              </a:rPr>
              <a:t>6.14 </a:t>
            </a:r>
            <a:r>
              <a:rPr lang="en-GB" dirty="0" err="1" smtClean="0">
                <a:solidFill>
                  <a:srgbClr val="FF0000"/>
                </a:solidFill>
              </a:rPr>
              <a:t>TeV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953000" y="2743200"/>
            <a:ext cx="3810000" cy="4001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Dijet invariant mass = </a:t>
            </a:r>
            <a:r>
              <a:rPr lang="en-GB" dirty="0" smtClean="0">
                <a:solidFill>
                  <a:srgbClr val="FF0000"/>
                </a:solidFill>
              </a:rPr>
              <a:t>7.9 </a:t>
            </a:r>
            <a:r>
              <a:rPr lang="en-GB" dirty="0" err="1" smtClean="0">
                <a:solidFill>
                  <a:srgbClr val="FF0000"/>
                </a:solidFill>
              </a:rPr>
              <a:t>TeV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9" name="Espace réservé du contenu 3" descr="Screen Shot 2016-05-22 at 16.06.09.pn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487383" y="3276600"/>
            <a:ext cx="4700954" cy="29718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Screen shot 2012-09-14 at 9.12.18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71077"/>
            <a:ext cx="8686800" cy="5706228"/>
          </a:xfr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914400" y="-76200"/>
            <a:ext cx="7772400" cy="914400"/>
          </a:xfrm>
        </p:spPr>
        <p:txBody>
          <a:bodyPr/>
          <a:lstStyle/>
          <a:p>
            <a:r>
              <a:rPr lang="en-GB" dirty="0" smtClean="0">
                <a:effectLst/>
              </a:rPr>
              <a:t>Di-jet Searches</a:t>
            </a:r>
            <a:endParaRPr lang="en-GB" dirty="0">
              <a:effectLst/>
            </a:endParaRPr>
          </a:p>
        </p:txBody>
      </p:sp>
      <p:pic>
        <p:nvPicPr>
          <p:cNvPr id="6" name="Image 5" descr="Screen Shot 2014-03-29 at 1.52.27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219200"/>
            <a:ext cx="3624492" cy="348633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28600" y="5924490"/>
            <a:ext cx="20362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CMS-EXO-12-059 </a:t>
            </a:r>
          </a:p>
          <a:p>
            <a:r>
              <a:rPr lang="fr-FR" sz="1800" dirty="0" smtClean="0"/>
              <a:t>arXiv:1407.1376</a:t>
            </a:r>
            <a:r>
              <a:rPr lang="fr-FR" sz="1800" b="1" dirty="0" smtClean="0"/>
              <a:t>  	</a:t>
            </a:r>
          </a:p>
          <a:p>
            <a:endParaRPr lang="en-GB" dirty="0"/>
          </a:p>
        </p:txBody>
      </p:sp>
      <p:pic>
        <p:nvPicPr>
          <p:cNvPr id="9" name="Image 8" descr="Screen Shot 2014-03-29 at 6.14.07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990600"/>
            <a:ext cx="3861423" cy="3683409"/>
          </a:xfrm>
          <a:prstGeom prst="rect">
            <a:avLst/>
          </a:prstGeom>
        </p:spPr>
      </p:pic>
      <p:pic>
        <p:nvPicPr>
          <p:cNvPr id="10" name="Image 9" descr="Screen Shot 2014-11-15 at 12.15.16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492" y="990600"/>
            <a:ext cx="3581947" cy="3733800"/>
          </a:xfrm>
          <a:prstGeom prst="rect">
            <a:avLst/>
          </a:prstGeom>
        </p:spPr>
      </p:pic>
      <p:pic>
        <p:nvPicPr>
          <p:cNvPr id="11" name="Image 10" descr="Screen Shot 2014-11-15 at 12.15.53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2833" y="5257800"/>
            <a:ext cx="2637366" cy="16002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4038600" y="838200"/>
            <a:ext cx="861559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Run-1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914400" y="-76200"/>
            <a:ext cx="7772400" cy="914400"/>
          </a:xfrm>
        </p:spPr>
        <p:txBody>
          <a:bodyPr/>
          <a:lstStyle/>
          <a:p>
            <a:r>
              <a:rPr lang="en-GB" dirty="0" smtClean="0">
                <a:effectLst/>
              </a:rPr>
              <a:t>Early Di</a:t>
            </a:r>
            <a:r>
              <a:rPr lang="en-GB" dirty="0" smtClean="0">
                <a:effectLst/>
              </a:rPr>
              <a:t>-jet Searches: 13 </a:t>
            </a:r>
            <a:r>
              <a:rPr lang="en-GB" dirty="0" err="1" smtClean="0">
                <a:effectLst/>
              </a:rPr>
              <a:t>TeV</a:t>
            </a:r>
            <a:endParaRPr lang="en-GB" dirty="0">
              <a:effectLst/>
            </a:endParaRPr>
          </a:p>
        </p:txBody>
      </p:sp>
      <p:pic>
        <p:nvPicPr>
          <p:cNvPr id="5" name="Image 4" descr="Screen Shot 2015-09-02 at 15.36.4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8393"/>
            <a:ext cx="9144000" cy="536121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43000" y="6096000"/>
            <a:ext cx="3450284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A first look with early data …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914400"/>
          </a:xfrm>
        </p:spPr>
        <p:txBody>
          <a:bodyPr>
            <a:normAutofit/>
          </a:bodyPr>
          <a:lstStyle/>
          <a:p>
            <a:r>
              <a:rPr lang="en-GB" dirty="0" smtClean="0">
                <a:effectLst/>
              </a:rPr>
              <a:t>Dijet</a:t>
            </a:r>
            <a:r>
              <a:rPr lang="en-GB" dirty="0" smtClean="0">
                <a:effectLst/>
              </a:rPr>
              <a:t> Searches: 13 </a:t>
            </a:r>
            <a:r>
              <a:rPr lang="en-GB" dirty="0" err="1" smtClean="0">
                <a:effectLst/>
              </a:rPr>
              <a:t>TeV</a:t>
            </a:r>
            <a:endParaRPr lang="en-GB" dirty="0">
              <a:effectLst/>
            </a:endParaRPr>
          </a:p>
        </p:txBody>
      </p:sp>
      <p:pic>
        <p:nvPicPr>
          <p:cNvPr id="13" name="Image 12" descr="Screen Shot 2016-02-14 at 11.24.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4309488" cy="4495800"/>
          </a:xfrm>
          <a:prstGeom prst="rect">
            <a:avLst/>
          </a:prstGeom>
        </p:spPr>
      </p:pic>
      <p:pic>
        <p:nvPicPr>
          <p:cNvPr id="14" name="Image 13" descr="Screen Shot 2016-02-14 at 11.24.2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676" y="838200"/>
            <a:ext cx="3241524" cy="3048000"/>
          </a:xfrm>
          <a:prstGeom prst="rect">
            <a:avLst/>
          </a:prstGeom>
        </p:spPr>
      </p:pic>
      <p:pic>
        <p:nvPicPr>
          <p:cNvPr id="16" name="Image 15" descr="Screen Shot 2016-02-14 at 11.25.2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3896153"/>
            <a:ext cx="3276600" cy="2961847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1905000" y="2209800"/>
            <a:ext cx="1828800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arXiv:1512.01224</a:t>
            </a:r>
            <a:endParaRPr lang="fr-FR" sz="1600" b="1" dirty="0" smtClean="0"/>
          </a:p>
          <a:p>
            <a:endParaRPr lang="en-GB" dirty="0"/>
          </a:p>
        </p:txBody>
      </p:sp>
      <p:sp>
        <p:nvSpPr>
          <p:cNvPr id="18" name="ZoneTexte 17"/>
          <p:cNvSpPr txBox="1"/>
          <p:nvPr/>
        </p:nvSpPr>
        <p:spPr>
          <a:xfrm>
            <a:off x="381000" y="5638800"/>
            <a:ext cx="4420476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2.4 fb</a:t>
            </a:r>
            <a:r>
              <a:rPr lang="en-GB" baseline="30000" dirty="0" smtClean="0">
                <a:solidFill>
                  <a:srgbClr val="FF0000"/>
                </a:solidFill>
              </a:rPr>
              <a:t>-1</a:t>
            </a:r>
            <a:r>
              <a:rPr lang="en-GB" dirty="0" smtClean="0">
                <a:solidFill>
                  <a:srgbClr val="FF0000"/>
                </a:solidFill>
              </a:rPr>
              <a:t> limits from 13 </a:t>
            </a:r>
            <a:r>
              <a:rPr lang="en-GB" dirty="0" err="1" smtClean="0">
                <a:solidFill>
                  <a:srgbClr val="FF0000"/>
                </a:solidFill>
              </a:rPr>
              <a:t>TeV</a:t>
            </a:r>
            <a:r>
              <a:rPr lang="en-GB" dirty="0" smtClean="0">
                <a:solidFill>
                  <a:srgbClr val="FF0000"/>
                </a:solidFill>
              </a:rPr>
              <a:t> already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surpass the 20 fb</a:t>
            </a:r>
            <a:r>
              <a:rPr lang="en-GB" baseline="30000" dirty="0" smtClean="0">
                <a:solidFill>
                  <a:srgbClr val="FF0000"/>
                </a:solidFill>
              </a:rPr>
              <a:t>-1</a:t>
            </a:r>
            <a:r>
              <a:rPr lang="en-GB" dirty="0" smtClean="0">
                <a:solidFill>
                  <a:srgbClr val="FF0000"/>
                </a:solidFill>
              </a:rPr>
              <a:t> limits from 8 </a:t>
            </a:r>
            <a:r>
              <a:rPr lang="en-GB" dirty="0" err="1" smtClean="0">
                <a:solidFill>
                  <a:srgbClr val="FF0000"/>
                </a:solidFill>
              </a:rPr>
              <a:t>TeV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685800" y="-152400"/>
            <a:ext cx="7620000" cy="904875"/>
          </a:xfrm>
        </p:spPr>
        <p:txBody>
          <a:bodyPr/>
          <a:lstStyle/>
          <a:p>
            <a:r>
              <a:rPr lang="en-GB" dirty="0" smtClean="0"/>
              <a:t>Excited Quark in Dijet Search</a:t>
            </a:r>
            <a:endParaRPr lang="en-GB" dirty="0"/>
          </a:p>
        </p:txBody>
      </p:sp>
      <p:sp>
        <p:nvSpPr>
          <p:cNvPr id="4" name="ZoneTexte 3"/>
          <p:cNvSpPr txBox="1"/>
          <p:nvPr/>
        </p:nvSpPr>
        <p:spPr>
          <a:xfrm>
            <a:off x="1066800" y="6305490"/>
            <a:ext cx="6818719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Limit on the mass of excited quarks &gt; 4.09 </a:t>
            </a:r>
            <a:r>
              <a:rPr lang="en-GB" dirty="0" err="1" smtClean="0">
                <a:solidFill>
                  <a:srgbClr val="FF0000"/>
                </a:solidFill>
              </a:rPr>
              <a:t>TeV</a:t>
            </a:r>
            <a:r>
              <a:rPr lang="en-GB" dirty="0" smtClean="0">
                <a:solidFill>
                  <a:srgbClr val="FF0000"/>
                </a:solidFill>
              </a:rPr>
              <a:t> at 95% CL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524000" y="2038290"/>
            <a:ext cx="1833405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fr-FR" sz="1800" dirty="0" smtClean="0"/>
              <a:t>arXiv:1407.1376</a:t>
            </a:r>
          </a:p>
          <a:p>
            <a:endParaRPr lang="en-GB" dirty="0"/>
          </a:p>
        </p:txBody>
      </p:sp>
      <p:sp>
        <p:nvSpPr>
          <p:cNvPr id="8" name="ZoneTexte 7"/>
          <p:cNvSpPr txBox="1"/>
          <p:nvPr/>
        </p:nvSpPr>
        <p:spPr>
          <a:xfrm>
            <a:off x="2133600" y="1182469"/>
            <a:ext cx="4313275" cy="646331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fr-FR" sz="1800" dirty="0" smtClean="0">
                <a:solidFill>
                  <a:srgbClr val="0000FF"/>
                </a:solidFill>
              </a:rPr>
              <a:t>invariant mass of 4.69 </a:t>
            </a:r>
            <a:r>
              <a:rPr lang="fr-FR" sz="1800" dirty="0" err="1" smtClean="0">
                <a:solidFill>
                  <a:srgbClr val="0000FF"/>
                </a:solidFill>
              </a:rPr>
              <a:t>TeV</a:t>
            </a:r>
            <a:r>
              <a:rPr lang="fr-FR" sz="1800" dirty="0" smtClean="0">
                <a:solidFill>
                  <a:srgbClr val="0000FF"/>
                </a:solidFill>
              </a:rPr>
              <a:t>, and jets </a:t>
            </a:r>
            <a:r>
              <a:rPr lang="fr-FR" sz="1800" dirty="0" err="1" smtClean="0">
                <a:solidFill>
                  <a:srgbClr val="0000FF"/>
                </a:solidFill>
              </a:rPr>
              <a:t>with</a:t>
            </a:r>
            <a:r>
              <a:rPr lang="fr-FR" sz="1800" dirty="0" smtClean="0">
                <a:solidFill>
                  <a:srgbClr val="0000FF"/>
                </a:solidFill>
              </a:rPr>
              <a:t> </a:t>
            </a:r>
          </a:p>
          <a:p>
            <a:r>
              <a:rPr lang="fr-FR" sz="1800" dirty="0" smtClean="0">
                <a:solidFill>
                  <a:srgbClr val="0000FF"/>
                </a:solidFill>
              </a:rPr>
              <a:t>a </a:t>
            </a:r>
            <a:r>
              <a:rPr lang="fr-FR" sz="1800" dirty="0" err="1" smtClean="0">
                <a:solidFill>
                  <a:srgbClr val="0000FF"/>
                </a:solidFill>
              </a:rPr>
              <a:t>jet-p</a:t>
            </a:r>
            <a:r>
              <a:rPr lang="fr-FR" sz="1800" baseline="-25000" dirty="0" err="1" smtClean="0">
                <a:solidFill>
                  <a:srgbClr val="0000FF"/>
                </a:solidFill>
              </a:rPr>
              <a:t>T</a:t>
            </a:r>
            <a:r>
              <a:rPr lang="fr-FR" sz="1800" dirty="0" smtClean="0">
                <a:solidFill>
                  <a:srgbClr val="0000FF"/>
                </a:solidFill>
              </a:rPr>
              <a:t> of 2.29 </a:t>
            </a:r>
            <a:r>
              <a:rPr lang="fr-FR" sz="1800" dirty="0" err="1" smtClean="0">
                <a:solidFill>
                  <a:srgbClr val="0000FF"/>
                </a:solidFill>
              </a:rPr>
              <a:t>TeV</a:t>
            </a:r>
            <a:r>
              <a:rPr lang="fr-FR" sz="1800" dirty="0" smtClean="0">
                <a:solidFill>
                  <a:srgbClr val="0000FF"/>
                </a:solidFill>
              </a:rPr>
              <a:t> and  2.19 </a:t>
            </a:r>
            <a:r>
              <a:rPr lang="fr-FR" sz="1800" dirty="0" err="1" smtClean="0">
                <a:solidFill>
                  <a:srgbClr val="0000FF"/>
                </a:solidFill>
              </a:rPr>
              <a:t>TeV</a:t>
            </a:r>
            <a:endParaRPr lang="en-GB" sz="1800" dirty="0">
              <a:solidFill>
                <a:srgbClr val="0000FF"/>
              </a:solidFill>
            </a:endParaRPr>
          </a:p>
        </p:txBody>
      </p:sp>
      <p:pic>
        <p:nvPicPr>
          <p:cNvPr id="9" name="Image 8" descr="Screen Shot 2014-03-29 at 1.28.3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799" y="609600"/>
            <a:ext cx="2756201" cy="1828800"/>
          </a:xfrm>
          <a:prstGeom prst="rect">
            <a:avLst/>
          </a:prstGeom>
        </p:spPr>
      </p:pic>
      <p:pic>
        <p:nvPicPr>
          <p:cNvPr id="10" name="Image 9" descr="Screen shot 2011-07-27 at 7.53.0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871344"/>
            <a:ext cx="1790700" cy="1033656"/>
          </a:xfrm>
          <a:prstGeom prst="rect">
            <a:avLst/>
          </a:prstGeom>
        </p:spPr>
      </p:pic>
      <p:pic>
        <p:nvPicPr>
          <p:cNvPr id="11" name="Image 10" descr="Screen Shot 2014-10-04 at 6.31.02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590800"/>
            <a:ext cx="3810000" cy="3684626"/>
          </a:xfrm>
          <a:prstGeom prst="rect">
            <a:avLst/>
          </a:prstGeom>
        </p:spPr>
      </p:pic>
      <p:pic>
        <p:nvPicPr>
          <p:cNvPr id="12" name="Image 11" descr="Screen Shot 2014-10-04 at 6.31.23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2590800"/>
            <a:ext cx="3901440" cy="3657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66675"/>
            <a:ext cx="9144000" cy="904875"/>
          </a:xfrm>
        </p:spPr>
        <p:txBody>
          <a:bodyPr/>
          <a:lstStyle/>
          <a:p>
            <a:r>
              <a:rPr lang="en-GB" sz="3800" dirty="0" err="1" smtClean="0"/>
              <a:t>Photon+Jet</a:t>
            </a:r>
            <a:r>
              <a:rPr lang="en-GB" sz="3800" dirty="0" smtClean="0"/>
              <a:t>: Excited Quarks Search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4" name="Espace réservé du contenu 3" descr="Screen Shot 2016-02-20 at 15.04.47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2967" y="3962400"/>
            <a:ext cx="4281033" cy="2895600"/>
          </a:xfrm>
        </p:spPr>
      </p:pic>
      <p:sp>
        <p:nvSpPr>
          <p:cNvPr id="8" name="ZoneTexte 7"/>
          <p:cNvSpPr txBox="1"/>
          <p:nvPr/>
        </p:nvSpPr>
        <p:spPr>
          <a:xfrm>
            <a:off x="203951" y="956846"/>
            <a:ext cx="1777249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fr-FR" sz="1600" dirty="0" smtClean="0"/>
              <a:t>arXiv:1512.05910</a:t>
            </a:r>
            <a:endParaRPr lang="en-GB" sz="1600" dirty="0"/>
          </a:p>
        </p:txBody>
      </p:sp>
      <p:pic>
        <p:nvPicPr>
          <p:cNvPr id="9" name="Image 8" descr="Screen Shot 2016-02-25 at 23.27.2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808" y="838200"/>
            <a:ext cx="4185192" cy="3035300"/>
          </a:xfrm>
          <a:prstGeom prst="rect">
            <a:avLst/>
          </a:prstGeom>
        </p:spPr>
      </p:pic>
      <p:pic>
        <p:nvPicPr>
          <p:cNvPr id="10" name="Image 9" descr="Screen Shot 2016-02-25 at 23.27.3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974137"/>
            <a:ext cx="4203700" cy="2960063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0" y="1524000"/>
            <a:ext cx="4877708" cy="1015663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err="1" smtClean="0"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FF0000"/>
                </a:solidFill>
              </a:rPr>
              <a:t>Search</a:t>
            </a:r>
            <a:r>
              <a:rPr lang="en-GB" dirty="0" smtClean="0">
                <a:solidFill>
                  <a:srgbClr val="FF0000"/>
                </a:solidFill>
              </a:rPr>
              <a:t> for </a:t>
            </a:r>
            <a:r>
              <a:rPr lang="en-GB" dirty="0" err="1" smtClean="0">
                <a:solidFill>
                  <a:srgbClr val="FF0000"/>
                </a:solidFill>
              </a:rPr>
              <a:t>q</a:t>
            </a:r>
            <a:r>
              <a:rPr lang="en-GB" dirty="0" smtClean="0">
                <a:solidFill>
                  <a:srgbClr val="FF0000"/>
                </a:solidFill>
              </a:rPr>
              <a:t>* and quantum black holes</a:t>
            </a:r>
          </a:p>
          <a:p>
            <a:r>
              <a:rPr lang="en-GB" dirty="0" err="1" smtClean="0"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Background</a:t>
            </a:r>
            <a:r>
              <a:rPr lang="en-GB" dirty="0" smtClean="0">
                <a:solidFill>
                  <a:srgbClr val="0000FF"/>
                </a:solidFill>
              </a:rPr>
              <a:t> modelling similar to </a:t>
            </a:r>
            <a:r>
              <a:rPr lang="en-GB" dirty="0" err="1" smtClean="0">
                <a:solidFill>
                  <a:srgbClr val="0000FF"/>
                </a:solidFill>
              </a:rPr>
              <a:t>di</a:t>
            </a:r>
            <a:r>
              <a:rPr lang="en-GB" dirty="0" smtClean="0">
                <a:solidFill>
                  <a:srgbClr val="0000FF"/>
                </a:solidFill>
              </a:rPr>
              <a:t>-jet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Search with function: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12" name="Image 11" descr="Screen Shot 2016-02-26 at 13.22.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2514600"/>
            <a:ext cx="3321050" cy="429371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468932" y="3429000"/>
            <a:ext cx="416111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95% CL Limit on </a:t>
            </a:r>
            <a:r>
              <a:rPr lang="en-GB" dirty="0" err="1" smtClean="0">
                <a:solidFill>
                  <a:srgbClr val="0000FF"/>
                </a:solidFill>
              </a:rPr>
              <a:t>q</a:t>
            </a:r>
            <a:r>
              <a:rPr lang="en-GB" dirty="0" smtClean="0">
                <a:solidFill>
                  <a:srgbClr val="0000FF"/>
                </a:solidFill>
              </a:rPr>
              <a:t>* is now 4.4 </a:t>
            </a:r>
            <a:r>
              <a:rPr lang="en-GB" dirty="0" err="1" smtClean="0">
                <a:solidFill>
                  <a:srgbClr val="0000FF"/>
                </a:solidFill>
              </a:rPr>
              <a:t>TeV</a:t>
            </a:r>
            <a:r>
              <a:rPr lang="en-GB" dirty="0" smtClean="0">
                <a:solidFill>
                  <a:srgbClr val="0000FF"/>
                </a:solidFill>
              </a:rPr>
              <a:t> </a:t>
            </a:r>
            <a:endParaRPr lang="en-GB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04875"/>
          </a:xfrm>
        </p:spPr>
        <p:txBody>
          <a:bodyPr/>
          <a:lstStyle/>
          <a:p>
            <a:r>
              <a:rPr lang="en-GB" dirty="0" smtClean="0"/>
              <a:t>Are Quarks Elementary Particles?</a:t>
            </a:r>
            <a:endParaRPr lang="en-GB" dirty="0"/>
          </a:p>
        </p:txBody>
      </p:sp>
      <p:pic>
        <p:nvPicPr>
          <p:cNvPr id="4" name="Espace réservé du contenu 3" descr="Screen Shot 2014-01-29 at 2.50.10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8599" y="3810000"/>
            <a:ext cx="3536201" cy="2860947"/>
          </a:xfrm>
        </p:spPr>
      </p:pic>
      <p:pic>
        <p:nvPicPr>
          <p:cNvPr id="5" name="Image 4" descr="Screen Shot 2014-01-29 at 2.49.3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800" y="1066800"/>
            <a:ext cx="3759000" cy="2667000"/>
          </a:xfrm>
          <a:prstGeom prst="rect">
            <a:avLst/>
          </a:prstGeom>
        </p:spPr>
      </p:pic>
      <p:pic>
        <p:nvPicPr>
          <p:cNvPr id="6" name="Image 5" descr="Screen Shot 2014-01-29 at 2.50.42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600200"/>
            <a:ext cx="1675336" cy="216986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28147" y="4191000"/>
            <a:ext cx="3834253" cy="193899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0000FF"/>
                </a:solidFill>
              </a:rPr>
              <a:t>Rutherford experiment:</a:t>
            </a:r>
          </a:p>
          <a:p>
            <a:r>
              <a:rPr lang="en-GB" sz="2400" dirty="0" smtClean="0">
                <a:solidFill>
                  <a:srgbClr val="0000FF"/>
                </a:solidFill>
              </a:rPr>
              <a:t>Unexpected backscattering</a:t>
            </a:r>
          </a:p>
          <a:p>
            <a:r>
              <a:rPr lang="en-GB" sz="2400" dirty="0" smtClean="0">
                <a:solidFill>
                  <a:srgbClr val="0000FF"/>
                </a:solidFill>
              </a:rPr>
              <a:t>of </a:t>
            </a:r>
            <a:r>
              <a:rPr lang="en-GB" sz="2400" dirty="0" err="1" smtClean="0">
                <a:solidFill>
                  <a:srgbClr val="0000FF"/>
                </a:solidFill>
              </a:rPr>
              <a:t>α</a:t>
            </a:r>
            <a:r>
              <a:rPr lang="en-GB" sz="2400" dirty="0" smtClean="0">
                <a:solidFill>
                  <a:srgbClr val="0000FF"/>
                </a:solidFill>
              </a:rPr>
              <a:t>-particles: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Evidence for the structure 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of atoms !! (1911)</a:t>
            </a:r>
          </a:p>
          <a:p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04800" y="-76200"/>
            <a:ext cx="8534400" cy="914400"/>
          </a:xfrm>
        </p:spPr>
        <p:txBody>
          <a:bodyPr>
            <a:normAutofit/>
          </a:bodyPr>
          <a:lstStyle/>
          <a:p>
            <a:r>
              <a:rPr lang="fr-FR" dirty="0" smtClean="0">
                <a:effectLst/>
              </a:rPr>
              <a:t>Are Quarks </a:t>
            </a:r>
            <a:r>
              <a:rPr lang="fr-FR" dirty="0" err="1" smtClean="0">
                <a:effectLst/>
              </a:rPr>
              <a:t>Elementary</a:t>
            </a:r>
            <a:r>
              <a:rPr lang="fr-FR" dirty="0" smtClean="0">
                <a:effectLst/>
              </a:rPr>
              <a:t> </a:t>
            </a:r>
            <a:r>
              <a:rPr lang="fr-FR" dirty="0" err="1" smtClean="0">
                <a:effectLst/>
              </a:rPr>
              <a:t>Particles</a:t>
            </a:r>
            <a:r>
              <a:rPr lang="fr-FR" dirty="0" smtClean="0">
                <a:effectLst/>
              </a:rPr>
              <a:t>?</a:t>
            </a:r>
            <a:endParaRPr lang="fr-FR" dirty="0">
              <a:effectLst/>
            </a:endParaRPr>
          </a:p>
        </p:txBody>
      </p:sp>
      <p:pic>
        <p:nvPicPr>
          <p:cNvPr id="6" name="Picture 15" descr="Picture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914400"/>
            <a:ext cx="2889737" cy="162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Picture 1a.png"/>
          <p:cNvPicPr>
            <a:picLocks noChangeAspect="1"/>
          </p:cNvPicPr>
          <p:nvPr/>
        </p:nvPicPr>
        <p:blipFill>
          <a:blip r:embed="rId3">
            <a:lum bright="14000"/>
          </a:blip>
          <a:srcRect/>
          <a:stretch>
            <a:fillRect/>
          </a:stretch>
        </p:blipFill>
        <p:spPr bwMode="auto">
          <a:xfrm>
            <a:off x="3064311" y="914400"/>
            <a:ext cx="1812489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12"/>
          <p:cNvSpPr txBox="1"/>
          <p:nvPr/>
        </p:nvSpPr>
        <p:spPr>
          <a:xfrm>
            <a:off x="381000" y="6243935"/>
            <a:ext cx="8174033" cy="461665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Quarks remain elementary particles after these first results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191000" y="2667000"/>
            <a:ext cx="4876800" cy="1015663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Measurement of the production angle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of the jet with respect to the beam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-</a:t>
            </a:r>
            <a:r>
              <a:rPr lang="en-GB" dirty="0" smtClean="0">
                <a:solidFill>
                  <a:srgbClr val="FF0000"/>
                </a:solidFill>
              </a:rPr>
              <a:t>&gt; High Energy Rutherford Experiment 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4" name="Espace réservé du contenu 5" descr="Screen shot 2010-09-17 at 4.55.45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75738" y="838199"/>
            <a:ext cx="3892062" cy="1818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Espace réservé du contenu 15" descr="Screen shot 2011-08-26 at 2.06.43 PM.pn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346028" y="3776420"/>
            <a:ext cx="4874172" cy="2395780"/>
          </a:xfrm>
        </p:spPr>
      </p:pic>
      <p:sp>
        <p:nvSpPr>
          <p:cNvPr id="17" name="AutoShape 7"/>
          <p:cNvSpPr>
            <a:spLocks noChangeArrowheads="1"/>
          </p:cNvSpPr>
          <p:nvPr/>
        </p:nvSpPr>
        <p:spPr bwMode="auto">
          <a:xfrm rot="16200000">
            <a:off x="3692953" y="4460447"/>
            <a:ext cx="448408" cy="671513"/>
          </a:xfrm>
          <a:prstGeom prst="downArrow">
            <a:avLst>
              <a:gd name="adj1" fmla="val 50000"/>
              <a:gd name="adj2" fmla="val 34559"/>
            </a:avLst>
          </a:prstGeom>
          <a:solidFill>
            <a:srgbClr val="FF0000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Image 14" descr="Screen Shot 2016-02-14 at 11.35.0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2743200"/>
            <a:ext cx="3361765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04875"/>
          </a:xfrm>
        </p:spPr>
        <p:txBody>
          <a:bodyPr/>
          <a:lstStyle/>
          <a:p>
            <a:r>
              <a:rPr lang="en-GB" dirty="0" smtClean="0"/>
              <a:t>Dijet Angular Distributions </a:t>
            </a:r>
            <a:endParaRPr lang="en-GB" dirty="0"/>
          </a:p>
        </p:txBody>
      </p:sp>
      <p:pic>
        <p:nvPicPr>
          <p:cNvPr id="5" name="Image 4" descr="Screen Shot 2016-02-20 at 15.18.2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6000"/>
            <a:ext cx="3751790" cy="38862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04800" y="838200"/>
            <a:ext cx="1777249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arXiv:1512.01530</a:t>
            </a:r>
            <a:endParaRPr lang="en-GB" sz="1600" dirty="0"/>
          </a:p>
        </p:txBody>
      </p:sp>
      <p:sp>
        <p:nvSpPr>
          <p:cNvPr id="11" name="ZoneTexte 10"/>
          <p:cNvSpPr txBox="1"/>
          <p:nvPr/>
        </p:nvSpPr>
        <p:spPr>
          <a:xfrm>
            <a:off x="228600" y="1809690"/>
            <a:ext cx="5520161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Limits on contact interactions up to </a:t>
            </a:r>
            <a:r>
              <a:rPr lang="en-GB" dirty="0" err="1" smtClean="0"/>
              <a:t>Λ</a:t>
            </a:r>
            <a:r>
              <a:rPr lang="en-GB" dirty="0" smtClean="0"/>
              <a:t>=12 </a:t>
            </a:r>
            <a:r>
              <a:rPr lang="en-GB" dirty="0" err="1" smtClean="0"/>
              <a:t>TeV</a:t>
            </a:r>
            <a:endParaRPr lang="en-GB" dirty="0"/>
          </a:p>
        </p:txBody>
      </p:sp>
      <p:pic>
        <p:nvPicPr>
          <p:cNvPr id="12" name="Image 11" descr="Screen Shot 2016-02-14 at 11.35.0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286000"/>
            <a:ext cx="3810000" cy="3886200"/>
          </a:xfrm>
          <a:prstGeom prst="rect">
            <a:avLst/>
          </a:prstGeom>
        </p:spPr>
      </p:pic>
      <p:pic>
        <p:nvPicPr>
          <p:cNvPr id="13" name="Espace réservé du contenu 5" descr="Screen shot 2010-09-17 at 4.55.45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5484" y="838200"/>
            <a:ext cx="2913716" cy="136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 13" descr="Screen Shot 2016-02-25 at 23.10.1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0" y="990600"/>
            <a:ext cx="2012950" cy="691142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209800" y="6248400"/>
            <a:ext cx="4584408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No evidence for substructure of quarks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04800" y="1219200"/>
            <a:ext cx="1755208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CMS-EXO-15-002</a:t>
            </a:r>
            <a:endParaRPr lang="en-GB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85800" y="2286000"/>
            <a:ext cx="7772400" cy="9144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effectLst/>
              </a:rPr>
              <a:t>Search for a </a:t>
            </a:r>
            <a:r>
              <a:rPr lang="en-GB" dirty="0" smtClean="0">
                <a:effectLst/>
              </a:rPr>
              <a:t>4</a:t>
            </a:r>
            <a:r>
              <a:rPr lang="en-GB" baseline="30000" dirty="0" smtClean="0">
                <a:effectLst/>
              </a:rPr>
              <a:t>th</a:t>
            </a:r>
            <a:r>
              <a:rPr lang="en-GB" dirty="0" smtClean="0">
                <a:effectLst/>
              </a:rPr>
              <a:t>(-like) Generation</a:t>
            </a:r>
            <a:endParaRPr lang="en-GB" dirty="0">
              <a:effectLst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676400" y="3581400"/>
            <a:ext cx="5656385" cy="1785104"/>
          </a:xfrm>
          <a:prstGeom prst="rect">
            <a:avLst/>
          </a:prstGeom>
          <a:solidFill>
            <a:srgbClr val="FFFF99"/>
          </a:solidFill>
          <a:ln w="476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solidFill>
                  <a:srgbClr val="CC0000"/>
                </a:solidFill>
              </a:rPr>
              <a:t>We can’t  be sure that there are only 3 generations (</a:t>
            </a:r>
            <a:r>
              <a:rPr lang="en-US" sz="2200" dirty="0" err="1">
                <a:solidFill>
                  <a:srgbClr val="CC0000"/>
                </a:solidFill>
              </a:rPr>
              <a:t>u,d</a:t>
            </a:r>
            <a:r>
              <a:rPr lang="en-US" sz="2200" dirty="0">
                <a:solidFill>
                  <a:srgbClr val="CC0000"/>
                </a:solidFill>
              </a:rPr>
              <a:t>) (</a:t>
            </a:r>
            <a:r>
              <a:rPr lang="en-US" sz="2200" dirty="0" err="1">
                <a:solidFill>
                  <a:srgbClr val="CC0000"/>
                </a:solidFill>
              </a:rPr>
              <a:t>s,c</a:t>
            </a:r>
            <a:r>
              <a:rPr lang="en-US" sz="2200" dirty="0">
                <a:solidFill>
                  <a:srgbClr val="CC0000"/>
                </a:solidFill>
              </a:rPr>
              <a:t>) (</a:t>
            </a:r>
            <a:r>
              <a:rPr lang="en-US" sz="2200" dirty="0" err="1">
                <a:solidFill>
                  <a:srgbClr val="CC0000"/>
                </a:solidFill>
              </a:rPr>
              <a:t>b,t</a:t>
            </a:r>
            <a:r>
              <a:rPr lang="en-US" sz="2200" dirty="0">
                <a:solidFill>
                  <a:srgbClr val="CC0000"/>
                </a:solidFill>
              </a:rPr>
              <a:t>)</a:t>
            </a:r>
          </a:p>
          <a:p>
            <a:r>
              <a:rPr lang="en-US" sz="2200" dirty="0">
                <a:solidFill>
                  <a:srgbClr val="CC0000"/>
                </a:solidFill>
              </a:rPr>
              <a:t>A possible new generation should</a:t>
            </a:r>
            <a:r>
              <a:rPr lang="en-US" sz="2200" dirty="0" smtClean="0">
                <a:solidFill>
                  <a:srgbClr val="CC0000"/>
                </a:solidFill>
              </a:rPr>
              <a:t> be </a:t>
            </a:r>
            <a:r>
              <a:rPr lang="en-US" sz="2200" dirty="0">
                <a:solidFill>
                  <a:srgbClr val="CC0000"/>
                </a:solidFill>
              </a:rPr>
              <a:t>heavy!</a:t>
            </a:r>
            <a:endParaRPr lang="en-US" sz="2200" dirty="0">
              <a:solidFill>
                <a:srgbClr val="000099"/>
              </a:solidFill>
            </a:endParaRPr>
          </a:p>
          <a:p>
            <a:endParaRPr lang="en-US" sz="2200" dirty="0">
              <a:solidFill>
                <a:srgbClr val="000099"/>
              </a:solidFill>
            </a:endParaRPr>
          </a:p>
          <a:p>
            <a:r>
              <a:rPr lang="en-US" sz="2200" dirty="0">
                <a:solidFill>
                  <a:srgbClr val="000099"/>
                </a:solidFill>
              </a:rPr>
              <a:t>Look for </a:t>
            </a:r>
            <a:r>
              <a:rPr lang="en-US" sz="2200" dirty="0" err="1">
                <a:solidFill>
                  <a:srgbClr val="000099"/>
                </a:solidFill>
              </a:rPr>
              <a:t>b</a:t>
            </a:r>
            <a:r>
              <a:rPr lang="en-US" sz="2200" dirty="0">
                <a:solidFill>
                  <a:srgbClr val="000099"/>
                </a:solidFill>
              </a:rPr>
              <a:t>’ and </a:t>
            </a:r>
            <a:r>
              <a:rPr lang="en-US" sz="2200" dirty="0" err="1">
                <a:solidFill>
                  <a:srgbClr val="000099"/>
                </a:solidFill>
              </a:rPr>
              <a:t>t</a:t>
            </a:r>
            <a:r>
              <a:rPr lang="en-US" sz="2200" dirty="0">
                <a:solidFill>
                  <a:srgbClr val="000099"/>
                </a:solidFill>
              </a:rPr>
              <a:t>’ </a:t>
            </a:r>
            <a:r>
              <a:rPr lang="en-US" sz="2200" dirty="0" smtClean="0">
                <a:solidFill>
                  <a:srgbClr val="000099"/>
                </a:solidFill>
              </a:rPr>
              <a:t>quarks</a:t>
            </a:r>
            <a:endParaRPr lang="en-US" sz="22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	</a:t>
            </a:r>
            <a:endParaRPr lang="fr-FR"/>
          </a:p>
        </p:txBody>
      </p:sp>
      <p:sp>
        <p:nvSpPr>
          <p:cNvPr id="663555" name="Text Box 3"/>
          <p:cNvSpPr txBox="1">
            <a:spLocks noChangeArrowheads="1"/>
          </p:cNvSpPr>
          <p:nvPr/>
        </p:nvSpPr>
        <p:spPr bwMode="auto">
          <a:xfrm>
            <a:off x="304800" y="838200"/>
            <a:ext cx="8088397" cy="769441"/>
          </a:xfrm>
          <a:prstGeom prst="rect">
            <a:avLst/>
          </a:prstGeom>
          <a:solidFill>
            <a:srgbClr val="CCFFFF"/>
          </a:solidFill>
          <a:ln w="412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Symbol" pitchFamily="-84" charset="2"/>
              <a:buNone/>
            </a:pPr>
            <a:r>
              <a:rPr lang="en-US" sz="2200" dirty="0" smtClean="0">
                <a:solidFill>
                  <a:srgbClr val="0033CC"/>
                </a:solidFill>
                <a:latin typeface="Arial" pitchFamily="-84" charset="0"/>
              </a:rPr>
              <a:t>Observation of a </a:t>
            </a:r>
            <a:r>
              <a:rPr lang="en-US" sz="2200" dirty="0" smtClean="0">
                <a:solidFill>
                  <a:srgbClr val="CC0000"/>
                </a:solidFill>
                <a:latin typeface="Arial" pitchFamily="-84" charset="0"/>
              </a:rPr>
              <a:t>Higgs</a:t>
            </a:r>
            <a:r>
              <a:rPr lang="en-US" sz="2200" dirty="0" smtClean="0">
                <a:solidFill>
                  <a:srgbClr val="0033CC"/>
                </a:solidFill>
                <a:latin typeface="Arial" pitchFamily="-84" charset="0"/>
              </a:rPr>
              <a:t> Particle at the LHC, after about 40 years </a:t>
            </a:r>
          </a:p>
          <a:p>
            <a:pPr>
              <a:buFont typeface="Symbol" pitchFamily="-84" charset="2"/>
              <a:buNone/>
            </a:pPr>
            <a:r>
              <a:rPr lang="en-US" sz="2200" dirty="0" smtClean="0">
                <a:solidFill>
                  <a:srgbClr val="0033CC"/>
                </a:solidFill>
                <a:latin typeface="Arial" pitchFamily="-84" charset="0"/>
              </a:rPr>
              <a:t>of experimental searches to find it     </a:t>
            </a:r>
            <a:endParaRPr lang="en-US" sz="2200" dirty="0">
              <a:solidFill>
                <a:srgbClr val="CC0000"/>
              </a:solidFill>
              <a:latin typeface="Arial" pitchFamily="-84" charset="0"/>
            </a:endParaRPr>
          </a:p>
        </p:txBody>
      </p:sp>
      <p:sp>
        <p:nvSpPr>
          <p:cNvPr id="663570" name="Text Box 18"/>
          <p:cNvSpPr txBox="1">
            <a:spLocks noChangeArrowheads="1"/>
          </p:cNvSpPr>
          <p:nvPr/>
        </p:nvSpPr>
        <p:spPr bwMode="auto">
          <a:xfrm>
            <a:off x="1" y="5798403"/>
            <a:ext cx="9263824" cy="800219"/>
          </a:xfrm>
          <a:prstGeom prst="rect">
            <a:avLst/>
          </a:prstGeom>
          <a:solidFill>
            <a:srgbClr val="CCFFFF"/>
          </a:solidFill>
          <a:ln w="476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300" dirty="0">
                <a:solidFill>
                  <a:srgbClr val="FF0000"/>
                </a:solidFill>
              </a:rPr>
              <a:t>The Higgs </a:t>
            </a:r>
            <a:r>
              <a:rPr lang="en-US" sz="2300" dirty="0" smtClean="0">
                <a:solidFill>
                  <a:srgbClr val="FF0000"/>
                </a:solidFill>
              </a:rPr>
              <a:t>particle was </a:t>
            </a:r>
            <a:r>
              <a:rPr lang="en-US" sz="2300" dirty="0">
                <a:solidFill>
                  <a:srgbClr val="FF0000"/>
                </a:solidFill>
              </a:rPr>
              <a:t>the last missing particle in the Standard </a:t>
            </a:r>
            <a:r>
              <a:rPr lang="en-US" sz="2300" dirty="0" smtClean="0">
                <a:solidFill>
                  <a:srgbClr val="FF0000"/>
                </a:solidFill>
              </a:rPr>
              <a:t>Model</a:t>
            </a:r>
          </a:p>
          <a:p>
            <a:r>
              <a:rPr lang="en-US" sz="2300" dirty="0" smtClean="0">
                <a:solidFill>
                  <a:srgbClr val="FF0000"/>
                </a:solidFill>
              </a:rPr>
              <a:t>and possibly our portal to physics Beyond the Standard Model</a:t>
            </a:r>
            <a:endParaRPr lang="en-US" sz="2300" dirty="0">
              <a:solidFill>
                <a:srgbClr val="FF0000"/>
              </a:solidFill>
            </a:endParaRPr>
          </a:p>
        </p:txBody>
      </p:sp>
      <p:sp>
        <p:nvSpPr>
          <p:cNvPr id="663574" name="AutoShape 22"/>
          <p:cNvSpPr>
            <a:spLocks noChangeArrowheads="1"/>
          </p:cNvSpPr>
          <p:nvPr/>
        </p:nvSpPr>
        <p:spPr bwMode="auto">
          <a:xfrm>
            <a:off x="609600" y="3048001"/>
            <a:ext cx="619858" cy="333375"/>
          </a:xfrm>
          <a:prstGeom prst="rightArrow">
            <a:avLst>
              <a:gd name="adj1" fmla="val 50000"/>
              <a:gd name="adj2" fmla="val 50357"/>
            </a:avLst>
          </a:prstGeom>
          <a:solidFill>
            <a:srgbClr val="FF0000"/>
          </a:solidFill>
          <a:ln w="317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63575" name="AutoShape 23"/>
          <p:cNvSpPr>
            <a:spLocks noChangeArrowheads="1"/>
          </p:cNvSpPr>
          <p:nvPr/>
        </p:nvSpPr>
        <p:spPr bwMode="auto">
          <a:xfrm rot="10800000">
            <a:off x="2895601" y="3048001"/>
            <a:ext cx="619858" cy="333375"/>
          </a:xfrm>
          <a:prstGeom prst="rightArrow">
            <a:avLst>
              <a:gd name="adj1" fmla="val 50000"/>
              <a:gd name="adj2" fmla="val 50357"/>
            </a:avLst>
          </a:prstGeom>
          <a:solidFill>
            <a:srgbClr val="FF0000"/>
          </a:solidFill>
          <a:ln w="317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63577" name="Text Box 25"/>
          <p:cNvSpPr txBox="1">
            <a:spLocks noChangeArrowheads="1"/>
          </p:cNvSpPr>
          <p:nvPr/>
        </p:nvSpPr>
        <p:spPr bwMode="auto">
          <a:xfrm>
            <a:off x="76200" y="3448051"/>
            <a:ext cx="1221032" cy="523220"/>
          </a:xfrm>
          <a:prstGeom prst="rect">
            <a:avLst/>
          </a:prstGeom>
          <a:noFill/>
          <a:ln w="476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proton</a:t>
            </a:r>
          </a:p>
        </p:txBody>
      </p:sp>
      <p:sp>
        <p:nvSpPr>
          <p:cNvPr id="663578" name="Text Box 26"/>
          <p:cNvSpPr txBox="1">
            <a:spLocks noChangeArrowheads="1"/>
          </p:cNvSpPr>
          <p:nvPr/>
        </p:nvSpPr>
        <p:spPr bwMode="auto">
          <a:xfrm>
            <a:off x="2743200" y="3429001"/>
            <a:ext cx="1221032" cy="523220"/>
          </a:xfrm>
          <a:prstGeom prst="rect">
            <a:avLst/>
          </a:prstGeom>
          <a:noFill/>
          <a:ln w="476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proton</a:t>
            </a:r>
          </a:p>
        </p:txBody>
      </p:sp>
      <p:pic>
        <p:nvPicPr>
          <p:cNvPr id="663580" name="Picture 28" descr="Picture 115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600200"/>
            <a:ext cx="1453662" cy="3556000"/>
          </a:xfrm>
          <a:prstGeom prst="rect">
            <a:avLst/>
          </a:prstGeom>
          <a:noFill/>
        </p:spPr>
      </p:pic>
      <p:sp>
        <p:nvSpPr>
          <p:cNvPr id="17" name="Titr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04875"/>
          </a:xfrm>
        </p:spPr>
        <p:txBody>
          <a:bodyPr/>
          <a:lstStyle/>
          <a:p>
            <a:r>
              <a:rPr lang="en-GB" dirty="0" smtClean="0"/>
              <a:t>2012: A Milestone in Particle Physics</a:t>
            </a:r>
            <a:endParaRPr lang="en-GB" dirty="0"/>
          </a:p>
        </p:txBody>
      </p:sp>
      <p:pic>
        <p:nvPicPr>
          <p:cNvPr id="13" name="Image 12" descr="Screen Shot 2013-05-25 at 5.46.0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2971800"/>
            <a:ext cx="3352800" cy="2743200"/>
          </a:xfrm>
          <a:prstGeom prst="rect">
            <a:avLst/>
          </a:prstGeom>
        </p:spPr>
      </p:pic>
      <p:sp>
        <p:nvSpPr>
          <p:cNvPr id="15" name="Ellipse 14"/>
          <p:cNvSpPr/>
          <p:nvPr/>
        </p:nvSpPr>
        <p:spPr bwMode="auto">
          <a:xfrm>
            <a:off x="5791200" y="4191000"/>
            <a:ext cx="609600" cy="1143000"/>
          </a:xfrm>
          <a:prstGeom prst="ellipse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72400" y="2874962"/>
            <a:ext cx="1239837" cy="123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ZoneTexte 19"/>
          <p:cNvSpPr txBox="1"/>
          <p:nvPr/>
        </p:nvSpPr>
        <p:spPr>
          <a:xfrm>
            <a:off x="8018285" y="4191000"/>
            <a:ext cx="744715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2013</a:t>
            </a:r>
            <a:endParaRPr lang="en-GB" dirty="0"/>
          </a:p>
        </p:txBody>
      </p:sp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7240" y="1600200"/>
            <a:ext cx="148216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Screen shot 2012-09-14 at 9.04.01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6200" y="914400"/>
            <a:ext cx="9236221" cy="5791200"/>
          </a:xfr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914400" y="-152400"/>
            <a:ext cx="7772400" cy="914400"/>
          </a:xfrm>
        </p:spPr>
        <p:txBody>
          <a:bodyPr/>
          <a:lstStyle/>
          <a:p>
            <a:r>
              <a:rPr lang="en-GB" dirty="0" smtClean="0">
                <a:effectLst/>
              </a:rPr>
              <a:t>4</a:t>
            </a:r>
            <a:r>
              <a:rPr lang="en-GB" baseline="30000" dirty="0" smtClean="0">
                <a:effectLst/>
              </a:rPr>
              <a:t>th</a:t>
            </a:r>
            <a:r>
              <a:rPr lang="en-GB" dirty="0" smtClean="0">
                <a:effectLst/>
              </a:rPr>
              <a:t> Generation Searches</a:t>
            </a:r>
            <a:endParaRPr lang="en-GB" dirty="0">
              <a:effectLst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28600" y="4648200"/>
            <a:ext cx="4724400" cy="18288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0" y="4857690"/>
            <a:ext cx="5222979" cy="163121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No</a:t>
            </a:r>
            <a:r>
              <a:rPr lang="en-GB" dirty="0" smtClean="0">
                <a:solidFill>
                  <a:srgbClr val="0000FF"/>
                </a:solidFill>
              </a:rPr>
              <a:t> </a:t>
            </a:r>
            <a:r>
              <a:rPr lang="en-GB" dirty="0" smtClean="0">
                <a:solidFill>
                  <a:srgbClr val="0000FF"/>
                </a:solidFill>
              </a:rPr>
              <a:t>evidence found for a new quark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generation for quarks with mass &lt; 550 </a:t>
            </a:r>
            <a:r>
              <a:rPr lang="en-GB" dirty="0" err="1" smtClean="0">
                <a:solidFill>
                  <a:srgbClr val="0000FF"/>
                </a:solidFill>
              </a:rPr>
              <a:t>GeV</a:t>
            </a:r>
            <a:r>
              <a:rPr lang="en-GB" dirty="0" smtClean="0">
                <a:solidFill>
                  <a:srgbClr val="0000FF"/>
                </a:solidFill>
              </a:rPr>
              <a:t>!</a:t>
            </a:r>
            <a:endParaRPr lang="en-GB" dirty="0" smtClean="0">
              <a:solidFill>
                <a:srgbClr val="0000FF"/>
              </a:solidFill>
            </a:endParaRPr>
          </a:p>
          <a:p>
            <a:r>
              <a:rPr lang="en-GB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smtClean="0">
                <a:solidFill>
                  <a:srgbClr val="0000FF"/>
                </a:solidFill>
              </a:rPr>
              <a:t>A </a:t>
            </a:r>
            <a:r>
              <a:rPr lang="en-GB" dirty="0" err="1" smtClean="0">
                <a:solidFill>
                  <a:srgbClr val="0000FF"/>
                </a:solidFill>
              </a:rPr>
              <a:t>chiral</a:t>
            </a:r>
            <a:r>
              <a:rPr lang="en-GB" dirty="0" smtClean="0">
                <a:solidFill>
                  <a:srgbClr val="0000FF"/>
                </a:solidFill>
              </a:rPr>
              <a:t> 4</a:t>
            </a:r>
            <a:r>
              <a:rPr lang="en-GB" baseline="30000" dirty="0" smtClean="0">
                <a:solidFill>
                  <a:srgbClr val="0000FF"/>
                </a:solidFill>
              </a:rPr>
              <a:t>th</a:t>
            </a:r>
            <a:r>
              <a:rPr lang="en-GB" dirty="0" smtClean="0">
                <a:solidFill>
                  <a:srgbClr val="0000FF"/>
                </a:solidFill>
              </a:rPr>
              <a:t> </a:t>
            </a:r>
            <a:r>
              <a:rPr lang="en-GB" dirty="0" smtClean="0">
                <a:solidFill>
                  <a:srgbClr val="0000FF"/>
                </a:solidFill>
              </a:rPr>
              <a:t>generation would also affect</a:t>
            </a:r>
            <a:r>
              <a:rPr lang="en-GB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the Higgs rate </a:t>
            </a:r>
            <a:r>
              <a:rPr lang="en-GB" dirty="0" smtClean="0">
                <a:solidFill>
                  <a:srgbClr val="0000FF"/>
                </a:solidFill>
              </a:rPr>
              <a:t>in a substantial way, </a:t>
            </a:r>
            <a:r>
              <a:rPr lang="en-GB" dirty="0" smtClean="0">
                <a:solidFill>
                  <a:srgbClr val="FF0000"/>
                </a:solidFill>
              </a:rPr>
              <a:t>so it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is unlikely to </a:t>
            </a:r>
            <a:r>
              <a:rPr lang="en-GB" dirty="0" smtClean="0">
                <a:solidFill>
                  <a:srgbClr val="FF0000"/>
                </a:solidFill>
              </a:rPr>
              <a:t>exist!  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-142875"/>
            <a:ext cx="9144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Searches for Top/Bottom Partners 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eorgia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" name="Image 2" descr="Screen Shot 2014-12-13 at 3.56.5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47800"/>
            <a:ext cx="2794528" cy="2667000"/>
          </a:xfrm>
          <a:prstGeom prst="rect">
            <a:avLst/>
          </a:prstGeom>
        </p:spPr>
      </p:pic>
      <p:pic>
        <p:nvPicPr>
          <p:cNvPr id="4" name="Image 3" descr="Screen Shot 2014-12-13 at 3.57.0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213071"/>
            <a:ext cx="3505200" cy="2568729"/>
          </a:xfrm>
          <a:prstGeom prst="rect">
            <a:avLst/>
          </a:prstGeom>
        </p:spPr>
      </p:pic>
      <p:pic>
        <p:nvPicPr>
          <p:cNvPr id="6" name="Espace réservé du contenu 3" descr="Screen Shot 2014-12-10 at 4.24.30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441635" y="1414940"/>
            <a:ext cx="3321365" cy="2623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3200400" y="2057400"/>
            <a:ext cx="2198939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Vector-like quarks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Relevant </a:t>
            </a:r>
            <a:r>
              <a:rPr lang="en-GB" dirty="0" err="1" smtClean="0">
                <a:solidFill>
                  <a:srgbClr val="0000FF"/>
                </a:solidFill>
              </a:rPr>
              <a:t>eg</a:t>
            </a:r>
            <a:r>
              <a:rPr lang="en-GB" dirty="0" smtClean="0">
                <a:solidFill>
                  <a:srgbClr val="0000FF"/>
                </a:solidFill>
              </a:rPr>
              <a:t> in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composite Higgs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models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9" name="Image 8" descr="Screen Shot 2015-03-27 at 3.34.52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6990" y="4114800"/>
            <a:ext cx="3422210" cy="2743200"/>
          </a:xfrm>
          <a:prstGeom prst="rect">
            <a:avLst/>
          </a:prstGeom>
        </p:spPr>
      </p:pic>
      <p:pic>
        <p:nvPicPr>
          <p:cNvPr id="8" name="Image 7" descr="Screen Shot 2015-03-29 at 12.20.25 A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762000"/>
            <a:ext cx="7391400" cy="67888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038600" y="4800600"/>
            <a:ext cx="1708020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Exclusions up</a:t>
            </a:r>
          </a:p>
          <a:p>
            <a:r>
              <a:rPr lang="en-GB" dirty="0" smtClean="0"/>
              <a:t>to masses of</a:t>
            </a:r>
          </a:p>
          <a:p>
            <a:r>
              <a:rPr lang="en-GB" dirty="0" smtClean="0"/>
              <a:t>800 </a:t>
            </a:r>
            <a:r>
              <a:rPr lang="en-GB" dirty="0" err="1" smtClean="0"/>
              <a:t>GeV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85800" y="1828800"/>
            <a:ext cx="7772400" cy="12954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effectLst/>
              </a:rPr>
              <a:t>Searches with Boosted Objects</a:t>
            </a:r>
            <a:br>
              <a:rPr lang="en-GB" dirty="0" smtClean="0">
                <a:effectLst/>
              </a:rPr>
            </a:br>
            <a:endParaRPr lang="en-GB" dirty="0">
              <a:effectLst/>
            </a:endParaRPr>
          </a:p>
        </p:txBody>
      </p:sp>
      <p:pic>
        <p:nvPicPr>
          <p:cNvPr id="5" name="Espace réservé du contenu 4" descr="Screen shot 2012-07-21 at 4.19.32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2800" y="3200400"/>
            <a:ext cx="2230257" cy="3327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ce réservé de la date 3"/>
          <p:cNvSpPr>
            <a:spLocks noGrp="1"/>
          </p:cNvSpPr>
          <p:nvPr>
            <p:ph type="dt" sz="quarter" idx="4294967295"/>
          </p:nvPr>
        </p:nvSpPr>
        <p:spPr>
          <a:xfrm>
            <a:off x="70338" y="6543675"/>
            <a:ext cx="2760785" cy="247650"/>
          </a:xfrm>
          <a:prstGeom prst="rect">
            <a:avLst/>
          </a:prstGeom>
          <a:noFill/>
        </p:spPr>
        <p:txBody>
          <a:bodyPr/>
          <a:lstStyle/>
          <a:p>
            <a:r>
              <a:rPr lang="fr-CH" smtClean="0"/>
              <a:t>	</a:t>
            </a:r>
            <a:endParaRPr lang="fr-FR" smtClean="0"/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8991600" cy="904875"/>
          </a:xfrm>
        </p:spPr>
        <p:txBody>
          <a:bodyPr/>
          <a:lstStyle/>
          <a:p>
            <a:pPr eaLnBrk="1" hangingPunct="1"/>
            <a:r>
              <a:rPr lang="en-US" sz="3600" dirty="0" err="1"/>
              <a:t>TeV</a:t>
            </a:r>
            <a:r>
              <a:rPr lang="en-US" sz="3600" dirty="0"/>
              <a:t> Resonances into Top Quark Pairs</a:t>
            </a:r>
          </a:p>
        </p:txBody>
      </p:sp>
      <p:pic>
        <p:nvPicPr>
          <p:cNvPr id="43013" name="Picture 3" descr="Picture 2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76246" y="2286001"/>
            <a:ext cx="5317881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Text Box 4"/>
          <p:cNvSpPr txBox="1">
            <a:spLocks noChangeArrowheads="1"/>
          </p:cNvSpPr>
          <p:nvPr/>
        </p:nvSpPr>
        <p:spPr bwMode="auto">
          <a:xfrm>
            <a:off x="633046" y="838201"/>
            <a:ext cx="8165123" cy="1015663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Recent developments in models:</a:t>
            </a:r>
            <a:r>
              <a:rPr lang="en-US" dirty="0" smtClean="0"/>
              <a:t> </a:t>
            </a:r>
            <a:r>
              <a:rPr lang="en-US" dirty="0">
                <a:solidFill>
                  <a:srgbClr val="CC0000"/>
                </a:solidFill>
              </a:rPr>
              <a:t>a</a:t>
            </a:r>
            <a:r>
              <a:rPr lang="en-US" dirty="0" smtClean="0">
                <a:solidFill>
                  <a:srgbClr val="CC0000"/>
                </a:solidFill>
              </a:rPr>
              <a:t> </a:t>
            </a:r>
            <a:r>
              <a:rPr lang="en-US" dirty="0">
                <a:solidFill>
                  <a:srgbClr val="CC0000"/>
                </a:solidFill>
              </a:rPr>
              <a:t>prominent role of top production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light SM fermions live near Planck </a:t>
            </a:r>
            <a:r>
              <a:rPr lang="en-US" dirty="0" err="1"/>
              <a:t>brane</a:t>
            </a:r>
            <a:r>
              <a:rPr lang="en-US" dirty="0"/>
              <a:t>, heavy (top) near </a:t>
            </a:r>
            <a:r>
              <a:rPr lang="en-US" dirty="0" err="1"/>
              <a:t>TeV</a:t>
            </a:r>
            <a:r>
              <a:rPr lang="en-US" dirty="0"/>
              <a:t> </a:t>
            </a:r>
            <a:r>
              <a:rPr lang="en-US" dirty="0" err="1"/>
              <a:t>brane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decay of Randall </a:t>
            </a:r>
            <a:r>
              <a:rPr lang="en-US" dirty="0" err="1"/>
              <a:t>Sundrum</a:t>
            </a:r>
            <a:r>
              <a:rPr lang="en-US" dirty="0"/>
              <a:t> gravitons into top pairs!!</a:t>
            </a:r>
          </a:p>
        </p:txBody>
      </p:sp>
      <p:sp>
        <p:nvSpPr>
          <p:cNvPr id="43015" name="Text Box 5"/>
          <p:cNvSpPr txBox="1">
            <a:spLocks noChangeArrowheads="1"/>
          </p:cNvSpPr>
          <p:nvPr/>
        </p:nvSpPr>
        <p:spPr bwMode="auto">
          <a:xfrm>
            <a:off x="3446585" y="4572001"/>
            <a:ext cx="4600063" cy="1015663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TeV resonances </a:t>
            </a:r>
            <a:r>
              <a:rPr lang="en-US">
                <a:sym typeface="Symbol" charset="2"/>
              </a:rPr>
              <a:t> Highly boosted tops</a:t>
            </a:r>
            <a:endParaRPr lang="en-US"/>
          </a:p>
          <a:p>
            <a:r>
              <a:rPr lang="en-US"/>
              <a:t>The jets typically appear as ‘fat’ jets</a:t>
            </a:r>
          </a:p>
          <a:p>
            <a:r>
              <a:rPr lang="en-US"/>
              <a:t> with internal structure</a:t>
            </a:r>
            <a:endParaRPr lang="en-US">
              <a:solidFill>
                <a:srgbClr val="CC0000"/>
              </a:solidFill>
            </a:endParaRPr>
          </a:p>
        </p:txBody>
      </p:sp>
      <p:pic>
        <p:nvPicPr>
          <p:cNvPr id="43016" name="Picture 6" descr="Picture 94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357438"/>
            <a:ext cx="3392366" cy="465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Picture 8" descr="Picture 325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05908" y="2273300"/>
            <a:ext cx="5627077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creen Shot 2015-03-20 at 1.58.1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915371"/>
            <a:ext cx="8001000" cy="4942629"/>
          </a:xfrm>
          <a:prstGeom prst="rect">
            <a:avLst/>
          </a:prstGeom>
        </p:spPr>
      </p:pic>
      <p:sp>
        <p:nvSpPr>
          <p:cNvPr id="4" name="Titre 3"/>
          <p:cNvSpPr txBox="1">
            <a:spLocks/>
          </p:cNvSpPr>
          <p:nvPr/>
        </p:nvSpPr>
        <p:spPr bwMode="auto">
          <a:xfrm>
            <a:off x="304800" y="0"/>
            <a:ext cx="838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rmAutofit fontScale="975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Searches</a:t>
            </a: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with Boosted Objects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Image 4" descr="Screen Shot 2015-03-19 at 12.41.2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38200"/>
            <a:ext cx="3733800" cy="98446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724400" y="838200"/>
            <a:ext cx="4198585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0000FF"/>
                </a:solidFill>
              </a:rPr>
              <a:t>Discussed in topical “Boost Workshops”</a:t>
            </a:r>
          </a:p>
          <a:p>
            <a:r>
              <a:rPr lang="en-GB" sz="1800" dirty="0" smtClean="0">
                <a:solidFill>
                  <a:srgbClr val="0000FF"/>
                </a:solidFill>
              </a:rPr>
              <a:t>Last one</a:t>
            </a:r>
            <a:r>
              <a:rPr lang="en-GB" sz="1800" dirty="0" smtClean="0">
                <a:solidFill>
                  <a:srgbClr val="0000FF"/>
                </a:solidFill>
              </a:rPr>
              <a:t> </a:t>
            </a:r>
            <a:r>
              <a:rPr lang="en-GB" sz="1800" dirty="0" smtClean="0">
                <a:solidFill>
                  <a:srgbClr val="0000FF"/>
                </a:solidFill>
              </a:rPr>
              <a:t>Zurich</a:t>
            </a:r>
            <a:r>
              <a:rPr lang="en-GB" sz="1800" dirty="0" smtClean="0">
                <a:solidFill>
                  <a:srgbClr val="0000FF"/>
                </a:solidFill>
              </a:rPr>
              <a:t>   18-22 July 2016</a:t>
            </a:r>
          </a:p>
          <a:p>
            <a:r>
              <a:rPr lang="en-GB" sz="1800" dirty="0" smtClean="0">
                <a:solidFill>
                  <a:schemeClr val="accent6">
                    <a:lumMod val="50000"/>
                  </a:schemeClr>
                </a:solidFill>
              </a:rPr>
              <a:t>https://indico.cern.ch/event/439039/ </a:t>
            </a:r>
            <a:r>
              <a:rPr lang="en-GB" sz="1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en-GB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2"/>
          <p:cNvSpPr txBox="1">
            <a:spLocks/>
          </p:cNvSpPr>
          <p:nvPr/>
        </p:nvSpPr>
        <p:spPr bwMode="auto">
          <a:xfrm>
            <a:off x="228600" y="-76200"/>
            <a:ext cx="8763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Resonances Decaying into VV?</a:t>
            </a: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 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914400"/>
            <a:ext cx="9144000" cy="59436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171559" y="838200"/>
            <a:ext cx="5896241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Search for heavy resonances decaying into VV jets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using boosted jets and jet substructure analysis 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7" name="Image 6" descr="Screen Shot 2015-03-29 at 12.25.4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838200"/>
            <a:ext cx="2118368" cy="124469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6200" y="2209800"/>
            <a:ext cx="2714655" cy="70788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Jets start to merge for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X = 700-900 </a:t>
            </a:r>
            <a:r>
              <a:rPr lang="en-GB" dirty="0" err="1" smtClean="0">
                <a:solidFill>
                  <a:srgbClr val="0000FF"/>
                </a:solidFill>
              </a:rPr>
              <a:t>GeV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9" name="Image 8" descr="Screen Shot 2016-07-10 at 14.06.3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048000"/>
            <a:ext cx="1529405" cy="1225550"/>
          </a:xfrm>
          <a:prstGeom prst="rect">
            <a:avLst/>
          </a:prstGeom>
        </p:spPr>
      </p:pic>
      <p:pic>
        <p:nvPicPr>
          <p:cNvPr id="12" name="Image 11" descr="Screen Shot 2015-08-30 at 11.28.3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676400"/>
            <a:ext cx="3581400" cy="2590550"/>
          </a:xfrm>
          <a:prstGeom prst="rect">
            <a:avLst/>
          </a:prstGeom>
        </p:spPr>
      </p:pic>
      <p:pic>
        <p:nvPicPr>
          <p:cNvPr id="13" name="Image 12" descr="Screen Shot 2016-07-10 at 14.17.2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2824" y="1828800"/>
            <a:ext cx="2934976" cy="236220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505200" y="4111823"/>
            <a:ext cx="1665240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arXiv:1405.1994</a:t>
            </a:r>
            <a:endParaRPr lang="en-GB" sz="1600" dirty="0"/>
          </a:p>
        </p:txBody>
      </p:sp>
      <p:sp>
        <p:nvSpPr>
          <p:cNvPr id="15" name="Ellipse 14"/>
          <p:cNvSpPr/>
          <p:nvPr/>
        </p:nvSpPr>
        <p:spPr bwMode="auto">
          <a:xfrm>
            <a:off x="4038600" y="2743200"/>
            <a:ext cx="990600" cy="533400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0" y="4419600"/>
            <a:ext cx="2895600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Run-1: </a:t>
            </a:r>
            <a:r>
              <a:rPr lang="en-GB" sz="1600" dirty="0" smtClean="0">
                <a:solidFill>
                  <a:srgbClr val="0000FF"/>
                </a:solidFill>
              </a:rPr>
              <a:t>Excess in ATLAS in WZ channel of </a:t>
            </a:r>
            <a:r>
              <a:rPr lang="en-GB" sz="1600" dirty="0" smtClean="0">
                <a:solidFill>
                  <a:srgbClr val="FF0000"/>
                </a:solidFill>
              </a:rPr>
              <a:t>3.4σ</a:t>
            </a:r>
            <a:r>
              <a:rPr lang="en-GB" sz="1600" dirty="0" smtClean="0">
                <a:solidFill>
                  <a:srgbClr val="0000FF"/>
                </a:solidFill>
              </a:rPr>
              <a:t> (2.5σ with LEE) around </a:t>
            </a:r>
            <a:r>
              <a:rPr lang="en-GB" sz="1600" dirty="0" smtClean="0">
                <a:solidFill>
                  <a:srgbClr val="FF0000"/>
                </a:solidFill>
              </a:rPr>
              <a:t>2 </a:t>
            </a:r>
            <a:r>
              <a:rPr lang="en-GB" sz="1600" dirty="0" err="1" smtClean="0">
                <a:solidFill>
                  <a:srgbClr val="FF0000"/>
                </a:solidFill>
              </a:rPr>
              <a:t>TeV</a:t>
            </a:r>
            <a:r>
              <a:rPr lang="en-GB" sz="1600" dirty="0" smtClean="0">
                <a:solidFill>
                  <a:srgbClr val="0000FF"/>
                </a:solidFill>
              </a:rPr>
              <a:t>.</a:t>
            </a:r>
          </a:p>
          <a:p>
            <a:r>
              <a:rPr lang="en-GB" sz="1600" dirty="0" smtClean="0">
                <a:solidFill>
                  <a:srgbClr val="0000FF"/>
                </a:solidFill>
              </a:rPr>
              <a:t>Bump around </a:t>
            </a:r>
            <a:r>
              <a:rPr lang="en-GB" sz="1600" dirty="0" smtClean="0">
                <a:solidFill>
                  <a:srgbClr val="FF0000"/>
                </a:solidFill>
              </a:rPr>
              <a:t>1.9 </a:t>
            </a:r>
            <a:r>
              <a:rPr lang="en-GB" sz="1600" dirty="0" err="1" smtClean="0">
                <a:solidFill>
                  <a:srgbClr val="FF0000"/>
                </a:solidFill>
              </a:rPr>
              <a:t>TeV</a:t>
            </a:r>
            <a:r>
              <a:rPr lang="en-GB" sz="1600" dirty="0" smtClean="0">
                <a:solidFill>
                  <a:srgbClr val="0000FF"/>
                </a:solidFill>
              </a:rPr>
              <a:t> in CMS in different channels (</a:t>
            </a:r>
            <a:r>
              <a:rPr lang="en-GB" sz="1600" dirty="0" smtClean="0">
                <a:solidFill>
                  <a:srgbClr val="FF0000"/>
                </a:solidFill>
              </a:rPr>
              <a:t>~2σ</a:t>
            </a:r>
            <a:r>
              <a:rPr lang="en-GB" sz="1600" dirty="0" smtClean="0">
                <a:solidFill>
                  <a:srgbClr val="0000FF"/>
                </a:solidFill>
              </a:rPr>
              <a:t>)</a:t>
            </a:r>
          </a:p>
          <a:p>
            <a:endParaRPr lang="en-GB" sz="1600" dirty="0" smtClean="0">
              <a:solidFill>
                <a:srgbClr val="FF0000"/>
              </a:solidFill>
            </a:endParaRPr>
          </a:p>
          <a:p>
            <a:r>
              <a:rPr lang="en-GB" sz="1600" dirty="0" smtClean="0">
                <a:solidFill>
                  <a:srgbClr val="FF0000"/>
                </a:solidFill>
              </a:rPr>
              <a:t>Run-2: </a:t>
            </a:r>
            <a:r>
              <a:rPr lang="en-GB" sz="1600" dirty="0" smtClean="0">
                <a:solidFill>
                  <a:srgbClr val="0000FF"/>
                </a:solidFill>
              </a:rPr>
              <a:t>Excess not confirmed</a:t>
            </a:r>
          </a:p>
          <a:p>
            <a:r>
              <a:rPr lang="en-GB" sz="1600" dirty="0" smtClean="0">
                <a:solidFill>
                  <a:srgbClr val="0000FF"/>
                </a:solidFill>
              </a:rPr>
              <a:t>But more data needed to </a:t>
            </a:r>
          </a:p>
          <a:p>
            <a:r>
              <a:rPr lang="en-GB" sz="1600" dirty="0" smtClean="0">
                <a:solidFill>
                  <a:srgbClr val="0000FF"/>
                </a:solidFill>
              </a:rPr>
              <a:t>completely settle the issue</a:t>
            </a:r>
            <a:r>
              <a:rPr lang="en-GB" sz="1600" dirty="0" smtClean="0">
                <a:solidFill>
                  <a:srgbClr val="FF0000"/>
                </a:solidFill>
              </a:rPr>
              <a:t> 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733800" y="1566446"/>
            <a:ext cx="1777249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arXiv:1506.00962</a:t>
            </a:r>
            <a:endParaRPr lang="en-GB" sz="1600" dirty="0"/>
          </a:p>
        </p:txBody>
      </p:sp>
      <p:sp>
        <p:nvSpPr>
          <p:cNvPr id="20" name="ZoneTexte 19"/>
          <p:cNvSpPr txBox="1"/>
          <p:nvPr/>
        </p:nvSpPr>
        <p:spPr>
          <a:xfrm>
            <a:off x="6781800" y="1600200"/>
            <a:ext cx="1828800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arXiv:1606.04833</a:t>
            </a:r>
            <a:endParaRPr lang="fr-FR" sz="1600" b="1" dirty="0" smtClean="0"/>
          </a:p>
          <a:p>
            <a:endParaRPr lang="en-GB" dirty="0"/>
          </a:p>
        </p:txBody>
      </p:sp>
      <p:pic>
        <p:nvPicPr>
          <p:cNvPr id="21" name="Image 20" descr="Screen Shot 2016-07-10 at 14.46.4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200" y="4387347"/>
            <a:ext cx="2984500" cy="2470653"/>
          </a:xfrm>
          <a:prstGeom prst="rect">
            <a:avLst/>
          </a:prstGeom>
        </p:spPr>
      </p:pic>
      <p:sp>
        <p:nvSpPr>
          <p:cNvPr id="22" name="Ellipse 21"/>
          <p:cNvSpPr/>
          <p:nvPr/>
        </p:nvSpPr>
        <p:spPr bwMode="auto">
          <a:xfrm>
            <a:off x="4419600" y="5334000"/>
            <a:ext cx="685800" cy="914400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23" name="Image 22" descr="Screen Shot 2016-07-10 at 14.56.44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4600" y="4290912"/>
            <a:ext cx="2743200" cy="2378544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6629400" y="4038600"/>
            <a:ext cx="1272203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EXO-15-002</a:t>
            </a:r>
            <a:endParaRPr lang="en-GB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85800" y="2743200"/>
            <a:ext cx="7772400" cy="914400"/>
          </a:xfrm>
        </p:spPr>
        <p:txBody>
          <a:bodyPr/>
          <a:lstStyle/>
          <a:p>
            <a:r>
              <a:rPr lang="en-GB" dirty="0" smtClean="0">
                <a:effectLst/>
              </a:rPr>
              <a:t>Real Exotic Objects!</a:t>
            </a:r>
            <a:endParaRPr lang="en-GB" dirty="0">
              <a:effectLst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74092" y="4503003"/>
            <a:ext cx="7963538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/>
              <a:t>Many new searches for truly exotic particles, </a:t>
            </a:r>
            <a:r>
              <a:rPr lang="en-GB" sz="2400" dirty="0" err="1" smtClean="0"/>
              <a:t>ie</a:t>
            </a:r>
            <a:r>
              <a:rPr lang="en-GB" sz="2400" dirty="0" smtClean="0"/>
              <a:t> long-lived </a:t>
            </a:r>
          </a:p>
          <a:p>
            <a:r>
              <a:rPr lang="en-GB" sz="2400" dirty="0" smtClean="0"/>
              <a:t>particles or other unusual signatures 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-152400"/>
            <a:ext cx="8458200" cy="904875"/>
          </a:xfrm>
        </p:spPr>
        <p:txBody>
          <a:bodyPr/>
          <a:lstStyle/>
          <a:p>
            <a:r>
              <a:rPr lang="en-GB" dirty="0" smtClean="0"/>
              <a:t>Searches for Unusual Particles 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2400" y="1143000"/>
            <a:ext cx="8686800" cy="5105400"/>
          </a:xfrm>
          <a:solidFill>
            <a:schemeClr val="accent3"/>
          </a:solidFill>
        </p:spPr>
        <p:txBody>
          <a:bodyPr/>
          <a:lstStyle/>
          <a:p>
            <a:r>
              <a:rPr lang="en-GB" dirty="0" smtClean="0"/>
              <a:t>Heavy stable charged particles with </a:t>
            </a:r>
            <a:r>
              <a:rPr lang="en-GB" dirty="0" smtClean="0">
                <a:solidFill>
                  <a:srgbClr val="FF0000"/>
                </a:solidFill>
              </a:rPr>
              <a:t>unit charge</a:t>
            </a:r>
            <a:r>
              <a:rPr lang="en-GB" dirty="0" smtClean="0"/>
              <a:t> traversing the detector</a:t>
            </a:r>
          </a:p>
          <a:p>
            <a:r>
              <a:rPr lang="en-GB" dirty="0" smtClean="0"/>
              <a:t>Heavy stable charged particles with </a:t>
            </a:r>
            <a:r>
              <a:rPr lang="en-GB" dirty="0" smtClean="0">
                <a:solidFill>
                  <a:srgbClr val="FF0000"/>
                </a:solidFill>
              </a:rPr>
              <a:t>multiple  charge </a:t>
            </a:r>
            <a:r>
              <a:rPr lang="en-GB" dirty="0" smtClean="0"/>
              <a:t>traversing the detectors</a:t>
            </a:r>
          </a:p>
          <a:p>
            <a:r>
              <a:rPr lang="en-GB" dirty="0" smtClean="0"/>
              <a:t>Heavy stable charge particles with </a:t>
            </a:r>
            <a:r>
              <a:rPr lang="en-GB" dirty="0" smtClean="0">
                <a:solidFill>
                  <a:srgbClr val="FF0000"/>
                </a:solidFill>
              </a:rPr>
              <a:t>fractional charge</a:t>
            </a:r>
            <a:r>
              <a:rPr lang="en-GB" dirty="0" smtClean="0"/>
              <a:t> traversing the detector</a:t>
            </a:r>
          </a:p>
          <a:p>
            <a:r>
              <a:rPr lang="en-GB" dirty="0" smtClean="0"/>
              <a:t>Heavy new particles </a:t>
            </a:r>
            <a:r>
              <a:rPr lang="en-GB" dirty="0" smtClean="0">
                <a:solidFill>
                  <a:srgbClr val="FF0000"/>
                </a:solidFill>
              </a:rPr>
              <a:t>decaying</a:t>
            </a:r>
            <a:r>
              <a:rPr lang="en-GB" dirty="0" smtClean="0"/>
              <a:t> in the detector</a:t>
            </a:r>
          </a:p>
          <a:p>
            <a:r>
              <a:rPr lang="en-GB" dirty="0" smtClean="0"/>
              <a:t>Heavy new particles </a:t>
            </a:r>
            <a:r>
              <a:rPr lang="en-GB" dirty="0" smtClean="0">
                <a:solidFill>
                  <a:srgbClr val="FF0000"/>
                </a:solidFill>
              </a:rPr>
              <a:t>stuck</a:t>
            </a:r>
            <a:r>
              <a:rPr lang="en-GB" dirty="0" smtClean="0"/>
              <a:t> in the material in or before the detector</a:t>
            </a:r>
          </a:p>
          <a:p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6800" y="0"/>
            <a:ext cx="7239000" cy="904875"/>
          </a:xfrm>
        </p:spPr>
        <p:txBody>
          <a:bodyPr/>
          <a:lstStyle/>
          <a:p>
            <a:endParaRPr lang="en-GB"/>
          </a:p>
        </p:txBody>
      </p:sp>
      <p:pic>
        <p:nvPicPr>
          <p:cNvPr id="4" name="Image 3" descr="Screen Shot 2015-03-28 at 1.50.10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320487" cy="67056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28600" y="1600200"/>
            <a:ext cx="1291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W. </a:t>
            </a:r>
            <a:r>
              <a:rPr lang="en-GB" dirty="0" err="1" smtClean="0"/>
              <a:t>Wulsin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95400" y="-152400"/>
            <a:ext cx="7239000" cy="904875"/>
          </a:xfrm>
        </p:spPr>
        <p:txBody>
          <a:bodyPr/>
          <a:lstStyle/>
          <a:p>
            <a:r>
              <a:rPr lang="en-GB" dirty="0" smtClean="0"/>
              <a:t>Fractional Charged Particles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8600" y="3962400"/>
            <a:ext cx="4724400" cy="2057400"/>
          </a:xfrm>
          <a:solidFill>
            <a:schemeClr val="accent3"/>
          </a:solidFill>
        </p:spPr>
        <p:txBody>
          <a:bodyPr/>
          <a:lstStyle/>
          <a:p>
            <a:r>
              <a:rPr lang="en-GB" sz="2400" dirty="0" smtClean="0"/>
              <a:t>Search possible @ LHC</a:t>
            </a:r>
          </a:p>
          <a:p>
            <a:r>
              <a:rPr lang="en-GB" sz="2400" dirty="0" smtClean="0"/>
              <a:t>Both for </a:t>
            </a:r>
            <a:r>
              <a:rPr lang="en-GB" sz="2400" dirty="0" err="1" smtClean="0"/>
              <a:t>q</a:t>
            </a:r>
            <a:r>
              <a:rPr lang="en-GB" sz="2400" dirty="0" smtClean="0"/>
              <a:t>=1/3e and </a:t>
            </a:r>
            <a:r>
              <a:rPr lang="en-GB" sz="2400" dirty="0" err="1" smtClean="0"/>
              <a:t>q</a:t>
            </a:r>
            <a:r>
              <a:rPr lang="en-GB" sz="2400" dirty="0" smtClean="0"/>
              <a:t>=2/3e</a:t>
            </a:r>
          </a:p>
          <a:p>
            <a:r>
              <a:rPr lang="en-GB" sz="2400" dirty="0" smtClean="0"/>
              <a:t>Tracks with a high number of low-ionizing hits in the tracker</a:t>
            </a:r>
          </a:p>
        </p:txBody>
      </p:sp>
      <p:pic>
        <p:nvPicPr>
          <p:cNvPr id="5" name="Image 4" descr="Screen shot 2012-06-17 at 8.18.0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3578031"/>
            <a:ext cx="3900409" cy="2594169"/>
          </a:xfrm>
          <a:prstGeom prst="rect">
            <a:avLst/>
          </a:prstGeom>
        </p:spPr>
      </p:pic>
      <p:pic>
        <p:nvPicPr>
          <p:cNvPr id="6" name="Image 4" descr="Screen shot 2011-09-07 at 5.07.46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914400"/>
            <a:ext cx="4923692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Espace réservé du contenu 5" descr="Screen shot 2011-09-10 at 9.36.42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676400"/>
            <a:ext cx="8581292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6248400" y="2971800"/>
            <a:ext cx="233732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accent4"/>
                </a:solidFill>
                <a:latin typeface="Arial"/>
              </a:rPr>
              <a:t>M. Perl et al.,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re 1"/>
          <p:cNvSpPr>
            <a:spLocks noGrp="1"/>
          </p:cNvSpPr>
          <p:nvPr>
            <p:ph type="title"/>
          </p:nvPr>
        </p:nvSpPr>
        <p:spPr>
          <a:xfrm>
            <a:off x="914400" y="-76200"/>
            <a:ext cx="7239000" cy="904875"/>
          </a:xfrm>
        </p:spPr>
        <p:txBody>
          <a:bodyPr/>
          <a:lstStyle/>
          <a:p>
            <a:r>
              <a:rPr lang="en-GB" dirty="0" smtClean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Tuesday 8 October 2013</a:t>
            </a:r>
          </a:p>
        </p:txBody>
      </p:sp>
      <p:pic>
        <p:nvPicPr>
          <p:cNvPr id="17411" name="Espace réservé du contenu 5" descr="31fad373ed6d9d213f0f6a70670045c3_MGzoom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838200"/>
            <a:ext cx="4144108" cy="2990850"/>
          </a:xfrm>
        </p:spPr>
      </p:pic>
      <p:sp>
        <p:nvSpPr>
          <p:cNvPr id="17412" name="Espace réservé de la date 3"/>
          <p:cNvSpPr>
            <a:spLocks noGrp="1"/>
          </p:cNvSpPr>
          <p:nvPr>
            <p:ph type="dt" sz="quarter" idx="4294967295"/>
          </p:nvPr>
        </p:nvSpPr>
        <p:spPr>
          <a:xfrm>
            <a:off x="70338" y="6543675"/>
            <a:ext cx="2760785" cy="247650"/>
          </a:xfrm>
          <a:prstGeom prst="rect">
            <a:avLst/>
          </a:prstGeom>
          <a:noFill/>
        </p:spPr>
        <p:txBody>
          <a:bodyPr/>
          <a:lstStyle/>
          <a:p>
            <a:r>
              <a:rPr lang="fr-CH" smtClean="0">
                <a:latin typeface="Comic Sans MS" pitchFamily="-84" charset="0"/>
              </a:rPr>
              <a:t>	</a:t>
            </a:r>
            <a:endParaRPr lang="fr-FR" smtClean="0">
              <a:latin typeface="Comic Sans MS" pitchFamily="-84" charset="0"/>
            </a:endParaRPr>
          </a:p>
        </p:txBody>
      </p:sp>
      <p:sp>
        <p:nvSpPr>
          <p:cNvPr id="17413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8141677" y="6524625"/>
            <a:ext cx="791308" cy="171450"/>
          </a:xfrm>
          <a:prstGeom prst="rect">
            <a:avLst/>
          </a:prstGeom>
          <a:noFill/>
        </p:spPr>
        <p:txBody>
          <a:bodyPr/>
          <a:lstStyle/>
          <a:p>
            <a:fld id="{A72C94B7-91DF-DA4E-AD38-E5466B4F6CBD}" type="slidenum">
              <a:rPr lang="fr-CH" smtClean="0">
                <a:latin typeface="Times New Roman" pitchFamily="-84" charset="0"/>
              </a:rPr>
              <a:pPr/>
              <a:t>5</a:t>
            </a:fld>
            <a:r>
              <a:rPr lang="fr-CH" smtClean="0">
                <a:latin typeface="Times New Roman" pitchFamily="-84" charset="0"/>
              </a:rPr>
              <a:t> </a:t>
            </a:r>
            <a:endParaRPr lang="fr-FR" smtClean="0">
              <a:latin typeface="Times New Roman" pitchFamily="-84" charset="0"/>
            </a:endParaRPr>
          </a:p>
        </p:txBody>
      </p:sp>
      <p:pic>
        <p:nvPicPr>
          <p:cNvPr id="17414" name="Image 6" descr="c5143cbac3c0ed06124e1a0b8705fb24_MGzoo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57626"/>
            <a:ext cx="4149969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Espace réservé du contenu 3" descr="Screen Shot 2013-10-02 at 8.09.52 AM.png"/>
          <p:cNvPicPr>
            <a:picLocks noGrp="1"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1889" y="4289426"/>
            <a:ext cx="4292111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Image 9" descr="Screen Shot 2013-10-09 at 2.30.24 P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60277" y="838200"/>
            <a:ext cx="1910862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Image 10" descr="Screen Shot 2013-10-09 at 2.30.31 PM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52492" y="838200"/>
            <a:ext cx="1840523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4572000" y="3276600"/>
            <a:ext cx="2052039" cy="400110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>
                <a:latin typeface="Arial" pitchFamily="-84" charset="0"/>
              </a:rPr>
              <a:t>Francois Englert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7038243" y="3276600"/>
            <a:ext cx="1595935" cy="400110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>
                <a:latin typeface="Arial" pitchFamily="-84" charset="0"/>
              </a:rPr>
              <a:t>Peter  Higgs</a:t>
            </a:r>
          </a:p>
        </p:txBody>
      </p:sp>
      <p:pic>
        <p:nvPicPr>
          <p:cNvPr id="17420" name="Image 13" descr="Screen Shot 2013-10-09 at 12.11.33 PM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57600" y="3810000"/>
            <a:ext cx="1547446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/>
          <p:cNvSpPr txBox="1"/>
          <p:nvPr/>
        </p:nvSpPr>
        <p:spPr>
          <a:xfrm>
            <a:off x="5715000" y="3733800"/>
            <a:ext cx="2710147" cy="46166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Congratulations!!!!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Screen shot 2012-09-14 at 9.14.06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267679"/>
            <a:ext cx="8229600" cy="5413491"/>
          </a:xfr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81000" y="0"/>
            <a:ext cx="8305800" cy="914400"/>
          </a:xfrm>
        </p:spPr>
        <p:txBody>
          <a:bodyPr>
            <a:normAutofit/>
          </a:bodyPr>
          <a:lstStyle/>
          <a:p>
            <a:r>
              <a:rPr lang="en-GB" dirty="0" smtClean="0">
                <a:effectLst/>
              </a:rPr>
              <a:t>Particles with Fractional Charge</a:t>
            </a:r>
            <a:endParaRPr lang="en-GB" dirty="0">
              <a:effectLst/>
            </a:endParaRPr>
          </a:p>
        </p:txBody>
      </p:sp>
      <p:pic>
        <p:nvPicPr>
          <p:cNvPr id="6" name="Image 5" descr="Screen Shot 2015-08-24 at 22.29.3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838200"/>
            <a:ext cx="3225800" cy="660400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 bwMode="auto">
          <a:xfrm>
            <a:off x="2133600" y="990600"/>
            <a:ext cx="228600" cy="304800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352800" y="3276600"/>
            <a:ext cx="612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err="1" smtClean="0">
                <a:solidFill>
                  <a:srgbClr val="B00000"/>
                </a:solidFill>
              </a:rPr>
              <a:t>GeV</a:t>
            </a:r>
            <a:endParaRPr lang="en-GB" sz="1600" i="1" dirty="0">
              <a:solidFill>
                <a:srgbClr val="B0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352800" y="3547646"/>
            <a:ext cx="612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err="1" smtClean="0">
                <a:solidFill>
                  <a:srgbClr val="B00000"/>
                </a:solidFill>
              </a:rPr>
              <a:t>GeV</a:t>
            </a:r>
            <a:endParaRPr lang="en-GB" sz="1600" i="1" dirty="0">
              <a:solidFill>
                <a:srgbClr val="B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Espace réservé du numéro de diapositive 6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9F1E2B4-2F73-334D-90B9-9A0CB1C567F5}" type="slidenum">
              <a:rPr lang="fr-CH"/>
              <a:pPr/>
              <a:t>60</a:t>
            </a:fld>
            <a:r>
              <a:rPr lang="fr-CH"/>
              <a:t> </a:t>
            </a:r>
            <a:endParaRPr lang="fr-FR"/>
          </a:p>
        </p:txBody>
      </p:sp>
      <p:sp>
        <p:nvSpPr>
          <p:cNvPr id="10240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34046" cy="685800"/>
          </a:xfrm>
        </p:spPr>
        <p:txBody>
          <a:bodyPr/>
          <a:lstStyle/>
          <a:p>
            <a:r>
              <a:rPr lang="en-US" sz="3600" dirty="0">
                <a:latin typeface="Arial" charset="0"/>
              </a:rPr>
              <a:t>Long Lived Particles </a:t>
            </a:r>
          </a:p>
        </p:txBody>
      </p:sp>
      <p:sp>
        <p:nvSpPr>
          <p:cNvPr id="10240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4648200" cy="5486400"/>
          </a:xfrm>
          <a:solidFill>
            <a:srgbClr val="FFFF66"/>
          </a:solidFill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1400" dirty="0"/>
              <a:t>      </a:t>
            </a:r>
            <a:r>
              <a:rPr lang="en-US" dirty="0">
                <a:solidFill>
                  <a:schemeClr val="tx2"/>
                </a:solidFill>
              </a:rPr>
              <a:t>  </a:t>
            </a:r>
            <a:r>
              <a:rPr lang="en-US" sz="2000" dirty="0">
                <a:solidFill>
                  <a:schemeClr val="tx2"/>
                </a:solidFill>
                <a:latin typeface="Arial" charset="0"/>
              </a:rPr>
              <a:t>Split </a:t>
            </a:r>
            <a:r>
              <a:rPr lang="en-US" sz="2000" dirty="0" err="1">
                <a:solidFill>
                  <a:schemeClr val="tx2"/>
                </a:solidFill>
                <a:latin typeface="Arial" charset="0"/>
              </a:rPr>
              <a:t>Supersymmetry</a:t>
            </a:r>
            <a:endParaRPr lang="en-US" sz="2000" dirty="0" smtClean="0">
              <a:solidFill>
                <a:srgbClr val="000099"/>
              </a:solidFill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US" sz="1800" dirty="0" smtClean="0">
                <a:solidFill>
                  <a:srgbClr val="000099"/>
                </a:solidFill>
                <a:latin typeface="Arial" charset="0"/>
              </a:rPr>
              <a:t>The </a:t>
            </a:r>
            <a:r>
              <a:rPr lang="en-US" sz="1800" dirty="0">
                <a:solidFill>
                  <a:srgbClr val="000099"/>
                </a:solidFill>
                <a:latin typeface="Arial" charset="0"/>
              </a:rPr>
              <a:t>only light particles are the </a:t>
            </a:r>
            <a:r>
              <a:rPr lang="en-US" sz="1800" dirty="0">
                <a:solidFill>
                  <a:srgbClr val="006600"/>
                </a:solidFill>
                <a:latin typeface="Arial" charset="0"/>
              </a:rPr>
              <a:t>Higgs</a:t>
            </a:r>
            <a:r>
              <a:rPr lang="en-US" sz="1800" dirty="0">
                <a:solidFill>
                  <a:srgbClr val="000099"/>
                </a:solidFill>
                <a:latin typeface="Arial" charset="0"/>
              </a:rPr>
              <a:t> and the </a:t>
            </a:r>
            <a:r>
              <a:rPr lang="en-US" sz="1800" dirty="0" err="1">
                <a:solidFill>
                  <a:srgbClr val="006600"/>
                </a:solidFill>
                <a:latin typeface="Arial" charset="0"/>
              </a:rPr>
              <a:t>gauginos</a:t>
            </a:r>
            <a:r>
              <a:rPr lang="en-US" sz="1800" dirty="0">
                <a:solidFill>
                  <a:srgbClr val="000099"/>
                </a:solidFill>
                <a:latin typeface="Arial" charset="0"/>
              </a:rPr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>
                <a:solidFill>
                  <a:srgbClr val="000099"/>
                </a:solidFill>
                <a:latin typeface="Arial" charset="0"/>
              </a:rPr>
              <a:t>    - </a:t>
            </a:r>
            <a:r>
              <a:rPr lang="en-US" sz="1800" dirty="0" err="1">
                <a:solidFill>
                  <a:srgbClr val="000099"/>
                </a:solidFill>
                <a:latin typeface="Arial" charset="0"/>
              </a:rPr>
              <a:t>Gluino</a:t>
            </a:r>
            <a:r>
              <a:rPr lang="en-US" sz="1800" dirty="0">
                <a:solidFill>
                  <a:srgbClr val="000099"/>
                </a:solidFill>
                <a:latin typeface="Arial" charset="0"/>
              </a:rPr>
              <a:t> can live long: sec, min, years!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>
                <a:solidFill>
                  <a:srgbClr val="000099"/>
                </a:solidFill>
                <a:latin typeface="Arial" charset="0"/>
              </a:rPr>
              <a:t>    - </a:t>
            </a:r>
            <a:r>
              <a:rPr lang="en-US" sz="1800" dirty="0">
                <a:solidFill>
                  <a:srgbClr val="CC0000"/>
                </a:solidFill>
                <a:latin typeface="Arial" charset="0"/>
              </a:rPr>
              <a:t>R-</a:t>
            </a:r>
            <a:r>
              <a:rPr lang="en-US" sz="1800" dirty="0" err="1">
                <a:solidFill>
                  <a:srgbClr val="CC0000"/>
                </a:solidFill>
                <a:latin typeface="Arial" charset="0"/>
              </a:rPr>
              <a:t>hadron</a:t>
            </a:r>
            <a:r>
              <a:rPr lang="en-US" sz="1800" dirty="0">
                <a:solidFill>
                  <a:srgbClr val="000099"/>
                </a:solidFill>
                <a:latin typeface="Arial" charset="0"/>
              </a:rPr>
              <a:t> formation (</a:t>
            </a:r>
            <a:r>
              <a:rPr lang="en-US" sz="1800" dirty="0" err="1">
                <a:solidFill>
                  <a:srgbClr val="000099"/>
                </a:solidFill>
                <a:latin typeface="Arial" charset="0"/>
              </a:rPr>
              <a:t>eg</a:t>
            </a:r>
            <a:r>
              <a:rPr lang="en-US" sz="1800" dirty="0">
                <a:solidFill>
                  <a:srgbClr val="000099"/>
                </a:solidFill>
                <a:latin typeface="Arial" charset="0"/>
              </a:rPr>
              <a:t>: </a:t>
            </a:r>
            <a:r>
              <a:rPr lang="en-US" sz="1800" dirty="0" err="1">
                <a:solidFill>
                  <a:srgbClr val="000099"/>
                </a:solidFill>
                <a:latin typeface="Arial" charset="0"/>
              </a:rPr>
              <a:t>gluino</a:t>
            </a:r>
            <a:r>
              <a:rPr lang="en-US" sz="1800" dirty="0">
                <a:solidFill>
                  <a:srgbClr val="000099"/>
                </a:solidFill>
                <a:latin typeface="Arial" charset="0"/>
              </a:rPr>
              <a:t>+ gluon): slow, heavy </a:t>
            </a:r>
            <a:r>
              <a:rPr lang="en-US" sz="1800" dirty="0" smtClean="0">
                <a:solidFill>
                  <a:srgbClr val="000099"/>
                </a:solidFill>
                <a:latin typeface="Arial" charset="0"/>
              </a:rPr>
              <a:t>particles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>
                <a:solidFill>
                  <a:srgbClr val="000099"/>
                </a:solidFill>
                <a:latin typeface="Arial" charset="0"/>
              </a:rPr>
              <a:t>    </a:t>
            </a:r>
            <a:r>
              <a:rPr lang="en-US" sz="1800" dirty="0" smtClean="0">
                <a:solidFill>
                  <a:srgbClr val="000099"/>
                </a:solidFill>
                <a:latin typeface="Arial" charset="0"/>
              </a:rPr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>
                <a:solidFill>
                  <a:srgbClr val="000099"/>
                </a:solidFill>
                <a:latin typeface="Arial" charset="0"/>
              </a:rPr>
              <a:t>     </a:t>
            </a:r>
            <a:r>
              <a:rPr lang="en-US" sz="1800" dirty="0" smtClean="0">
                <a:solidFill>
                  <a:srgbClr val="000099"/>
                </a:solidFill>
                <a:latin typeface="Arial" charset="0"/>
              </a:rPr>
              <a:t>  </a:t>
            </a:r>
            <a:r>
              <a:rPr lang="en-US" sz="1800" dirty="0" err="1" smtClean="0">
                <a:solidFill>
                  <a:schemeClr val="tx2"/>
                </a:solidFill>
                <a:latin typeface="Arial" charset="0"/>
              </a:rPr>
              <a:t>Gravitino</a:t>
            </a:r>
            <a:r>
              <a:rPr lang="en-US" sz="1800" dirty="0" smtClean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latin typeface="Arial" charset="0"/>
              </a:rPr>
              <a:t>Dark Matter and GMSB 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rgbClr val="000099"/>
                </a:solidFill>
                <a:latin typeface="Arial" charset="0"/>
              </a:rPr>
              <a:t>In some models/phase space the </a:t>
            </a:r>
            <a:r>
              <a:rPr lang="en-US" sz="1800" dirty="0" err="1">
                <a:solidFill>
                  <a:srgbClr val="000099"/>
                </a:solidFill>
                <a:latin typeface="Arial" charset="0"/>
              </a:rPr>
              <a:t>gravitino</a:t>
            </a:r>
            <a:r>
              <a:rPr lang="en-US" sz="1800" dirty="0">
                <a:solidFill>
                  <a:srgbClr val="000099"/>
                </a:solidFill>
                <a:latin typeface="Arial" charset="0"/>
              </a:rPr>
              <a:t> is the LSP</a:t>
            </a:r>
          </a:p>
          <a:p>
            <a:pPr>
              <a:lnSpc>
                <a:spcPct val="90000"/>
              </a:lnSpc>
            </a:pPr>
            <a:r>
              <a:rPr lang="en-US" sz="1800" dirty="0" err="1">
                <a:solidFill>
                  <a:srgbClr val="000099"/>
                </a:solidFill>
                <a:latin typeface="Arial" charset="0"/>
                <a:sym typeface="Symbol" charset="2"/>
              </a:rPr>
              <a:t></a:t>
            </a:r>
            <a:r>
              <a:rPr lang="en-US" sz="1800" dirty="0">
                <a:solidFill>
                  <a:srgbClr val="000099"/>
                </a:solidFill>
                <a:latin typeface="Arial" charset="0"/>
                <a:sym typeface="Symbol" charset="2"/>
              </a:rPr>
              <a:t> </a:t>
            </a:r>
            <a:r>
              <a:rPr lang="en-US" sz="1800" dirty="0">
                <a:solidFill>
                  <a:srgbClr val="000099"/>
                </a:solidFill>
                <a:latin typeface="Arial" charset="0"/>
              </a:rPr>
              <a:t>NLSP (</a:t>
            </a:r>
            <a:r>
              <a:rPr lang="en-US" sz="1800" dirty="0" err="1">
                <a:solidFill>
                  <a:srgbClr val="000099"/>
                </a:solidFill>
                <a:latin typeface="Arial" charset="0"/>
              </a:rPr>
              <a:t>neutralino</a:t>
            </a:r>
            <a:r>
              <a:rPr lang="en-US" sz="1800" dirty="0">
                <a:solidFill>
                  <a:srgbClr val="000099"/>
                </a:solidFill>
                <a:latin typeface="Arial" charset="0"/>
              </a:rPr>
              <a:t>, </a:t>
            </a:r>
            <a:r>
              <a:rPr lang="en-US" sz="1800" dirty="0" err="1">
                <a:solidFill>
                  <a:srgbClr val="000099"/>
                </a:solidFill>
                <a:latin typeface="Arial" charset="0"/>
              </a:rPr>
              <a:t>stau</a:t>
            </a:r>
            <a:r>
              <a:rPr lang="en-US" sz="1800" dirty="0">
                <a:solidFill>
                  <a:srgbClr val="000099"/>
                </a:solidFill>
                <a:latin typeface="Arial" charset="0"/>
              </a:rPr>
              <a:t> lepton) can live ‘long</a:t>
            </a:r>
            <a:r>
              <a:rPr lang="en-US" sz="1800" dirty="0" smtClean="0">
                <a:solidFill>
                  <a:srgbClr val="000099"/>
                </a:solidFill>
                <a:latin typeface="Arial" charset="0"/>
              </a:rPr>
              <a:t>’: “heavy </a:t>
            </a:r>
            <a:r>
              <a:rPr lang="en-US" sz="1800" dirty="0" err="1" smtClean="0">
                <a:solidFill>
                  <a:srgbClr val="000099"/>
                </a:solidFill>
                <a:latin typeface="Arial" charset="0"/>
              </a:rPr>
              <a:t>muon</a:t>
            </a:r>
            <a:r>
              <a:rPr lang="en-US" sz="1800" dirty="0" smtClean="0">
                <a:solidFill>
                  <a:srgbClr val="000099"/>
                </a:solidFill>
                <a:latin typeface="Arial" charset="0"/>
              </a:rPr>
              <a:t>-like?</a:t>
            </a:r>
            <a:endParaRPr lang="en-US" sz="1800" dirty="0" smtClean="0">
              <a:solidFill>
                <a:srgbClr val="000099"/>
              </a:solidFill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US" sz="1800" dirty="0" err="1">
                <a:solidFill>
                  <a:srgbClr val="000099"/>
                </a:solidFill>
                <a:latin typeface="Arial" charset="0"/>
                <a:sym typeface="Symbol" charset="2"/>
              </a:rPr>
              <a:t></a:t>
            </a:r>
            <a:r>
              <a:rPr lang="en-US" sz="1800" dirty="0">
                <a:solidFill>
                  <a:srgbClr val="000099"/>
                </a:solidFill>
                <a:latin typeface="Arial" charset="0"/>
                <a:sym typeface="Symbol" charset="2"/>
              </a:rPr>
              <a:t> non-pointing </a:t>
            </a:r>
            <a:r>
              <a:rPr lang="en-US" sz="1800" dirty="0" smtClean="0">
                <a:solidFill>
                  <a:srgbClr val="000099"/>
                </a:solidFill>
                <a:latin typeface="Arial" charset="0"/>
                <a:sym typeface="Symbol" charset="2"/>
              </a:rPr>
              <a:t>photons</a:t>
            </a:r>
          </a:p>
          <a:p>
            <a:pPr>
              <a:lnSpc>
                <a:spcPct val="90000"/>
              </a:lnSpc>
            </a:pPr>
            <a:endParaRPr lang="en-US" sz="1800" dirty="0" smtClean="0">
              <a:solidFill>
                <a:srgbClr val="000099"/>
              </a:solidFill>
              <a:latin typeface="Arial" charset="0"/>
              <a:sym typeface="Symbol" charset="2"/>
            </a:endParaRPr>
          </a:p>
          <a:p>
            <a:pPr>
              <a:lnSpc>
                <a:spcPct val="90000"/>
              </a:lnSpc>
              <a:buNone/>
            </a:pPr>
            <a:r>
              <a:rPr lang="en-US" sz="1800" dirty="0" smtClean="0">
                <a:solidFill>
                  <a:schemeClr val="tx2"/>
                </a:solidFill>
                <a:latin typeface="Arial" charset="0"/>
              </a:rPr>
              <a:t>        Hidden Valley modes!…</a:t>
            </a:r>
          </a:p>
          <a:p>
            <a:pPr>
              <a:lnSpc>
                <a:spcPct val="90000"/>
              </a:lnSpc>
              <a:buNone/>
            </a:pPr>
            <a:r>
              <a:rPr lang="en-US" sz="1800" dirty="0" smtClean="0">
                <a:solidFill>
                  <a:srgbClr val="000099"/>
                </a:solidFill>
                <a:latin typeface="Arial" charset="0"/>
              </a:rPr>
              <a:t>     Plethora of possibilities for long lived neutrals</a:t>
            </a:r>
          </a:p>
          <a:p>
            <a:pPr>
              <a:lnSpc>
                <a:spcPct val="90000"/>
              </a:lnSpc>
              <a:buNone/>
            </a:pPr>
            <a:r>
              <a:rPr lang="en-US" sz="1800" dirty="0" smtClean="0">
                <a:solidFill>
                  <a:schemeClr val="tx2"/>
                </a:solidFill>
                <a:latin typeface="Arial" charset="0"/>
              </a:rPr>
              <a:t> </a:t>
            </a:r>
            <a:endParaRPr lang="en-US" sz="1800" dirty="0">
              <a:solidFill>
                <a:srgbClr val="000099"/>
              </a:solidFill>
              <a:latin typeface="Arial" charset="0"/>
              <a:sym typeface="Symbol" charset="2"/>
            </a:endParaRPr>
          </a:p>
        </p:txBody>
      </p:sp>
      <p:pic>
        <p:nvPicPr>
          <p:cNvPr id="102406" name="Picture 6" descr="cms"/>
          <p:cNvPicPr>
            <a:picLocks noChangeAspect="1" noChangeArrowheads="1"/>
          </p:cNvPicPr>
          <p:nvPr/>
        </p:nvPicPr>
        <p:blipFill>
          <a:blip r:embed="rId3"/>
          <a:srcRect l="18274" r="21255"/>
          <a:stretch>
            <a:fillRect/>
          </a:stretch>
        </p:blipFill>
        <p:spPr bwMode="auto">
          <a:xfrm>
            <a:off x="5486401" y="3581400"/>
            <a:ext cx="2347546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7" name="Text Box 7"/>
          <p:cNvSpPr txBox="1">
            <a:spLocks noChangeArrowheads="1"/>
          </p:cNvSpPr>
          <p:nvPr/>
        </p:nvSpPr>
        <p:spPr bwMode="auto">
          <a:xfrm>
            <a:off x="304800" y="6350913"/>
            <a:ext cx="4327089" cy="430887"/>
          </a:xfrm>
          <a:prstGeom prst="rect">
            <a:avLst/>
          </a:prstGeom>
          <a:solidFill>
            <a:srgbClr val="FFFF99"/>
          </a:solidFill>
          <a:ln w="476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ym typeface="Symbol" charset="2"/>
              </a:rPr>
              <a:t></a:t>
            </a:r>
            <a:r>
              <a:rPr lang="en-US" sz="2200" dirty="0" err="1" smtClean="0">
                <a:latin typeface="Arial" charset="0"/>
              </a:rPr>
              <a:t>Challenges</a:t>
            </a:r>
            <a:r>
              <a:rPr lang="en-US" sz="2200" dirty="0" smtClean="0">
                <a:latin typeface="Arial" charset="0"/>
              </a:rPr>
              <a:t> </a:t>
            </a:r>
            <a:r>
              <a:rPr lang="en-US" sz="2200" dirty="0">
                <a:latin typeface="Arial" charset="0"/>
              </a:rPr>
              <a:t>to the experiments!</a:t>
            </a:r>
          </a:p>
        </p:txBody>
      </p:sp>
      <p:sp>
        <p:nvSpPr>
          <p:cNvPr id="102408" name="Text Box 8"/>
          <p:cNvSpPr txBox="1">
            <a:spLocks noChangeArrowheads="1"/>
          </p:cNvSpPr>
          <p:nvPr/>
        </p:nvSpPr>
        <p:spPr bwMode="auto">
          <a:xfrm>
            <a:off x="4876800" y="5867400"/>
            <a:ext cx="4195999" cy="892552"/>
          </a:xfrm>
          <a:prstGeom prst="rect">
            <a:avLst/>
          </a:prstGeom>
          <a:solidFill>
            <a:srgbClr val="CCFFFF"/>
          </a:solidFill>
          <a:ln w="476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700" dirty="0" err="1">
                <a:latin typeface="Arial" charset="0"/>
              </a:rPr>
              <a:t>Sparticles</a:t>
            </a:r>
            <a:r>
              <a:rPr lang="en-US" sz="1700" dirty="0">
                <a:latin typeface="Arial" charset="0"/>
              </a:rPr>
              <a:t> stopped in the </a:t>
            </a:r>
            <a:r>
              <a:rPr lang="en-US" sz="1700" dirty="0" err="1">
                <a:latin typeface="Arial" charset="0"/>
              </a:rPr>
              <a:t>detector,walls</a:t>
            </a:r>
            <a:r>
              <a:rPr lang="en-US" sz="1700" dirty="0">
                <a:latin typeface="Arial" charset="0"/>
              </a:rPr>
              <a:t> </a:t>
            </a:r>
          </a:p>
          <a:p>
            <a:r>
              <a:rPr lang="en-US" sz="1700" dirty="0">
                <a:latin typeface="Arial" charset="0"/>
              </a:rPr>
              <a:t>of the cavern, or dense ‘stopper’ detector. </a:t>
            </a:r>
          </a:p>
          <a:p>
            <a:r>
              <a:rPr lang="en-US" sz="1700" dirty="0">
                <a:latin typeface="Arial" charset="0"/>
              </a:rPr>
              <a:t>They  decay after hours---months… </a:t>
            </a:r>
          </a:p>
        </p:txBody>
      </p:sp>
      <p:sp>
        <p:nvSpPr>
          <p:cNvPr id="102409" name="Line 9"/>
          <p:cNvSpPr>
            <a:spLocks noChangeShapeType="1"/>
          </p:cNvSpPr>
          <p:nvPr/>
        </p:nvSpPr>
        <p:spPr bwMode="auto">
          <a:xfrm flipH="1">
            <a:off x="6471138" y="5029200"/>
            <a:ext cx="281354" cy="2286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2410" name="Line 10"/>
          <p:cNvSpPr>
            <a:spLocks noChangeShapeType="1"/>
          </p:cNvSpPr>
          <p:nvPr/>
        </p:nvSpPr>
        <p:spPr bwMode="auto">
          <a:xfrm flipH="1" flipV="1">
            <a:off x="5838092" y="4724400"/>
            <a:ext cx="914400" cy="3048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2411" name="Text Box 11"/>
          <p:cNvSpPr txBox="1">
            <a:spLocks noChangeArrowheads="1"/>
          </p:cNvSpPr>
          <p:nvPr/>
        </p:nvSpPr>
        <p:spPr bwMode="auto">
          <a:xfrm>
            <a:off x="4768361" y="550863"/>
            <a:ext cx="184666" cy="40011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412" name="Text Box 13"/>
          <p:cNvSpPr txBox="1">
            <a:spLocks noChangeArrowheads="1"/>
          </p:cNvSpPr>
          <p:nvPr/>
        </p:nvSpPr>
        <p:spPr bwMode="auto">
          <a:xfrm>
            <a:off x="4953000" y="3276600"/>
            <a:ext cx="4052499" cy="523220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EG: K</a:t>
            </a:r>
            <a:r>
              <a:rPr lang="en-US" sz="1400" dirty="0">
                <a:solidFill>
                  <a:schemeClr val="tx2"/>
                </a:solidFill>
              </a:rPr>
              <a:t>. </a:t>
            </a:r>
            <a:r>
              <a:rPr lang="en-US" sz="1400" dirty="0" err="1">
                <a:solidFill>
                  <a:schemeClr val="tx2"/>
                </a:solidFill>
              </a:rPr>
              <a:t>Hamaguchi,M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Nojiri</a:t>
            </a:r>
            <a:r>
              <a:rPr lang="en-US" sz="1400" dirty="0" err="1">
                <a:solidFill>
                  <a:schemeClr val="tx2"/>
                </a:solidFill>
              </a:rPr>
              <a:t>,ADR</a:t>
            </a:r>
            <a:r>
              <a:rPr lang="en-US" sz="1400" dirty="0">
                <a:solidFill>
                  <a:schemeClr val="tx2"/>
                </a:solidFill>
              </a:rPr>
              <a:t> hep-ph/0612060</a:t>
            </a:r>
          </a:p>
          <a:p>
            <a:r>
              <a:rPr lang="en-US" sz="1400" dirty="0">
                <a:solidFill>
                  <a:schemeClr val="tx2"/>
                </a:solidFill>
              </a:rPr>
              <a:t>ADR, J. Ellis et al. </a:t>
            </a:r>
            <a:r>
              <a:rPr lang="en-US" sz="1400" dirty="0">
                <a:solidFill>
                  <a:schemeClr val="tx1"/>
                </a:solidFill>
              </a:rPr>
              <a:t>hep-ph/0508198</a:t>
            </a:r>
            <a:r>
              <a:rPr lang="en-US" sz="1400" dirty="0"/>
              <a:t> </a:t>
            </a:r>
          </a:p>
        </p:txBody>
      </p:sp>
      <p:pic>
        <p:nvPicPr>
          <p:cNvPr id="14" name="Espace réservé du contenu 5" descr="Screen shot 2011-07-21 at 10.55.53 PM.pn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16689" y="1066800"/>
            <a:ext cx="4627312" cy="1828800"/>
          </a:xfrm>
        </p:spPr>
      </p:pic>
      <p:pic>
        <p:nvPicPr>
          <p:cNvPr id="13" name="Image 12" descr="Screen Shot 2015-08-24 at 22.40.1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4846" y="914400"/>
            <a:ext cx="2769154" cy="22733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6800" y="0"/>
            <a:ext cx="7239000" cy="904875"/>
          </a:xfrm>
        </p:spPr>
        <p:txBody>
          <a:bodyPr/>
          <a:lstStyle/>
          <a:p>
            <a:endParaRPr lang="en-GB"/>
          </a:p>
        </p:txBody>
      </p:sp>
      <p:pic>
        <p:nvPicPr>
          <p:cNvPr id="3" name="Image 2" descr="Screen Shot 2015-03-28 at 1.53.3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" y="0"/>
            <a:ext cx="9131049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943600" y="2709446"/>
            <a:ext cx="3096320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HEP-PH/0202233; 853 citations!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6800" y="0"/>
            <a:ext cx="7239000" cy="904875"/>
          </a:xfrm>
        </p:spPr>
        <p:txBody>
          <a:bodyPr/>
          <a:lstStyle/>
          <a:p>
            <a:endParaRPr lang="en-GB"/>
          </a:p>
        </p:txBody>
      </p:sp>
      <p:pic>
        <p:nvPicPr>
          <p:cNvPr id="3" name="Image 2" descr="Screen Shot 2015-03-28 at 1.55.0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3" y="0"/>
            <a:ext cx="909873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Espace réservé de la date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fr-CH" smtClean="0"/>
              <a:t>	</a:t>
            </a:r>
            <a:endParaRPr lang="fr-FR" smtClean="0"/>
          </a:p>
        </p:txBody>
      </p:sp>
      <p:sp>
        <p:nvSpPr>
          <p:cNvPr id="179203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fr-CH" dirty="0" smtClean="0"/>
              <a:t> </a:t>
            </a:r>
            <a:endParaRPr lang="fr-FR" dirty="0" smtClean="0"/>
          </a:p>
        </p:txBody>
      </p:sp>
      <p:sp>
        <p:nvSpPr>
          <p:cNvPr id="179204" name="Date Placeholder 3"/>
          <p:cNvSpPr txBox="1">
            <a:spLocks noGrp="1"/>
          </p:cNvSpPr>
          <p:nvPr/>
        </p:nvSpPr>
        <p:spPr bwMode="auto">
          <a:xfrm>
            <a:off x="70338" y="6543675"/>
            <a:ext cx="276078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fr-CH" sz="1400" i="1">
                <a:solidFill>
                  <a:srgbClr val="006666"/>
                </a:solidFill>
              </a:rPr>
              <a:t>	</a:t>
            </a:r>
            <a:endParaRPr lang="fr-FR" sz="1400" i="1">
              <a:solidFill>
                <a:srgbClr val="006666"/>
              </a:solidFill>
            </a:endParaRPr>
          </a:p>
        </p:txBody>
      </p:sp>
      <p:sp>
        <p:nvSpPr>
          <p:cNvPr id="179206" name="Slide Number Placeholder 5"/>
          <p:cNvSpPr txBox="1">
            <a:spLocks noGrp="1"/>
          </p:cNvSpPr>
          <p:nvPr/>
        </p:nvSpPr>
        <p:spPr bwMode="auto">
          <a:xfrm>
            <a:off x="8141677" y="6524625"/>
            <a:ext cx="79130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5F81CBB6-EFBA-A44B-8B29-A16785992333}" type="slidenum">
              <a:rPr lang="fr-CH" sz="1400">
                <a:solidFill>
                  <a:schemeClr val="tx1"/>
                </a:solidFill>
                <a:latin typeface="Times New Roman" charset="0"/>
              </a:rPr>
              <a:pPr algn="r"/>
              <a:t>63</a:t>
            </a:fld>
            <a:r>
              <a:rPr lang="fr-CH" sz="1400">
                <a:solidFill>
                  <a:schemeClr val="tx1"/>
                </a:solidFill>
                <a:latin typeface="Times New Roman" charset="0"/>
              </a:rPr>
              <a:t> </a:t>
            </a:r>
            <a:endParaRPr lang="fr-FR" sz="14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7920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76200"/>
            <a:ext cx="8229600" cy="838200"/>
          </a:xfrm>
        </p:spPr>
        <p:txBody>
          <a:bodyPr/>
          <a:lstStyle/>
          <a:p>
            <a:pPr eaLnBrk="1" hangingPunct="1"/>
            <a:r>
              <a:rPr lang="en-US" sz="3200" dirty="0"/>
              <a:t>Hidden Valley Physics: New Signatures</a:t>
            </a:r>
          </a:p>
        </p:txBody>
      </p:sp>
      <p:pic>
        <p:nvPicPr>
          <p:cNvPr id="179208" name="Picture 4" descr="Picture 2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8954" y="3819526"/>
            <a:ext cx="5486400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9" name="Picture 5" descr="Picture 24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1016" y="914401"/>
            <a:ext cx="4059115" cy="331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10" name="Picture 6" descr="Picture 24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1" y="1143000"/>
            <a:ext cx="3960935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9211" name="AutoShape 7"/>
          <p:cNvSpPr>
            <a:spLocks noChangeArrowheads="1"/>
          </p:cNvSpPr>
          <p:nvPr/>
        </p:nvSpPr>
        <p:spPr bwMode="auto">
          <a:xfrm rot="5400000">
            <a:off x="3244545" y="4583540"/>
            <a:ext cx="852488" cy="677008"/>
          </a:xfrm>
          <a:custGeom>
            <a:avLst/>
            <a:gdLst>
              <a:gd name="T0" fmla="*/ 948508933 w 21600"/>
              <a:gd name="T1" fmla="*/ 0 h 21600"/>
              <a:gd name="T2" fmla="*/ 569080101 w 21600"/>
              <a:gd name="T3" fmla="*/ 281863173 h 21600"/>
              <a:gd name="T4" fmla="*/ 0 w 21600"/>
              <a:gd name="T5" fmla="*/ 704696641 h 21600"/>
              <a:gd name="T6" fmla="*/ 569080101 w 21600"/>
              <a:gd name="T7" fmla="*/ 845589553 h 21600"/>
              <a:gd name="T8" fmla="*/ 1138161741 w 21600"/>
              <a:gd name="T9" fmla="*/ 587215029 h 21600"/>
              <a:gd name="T10" fmla="*/ 1327875289 w 21600"/>
              <a:gd name="T11" fmla="*/ 281863173 h 21600"/>
              <a:gd name="T12" fmla="*/ 3 60000 65536"/>
              <a:gd name="T13" fmla="*/ 2 60000 65536"/>
              <a:gd name="T14" fmla="*/ 2 60000 65536"/>
              <a:gd name="T15" fmla="*/ 1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FF0000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rot="10800000" vert="eaVert" wrap="none" anchor="ctr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9212" name="Text Box 8"/>
          <p:cNvSpPr txBox="1">
            <a:spLocks noChangeArrowheads="1"/>
          </p:cNvSpPr>
          <p:nvPr/>
        </p:nvSpPr>
        <p:spPr bwMode="auto">
          <a:xfrm>
            <a:off x="152400" y="4191001"/>
            <a:ext cx="3124924" cy="1015663"/>
          </a:xfrm>
          <a:prstGeom prst="rect">
            <a:avLst/>
          </a:prstGeom>
          <a:solidFill>
            <a:srgbClr val="FFFF66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Will </a:t>
            </a:r>
            <a:r>
              <a:rPr lang="en-US" dirty="0" smtClean="0"/>
              <a:t>produce “</a:t>
            </a:r>
            <a:r>
              <a:rPr lang="en-US" dirty="0"/>
              <a:t>Weird Jets”</a:t>
            </a:r>
          </a:p>
          <a:p>
            <a:r>
              <a:rPr lang="en-US" dirty="0"/>
              <a:t>and a lot of secondary</a:t>
            </a:r>
            <a:endParaRPr lang="en-US" dirty="0" smtClean="0"/>
          </a:p>
          <a:p>
            <a:r>
              <a:rPr lang="en-US" dirty="0" smtClean="0"/>
              <a:t>vertices from </a:t>
            </a:r>
            <a:r>
              <a:rPr lang="en-US" dirty="0" err="1" smtClean="0"/>
              <a:t>b</a:t>
            </a:r>
            <a:r>
              <a:rPr lang="en-US" dirty="0" smtClean="0"/>
              <a:t>-quark jets</a:t>
            </a:r>
            <a:endParaRPr lang="en-US" dirty="0"/>
          </a:p>
        </p:txBody>
      </p:sp>
      <p:sp>
        <p:nvSpPr>
          <p:cNvPr id="179213" name="Text Box 9"/>
          <p:cNvSpPr txBox="1">
            <a:spLocks noChangeArrowheads="1"/>
          </p:cNvSpPr>
          <p:nvPr/>
        </p:nvSpPr>
        <p:spPr bwMode="auto">
          <a:xfrm>
            <a:off x="281354" y="5638801"/>
            <a:ext cx="4218523" cy="830997"/>
          </a:xfrm>
          <a:prstGeom prst="rect">
            <a:avLst/>
          </a:prstGeom>
          <a:solidFill>
            <a:schemeClr val="accent3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sym typeface="Symbol" charset="2"/>
              </a:rPr>
              <a:t></a:t>
            </a:r>
            <a:r>
              <a:rPr lang="en-US" sz="2400" dirty="0">
                <a:solidFill>
                  <a:srgbClr val="FF0000"/>
                </a:solidFill>
                <a:sym typeface="Symbol" charset="2"/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Difference with QCD jets??</a:t>
            </a:r>
          </a:p>
          <a:p>
            <a:r>
              <a:rPr lang="en-US" sz="2400" dirty="0" err="1">
                <a:solidFill>
                  <a:srgbClr val="FF0000"/>
                </a:solidFill>
                <a:sym typeface="Symbol" charset="2"/>
              </a:rPr>
              <a:t></a:t>
            </a:r>
            <a:r>
              <a:rPr lang="en-US" sz="2400" dirty="0">
                <a:solidFill>
                  <a:srgbClr val="FF0000"/>
                </a:solidFill>
                <a:sym typeface="Symbol" charset="2"/>
              </a:rPr>
              <a:t> Study SM jet </a:t>
            </a:r>
            <a:r>
              <a:rPr lang="en-US" sz="2400" dirty="0" smtClean="0">
                <a:solidFill>
                  <a:srgbClr val="FF0000"/>
                </a:solidFill>
                <a:sym typeface="Symbol" charset="2"/>
              </a:rPr>
              <a:t>structure!!</a:t>
            </a:r>
            <a:endParaRPr lang="en-US" sz="2400" dirty="0">
              <a:solidFill>
                <a:srgbClr val="FF0000"/>
              </a:solidFill>
              <a:sym typeface="Symbol" charset="2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953000" y="838200"/>
            <a:ext cx="2518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M. </a:t>
            </a:r>
            <a:r>
              <a:rPr lang="en-GB" dirty="0" err="1" smtClean="0"/>
              <a:t>Strassler</a:t>
            </a:r>
            <a:r>
              <a:rPr lang="en-GB" dirty="0" smtClean="0"/>
              <a:t>, K. </a:t>
            </a:r>
            <a:r>
              <a:rPr lang="en-GB" sz="1800" dirty="0" err="1" smtClean="0"/>
              <a:t>Zurek</a:t>
            </a:r>
            <a:endParaRPr lang="en-GB" sz="1800" dirty="0"/>
          </a:p>
        </p:txBody>
      </p:sp>
      <p:sp>
        <p:nvSpPr>
          <p:cNvPr id="15" name="ZoneTexte 14"/>
          <p:cNvSpPr txBox="1"/>
          <p:nvPr/>
        </p:nvSpPr>
        <p:spPr>
          <a:xfrm>
            <a:off x="7573767" y="2362200"/>
            <a:ext cx="1341633" cy="830997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FF"/>
                </a:solidFill>
              </a:rPr>
              <a:t>Possible new</a:t>
            </a:r>
          </a:p>
          <a:p>
            <a:r>
              <a:rPr lang="en-GB" sz="1600" dirty="0" smtClean="0">
                <a:solidFill>
                  <a:srgbClr val="0000FF"/>
                </a:solidFill>
              </a:rPr>
              <a:t>Higgs decay </a:t>
            </a:r>
          </a:p>
          <a:p>
            <a:r>
              <a:rPr lang="en-GB" sz="1600" dirty="0" smtClean="0">
                <a:solidFill>
                  <a:srgbClr val="0000FF"/>
                </a:solidFill>
              </a:rPr>
              <a:t>modes</a:t>
            </a:r>
            <a:endParaRPr lang="en-GB" sz="1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6800" y="0"/>
            <a:ext cx="7239000" cy="904875"/>
          </a:xfrm>
        </p:spPr>
        <p:txBody>
          <a:bodyPr/>
          <a:lstStyle/>
          <a:p>
            <a:endParaRPr lang="en-GB"/>
          </a:p>
        </p:txBody>
      </p:sp>
      <p:pic>
        <p:nvPicPr>
          <p:cNvPr id="3" name="Image 2" descr="Screen Shot 2015-03-28 at 1.52.5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44"/>
            <a:ext cx="9144000" cy="685071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248400" y="4343400"/>
            <a:ext cx="914400" cy="21544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GB" sz="800" b="1" dirty="0" err="1" smtClean="0"/>
              <a:t>Muon</a:t>
            </a:r>
            <a:r>
              <a:rPr lang="en-GB" sz="800" b="1" dirty="0" smtClean="0"/>
              <a:t>-based</a:t>
            </a:r>
            <a:endParaRPr lang="en-GB" sz="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6800" y="0"/>
            <a:ext cx="7239000" cy="904875"/>
          </a:xfrm>
        </p:spPr>
        <p:txBody>
          <a:bodyPr/>
          <a:lstStyle/>
          <a:p>
            <a:endParaRPr lang="en-GB"/>
          </a:p>
        </p:txBody>
      </p:sp>
      <p:pic>
        <p:nvPicPr>
          <p:cNvPr id="3" name="Image 2" descr="Screen Shot 2015-03-28 at 1.56.46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33"/>
            <a:ext cx="9144000" cy="68337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Espace réservé de la date 3"/>
          <p:cNvSpPr>
            <a:spLocks noGrp="1"/>
          </p:cNvSpPr>
          <p:nvPr>
            <p:ph type="dt" sz="quarter" idx="4294967295"/>
          </p:nvPr>
        </p:nvSpPr>
        <p:spPr>
          <a:xfrm>
            <a:off x="70338" y="6543675"/>
            <a:ext cx="2760785" cy="247650"/>
          </a:xfrm>
          <a:prstGeom prst="rect">
            <a:avLst/>
          </a:prstGeom>
          <a:noFill/>
        </p:spPr>
        <p:txBody>
          <a:bodyPr/>
          <a:lstStyle/>
          <a:p>
            <a:r>
              <a:rPr lang="fr-CH" smtClean="0"/>
              <a:t>	</a:t>
            </a:r>
            <a:endParaRPr lang="fr-FR" smtClean="0"/>
          </a:p>
        </p:txBody>
      </p:sp>
      <p:sp>
        <p:nvSpPr>
          <p:cNvPr id="17306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152400"/>
            <a:ext cx="7239000" cy="904875"/>
          </a:xfrm>
        </p:spPr>
        <p:txBody>
          <a:bodyPr/>
          <a:lstStyle/>
          <a:p>
            <a:pPr eaLnBrk="1" hangingPunct="1"/>
            <a:r>
              <a:rPr lang="en-US" sz="3600" dirty="0"/>
              <a:t>Stopped R-hadrons or </a:t>
            </a:r>
            <a:r>
              <a:rPr lang="en-US" sz="3600" dirty="0" err="1"/>
              <a:t>Gluinos</a:t>
            </a:r>
            <a:r>
              <a:rPr lang="en-US" sz="3600" dirty="0"/>
              <a:t>! </a:t>
            </a:r>
          </a:p>
        </p:txBody>
      </p:sp>
      <p:pic>
        <p:nvPicPr>
          <p:cNvPr id="17306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1354" y="1066800"/>
            <a:ext cx="5556738" cy="461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6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2339" y="2438400"/>
            <a:ext cx="4240823" cy="3430588"/>
          </a:xfrm>
          <a:prstGeom prst="rect">
            <a:avLst/>
          </a:prstGeom>
          <a:solidFill>
            <a:schemeClr val="accent3"/>
          </a:solidFill>
          <a:ln w="9525">
            <a:solidFill>
              <a:schemeClr val="accent3"/>
            </a:solidFill>
            <a:miter lim="800000"/>
            <a:headEnd/>
            <a:tailEnd/>
          </a:ln>
        </p:spPr>
      </p:pic>
      <p:sp>
        <p:nvSpPr>
          <p:cNvPr id="173063" name="Text Box 5"/>
          <p:cNvSpPr txBox="1">
            <a:spLocks noChangeArrowheads="1"/>
          </p:cNvSpPr>
          <p:nvPr/>
        </p:nvSpPr>
        <p:spPr bwMode="auto">
          <a:xfrm>
            <a:off x="4783016" y="846139"/>
            <a:ext cx="4044697" cy="1569660"/>
          </a:xfrm>
          <a:prstGeom prst="rect">
            <a:avLst/>
          </a:prstGeom>
          <a:solidFill>
            <a:srgbClr val="FFFF66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The R-hadrons may loose</a:t>
            </a:r>
          </a:p>
          <a:p>
            <a:r>
              <a:rPr lang="en-US" sz="2400" dirty="0"/>
              <a:t>so much energy that they </a:t>
            </a:r>
          </a:p>
          <a:p>
            <a:r>
              <a:rPr lang="en-US" sz="2400" dirty="0"/>
              <a:t>simply </a:t>
            </a:r>
            <a:r>
              <a:rPr lang="en-US" sz="2400" dirty="0">
                <a:solidFill>
                  <a:srgbClr val="CC0000"/>
                </a:solidFill>
              </a:rPr>
              <a:t>stop</a:t>
            </a:r>
            <a:r>
              <a:rPr lang="en-US" sz="2400" dirty="0"/>
              <a:t> in the </a:t>
            </a:r>
            <a:r>
              <a:rPr lang="en-US" sz="2400" dirty="0" smtClean="0"/>
              <a:t>detector</a:t>
            </a:r>
          </a:p>
          <a:p>
            <a:r>
              <a:rPr lang="en-US" sz="2400" dirty="0" smtClean="0"/>
              <a:t>…and decay some time later</a:t>
            </a:r>
            <a:endParaRPr lang="en-US" sz="2400" dirty="0"/>
          </a:p>
        </p:txBody>
      </p:sp>
      <p:sp>
        <p:nvSpPr>
          <p:cNvPr id="173064" name="Text Box 6"/>
          <p:cNvSpPr txBox="1">
            <a:spLocks noChangeArrowheads="1"/>
          </p:cNvSpPr>
          <p:nvPr/>
        </p:nvSpPr>
        <p:spPr bwMode="auto">
          <a:xfrm>
            <a:off x="0" y="5791200"/>
            <a:ext cx="7644015" cy="400110"/>
          </a:xfrm>
          <a:prstGeom prst="rect">
            <a:avLst/>
          </a:prstGeom>
          <a:solidFill>
            <a:srgbClr val="FFFFCC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ym typeface="Symbol" charset="2"/>
              </a:rPr>
              <a:t> </a:t>
            </a:r>
            <a:r>
              <a:rPr lang="en-US">
                <a:solidFill>
                  <a:srgbClr val="CC0000"/>
                </a:solidFill>
                <a:sym typeface="Symbol" charset="2"/>
              </a:rPr>
              <a:t>Special triggers needed</a:t>
            </a:r>
            <a:r>
              <a:rPr lang="en-US">
                <a:sym typeface="Symbol" charset="2"/>
              </a:rPr>
              <a:t>, asynchronous with the bunch crossing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6800" y="0"/>
            <a:ext cx="7239000" cy="904875"/>
          </a:xfrm>
        </p:spPr>
        <p:txBody>
          <a:bodyPr/>
          <a:lstStyle/>
          <a:p>
            <a:endParaRPr lang="en-GB"/>
          </a:p>
        </p:txBody>
      </p:sp>
      <p:pic>
        <p:nvPicPr>
          <p:cNvPr id="3" name="Image 2" descr="Screen Shot 2015-03-28 at 1.54.1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" y="0"/>
            <a:ext cx="9134230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810000" y="5867400"/>
            <a:ext cx="17760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Eg</a:t>
            </a:r>
            <a:r>
              <a:rPr lang="en-GB" dirty="0" smtClean="0"/>
              <a:t>. R-hadrons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Espace réservé de la date 3"/>
          <p:cNvSpPr>
            <a:spLocks noGrp="1"/>
          </p:cNvSpPr>
          <p:nvPr>
            <p:ph type="dt" sz="quarter" idx="4294967295"/>
          </p:nvPr>
        </p:nvSpPr>
        <p:spPr>
          <a:xfrm>
            <a:off x="70338" y="6543675"/>
            <a:ext cx="2760785" cy="247650"/>
          </a:xfrm>
          <a:prstGeom prst="rect">
            <a:avLst/>
          </a:prstGeom>
          <a:noFill/>
        </p:spPr>
        <p:txBody>
          <a:bodyPr/>
          <a:lstStyle/>
          <a:p>
            <a:r>
              <a:rPr lang="fr-CH" smtClean="0"/>
              <a:t>	</a:t>
            </a:r>
            <a:endParaRPr lang="fr-FR" smtClean="0"/>
          </a:p>
        </p:txBody>
      </p:sp>
      <p:sp>
        <p:nvSpPr>
          <p:cNvPr id="16896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152400"/>
            <a:ext cx="8534400" cy="904875"/>
          </a:xfrm>
        </p:spPr>
        <p:txBody>
          <a:bodyPr/>
          <a:lstStyle/>
          <a:p>
            <a:pPr eaLnBrk="1" hangingPunct="1"/>
            <a:r>
              <a:rPr lang="en-US" sz="3600" dirty="0" smtClean="0"/>
              <a:t>Heavy Stable Charged Particles </a:t>
            </a:r>
            <a:endParaRPr lang="en-US" sz="3600" dirty="0"/>
          </a:p>
        </p:txBody>
      </p:sp>
      <p:pic>
        <p:nvPicPr>
          <p:cNvPr id="168965" name="Picture 3" descr="Picture 33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429000"/>
            <a:ext cx="6588369" cy="319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66" name="Text Box 4"/>
          <p:cNvSpPr txBox="1">
            <a:spLocks noChangeArrowheads="1"/>
          </p:cNvSpPr>
          <p:nvPr/>
        </p:nvSpPr>
        <p:spPr bwMode="auto">
          <a:xfrm>
            <a:off x="533401" y="1198563"/>
            <a:ext cx="8229600" cy="1938992"/>
          </a:xfrm>
          <a:prstGeom prst="rect">
            <a:avLst/>
          </a:prstGeom>
          <a:solidFill>
            <a:srgbClr val="FFFF99"/>
          </a:solidFill>
          <a:ln w="317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Detection techniques used for heavy (multiple/fractional ) stable charge particles in CMS </a:t>
            </a:r>
          </a:p>
          <a:p>
            <a:r>
              <a:rPr lang="en-US" dirty="0" err="1" smtClean="0">
                <a:sym typeface="Symbol" charset="2"/>
              </a:rPr>
              <a:t></a:t>
            </a:r>
            <a:r>
              <a:rPr lang="en-US" dirty="0" smtClean="0">
                <a:sym typeface="Symbol" charset="2"/>
              </a:rPr>
              <a:t> </a:t>
            </a:r>
            <a:r>
              <a:rPr lang="en-US" dirty="0" smtClean="0">
                <a:solidFill>
                  <a:srgbClr val="0000FF"/>
                </a:solidFill>
                <a:sym typeface="Symbol" charset="2"/>
              </a:rPr>
              <a:t>Abnormal energy loss (de/</a:t>
            </a:r>
            <a:r>
              <a:rPr lang="en-US" dirty="0" err="1" smtClean="0">
                <a:solidFill>
                  <a:srgbClr val="0000FF"/>
                </a:solidFill>
                <a:sym typeface="Symbol" charset="2"/>
              </a:rPr>
              <a:t>dx</a:t>
            </a:r>
            <a:r>
              <a:rPr lang="en-US" dirty="0" smtClean="0">
                <a:solidFill>
                  <a:srgbClr val="0000FF"/>
                </a:solidFill>
                <a:sym typeface="Symbol" charset="2"/>
              </a:rPr>
              <a:t>) for given momentum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err="1">
                <a:solidFill>
                  <a:srgbClr val="0000FF"/>
                </a:solidFill>
                <a:sym typeface="Symbol" charset="2"/>
              </a:rPr>
              <a:t></a:t>
            </a:r>
            <a:r>
              <a:rPr lang="en-US" dirty="0" smtClean="0">
                <a:solidFill>
                  <a:srgbClr val="0000FF"/>
                </a:solidFill>
              </a:rPr>
              <a:t> Slower than speed of light (</a:t>
            </a:r>
            <a:r>
              <a:rPr lang="en-US" dirty="0" err="1" smtClean="0">
                <a:solidFill>
                  <a:srgbClr val="0000FF"/>
                </a:solidFill>
              </a:rPr>
              <a:t>lowβ</a:t>
            </a:r>
            <a:r>
              <a:rPr lang="en-US" dirty="0" smtClean="0">
                <a:solidFill>
                  <a:srgbClr val="0000FF"/>
                </a:solidFill>
              </a:rPr>
              <a:t>) via time of flight measurements     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with the CMS </a:t>
            </a:r>
            <a:r>
              <a:rPr lang="en-US" dirty="0" err="1" smtClean="0">
                <a:solidFill>
                  <a:srgbClr val="0000FF"/>
                </a:solidFill>
              </a:rPr>
              <a:t>muon</a:t>
            </a:r>
            <a:r>
              <a:rPr lang="en-US" dirty="0" smtClean="0">
                <a:solidFill>
                  <a:srgbClr val="0000FF"/>
                </a:solidFill>
              </a:rPr>
              <a:t> system (CSC/DT/RPC) </a:t>
            </a:r>
          </a:p>
          <a:p>
            <a:r>
              <a:rPr lang="en-US" dirty="0" err="1">
                <a:solidFill>
                  <a:srgbClr val="0000FF"/>
                </a:solidFill>
                <a:sym typeface="Symbol" charset="2"/>
              </a:rPr>
              <a:t></a:t>
            </a:r>
            <a:r>
              <a:rPr lang="en-US" dirty="0" smtClean="0">
                <a:solidFill>
                  <a:srgbClr val="0000FF"/>
                </a:solidFill>
              </a:rPr>
              <a:t> A few special measurements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7" name="Espace réservé du contenu 4" descr="Screen shot 2012-06-17 at 8.19.19 PM.pn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988834" y="3886200"/>
            <a:ext cx="1850366" cy="990600"/>
          </a:xfrm>
        </p:spPr>
      </p:pic>
      <p:sp>
        <p:nvSpPr>
          <p:cNvPr id="8" name="ZoneTexte 7"/>
          <p:cNvSpPr txBox="1"/>
          <p:nvPr/>
        </p:nvSpPr>
        <p:spPr>
          <a:xfrm>
            <a:off x="7010400" y="3352800"/>
            <a:ext cx="1858163" cy="430887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200" dirty="0" smtClean="0">
                <a:solidFill>
                  <a:srgbClr val="0000FF"/>
                </a:solidFill>
              </a:rPr>
              <a:t>Time of flight</a:t>
            </a:r>
            <a:endParaRPr lang="en-GB" sz="2200" dirty="0">
              <a:solidFill>
                <a:srgbClr val="0000FF"/>
              </a:solidFill>
            </a:endParaRPr>
          </a:p>
        </p:txBody>
      </p:sp>
      <p:pic>
        <p:nvPicPr>
          <p:cNvPr id="9" name="Image 8" descr="Screen shot 2012-06-19 at 3.15.56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2550" y="4953000"/>
            <a:ext cx="2711450" cy="50408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Screen shot 2012-07-17 at 1.52.52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1169" y="1066800"/>
            <a:ext cx="7033631" cy="5243252"/>
          </a:xfrm>
        </p:spPr>
      </p:pic>
      <p:sp>
        <p:nvSpPr>
          <p:cNvPr id="6" name="Titre 3"/>
          <p:cNvSpPr txBox="1">
            <a:spLocks/>
          </p:cNvSpPr>
          <p:nvPr/>
        </p:nvSpPr>
        <p:spPr bwMode="auto">
          <a:xfrm>
            <a:off x="914400" y="-762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The Theorists… 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400800" y="838200"/>
            <a:ext cx="2758488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A. </a:t>
            </a:r>
            <a:r>
              <a:rPr lang="en-GB" dirty="0" err="1" smtClean="0"/>
              <a:t>Pomarol</a:t>
            </a:r>
            <a:r>
              <a:rPr lang="en-GB" dirty="0" smtClean="0"/>
              <a:t> ICHEP2012</a:t>
            </a:r>
            <a:endParaRPr lang="en-GB" dirty="0"/>
          </a:p>
        </p:txBody>
      </p:sp>
      <p:sp>
        <p:nvSpPr>
          <p:cNvPr id="8" name="ZoneTexte 7"/>
          <p:cNvSpPr txBox="1"/>
          <p:nvPr/>
        </p:nvSpPr>
        <p:spPr>
          <a:xfrm>
            <a:off x="381000" y="6248400"/>
            <a:ext cx="8443337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“ We made more progress in the last few years than the last 30 years….”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Screen Shot 2016-04-03 at 15.28.1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874" y="914400"/>
            <a:ext cx="8898126" cy="5562600"/>
          </a:xfrm>
        </p:spPr>
      </p:pic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52400" y="-66675"/>
            <a:ext cx="8763000" cy="904875"/>
          </a:xfrm>
        </p:spPr>
        <p:txBody>
          <a:bodyPr/>
          <a:lstStyle/>
          <a:p>
            <a:r>
              <a:rPr lang="en-GB" dirty="0" smtClean="0"/>
              <a:t>Heavy Stable Ionizing Particles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Screen Shot 2016-04-03 at 15.28.48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066800"/>
            <a:ext cx="8571455" cy="5334000"/>
          </a:xfr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228600" y="-152400"/>
            <a:ext cx="8534400" cy="904875"/>
          </a:xfrm>
        </p:spPr>
        <p:txBody>
          <a:bodyPr/>
          <a:lstStyle/>
          <a:p>
            <a:r>
              <a:rPr lang="en-GB" dirty="0" smtClean="0"/>
              <a:t>Heavy Ionizing Stable Particles</a:t>
            </a:r>
            <a:endParaRPr lang="en-GB" dirty="0"/>
          </a:p>
        </p:txBody>
      </p:sp>
      <p:sp>
        <p:nvSpPr>
          <p:cNvPr id="4" name="ZoneTexte 3"/>
          <p:cNvSpPr txBox="1"/>
          <p:nvPr/>
        </p:nvSpPr>
        <p:spPr>
          <a:xfrm>
            <a:off x="762000" y="2209800"/>
            <a:ext cx="1924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Observed limits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Espace réservé du contenu 4" descr="Screen shot 2011-09-10 at 11.55.16 PM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44769" y="3429000"/>
            <a:ext cx="2860431" cy="2273300"/>
          </a:xfrm>
        </p:spPr>
      </p:pic>
      <p:sp>
        <p:nvSpPr>
          <p:cNvPr id="71683" name="Titre 2"/>
          <p:cNvSpPr>
            <a:spLocks noGrp="1"/>
          </p:cNvSpPr>
          <p:nvPr>
            <p:ph type="title"/>
          </p:nvPr>
        </p:nvSpPr>
        <p:spPr>
          <a:xfrm>
            <a:off x="914400" y="-152400"/>
            <a:ext cx="7772400" cy="914400"/>
          </a:xfrm>
        </p:spPr>
        <p:txBody>
          <a:bodyPr/>
          <a:lstStyle/>
          <a:p>
            <a:r>
              <a:rPr lang="en-GB" sz="4000" dirty="0" smtClean="0">
                <a:effectLst/>
                <a:latin typeface="Arial" charset="0"/>
              </a:rPr>
              <a:t>Monopoles</a:t>
            </a:r>
          </a:p>
        </p:txBody>
      </p:sp>
      <p:pic>
        <p:nvPicPr>
          <p:cNvPr id="71685" name="Image 6" descr="Screen shot 2011-09-10 at 11.54.47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3276600"/>
            <a:ext cx="3429000" cy="2577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6" name="Image 7" descr="Screen shot 2011-09-10 at 11.53.09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1752600"/>
            <a:ext cx="3938954" cy="750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7" name="Image 9" descr="Screen shot 2011-09-10 at 11.52.41 P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5400" y="1295400"/>
            <a:ext cx="2033954" cy="434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8" name="Image 10" descr="Screen shot 2011-09-10 at 11.51.38 PM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2346" y="1371600"/>
            <a:ext cx="2932854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9" name="ZoneTexte 11"/>
          <p:cNvSpPr txBox="1">
            <a:spLocks noChangeArrowheads="1"/>
          </p:cNvSpPr>
          <p:nvPr/>
        </p:nvSpPr>
        <p:spPr bwMode="auto">
          <a:xfrm>
            <a:off x="4367021" y="2438400"/>
            <a:ext cx="3481579" cy="92333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 dirty="0" err="1">
                <a:solidFill>
                  <a:srgbClr val="0000FF"/>
                </a:solidFill>
                <a:latin typeface="Arial" charset="0"/>
              </a:rPr>
              <a:t>Symmetrizes</a:t>
            </a:r>
            <a:r>
              <a:rPr lang="en-GB" sz="180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GB" sz="1800" dirty="0">
                <a:solidFill>
                  <a:srgbClr val="0000FF"/>
                </a:solidFill>
                <a:latin typeface="Arial" charset="0"/>
              </a:rPr>
              <a:t>M</a:t>
            </a:r>
            <a:r>
              <a:rPr lang="en-GB" sz="1800" dirty="0" smtClean="0">
                <a:solidFill>
                  <a:srgbClr val="0000FF"/>
                </a:solidFill>
                <a:latin typeface="Arial" charset="0"/>
              </a:rPr>
              <a:t>axwell </a:t>
            </a:r>
            <a:r>
              <a:rPr lang="en-GB" sz="1800" dirty="0">
                <a:solidFill>
                  <a:srgbClr val="0000FF"/>
                </a:solidFill>
                <a:latin typeface="Arial" charset="0"/>
              </a:rPr>
              <a:t>equations</a:t>
            </a:r>
          </a:p>
          <a:p>
            <a:r>
              <a:rPr lang="en-GB" sz="1800" dirty="0">
                <a:solidFill>
                  <a:srgbClr val="0000FF"/>
                </a:solidFill>
                <a:latin typeface="Arial" charset="0"/>
              </a:rPr>
              <a:t>Searched for at all colliders</a:t>
            </a:r>
          </a:p>
          <a:p>
            <a:r>
              <a:rPr lang="en-GB" sz="1800" dirty="0" err="1">
                <a:solidFill>
                  <a:srgbClr val="0000FF"/>
                </a:solidFill>
                <a:latin typeface="Arial" charset="0"/>
              </a:rPr>
              <a:t>Tevatron</a:t>
            </a:r>
            <a:r>
              <a:rPr lang="en-GB" sz="1800" dirty="0">
                <a:solidFill>
                  <a:srgbClr val="0000FF"/>
                </a:solidFill>
                <a:latin typeface="Arial" charset="0"/>
              </a:rPr>
              <a:t> limits ~ 400-800 </a:t>
            </a:r>
            <a:r>
              <a:rPr lang="en-GB" sz="1800" dirty="0" err="1">
                <a:solidFill>
                  <a:srgbClr val="0000FF"/>
                </a:solidFill>
                <a:latin typeface="Arial" charset="0"/>
              </a:rPr>
              <a:t>GeV</a:t>
            </a:r>
            <a:endParaRPr lang="en-GB" sz="1800" dirty="0">
              <a:solidFill>
                <a:srgbClr val="0000FF"/>
              </a:solidFill>
              <a:latin typeface="Arial" charset="0"/>
            </a:endParaRPr>
          </a:p>
          <a:p>
            <a:endParaRPr lang="en-GB" sz="1800" dirty="0">
              <a:solidFill>
                <a:srgbClr val="0000FF"/>
              </a:solidFill>
            </a:endParaRPr>
          </a:p>
        </p:txBody>
      </p:sp>
      <p:sp>
        <p:nvSpPr>
          <p:cNvPr id="71690" name="ZoneTexte 12"/>
          <p:cNvSpPr txBox="1">
            <a:spLocks noChangeArrowheads="1"/>
          </p:cNvSpPr>
          <p:nvPr/>
        </p:nvSpPr>
        <p:spPr bwMode="auto">
          <a:xfrm>
            <a:off x="140678" y="838200"/>
            <a:ext cx="8881208" cy="40011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0000FF"/>
                </a:solidFill>
                <a:latin typeface="Arial" charset="0"/>
              </a:rPr>
              <a:t>Magnetic Monopoles to explain the quantization of electric charge (Dirac ‘31)</a:t>
            </a:r>
          </a:p>
        </p:txBody>
      </p:sp>
      <p:sp>
        <p:nvSpPr>
          <p:cNvPr id="71691" name="ZoneTexte 13"/>
          <p:cNvSpPr txBox="1">
            <a:spLocks noChangeArrowheads="1"/>
          </p:cNvSpPr>
          <p:nvPr/>
        </p:nvSpPr>
        <p:spPr bwMode="auto">
          <a:xfrm>
            <a:off x="7174523" y="1276290"/>
            <a:ext cx="13072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/>
              <a:t>= </a:t>
            </a:r>
            <a:r>
              <a:rPr lang="en-GB" dirty="0" err="1"/>
              <a:t>n</a:t>
            </a:r>
            <a:r>
              <a:rPr lang="en-GB" dirty="0"/>
              <a:t> 68.5e</a:t>
            </a:r>
          </a:p>
        </p:txBody>
      </p:sp>
      <p:pic>
        <p:nvPicPr>
          <p:cNvPr id="12" name="Espace réservé du contenu 4" descr="Screen shot 2012-06-18 at 9.59.15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914400" y="5791200"/>
            <a:ext cx="6019800" cy="1035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12"/>
          <p:cNvSpPr txBox="1"/>
          <p:nvPr/>
        </p:nvSpPr>
        <p:spPr>
          <a:xfrm>
            <a:off x="6952267" y="6172200"/>
            <a:ext cx="2115533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err="1" smtClean="0"/>
              <a:t>arXiv</a:t>
            </a:r>
            <a:r>
              <a:rPr lang="en-GB" dirty="0" smtClean="0"/>
              <a:t>: 1112.2999</a:t>
            </a:r>
            <a:endParaRPr lang="en-GB" dirty="0"/>
          </a:p>
        </p:txBody>
      </p:sp>
      <p:sp>
        <p:nvSpPr>
          <p:cNvPr id="14" name="Flèche vers la droite 13"/>
          <p:cNvSpPr/>
          <p:nvPr/>
        </p:nvSpPr>
        <p:spPr bwMode="auto">
          <a:xfrm>
            <a:off x="240792" y="5992368"/>
            <a:ext cx="673608" cy="637032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Espace réservé de la date 3"/>
          <p:cNvSpPr>
            <a:spLocks noGrp="1"/>
          </p:cNvSpPr>
          <p:nvPr>
            <p:ph type="dt" sz="quarter" idx="4294967295"/>
          </p:nvPr>
        </p:nvSpPr>
        <p:spPr>
          <a:xfrm>
            <a:off x="70338" y="6543675"/>
            <a:ext cx="2760785" cy="247650"/>
          </a:xfrm>
          <a:prstGeom prst="rect">
            <a:avLst/>
          </a:prstGeom>
          <a:noFill/>
        </p:spPr>
        <p:txBody>
          <a:bodyPr/>
          <a:lstStyle/>
          <a:p>
            <a:r>
              <a:rPr lang="fr-CH" smtClean="0"/>
              <a:t>	</a:t>
            </a:r>
            <a:endParaRPr lang="fr-FR" smtClean="0"/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-142875"/>
            <a:ext cx="7239000" cy="90487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Monopole Searches: ATLAS</a:t>
            </a:r>
            <a:endParaRPr lang="en-US" dirty="0">
              <a:latin typeface="Arial" charset="0"/>
            </a:endParaRPr>
          </a:p>
        </p:txBody>
      </p:sp>
      <p:pic>
        <p:nvPicPr>
          <p:cNvPr id="8" name="Image 7" descr="Screen Shot 2015-11-15 at 00.08.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5000"/>
            <a:ext cx="5124566" cy="3689350"/>
          </a:xfrm>
          <a:prstGeom prst="rect">
            <a:avLst/>
          </a:prstGeom>
        </p:spPr>
      </p:pic>
      <p:pic>
        <p:nvPicPr>
          <p:cNvPr id="10" name="Image 9" descr="Screen Shot 2015-11-15 at 00.08.3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6019800"/>
            <a:ext cx="4572000" cy="758940"/>
          </a:xfrm>
          <a:prstGeom prst="rect">
            <a:avLst/>
          </a:prstGeom>
        </p:spPr>
      </p:pic>
      <p:pic>
        <p:nvPicPr>
          <p:cNvPr id="11" name="Image 10" descr="Screen Shot 2015-11-15 at 00.08.5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1" y="1905000"/>
            <a:ext cx="4255368" cy="4114800"/>
          </a:xfrm>
          <a:prstGeom prst="rect">
            <a:avLst/>
          </a:prstGeom>
        </p:spPr>
      </p:pic>
      <p:pic>
        <p:nvPicPr>
          <p:cNvPr id="12" name="Image 11" descr="Screen Shot 2015-11-15 at 00.08.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262" y="5410200"/>
            <a:ext cx="3680138" cy="6858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81000" y="914400"/>
            <a:ext cx="8828058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err="1" smtClean="0"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For</a:t>
            </a:r>
            <a:r>
              <a:rPr lang="en-GB" dirty="0" smtClean="0">
                <a:solidFill>
                  <a:srgbClr val="0000FF"/>
                </a:solidFill>
              </a:rPr>
              <a:t> Monopoles, expect tacks with high de/</a:t>
            </a:r>
            <a:r>
              <a:rPr lang="en-GB" dirty="0" err="1" smtClean="0">
                <a:solidFill>
                  <a:srgbClr val="0000FF"/>
                </a:solidFill>
              </a:rPr>
              <a:t>dx</a:t>
            </a:r>
            <a:r>
              <a:rPr lang="en-GB" dirty="0" smtClean="0">
                <a:solidFill>
                  <a:srgbClr val="0000FF"/>
                </a:solidFill>
              </a:rPr>
              <a:t> and particle stopped in ECAL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Use</a:t>
            </a:r>
            <a:r>
              <a:rPr lang="en-GB" dirty="0" smtClean="0">
                <a:solidFill>
                  <a:srgbClr val="0000FF"/>
                </a:solidFill>
              </a:rPr>
              <a:t> fraction of hits in TRT above a high threshold </a:t>
            </a:r>
            <a:r>
              <a:rPr lang="en-GB" dirty="0" err="1" smtClean="0">
                <a:solidFill>
                  <a:srgbClr val="0000FF"/>
                </a:solidFill>
              </a:rPr>
              <a:t>f</a:t>
            </a:r>
            <a:r>
              <a:rPr lang="en-GB" baseline="-25000" dirty="0" err="1" smtClean="0">
                <a:solidFill>
                  <a:srgbClr val="0000FF"/>
                </a:solidFill>
              </a:rPr>
              <a:t>HT</a:t>
            </a:r>
            <a:r>
              <a:rPr lang="en-GB" dirty="0" smtClean="0">
                <a:solidFill>
                  <a:srgbClr val="0000FF"/>
                </a:solidFill>
              </a:rPr>
              <a:t> and narrowness </a:t>
            </a:r>
            <a:r>
              <a:rPr lang="en-GB" i="1" dirty="0" err="1" smtClean="0">
                <a:solidFill>
                  <a:srgbClr val="0000FF"/>
                </a:solidFill>
              </a:rPr>
              <a:t>w</a:t>
            </a:r>
            <a:endParaRPr lang="en-GB" i="1" dirty="0" smtClean="0">
              <a:solidFill>
                <a:srgbClr val="0000FF"/>
              </a:solidFill>
            </a:endParaRPr>
          </a:p>
          <a:p>
            <a:r>
              <a:rPr lang="en-GB" dirty="0" smtClean="0">
                <a:solidFill>
                  <a:srgbClr val="0000FF"/>
                </a:solidFill>
              </a:rPr>
              <a:t> of the shower in ECAL            </a:t>
            </a:r>
            <a:r>
              <a:rPr lang="fr-FR" dirty="0" smtClean="0"/>
              <a:t>arXiv:1509.08059</a:t>
            </a:r>
            <a:endParaRPr lang="en-GB" dirty="0"/>
          </a:p>
        </p:txBody>
      </p:sp>
      <p:sp>
        <p:nvSpPr>
          <p:cNvPr id="14" name="ZoneTexte 13"/>
          <p:cNvSpPr txBox="1"/>
          <p:nvPr/>
        </p:nvSpPr>
        <p:spPr>
          <a:xfrm>
            <a:off x="304800" y="6096000"/>
            <a:ext cx="2611337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Zero events observed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04875"/>
          </a:xfrm>
        </p:spPr>
        <p:txBody>
          <a:bodyPr/>
          <a:lstStyle/>
          <a:p>
            <a:r>
              <a:rPr lang="en-GB" dirty="0" err="1" smtClean="0"/>
              <a:t>MoEDAL</a:t>
            </a:r>
            <a:r>
              <a:rPr lang="en-GB" dirty="0" smtClean="0"/>
              <a:t>: Search for Monopoles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152400" y="3200400"/>
            <a:ext cx="9296400" cy="1219200"/>
          </a:xfrm>
          <a:solidFill>
            <a:schemeClr val="accent3"/>
          </a:solidFill>
        </p:spPr>
        <p:txBody>
          <a:bodyPr/>
          <a:lstStyle/>
          <a:p>
            <a:pPr>
              <a:buNone/>
            </a:pPr>
            <a:r>
              <a:rPr lang="en-GB" sz="2200" dirty="0" smtClean="0">
                <a:solidFill>
                  <a:srgbClr val="0000FF"/>
                </a:solidFill>
              </a:rPr>
              <a:t>    160 kg Magnetic Monopole Trapper prototype made of 198 aluminium rods of 2.5 cm diameter and 60 cm length  (0.75 fb</a:t>
            </a:r>
            <a:r>
              <a:rPr lang="en-GB" sz="2200" baseline="30000" dirty="0" smtClean="0">
                <a:solidFill>
                  <a:srgbClr val="0000FF"/>
                </a:solidFill>
              </a:rPr>
              <a:t>-1 @</a:t>
            </a:r>
            <a:r>
              <a:rPr lang="en-GB" sz="2200" dirty="0" smtClean="0">
                <a:solidFill>
                  <a:srgbClr val="0000FF"/>
                </a:solidFill>
              </a:rPr>
              <a:t> 8 </a:t>
            </a:r>
            <a:r>
              <a:rPr lang="en-GB" sz="2200" dirty="0" err="1" smtClean="0">
                <a:solidFill>
                  <a:srgbClr val="0000FF"/>
                </a:solidFill>
              </a:rPr>
              <a:t>TeV</a:t>
            </a:r>
            <a:r>
              <a:rPr lang="en-GB" sz="2200" dirty="0" smtClean="0">
                <a:solidFill>
                  <a:srgbClr val="0000FF"/>
                </a:solidFill>
              </a:rPr>
              <a:t>)</a:t>
            </a:r>
          </a:p>
          <a:p>
            <a:pPr>
              <a:buNone/>
            </a:pPr>
            <a:r>
              <a:rPr lang="en-GB" sz="2200" dirty="0" smtClean="0">
                <a:solidFill>
                  <a:srgbClr val="0000FF"/>
                </a:solidFill>
              </a:rPr>
              <a:t>     </a:t>
            </a:r>
            <a:r>
              <a:rPr lang="en-GB" sz="2200" dirty="0" smtClean="0">
                <a:solidFill>
                  <a:srgbClr val="FF0000"/>
                </a:solidFill>
              </a:rPr>
              <a:t>No Monopoles found yet-&gt; Limits!   </a:t>
            </a:r>
          </a:p>
        </p:txBody>
      </p:sp>
      <p:pic>
        <p:nvPicPr>
          <p:cNvPr id="4" name="Image 3" descr="Screen Shot 2016-06-12 at 16.12.3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85256"/>
            <a:ext cx="4957800" cy="2262744"/>
          </a:xfrm>
          <a:prstGeom prst="rect">
            <a:avLst/>
          </a:prstGeom>
        </p:spPr>
      </p:pic>
      <p:pic>
        <p:nvPicPr>
          <p:cNvPr id="5" name="Image 4" descr="Screen Shot 2016-06-20 at 16.00.5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762000"/>
            <a:ext cx="2882900" cy="2297131"/>
          </a:xfrm>
          <a:prstGeom prst="rect">
            <a:avLst/>
          </a:prstGeom>
        </p:spPr>
      </p:pic>
      <p:pic>
        <p:nvPicPr>
          <p:cNvPr id="7" name="Image 6" descr="Screen Shot 2016-06-20 at 16.01.5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4140386"/>
            <a:ext cx="3625850" cy="271761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950817" y="914400"/>
            <a:ext cx="1237952" cy="646331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/>
              <a:t>DC SQUID </a:t>
            </a:r>
          </a:p>
          <a:p>
            <a:r>
              <a:rPr lang="en-GB" sz="1800" dirty="0" smtClean="0"/>
              <a:t>Zurich</a:t>
            </a:r>
            <a:endParaRPr lang="en-GB" sz="1800" dirty="0"/>
          </a:p>
        </p:txBody>
      </p:sp>
      <p:sp>
        <p:nvSpPr>
          <p:cNvPr id="9" name="ZoneTexte 8"/>
          <p:cNvSpPr txBox="1"/>
          <p:nvPr/>
        </p:nvSpPr>
        <p:spPr>
          <a:xfrm>
            <a:off x="6172200" y="3962400"/>
            <a:ext cx="1775246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arXiv:1604.06645</a:t>
            </a:r>
            <a:endParaRPr lang="en-GB" sz="1600" dirty="0"/>
          </a:p>
        </p:txBody>
      </p:sp>
      <p:pic>
        <p:nvPicPr>
          <p:cNvPr id="10" name="Image 9" descr="Screen Shot 2016-06-13 at 10.29.0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1108" y="4800600"/>
            <a:ext cx="2550492" cy="1981200"/>
          </a:xfrm>
          <a:prstGeom prst="rect">
            <a:avLst/>
          </a:prstGeom>
        </p:spPr>
      </p:pic>
      <p:sp>
        <p:nvSpPr>
          <p:cNvPr id="12" name="Ellipse 11"/>
          <p:cNvSpPr/>
          <p:nvPr/>
        </p:nvSpPr>
        <p:spPr bwMode="auto">
          <a:xfrm>
            <a:off x="1600200" y="1219200"/>
            <a:ext cx="914400" cy="1524000"/>
          </a:xfrm>
          <a:prstGeom prst="ellipse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13" name="Image 12" descr="Screen Shot 2016-07-12 at 15.48.3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876800"/>
            <a:ext cx="2590800" cy="1770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re 1"/>
          <p:cNvSpPr>
            <a:spLocks noGrp="1"/>
          </p:cNvSpPr>
          <p:nvPr>
            <p:ph type="title"/>
          </p:nvPr>
        </p:nvSpPr>
        <p:spPr>
          <a:xfrm>
            <a:off x="1371600" y="-152400"/>
            <a:ext cx="7239000" cy="904875"/>
          </a:xfrm>
        </p:spPr>
        <p:txBody>
          <a:bodyPr/>
          <a:lstStyle/>
          <a:p>
            <a:r>
              <a:rPr lang="en-GB" dirty="0" err="1" smtClean="0">
                <a:latin typeface="Arial" charset="0"/>
              </a:rPr>
              <a:t>Monopolium</a:t>
            </a:r>
            <a:r>
              <a:rPr lang="en-GB" dirty="0" smtClean="0">
                <a:latin typeface="Arial" charset="0"/>
              </a:rPr>
              <a:t>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33046" y="990600"/>
            <a:ext cx="7772400" cy="215265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 sz="2400" dirty="0" smtClean="0">
                <a:solidFill>
                  <a:srgbClr val="0000FF"/>
                </a:solidFill>
                <a:latin typeface="Arial" charset="0"/>
              </a:rPr>
              <a:t>Maybe monopoles are not see because they are confined in a monopole- anti-monopole bound state: </a:t>
            </a:r>
            <a:r>
              <a:rPr lang="en-GB" sz="2400" dirty="0" err="1" smtClean="0">
                <a:solidFill>
                  <a:srgbClr val="0000FF"/>
                </a:solidFill>
                <a:latin typeface="Arial" charset="0"/>
              </a:rPr>
              <a:t>monopolium</a:t>
            </a:r>
            <a:endParaRPr lang="en-GB" sz="2400" dirty="0" smtClean="0">
              <a:solidFill>
                <a:srgbClr val="0000FF"/>
              </a:solidFill>
              <a:latin typeface="Arial" charset="0"/>
            </a:endParaRPr>
          </a:p>
          <a:p>
            <a:r>
              <a:rPr lang="en-GB" sz="2400" dirty="0" smtClean="0">
                <a:solidFill>
                  <a:srgbClr val="0000FF"/>
                </a:solidFill>
                <a:latin typeface="Arial" charset="0"/>
              </a:rPr>
              <a:t>Annihilation into two energetic photons</a:t>
            </a:r>
          </a:p>
          <a:p>
            <a:r>
              <a:rPr lang="en-GB" sz="2400" dirty="0" smtClean="0">
                <a:solidFill>
                  <a:srgbClr val="FF0000"/>
                </a:solidFill>
                <a:latin typeface="Arial" charset="0"/>
              </a:rPr>
              <a:t>Sensitivity to new mass range already with 1 fb</a:t>
            </a:r>
            <a:r>
              <a:rPr lang="en-GB" sz="2400" baseline="30000" dirty="0" smtClean="0">
                <a:solidFill>
                  <a:srgbClr val="FF0000"/>
                </a:solidFill>
                <a:latin typeface="Arial" charset="0"/>
              </a:rPr>
              <a:t>-1</a:t>
            </a:r>
            <a:r>
              <a:rPr lang="en-GB" sz="2400" dirty="0" smtClean="0">
                <a:solidFill>
                  <a:srgbClr val="FF0000"/>
                </a:solidFill>
                <a:latin typeface="Arial" charset="0"/>
              </a:rPr>
              <a:t>  </a:t>
            </a:r>
          </a:p>
        </p:txBody>
      </p:sp>
      <p:sp>
        <p:nvSpPr>
          <p:cNvPr id="78852" name="Espace réservé de la date 3"/>
          <p:cNvSpPr>
            <a:spLocks noGrp="1"/>
          </p:cNvSpPr>
          <p:nvPr>
            <p:ph type="dt" sz="quarter" idx="4294967295"/>
          </p:nvPr>
        </p:nvSpPr>
        <p:spPr>
          <a:xfrm>
            <a:off x="70338" y="6543675"/>
            <a:ext cx="2760785" cy="247650"/>
          </a:xfrm>
          <a:prstGeom prst="rect">
            <a:avLst/>
          </a:prstGeom>
          <a:noFill/>
        </p:spPr>
        <p:txBody>
          <a:bodyPr/>
          <a:lstStyle/>
          <a:p>
            <a:r>
              <a:rPr lang="fr-CH" smtClean="0"/>
              <a:t>	</a:t>
            </a:r>
            <a:endParaRPr lang="fr-FR" smtClean="0"/>
          </a:p>
        </p:txBody>
      </p:sp>
      <p:pic>
        <p:nvPicPr>
          <p:cNvPr id="78854" name="Image 5" descr="Screen shot 2011-09-12 at 2.35.20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37185" y="3276600"/>
            <a:ext cx="4566138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5" name="Image 6" descr="Screen shot 2011-09-12 at 2.35.42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69478" y="3524250"/>
            <a:ext cx="2066192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6" name="Image 8" descr="Screen shot 2011-09-12 at 2.34.24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1016" y="3360738"/>
            <a:ext cx="2661138" cy="204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7" name="Image 9" descr="Screen shot 2011-09-12 at 2.35.42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69478" y="3524250"/>
            <a:ext cx="2066192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8" name="ZoneTexte 10"/>
          <p:cNvSpPr txBox="1">
            <a:spLocks noChangeArrowheads="1"/>
          </p:cNvSpPr>
          <p:nvPr/>
        </p:nvSpPr>
        <p:spPr bwMode="auto">
          <a:xfrm>
            <a:off x="5767754" y="3200401"/>
            <a:ext cx="314972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Arial" charset="0"/>
              </a:rPr>
              <a:t>Monopolium cross section</a:t>
            </a:r>
          </a:p>
          <a:p>
            <a:r>
              <a:rPr lang="en-GB">
                <a:latin typeface="Arial" charset="0"/>
              </a:rPr>
              <a:t>(example)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Espace réservé de la date 3"/>
          <p:cNvSpPr>
            <a:spLocks noGrp="1"/>
          </p:cNvSpPr>
          <p:nvPr>
            <p:ph type="dt" sz="quarter" idx="4294967295"/>
          </p:nvPr>
        </p:nvSpPr>
        <p:spPr>
          <a:xfrm>
            <a:off x="70338" y="6543675"/>
            <a:ext cx="2760785" cy="247650"/>
          </a:xfrm>
          <a:prstGeom prst="rect">
            <a:avLst/>
          </a:prstGeom>
          <a:noFill/>
        </p:spPr>
        <p:txBody>
          <a:bodyPr/>
          <a:lstStyle/>
          <a:p>
            <a:r>
              <a:rPr lang="fr-CH" smtClean="0"/>
              <a:t>	</a:t>
            </a:r>
            <a:endParaRPr lang="fr-FR" smtClean="0"/>
          </a:p>
        </p:txBody>
      </p:sp>
      <p:pic>
        <p:nvPicPr>
          <p:cNvPr id="8397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6769" y="1447801"/>
            <a:ext cx="3915508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3" name="Picture 3"/>
          <p:cNvPicPr>
            <a:picLocks noChangeAspect="1" noChangeArrowheads="1"/>
          </p:cNvPicPr>
          <p:nvPr/>
        </p:nvPicPr>
        <p:blipFill>
          <a:blip r:embed="rId4">
            <a:alphaModFix amt="70000"/>
          </a:blip>
          <a:srcRect/>
          <a:stretch>
            <a:fillRect/>
          </a:stretch>
        </p:blipFill>
        <p:spPr bwMode="auto">
          <a:xfrm>
            <a:off x="1069731" y="3657600"/>
            <a:ext cx="7370885" cy="170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4" name="Picture 4"/>
          <p:cNvPicPr>
            <a:picLocks noChangeAspect="1" noChangeArrowheads="1"/>
          </p:cNvPicPr>
          <p:nvPr/>
        </p:nvPicPr>
        <p:blipFill>
          <a:blip r:embed="rId5">
            <a:alphaModFix amt="70000"/>
          </a:blip>
          <a:srcRect/>
          <a:stretch>
            <a:fillRect/>
          </a:stretch>
        </p:blipFill>
        <p:spPr bwMode="auto">
          <a:xfrm>
            <a:off x="1069731" y="1954214"/>
            <a:ext cx="7370885" cy="170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720004" y="1371600"/>
            <a:ext cx="4142642" cy="4572000"/>
            <a:chOff x="0" y="0"/>
            <a:chExt cx="3792" cy="3200"/>
          </a:xfrm>
        </p:grpSpPr>
        <p:pic>
          <p:nvPicPr>
            <p:cNvPr id="83982" name="Picture 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0"/>
              <a:ext cx="1784" cy="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3983" name="Picture 7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736" y="0"/>
              <a:ext cx="2056" cy="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416072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20004" y="2103438"/>
            <a:ext cx="561242" cy="258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7" name="Text Box 9"/>
          <p:cNvSpPr txBox="1">
            <a:spLocks noChangeArrowheads="1"/>
          </p:cNvSpPr>
          <p:nvPr/>
        </p:nvSpPr>
        <p:spPr bwMode="auto">
          <a:xfrm>
            <a:off x="281354" y="5562600"/>
            <a:ext cx="6895112" cy="1015663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ym typeface="Symbol" charset="2"/>
              </a:rPr>
              <a:t> </a:t>
            </a:r>
            <a:r>
              <a:rPr lang="en-US">
                <a:latin typeface="Arial" charset="0"/>
                <a:sym typeface="Symbol" charset="2"/>
              </a:rPr>
              <a:t>Strings do not break up  </a:t>
            </a:r>
            <a:r>
              <a:rPr lang="en-US">
                <a:latin typeface="Arial" charset="0"/>
              </a:rPr>
              <a:t>Stringy objects in the detector. </a:t>
            </a:r>
          </a:p>
          <a:p>
            <a:r>
              <a:rPr lang="en-US">
                <a:latin typeface="Arial" charset="0"/>
                <a:sym typeface="Symbol" charset="2"/>
              </a:rPr>
              <a:t> </a:t>
            </a:r>
            <a:r>
              <a:rPr lang="en-US">
                <a:latin typeface="Arial" charset="0"/>
              </a:rPr>
              <a:t>End points are massive quarks  (quirks)</a:t>
            </a:r>
          </a:p>
          <a:p>
            <a:r>
              <a:rPr lang="en-US">
                <a:latin typeface="Arial" charset="0"/>
                <a:sym typeface="Symbol" charset="2"/>
              </a:rPr>
              <a:t> </a:t>
            </a:r>
            <a:r>
              <a:rPr lang="en-US">
                <a:latin typeface="Arial" charset="0"/>
              </a:rPr>
              <a:t>The strings can oscillate </a:t>
            </a:r>
            <a:r>
              <a:rPr lang="en-US">
                <a:latin typeface="Arial" charset="0"/>
                <a:sym typeface="Symbol" charset="2"/>
              </a:rPr>
              <a:t> strange signature in detectors</a:t>
            </a:r>
          </a:p>
        </p:txBody>
      </p:sp>
      <p:sp>
        <p:nvSpPr>
          <p:cNvPr id="83978" name="Text Box 10"/>
          <p:cNvSpPr txBox="1">
            <a:spLocks noChangeArrowheads="1"/>
          </p:cNvSpPr>
          <p:nvPr/>
        </p:nvSpPr>
        <p:spPr bwMode="auto">
          <a:xfrm>
            <a:off x="-55684" y="4724400"/>
            <a:ext cx="2226190" cy="338554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Arial" charset="0"/>
              </a:rPr>
              <a:t>Markus Luty/Aspen 07</a:t>
            </a:r>
          </a:p>
        </p:txBody>
      </p:sp>
      <p:sp>
        <p:nvSpPr>
          <p:cNvPr id="83979" name="Rectangle 11"/>
          <p:cNvSpPr>
            <a:spLocks noGrp="1" noChangeArrowheads="1"/>
          </p:cNvSpPr>
          <p:nvPr>
            <p:ph type="title"/>
          </p:nvPr>
        </p:nvSpPr>
        <p:spPr>
          <a:xfrm>
            <a:off x="703385" y="76200"/>
            <a:ext cx="7737231" cy="51435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Macro-Strings at the LHC?</a:t>
            </a:r>
          </a:p>
        </p:txBody>
      </p:sp>
      <p:sp>
        <p:nvSpPr>
          <p:cNvPr id="83980" name="Text Box 12"/>
          <p:cNvSpPr txBox="1">
            <a:spLocks noChangeArrowheads="1"/>
          </p:cNvSpPr>
          <p:nvPr/>
        </p:nvSpPr>
        <p:spPr bwMode="auto">
          <a:xfrm>
            <a:off x="0" y="915988"/>
            <a:ext cx="9007594" cy="400110"/>
          </a:xfrm>
          <a:prstGeom prst="rect">
            <a:avLst/>
          </a:prstGeom>
          <a:solidFill>
            <a:srgbClr val="FFFF99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charset="0"/>
              </a:rPr>
              <a:t>New strong interactions with small </a:t>
            </a:r>
            <a:r>
              <a:rPr lang="en-US" dirty="0" err="1">
                <a:solidFill>
                  <a:srgbClr val="0000FF"/>
                </a:solidFill>
                <a:latin typeface="Arial" charset="0"/>
                <a:sym typeface="Symbol" charset="2"/>
              </a:rPr>
              <a:t></a:t>
            </a:r>
            <a:r>
              <a:rPr lang="en-US" dirty="0">
                <a:solidFill>
                  <a:srgbClr val="0000FF"/>
                </a:solidFill>
                <a:latin typeface="Arial" charset="0"/>
              </a:rPr>
              <a:t> &amp; new quarks </a:t>
            </a:r>
            <a:r>
              <a:rPr lang="en-US" dirty="0" err="1">
                <a:solidFill>
                  <a:srgbClr val="0000FF"/>
                </a:solidFill>
                <a:latin typeface="Arial" charset="0"/>
              </a:rPr>
              <a:t>m</a:t>
            </a:r>
            <a:r>
              <a:rPr lang="en-US" b="1" baseline="-25000" dirty="0" err="1">
                <a:solidFill>
                  <a:srgbClr val="0000FF"/>
                </a:solidFill>
                <a:latin typeface="Arial" charset="0"/>
              </a:rPr>
              <a:t>Q</a:t>
            </a:r>
            <a:r>
              <a:rPr lang="en-US" dirty="0">
                <a:solidFill>
                  <a:srgbClr val="0000FF"/>
                </a:solidFill>
                <a:latin typeface="Arial" charset="0"/>
              </a:rPr>
              <a:t>&gt; several hundred </a:t>
            </a:r>
            <a:r>
              <a:rPr lang="en-US" dirty="0" err="1">
                <a:solidFill>
                  <a:srgbClr val="0000FF"/>
                </a:solidFill>
                <a:latin typeface="Arial" charset="0"/>
              </a:rPr>
              <a:t>GeV</a:t>
            </a:r>
            <a:r>
              <a:rPr lang="en-US" dirty="0">
                <a:solidFill>
                  <a:srgbClr val="0000FF"/>
                </a:solidFill>
                <a:latin typeface="Arial" charset="0"/>
              </a:rPr>
              <a:t> </a:t>
            </a:r>
          </a:p>
        </p:txBody>
      </p:sp>
      <p:pic>
        <p:nvPicPr>
          <p:cNvPr id="83981" name="Image 8" descr="Screen shot 2011-09-06 at 10.37.48 PM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29308" y="1873250"/>
            <a:ext cx="2069123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6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Espace réservé du contenu 4" descr="Screen shot 2011-09-06 at 10.42.12 PM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92370" y="4038600"/>
            <a:ext cx="7331320" cy="2781300"/>
          </a:xfr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 smtClean="0">
                <a:effectLst/>
                <a:ea typeface="+mj-ea"/>
                <a:cs typeface="+mj-cs"/>
              </a:rPr>
              <a:t>Possible Quirk Studies</a:t>
            </a:r>
            <a:endParaRPr lang="en-GB" dirty="0">
              <a:effectLst/>
              <a:ea typeface="+mj-ea"/>
              <a:cs typeface="+mj-cs"/>
            </a:endParaRPr>
          </a:p>
        </p:txBody>
      </p:sp>
      <p:pic>
        <p:nvPicPr>
          <p:cNvPr id="86021" name="Image 5" descr="Screen shot 2011-09-06 at 10.41.10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86854" y="1219200"/>
            <a:ext cx="2957146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2" name="Image 7" descr="Screen shot 2011-09-06 at 10.38.05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2031" y="1820864"/>
            <a:ext cx="5205046" cy="206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0" y="914400"/>
            <a:ext cx="683808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rgbClr val="0000FF"/>
                </a:solidFill>
                <a:latin typeface="Arial"/>
              </a:rPr>
              <a:t>Study zero “curvature tracks” from pairs of </a:t>
            </a:r>
            <a:r>
              <a:rPr lang="en-GB" sz="2400" dirty="0" smtClean="0">
                <a:solidFill>
                  <a:srgbClr val="0000FF"/>
                </a:solidFill>
                <a:latin typeface="Arial"/>
              </a:rPr>
              <a:t>quirks</a:t>
            </a:r>
            <a:endParaRPr lang="en-GB" sz="2400" dirty="0">
              <a:solidFill>
                <a:srgbClr val="0000FF"/>
              </a:solidFill>
              <a:latin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re 1"/>
          <p:cNvSpPr>
            <a:spLocks noGrp="1"/>
          </p:cNvSpPr>
          <p:nvPr>
            <p:ph type="title"/>
          </p:nvPr>
        </p:nvSpPr>
        <p:spPr>
          <a:xfrm>
            <a:off x="1295400" y="-152400"/>
            <a:ext cx="7239000" cy="904875"/>
          </a:xfrm>
        </p:spPr>
        <p:txBody>
          <a:bodyPr/>
          <a:lstStyle/>
          <a:p>
            <a:pPr eaLnBrk="1" hangingPunct="1"/>
            <a:r>
              <a:rPr lang="en-GB" dirty="0" smtClean="0">
                <a:latin typeface="Arial" charset="0"/>
              </a:rPr>
              <a:t>More Quirks…</a:t>
            </a:r>
          </a:p>
        </p:txBody>
      </p:sp>
      <p:pic>
        <p:nvPicPr>
          <p:cNvPr id="87043" name="Espace réservé du contenu 5" descr="antennapattern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38494" y="1981200"/>
            <a:ext cx="4403491" cy="3276600"/>
          </a:xfrm>
        </p:spPr>
      </p:pic>
      <p:sp>
        <p:nvSpPr>
          <p:cNvPr id="87044" name="Espace réservé de la date 3"/>
          <p:cNvSpPr>
            <a:spLocks noGrp="1"/>
          </p:cNvSpPr>
          <p:nvPr>
            <p:ph type="dt" sz="quarter" idx="4294967295"/>
          </p:nvPr>
        </p:nvSpPr>
        <p:spPr>
          <a:xfrm>
            <a:off x="70338" y="6543675"/>
            <a:ext cx="2760785" cy="247650"/>
          </a:xfrm>
          <a:prstGeom prst="rect">
            <a:avLst/>
          </a:prstGeom>
          <a:noFill/>
        </p:spPr>
        <p:txBody>
          <a:bodyPr/>
          <a:lstStyle/>
          <a:p>
            <a:r>
              <a:rPr lang="fr-CH" smtClean="0"/>
              <a:t>	</a:t>
            </a:r>
            <a:endParaRPr lang="fr-FR" smtClean="0"/>
          </a:p>
        </p:txBody>
      </p:sp>
      <p:sp>
        <p:nvSpPr>
          <p:cNvPr id="75782" name="ZoneTexte 6"/>
          <p:cNvSpPr txBox="1">
            <a:spLocks noChangeArrowheads="1"/>
          </p:cNvSpPr>
          <p:nvPr/>
        </p:nvSpPr>
        <p:spPr bwMode="auto">
          <a:xfrm>
            <a:off x="4841631" y="1524000"/>
            <a:ext cx="4149969" cy="41549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2200" dirty="0">
                <a:solidFill>
                  <a:srgbClr val="0000FF"/>
                </a:solidFill>
                <a:latin typeface="Arial" charset="0"/>
              </a:rPr>
              <a:t>One possibility of a </a:t>
            </a:r>
          </a:p>
          <a:p>
            <a:r>
              <a:rPr lang="en-GB" sz="2200" dirty="0">
                <a:solidFill>
                  <a:srgbClr val="0000FF"/>
                </a:solidFill>
                <a:latin typeface="Arial" charset="0"/>
              </a:rPr>
              <a:t>fast charged oscillator</a:t>
            </a:r>
          </a:p>
          <a:p>
            <a:endParaRPr lang="en-GB" sz="2200" dirty="0">
              <a:latin typeface="Arial" charset="0"/>
            </a:endParaRPr>
          </a:p>
          <a:p>
            <a:r>
              <a:rPr lang="en-GB" sz="2200" dirty="0">
                <a:solidFill>
                  <a:srgbClr val="FF0000"/>
                </a:solidFill>
                <a:latin typeface="Arial" charset="0"/>
              </a:rPr>
              <a:t>Lots of QED radiation</a:t>
            </a:r>
          </a:p>
          <a:p>
            <a:r>
              <a:rPr lang="en-GB" sz="2200" dirty="0">
                <a:solidFill>
                  <a:srgbClr val="FF0000"/>
                </a:solidFill>
                <a:latin typeface="Arial" charset="0"/>
              </a:rPr>
              <a:t>Lots of soft photons</a:t>
            </a:r>
          </a:p>
          <a:p>
            <a:r>
              <a:rPr lang="en-GB" sz="2200" dirty="0">
                <a:solidFill>
                  <a:srgbClr val="FF0000"/>
                </a:solidFill>
                <a:latin typeface="Arial" charset="0"/>
              </a:rPr>
              <a:t>A photon cloud</a:t>
            </a:r>
          </a:p>
          <a:p>
            <a:endParaRPr lang="en-GB" sz="2200" dirty="0">
              <a:latin typeface="Arial" charset="0"/>
            </a:endParaRPr>
          </a:p>
          <a:p>
            <a:r>
              <a:rPr lang="en-GB" sz="2200" dirty="0">
                <a:solidFill>
                  <a:srgbClr val="0000FF"/>
                </a:solidFill>
                <a:latin typeface="Arial" charset="0"/>
              </a:rPr>
              <a:t>CMS had a trigger in 2010 to</a:t>
            </a:r>
          </a:p>
          <a:p>
            <a:r>
              <a:rPr lang="en-GB" sz="2200" dirty="0">
                <a:solidFill>
                  <a:srgbClr val="0000FF"/>
                </a:solidFill>
                <a:latin typeface="Arial" charset="0"/>
              </a:rPr>
              <a:t>Look for 160 </a:t>
            </a:r>
            <a:r>
              <a:rPr lang="en-GB" sz="2200" dirty="0" err="1">
                <a:solidFill>
                  <a:srgbClr val="0000FF"/>
                </a:solidFill>
                <a:latin typeface="Arial" charset="0"/>
              </a:rPr>
              <a:t>GeV</a:t>
            </a:r>
            <a:r>
              <a:rPr lang="en-GB" sz="2200" dirty="0">
                <a:solidFill>
                  <a:srgbClr val="0000FF"/>
                </a:solidFill>
                <a:latin typeface="Arial" charset="0"/>
              </a:rPr>
              <a:t> (HLT) in </a:t>
            </a:r>
          </a:p>
          <a:p>
            <a:r>
              <a:rPr lang="en-GB" sz="2200" dirty="0">
                <a:solidFill>
                  <a:srgbClr val="0000FF"/>
                </a:solidFill>
                <a:latin typeface="Arial" charset="0"/>
              </a:rPr>
              <a:t>ECAL, summing energies in towers  larger than 200 </a:t>
            </a:r>
            <a:r>
              <a:rPr lang="en-GB" sz="2200" dirty="0" err="1">
                <a:solidFill>
                  <a:srgbClr val="0000FF"/>
                </a:solidFill>
                <a:latin typeface="Arial" charset="0"/>
              </a:rPr>
              <a:t>MeV</a:t>
            </a:r>
            <a:r>
              <a:rPr lang="en-GB" sz="2200" dirty="0">
                <a:solidFill>
                  <a:srgbClr val="0000FF"/>
                </a:solidFill>
                <a:latin typeface="Arial" charset="0"/>
              </a:rPr>
              <a:t>.</a:t>
            </a:r>
          </a:p>
          <a:p>
            <a:r>
              <a:rPr lang="en-GB" sz="2200" dirty="0">
                <a:solidFill>
                  <a:srgbClr val="0000FF"/>
                </a:solidFill>
                <a:latin typeface="Arial" charset="0"/>
              </a:rPr>
              <a:t>About 25 pb</a:t>
            </a:r>
            <a:r>
              <a:rPr lang="en-GB" sz="2200" baseline="30000" dirty="0">
                <a:solidFill>
                  <a:srgbClr val="0000FF"/>
                </a:solidFill>
                <a:latin typeface="Arial" charset="0"/>
              </a:rPr>
              <a:t>-1</a:t>
            </a:r>
            <a:r>
              <a:rPr lang="en-GB" sz="2200" dirty="0">
                <a:solidFill>
                  <a:srgbClr val="0000FF"/>
                </a:solidFill>
                <a:latin typeface="Arial" charset="0"/>
              </a:rPr>
              <a:t> of data on tape</a:t>
            </a:r>
            <a:endParaRPr lang="en-GB" sz="2200" dirty="0" smtClean="0">
              <a:solidFill>
                <a:srgbClr val="0000FF"/>
              </a:solidFill>
              <a:latin typeface="Arial" charset="0"/>
            </a:endParaRPr>
          </a:p>
          <a:p>
            <a:endParaRPr lang="en-GB" sz="2200" dirty="0">
              <a:latin typeface="Arial" charset="0"/>
            </a:endParaRPr>
          </a:p>
        </p:txBody>
      </p:sp>
      <p:sp>
        <p:nvSpPr>
          <p:cNvPr id="75783" name="ZoneTexte 7"/>
          <p:cNvSpPr txBox="1">
            <a:spLocks noChangeArrowheads="1"/>
          </p:cNvSpPr>
          <p:nvPr/>
        </p:nvSpPr>
        <p:spPr bwMode="auto">
          <a:xfrm>
            <a:off x="4985239" y="990600"/>
            <a:ext cx="4275955" cy="40011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dirty="0" err="1">
                <a:solidFill>
                  <a:schemeClr val="accent4"/>
                </a:solidFill>
                <a:latin typeface="Arial"/>
              </a:rPr>
              <a:t>Harnik</a:t>
            </a:r>
            <a:r>
              <a:rPr lang="fr-FR" dirty="0">
                <a:solidFill>
                  <a:schemeClr val="accent4"/>
                </a:solidFill>
                <a:latin typeface="Arial"/>
              </a:rPr>
              <a:t> &amp; </a:t>
            </a:r>
            <a:r>
              <a:rPr lang="fr-FR" dirty="0" err="1">
                <a:solidFill>
                  <a:schemeClr val="accent4"/>
                </a:solidFill>
                <a:latin typeface="Arial"/>
              </a:rPr>
              <a:t>Wizansky</a:t>
            </a:r>
            <a:r>
              <a:rPr lang="fr-FR" dirty="0">
                <a:solidFill>
                  <a:schemeClr val="accent4"/>
                </a:solidFill>
                <a:latin typeface="Arial"/>
              </a:rPr>
              <a:t> arXiv:0810.3948</a:t>
            </a:r>
            <a:endParaRPr lang="en-GB" dirty="0">
              <a:solidFill>
                <a:schemeClr val="accent4"/>
              </a:solidFill>
              <a:latin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7239000" cy="904875"/>
          </a:xfrm>
        </p:spPr>
        <p:txBody>
          <a:bodyPr/>
          <a:lstStyle/>
          <a:p>
            <a:r>
              <a:rPr lang="en-GB" dirty="0" smtClean="0"/>
              <a:t>Do we see anything unexpected?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Screen shot 2012-07-17 at 2.01.11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445576"/>
            <a:ext cx="8382000" cy="4957447"/>
          </a:xfrm>
        </p:spPr>
      </p:pic>
      <p:sp>
        <p:nvSpPr>
          <p:cNvPr id="6" name="Titre 3"/>
          <p:cNvSpPr txBox="1">
            <a:spLocks/>
          </p:cNvSpPr>
          <p:nvPr/>
        </p:nvSpPr>
        <p:spPr bwMode="auto">
          <a:xfrm>
            <a:off x="914400" y="-762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The Theories?? 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228600" y="-142875"/>
            <a:ext cx="8763000" cy="904875"/>
          </a:xfrm>
        </p:spPr>
        <p:txBody>
          <a:bodyPr/>
          <a:lstStyle/>
          <a:p>
            <a:r>
              <a:rPr lang="en-GB" dirty="0" smtClean="0"/>
              <a:t>High Mass Search:  X </a:t>
            </a:r>
            <a:r>
              <a:rPr lang="en-GB" dirty="0" smtClean="0">
                <a:ea typeface="Arial" pitchFamily="-84" charset="0"/>
                <a:cs typeface="Arial" pitchFamily="-84" charset="0"/>
              </a:rPr>
              <a:t>→</a:t>
            </a:r>
            <a:r>
              <a:rPr lang="en-GB" dirty="0" smtClean="0"/>
              <a:t> </a:t>
            </a:r>
            <a:r>
              <a:rPr lang="en-GB" dirty="0" err="1" smtClean="0">
                <a:latin typeface="Georgia"/>
              </a:rPr>
              <a:t>γγ</a:t>
            </a:r>
            <a:r>
              <a:rPr lang="en-GB" dirty="0" smtClean="0">
                <a:latin typeface="Georgia"/>
              </a:rPr>
              <a:t> </a:t>
            </a:r>
            <a:r>
              <a:rPr lang="en-GB" dirty="0" smtClean="0"/>
              <a:t>???</a:t>
            </a:r>
            <a:endParaRPr lang="en-GB" dirty="0"/>
          </a:p>
        </p:txBody>
      </p:sp>
      <p:pic>
        <p:nvPicPr>
          <p:cNvPr id="15" name="Image 14" descr="Screen Shot 2016-01-31 at 18.15.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4600"/>
            <a:ext cx="9144000" cy="3608294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76200" y="1041737"/>
            <a:ext cx="6477000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News from the 2015 data run in last December!!!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-&gt;Some excitement on an mild observed excess in both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   experiments for a </a:t>
            </a:r>
            <a:r>
              <a:rPr lang="en-GB" dirty="0" err="1" smtClean="0">
                <a:solidFill>
                  <a:srgbClr val="FF0000"/>
                </a:solidFill>
              </a:rPr>
              <a:t>diphoton</a:t>
            </a:r>
            <a:r>
              <a:rPr lang="en-GB" dirty="0" smtClean="0">
                <a:solidFill>
                  <a:srgbClr val="FF0000"/>
                </a:solidFill>
              </a:rPr>
              <a:t> mass of around 750 </a:t>
            </a:r>
            <a:r>
              <a:rPr lang="en-GB" dirty="0" err="1" smtClean="0">
                <a:solidFill>
                  <a:srgbClr val="FF0000"/>
                </a:solidFill>
              </a:rPr>
              <a:t>GeV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7" name="Ellipse 16"/>
          <p:cNvSpPr/>
          <p:nvPr/>
        </p:nvSpPr>
        <p:spPr bwMode="auto">
          <a:xfrm>
            <a:off x="1676400" y="4343400"/>
            <a:ext cx="609600" cy="457200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8" name="Ellipse 17"/>
          <p:cNvSpPr/>
          <p:nvPr/>
        </p:nvSpPr>
        <p:spPr bwMode="auto">
          <a:xfrm>
            <a:off x="6781800" y="3886200"/>
            <a:ext cx="609600" cy="457200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09601" y="6167735"/>
            <a:ext cx="8153400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Statistical fluctuation? A new resonance? Excitement…!!   </a:t>
            </a:r>
            <a:endParaRPr lang="en-GB" sz="2400" dirty="0">
              <a:solidFill>
                <a:srgbClr val="0000FF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752600" y="2557046"/>
            <a:ext cx="2283798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sz="1600" dirty="0" smtClean="0"/>
              <a:t>ATLAS-CONF-2015-081 </a:t>
            </a:r>
          </a:p>
          <a:p>
            <a:endParaRPr lang="en-GB" sz="1600" dirty="0"/>
          </a:p>
        </p:txBody>
      </p:sp>
      <p:sp>
        <p:nvSpPr>
          <p:cNvPr id="21" name="ZoneTexte 20"/>
          <p:cNvSpPr txBox="1"/>
          <p:nvPr/>
        </p:nvSpPr>
        <p:spPr>
          <a:xfrm>
            <a:off x="4800600" y="2539424"/>
            <a:ext cx="1744789" cy="58477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CMS </a:t>
            </a:r>
            <a:r>
              <a:rPr sz="1600" dirty="0" smtClean="0"/>
              <a:t>EXO-15-004 </a:t>
            </a:r>
          </a:p>
          <a:p>
            <a:r>
              <a:rPr sz="1600" dirty="0" smtClean="0"/>
              <a:t> </a:t>
            </a:r>
          </a:p>
          <a:p>
            <a:endParaRPr lang="en-GB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6648380" y="2438400"/>
            <a:ext cx="2495620" cy="70788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A totally unexpected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new particle???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11" name="Image 10" descr="Screen Shot 2016-06-23 at 13.08.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5638800"/>
            <a:ext cx="3810000" cy="355600"/>
          </a:xfrm>
          <a:prstGeom prst="rect">
            <a:avLst/>
          </a:prstGeom>
        </p:spPr>
      </p:pic>
      <p:pic>
        <p:nvPicPr>
          <p:cNvPr id="12" name="Image 11" descr="Screen Shot 2016-06-23 at 13.10.1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838200"/>
            <a:ext cx="2590800" cy="16519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04875"/>
          </a:xfrm>
        </p:spPr>
        <p:txBody>
          <a:bodyPr/>
          <a:lstStyle/>
          <a:p>
            <a:r>
              <a:rPr lang="en-GB" sz="3800" dirty="0" err="1" smtClean="0"/>
              <a:t>Diphoton</a:t>
            </a:r>
            <a:r>
              <a:rPr lang="en-GB" sz="3800" dirty="0" smtClean="0"/>
              <a:t> Resonance Searches: CMS</a:t>
            </a:r>
            <a:endParaRPr lang="en-GB" sz="3800" dirty="0"/>
          </a:p>
        </p:txBody>
      </p:sp>
      <p:pic>
        <p:nvPicPr>
          <p:cNvPr id="4" name="Espace réservé du contenu 3" descr="Screen Shot 2016-06-14 at 11.13.3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838200"/>
            <a:ext cx="6008246" cy="6019800"/>
          </a:xfrm>
        </p:spPr>
      </p:pic>
      <p:sp>
        <p:nvSpPr>
          <p:cNvPr id="5" name="ZoneTexte 4"/>
          <p:cNvSpPr txBox="1"/>
          <p:nvPr/>
        </p:nvSpPr>
        <p:spPr>
          <a:xfrm>
            <a:off x="6477000" y="1219200"/>
            <a:ext cx="2175395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arXiv:1606.04093</a:t>
            </a:r>
          </a:p>
          <a:p>
            <a:endParaRPr lang="en-GB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6172200" y="1981200"/>
            <a:ext cx="2816972" cy="255454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Find 2 isolated photons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with </a:t>
            </a:r>
            <a:r>
              <a:rPr lang="en-GB" dirty="0" err="1" smtClean="0">
                <a:solidFill>
                  <a:srgbClr val="0000FF"/>
                </a:solidFill>
              </a:rPr>
              <a:t>p</a:t>
            </a:r>
            <a:r>
              <a:rPr lang="en-GB" baseline="-25000" dirty="0" err="1" smtClean="0">
                <a:solidFill>
                  <a:srgbClr val="0000FF"/>
                </a:solidFill>
              </a:rPr>
              <a:t>T</a:t>
            </a:r>
            <a:r>
              <a:rPr lang="en-GB" dirty="0" smtClean="0">
                <a:solidFill>
                  <a:srgbClr val="0000FF"/>
                </a:solidFill>
              </a:rPr>
              <a:t>&gt; 75 </a:t>
            </a:r>
            <a:r>
              <a:rPr lang="en-GB" dirty="0" err="1" smtClean="0">
                <a:solidFill>
                  <a:srgbClr val="0000FF"/>
                </a:solidFill>
              </a:rPr>
              <a:t>GeV</a:t>
            </a:r>
            <a:r>
              <a:rPr lang="en-GB" dirty="0" smtClean="0">
                <a:solidFill>
                  <a:srgbClr val="0000FF"/>
                </a:solidFill>
              </a:rPr>
              <a:t> and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at least one of which is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in the barrel detector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(|</a:t>
            </a:r>
            <a:r>
              <a:rPr lang="en-GB" dirty="0" err="1" smtClean="0">
                <a:solidFill>
                  <a:srgbClr val="0000FF"/>
                </a:solidFill>
              </a:rPr>
              <a:t>η</a:t>
            </a:r>
            <a:r>
              <a:rPr lang="en-GB" dirty="0" smtClean="0">
                <a:solidFill>
                  <a:srgbClr val="0000FF"/>
                </a:solidFill>
              </a:rPr>
              <a:t>|&lt;1.45)</a:t>
            </a:r>
          </a:p>
          <a:p>
            <a:endParaRPr lang="en-GB" dirty="0" smtClean="0">
              <a:solidFill>
                <a:srgbClr val="0000FF"/>
              </a:solidFill>
            </a:endParaRPr>
          </a:p>
          <a:p>
            <a:r>
              <a:rPr lang="en-GB" dirty="0" smtClean="0">
                <a:solidFill>
                  <a:srgbClr val="FF0000"/>
                </a:solidFill>
              </a:rPr>
              <a:t>Use both the 0T and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3.8T field data.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867400" y="4800600"/>
            <a:ext cx="3222356" cy="163121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Analysed for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- spin-0 and spin-2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 interpretation</a:t>
            </a:r>
          </a:p>
          <a:p>
            <a:pPr>
              <a:buFontTx/>
              <a:buChar char="-"/>
            </a:pPr>
            <a:r>
              <a:rPr lang="en-GB" dirty="0" smtClean="0">
                <a:solidFill>
                  <a:srgbClr val="0000FF"/>
                </a:solidFill>
              </a:rPr>
              <a:t> Narrow and wide width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 tested. Narrow preferred</a:t>
            </a:r>
          </a:p>
        </p:txBody>
      </p:sp>
      <p:sp>
        <p:nvSpPr>
          <p:cNvPr id="8" name="Ellipse 7"/>
          <p:cNvSpPr/>
          <p:nvPr/>
        </p:nvSpPr>
        <p:spPr bwMode="auto">
          <a:xfrm>
            <a:off x="1371600" y="1905000"/>
            <a:ext cx="381000" cy="457200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1" name="Ellipse 10"/>
          <p:cNvSpPr/>
          <p:nvPr/>
        </p:nvSpPr>
        <p:spPr bwMode="auto">
          <a:xfrm>
            <a:off x="4114800" y="1600200"/>
            <a:ext cx="381000" cy="457200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Screen Shot 2016-06-14 at 11.14.36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3782" y="1905000"/>
            <a:ext cx="5752617" cy="3657600"/>
          </a:xfr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04875"/>
          </a:xfrm>
        </p:spPr>
        <p:txBody>
          <a:bodyPr/>
          <a:lstStyle/>
          <a:p>
            <a:r>
              <a:rPr lang="en-GB" sz="3800" dirty="0" err="1" smtClean="0"/>
              <a:t>Diphoton</a:t>
            </a:r>
            <a:r>
              <a:rPr lang="en-GB" sz="3800" dirty="0" smtClean="0"/>
              <a:t> Resonance Searches: CMS</a:t>
            </a:r>
            <a:endParaRPr lang="en-GB" sz="3800" dirty="0"/>
          </a:p>
        </p:txBody>
      </p:sp>
      <p:sp>
        <p:nvSpPr>
          <p:cNvPr id="8" name="ZoneTexte 7"/>
          <p:cNvSpPr txBox="1"/>
          <p:nvPr/>
        </p:nvSpPr>
        <p:spPr>
          <a:xfrm>
            <a:off x="1143000" y="990600"/>
            <a:ext cx="7049426" cy="43088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200" dirty="0" smtClean="0">
                <a:solidFill>
                  <a:srgbClr val="0000FF"/>
                </a:solidFill>
              </a:rPr>
              <a:t>P-values: Significance of the 13 </a:t>
            </a:r>
            <a:r>
              <a:rPr lang="en-GB" sz="2200" dirty="0" err="1" smtClean="0">
                <a:solidFill>
                  <a:srgbClr val="0000FF"/>
                </a:solidFill>
              </a:rPr>
              <a:t>TeV</a:t>
            </a:r>
            <a:r>
              <a:rPr lang="en-GB" sz="2200" dirty="0" smtClean="0">
                <a:solidFill>
                  <a:srgbClr val="0000FF"/>
                </a:solidFill>
              </a:rPr>
              <a:t> data: 2.7σ (global)</a:t>
            </a:r>
            <a:endParaRPr lang="en-GB" sz="2200" dirty="0">
              <a:solidFill>
                <a:srgbClr val="0000F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7112" y="2057400"/>
            <a:ext cx="3265688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Add (published) 8 </a:t>
            </a:r>
            <a:r>
              <a:rPr lang="en-GB" dirty="0" err="1" smtClean="0"/>
              <a:t>TeV</a:t>
            </a:r>
            <a:r>
              <a:rPr lang="en-GB" dirty="0" smtClean="0"/>
              <a:t> data</a:t>
            </a:r>
            <a:endParaRPr lang="en-GB" dirty="0"/>
          </a:p>
        </p:txBody>
      </p:sp>
      <p:sp>
        <p:nvSpPr>
          <p:cNvPr id="10" name="ZoneTexte 9"/>
          <p:cNvSpPr txBox="1"/>
          <p:nvPr/>
        </p:nvSpPr>
        <p:spPr>
          <a:xfrm>
            <a:off x="457200" y="5791200"/>
            <a:ext cx="8519718" cy="43088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200" dirty="0" smtClean="0">
                <a:solidFill>
                  <a:srgbClr val="FF0000"/>
                </a:solidFill>
              </a:rPr>
              <a:t>Significance of the 13+8 </a:t>
            </a:r>
            <a:r>
              <a:rPr lang="en-GB" sz="2200" dirty="0" err="1" smtClean="0">
                <a:solidFill>
                  <a:srgbClr val="FF0000"/>
                </a:solidFill>
              </a:rPr>
              <a:t>TeV</a:t>
            </a:r>
            <a:r>
              <a:rPr lang="en-GB" sz="2200" dirty="0" smtClean="0">
                <a:solidFill>
                  <a:srgbClr val="FF0000"/>
                </a:solidFill>
              </a:rPr>
              <a:t> data: 3.4 </a:t>
            </a:r>
            <a:r>
              <a:rPr lang="en-GB" sz="2200" dirty="0" err="1" smtClean="0">
                <a:solidFill>
                  <a:srgbClr val="FF0000"/>
                </a:solidFill>
              </a:rPr>
              <a:t>σ</a:t>
            </a:r>
            <a:r>
              <a:rPr lang="en-GB" sz="2200" dirty="0" smtClean="0">
                <a:solidFill>
                  <a:srgbClr val="FF0000"/>
                </a:solidFill>
              </a:rPr>
              <a:t> (global)  and 1.6 </a:t>
            </a:r>
            <a:r>
              <a:rPr lang="en-GB" sz="2200" dirty="0" err="1" smtClean="0">
                <a:solidFill>
                  <a:srgbClr val="FF0000"/>
                </a:solidFill>
              </a:rPr>
              <a:t>σ</a:t>
            </a:r>
            <a:r>
              <a:rPr lang="en-GB" sz="2200" dirty="0" smtClean="0">
                <a:solidFill>
                  <a:srgbClr val="FF0000"/>
                </a:solidFill>
              </a:rPr>
              <a:t> (local)</a:t>
            </a:r>
            <a:endParaRPr lang="en-GB" sz="2200" dirty="0">
              <a:solidFill>
                <a:srgbClr val="FF0000"/>
              </a:solidFill>
            </a:endParaRPr>
          </a:p>
        </p:txBody>
      </p:sp>
      <p:pic>
        <p:nvPicPr>
          <p:cNvPr id="11" name="Image 10" descr="Screen Shot 2016-07-12 at 15.33.5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514599"/>
            <a:ext cx="3352800" cy="2879035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762000" y="5257800"/>
            <a:ext cx="1976322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fr-FR" sz="1800" dirty="0" smtClean="0"/>
              <a:t>arXiv:1506.02301</a:t>
            </a:r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04875"/>
          </a:xfrm>
        </p:spPr>
        <p:txBody>
          <a:bodyPr/>
          <a:lstStyle/>
          <a:p>
            <a:r>
              <a:rPr lang="en-GB" sz="3600" dirty="0" err="1" smtClean="0"/>
              <a:t>Diphoton</a:t>
            </a:r>
            <a:r>
              <a:rPr lang="en-GB" sz="3600" dirty="0" smtClean="0"/>
              <a:t> Resonance </a:t>
            </a:r>
            <a:r>
              <a:rPr lang="en-GB" sz="3600" dirty="0" err="1" smtClean="0"/>
              <a:t>Searches:(ATLAS</a:t>
            </a:r>
            <a:r>
              <a:rPr lang="en-GB" sz="3600" dirty="0" smtClean="0"/>
              <a:t>)</a:t>
            </a:r>
            <a:endParaRPr lang="en-GB" sz="3600" dirty="0"/>
          </a:p>
        </p:txBody>
      </p:sp>
      <p:pic>
        <p:nvPicPr>
          <p:cNvPr id="4" name="Espace réservé du contenu 3" descr="Screen Shot 2016-06-14 at 11.06.1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506" y="1791515"/>
            <a:ext cx="3803293" cy="3694885"/>
          </a:xfrm>
        </p:spPr>
      </p:pic>
      <p:pic>
        <p:nvPicPr>
          <p:cNvPr id="5" name="Espace réservé du contenu 3" descr="Screen Shot 2016-06-14 at 11.06.2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343400" y="1752600"/>
            <a:ext cx="4613249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228600" y="762000"/>
            <a:ext cx="8763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Two photons with sliding cuts: E</a:t>
            </a:r>
            <a:r>
              <a:rPr lang="en-GB" baseline="-25000" dirty="0" smtClean="0">
                <a:solidFill>
                  <a:srgbClr val="0000FF"/>
                </a:solidFill>
              </a:rPr>
              <a:t>T1</a:t>
            </a:r>
            <a:r>
              <a:rPr lang="en-GB" dirty="0" smtClean="0">
                <a:solidFill>
                  <a:srgbClr val="0000FF"/>
                </a:solidFill>
              </a:rPr>
              <a:t>&gt; 0.4m</a:t>
            </a:r>
            <a:r>
              <a:rPr lang="en-GB" baseline="-25000" dirty="0" smtClean="0">
                <a:solidFill>
                  <a:srgbClr val="0000FF"/>
                </a:solidFill>
              </a:rPr>
              <a:t>γγ</a:t>
            </a:r>
            <a:r>
              <a:rPr lang="en-GB" dirty="0" smtClean="0">
                <a:solidFill>
                  <a:srgbClr val="0000FF"/>
                </a:solidFill>
              </a:rPr>
              <a:t> and E</a:t>
            </a:r>
            <a:r>
              <a:rPr lang="en-GB" baseline="-25000" dirty="0" smtClean="0">
                <a:solidFill>
                  <a:srgbClr val="0000FF"/>
                </a:solidFill>
              </a:rPr>
              <a:t>T2</a:t>
            </a:r>
            <a:r>
              <a:rPr lang="en-GB" dirty="0" smtClean="0">
                <a:solidFill>
                  <a:srgbClr val="0000FF"/>
                </a:solidFill>
              </a:rPr>
              <a:t>&gt; 0.3m</a:t>
            </a:r>
            <a:r>
              <a:rPr lang="en-GB" baseline="-25000" dirty="0" smtClean="0">
                <a:solidFill>
                  <a:srgbClr val="0000FF"/>
                </a:solidFill>
              </a:rPr>
              <a:t>γγ   </a:t>
            </a:r>
            <a:r>
              <a:rPr lang="en-GB" dirty="0" smtClean="0">
                <a:solidFill>
                  <a:srgbClr val="0000FF"/>
                </a:solidFill>
              </a:rPr>
              <a:t>(spin-0) </a:t>
            </a:r>
            <a:endParaRPr lang="en-GB" baseline="-25000" dirty="0" smtClean="0">
              <a:solidFill>
                <a:srgbClr val="0000FF"/>
              </a:solidFill>
            </a:endParaRPr>
          </a:p>
          <a:p>
            <a:r>
              <a:rPr lang="en-GB" dirty="0" smtClean="0">
                <a:solidFill>
                  <a:srgbClr val="0000FF"/>
                </a:solidFill>
              </a:rPr>
              <a:t>Analysis for both spin-0 and spin-2, and for narrow NW and wide width WW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6200" y="5613737"/>
            <a:ext cx="9139066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Total width of about 45 (57) </a:t>
            </a:r>
            <a:r>
              <a:rPr lang="en-GB" dirty="0" err="1" smtClean="0">
                <a:solidFill>
                  <a:srgbClr val="0000FF"/>
                </a:solidFill>
              </a:rPr>
              <a:t>GeV</a:t>
            </a:r>
            <a:r>
              <a:rPr lang="en-GB" dirty="0" smtClean="0">
                <a:solidFill>
                  <a:srgbClr val="0000FF"/>
                </a:solidFill>
              </a:rPr>
              <a:t> preferred for spin-0 (spin-2)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Global significance: </a:t>
            </a:r>
            <a:r>
              <a:rPr lang="en-GB" dirty="0" smtClean="0">
                <a:solidFill>
                  <a:srgbClr val="FF0000"/>
                </a:solidFill>
              </a:rPr>
              <a:t>2.9 (3.3)σ for NW and 3.9 (3.8) for WW, for spin-0 (spin-2)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Local significance:   </a:t>
            </a:r>
            <a:r>
              <a:rPr lang="en-GB" dirty="0" smtClean="0">
                <a:solidFill>
                  <a:srgbClr val="FF0000"/>
                </a:solidFill>
              </a:rPr>
              <a:t>2.1 (2.1)σ for WW, for spin-0 (spin-2)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629400" y="1524000"/>
            <a:ext cx="2175395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arXiv:1606.04093</a:t>
            </a:r>
          </a:p>
          <a:p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Screen Shot 2016-06-14 at 11.07.25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318" y="1524000"/>
            <a:ext cx="4415682" cy="4461559"/>
          </a:xfrm>
        </p:spPr>
      </p:pic>
      <p:pic>
        <p:nvPicPr>
          <p:cNvPr id="5" name="Espace réservé du contenu 3" descr="Screen Shot 2016-06-14 at 11.07.3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628816" y="1524000"/>
            <a:ext cx="4515184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533400" y="914400"/>
            <a:ext cx="716674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Re-analysed 8 </a:t>
            </a:r>
            <a:r>
              <a:rPr lang="en-GB" dirty="0" err="1" smtClean="0">
                <a:solidFill>
                  <a:srgbClr val="0000FF"/>
                </a:solidFill>
              </a:rPr>
              <a:t>TeV</a:t>
            </a:r>
            <a:r>
              <a:rPr lang="en-GB" dirty="0" smtClean="0">
                <a:solidFill>
                  <a:srgbClr val="0000FF"/>
                </a:solidFill>
              </a:rPr>
              <a:t> data with most up to date 2012 calibration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52400" y="6019800"/>
            <a:ext cx="9143999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Small excess in spin-0 around 750 </a:t>
            </a:r>
            <a:r>
              <a:rPr lang="en-GB" dirty="0" err="1" smtClean="0">
                <a:solidFill>
                  <a:srgbClr val="0000FF"/>
                </a:solidFill>
              </a:rPr>
              <a:t>GeV</a:t>
            </a:r>
            <a:r>
              <a:rPr lang="en-GB" dirty="0" smtClean="0">
                <a:solidFill>
                  <a:srgbClr val="0000FF"/>
                </a:solidFill>
              </a:rPr>
              <a:t> of about 1.9σ  (not in spin-2 analysis)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13/8 </a:t>
            </a:r>
            <a:r>
              <a:rPr lang="en-GB" dirty="0" err="1" smtClean="0">
                <a:solidFill>
                  <a:srgbClr val="FF0000"/>
                </a:solidFill>
              </a:rPr>
              <a:t>TeV</a:t>
            </a:r>
            <a:r>
              <a:rPr lang="en-GB" dirty="0" smtClean="0">
                <a:solidFill>
                  <a:srgbClr val="FF0000"/>
                </a:solidFill>
              </a:rPr>
              <a:t> data consistent at the 1.2(2.1)σ</a:t>
            </a:r>
            <a:r>
              <a:rPr lang="en-GB" dirty="0" smtClean="0">
                <a:solidFill>
                  <a:srgbClr val="0000FF"/>
                </a:solidFill>
              </a:rPr>
              <a:t> </a:t>
            </a:r>
            <a:r>
              <a:rPr lang="en-GB" dirty="0" smtClean="0">
                <a:solidFill>
                  <a:srgbClr val="FF0000"/>
                </a:solidFill>
              </a:rPr>
              <a:t>level for </a:t>
            </a:r>
            <a:r>
              <a:rPr lang="en-GB" dirty="0" err="1" smtClean="0">
                <a:solidFill>
                  <a:srgbClr val="FF0000"/>
                </a:solidFill>
              </a:rPr>
              <a:t>gg</a:t>
            </a:r>
            <a:r>
              <a:rPr lang="en-GB" dirty="0" smtClean="0">
                <a:solidFill>
                  <a:srgbClr val="FF0000"/>
                </a:solidFill>
              </a:rPr>
              <a:t> (</a:t>
            </a:r>
            <a:r>
              <a:rPr lang="en-GB" dirty="0" err="1" smtClean="0">
                <a:solidFill>
                  <a:srgbClr val="FF0000"/>
                </a:solidFill>
              </a:rPr>
              <a:t>qq</a:t>
            </a:r>
            <a:r>
              <a:rPr lang="en-GB" dirty="0" smtClean="0">
                <a:solidFill>
                  <a:srgbClr val="FF0000"/>
                </a:solidFill>
              </a:rPr>
              <a:t>) processes for spin-0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04875"/>
          </a:xfrm>
        </p:spPr>
        <p:txBody>
          <a:bodyPr/>
          <a:lstStyle/>
          <a:p>
            <a:r>
              <a:rPr lang="en-GB" sz="3600" dirty="0" err="1" smtClean="0"/>
              <a:t>Diphoton</a:t>
            </a:r>
            <a:r>
              <a:rPr lang="en-GB" sz="3600" dirty="0" smtClean="0"/>
              <a:t> Resonance </a:t>
            </a:r>
            <a:r>
              <a:rPr lang="en-GB" sz="3600" smtClean="0"/>
              <a:t>Searches:(</a:t>
            </a:r>
            <a:r>
              <a:rPr lang="en-GB" sz="3600" dirty="0" smtClean="0"/>
              <a:t>ATLAS)</a:t>
            </a:r>
            <a:endParaRPr lang="en-GB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04875"/>
          </a:xfrm>
        </p:spPr>
        <p:txBody>
          <a:bodyPr/>
          <a:lstStyle/>
          <a:p>
            <a:r>
              <a:rPr lang="en-GB" dirty="0" smtClean="0"/>
              <a:t>This triggered &gt;500 papers so far!!</a:t>
            </a:r>
            <a:endParaRPr lang="en-GB" dirty="0"/>
          </a:p>
        </p:txBody>
      </p:sp>
      <p:sp>
        <p:nvSpPr>
          <p:cNvPr id="13" name="ZoneTexte 12"/>
          <p:cNvSpPr txBox="1"/>
          <p:nvPr/>
        </p:nvSpPr>
        <p:spPr>
          <a:xfrm>
            <a:off x="914400" y="838200"/>
            <a:ext cx="5981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Andre David: </a:t>
            </a:r>
            <a:r>
              <a:rPr lang="fr-FR" sz="1800" u="sng" dirty="0" smtClean="0"/>
              <a:t>http://jsfiddle.net/adavid/bk2tmc2m/show/</a:t>
            </a:r>
            <a:endParaRPr lang="en-GB" sz="1800" dirty="0"/>
          </a:p>
        </p:txBody>
      </p:sp>
      <p:sp>
        <p:nvSpPr>
          <p:cNvPr id="11" name="ZoneTexte 10"/>
          <p:cNvSpPr txBox="1"/>
          <p:nvPr/>
        </p:nvSpPr>
        <p:spPr>
          <a:xfrm>
            <a:off x="7239000" y="914400"/>
            <a:ext cx="1125629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17/7/2016</a:t>
            </a:r>
            <a:endParaRPr lang="en-GB" sz="1600" dirty="0"/>
          </a:p>
        </p:txBody>
      </p:sp>
      <p:pic>
        <p:nvPicPr>
          <p:cNvPr id="14" name="Image 13" descr="Screen Shot 2016-07-16 at 09.25.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495300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5228220" y="4343400"/>
            <a:ext cx="3915780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Some papers got submitted to </a:t>
            </a:r>
          </a:p>
          <a:p>
            <a:r>
              <a:rPr lang="en-GB" dirty="0" smtClean="0"/>
              <a:t>the </a:t>
            </a:r>
            <a:r>
              <a:rPr lang="en-GB" dirty="0" err="1" smtClean="0"/>
              <a:t>arXiv</a:t>
            </a:r>
            <a:r>
              <a:rPr lang="en-GB" dirty="0" smtClean="0"/>
              <a:t> </a:t>
            </a:r>
            <a:r>
              <a:rPr lang="en-GB" dirty="0" smtClean="0">
                <a:solidFill>
                  <a:srgbClr val="FF0000"/>
                </a:solidFill>
              </a:rPr>
              <a:t>during</a:t>
            </a:r>
            <a:r>
              <a:rPr lang="en-GB" dirty="0" smtClean="0"/>
              <a:t> the CERN talks!!</a:t>
            </a:r>
          </a:p>
          <a:p>
            <a:r>
              <a:rPr lang="en-GB" dirty="0" smtClean="0"/>
              <a:t>(two papers appeared before… </a:t>
            </a:r>
          </a:p>
          <a:p>
            <a:r>
              <a:rPr lang="en-GB" dirty="0" smtClean="0"/>
              <a:t>in retrospect)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3276600" y="2209800"/>
            <a:ext cx="4708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Constant rate of 2 papers/ working day!</a:t>
            </a:r>
            <a:endParaRPr lang="en-GB" dirty="0"/>
          </a:p>
        </p:txBody>
      </p:sp>
      <p:pic>
        <p:nvPicPr>
          <p:cNvPr id="21" name="Espace réservé du contenu 3" descr="Screen Shot 2013-07-31 at 1.25.3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62000" y="2057400"/>
            <a:ext cx="2134542" cy="2108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creen Shot 2016-03-19 at 22.24.3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73" y="1752600"/>
            <a:ext cx="2488527" cy="2895600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76200" y="-142875"/>
            <a:ext cx="9144000" cy="904875"/>
          </a:xfrm>
        </p:spPr>
        <p:txBody>
          <a:bodyPr/>
          <a:lstStyle/>
          <a:p>
            <a:r>
              <a:rPr lang="en-GB" dirty="0" smtClean="0"/>
              <a:t>Search for </a:t>
            </a:r>
            <a:r>
              <a:rPr lang="en-GB" dirty="0" err="1" smtClean="0"/>
              <a:t>Diphoton</a:t>
            </a:r>
            <a:r>
              <a:rPr lang="en-GB" dirty="0" smtClean="0"/>
              <a:t> Resonances</a:t>
            </a:r>
            <a:endParaRPr lang="en-GB" dirty="0"/>
          </a:p>
        </p:txBody>
      </p:sp>
      <p:sp>
        <p:nvSpPr>
          <p:cNvPr id="9" name="ZoneTexte 8"/>
          <p:cNvSpPr txBox="1"/>
          <p:nvPr/>
        </p:nvSpPr>
        <p:spPr>
          <a:xfrm>
            <a:off x="83157" y="1371600"/>
            <a:ext cx="250764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/>
              <a:t>March 2016 conclusion </a:t>
            </a:r>
          </a:p>
        </p:txBody>
      </p:sp>
      <p:pic>
        <p:nvPicPr>
          <p:cNvPr id="6" name="Image 5" descr="Screen Shot 2016-06-22 at 09.54.4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752600"/>
            <a:ext cx="2860881" cy="28702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853834" y="1371600"/>
            <a:ext cx="248016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/>
              <a:t>A bit early perhaps? </a:t>
            </a:r>
            <a:r>
              <a:rPr lang="en-GB" sz="1800" dirty="0" err="1" smtClean="0">
                <a:sym typeface="Wingdings"/>
              </a:rPr>
              <a:t></a:t>
            </a:r>
            <a:r>
              <a:rPr lang="en-GB" sz="1800" dirty="0" smtClean="0"/>
              <a:t>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172200" y="1383268"/>
            <a:ext cx="255137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/>
              <a:t>Data are coming!!  </a:t>
            </a:r>
            <a:r>
              <a:rPr lang="en-GB" sz="1800" dirty="0" err="1" smtClean="0">
                <a:sym typeface="Wingdings"/>
              </a:rPr>
              <a:t></a:t>
            </a:r>
            <a:r>
              <a:rPr lang="en-GB" sz="1800" dirty="0" smtClean="0"/>
              <a:t> 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76200" y="4800600"/>
            <a:ext cx="7384904" cy="16312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Collected</a:t>
            </a:r>
            <a:r>
              <a:rPr lang="en-GB" dirty="0" smtClean="0">
                <a:solidFill>
                  <a:srgbClr val="0000FF"/>
                </a:solidFill>
              </a:rPr>
              <a:t> about 12 fb</a:t>
            </a:r>
            <a:r>
              <a:rPr lang="en-GB" baseline="30000" dirty="0" smtClean="0">
                <a:solidFill>
                  <a:srgbClr val="0000FF"/>
                </a:solidFill>
              </a:rPr>
              <a:t>-1</a:t>
            </a:r>
            <a:r>
              <a:rPr lang="en-GB" dirty="0" smtClean="0">
                <a:solidFill>
                  <a:srgbClr val="0000FF"/>
                </a:solidFill>
              </a:rPr>
              <a:t>/experiment in 2016 so far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Experiments</a:t>
            </a:r>
            <a:r>
              <a:rPr lang="en-GB" dirty="0" smtClean="0">
                <a:solidFill>
                  <a:srgbClr val="0000FF"/>
                </a:solidFill>
              </a:rPr>
              <a:t> monitor the data at regular intervals…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Expect</a:t>
            </a:r>
            <a:r>
              <a:rPr lang="en-GB" dirty="0" smtClean="0">
                <a:solidFill>
                  <a:srgbClr val="0000FF"/>
                </a:solidFill>
              </a:rPr>
              <a:t> about &gt;10 fb</a:t>
            </a:r>
            <a:r>
              <a:rPr lang="en-GB" baseline="30000" dirty="0" smtClean="0">
                <a:solidFill>
                  <a:srgbClr val="0000FF"/>
                </a:solidFill>
              </a:rPr>
              <a:t>-1</a:t>
            </a:r>
            <a:r>
              <a:rPr lang="en-GB" dirty="0" smtClean="0">
                <a:solidFill>
                  <a:srgbClr val="0000FF"/>
                </a:solidFill>
              </a:rPr>
              <a:t> available for ICHEP2016 in August!!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 -&gt;Plan as it is today:  publically release the data </a:t>
            </a:r>
            <a:r>
              <a:rPr lang="en-GB" dirty="0" smtClean="0">
                <a:solidFill>
                  <a:srgbClr val="FF0000"/>
                </a:solidFill>
              </a:rPr>
              <a:t>at ICHEP2016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                                 </a:t>
            </a:r>
            <a:r>
              <a:rPr lang="en-GB" dirty="0" err="1" smtClean="0">
                <a:solidFill>
                  <a:srgbClr val="FF0000"/>
                </a:solidFill>
              </a:rPr>
              <a:t>ie</a:t>
            </a:r>
            <a:r>
              <a:rPr lang="en-GB" dirty="0" smtClean="0">
                <a:solidFill>
                  <a:srgbClr val="FF0000"/>
                </a:solidFill>
              </a:rPr>
              <a:t>. this Friday  (evening China time)</a:t>
            </a:r>
            <a:r>
              <a:rPr lang="en-GB" dirty="0" smtClean="0">
                <a:solidFill>
                  <a:srgbClr val="0000FF"/>
                </a:solidFill>
              </a:rPr>
              <a:t>                                 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743200" y="4267200"/>
            <a:ext cx="2812088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 smtClean="0"/>
              <a:t>A </a:t>
            </a:r>
            <a:r>
              <a:rPr lang="en-GB" sz="1600" dirty="0" err="1" smtClean="0"/>
              <a:t>Strumia</a:t>
            </a:r>
            <a:r>
              <a:rPr lang="en-GB" sz="1600" dirty="0" smtClean="0"/>
              <a:t> :</a:t>
            </a:r>
            <a:r>
              <a:rPr lang="fr-FR" sz="1600" dirty="0" smtClean="0"/>
              <a:t>arXiv:1605.09401 </a:t>
            </a:r>
            <a:endParaRPr lang="en-GB" sz="1600" dirty="0"/>
          </a:p>
        </p:txBody>
      </p:sp>
      <p:pic>
        <p:nvPicPr>
          <p:cNvPr id="16" name="Image 15" descr="Screen Shot 2016-07-10 at 13.43.3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1741457"/>
            <a:ext cx="3429000" cy="2830543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3733800" y="1752600"/>
            <a:ext cx="1308058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0000FF"/>
                </a:solidFill>
              </a:rPr>
              <a:t>PDG 2017?</a:t>
            </a:r>
            <a:endParaRPr lang="en-GB" sz="1800" dirty="0">
              <a:solidFill>
                <a:srgbClr val="0000FF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172200" y="2743200"/>
            <a:ext cx="1778585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Will add ~ 13 fb</a:t>
            </a:r>
            <a:r>
              <a:rPr lang="en-GB" sz="1600" baseline="30000" dirty="0" smtClean="0"/>
              <a:t>-1</a:t>
            </a:r>
            <a:endParaRPr lang="en-GB" sz="1600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Screen Shot 2016-03-20 at 16.20.55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63591" y="914400"/>
            <a:ext cx="9498563" cy="5486400"/>
          </a:xfrm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211015" y="-152400"/>
            <a:ext cx="8710246" cy="866775"/>
          </a:xfrm>
        </p:spPr>
        <p:txBody>
          <a:bodyPr/>
          <a:lstStyle/>
          <a:p>
            <a:r>
              <a:rPr lang="fr-FR" sz="3800" dirty="0" smtClean="0">
                <a:latin typeface="Arial" charset="0"/>
              </a:rPr>
              <a:t>A New </a:t>
            </a:r>
            <a:r>
              <a:rPr lang="fr-FR" sz="3800" dirty="0" err="1" smtClean="0">
                <a:latin typeface="Arial" charset="0"/>
              </a:rPr>
              <a:t>Particle</a:t>
            </a:r>
            <a:r>
              <a:rPr lang="fr-FR" sz="3800" dirty="0" smtClean="0">
                <a:latin typeface="Arial" charset="0"/>
              </a:rPr>
              <a:t> </a:t>
            </a:r>
            <a:r>
              <a:rPr lang="fr-FR" sz="3800" dirty="0" err="1" smtClean="0">
                <a:latin typeface="Arial" charset="0"/>
              </a:rPr>
              <a:t>at</a:t>
            </a:r>
            <a:r>
              <a:rPr lang="fr-FR" sz="3800" dirty="0" smtClean="0">
                <a:latin typeface="Arial" charset="0"/>
              </a:rPr>
              <a:t> 750 </a:t>
            </a:r>
            <a:r>
              <a:rPr lang="fr-FR" sz="3800" dirty="0" err="1" smtClean="0">
                <a:latin typeface="Arial" charset="0"/>
              </a:rPr>
              <a:t>GeV</a:t>
            </a:r>
            <a:r>
              <a:rPr lang="fr-FR" sz="3800" dirty="0" smtClean="0">
                <a:latin typeface="Arial" charset="0"/>
              </a:rPr>
              <a:t>??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086574" y="990600"/>
            <a:ext cx="10574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Strumia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95400" y="-142875"/>
            <a:ext cx="7239000" cy="904875"/>
          </a:xfrm>
        </p:spPr>
        <p:txBody>
          <a:bodyPr/>
          <a:lstStyle/>
          <a:p>
            <a:r>
              <a:rPr lang="en-GB" dirty="0" smtClean="0"/>
              <a:t>More Searches</a:t>
            </a:r>
            <a:endParaRPr lang="en-GB" dirty="0"/>
          </a:p>
        </p:txBody>
      </p:sp>
      <p:pic>
        <p:nvPicPr>
          <p:cNvPr id="4" name="Espace réservé du contenu 3" descr="Screen Shot 2016-06-12 at 10.54.0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066800"/>
            <a:ext cx="3309107" cy="2133600"/>
          </a:xfrm>
        </p:spPr>
      </p:pic>
      <p:sp>
        <p:nvSpPr>
          <p:cNvPr id="5" name="ZoneTexte 4"/>
          <p:cNvSpPr txBox="1"/>
          <p:nvPr/>
        </p:nvSpPr>
        <p:spPr>
          <a:xfrm>
            <a:off x="308448" y="762000"/>
            <a:ext cx="2739552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Heavy fermions </a:t>
            </a:r>
            <a:r>
              <a:rPr lang="fr-FR" sz="1600" dirty="0" smtClean="0"/>
              <a:t>EXO-16-001</a:t>
            </a:r>
            <a:r>
              <a:rPr lang="en-GB" sz="1600" dirty="0" smtClean="0"/>
              <a:t> </a:t>
            </a:r>
            <a:endParaRPr lang="en-GB" sz="1600" dirty="0"/>
          </a:p>
        </p:txBody>
      </p:sp>
      <p:pic>
        <p:nvPicPr>
          <p:cNvPr id="6" name="Image 5" descr="Screen Shot 2016-06-12 at 11.02.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990600"/>
            <a:ext cx="2757315" cy="228990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733800" y="762000"/>
            <a:ext cx="2443097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dirty="0" err="1" smtClean="0"/>
              <a:t>Leptoquarks</a:t>
            </a:r>
            <a:r>
              <a:rPr lang="en-GB" sz="1600" dirty="0" smtClean="0"/>
              <a:t> </a:t>
            </a:r>
            <a:r>
              <a:rPr lang="fr-FR" sz="1600" dirty="0" smtClean="0"/>
              <a:t>EXO-16-007</a:t>
            </a:r>
            <a:r>
              <a:rPr lang="en-GB" sz="1600" dirty="0" smtClean="0"/>
              <a:t> </a:t>
            </a:r>
            <a:endParaRPr lang="en-GB" sz="1600" dirty="0"/>
          </a:p>
        </p:txBody>
      </p:sp>
      <p:pic>
        <p:nvPicPr>
          <p:cNvPr id="8" name="Image 7" descr="Screen Shot 2016-06-12 at 11.08.0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080" y="1143000"/>
            <a:ext cx="2916920" cy="214872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477000" y="762000"/>
            <a:ext cx="2639665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dirty="0" err="1" smtClean="0"/>
              <a:t>eμ</a:t>
            </a:r>
            <a:r>
              <a:rPr lang="en-GB" sz="1600" dirty="0" smtClean="0"/>
              <a:t> resonances </a:t>
            </a:r>
            <a:r>
              <a:rPr lang="fr-FR" sz="1600" dirty="0" smtClean="0"/>
              <a:t>EXO-16-001</a:t>
            </a:r>
            <a:r>
              <a:rPr lang="en-GB" sz="1600" dirty="0" smtClean="0"/>
              <a:t> </a:t>
            </a:r>
            <a:endParaRPr lang="en-GB" sz="1600" dirty="0"/>
          </a:p>
        </p:txBody>
      </p:sp>
      <p:pic>
        <p:nvPicPr>
          <p:cNvPr id="10" name="Image 9" descr="Screen Shot 2016-06-12 at 11.10.2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3657600"/>
            <a:ext cx="3034205" cy="2686777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76200" y="3276600"/>
            <a:ext cx="3456595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Dark Matter (Mono-</a:t>
            </a:r>
            <a:r>
              <a:rPr lang="en-GB" sz="1600" dirty="0" err="1" smtClean="0"/>
              <a:t>j</a:t>
            </a:r>
            <a:r>
              <a:rPr lang="en-GB" sz="1600" dirty="0" smtClean="0"/>
              <a:t>/V) </a:t>
            </a:r>
            <a:r>
              <a:rPr lang="fr-FR" sz="1600" dirty="0" smtClean="0"/>
              <a:t>EXO-16-055</a:t>
            </a:r>
            <a:r>
              <a:rPr lang="en-GB" sz="1600" dirty="0" smtClean="0"/>
              <a:t> </a:t>
            </a:r>
            <a:endParaRPr lang="en-GB" sz="1600" dirty="0"/>
          </a:p>
        </p:txBody>
      </p:sp>
      <p:pic>
        <p:nvPicPr>
          <p:cNvPr id="12" name="Image 11" descr="Screen Shot 2016-06-12 at 11.14.0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0" y="3962400"/>
            <a:ext cx="2743200" cy="2340069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672468" y="3352800"/>
            <a:ext cx="2194932" cy="58477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Di-jets / data scouting </a:t>
            </a:r>
          </a:p>
          <a:p>
            <a:r>
              <a:rPr lang="fr-FR" sz="1600" dirty="0" smtClean="0"/>
              <a:t>EXO-14-005</a:t>
            </a:r>
            <a:r>
              <a:rPr lang="en-GB" sz="1600" dirty="0" smtClean="0"/>
              <a:t> </a:t>
            </a:r>
            <a:endParaRPr lang="en-GB" sz="1600" dirty="0"/>
          </a:p>
        </p:txBody>
      </p:sp>
      <p:pic>
        <p:nvPicPr>
          <p:cNvPr id="19" name="Espace réservé du contenu 3" descr="Screen Shot 2016-07-04 at 13.56.5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6268278" y="3962400"/>
            <a:ext cx="287572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ZoneTexte 19"/>
          <p:cNvSpPr txBox="1"/>
          <p:nvPr/>
        </p:nvSpPr>
        <p:spPr>
          <a:xfrm>
            <a:off x="6629400" y="3505200"/>
            <a:ext cx="2199641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Mono-top </a:t>
            </a:r>
            <a:r>
              <a:rPr lang="fr-FR" sz="1600" dirty="0" smtClean="0"/>
              <a:t>EXO-16-017</a:t>
            </a:r>
            <a:r>
              <a:rPr lang="en-GB" sz="1600" dirty="0" smtClean="0"/>
              <a:t> 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-142875"/>
            <a:ext cx="7239000" cy="904875"/>
          </a:xfrm>
        </p:spPr>
        <p:txBody>
          <a:bodyPr/>
          <a:lstStyle/>
          <a:p>
            <a:r>
              <a:rPr lang="en-GB" dirty="0" smtClean="0"/>
              <a:t>More Searches</a:t>
            </a:r>
            <a:endParaRPr lang="en-GB" dirty="0"/>
          </a:p>
        </p:txBody>
      </p:sp>
      <p:pic>
        <p:nvPicPr>
          <p:cNvPr id="5" name="Image 4" descr="Screen Shot 2016-06-12 at 11.36.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066800"/>
            <a:ext cx="2884001" cy="27432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6200" y="762000"/>
            <a:ext cx="2925500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Four tops </a:t>
            </a:r>
            <a:r>
              <a:rPr lang="fr-FR" sz="1400" dirty="0" smtClean="0"/>
              <a:t>ATLAS-CONF-2016-020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pic>
        <p:nvPicPr>
          <p:cNvPr id="9" name="Image 8" descr="Screen Shot 2016-06-12 at 11.43.5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049" y="1219200"/>
            <a:ext cx="2699751" cy="25146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803824" y="762000"/>
            <a:ext cx="1578176" cy="5539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dirty="0" err="1" smtClean="0"/>
              <a:t>Leptoquarks</a:t>
            </a:r>
            <a:r>
              <a:rPr lang="en-GB" sz="1600" dirty="0" smtClean="0"/>
              <a:t> </a:t>
            </a:r>
          </a:p>
          <a:p>
            <a:r>
              <a:rPr lang="fr-FR" sz="1400" dirty="0" smtClean="0"/>
              <a:t>arXiv:1606.02265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pic>
        <p:nvPicPr>
          <p:cNvPr id="15" name="Image 14" descr="Screen Shot 2016-06-12 at 11.50.5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4267200"/>
            <a:ext cx="2971800" cy="2336026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3124200" y="3733800"/>
            <a:ext cx="2610811" cy="5539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Extra Dimensions: photons </a:t>
            </a:r>
          </a:p>
          <a:p>
            <a:r>
              <a:rPr lang="fr-FR" sz="1400" dirty="0" smtClean="0"/>
              <a:t>arXiv:1604.01306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pic>
        <p:nvPicPr>
          <p:cNvPr id="19" name="Image 18" descr="Screen Shot 2016-06-12 at 11.42.4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0" y="1236967"/>
            <a:ext cx="2819400" cy="2496833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3124200" y="762000"/>
            <a:ext cx="3015168" cy="5539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Extra Dimensions: </a:t>
            </a:r>
            <a:r>
              <a:rPr lang="en-GB" sz="1600" dirty="0" err="1" smtClean="0"/>
              <a:t>jets+leptons</a:t>
            </a:r>
            <a:r>
              <a:rPr lang="en-GB" sz="1600" dirty="0" smtClean="0"/>
              <a:t> </a:t>
            </a:r>
          </a:p>
          <a:p>
            <a:r>
              <a:rPr lang="en-GB" sz="1400" dirty="0" smtClean="0"/>
              <a:t> </a:t>
            </a:r>
            <a:r>
              <a:rPr lang="fr-FR" sz="1400" dirty="0" smtClean="0"/>
              <a:t>arXiv:1606.02265</a:t>
            </a:r>
            <a:endParaRPr lang="en-GB" sz="1400" dirty="0"/>
          </a:p>
        </p:txBody>
      </p:sp>
      <p:pic>
        <p:nvPicPr>
          <p:cNvPr id="21" name="Image 20" descr="Screen Shot 2016-07-09 at 14.38.3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343400"/>
            <a:ext cx="3048000" cy="2087791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228600" y="3810000"/>
            <a:ext cx="2308144" cy="5539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Lepton flavour violating </a:t>
            </a:r>
          </a:p>
          <a:p>
            <a:r>
              <a:rPr lang="fr-FR" sz="1400" dirty="0" smtClean="0"/>
              <a:t>ATLAS-CONF-2016-0xx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pic>
        <p:nvPicPr>
          <p:cNvPr id="23" name="Image 22" descr="Screen Shot 2016-07-04 at 12.30.2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3601" y="4267200"/>
            <a:ext cx="3200400" cy="2318347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5791200" y="3886200"/>
            <a:ext cx="3449382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dirty="0" err="1" smtClean="0"/>
              <a:t>Diboson</a:t>
            </a:r>
            <a:r>
              <a:rPr lang="en-GB" sz="1600" dirty="0" smtClean="0"/>
              <a:t> resonances </a:t>
            </a:r>
            <a:r>
              <a:rPr lang="fr-FR" sz="1400" dirty="0" smtClean="0"/>
              <a:t>arXiv:1606.04833</a:t>
            </a:r>
            <a:r>
              <a:rPr lang="en-GB" sz="1400" dirty="0" smtClean="0"/>
              <a:t> </a:t>
            </a:r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Screen shot 2012-07-17 at 2.01.25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1073" y="1066800"/>
            <a:ext cx="7966653" cy="5715000"/>
          </a:xfrm>
        </p:spPr>
      </p:pic>
      <p:sp>
        <p:nvSpPr>
          <p:cNvPr id="6" name="Titre 3"/>
          <p:cNvSpPr txBox="1">
            <a:spLocks/>
          </p:cNvSpPr>
          <p:nvPr/>
        </p:nvSpPr>
        <p:spPr bwMode="auto">
          <a:xfrm>
            <a:off x="914400" y="-762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The Theories ?? 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0" y="-142875"/>
            <a:ext cx="9144000" cy="904875"/>
          </a:xfrm>
        </p:spPr>
        <p:txBody>
          <a:bodyPr/>
          <a:lstStyle/>
          <a:p>
            <a:r>
              <a:rPr lang="en-GB" dirty="0" smtClean="0"/>
              <a:t>Summary of Exotica Searches</a:t>
            </a:r>
            <a:endParaRPr lang="en-GB" dirty="0"/>
          </a:p>
        </p:txBody>
      </p:sp>
      <p:pic>
        <p:nvPicPr>
          <p:cNvPr id="6" name="Espace réservé du contenu 5" descr="Screen Shot 2016-02-13 at 15.38.50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762000"/>
            <a:ext cx="7620000" cy="5699441"/>
          </a:xfrm>
        </p:spPr>
      </p:pic>
      <p:sp>
        <p:nvSpPr>
          <p:cNvPr id="4" name="ZoneTexte 3"/>
          <p:cNvSpPr txBox="1"/>
          <p:nvPr/>
        </p:nvSpPr>
        <p:spPr>
          <a:xfrm>
            <a:off x="6472137" y="6488668"/>
            <a:ext cx="2671863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Similar results for ATLAS</a:t>
            </a:r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Screen Shot 2016-04-03 at 18.42.15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0430" y="779020"/>
            <a:ext cx="7591570" cy="5697980"/>
          </a:xfr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066800" y="-152400"/>
            <a:ext cx="7239000" cy="904875"/>
          </a:xfrm>
        </p:spPr>
        <p:txBody>
          <a:bodyPr/>
          <a:lstStyle/>
          <a:p>
            <a:r>
              <a:rPr lang="en-GB" dirty="0" smtClean="0"/>
              <a:t>Vector–like Quark Searches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066800" y="1066800"/>
            <a:ext cx="3429000" cy="3200400"/>
          </a:xfrm>
          <a:prstGeom prst="rect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495800" y="6172200"/>
            <a:ext cx="4571885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Many ‘explanations’ for a possible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750 </a:t>
            </a:r>
            <a:r>
              <a:rPr lang="en-GB" dirty="0" err="1" smtClean="0">
                <a:solidFill>
                  <a:srgbClr val="0000FF"/>
                </a:solidFill>
              </a:rPr>
              <a:t>GeV</a:t>
            </a:r>
            <a:r>
              <a:rPr lang="en-GB" dirty="0" smtClean="0">
                <a:solidFill>
                  <a:srgbClr val="0000FF"/>
                </a:solidFill>
              </a:rPr>
              <a:t> </a:t>
            </a:r>
            <a:r>
              <a:rPr lang="en-GB" dirty="0" err="1" smtClean="0">
                <a:solidFill>
                  <a:srgbClr val="0000FF"/>
                </a:solidFill>
              </a:rPr>
              <a:t>diphoton</a:t>
            </a:r>
            <a:r>
              <a:rPr lang="en-GB" dirty="0" smtClean="0">
                <a:solidFill>
                  <a:srgbClr val="0000FF"/>
                </a:solidFill>
              </a:rPr>
              <a:t> excess include </a:t>
            </a:r>
            <a:r>
              <a:rPr lang="en-GB" dirty="0" err="1" smtClean="0">
                <a:solidFill>
                  <a:srgbClr val="0000FF"/>
                </a:solidFill>
              </a:rPr>
              <a:t>VLQs</a:t>
            </a:r>
            <a:r>
              <a:rPr lang="en-GB" dirty="0" smtClean="0">
                <a:solidFill>
                  <a:srgbClr val="0000FF"/>
                </a:solidFill>
              </a:rPr>
              <a:t> </a:t>
            </a:r>
            <a:endParaRPr lang="en-GB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0600" y="3200400"/>
            <a:ext cx="7239000" cy="904875"/>
          </a:xfrm>
        </p:spPr>
        <p:txBody>
          <a:bodyPr/>
          <a:lstStyle/>
          <a:p>
            <a:r>
              <a:rPr lang="en-GB" dirty="0" smtClean="0"/>
              <a:t>End of Lecture IV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union_17_01_03">
  <a:themeElements>
    <a:clrScheme name="Reunion_17_01_0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eunion_17_01_0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Reunion_17_01_0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279c20c3caf3300dae6b438536eb8c56">
  <xsd:schema xmlns:xsd="http://www.w3.org/2001/XMLSchema" xmlns:p="http://schemas.microsoft.com/office/2006/metadata/properties" targetNamespace="http://schemas.microsoft.com/office/2006/metadata/properties" ma:root="true" ma:fieldsID="0d2e1ca116041f9e11471c52c4c9d60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5E2FAED9-7DAD-4E4E-9DA8-3DFDA726596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2270AB-C998-4F97-93A9-39174A3BBD86}">
  <ds:schemaRefs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0A248C7B-BB18-4DC6-A696-92564656A5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Jaguar:Applications:Microsoft Office X:Modèles:Présentations:Modèles:Écran</Template>
  <TotalTime>170407</TotalTime>
  <Words>3663</Words>
  <Application>Microsoft PowerPoint</Application>
  <PresentationFormat>Présentation à l'écran (4:3)</PresentationFormat>
  <Paragraphs>595</Paragraphs>
  <Slides>92</Slides>
  <Notes>19</Notes>
  <HiddenSlides>1</HiddenSlides>
  <MMClips>0</MMClips>
  <ScaleCrop>false</ScaleCrop>
  <HeadingPairs>
    <vt:vector size="6" baseType="variant">
      <vt:variant>
        <vt:lpstr>Modèle de conception</vt:lpstr>
      </vt:variant>
      <vt:variant>
        <vt:i4>1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92</vt:i4>
      </vt:variant>
    </vt:vector>
  </HeadingPairs>
  <TitlesOfParts>
    <vt:vector size="96" baseType="lpstr">
      <vt:lpstr>Reunion_17_01_03</vt:lpstr>
      <vt:lpstr>CorelPhotoPaint.Image.10</vt:lpstr>
      <vt:lpstr>…quation</vt:lpstr>
      <vt:lpstr>Equation</vt:lpstr>
      <vt:lpstr>Diapositive 0</vt:lpstr>
      <vt:lpstr>Diapositive 1</vt:lpstr>
      <vt:lpstr>Diapositive 2</vt:lpstr>
      <vt:lpstr>Physics case for new High Energy Machines</vt:lpstr>
      <vt:lpstr>2012: A Milestone in Particle Physics</vt:lpstr>
      <vt:lpstr>Tuesday 8 October 2013</vt:lpstr>
      <vt:lpstr>Diapositive 6</vt:lpstr>
      <vt:lpstr>Diapositive 7</vt:lpstr>
      <vt:lpstr>Diapositive 8</vt:lpstr>
      <vt:lpstr>Diapositive 9</vt:lpstr>
      <vt:lpstr>Physics Beyond the Standard Model?</vt:lpstr>
      <vt:lpstr>New Physics?</vt:lpstr>
      <vt:lpstr>Careful with “Discoveries”!</vt:lpstr>
      <vt:lpstr>Beyond the SM Signatures </vt:lpstr>
      <vt:lpstr>Diapositive 14</vt:lpstr>
      <vt:lpstr>New Physics Hunters @ the LHC</vt:lpstr>
      <vt:lpstr>    Searches for BSM Physics</vt:lpstr>
      <vt:lpstr>Summary of Exotica Searches</vt:lpstr>
      <vt:lpstr>Run-1: We Observed Mild Deviations!</vt:lpstr>
      <vt:lpstr>New Physics Searches with 2015 Data</vt:lpstr>
      <vt:lpstr>Run-II: From 8 TeV to 13 TeV</vt:lpstr>
      <vt:lpstr>Diapositive 21</vt:lpstr>
      <vt:lpstr>Diapositive 22</vt:lpstr>
      <vt:lpstr>Large Extra Dimensions</vt:lpstr>
      <vt:lpstr>Search for Large Extra Dimensions</vt:lpstr>
      <vt:lpstr>A High pT Mono-jet event</vt:lpstr>
      <vt:lpstr>Quantum Black Holes at the LHC? </vt:lpstr>
      <vt:lpstr>Black Holes at the LHC?</vt:lpstr>
      <vt:lpstr>Diapositive 28</vt:lpstr>
      <vt:lpstr>Diapositive 29</vt:lpstr>
      <vt:lpstr>Black Holes Hunters  at the LHC</vt:lpstr>
      <vt:lpstr>Search for High Mass Resonances</vt:lpstr>
      <vt:lpstr>E.g. Di-lepton Resonance</vt:lpstr>
      <vt:lpstr>2011:  Z’ Boson to ee or μμ?</vt:lpstr>
      <vt:lpstr>New Gauge Bosons: Z’, W’</vt:lpstr>
      <vt:lpstr>Search for New Gauge Bosons</vt:lpstr>
      <vt:lpstr>Search for New Gauge Bosons</vt:lpstr>
      <vt:lpstr>W’ Search in lν and tb Final States</vt:lpstr>
      <vt:lpstr>Di-jet Resonances</vt:lpstr>
      <vt:lpstr>Dijet Resonance Search</vt:lpstr>
      <vt:lpstr>Di-jet Searches</vt:lpstr>
      <vt:lpstr>Early Di-jet Searches: 13 TeV</vt:lpstr>
      <vt:lpstr>Dijet Searches: 13 TeV</vt:lpstr>
      <vt:lpstr>Excited Quark in Dijet Search</vt:lpstr>
      <vt:lpstr>Photon+Jet: Excited Quarks Search </vt:lpstr>
      <vt:lpstr>Are Quarks Elementary Particles?</vt:lpstr>
      <vt:lpstr>Are Quarks Elementary Particles?</vt:lpstr>
      <vt:lpstr>Dijet Angular Distributions </vt:lpstr>
      <vt:lpstr>Search for a 4th(-like) Generation</vt:lpstr>
      <vt:lpstr>4th Generation Searches</vt:lpstr>
      <vt:lpstr>Diapositive 50</vt:lpstr>
      <vt:lpstr>Searches with Boosted Objects </vt:lpstr>
      <vt:lpstr>TeV Resonances into Top Quark Pairs</vt:lpstr>
      <vt:lpstr>Diapositive 53</vt:lpstr>
      <vt:lpstr>Diapositive 54</vt:lpstr>
      <vt:lpstr>Real Exotic Objects!</vt:lpstr>
      <vt:lpstr>Searches for Unusual Particles </vt:lpstr>
      <vt:lpstr>Diapositive 57</vt:lpstr>
      <vt:lpstr>Fractional Charged Particles</vt:lpstr>
      <vt:lpstr>Particles with Fractional Charge</vt:lpstr>
      <vt:lpstr>Long Lived Particles </vt:lpstr>
      <vt:lpstr>Diapositive 61</vt:lpstr>
      <vt:lpstr>Diapositive 62</vt:lpstr>
      <vt:lpstr>Hidden Valley Physics: New Signatures</vt:lpstr>
      <vt:lpstr>Diapositive 64</vt:lpstr>
      <vt:lpstr>Diapositive 65</vt:lpstr>
      <vt:lpstr>Stopped R-hadrons or Gluinos! </vt:lpstr>
      <vt:lpstr>Diapositive 67</vt:lpstr>
      <vt:lpstr>Heavy Stable Charged Particles </vt:lpstr>
      <vt:lpstr>Heavy Stable Ionizing Particles</vt:lpstr>
      <vt:lpstr>Heavy Ionizing Stable Particles</vt:lpstr>
      <vt:lpstr>Monopoles</vt:lpstr>
      <vt:lpstr>Monopole Searches: ATLAS</vt:lpstr>
      <vt:lpstr>MoEDAL: Search for Monopoles</vt:lpstr>
      <vt:lpstr>Monopolium ?</vt:lpstr>
      <vt:lpstr>Macro-Strings at the LHC?</vt:lpstr>
      <vt:lpstr>Possible Quirk Studies</vt:lpstr>
      <vt:lpstr>More Quirks…</vt:lpstr>
      <vt:lpstr>Do we see anything unexpected?</vt:lpstr>
      <vt:lpstr>High Mass Search:  X → γγ ???</vt:lpstr>
      <vt:lpstr>Diphoton Resonance Searches: CMS</vt:lpstr>
      <vt:lpstr>Diphoton Resonance Searches: CMS</vt:lpstr>
      <vt:lpstr>Diphoton Resonance Searches:(ATLAS)</vt:lpstr>
      <vt:lpstr>Diphoton Resonance Searches:(ATLAS)</vt:lpstr>
      <vt:lpstr>This triggered &gt;500 papers so far!!</vt:lpstr>
      <vt:lpstr>Search for Diphoton Resonances</vt:lpstr>
      <vt:lpstr>A New Particle at 750 GeV??</vt:lpstr>
      <vt:lpstr>More Searches</vt:lpstr>
      <vt:lpstr>More Searches</vt:lpstr>
      <vt:lpstr>Summary of Exotica Searches</vt:lpstr>
      <vt:lpstr>Vector–like Quark Searches</vt:lpstr>
      <vt:lpstr>End of Lecture IV</vt:lpstr>
    </vt:vector>
  </TitlesOfParts>
  <Company>ѻ ]翘ԭੌ뿿큠ř㸠]翘ѻ盼뿿큐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Yves Sirois</dc:creator>
  <cp:lastModifiedBy>De Roeck Albert</cp:lastModifiedBy>
  <cp:revision>5110</cp:revision>
  <cp:lastPrinted>2013-02-11T08:10:22Z</cp:lastPrinted>
  <dcterms:created xsi:type="dcterms:W3CDTF">2016-08-03T07:20:26Z</dcterms:created>
  <dcterms:modified xsi:type="dcterms:W3CDTF">2016-08-04T01:21:58Z</dcterms:modified>
</cp:coreProperties>
</file>