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308" r:id="rId3"/>
    <p:sldId id="309" r:id="rId4"/>
    <p:sldId id="323" r:id="rId5"/>
    <p:sldId id="381" r:id="rId6"/>
    <p:sldId id="382" r:id="rId7"/>
    <p:sldId id="383" r:id="rId8"/>
    <p:sldId id="384" r:id="rId9"/>
    <p:sldId id="324" r:id="rId10"/>
    <p:sldId id="325" r:id="rId11"/>
    <p:sldId id="326" r:id="rId12"/>
    <p:sldId id="327" r:id="rId13"/>
    <p:sldId id="328" r:id="rId14"/>
    <p:sldId id="329" r:id="rId15"/>
    <p:sldId id="330" r:id="rId16"/>
    <p:sldId id="385" r:id="rId17"/>
    <p:sldId id="386" r:id="rId18"/>
    <p:sldId id="387" r:id="rId19"/>
    <p:sldId id="388" r:id="rId20"/>
    <p:sldId id="342" r:id="rId21"/>
    <p:sldId id="343" r:id="rId22"/>
  </p:sldIdLst>
  <p:sldSz cx="9144000" cy="6858000" type="screen4x3"/>
  <p:notesSz cx="6858000" cy="9144000"/>
  <p:defaultTextStyle>
    <a:defPPr>
      <a:defRPr lang="zh-CN"/>
    </a:defPPr>
    <a:lvl1pPr algn="l" rtl="0" eaLnBrk="0" fontAlgn="base" hangingPunct="0">
      <a:spcBef>
        <a:spcPct val="0"/>
      </a:spcBef>
      <a:spcAft>
        <a:spcPct val="0"/>
      </a:spcAft>
      <a:defRPr kumimoji="1"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9900CC"/>
    <a:srgbClr val="66FFFF"/>
    <a:srgbClr val="FFFFCC"/>
    <a:srgbClr val="00FF00"/>
    <a:srgbClr val="FF33CC"/>
    <a:srgbClr val="FFFF9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9" d="100"/>
          <a:sy n="99" d="100"/>
        </p:scale>
        <p:origin x="18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04A08FD-446E-42CF-A281-232A019B6A0C}" type="slidenum">
              <a:rPr lang="en-US" altLang="zh-CN"/>
              <a:pPr>
                <a:defRPr/>
              </a:pPr>
              <a:t>‹#›</a:t>
            </a:fld>
            <a:endParaRPr lang="en-US" altLang="zh-CN"/>
          </a:p>
        </p:txBody>
      </p:sp>
    </p:spTree>
    <p:extLst>
      <p:ext uri="{BB962C8B-B14F-4D97-AF65-F5344CB8AC3E}">
        <p14:creationId xmlns:p14="http://schemas.microsoft.com/office/powerpoint/2010/main" val="158921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7A9D433-2C70-4A75-9B79-A219603DEFB3}" type="slidenum">
              <a:rPr lang="en-US" altLang="zh-CN"/>
              <a:pPr>
                <a:defRPr/>
              </a:pPr>
              <a:t>‹#›</a:t>
            </a:fld>
            <a:endParaRPr lang="en-US" altLang="zh-CN"/>
          </a:p>
        </p:txBody>
      </p:sp>
    </p:spTree>
    <p:extLst>
      <p:ext uri="{BB962C8B-B14F-4D97-AF65-F5344CB8AC3E}">
        <p14:creationId xmlns:p14="http://schemas.microsoft.com/office/powerpoint/2010/main" val="2485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C959DAE-3B05-4B8C-BA99-28BFA61291AB}" type="slidenum">
              <a:rPr lang="en-US" altLang="zh-CN"/>
              <a:pPr>
                <a:defRPr/>
              </a:pPr>
              <a:t>‹#›</a:t>
            </a:fld>
            <a:endParaRPr lang="en-US" altLang="zh-CN"/>
          </a:p>
        </p:txBody>
      </p:sp>
    </p:spTree>
    <p:extLst>
      <p:ext uri="{BB962C8B-B14F-4D97-AF65-F5344CB8AC3E}">
        <p14:creationId xmlns:p14="http://schemas.microsoft.com/office/powerpoint/2010/main" val="308318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08F2089-4F7D-449C-A48D-E3517B43D1F8}" type="slidenum">
              <a:rPr lang="en-US" altLang="zh-CN"/>
              <a:pPr>
                <a:defRPr/>
              </a:pPr>
              <a:t>‹#›</a:t>
            </a:fld>
            <a:endParaRPr lang="en-US" altLang="zh-CN"/>
          </a:p>
        </p:txBody>
      </p:sp>
    </p:spTree>
    <p:extLst>
      <p:ext uri="{BB962C8B-B14F-4D97-AF65-F5344CB8AC3E}">
        <p14:creationId xmlns:p14="http://schemas.microsoft.com/office/powerpoint/2010/main" val="190562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FCE1A08-8365-4B61-8915-1629B96B5314}" type="slidenum">
              <a:rPr lang="en-US" altLang="zh-CN"/>
              <a:pPr>
                <a:defRPr/>
              </a:pPr>
              <a:t>‹#›</a:t>
            </a:fld>
            <a:endParaRPr lang="en-US" altLang="zh-CN"/>
          </a:p>
        </p:txBody>
      </p:sp>
    </p:spTree>
    <p:extLst>
      <p:ext uri="{BB962C8B-B14F-4D97-AF65-F5344CB8AC3E}">
        <p14:creationId xmlns:p14="http://schemas.microsoft.com/office/powerpoint/2010/main" val="246009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E92FD70-FFAC-4308-9D71-C3F9D19FF79F}" type="slidenum">
              <a:rPr lang="en-US" altLang="zh-CN"/>
              <a:pPr>
                <a:defRPr/>
              </a:pPr>
              <a:t>‹#›</a:t>
            </a:fld>
            <a:endParaRPr lang="en-US" altLang="zh-CN"/>
          </a:p>
        </p:txBody>
      </p:sp>
    </p:spTree>
    <p:extLst>
      <p:ext uri="{BB962C8B-B14F-4D97-AF65-F5344CB8AC3E}">
        <p14:creationId xmlns:p14="http://schemas.microsoft.com/office/powerpoint/2010/main" val="81437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A90FFF61-3887-4C27-B3F7-E61365C8B5C0}" type="slidenum">
              <a:rPr lang="en-US" altLang="zh-CN"/>
              <a:pPr>
                <a:defRPr/>
              </a:pPr>
              <a:t>‹#›</a:t>
            </a:fld>
            <a:endParaRPr lang="en-US" altLang="zh-CN"/>
          </a:p>
        </p:txBody>
      </p:sp>
    </p:spTree>
    <p:extLst>
      <p:ext uri="{BB962C8B-B14F-4D97-AF65-F5344CB8AC3E}">
        <p14:creationId xmlns:p14="http://schemas.microsoft.com/office/powerpoint/2010/main" val="271772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52DE7894-26A5-40BC-AC87-62988BC7B4DF}" type="slidenum">
              <a:rPr lang="en-US" altLang="zh-CN"/>
              <a:pPr>
                <a:defRPr/>
              </a:pPr>
              <a:t>‹#›</a:t>
            </a:fld>
            <a:endParaRPr lang="en-US" altLang="zh-CN"/>
          </a:p>
        </p:txBody>
      </p:sp>
    </p:spTree>
    <p:extLst>
      <p:ext uri="{BB962C8B-B14F-4D97-AF65-F5344CB8AC3E}">
        <p14:creationId xmlns:p14="http://schemas.microsoft.com/office/powerpoint/2010/main" val="176953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DA9672D2-E4C8-4061-9432-7803636AE5FE}" type="slidenum">
              <a:rPr lang="en-US" altLang="zh-CN"/>
              <a:pPr>
                <a:defRPr/>
              </a:pPr>
              <a:t>‹#›</a:t>
            </a:fld>
            <a:endParaRPr lang="en-US" altLang="zh-CN"/>
          </a:p>
        </p:txBody>
      </p:sp>
    </p:spTree>
    <p:extLst>
      <p:ext uri="{BB962C8B-B14F-4D97-AF65-F5344CB8AC3E}">
        <p14:creationId xmlns:p14="http://schemas.microsoft.com/office/powerpoint/2010/main" val="244111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FF3CB72-19B3-4A08-B775-376A1B3555A1}" type="slidenum">
              <a:rPr lang="en-US" altLang="zh-CN"/>
              <a:pPr>
                <a:defRPr/>
              </a:pPr>
              <a:t>‹#›</a:t>
            </a:fld>
            <a:endParaRPr lang="en-US" altLang="zh-CN"/>
          </a:p>
        </p:txBody>
      </p:sp>
    </p:spTree>
    <p:extLst>
      <p:ext uri="{BB962C8B-B14F-4D97-AF65-F5344CB8AC3E}">
        <p14:creationId xmlns:p14="http://schemas.microsoft.com/office/powerpoint/2010/main" val="175659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48A8131-C539-4BAC-B46C-E691DDC3CB1E}" type="slidenum">
              <a:rPr lang="en-US" altLang="zh-CN"/>
              <a:pPr>
                <a:defRPr/>
              </a:pPr>
              <a:t>‹#›</a:t>
            </a:fld>
            <a:endParaRPr lang="en-US" altLang="zh-CN"/>
          </a:p>
        </p:txBody>
      </p:sp>
    </p:spTree>
    <p:extLst>
      <p:ext uri="{BB962C8B-B14F-4D97-AF65-F5344CB8AC3E}">
        <p14:creationId xmlns:p14="http://schemas.microsoft.com/office/powerpoint/2010/main" val="179378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813DECF-91C4-4E79-9016-4D60098AFB8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emf"/><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garrettlisi/status/2533216255" TargetMode="External"/><Relationship Id="rId2" Type="http://schemas.openxmlformats.org/officeDocument/2006/relationships/hyperlink" Target="http://www.newscientist.com/article/mg21729062.100-physics-crunch-time-to-follow-beauty.html" TargetMode="Externa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file:///C:\Users\hp\Desktop\14-04-&#20013;&#22269;&#31185;&#22823;\stoeltje.a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781300"/>
            <a:ext cx="6840537"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9"/>
          <p:cNvSpPr>
            <a:spLocks noChangeArrowheads="1"/>
          </p:cNvSpPr>
          <p:nvPr/>
        </p:nvSpPr>
        <p:spPr bwMode="auto">
          <a:xfrm>
            <a:off x="684213" y="404813"/>
            <a:ext cx="7324725" cy="4572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buClr>
                <a:schemeClr val="tx2"/>
              </a:buClr>
              <a:buSzPct val="75000"/>
              <a:buFont typeface="Wingdings" panose="05000000000000000000" pitchFamily="2" charset="2"/>
              <a:buNone/>
            </a:pPr>
            <a:r>
              <a:rPr lang="en-US" altLang="zh-CN" sz="2400" b="1" dirty="0">
                <a:solidFill>
                  <a:srgbClr val="FF0000"/>
                </a:solidFill>
                <a:effectLst>
                  <a:outerShdw blurRad="38100" dist="38100" dir="2700000" algn="tl">
                    <a:srgbClr val="000000">
                      <a:alpha val="43137"/>
                    </a:srgbClr>
                  </a:outerShdw>
                </a:effectLst>
                <a:latin typeface="Arial" panose="020B0604020202020204" pitchFamily="34" charset="0"/>
                <a:ea typeface="华文中宋" panose="02010600040101010101" pitchFamily="2" charset="-122"/>
              </a:rPr>
              <a:t>Lecture 6  Fine-tuning Problem and New Physics </a:t>
            </a:r>
          </a:p>
        </p:txBody>
      </p:sp>
      <p:sp>
        <p:nvSpPr>
          <p:cNvPr id="2052" name="Rectangle 10"/>
          <p:cNvSpPr>
            <a:spLocks noChangeArrowheads="1"/>
          </p:cNvSpPr>
          <p:nvPr/>
        </p:nvSpPr>
        <p:spPr bwMode="auto">
          <a:xfrm>
            <a:off x="1258888" y="1989138"/>
            <a:ext cx="355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2400" b="1">
                <a:solidFill>
                  <a:srgbClr val="0000CC"/>
                </a:solidFill>
              </a:rPr>
              <a:t>黑格斯质量的平方发散：</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6983412" cy="3916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581525"/>
            <a:ext cx="6769100" cy="13001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6"/>
          <p:cNvSpPr>
            <a:spLocks noChangeArrowheads="1"/>
          </p:cNvSpPr>
          <p:nvPr/>
        </p:nvSpPr>
        <p:spPr bwMode="auto">
          <a:xfrm>
            <a:off x="7188200" y="2133600"/>
            <a:ext cx="2159000" cy="9239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Clr>
                <a:schemeClr val="tx2"/>
              </a:buClr>
              <a:buSzPct val="75000"/>
              <a:buFont typeface="Wingdings" panose="05000000000000000000" pitchFamily="2" charset="2"/>
              <a:buNone/>
            </a:pPr>
            <a:r>
              <a:rPr kumimoji="0" lang="en-US" altLang="zh-CN" sz="1600">
                <a:solidFill>
                  <a:srgbClr val="4D4D4D"/>
                </a:solidFill>
                <a:latin typeface="Arial" panose="020B0604020202020204" pitchFamily="34" charset="0"/>
                <a:ea typeface="华文中宋" panose="02010600040101010101" pitchFamily="2" charset="-122"/>
              </a:rPr>
              <a:t>Edward Witten</a:t>
            </a:r>
          </a:p>
          <a:p>
            <a:pPr algn="ctr" eaLnBrk="1" hangingPunct="1">
              <a:buClr>
                <a:schemeClr val="tx2"/>
              </a:buClr>
              <a:buSzPct val="75000"/>
              <a:buFont typeface="Wingdings" panose="05000000000000000000" pitchFamily="2" charset="2"/>
              <a:buNone/>
            </a:pPr>
            <a:r>
              <a:rPr kumimoji="0" lang="en-US" altLang="zh-CN" sz="1600">
                <a:solidFill>
                  <a:srgbClr val="4D4D4D"/>
                </a:solidFill>
                <a:latin typeface="Arial" panose="020B0604020202020204" pitchFamily="34" charset="0"/>
                <a:ea typeface="华文中宋" panose="02010600040101010101" pitchFamily="2" charset="-122"/>
              </a:rPr>
              <a:t>Hunter College</a:t>
            </a:r>
            <a:endParaRPr kumimoji="0" lang="en-US" altLang="zh-CN" sz="1600" i="1">
              <a:solidFill>
                <a:srgbClr val="4D4D4D"/>
              </a:solidFill>
              <a:latin typeface="Arial" panose="020B0604020202020204" pitchFamily="34" charset="0"/>
              <a:ea typeface="华文中宋" panose="02010600040101010101" pitchFamily="2" charset="-122"/>
            </a:endParaRPr>
          </a:p>
          <a:p>
            <a:pPr algn="ctr" eaLnBrk="1" hangingPunct="1">
              <a:buClr>
                <a:schemeClr val="tx2"/>
              </a:buClr>
              <a:buSzPct val="75000"/>
              <a:buFont typeface="Wingdings" panose="05000000000000000000" pitchFamily="2" charset="2"/>
              <a:buNone/>
            </a:pPr>
            <a:r>
              <a:rPr kumimoji="0" lang="en-US" altLang="zh-CN" sz="1600" i="1">
                <a:solidFill>
                  <a:srgbClr val="4D4D4D"/>
                </a:solidFill>
                <a:latin typeface="Arial" panose="020B0604020202020204" pitchFamily="34" charset="0"/>
                <a:ea typeface="华文中宋" panose="02010600040101010101" pitchFamily="2" charset="-122"/>
              </a:rPr>
              <a:t>Mar  4,  2013</a:t>
            </a:r>
          </a:p>
        </p:txBody>
      </p:sp>
      <p:pic>
        <p:nvPicPr>
          <p:cNvPr id="11269"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0988" y="0"/>
            <a:ext cx="1243012"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60350"/>
            <a:ext cx="9144000" cy="58499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5"/>
          <p:cNvSpPr>
            <a:spLocks noChangeArrowheads="1"/>
          </p:cNvSpPr>
          <p:nvPr/>
        </p:nvSpPr>
        <p:spPr bwMode="auto">
          <a:xfrm>
            <a:off x="6588125" y="5949950"/>
            <a:ext cx="2374900" cy="6096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Clr>
                <a:schemeClr val="tx2"/>
              </a:buClr>
              <a:buSzPct val="75000"/>
              <a:buFont typeface="Wingdings" panose="05000000000000000000" pitchFamily="2" charset="2"/>
              <a:buNone/>
            </a:pPr>
            <a:r>
              <a:rPr kumimoji="0" lang="en-US" altLang="zh-CN" sz="1000">
                <a:solidFill>
                  <a:srgbClr val="4D4D4D"/>
                </a:solidFill>
                <a:latin typeface="Arial" panose="020B0604020202020204" pitchFamily="34" charset="0"/>
                <a:ea typeface="华文中宋" panose="02010600040101010101" pitchFamily="2" charset="-122"/>
              </a:rPr>
              <a:t>Savas Dimopoulos</a:t>
            </a:r>
          </a:p>
          <a:p>
            <a:pPr algn="ctr" eaLnBrk="1" hangingPunct="1">
              <a:buClr>
                <a:schemeClr val="tx2"/>
              </a:buClr>
              <a:buSzPct val="75000"/>
              <a:buFont typeface="Wingdings" panose="05000000000000000000" pitchFamily="2" charset="2"/>
              <a:buNone/>
            </a:pPr>
            <a:r>
              <a:rPr kumimoji="0" lang="en-US" altLang="zh-CN" sz="1000">
                <a:solidFill>
                  <a:srgbClr val="4D4D4D"/>
                </a:solidFill>
                <a:latin typeface="Arial" panose="020B0604020202020204" pitchFamily="34" charset="0"/>
                <a:ea typeface="华文中宋" panose="02010600040101010101" pitchFamily="2" charset="-122"/>
              </a:rPr>
              <a:t>Beijing</a:t>
            </a:r>
            <a:endParaRPr kumimoji="0" lang="en-US" altLang="zh-CN" sz="1000" i="1">
              <a:solidFill>
                <a:srgbClr val="4D4D4D"/>
              </a:solidFill>
              <a:latin typeface="Arial" panose="020B0604020202020204" pitchFamily="34" charset="0"/>
              <a:ea typeface="华文中宋" panose="02010600040101010101" pitchFamily="2" charset="-122"/>
            </a:endParaRPr>
          </a:p>
          <a:p>
            <a:pPr algn="ctr" eaLnBrk="1" hangingPunct="1">
              <a:buClr>
                <a:schemeClr val="tx2"/>
              </a:buClr>
              <a:buSzPct val="75000"/>
              <a:buFont typeface="Wingdings" panose="05000000000000000000" pitchFamily="2" charset="2"/>
              <a:buNone/>
            </a:pPr>
            <a:r>
              <a:rPr kumimoji="0" lang="en-US" altLang="zh-CN" sz="1000" i="1">
                <a:solidFill>
                  <a:srgbClr val="4D4D4D"/>
                </a:solidFill>
                <a:latin typeface="Arial" panose="020B0604020202020204" pitchFamily="34" charset="0"/>
                <a:ea typeface="华文中宋" panose="02010600040101010101" pitchFamily="2" charset="-122"/>
              </a:rPr>
              <a:t>Feb  24,  2014</a:t>
            </a:r>
          </a:p>
        </p:txBody>
      </p:sp>
      <p:pic>
        <p:nvPicPr>
          <p:cNvPr id="12292" name="Picture 6" descr="mount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437063"/>
            <a:ext cx="13684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036050" cy="56562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5"/>
          <p:cNvSpPr>
            <a:spLocks noChangeArrowheads="1"/>
          </p:cNvSpPr>
          <p:nvPr/>
        </p:nvSpPr>
        <p:spPr bwMode="auto">
          <a:xfrm>
            <a:off x="7308850" y="2492375"/>
            <a:ext cx="1223963" cy="13684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endParaRPr lang="zh-CN" alt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04813"/>
            <a:ext cx="9144000" cy="56213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5"/>
          <p:cNvSpPr>
            <a:spLocks noChangeArrowheads="1"/>
          </p:cNvSpPr>
          <p:nvPr/>
        </p:nvSpPr>
        <p:spPr bwMode="auto">
          <a:xfrm>
            <a:off x="7308850" y="2565400"/>
            <a:ext cx="1008063" cy="431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endParaRPr lang="zh-CN" altLang="en-US" sz="1800"/>
          </a:p>
        </p:txBody>
      </p:sp>
      <p:sp>
        <p:nvSpPr>
          <p:cNvPr id="14340" name="Rectangle 6"/>
          <p:cNvSpPr>
            <a:spLocks noChangeArrowheads="1"/>
          </p:cNvSpPr>
          <p:nvPr/>
        </p:nvSpPr>
        <p:spPr bwMode="auto">
          <a:xfrm>
            <a:off x="7451725" y="2636838"/>
            <a:ext cx="1008063" cy="431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endParaRPr lang="zh-CN"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5"/>
          <p:cNvSpPr>
            <a:spLocks noChangeArrowheads="1"/>
          </p:cNvSpPr>
          <p:nvPr/>
        </p:nvSpPr>
        <p:spPr bwMode="auto">
          <a:xfrm>
            <a:off x="6659563" y="5876925"/>
            <a:ext cx="2374900" cy="815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Clr>
                <a:schemeClr val="tx2"/>
              </a:buClr>
              <a:buSzPct val="75000"/>
              <a:buFont typeface="Wingdings" panose="05000000000000000000" pitchFamily="2" charset="2"/>
              <a:buNone/>
            </a:pPr>
            <a:r>
              <a:rPr kumimoji="0" lang="en-US" altLang="zh-CN" sz="1400">
                <a:solidFill>
                  <a:srgbClr val="4D4D4D"/>
                </a:solidFill>
                <a:latin typeface="Arial" panose="020B0604020202020204" pitchFamily="34" charset="0"/>
                <a:ea typeface="华文中宋" panose="02010600040101010101" pitchFamily="2" charset="-122"/>
              </a:rPr>
              <a:t>Savas Dimopoulos</a:t>
            </a:r>
          </a:p>
          <a:p>
            <a:pPr algn="ctr" eaLnBrk="1" hangingPunct="1">
              <a:buClr>
                <a:schemeClr val="tx2"/>
              </a:buClr>
              <a:buSzPct val="75000"/>
              <a:buFont typeface="Wingdings" panose="05000000000000000000" pitchFamily="2" charset="2"/>
              <a:buNone/>
            </a:pPr>
            <a:r>
              <a:rPr kumimoji="0" lang="en-US" altLang="zh-CN" sz="1400">
                <a:solidFill>
                  <a:srgbClr val="4D4D4D"/>
                </a:solidFill>
                <a:latin typeface="Arial" panose="020B0604020202020204" pitchFamily="34" charset="0"/>
                <a:ea typeface="华文中宋" panose="02010600040101010101" pitchFamily="2" charset="-122"/>
              </a:rPr>
              <a:t>Beijing</a:t>
            </a:r>
            <a:endParaRPr kumimoji="0" lang="en-US" altLang="zh-CN" sz="1400" i="1">
              <a:solidFill>
                <a:srgbClr val="4D4D4D"/>
              </a:solidFill>
              <a:latin typeface="Arial" panose="020B0604020202020204" pitchFamily="34" charset="0"/>
              <a:ea typeface="华文中宋" panose="02010600040101010101" pitchFamily="2" charset="-122"/>
            </a:endParaRPr>
          </a:p>
          <a:p>
            <a:pPr algn="ctr" eaLnBrk="1" hangingPunct="1">
              <a:buClr>
                <a:schemeClr val="tx2"/>
              </a:buClr>
              <a:buSzPct val="75000"/>
              <a:buFont typeface="Wingdings" panose="05000000000000000000" pitchFamily="2" charset="2"/>
              <a:buNone/>
            </a:pPr>
            <a:r>
              <a:rPr kumimoji="0" lang="en-US" altLang="zh-CN" sz="1400" i="1">
                <a:solidFill>
                  <a:srgbClr val="4D4D4D"/>
                </a:solidFill>
                <a:latin typeface="Arial" panose="020B0604020202020204" pitchFamily="34" charset="0"/>
                <a:ea typeface="华文中宋" panose="02010600040101010101" pitchFamily="2" charset="-122"/>
              </a:rPr>
              <a:t>Feb 24,  2014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964612" cy="63706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5"/>
          <p:cNvSpPr>
            <a:spLocks noChangeArrowheads="1"/>
          </p:cNvSpPr>
          <p:nvPr/>
        </p:nvSpPr>
        <p:spPr bwMode="auto">
          <a:xfrm>
            <a:off x="6659563" y="6092825"/>
            <a:ext cx="2374900" cy="6096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Clr>
                <a:schemeClr val="tx2"/>
              </a:buClr>
              <a:buSzPct val="75000"/>
              <a:buFont typeface="Wingdings" panose="05000000000000000000" pitchFamily="2" charset="2"/>
              <a:buNone/>
            </a:pPr>
            <a:r>
              <a:rPr kumimoji="0" lang="en-US" altLang="zh-CN" sz="1000">
                <a:solidFill>
                  <a:srgbClr val="4D4D4D"/>
                </a:solidFill>
                <a:latin typeface="Arial" panose="020B0604020202020204" pitchFamily="34" charset="0"/>
                <a:ea typeface="华文中宋" panose="02010600040101010101" pitchFamily="2" charset="-122"/>
              </a:rPr>
              <a:t>Savas Dimopoulos</a:t>
            </a:r>
          </a:p>
          <a:p>
            <a:pPr algn="ctr" eaLnBrk="1" hangingPunct="1">
              <a:buClr>
                <a:schemeClr val="tx2"/>
              </a:buClr>
              <a:buSzPct val="75000"/>
              <a:buFont typeface="Wingdings" panose="05000000000000000000" pitchFamily="2" charset="2"/>
              <a:buNone/>
            </a:pPr>
            <a:r>
              <a:rPr kumimoji="0" lang="en-US" altLang="zh-CN" sz="1000">
                <a:solidFill>
                  <a:srgbClr val="4D4D4D"/>
                </a:solidFill>
                <a:latin typeface="Arial" panose="020B0604020202020204" pitchFamily="34" charset="0"/>
                <a:ea typeface="华文中宋" panose="02010600040101010101" pitchFamily="2" charset="-122"/>
              </a:rPr>
              <a:t>Beijing</a:t>
            </a:r>
            <a:endParaRPr kumimoji="0" lang="en-US" altLang="zh-CN" sz="1000" i="1">
              <a:solidFill>
                <a:srgbClr val="4D4D4D"/>
              </a:solidFill>
              <a:latin typeface="Arial" panose="020B0604020202020204" pitchFamily="34" charset="0"/>
              <a:ea typeface="华文中宋" panose="02010600040101010101" pitchFamily="2" charset="-122"/>
            </a:endParaRPr>
          </a:p>
          <a:p>
            <a:pPr algn="ctr" eaLnBrk="1" hangingPunct="1">
              <a:buClr>
                <a:schemeClr val="tx2"/>
              </a:buClr>
              <a:buSzPct val="75000"/>
              <a:buFont typeface="Wingdings" panose="05000000000000000000" pitchFamily="2" charset="2"/>
              <a:buNone/>
            </a:pPr>
            <a:r>
              <a:rPr kumimoji="0" lang="en-US" altLang="zh-CN" sz="1000" i="1">
                <a:solidFill>
                  <a:srgbClr val="4D4D4D"/>
                </a:solidFill>
                <a:latin typeface="Arial" panose="020B0604020202020204" pitchFamily="34" charset="0"/>
                <a:ea typeface="华文中宋" panose="02010600040101010101" pitchFamily="2" charset="-122"/>
              </a:rPr>
              <a:t>Feb  24,  2014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
          <p:cNvSpPr>
            <a:spLocks noChangeArrowheads="1"/>
          </p:cNvSpPr>
          <p:nvPr/>
        </p:nvSpPr>
        <p:spPr bwMode="auto">
          <a:xfrm>
            <a:off x="2987675" y="188913"/>
            <a:ext cx="2801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宋体" panose="02010600030101010101" pitchFamily="2" charset="-122"/>
              </a:defRPr>
            </a:lvl1pPr>
            <a:lvl2pPr marL="742950" indent="-285750">
              <a:defRPr kumimoji="1">
                <a:solidFill>
                  <a:schemeClr val="tx1"/>
                </a:solidFill>
                <a:latin typeface="Times New Roman" panose="02020603050405020304" pitchFamily="18" charset="0"/>
                <a:ea typeface="宋体" panose="02010600030101010101" pitchFamily="2" charset="-122"/>
              </a:defRPr>
            </a:lvl2pPr>
            <a:lvl3pPr marL="1143000" indent="-228600">
              <a:defRPr kumimoji="1">
                <a:solidFill>
                  <a:schemeClr val="tx1"/>
                </a:solidFill>
                <a:latin typeface="Times New Roman" panose="02020603050405020304" pitchFamily="18" charset="0"/>
                <a:ea typeface="宋体" panose="02010600030101010101" pitchFamily="2" charset="-122"/>
              </a:defRPr>
            </a:lvl3pPr>
            <a:lvl4pPr marL="1600200" indent="-228600">
              <a:defRPr kumimoji="1">
                <a:solidFill>
                  <a:schemeClr val="tx1"/>
                </a:solidFill>
                <a:latin typeface="Times New Roman" panose="02020603050405020304" pitchFamily="18" charset="0"/>
                <a:ea typeface="宋体" panose="02010600030101010101" pitchFamily="2" charset="-122"/>
              </a:defRPr>
            </a:lvl4pPr>
            <a:lvl5pPr marL="2057400" indent="-228600">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9pPr>
          </a:lstStyle>
          <a:p>
            <a:r>
              <a:rPr lang="en-US" altLang="zh-CN" sz="2400" b="1">
                <a:solidFill>
                  <a:srgbClr val="FF0000"/>
                </a:solidFill>
              </a:rPr>
              <a:t>Anthropic Principle</a:t>
            </a:r>
            <a:endParaRPr lang="zh-CN" altLang="en-US" sz="2400">
              <a:solidFill>
                <a:srgbClr val="FF0000"/>
              </a:solidFill>
            </a:endParaRPr>
          </a:p>
        </p:txBody>
      </p:sp>
      <p:sp>
        <p:nvSpPr>
          <p:cNvPr id="17411" name="矩形 2"/>
          <p:cNvSpPr>
            <a:spLocks noChangeArrowheads="1"/>
          </p:cNvSpPr>
          <p:nvPr/>
        </p:nvSpPr>
        <p:spPr bwMode="auto">
          <a:xfrm>
            <a:off x="250825" y="825500"/>
            <a:ext cx="87137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宋体" panose="02010600030101010101" pitchFamily="2" charset="-122"/>
              </a:defRPr>
            </a:lvl1pPr>
            <a:lvl2pPr marL="742950" indent="-285750">
              <a:defRPr kumimoji="1">
                <a:solidFill>
                  <a:schemeClr val="tx1"/>
                </a:solidFill>
                <a:latin typeface="Times New Roman" panose="02020603050405020304" pitchFamily="18" charset="0"/>
                <a:ea typeface="宋体" panose="02010600030101010101" pitchFamily="2" charset="-122"/>
              </a:defRPr>
            </a:lvl2pPr>
            <a:lvl3pPr marL="1143000" indent="-228600">
              <a:defRPr kumimoji="1">
                <a:solidFill>
                  <a:schemeClr val="tx1"/>
                </a:solidFill>
                <a:latin typeface="Times New Roman" panose="02020603050405020304" pitchFamily="18" charset="0"/>
                <a:ea typeface="宋体" panose="02010600030101010101" pitchFamily="2" charset="-122"/>
              </a:defRPr>
            </a:lvl3pPr>
            <a:lvl4pPr marL="1600200" indent="-228600">
              <a:defRPr kumimoji="1">
                <a:solidFill>
                  <a:schemeClr val="tx1"/>
                </a:solidFill>
                <a:latin typeface="Times New Roman" panose="02020603050405020304" pitchFamily="18" charset="0"/>
                <a:ea typeface="宋体" panose="02010600030101010101" pitchFamily="2" charset="-122"/>
              </a:defRPr>
            </a:lvl4pPr>
            <a:lvl5pPr marL="2057400" indent="-228600">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9pPr>
          </a:lstStyle>
          <a:p>
            <a:r>
              <a:rPr lang="en-US" altLang="zh-CN"/>
              <a:t>In </a:t>
            </a:r>
            <a:r>
              <a:rPr lang="en-US" altLang="zh-CN">
                <a:solidFill>
                  <a:srgbClr val="FF0000"/>
                </a:solidFill>
              </a:rPr>
              <a:t>astrophysics</a:t>
            </a:r>
            <a:r>
              <a:rPr lang="en-US" altLang="zh-CN"/>
              <a:t> and </a:t>
            </a:r>
            <a:r>
              <a:rPr lang="en-US" altLang="zh-CN">
                <a:solidFill>
                  <a:srgbClr val="FF0000"/>
                </a:solidFill>
              </a:rPr>
              <a:t>cosmology</a:t>
            </a:r>
            <a:r>
              <a:rPr lang="en-US" altLang="zh-CN"/>
              <a:t>, the </a:t>
            </a:r>
            <a:r>
              <a:rPr lang="en-US" altLang="zh-CN" b="1">
                <a:solidFill>
                  <a:srgbClr val="FF0000"/>
                </a:solidFill>
              </a:rPr>
              <a:t>anthropic principle</a:t>
            </a:r>
            <a:r>
              <a:rPr lang="en-US" altLang="zh-CN">
                <a:solidFill>
                  <a:srgbClr val="FF0000"/>
                </a:solidFill>
              </a:rPr>
              <a:t> </a:t>
            </a:r>
            <a:r>
              <a:rPr lang="en-US" altLang="zh-CN"/>
              <a:t>(from Greek </a:t>
            </a:r>
            <a:r>
              <a:rPr lang="en-US" altLang="zh-CN" i="1"/>
              <a:t>anthropos</a:t>
            </a:r>
            <a:r>
              <a:rPr lang="en-US" altLang="zh-CN"/>
              <a:t>, meaning "human") is the </a:t>
            </a:r>
            <a:r>
              <a:rPr lang="en-US" altLang="zh-CN">
                <a:solidFill>
                  <a:srgbClr val="FF0000"/>
                </a:solidFill>
              </a:rPr>
              <a:t>philosophical consideration </a:t>
            </a:r>
            <a:r>
              <a:rPr lang="en-US" altLang="zh-CN"/>
              <a:t>that observations of physical </a:t>
            </a:r>
            <a:r>
              <a:rPr lang="en-US" altLang="zh-CN">
                <a:solidFill>
                  <a:srgbClr val="FF0000"/>
                </a:solidFill>
              </a:rPr>
              <a:t>Universe</a:t>
            </a:r>
            <a:r>
              <a:rPr lang="en-US" altLang="zh-CN"/>
              <a:t> must be </a:t>
            </a:r>
            <a:r>
              <a:rPr lang="en-US" altLang="zh-CN">
                <a:solidFill>
                  <a:srgbClr val="FF0000"/>
                </a:solidFill>
              </a:rPr>
              <a:t>compatible with </a:t>
            </a:r>
            <a:r>
              <a:rPr lang="en-US" altLang="zh-CN"/>
              <a:t> conscious and sapient </a:t>
            </a:r>
            <a:r>
              <a:rPr lang="en-US" altLang="zh-CN">
                <a:solidFill>
                  <a:srgbClr val="FF0000"/>
                </a:solidFill>
              </a:rPr>
              <a:t>life</a:t>
            </a:r>
            <a:r>
              <a:rPr lang="en-US" altLang="zh-CN"/>
              <a:t> that observes it.  It </a:t>
            </a:r>
            <a:r>
              <a:rPr lang="en-US" altLang="zh-CN">
                <a:solidFill>
                  <a:srgbClr val="FF0000"/>
                </a:solidFill>
              </a:rPr>
              <a:t>explains</a:t>
            </a:r>
            <a:r>
              <a:rPr lang="en-US" altLang="zh-CN"/>
              <a:t> </a:t>
            </a:r>
            <a:r>
              <a:rPr lang="en-US" altLang="zh-CN">
                <a:solidFill>
                  <a:srgbClr val="00B0F0"/>
                </a:solidFill>
              </a:rPr>
              <a:t>why universe has the age </a:t>
            </a:r>
            <a:r>
              <a:rPr lang="en-US" altLang="zh-CN"/>
              <a:t>and </a:t>
            </a:r>
            <a:r>
              <a:rPr lang="en-US" altLang="zh-CN">
                <a:solidFill>
                  <a:srgbClr val="00B0F0"/>
                </a:solidFill>
              </a:rPr>
              <a:t>fundamental physical constants </a:t>
            </a:r>
            <a:r>
              <a:rPr lang="en-US" altLang="zh-CN">
                <a:solidFill>
                  <a:srgbClr val="C00000"/>
                </a:solidFill>
              </a:rPr>
              <a:t>necessary to accommodate conscious life</a:t>
            </a:r>
            <a:r>
              <a:rPr lang="en-US" altLang="zh-CN"/>
              <a:t>.  It is unremarkable that universe's </a:t>
            </a:r>
            <a:r>
              <a:rPr lang="en-US" altLang="zh-CN">
                <a:solidFill>
                  <a:srgbClr val="9900CC"/>
                </a:solidFill>
              </a:rPr>
              <a:t>fundamental constants happen to fall within the narrow range </a:t>
            </a:r>
            <a:r>
              <a:rPr lang="en-US" altLang="zh-CN"/>
              <a:t>thought to be </a:t>
            </a:r>
            <a:r>
              <a:rPr lang="en-US" altLang="zh-CN">
                <a:solidFill>
                  <a:srgbClr val="9900CC"/>
                </a:solidFill>
              </a:rPr>
              <a:t>compatible with life</a:t>
            </a:r>
            <a:r>
              <a:rPr lang="en-US" altLang="zh-CN"/>
              <a:t>.</a:t>
            </a:r>
            <a:endParaRPr lang="zh-CN" altLang="en-US"/>
          </a:p>
        </p:txBody>
      </p:sp>
      <p:sp>
        <p:nvSpPr>
          <p:cNvPr id="17412" name="矩形 3"/>
          <p:cNvSpPr>
            <a:spLocks noChangeArrowheads="1"/>
          </p:cNvSpPr>
          <p:nvPr/>
        </p:nvSpPr>
        <p:spPr bwMode="auto">
          <a:xfrm>
            <a:off x="250825" y="2719388"/>
            <a:ext cx="849788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宋体" panose="02010600030101010101" pitchFamily="2" charset="-122"/>
              </a:defRPr>
            </a:lvl1pPr>
            <a:lvl2pPr marL="742950" indent="-285750">
              <a:defRPr kumimoji="1">
                <a:solidFill>
                  <a:schemeClr val="tx1"/>
                </a:solidFill>
                <a:latin typeface="Times New Roman" panose="02020603050405020304" pitchFamily="18" charset="0"/>
                <a:ea typeface="宋体" panose="02010600030101010101" pitchFamily="2" charset="-122"/>
              </a:defRPr>
            </a:lvl2pPr>
            <a:lvl3pPr marL="1143000" indent="-228600">
              <a:defRPr kumimoji="1">
                <a:solidFill>
                  <a:schemeClr val="tx1"/>
                </a:solidFill>
                <a:latin typeface="Times New Roman" panose="02020603050405020304" pitchFamily="18" charset="0"/>
                <a:ea typeface="宋体" panose="02010600030101010101" pitchFamily="2" charset="-122"/>
              </a:defRPr>
            </a:lvl3pPr>
            <a:lvl4pPr marL="1600200" indent="-228600">
              <a:defRPr kumimoji="1">
                <a:solidFill>
                  <a:schemeClr val="tx1"/>
                </a:solidFill>
                <a:latin typeface="Times New Roman" panose="02020603050405020304" pitchFamily="18" charset="0"/>
                <a:ea typeface="宋体" panose="02010600030101010101" pitchFamily="2" charset="-122"/>
              </a:defRPr>
            </a:lvl4pPr>
            <a:lvl5pPr marL="2057400" indent="-228600">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9pPr>
          </a:lstStyle>
          <a:p>
            <a:r>
              <a:rPr lang="en-US" altLang="zh-CN">
                <a:solidFill>
                  <a:srgbClr val="FF0000"/>
                </a:solidFill>
              </a:rPr>
              <a:t>Steven Weinberg </a:t>
            </a:r>
            <a:r>
              <a:rPr lang="en-US" altLang="zh-CN"/>
              <a:t>noted that </a:t>
            </a:r>
            <a:r>
              <a:rPr lang="en-US" altLang="zh-CN">
                <a:solidFill>
                  <a:srgbClr val="FF0000"/>
                </a:solidFill>
              </a:rPr>
              <a:t>cosmological constant </a:t>
            </a:r>
            <a:r>
              <a:rPr lang="en-US" altLang="zh-CN"/>
              <a:t>has a remarkably low value, some 120 orders of magnitude smaller than the value particle physics predicts (this has been the "worst prediction in physics").</a:t>
            </a:r>
            <a:r>
              <a:rPr lang="en-US" altLang="zh-CN" baseline="30000"/>
              <a:t> </a:t>
            </a:r>
            <a:r>
              <a:rPr lang="en-US" altLang="zh-CN"/>
              <a:t>However, if cosmological constant were only one order of magnitude larger than its observed value, universe would suffer catastrophic inflation, which would preclude the formation of stars, and hence life. The observed values of the </a:t>
            </a:r>
            <a:r>
              <a:rPr lang="en-US" altLang="zh-CN">
                <a:solidFill>
                  <a:srgbClr val="FF0000"/>
                </a:solidFill>
              </a:rPr>
              <a:t>dimensionless physical constants </a:t>
            </a:r>
            <a:r>
              <a:rPr lang="en-US" altLang="zh-CN"/>
              <a:t>(like </a:t>
            </a:r>
            <a:r>
              <a:rPr lang="en-US" altLang="zh-CN">
                <a:solidFill>
                  <a:srgbClr val="FF0000"/>
                </a:solidFill>
              </a:rPr>
              <a:t>fine-structure constant</a:t>
            </a:r>
            <a:r>
              <a:rPr lang="en-US" altLang="zh-CN"/>
              <a:t>) governing four fundamental interactions are balanced as if </a:t>
            </a:r>
            <a:r>
              <a:rPr lang="en-US" altLang="zh-CN">
                <a:solidFill>
                  <a:srgbClr val="FF0000"/>
                </a:solidFill>
              </a:rPr>
              <a:t>fine-tuned</a:t>
            </a:r>
            <a:r>
              <a:rPr lang="en-US" altLang="zh-CN"/>
              <a:t> to permit the formation of commonly found matter and subsequently the </a:t>
            </a:r>
            <a:r>
              <a:rPr lang="en-US" altLang="zh-CN">
                <a:solidFill>
                  <a:srgbClr val="FF0000"/>
                </a:solidFill>
              </a:rPr>
              <a:t>emergence of life</a:t>
            </a:r>
            <a:r>
              <a:rPr lang="en-US" altLang="zh-CN"/>
              <a:t>.</a:t>
            </a:r>
            <a:r>
              <a:rPr lang="en-US" altLang="zh-CN" baseline="30000"/>
              <a:t> </a:t>
            </a:r>
            <a:r>
              <a:rPr lang="en-US" altLang="zh-CN"/>
              <a:t> A slight increase in strong interaction would bind the dineutron and the diproton, and nuclear fusion would have converted all </a:t>
            </a:r>
            <a:r>
              <a:rPr lang="en-US" altLang="zh-CN">
                <a:solidFill>
                  <a:srgbClr val="7030A0"/>
                </a:solidFill>
              </a:rPr>
              <a:t>hydrogen</a:t>
            </a:r>
            <a:r>
              <a:rPr lang="en-US" altLang="zh-CN"/>
              <a:t> in the early universe to </a:t>
            </a:r>
            <a:r>
              <a:rPr lang="en-US" altLang="zh-CN">
                <a:solidFill>
                  <a:srgbClr val="7030A0"/>
                </a:solidFill>
              </a:rPr>
              <a:t>helium</a:t>
            </a:r>
            <a:r>
              <a:rPr lang="en-US" altLang="zh-CN"/>
              <a:t>. </a:t>
            </a:r>
            <a:r>
              <a:rPr lang="en-US" altLang="zh-CN">
                <a:solidFill>
                  <a:srgbClr val="7030A0"/>
                </a:solidFill>
              </a:rPr>
              <a:t>Water</a:t>
            </a:r>
            <a:r>
              <a:rPr lang="en-US" altLang="zh-CN"/>
              <a:t>, as well as sufficiently long-lived stable </a:t>
            </a:r>
            <a:r>
              <a:rPr lang="en-US" altLang="zh-CN">
                <a:solidFill>
                  <a:srgbClr val="7030A0"/>
                </a:solidFill>
              </a:rPr>
              <a:t>stars</a:t>
            </a:r>
            <a:r>
              <a:rPr lang="en-US" altLang="zh-CN"/>
              <a:t>, both essential for the emergence of life as we know it, would not exist. More generally, </a:t>
            </a:r>
            <a:r>
              <a:rPr lang="en-US" altLang="zh-CN">
                <a:solidFill>
                  <a:srgbClr val="7030A0"/>
                </a:solidFill>
              </a:rPr>
              <a:t>small changes in the relative strengths of the four fundamental interactions can greatly affect the universe's age, structure, and capacity for life</a:t>
            </a:r>
            <a:r>
              <a:rPr lang="en-US" altLang="zh-CN"/>
              <a:t>.</a:t>
            </a:r>
          </a:p>
        </p:txBody>
      </p:sp>
      <p:pic>
        <p:nvPicPr>
          <p:cNvPr id="17413"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7625"/>
            <a:ext cx="14033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2"/>
          <p:cNvSpPr>
            <a:spLocks noChangeArrowheads="1"/>
          </p:cNvSpPr>
          <p:nvPr/>
        </p:nvSpPr>
        <p:spPr bwMode="auto">
          <a:xfrm>
            <a:off x="1914525" y="439738"/>
            <a:ext cx="4548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宋体" panose="02010600030101010101" pitchFamily="2" charset="-122"/>
              </a:defRPr>
            </a:lvl1pPr>
            <a:lvl2pPr marL="742950" indent="-285750">
              <a:defRPr kumimoji="1">
                <a:solidFill>
                  <a:schemeClr val="tx1"/>
                </a:solidFill>
                <a:latin typeface="Times New Roman" panose="02020603050405020304" pitchFamily="18" charset="0"/>
                <a:ea typeface="宋体" panose="02010600030101010101" pitchFamily="2" charset="-122"/>
              </a:defRPr>
            </a:lvl2pPr>
            <a:lvl3pPr marL="1143000" indent="-228600">
              <a:defRPr kumimoji="1">
                <a:solidFill>
                  <a:schemeClr val="tx1"/>
                </a:solidFill>
                <a:latin typeface="Times New Roman" panose="02020603050405020304" pitchFamily="18" charset="0"/>
                <a:ea typeface="宋体" panose="02010600030101010101" pitchFamily="2" charset="-122"/>
              </a:defRPr>
            </a:lvl3pPr>
            <a:lvl4pPr marL="1600200" indent="-228600">
              <a:defRPr kumimoji="1">
                <a:solidFill>
                  <a:schemeClr val="tx1"/>
                </a:solidFill>
                <a:latin typeface="Times New Roman" panose="02020603050405020304" pitchFamily="18" charset="0"/>
                <a:ea typeface="宋体" panose="02010600030101010101" pitchFamily="2" charset="-122"/>
              </a:defRPr>
            </a:lvl4pPr>
            <a:lvl5pPr marL="2057400" indent="-228600">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9pPr>
          </a:lstStyle>
          <a:p>
            <a:r>
              <a:rPr lang="en-US" altLang="zh-CN" sz="2400">
                <a:solidFill>
                  <a:srgbClr val="FF0000"/>
                </a:solidFill>
              </a:rPr>
              <a:t>Anthropic Principle and Multiverse</a:t>
            </a:r>
            <a:endParaRPr lang="zh-CN" altLang="en-US" sz="2400">
              <a:solidFill>
                <a:srgbClr val="FF0000"/>
              </a:solidFill>
            </a:endParaRPr>
          </a:p>
          <a:p>
            <a:endParaRPr lang="zh-CN" altLang="en-US" sz="2400">
              <a:solidFill>
                <a:srgbClr val="FF0000"/>
              </a:solidFill>
            </a:endParaRPr>
          </a:p>
        </p:txBody>
      </p:sp>
      <p:sp>
        <p:nvSpPr>
          <p:cNvPr id="18435" name="矩形 3"/>
          <p:cNvSpPr>
            <a:spLocks noChangeArrowheads="1"/>
          </p:cNvSpPr>
          <p:nvPr/>
        </p:nvSpPr>
        <p:spPr bwMode="auto">
          <a:xfrm>
            <a:off x="900113" y="1270000"/>
            <a:ext cx="73437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宋体" panose="02010600030101010101" pitchFamily="2" charset="-122"/>
              </a:defRPr>
            </a:lvl1pPr>
            <a:lvl2pPr marL="742950" indent="-285750">
              <a:defRPr kumimoji="1">
                <a:solidFill>
                  <a:schemeClr val="tx1"/>
                </a:solidFill>
                <a:latin typeface="Times New Roman" panose="02020603050405020304" pitchFamily="18" charset="0"/>
                <a:ea typeface="宋体" panose="02010600030101010101" pitchFamily="2" charset="-122"/>
              </a:defRPr>
            </a:lvl2pPr>
            <a:lvl3pPr marL="1143000" indent="-228600">
              <a:defRPr kumimoji="1">
                <a:solidFill>
                  <a:schemeClr val="tx1"/>
                </a:solidFill>
                <a:latin typeface="Times New Roman" panose="02020603050405020304" pitchFamily="18" charset="0"/>
                <a:ea typeface="宋体" panose="02010600030101010101" pitchFamily="2" charset="-122"/>
              </a:defRPr>
            </a:lvl3pPr>
            <a:lvl4pPr marL="1600200" indent="-228600">
              <a:defRPr kumimoji="1">
                <a:solidFill>
                  <a:schemeClr val="tx1"/>
                </a:solidFill>
                <a:latin typeface="Times New Roman" panose="02020603050405020304" pitchFamily="18" charset="0"/>
                <a:ea typeface="宋体" panose="02010600030101010101" pitchFamily="2" charset="-122"/>
              </a:defRPr>
            </a:lvl4pPr>
            <a:lvl5pPr marL="2057400" indent="-228600">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9pPr>
          </a:lstStyle>
          <a:p>
            <a:r>
              <a:rPr lang="en-US" altLang="zh-CN"/>
              <a:t>A multiverse of a somewhat different kind has been envisaged within </a:t>
            </a:r>
            <a:r>
              <a:rPr lang="en-US" altLang="zh-CN">
                <a:solidFill>
                  <a:srgbClr val="FF0000"/>
                </a:solidFill>
              </a:rPr>
              <a:t>string theory</a:t>
            </a:r>
            <a:r>
              <a:rPr lang="en-US" altLang="zh-CN"/>
              <a:t> and its higher-dimensional extension, M-theory.</a:t>
            </a:r>
            <a:r>
              <a:rPr lang="en-US" altLang="zh-CN" baseline="30000"/>
              <a:t> </a:t>
            </a:r>
            <a:r>
              <a:rPr lang="en-US" altLang="zh-CN"/>
              <a:t>These theories require the presence of 10 or 11 spacetime dimensions respectively. The extra 6 or 7 dimensions may either be compactified on a very small scale, or </a:t>
            </a:r>
            <a:r>
              <a:rPr lang="en-US" altLang="zh-CN">
                <a:solidFill>
                  <a:srgbClr val="FF0000"/>
                </a:solidFill>
              </a:rPr>
              <a:t>our universe </a:t>
            </a:r>
            <a:r>
              <a:rPr lang="en-US" altLang="zh-CN"/>
              <a:t>may simply be localized on a dynamical (3+1)-dimensional object, a </a:t>
            </a:r>
            <a:r>
              <a:rPr lang="en-US" altLang="zh-CN">
                <a:solidFill>
                  <a:srgbClr val="FF0000"/>
                </a:solidFill>
              </a:rPr>
              <a:t>D-brane</a:t>
            </a:r>
            <a:r>
              <a:rPr lang="en-US" altLang="zh-CN"/>
              <a:t>. This opens up the possibility that there are </a:t>
            </a:r>
            <a:r>
              <a:rPr lang="en-US" altLang="zh-CN">
                <a:solidFill>
                  <a:srgbClr val="0000CC"/>
                </a:solidFill>
              </a:rPr>
              <a:t>other branes </a:t>
            </a:r>
            <a:r>
              <a:rPr lang="en-US" altLang="zh-CN"/>
              <a:t>which could support </a:t>
            </a:r>
            <a:r>
              <a:rPr lang="en-US" altLang="zh-CN">
                <a:solidFill>
                  <a:srgbClr val="0000CC"/>
                </a:solidFill>
              </a:rPr>
              <a:t>other universes</a:t>
            </a:r>
            <a:endParaRPr lang="zh-CN" altLang="en-US">
              <a:solidFill>
                <a:srgbClr val="0000CC"/>
              </a:solidFill>
            </a:endParaRPr>
          </a:p>
        </p:txBody>
      </p:sp>
      <p:sp>
        <p:nvSpPr>
          <p:cNvPr id="18436" name="矩形 4"/>
          <p:cNvSpPr>
            <a:spLocks noChangeArrowheads="1"/>
          </p:cNvSpPr>
          <p:nvPr/>
        </p:nvSpPr>
        <p:spPr bwMode="auto">
          <a:xfrm>
            <a:off x="900113" y="3500438"/>
            <a:ext cx="76739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宋体" panose="02010600030101010101" pitchFamily="2" charset="-122"/>
              </a:defRPr>
            </a:lvl1pPr>
            <a:lvl2pPr marL="742950" indent="-285750">
              <a:defRPr kumimoji="1">
                <a:solidFill>
                  <a:schemeClr val="tx1"/>
                </a:solidFill>
                <a:latin typeface="Times New Roman" panose="02020603050405020304" pitchFamily="18" charset="0"/>
                <a:ea typeface="宋体" panose="02010600030101010101" pitchFamily="2" charset="-122"/>
              </a:defRPr>
            </a:lvl2pPr>
            <a:lvl3pPr marL="1143000" indent="-228600">
              <a:defRPr kumimoji="1">
                <a:solidFill>
                  <a:schemeClr val="tx1"/>
                </a:solidFill>
                <a:latin typeface="Times New Roman" panose="02020603050405020304" pitchFamily="18" charset="0"/>
                <a:ea typeface="宋体" panose="02010600030101010101" pitchFamily="2" charset="-122"/>
              </a:defRPr>
            </a:lvl3pPr>
            <a:lvl4pPr marL="1600200" indent="-228600">
              <a:defRPr kumimoji="1">
                <a:solidFill>
                  <a:schemeClr val="tx1"/>
                </a:solidFill>
                <a:latin typeface="Times New Roman" panose="02020603050405020304" pitchFamily="18" charset="0"/>
                <a:ea typeface="宋体" panose="02010600030101010101" pitchFamily="2" charset="-122"/>
              </a:defRPr>
            </a:lvl4pPr>
            <a:lvl5pPr marL="2057400" indent="-228600">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9pPr>
          </a:lstStyle>
          <a:p>
            <a:r>
              <a:rPr lang="en-US" altLang="zh-CN">
                <a:solidFill>
                  <a:srgbClr val="FF0000"/>
                </a:solidFill>
              </a:rPr>
              <a:t>Our own universe </a:t>
            </a:r>
            <a:r>
              <a:rPr lang="en-US" altLang="zh-CN"/>
              <a:t>appears to be fine-tuned for conscious life.  If there were a large (possibly infinite) number of universes, each with possibly different physical laws (or different fundamental physical constants), some of these universes, even if very few, would have combination of laws and fundamental parameters that are suitable for development of matter, astronomical structures, elemental diversity, stars, and planets that can exist long enough </a:t>
            </a:r>
            <a:r>
              <a:rPr lang="en-US" altLang="zh-CN">
                <a:solidFill>
                  <a:srgbClr val="FF0000"/>
                </a:solidFill>
              </a:rPr>
              <a:t>for life to emerge and evolve</a:t>
            </a:r>
            <a:r>
              <a:rPr lang="en-US" altLang="zh-CN"/>
              <a:t>. The anthropic principle could then be applied to conclude that we (as conscious beings) would only exist in one of those few universes that happened to be finely tuned, permitting the existence of life with developed consciousness.</a:t>
            </a:r>
            <a:endParaRPr lang="zh-CN" altLang="en-US"/>
          </a:p>
        </p:txBody>
      </p:sp>
      <p:pic>
        <p:nvPicPr>
          <p:cNvPr id="1843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7125" y="0"/>
            <a:ext cx="16446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2268538" y="404813"/>
            <a:ext cx="4340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宋体" panose="02010600030101010101" pitchFamily="2" charset="-122"/>
              </a:defRPr>
            </a:lvl1pPr>
            <a:lvl2pPr marL="742950" indent="-285750">
              <a:defRPr kumimoji="1">
                <a:solidFill>
                  <a:schemeClr val="tx1"/>
                </a:solidFill>
                <a:latin typeface="Times New Roman" panose="02020603050405020304" pitchFamily="18" charset="0"/>
                <a:ea typeface="宋体" panose="02010600030101010101" pitchFamily="2" charset="-122"/>
              </a:defRPr>
            </a:lvl2pPr>
            <a:lvl3pPr marL="1143000" indent="-228600">
              <a:defRPr kumimoji="1">
                <a:solidFill>
                  <a:schemeClr val="tx1"/>
                </a:solidFill>
                <a:latin typeface="Times New Roman" panose="02020603050405020304" pitchFamily="18" charset="0"/>
                <a:ea typeface="宋体" panose="02010600030101010101" pitchFamily="2" charset="-122"/>
              </a:defRPr>
            </a:lvl3pPr>
            <a:lvl4pPr marL="1600200" indent="-228600">
              <a:defRPr kumimoji="1">
                <a:solidFill>
                  <a:schemeClr val="tx1"/>
                </a:solidFill>
                <a:latin typeface="Times New Roman" panose="02020603050405020304" pitchFamily="18" charset="0"/>
                <a:ea typeface="宋体" panose="02010600030101010101" pitchFamily="2" charset="-122"/>
              </a:defRPr>
            </a:lvl4pPr>
            <a:lvl5pPr marL="2057400" indent="-228600">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9pPr>
          </a:lstStyle>
          <a:p>
            <a:r>
              <a:rPr lang="en-US" altLang="zh-CN" sz="3200">
                <a:solidFill>
                  <a:srgbClr val="FF0000"/>
                </a:solidFill>
              </a:rPr>
              <a:t>Search for SUSY at LHC</a:t>
            </a:r>
            <a:endParaRPr lang="zh-CN" altLang="en-US" sz="3200">
              <a:solidFill>
                <a:srgbClr val="FF0000"/>
              </a:solidFill>
            </a:endParaRPr>
          </a:p>
          <a:p>
            <a:endParaRPr lang="zh-CN" altLang="en-US" sz="3200">
              <a:solidFill>
                <a:srgbClr val="FF0000"/>
              </a:solidFill>
            </a:endParaRPr>
          </a:p>
        </p:txBody>
      </p:sp>
      <p:sp>
        <p:nvSpPr>
          <p:cNvPr id="3" name="矩形 2"/>
          <p:cNvSpPr>
            <a:spLocks noRot="1" noChangeAspect="1" noMove="1" noResize="1" noEditPoints="1" noAdjustHandles="1" noChangeArrowheads="1" noChangeShapeType="1" noTextEdit="1"/>
          </p:cNvSpPr>
          <p:nvPr/>
        </p:nvSpPr>
        <p:spPr>
          <a:xfrm>
            <a:off x="1354640" y="1483048"/>
            <a:ext cx="6166625" cy="338554"/>
          </a:xfrm>
          <a:prstGeom prst="rect">
            <a:avLst/>
          </a:prstGeom>
          <a:blipFill rotWithShape="0">
            <a:blip r:embed="rId2"/>
            <a:stretch>
              <a:fillRect l="-494" t="-5357" b="-28571"/>
            </a:stretch>
          </a:blipFill>
        </p:spPr>
        <p:txBody>
          <a:bodyPr/>
          <a:lstStyle/>
          <a:p>
            <a:r>
              <a:rPr lang="zh-CN" altLang="en-US">
                <a:noFill/>
              </a:rPr>
              <a:t> </a:t>
            </a:r>
          </a:p>
        </p:txBody>
      </p:sp>
      <p:pic>
        <p:nvPicPr>
          <p:cNvPr id="19460" name="图片 3"/>
          <p:cNvPicPr>
            <a:picLocks noChangeAspect="1"/>
          </p:cNvPicPr>
          <p:nvPr/>
        </p:nvPicPr>
        <p:blipFill>
          <a:blip r:embed="rId3">
            <a:extLst>
              <a:ext uri="{28A0092B-C50C-407E-A947-70E740481C1C}">
                <a14:useLocalDpi xmlns:a14="http://schemas.microsoft.com/office/drawing/2010/main" val="0"/>
              </a:ext>
            </a:extLst>
          </a:blip>
          <a:srcRect l="51692"/>
          <a:stretch>
            <a:fillRect/>
          </a:stretch>
        </p:blipFill>
        <p:spPr bwMode="auto">
          <a:xfrm>
            <a:off x="250825" y="2219325"/>
            <a:ext cx="2549525"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2276475"/>
            <a:ext cx="2259012"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矩形 6"/>
          <p:cNvSpPr>
            <a:spLocks noChangeArrowheads="1"/>
          </p:cNvSpPr>
          <p:nvPr/>
        </p:nvSpPr>
        <p:spPr bwMode="auto">
          <a:xfrm>
            <a:off x="4021138" y="2230438"/>
            <a:ext cx="293687" cy="3079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a:defRPr kumimoji="1">
                <a:solidFill>
                  <a:schemeClr val="tx1"/>
                </a:solidFill>
                <a:latin typeface="Times New Roman" panose="02020603050405020304" pitchFamily="18" charset="0"/>
                <a:ea typeface="宋体" panose="02010600030101010101" pitchFamily="2" charset="-122"/>
              </a:defRPr>
            </a:lvl1pPr>
            <a:lvl2pPr marL="742950" indent="-285750">
              <a:defRPr kumimoji="1">
                <a:solidFill>
                  <a:schemeClr val="tx1"/>
                </a:solidFill>
                <a:latin typeface="Times New Roman" panose="02020603050405020304" pitchFamily="18" charset="0"/>
                <a:ea typeface="宋体" panose="02010600030101010101" pitchFamily="2" charset="-122"/>
              </a:defRPr>
            </a:lvl2pPr>
            <a:lvl3pPr marL="1143000" indent="-228600">
              <a:defRPr kumimoji="1">
                <a:solidFill>
                  <a:schemeClr val="tx1"/>
                </a:solidFill>
                <a:latin typeface="Times New Roman" panose="02020603050405020304" pitchFamily="18" charset="0"/>
                <a:ea typeface="宋体" panose="02010600030101010101" pitchFamily="2" charset="-122"/>
              </a:defRPr>
            </a:lvl3pPr>
            <a:lvl4pPr marL="1600200" indent="-228600">
              <a:defRPr kumimoji="1">
                <a:solidFill>
                  <a:schemeClr val="tx1"/>
                </a:solidFill>
                <a:latin typeface="Times New Roman" panose="02020603050405020304" pitchFamily="18" charset="0"/>
                <a:ea typeface="宋体" panose="02010600030101010101" pitchFamily="2" charset="-122"/>
              </a:defRPr>
            </a:lvl4pPr>
            <a:lvl5pPr marL="2057400" indent="-228600">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algn="ctr" eaLnBrk="1" hangingPunct="1">
              <a:spcBef>
                <a:spcPct val="20000"/>
              </a:spcBef>
              <a:buClr>
                <a:schemeClr val="tx2"/>
              </a:buClr>
              <a:buSzPct val="75000"/>
              <a:buFont typeface="Wingdings" panose="05000000000000000000" pitchFamily="2" charset="2"/>
              <a:buNone/>
            </a:pPr>
            <a:r>
              <a:rPr lang="en-US" altLang="zh-CN" sz="1400" b="1">
                <a:solidFill>
                  <a:srgbClr val="FF0000"/>
                </a:solidFill>
                <a:latin typeface="Arial" panose="020B0604020202020204" pitchFamily="34" charset="0"/>
                <a:ea typeface="华文中宋" panose="02010600040101010101" pitchFamily="2" charset="-122"/>
                <a:sym typeface="Symbol" panose="05050102010706020507" pitchFamily="18" charset="2"/>
              </a:rPr>
              <a:t>q</a:t>
            </a:r>
            <a:endParaRPr lang="zh-CN" altLang="en-US" sz="1400" b="1">
              <a:solidFill>
                <a:srgbClr val="FF0000"/>
              </a:solidFill>
              <a:latin typeface="Arial" panose="020B0604020202020204" pitchFamily="34" charset="0"/>
              <a:ea typeface="华文中宋" panose="02010600040101010101" pitchFamily="2" charset="-122"/>
              <a:sym typeface="Symbol" panose="05050102010706020507" pitchFamily="18" charset="2"/>
            </a:endParaRPr>
          </a:p>
        </p:txBody>
      </p:sp>
      <p:sp>
        <p:nvSpPr>
          <p:cNvPr id="19463" name="矩形 7"/>
          <p:cNvSpPr>
            <a:spLocks noChangeArrowheads="1"/>
          </p:cNvSpPr>
          <p:nvPr/>
        </p:nvSpPr>
        <p:spPr bwMode="auto">
          <a:xfrm>
            <a:off x="4468813" y="2230438"/>
            <a:ext cx="293687" cy="3079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a:defRPr kumimoji="1">
                <a:solidFill>
                  <a:schemeClr val="tx1"/>
                </a:solidFill>
                <a:latin typeface="Times New Roman" panose="02020603050405020304" pitchFamily="18" charset="0"/>
                <a:ea typeface="宋体" panose="02010600030101010101" pitchFamily="2" charset="-122"/>
              </a:defRPr>
            </a:lvl1pPr>
            <a:lvl2pPr marL="742950" indent="-285750">
              <a:defRPr kumimoji="1">
                <a:solidFill>
                  <a:schemeClr val="tx1"/>
                </a:solidFill>
                <a:latin typeface="Times New Roman" panose="02020603050405020304" pitchFamily="18" charset="0"/>
                <a:ea typeface="宋体" panose="02010600030101010101" pitchFamily="2" charset="-122"/>
              </a:defRPr>
            </a:lvl2pPr>
            <a:lvl3pPr marL="1143000" indent="-228600">
              <a:defRPr kumimoji="1">
                <a:solidFill>
                  <a:schemeClr val="tx1"/>
                </a:solidFill>
                <a:latin typeface="Times New Roman" panose="02020603050405020304" pitchFamily="18" charset="0"/>
                <a:ea typeface="宋体" panose="02010600030101010101" pitchFamily="2" charset="-122"/>
              </a:defRPr>
            </a:lvl3pPr>
            <a:lvl4pPr marL="1600200" indent="-228600">
              <a:defRPr kumimoji="1">
                <a:solidFill>
                  <a:schemeClr val="tx1"/>
                </a:solidFill>
                <a:latin typeface="Times New Roman" panose="02020603050405020304" pitchFamily="18" charset="0"/>
                <a:ea typeface="宋体" panose="02010600030101010101" pitchFamily="2" charset="-122"/>
              </a:defRPr>
            </a:lvl4pPr>
            <a:lvl5pPr marL="2057400" indent="-228600">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algn="ctr" eaLnBrk="1" hangingPunct="1">
              <a:spcBef>
                <a:spcPct val="20000"/>
              </a:spcBef>
              <a:buClr>
                <a:schemeClr val="tx2"/>
              </a:buClr>
              <a:buSzPct val="75000"/>
              <a:buFont typeface="Wingdings" panose="05000000000000000000" pitchFamily="2" charset="2"/>
              <a:buNone/>
            </a:pPr>
            <a:r>
              <a:rPr lang="en-US" altLang="zh-CN" sz="1400" b="1">
                <a:solidFill>
                  <a:srgbClr val="FF0000"/>
                </a:solidFill>
                <a:latin typeface="Arial" panose="020B0604020202020204" pitchFamily="34" charset="0"/>
                <a:ea typeface="华文中宋" panose="02010600040101010101" pitchFamily="2" charset="-122"/>
                <a:sym typeface="Symbol" panose="05050102010706020507" pitchFamily="18" charset="2"/>
              </a:rPr>
              <a:t>q</a:t>
            </a:r>
            <a:endParaRPr lang="zh-CN" altLang="en-US" sz="1400" b="1">
              <a:solidFill>
                <a:srgbClr val="FF0000"/>
              </a:solidFill>
              <a:latin typeface="Arial" panose="020B0604020202020204" pitchFamily="34" charset="0"/>
              <a:ea typeface="华文中宋" panose="02010600040101010101" pitchFamily="2" charset="-122"/>
              <a:sym typeface="Symbol" panose="05050102010706020507" pitchFamily="18" charset="2"/>
            </a:endParaRPr>
          </a:p>
        </p:txBody>
      </p:sp>
      <p:sp>
        <p:nvSpPr>
          <p:cNvPr id="19464" name="矩形 8"/>
          <p:cNvSpPr>
            <a:spLocks noChangeArrowheads="1"/>
          </p:cNvSpPr>
          <p:nvPr/>
        </p:nvSpPr>
        <p:spPr bwMode="auto">
          <a:xfrm>
            <a:off x="4167188" y="3995738"/>
            <a:ext cx="293687" cy="3079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kumimoji="1">
                <a:solidFill>
                  <a:schemeClr val="tx1"/>
                </a:solidFill>
                <a:latin typeface="Times New Roman" panose="02020603050405020304" pitchFamily="18" charset="0"/>
                <a:ea typeface="宋体" panose="02010600030101010101" pitchFamily="2" charset="-122"/>
              </a:defRPr>
            </a:lvl1pPr>
            <a:lvl2pPr marL="742950" indent="-285750">
              <a:defRPr kumimoji="1">
                <a:solidFill>
                  <a:schemeClr val="tx1"/>
                </a:solidFill>
                <a:latin typeface="Times New Roman" panose="02020603050405020304" pitchFamily="18" charset="0"/>
                <a:ea typeface="宋体" panose="02010600030101010101" pitchFamily="2" charset="-122"/>
              </a:defRPr>
            </a:lvl2pPr>
            <a:lvl3pPr marL="1143000" indent="-228600">
              <a:defRPr kumimoji="1">
                <a:solidFill>
                  <a:schemeClr val="tx1"/>
                </a:solidFill>
                <a:latin typeface="Times New Roman" panose="02020603050405020304" pitchFamily="18" charset="0"/>
                <a:ea typeface="宋体" panose="02010600030101010101" pitchFamily="2" charset="-122"/>
              </a:defRPr>
            </a:lvl3pPr>
            <a:lvl4pPr marL="1600200" indent="-228600">
              <a:defRPr kumimoji="1">
                <a:solidFill>
                  <a:schemeClr val="tx1"/>
                </a:solidFill>
                <a:latin typeface="Times New Roman" panose="02020603050405020304" pitchFamily="18" charset="0"/>
                <a:ea typeface="宋体" panose="02010600030101010101" pitchFamily="2" charset="-122"/>
              </a:defRPr>
            </a:lvl4pPr>
            <a:lvl5pPr marL="2057400" indent="-228600">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algn="ctr" eaLnBrk="1" hangingPunct="1">
              <a:spcBef>
                <a:spcPct val="20000"/>
              </a:spcBef>
              <a:buClr>
                <a:schemeClr val="tx2"/>
              </a:buClr>
              <a:buSzPct val="75000"/>
              <a:buFont typeface="Wingdings" panose="05000000000000000000" pitchFamily="2" charset="2"/>
              <a:buNone/>
            </a:pPr>
            <a:r>
              <a:rPr lang="en-US" altLang="zh-CN" sz="1400" b="1">
                <a:solidFill>
                  <a:srgbClr val="FF0000"/>
                </a:solidFill>
                <a:latin typeface="Arial" panose="020B0604020202020204" pitchFamily="34" charset="0"/>
                <a:ea typeface="华文中宋" panose="02010600040101010101" pitchFamily="2" charset="-122"/>
                <a:sym typeface="Symbol" panose="05050102010706020507" pitchFamily="18" charset="2"/>
              </a:rPr>
              <a:t>q</a:t>
            </a:r>
            <a:endParaRPr lang="zh-CN" altLang="en-US" sz="1400" b="1">
              <a:solidFill>
                <a:srgbClr val="FF0000"/>
              </a:solidFill>
              <a:latin typeface="Arial" panose="020B0604020202020204" pitchFamily="34" charset="0"/>
              <a:ea typeface="华文中宋" panose="02010600040101010101" pitchFamily="2" charset="-122"/>
              <a:sym typeface="Symbol" panose="05050102010706020507" pitchFamily="18" charset="2"/>
            </a:endParaRPr>
          </a:p>
        </p:txBody>
      </p:sp>
      <p:sp>
        <p:nvSpPr>
          <p:cNvPr id="19465" name="矩形 9"/>
          <p:cNvSpPr>
            <a:spLocks noChangeArrowheads="1"/>
          </p:cNvSpPr>
          <p:nvPr/>
        </p:nvSpPr>
        <p:spPr bwMode="auto">
          <a:xfrm>
            <a:off x="4616450" y="3995738"/>
            <a:ext cx="320675" cy="3381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kumimoji="1">
                <a:solidFill>
                  <a:schemeClr val="tx1"/>
                </a:solidFill>
                <a:latin typeface="Times New Roman" panose="02020603050405020304" pitchFamily="18" charset="0"/>
                <a:ea typeface="宋体" panose="02010600030101010101" pitchFamily="2" charset="-122"/>
              </a:defRPr>
            </a:lvl1pPr>
            <a:lvl2pPr marL="742950" indent="-285750">
              <a:defRPr kumimoji="1">
                <a:solidFill>
                  <a:schemeClr val="tx1"/>
                </a:solidFill>
                <a:latin typeface="Times New Roman" panose="02020603050405020304" pitchFamily="18" charset="0"/>
                <a:ea typeface="宋体" panose="02010600030101010101" pitchFamily="2" charset="-122"/>
              </a:defRPr>
            </a:lvl2pPr>
            <a:lvl3pPr marL="1143000" indent="-228600">
              <a:defRPr kumimoji="1">
                <a:solidFill>
                  <a:schemeClr val="tx1"/>
                </a:solidFill>
                <a:latin typeface="Times New Roman" panose="02020603050405020304" pitchFamily="18" charset="0"/>
                <a:ea typeface="宋体" panose="02010600030101010101" pitchFamily="2" charset="-122"/>
              </a:defRPr>
            </a:lvl3pPr>
            <a:lvl4pPr marL="1600200" indent="-228600">
              <a:defRPr kumimoji="1">
                <a:solidFill>
                  <a:schemeClr val="tx1"/>
                </a:solidFill>
                <a:latin typeface="Times New Roman" panose="02020603050405020304" pitchFamily="18" charset="0"/>
                <a:ea typeface="宋体" panose="02010600030101010101" pitchFamily="2" charset="-122"/>
              </a:defRPr>
            </a:lvl4pPr>
            <a:lvl5pPr marL="2057400" indent="-228600">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algn="ctr" eaLnBrk="1" hangingPunct="1">
              <a:spcBef>
                <a:spcPct val="20000"/>
              </a:spcBef>
              <a:buClr>
                <a:schemeClr val="tx2"/>
              </a:buClr>
              <a:buSzPct val="75000"/>
              <a:buFont typeface="Wingdings" panose="05000000000000000000" pitchFamily="2" charset="2"/>
              <a:buNone/>
            </a:pPr>
            <a:endParaRPr lang="zh-CN" altLang="en-US" sz="1600" b="1">
              <a:solidFill>
                <a:srgbClr val="FF0000"/>
              </a:solidFill>
              <a:latin typeface="Arial" panose="020B0604020202020204" pitchFamily="34" charset="0"/>
              <a:ea typeface="华文中宋" panose="02010600040101010101" pitchFamily="2" charset="-122"/>
              <a:sym typeface="Symbol" panose="05050102010706020507" pitchFamily="18" charset="2"/>
            </a:endParaRPr>
          </a:p>
        </p:txBody>
      </p:sp>
      <p:sp>
        <p:nvSpPr>
          <p:cNvPr id="11" name="矩形 10"/>
          <p:cNvSpPr>
            <a:spLocks noRot="1" noChangeAspect="1" noMove="1" noResize="1" noEditPoints="1" noAdjustHandles="1" noChangeArrowheads="1" noChangeShapeType="1" noTextEdit="1"/>
          </p:cNvSpPr>
          <p:nvPr/>
        </p:nvSpPr>
        <p:spPr bwMode="auto">
          <a:xfrm>
            <a:off x="4397234" y="2878838"/>
            <a:ext cx="365805" cy="338554"/>
          </a:xfrm>
          <a:prstGeom prst="rect">
            <a:avLst/>
          </a:prstGeom>
          <a:blipFill rotWithShape="0">
            <a:blip r:embed="rId5"/>
            <a:stretch>
              <a:fillRect b="-5357"/>
            </a:stretch>
          </a:blipFill>
          <a:ln w="9525" cap="flat" cmpd="sng" algn="ctr">
            <a:noFill/>
            <a:prstDash val="solid"/>
            <a:round/>
            <a:headEnd type="none" w="med" len="med"/>
            <a:tailEnd type="none" w="med" len="med"/>
          </a:ln>
          <a:effectLst/>
        </p:spPr>
        <p:txBody>
          <a:bodyPr/>
          <a:lstStyle/>
          <a:p>
            <a:r>
              <a:rPr lang="zh-CN" altLang="en-US">
                <a:noFill/>
              </a:rPr>
              <a:t> </a:t>
            </a:r>
          </a:p>
        </p:txBody>
      </p:sp>
      <p:sp>
        <p:nvSpPr>
          <p:cNvPr id="12" name="矩形 11"/>
          <p:cNvSpPr>
            <a:spLocks noRot="1" noChangeAspect="1" noMove="1" noResize="1" noEditPoints="1" noAdjustHandles="1" noChangeArrowheads="1" noChangeShapeType="1" noTextEdit="1"/>
          </p:cNvSpPr>
          <p:nvPr/>
        </p:nvSpPr>
        <p:spPr bwMode="auto">
          <a:xfrm>
            <a:off x="4444704" y="3370662"/>
            <a:ext cx="365805" cy="338554"/>
          </a:xfrm>
          <a:prstGeom prst="rect">
            <a:avLst/>
          </a:prstGeom>
          <a:blipFill rotWithShape="0">
            <a:blip r:embed="rId6"/>
            <a:stretch>
              <a:fillRect b="-7273"/>
            </a:stretch>
          </a:blipFill>
          <a:ln w="9525" cap="flat" cmpd="sng" algn="ctr">
            <a:noFill/>
            <a:prstDash val="solid"/>
            <a:round/>
            <a:headEnd type="none" w="med" len="med"/>
            <a:tailEnd type="none" w="med" len="med"/>
          </a:ln>
          <a:effectLst/>
        </p:spPr>
        <p:txBody>
          <a:bodyPr/>
          <a:lstStyle/>
          <a:p>
            <a:r>
              <a:rPr lang="zh-CN" altLang="en-US">
                <a:noFill/>
              </a:rPr>
              <a:t> </a:t>
            </a:r>
          </a:p>
        </p:txBody>
      </p:sp>
      <p:sp>
        <p:nvSpPr>
          <p:cNvPr id="19468" name="矩形 12"/>
          <p:cNvSpPr>
            <a:spLocks noChangeArrowheads="1"/>
          </p:cNvSpPr>
          <p:nvPr/>
        </p:nvSpPr>
        <p:spPr bwMode="auto">
          <a:xfrm>
            <a:off x="5108575" y="2921000"/>
            <a:ext cx="184150" cy="3381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a:defRPr kumimoji="1">
                <a:solidFill>
                  <a:schemeClr val="tx1"/>
                </a:solidFill>
                <a:latin typeface="Times New Roman" panose="02020603050405020304" pitchFamily="18" charset="0"/>
                <a:ea typeface="宋体" panose="02010600030101010101" pitchFamily="2" charset="-122"/>
              </a:defRPr>
            </a:lvl1pPr>
            <a:lvl2pPr marL="742950" indent="-285750">
              <a:defRPr kumimoji="1">
                <a:solidFill>
                  <a:schemeClr val="tx1"/>
                </a:solidFill>
                <a:latin typeface="Times New Roman" panose="02020603050405020304" pitchFamily="18" charset="0"/>
                <a:ea typeface="宋体" panose="02010600030101010101" pitchFamily="2" charset="-122"/>
              </a:defRPr>
            </a:lvl2pPr>
            <a:lvl3pPr marL="1143000" indent="-228600">
              <a:defRPr kumimoji="1">
                <a:solidFill>
                  <a:schemeClr val="tx1"/>
                </a:solidFill>
                <a:latin typeface="Times New Roman" panose="02020603050405020304" pitchFamily="18" charset="0"/>
                <a:ea typeface="宋体" panose="02010600030101010101" pitchFamily="2" charset="-122"/>
              </a:defRPr>
            </a:lvl3pPr>
            <a:lvl4pPr marL="1600200" indent="-228600">
              <a:defRPr kumimoji="1">
                <a:solidFill>
                  <a:schemeClr val="tx1"/>
                </a:solidFill>
                <a:latin typeface="Times New Roman" panose="02020603050405020304" pitchFamily="18" charset="0"/>
                <a:ea typeface="宋体" panose="02010600030101010101" pitchFamily="2" charset="-122"/>
              </a:defRPr>
            </a:lvl4pPr>
            <a:lvl5pPr marL="2057400" indent="-228600">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algn="ctr" eaLnBrk="1" hangingPunct="1">
              <a:spcBef>
                <a:spcPct val="20000"/>
              </a:spcBef>
              <a:buClr>
                <a:schemeClr val="tx2"/>
              </a:buClr>
              <a:buSzPct val="75000"/>
              <a:buFont typeface="Wingdings" panose="05000000000000000000" pitchFamily="2" charset="2"/>
              <a:buNone/>
            </a:pPr>
            <a:endParaRPr lang="en-US" altLang="zh-CN" sz="1600" b="1">
              <a:solidFill>
                <a:srgbClr val="FF0000"/>
              </a:solidFill>
              <a:latin typeface="Arial" panose="020B0604020202020204" pitchFamily="34" charset="0"/>
              <a:ea typeface="华文中宋" panose="02010600040101010101" pitchFamily="2" charset="-122"/>
              <a:sym typeface="Symbol" panose="05050102010706020507" pitchFamily="18" charset="2"/>
            </a:endParaRPr>
          </a:p>
        </p:txBody>
      </p:sp>
      <p:sp>
        <p:nvSpPr>
          <p:cNvPr id="19469" name="矩形 13"/>
          <p:cNvSpPr>
            <a:spLocks noChangeArrowheads="1"/>
          </p:cNvSpPr>
          <p:nvPr/>
        </p:nvSpPr>
        <p:spPr bwMode="auto">
          <a:xfrm>
            <a:off x="5108575" y="3302000"/>
            <a:ext cx="184150" cy="3397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a:defRPr kumimoji="1">
                <a:solidFill>
                  <a:schemeClr val="tx1"/>
                </a:solidFill>
                <a:latin typeface="Times New Roman" panose="02020603050405020304" pitchFamily="18" charset="0"/>
                <a:ea typeface="宋体" panose="02010600030101010101" pitchFamily="2" charset="-122"/>
              </a:defRPr>
            </a:lvl1pPr>
            <a:lvl2pPr marL="742950" indent="-285750">
              <a:defRPr kumimoji="1">
                <a:solidFill>
                  <a:schemeClr val="tx1"/>
                </a:solidFill>
                <a:latin typeface="Times New Roman" panose="02020603050405020304" pitchFamily="18" charset="0"/>
                <a:ea typeface="宋体" panose="02010600030101010101" pitchFamily="2" charset="-122"/>
              </a:defRPr>
            </a:lvl2pPr>
            <a:lvl3pPr marL="1143000" indent="-228600">
              <a:defRPr kumimoji="1">
                <a:solidFill>
                  <a:schemeClr val="tx1"/>
                </a:solidFill>
                <a:latin typeface="Times New Roman" panose="02020603050405020304" pitchFamily="18" charset="0"/>
                <a:ea typeface="宋体" panose="02010600030101010101" pitchFamily="2" charset="-122"/>
              </a:defRPr>
            </a:lvl3pPr>
            <a:lvl4pPr marL="1600200" indent="-228600">
              <a:defRPr kumimoji="1">
                <a:solidFill>
                  <a:schemeClr val="tx1"/>
                </a:solidFill>
                <a:latin typeface="Times New Roman" panose="02020603050405020304" pitchFamily="18" charset="0"/>
                <a:ea typeface="宋体" panose="02010600030101010101" pitchFamily="2" charset="-122"/>
              </a:defRPr>
            </a:lvl4pPr>
            <a:lvl5pPr marL="2057400" indent="-228600">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algn="ctr" eaLnBrk="1" hangingPunct="1">
              <a:spcBef>
                <a:spcPct val="20000"/>
              </a:spcBef>
              <a:buClr>
                <a:schemeClr val="tx2"/>
              </a:buClr>
              <a:buSzPct val="75000"/>
              <a:buFont typeface="Wingdings" panose="05000000000000000000" pitchFamily="2" charset="2"/>
              <a:buNone/>
            </a:pPr>
            <a:endParaRPr lang="en-US" altLang="zh-CN" sz="1600" b="1">
              <a:solidFill>
                <a:srgbClr val="FF0000"/>
              </a:solidFill>
              <a:latin typeface="Arial" panose="020B0604020202020204" pitchFamily="34" charset="0"/>
              <a:ea typeface="华文中宋" panose="02010600040101010101" pitchFamily="2" charset="-122"/>
              <a:sym typeface="Symbol" panose="05050102010706020507" pitchFamily="18" charset="2"/>
            </a:endParaRPr>
          </a:p>
        </p:txBody>
      </p:sp>
      <p:sp>
        <p:nvSpPr>
          <p:cNvPr id="15" name="矩形 14"/>
          <p:cNvSpPr/>
          <p:nvPr/>
        </p:nvSpPr>
        <p:spPr>
          <a:xfrm>
            <a:off x="3460750" y="4373563"/>
            <a:ext cx="2695575" cy="277812"/>
          </a:xfrm>
          <a:prstGeom prst="rect">
            <a:avLst/>
          </a:prstGeom>
        </p:spPr>
        <p:txBody>
          <a:bodyPr>
            <a:spAutoFit/>
          </a:bodyPr>
          <a:lstStyle/>
          <a:p>
            <a:pPr>
              <a:defRPr/>
            </a:pPr>
            <a:r>
              <a:rPr lang="en-US" altLang="zh-CN" sz="1200" b="1" dirty="0">
                <a:solidFill>
                  <a:schemeClr val="bg1">
                    <a:lumMod val="50000"/>
                  </a:schemeClr>
                </a:solidFill>
              </a:rPr>
              <a:t>1504.07869  </a:t>
            </a:r>
            <a:r>
              <a:rPr lang="en-US" altLang="zh-CN" sz="1200" dirty="0">
                <a:solidFill>
                  <a:schemeClr val="bg1">
                    <a:lumMod val="50000"/>
                  </a:schemeClr>
                </a:solidFill>
              </a:rPr>
              <a:t>(Cao, Shang, Yang, Zhang)</a:t>
            </a:r>
            <a:endParaRPr lang="zh-CN" altLang="en-US" sz="1200" dirty="0">
              <a:solidFill>
                <a:schemeClr val="bg1">
                  <a:lumMod val="50000"/>
                </a:schemeClr>
              </a:solidFill>
            </a:endParaRPr>
          </a:p>
        </p:txBody>
      </p:sp>
      <p:sp>
        <p:nvSpPr>
          <p:cNvPr id="16" name="矩形 15"/>
          <p:cNvSpPr/>
          <p:nvPr/>
        </p:nvSpPr>
        <p:spPr>
          <a:xfrm>
            <a:off x="6138863" y="4373563"/>
            <a:ext cx="2808287" cy="277812"/>
          </a:xfrm>
          <a:prstGeom prst="rect">
            <a:avLst/>
          </a:prstGeom>
        </p:spPr>
        <p:txBody>
          <a:bodyPr>
            <a:spAutoFit/>
          </a:bodyPr>
          <a:lstStyle/>
          <a:p>
            <a:pPr>
              <a:defRPr/>
            </a:pPr>
            <a:r>
              <a:rPr lang="en-US" altLang="zh-CN" sz="1200" b="1" dirty="0">
                <a:solidFill>
                  <a:schemeClr val="bg2">
                    <a:lumMod val="50000"/>
                    <a:lumOff val="50000"/>
                  </a:schemeClr>
                </a:solidFill>
              </a:rPr>
              <a:t>1504.04390 </a:t>
            </a:r>
            <a:r>
              <a:rPr lang="en-US" altLang="zh-CN" sz="1200" dirty="0">
                <a:solidFill>
                  <a:schemeClr val="bg2">
                    <a:lumMod val="50000"/>
                    <a:lumOff val="50000"/>
                  </a:schemeClr>
                </a:solidFill>
              </a:rPr>
              <a:t>(with </a:t>
            </a:r>
            <a:r>
              <a:rPr lang="en-US" altLang="zh-CN" sz="1200" dirty="0" err="1">
                <a:solidFill>
                  <a:schemeClr val="bg2">
                    <a:lumMod val="50000"/>
                    <a:lumOff val="50000"/>
                  </a:schemeClr>
                </a:solidFill>
              </a:rPr>
              <a:t>Koba</a:t>
            </a:r>
            <a:r>
              <a:rPr lang="en-US" altLang="zh-CN" sz="1200" dirty="0">
                <a:solidFill>
                  <a:schemeClr val="bg2">
                    <a:lumMod val="50000"/>
                    <a:lumOff val="50000"/>
                  </a:schemeClr>
                </a:solidFill>
              </a:rPr>
              <a:t>, </a:t>
            </a:r>
            <a:r>
              <a:rPr lang="en-US" altLang="zh-CN" sz="1200" dirty="0" err="1">
                <a:solidFill>
                  <a:schemeClr val="bg2">
                    <a:lumMod val="50000"/>
                    <a:lumOff val="50000"/>
                  </a:schemeClr>
                </a:solidFill>
              </a:rPr>
              <a:t>Saav</a:t>
            </a:r>
            <a:r>
              <a:rPr lang="en-US" altLang="zh-CN" sz="1200" dirty="0">
                <a:solidFill>
                  <a:schemeClr val="bg2">
                    <a:lumMod val="50000"/>
                    <a:lumOff val="50000"/>
                  </a:schemeClr>
                </a:solidFill>
              </a:rPr>
              <a:t>, Wu, Yang)</a:t>
            </a:r>
            <a:endParaRPr lang="zh-CN" altLang="en-US" sz="1200" dirty="0">
              <a:solidFill>
                <a:schemeClr val="bg2">
                  <a:lumMod val="50000"/>
                  <a:lumOff val="50000"/>
                </a:schemeClr>
              </a:solidFill>
            </a:endParaRPr>
          </a:p>
        </p:txBody>
      </p:sp>
      <p:pic>
        <p:nvPicPr>
          <p:cNvPr id="19472" name="图片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54763" y="2373313"/>
            <a:ext cx="21558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60350"/>
            <a:ext cx="6783388" cy="595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827088" y="1492250"/>
            <a:ext cx="5675312" cy="44259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buClr>
                <a:schemeClr val="tx2"/>
              </a:buClr>
              <a:buSzPct val="75000"/>
              <a:buFont typeface="Wingdings" panose="05000000000000000000" pitchFamily="2" charset="2"/>
              <a:buNone/>
            </a:pPr>
            <a:r>
              <a:rPr lang="en-US" altLang="zh-CN" sz="1600" b="1">
                <a:solidFill>
                  <a:srgbClr val="09277D"/>
                </a:solidFill>
                <a:latin typeface="Arial" panose="020B0604020202020204" pitchFamily="34" charset="0"/>
                <a:ea typeface="华文中宋" panose="02010600040101010101" pitchFamily="2" charset="-122"/>
                <a:sym typeface="Symbol" panose="05050102010706020507" pitchFamily="18" charset="2"/>
              </a:rPr>
              <a:t>On SUSY, </a:t>
            </a:r>
            <a:r>
              <a:rPr lang="en-US" altLang="zh-CN" sz="1600" b="1">
                <a:solidFill>
                  <a:srgbClr val="09277D"/>
                </a:solidFill>
                <a:latin typeface="Arial" panose="020B0604020202020204" pitchFamily="34" charset="0"/>
                <a:ea typeface="华文中宋" panose="02010600040101010101" pitchFamily="2" charset="-122"/>
                <a:sym typeface="Symbol" panose="05050102010706020507" pitchFamily="18" charset="2"/>
                <a:hlinkClick r:id="rId2"/>
              </a:rPr>
              <a:t>Frank Wilczek</a:t>
            </a:r>
            <a:r>
              <a:rPr lang="en-US" altLang="zh-CN" sz="1600" b="1">
                <a:solidFill>
                  <a:srgbClr val="09277D"/>
                </a:solidFill>
                <a:latin typeface="Arial" panose="020B0604020202020204" pitchFamily="34" charset="0"/>
                <a:ea typeface="华文中宋" panose="02010600040101010101" pitchFamily="2" charset="-122"/>
                <a:sym typeface="Symbol" panose="05050102010706020507" pitchFamily="18" charset="2"/>
              </a:rPr>
              <a:t> is still a believer, based on the renormalization group calculation he was a co-author of back in 1981. If no SUSY turns up at the next LHC run though, even he will throw in the towel:</a:t>
            </a:r>
          </a:p>
          <a:p>
            <a:pPr algn="dist" eaLnBrk="1" hangingPunct="1">
              <a:lnSpc>
                <a:spcPct val="120000"/>
              </a:lnSpc>
              <a:buClr>
                <a:schemeClr val="tx2"/>
              </a:buClr>
              <a:buSzPct val="75000"/>
              <a:buFont typeface="Wingdings" panose="05000000000000000000" pitchFamily="2" charset="2"/>
              <a:buNone/>
            </a:pPr>
            <a:endParaRPr lang="en-US" altLang="zh-CN" sz="1600" b="1">
              <a:solidFill>
                <a:srgbClr val="09277D"/>
              </a:solidFill>
              <a:latin typeface="Arial" panose="020B0604020202020204" pitchFamily="34" charset="0"/>
              <a:ea typeface="华文中宋" panose="02010600040101010101" pitchFamily="2" charset="-122"/>
              <a:sym typeface="Symbol" panose="05050102010706020507" pitchFamily="18" charset="2"/>
            </a:endParaRPr>
          </a:p>
          <a:p>
            <a:pPr eaLnBrk="1" hangingPunct="1">
              <a:lnSpc>
                <a:spcPct val="120000"/>
              </a:lnSpc>
              <a:buClr>
                <a:schemeClr val="tx2"/>
              </a:buClr>
              <a:buSzPct val="75000"/>
              <a:buFont typeface="Wingdings" panose="05000000000000000000" pitchFamily="2" charset="2"/>
              <a:buNone/>
            </a:pPr>
            <a:r>
              <a:rPr lang="en-US" altLang="zh-CN" sz="1600" b="1" i="1">
                <a:solidFill>
                  <a:srgbClr val="09277D"/>
                </a:solidFill>
                <a:latin typeface="Arial" panose="020B0604020202020204" pitchFamily="34" charset="0"/>
                <a:ea typeface="华文中宋" panose="02010600040101010101" pitchFamily="2" charset="-122"/>
                <a:sym typeface="Symbol" panose="05050102010706020507" pitchFamily="18" charset="2"/>
              </a:rPr>
              <a:t>I cannot believe this success is an accident. But in science faith is a means, not an end.  Supersymmetry predicts new particles, with characteristic properties, that will come into view as the LHC operates at higher energy and intensity. The theory will soon undergo a trial by fire. It will yield gold – or go up in smoke.</a:t>
            </a:r>
          </a:p>
          <a:p>
            <a:pPr algn="dist" eaLnBrk="1" hangingPunct="1">
              <a:lnSpc>
                <a:spcPct val="120000"/>
              </a:lnSpc>
              <a:buClr>
                <a:schemeClr val="tx2"/>
              </a:buClr>
              <a:buSzPct val="75000"/>
              <a:buFont typeface="Wingdings" panose="05000000000000000000" pitchFamily="2" charset="2"/>
              <a:buNone/>
            </a:pPr>
            <a:endParaRPr lang="en-US" altLang="zh-CN" sz="1600" b="1" i="1">
              <a:solidFill>
                <a:srgbClr val="09277D"/>
              </a:solidFill>
              <a:latin typeface="Arial" panose="020B0604020202020204" pitchFamily="34" charset="0"/>
              <a:ea typeface="华文中宋" panose="02010600040101010101" pitchFamily="2" charset="-122"/>
              <a:sym typeface="Symbol" panose="05050102010706020507" pitchFamily="18" charset="2"/>
            </a:endParaRPr>
          </a:p>
          <a:p>
            <a:pPr eaLnBrk="1" hangingPunct="1">
              <a:lnSpc>
                <a:spcPct val="120000"/>
              </a:lnSpc>
              <a:buClr>
                <a:schemeClr val="tx2"/>
              </a:buClr>
              <a:buSzPct val="75000"/>
              <a:buFont typeface="Wingdings" panose="05000000000000000000" pitchFamily="2" charset="2"/>
              <a:buNone/>
            </a:pPr>
            <a:r>
              <a:rPr lang="en-US" altLang="zh-CN" sz="1600" b="1">
                <a:solidFill>
                  <a:srgbClr val="09277D"/>
                </a:solidFill>
                <a:latin typeface="Arial" panose="020B0604020202020204" pitchFamily="34" charset="0"/>
                <a:ea typeface="华文中宋" panose="02010600040101010101" pitchFamily="2" charset="-122"/>
                <a:sym typeface="Symbol" panose="05050102010706020507" pitchFamily="18" charset="2"/>
              </a:rPr>
              <a:t>He has a </a:t>
            </a:r>
            <a:r>
              <a:rPr lang="en-US" altLang="zh-CN" sz="1600" b="1">
                <a:solidFill>
                  <a:srgbClr val="09277D"/>
                </a:solidFill>
                <a:latin typeface="Arial" panose="020B0604020202020204" pitchFamily="34" charset="0"/>
                <a:ea typeface="华文中宋" panose="02010600040101010101" pitchFamily="2" charset="-122"/>
                <a:sym typeface="Symbol" panose="05050102010706020507" pitchFamily="18" charset="2"/>
                <a:hlinkClick r:id="rId3"/>
              </a:rPr>
              <a:t>bet with Garrett Lisi</a:t>
            </a:r>
            <a:r>
              <a:rPr lang="en-US" altLang="zh-CN" sz="1600" b="1">
                <a:solidFill>
                  <a:srgbClr val="09277D"/>
                </a:solidFill>
                <a:latin typeface="Arial" panose="020B0604020202020204" pitchFamily="34" charset="0"/>
                <a:ea typeface="华文中宋" panose="02010600040101010101" pitchFamily="2" charset="-122"/>
                <a:sym typeface="Symbol" panose="05050102010706020507" pitchFamily="18" charset="2"/>
              </a:rPr>
              <a:t> that superparticles will be detected</a:t>
            </a:r>
            <a:r>
              <a:rPr lang="en-US" altLang="zh-CN" sz="1600" b="1">
                <a:solidFill>
                  <a:srgbClr val="0070C0"/>
                </a:solidFill>
                <a:latin typeface="Arial" panose="020B0604020202020204" pitchFamily="34" charset="0"/>
                <a:ea typeface="华文中宋" panose="02010600040101010101" pitchFamily="2" charset="-122"/>
                <a:sym typeface="Symbol" panose="05050102010706020507" pitchFamily="18" charset="2"/>
              </a:rPr>
              <a:t> by </a:t>
            </a:r>
            <a:r>
              <a:rPr lang="en-US" altLang="zh-CN" sz="1600" b="1">
                <a:solidFill>
                  <a:srgbClr val="FF0000"/>
                </a:solidFill>
                <a:latin typeface="Arial" panose="020B0604020202020204" pitchFamily="34" charset="0"/>
                <a:ea typeface="华文中宋" panose="02010600040101010101" pitchFamily="2" charset="-122"/>
                <a:sym typeface="Symbol" panose="05050102010706020507" pitchFamily="18" charset="2"/>
              </a:rPr>
              <a:t>July 8, 2015</a:t>
            </a:r>
            <a:r>
              <a:rPr lang="en-US" altLang="zh-CN" sz="1600" b="1">
                <a:solidFill>
                  <a:srgbClr val="09277D"/>
                </a:solidFill>
                <a:latin typeface="Arial" panose="020B0604020202020204" pitchFamily="34" charset="0"/>
                <a:ea typeface="华文中宋" panose="02010600040101010101" pitchFamily="2" charset="-122"/>
                <a:sym typeface="Symbol" panose="05050102010706020507" pitchFamily="18" charset="2"/>
              </a:rPr>
              <a:t>.</a:t>
            </a:r>
          </a:p>
        </p:txBody>
      </p:sp>
      <p:sp>
        <p:nvSpPr>
          <p:cNvPr id="21507" name="Rectangle 3"/>
          <p:cNvSpPr>
            <a:spLocks noChangeArrowheads="1"/>
          </p:cNvSpPr>
          <p:nvPr/>
        </p:nvSpPr>
        <p:spPr bwMode="auto">
          <a:xfrm>
            <a:off x="1908175" y="676275"/>
            <a:ext cx="3232150" cy="4572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buClr>
                <a:schemeClr val="bg1"/>
              </a:buClr>
              <a:buSzPct val="75000"/>
              <a:buFontTx/>
              <a:buNone/>
            </a:pPr>
            <a:r>
              <a:rPr lang="zh-CN" altLang="en-US" sz="2400" b="1">
                <a:solidFill>
                  <a:srgbClr val="FF0066"/>
                </a:solidFill>
                <a:latin typeface="Arial" panose="020B0604020202020204" pitchFamily="34" charset="0"/>
                <a:ea typeface="华文中宋" panose="02010600040101010101" pitchFamily="2" charset="-122"/>
              </a:rPr>
              <a:t>超对称何时能被发现？</a:t>
            </a:r>
          </a:p>
        </p:txBody>
      </p:sp>
      <p:sp>
        <p:nvSpPr>
          <p:cNvPr id="21508" name="Rectangle 4"/>
          <p:cNvSpPr>
            <a:spLocks noChangeArrowheads="1"/>
          </p:cNvSpPr>
          <p:nvPr/>
        </p:nvSpPr>
        <p:spPr bwMode="auto">
          <a:xfrm>
            <a:off x="6797675" y="279400"/>
            <a:ext cx="1876425" cy="3968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buClr>
                <a:schemeClr val="tx2"/>
              </a:buClr>
              <a:buSzPct val="75000"/>
              <a:buFont typeface="Wingdings" panose="05000000000000000000" pitchFamily="2" charset="2"/>
              <a:buNone/>
            </a:pPr>
            <a:r>
              <a:rPr lang="en-US" altLang="zh-CN" sz="2000" b="1">
                <a:solidFill>
                  <a:schemeClr val="bg2"/>
                </a:solidFill>
                <a:latin typeface="Arial" panose="020B0604020202020204" pitchFamily="34" charset="0"/>
                <a:ea typeface="华文中宋" panose="02010600040101010101" pitchFamily="2" charset="-122"/>
                <a:sym typeface="Symbol" panose="05050102010706020507" pitchFamily="18" charset="2"/>
              </a:rPr>
              <a:t>Frank Wilczek</a:t>
            </a:r>
          </a:p>
        </p:txBody>
      </p:sp>
      <p:pic>
        <p:nvPicPr>
          <p:cNvPr id="21509"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765175"/>
            <a:ext cx="171926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124075" y="1412875"/>
            <a:ext cx="2681288" cy="10064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buClr>
                <a:schemeClr val="tx2"/>
              </a:buClr>
              <a:buSzPct val="75000"/>
              <a:buFont typeface="Wingdings" panose="05000000000000000000" pitchFamily="2" charset="2"/>
              <a:buNone/>
            </a:pPr>
            <a:r>
              <a:rPr lang="zh-CN" altLang="en-US" sz="6000" b="1">
                <a:solidFill>
                  <a:srgbClr val="FF0000"/>
                </a:solidFill>
                <a:latin typeface="Arial" panose="020B0604020202020204" pitchFamily="34" charset="0"/>
                <a:ea typeface="华文中宋" panose="02010600040101010101" pitchFamily="2" charset="-122"/>
              </a:rPr>
              <a:t>谢 谢！</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04813"/>
            <a:ext cx="7088188"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868863"/>
            <a:ext cx="388778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6237288"/>
            <a:ext cx="4284662"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4"/>
          <p:cNvSpPr>
            <a:spLocks noChangeShapeType="1"/>
          </p:cNvSpPr>
          <p:nvPr/>
        </p:nvSpPr>
        <p:spPr bwMode="auto">
          <a:xfrm>
            <a:off x="2184400" y="3856038"/>
            <a:ext cx="0" cy="1676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3" name="Line 5"/>
          <p:cNvSpPr>
            <a:spLocks noChangeShapeType="1"/>
          </p:cNvSpPr>
          <p:nvPr/>
        </p:nvSpPr>
        <p:spPr bwMode="auto">
          <a:xfrm>
            <a:off x="1803400" y="5075238"/>
            <a:ext cx="7620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9494" name="Line 6"/>
          <p:cNvSpPr>
            <a:spLocks noChangeShapeType="1"/>
          </p:cNvSpPr>
          <p:nvPr/>
        </p:nvSpPr>
        <p:spPr bwMode="auto">
          <a:xfrm>
            <a:off x="1803400" y="4211638"/>
            <a:ext cx="762000" cy="0"/>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5" name="Line 7"/>
          <p:cNvSpPr>
            <a:spLocks noChangeShapeType="1"/>
          </p:cNvSpPr>
          <p:nvPr/>
        </p:nvSpPr>
        <p:spPr bwMode="auto">
          <a:xfrm flipV="1">
            <a:off x="2184400" y="2789238"/>
            <a:ext cx="0" cy="990600"/>
          </a:xfrm>
          <a:prstGeom prst="line">
            <a:avLst/>
          </a:prstGeom>
          <a:noFill/>
          <a:ln w="571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6" name="Line 8"/>
          <p:cNvSpPr>
            <a:spLocks noChangeShapeType="1"/>
          </p:cNvSpPr>
          <p:nvPr/>
        </p:nvSpPr>
        <p:spPr bwMode="auto">
          <a:xfrm flipV="1">
            <a:off x="2184400" y="808038"/>
            <a:ext cx="0" cy="1905000"/>
          </a:xfrm>
          <a:prstGeom prst="line">
            <a:avLst/>
          </a:prstGeom>
          <a:noFill/>
          <a:ln w="5715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7" name="Text Box 9"/>
          <p:cNvSpPr txBox="1">
            <a:spLocks noChangeArrowheads="1"/>
          </p:cNvSpPr>
          <p:nvPr/>
        </p:nvSpPr>
        <p:spPr bwMode="auto">
          <a:xfrm>
            <a:off x="2628900" y="4868863"/>
            <a:ext cx="171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000" b="1">
                <a:solidFill>
                  <a:srgbClr val="0000CC"/>
                </a:solidFill>
              </a:rPr>
              <a:t>标准模型</a:t>
            </a:r>
            <a:r>
              <a:rPr lang="zh-CN" altLang="en-US" sz="2000" b="1"/>
              <a:t> </a:t>
            </a:r>
            <a:r>
              <a:rPr lang="zh-CN" altLang="en-US" sz="2000"/>
              <a:t> </a:t>
            </a:r>
          </a:p>
        </p:txBody>
      </p:sp>
      <p:sp>
        <p:nvSpPr>
          <p:cNvPr id="5128" name="Text Box 10"/>
          <p:cNvSpPr txBox="1">
            <a:spLocks noChangeArrowheads="1"/>
          </p:cNvSpPr>
          <p:nvPr/>
        </p:nvSpPr>
        <p:spPr bwMode="auto">
          <a:xfrm>
            <a:off x="396875" y="4868863"/>
            <a:ext cx="134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b="1">
                <a:solidFill>
                  <a:srgbClr val="0000CC"/>
                </a:solidFill>
              </a:rPr>
              <a:t> </a:t>
            </a:r>
            <a:r>
              <a:rPr lang="en-US" altLang="zh-CN" sz="2000" b="1">
                <a:solidFill>
                  <a:srgbClr val="0000CC"/>
                </a:solidFill>
                <a:sym typeface="Symbol" panose="05050102010706020507" pitchFamily="18" charset="2"/>
              </a:rPr>
              <a:t></a:t>
            </a:r>
            <a:r>
              <a:rPr lang="en-US" altLang="zh-CN" sz="2000" b="1">
                <a:solidFill>
                  <a:srgbClr val="0000CC"/>
                </a:solidFill>
              </a:rPr>
              <a:t>100 GeV</a:t>
            </a:r>
          </a:p>
        </p:txBody>
      </p:sp>
      <p:sp>
        <p:nvSpPr>
          <p:cNvPr id="319499" name="Text Box 11"/>
          <p:cNvSpPr txBox="1">
            <a:spLocks noChangeArrowheads="1"/>
          </p:cNvSpPr>
          <p:nvPr/>
        </p:nvSpPr>
        <p:spPr bwMode="auto">
          <a:xfrm>
            <a:off x="612775" y="3933825"/>
            <a:ext cx="111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b="1"/>
              <a:t> </a:t>
            </a:r>
            <a:r>
              <a:rPr lang="en-US" altLang="zh-CN" sz="2000" b="1">
                <a:solidFill>
                  <a:srgbClr val="FF33CC"/>
                </a:solidFill>
                <a:sym typeface="Symbol" panose="05050102010706020507" pitchFamily="18" charset="2"/>
              </a:rPr>
              <a:t></a:t>
            </a:r>
            <a:r>
              <a:rPr lang="en-US" altLang="zh-CN" sz="2000" b="1">
                <a:solidFill>
                  <a:srgbClr val="FF33CC"/>
                </a:solidFill>
              </a:rPr>
              <a:t>1 TeV</a:t>
            </a:r>
          </a:p>
        </p:txBody>
      </p:sp>
      <p:sp>
        <p:nvSpPr>
          <p:cNvPr id="319500" name="Text Box 12"/>
          <p:cNvSpPr txBox="1">
            <a:spLocks noChangeArrowheads="1"/>
          </p:cNvSpPr>
          <p:nvPr/>
        </p:nvSpPr>
        <p:spPr bwMode="auto">
          <a:xfrm>
            <a:off x="2484438" y="3933825"/>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b="1"/>
              <a:t> </a:t>
            </a:r>
            <a:r>
              <a:rPr lang="zh-CN" altLang="en-US" sz="2000" b="1">
                <a:solidFill>
                  <a:srgbClr val="FF33CC"/>
                </a:solidFill>
                <a:sym typeface="Symbol" panose="05050102010706020507" pitchFamily="18" charset="2"/>
              </a:rPr>
              <a:t>新物理</a:t>
            </a:r>
            <a:r>
              <a:rPr lang="zh-CN" altLang="en-US" sz="2400" b="1"/>
              <a:t> </a:t>
            </a:r>
            <a:endParaRPr lang="zh-CN" altLang="en-US" sz="2400"/>
          </a:p>
        </p:txBody>
      </p:sp>
      <p:sp>
        <p:nvSpPr>
          <p:cNvPr id="5131" name="Text Box 13"/>
          <p:cNvSpPr txBox="1">
            <a:spLocks noChangeArrowheads="1"/>
          </p:cNvSpPr>
          <p:nvPr/>
        </p:nvSpPr>
        <p:spPr bwMode="auto">
          <a:xfrm>
            <a:off x="579438" y="1052513"/>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b="1">
                <a:solidFill>
                  <a:srgbClr val="09277D"/>
                </a:solidFill>
              </a:rPr>
              <a:t>10</a:t>
            </a:r>
            <a:r>
              <a:rPr lang="en-US" altLang="zh-CN" sz="2400" b="1" baseline="30000">
                <a:solidFill>
                  <a:srgbClr val="09277D"/>
                </a:solidFill>
              </a:rPr>
              <a:t>15</a:t>
            </a:r>
            <a:r>
              <a:rPr lang="en-US" altLang="zh-CN" sz="2400" b="1">
                <a:solidFill>
                  <a:srgbClr val="09277D"/>
                </a:solidFill>
              </a:rPr>
              <a:t> GeV</a:t>
            </a:r>
          </a:p>
        </p:txBody>
      </p:sp>
      <p:sp>
        <p:nvSpPr>
          <p:cNvPr id="5132" name="Line 14"/>
          <p:cNvSpPr>
            <a:spLocks noChangeShapeType="1"/>
          </p:cNvSpPr>
          <p:nvPr/>
        </p:nvSpPr>
        <p:spPr bwMode="auto">
          <a:xfrm>
            <a:off x="1874838" y="1281113"/>
            <a:ext cx="609600" cy="0"/>
          </a:xfrm>
          <a:prstGeom prst="line">
            <a:avLst/>
          </a:prstGeom>
          <a:noFill/>
          <a:ln w="762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33" name="Text Box 15"/>
          <p:cNvSpPr txBox="1">
            <a:spLocks noChangeArrowheads="1"/>
          </p:cNvSpPr>
          <p:nvPr/>
        </p:nvSpPr>
        <p:spPr bwMode="auto">
          <a:xfrm>
            <a:off x="2484438" y="1052513"/>
            <a:ext cx="1292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b="1">
                <a:solidFill>
                  <a:srgbClr val="09277D"/>
                </a:solidFill>
              </a:rPr>
              <a:t> </a:t>
            </a:r>
            <a:r>
              <a:rPr lang="zh-CN" altLang="en-US" sz="2400" b="1">
                <a:solidFill>
                  <a:srgbClr val="09277D"/>
                </a:solidFill>
                <a:sym typeface="Symbol" panose="05050102010706020507" pitchFamily="18" charset="2"/>
              </a:rPr>
              <a:t>大统一</a:t>
            </a:r>
            <a:r>
              <a:rPr lang="zh-CN" altLang="en-US" sz="2400" b="1">
                <a:solidFill>
                  <a:srgbClr val="09277D"/>
                </a:solidFill>
              </a:rPr>
              <a:t> </a:t>
            </a:r>
            <a:endParaRPr lang="zh-CN" altLang="en-US" sz="2400">
              <a:solidFill>
                <a:srgbClr val="09277D"/>
              </a:solidFill>
            </a:endParaRPr>
          </a:p>
        </p:txBody>
      </p:sp>
      <p:sp>
        <p:nvSpPr>
          <p:cNvPr id="319504" name="Text Box 16"/>
          <p:cNvSpPr txBox="1">
            <a:spLocks noChangeArrowheads="1"/>
          </p:cNvSpPr>
          <p:nvPr/>
        </p:nvSpPr>
        <p:spPr bwMode="auto">
          <a:xfrm>
            <a:off x="7480300" y="2420938"/>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solidFill>
                  <a:schemeClr val="accent2"/>
                </a:solidFill>
                <a:sym typeface="Symbol" panose="05050102010706020507" pitchFamily="18" charset="2"/>
              </a:rPr>
              <a:t></a:t>
            </a:r>
            <a:r>
              <a:rPr lang="en-US" altLang="zh-CN" sz="2000" baseline="30000">
                <a:solidFill>
                  <a:schemeClr val="accent2"/>
                </a:solidFill>
                <a:sym typeface="Symbol" panose="05050102010706020507" pitchFamily="18" charset="2"/>
              </a:rPr>
              <a:t>2  </a:t>
            </a:r>
            <a:r>
              <a:rPr lang="en-US" altLang="zh-CN" sz="2000">
                <a:solidFill>
                  <a:schemeClr val="accent2"/>
                </a:solidFill>
                <a:sym typeface="Symbol" panose="05050102010706020507" pitchFamily="18" charset="2"/>
              </a:rPr>
              <a:t>/52</a:t>
            </a:r>
            <a:endParaRPr lang="en-US" altLang="zh-CN" sz="2000">
              <a:solidFill>
                <a:schemeClr val="accent2"/>
              </a:solidFill>
            </a:endParaRPr>
          </a:p>
        </p:txBody>
      </p:sp>
      <p:sp>
        <p:nvSpPr>
          <p:cNvPr id="319505" name="Text Box 17"/>
          <p:cNvSpPr txBox="1">
            <a:spLocks noChangeArrowheads="1"/>
          </p:cNvSpPr>
          <p:nvPr/>
        </p:nvSpPr>
        <p:spPr bwMode="auto">
          <a:xfrm>
            <a:off x="4887913" y="2422525"/>
            <a:ext cx="1223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solidFill>
                  <a:srgbClr val="00CC00"/>
                </a:solidFill>
                <a:sym typeface="Symbol" panose="05050102010706020507" pitchFamily="18" charset="2"/>
              </a:rPr>
              <a:t>100 GeV</a:t>
            </a:r>
            <a:endParaRPr lang="en-US" altLang="zh-CN" sz="2000">
              <a:solidFill>
                <a:srgbClr val="00CC00"/>
              </a:solidFill>
            </a:endParaRPr>
          </a:p>
        </p:txBody>
      </p:sp>
      <p:sp>
        <p:nvSpPr>
          <p:cNvPr id="319506" name="Text Box 18"/>
          <p:cNvSpPr txBox="1">
            <a:spLocks noChangeArrowheads="1"/>
          </p:cNvSpPr>
          <p:nvPr/>
        </p:nvSpPr>
        <p:spPr bwMode="auto">
          <a:xfrm>
            <a:off x="6327775" y="2420938"/>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000" b="1">
                <a:solidFill>
                  <a:schemeClr val="bg2"/>
                </a:solidFill>
                <a:sym typeface="Symbol" panose="05050102010706020507" pitchFamily="18" charset="2"/>
              </a:rPr>
              <a:t>参数</a:t>
            </a:r>
            <a:endParaRPr lang="zh-CN" altLang="en-US" sz="2000" b="1">
              <a:solidFill>
                <a:schemeClr val="bg2"/>
              </a:solidFill>
            </a:endParaRPr>
          </a:p>
        </p:txBody>
      </p:sp>
      <p:pic>
        <p:nvPicPr>
          <p:cNvPr id="319507"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13" y="1701800"/>
            <a:ext cx="331152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9508" name="Rectangle 20"/>
          <p:cNvSpPr>
            <a:spLocks noChangeArrowheads="1"/>
          </p:cNvSpPr>
          <p:nvPr/>
        </p:nvSpPr>
        <p:spPr bwMode="auto">
          <a:xfrm>
            <a:off x="4787900" y="981075"/>
            <a:ext cx="3951288" cy="6302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buClr>
                <a:schemeClr val="tx2"/>
              </a:buClr>
              <a:buSzPct val="75000"/>
              <a:buFont typeface="Wingdings" panose="05000000000000000000" pitchFamily="2" charset="2"/>
              <a:buNone/>
            </a:pPr>
            <a:r>
              <a:rPr lang="en-US" altLang="zh-CN" sz="1600" b="1">
                <a:solidFill>
                  <a:srgbClr val="09277D"/>
                </a:solidFill>
                <a:latin typeface="Arial" panose="020B0604020202020204" pitchFamily="34" charset="0"/>
                <a:ea typeface="华文中宋" panose="02010600040101010101" pitchFamily="2" charset="-122"/>
              </a:rPr>
              <a:t>If SM valid up to GUT scale,  the theory</a:t>
            </a:r>
          </a:p>
          <a:p>
            <a:pPr eaLnBrk="1" hangingPunct="1">
              <a:buClr>
                <a:schemeClr val="tx2"/>
              </a:buClr>
              <a:buSzPct val="75000"/>
              <a:buFont typeface="Wingdings" panose="05000000000000000000" pitchFamily="2" charset="2"/>
              <a:buNone/>
            </a:pPr>
            <a:r>
              <a:rPr lang="en-US" altLang="zh-CN" sz="1600" b="1">
                <a:solidFill>
                  <a:srgbClr val="09277D"/>
                </a:solidFill>
                <a:latin typeface="Arial" panose="020B0604020202020204" pitchFamily="34" charset="0"/>
                <a:ea typeface="华文中宋" panose="02010600040101010101" pitchFamily="2" charset="-122"/>
              </a:rPr>
              <a:t>has extreme fine-tuning !</a:t>
            </a:r>
          </a:p>
        </p:txBody>
      </p:sp>
      <p:sp>
        <p:nvSpPr>
          <p:cNvPr id="319509" name="Rectangle 21"/>
          <p:cNvSpPr>
            <a:spLocks noChangeArrowheads="1"/>
          </p:cNvSpPr>
          <p:nvPr/>
        </p:nvSpPr>
        <p:spPr bwMode="auto">
          <a:xfrm>
            <a:off x="4716463" y="3357563"/>
            <a:ext cx="3546475" cy="3365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rgbClr val="969696"/>
              </a:buClr>
              <a:buSzPct val="75000"/>
              <a:buFontTx/>
              <a:buChar char="•"/>
              <a:defRPr/>
            </a:pPr>
            <a:r>
              <a:rPr lang="en-US" altLang="zh-CN" sz="1600" b="1">
                <a:solidFill>
                  <a:srgbClr val="09277D"/>
                </a:solidFill>
                <a:effectLst>
                  <a:outerShdw blurRad="38100" dist="38100" dir="2700000" algn="tl">
                    <a:srgbClr val="C0C0C0"/>
                  </a:outerShdw>
                </a:effectLst>
                <a:latin typeface="Arial" panose="020B0604020202020204" pitchFamily="34" charset="0"/>
                <a:ea typeface="华文中宋" panose="02010600040101010101" pitchFamily="2" charset="-122"/>
              </a:rPr>
              <a:t> </a:t>
            </a:r>
            <a:r>
              <a:rPr lang="zh-CN" altLang="en-US" sz="1600" b="1">
                <a:solidFill>
                  <a:srgbClr val="09277D"/>
                </a:solidFill>
                <a:effectLst>
                  <a:outerShdw blurRad="38100" dist="38100" dir="2700000" algn="tl">
                    <a:srgbClr val="C0C0C0"/>
                  </a:outerShdw>
                </a:effectLst>
                <a:latin typeface="Arial" panose="020B0604020202020204" pitchFamily="34" charset="0"/>
                <a:ea typeface="华文中宋" panose="02010600040101010101" pitchFamily="2" charset="-122"/>
              </a:rPr>
              <a:t>在地球上拿枪瞄准月球上的一只兔子</a:t>
            </a:r>
          </a:p>
        </p:txBody>
      </p:sp>
      <p:sp>
        <p:nvSpPr>
          <p:cNvPr id="319510" name="Rectangle 22"/>
          <p:cNvSpPr>
            <a:spLocks noChangeArrowheads="1"/>
          </p:cNvSpPr>
          <p:nvPr/>
        </p:nvSpPr>
        <p:spPr bwMode="auto">
          <a:xfrm>
            <a:off x="4716463" y="3851275"/>
            <a:ext cx="3546475" cy="3365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rgbClr val="969696"/>
              </a:buClr>
              <a:buSzPct val="75000"/>
              <a:buFontTx/>
              <a:buChar char="•"/>
              <a:defRPr/>
            </a:pPr>
            <a:r>
              <a:rPr lang="en-US" altLang="zh-CN" sz="1600" b="1">
                <a:solidFill>
                  <a:srgbClr val="09277D"/>
                </a:solidFill>
                <a:effectLst>
                  <a:outerShdw blurRad="38100" dist="38100" dir="2700000" algn="tl">
                    <a:srgbClr val="C0C0C0"/>
                  </a:outerShdw>
                </a:effectLst>
                <a:latin typeface="Arial" panose="020B0604020202020204" pitchFamily="34" charset="0"/>
                <a:ea typeface="华文中宋" panose="02010600040101010101" pitchFamily="2" charset="-122"/>
              </a:rPr>
              <a:t> </a:t>
            </a:r>
            <a:r>
              <a:rPr lang="zh-CN" altLang="en-US" sz="1600" b="1">
                <a:solidFill>
                  <a:srgbClr val="09277D"/>
                </a:solidFill>
                <a:effectLst>
                  <a:outerShdw blurRad="38100" dist="38100" dir="2700000" algn="tl">
                    <a:srgbClr val="C0C0C0"/>
                  </a:outerShdw>
                </a:effectLst>
                <a:latin typeface="Arial" panose="020B0604020202020204" pitchFamily="34" charset="0"/>
                <a:ea typeface="华文中宋" panose="02010600040101010101" pitchFamily="2" charset="-122"/>
              </a:rPr>
              <a:t>在光滑的镜面上竖立起一根很尖的针</a:t>
            </a:r>
          </a:p>
        </p:txBody>
      </p:sp>
      <p:pic>
        <p:nvPicPr>
          <p:cNvPr id="31951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5157788"/>
            <a:ext cx="3746500" cy="2492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951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5445125"/>
            <a:ext cx="4206875" cy="219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9513"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5876925"/>
            <a:ext cx="3743325" cy="2635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9514"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6165850"/>
            <a:ext cx="2089150" cy="2476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9515" name="Rectangle 27"/>
          <p:cNvSpPr>
            <a:spLocks noChangeArrowheads="1"/>
          </p:cNvSpPr>
          <p:nvPr/>
        </p:nvSpPr>
        <p:spPr bwMode="auto">
          <a:xfrm>
            <a:off x="4643438" y="4508500"/>
            <a:ext cx="3671887" cy="5603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tx2"/>
              </a:buClr>
              <a:buSzPct val="75000"/>
              <a:buFont typeface="Wingdings" panose="05000000000000000000" pitchFamily="2" charset="2"/>
              <a:buNone/>
              <a:defRPr/>
            </a:pPr>
            <a:r>
              <a:rPr lang="en-US" altLang="zh-CN" sz="1400" b="1">
                <a:solidFill>
                  <a:srgbClr val="09277D"/>
                </a:solidFill>
                <a:effectLst>
                  <a:outerShdw blurRad="38100" dist="38100" dir="2700000" algn="tl">
                    <a:srgbClr val="C0C0C0"/>
                  </a:outerShdw>
                </a:effectLst>
                <a:latin typeface="Arial" panose="020B0604020202020204" pitchFamily="34" charset="0"/>
                <a:ea typeface="华文中宋" panose="02010600040101010101" pitchFamily="2" charset="-122"/>
              </a:rPr>
              <a:t>1693</a:t>
            </a:r>
            <a:r>
              <a:rPr lang="zh-CN" altLang="en-US" sz="1400" b="1">
                <a:solidFill>
                  <a:srgbClr val="09277D"/>
                </a:solidFill>
                <a:effectLst>
                  <a:outerShdw blurRad="38100" dist="38100" dir="2700000" algn="tl">
                    <a:srgbClr val="C0C0C0"/>
                  </a:outerShdw>
                </a:effectLst>
                <a:latin typeface="Arial" panose="020B0604020202020204" pitchFamily="34" charset="0"/>
                <a:ea typeface="华文中宋" panose="02010600040101010101" pitchFamily="2" charset="-122"/>
              </a:rPr>
              <a:t>年，牛顿</a:t>
            </a:r>
          </a:p>
          <a:p>
            <a:pPr eaLnBrk="1" hangingPunct="1">
              <a:spcBef>
                <a:spcPct val="20000"/>
              </a:spcBef>
              <a:buClr>
                <a:schemeClr val="tx2"/>
              </a:buClr>
              <a:buSzPct val="75000"/>
              <a:buFont typeface="Wingdings" panose="05000000000000000000" pitchFamily="2" charset="2"/>
              <a:buNone/>
              <a:defRPr/>
            </a:pPr>
            <a:r>
              <a:rPr lang="zh-CN" altLang="en-US" sz="1400" b="1">
                <a:solidFill>
                  <a:srgbClr val="09277D"/>
                </a:solidFill>
                <a:effectLst>
                  <a:outerShdw blurRad="38100" dist="38100" dir="2700000" algn="tl">
                    <a:srgbClr val="C0C0C0"/>
                  </a:outerShdw>
                </a:effectLst>
                <a:latin typeface="Arial" panose="020B0604020202020204" pitchFamily="34" charset="0"/>
                <a:ea typeface="华文中宋" panose="02010600040101010101" pitchFamily="2" charset="-122"/>
              </a:rPr>
              <a:t>回答‘引力定律怎样跟静态宇宙自洽’：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5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95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95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95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95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95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95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95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95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95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95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95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9499"/>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19494"/>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319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4" grpId="0" animBg="1"/>
      <p:bldP spid="319499" grpId="0"/>
      <p:bldP spid="319500" grpId="0"/>
      <p:bldP spid="319504" grpId="0"/>
      <p:bldP spid="319505" grpId="0"/>
      <p:bldP spid="319506" grpId="0"/>
      <p:bldP spid="319508" grpId="0"/>
      <p:bldP spid="319509" grpId="0"/>
      <p:bldP spid="319510" grpId="0"/>
      <p:bldP spid="3195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1"/>
          <p:cNvSpPr>
            <a:spLocks noChangeArrowheads="1"/>
          </p:cNvSpPr>
          <p:nvPr/>
        </p:nvSpPr>
        <p:spPr bwMode="auto">
          <a:xfrm>
            <a:off x="755650" y="836613"/>
            <a:ext cx="756126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800">
                <a:solidFill>
                  <a:srgbClr val="FF0000"/>
                </a:solidFill>
                <a:latin typeface="CMSSI10"/>
              </a:rPr>
              <a:t>The naturalness problem is that the mass of a fundamental scalar is quadratically sensitive to high energy thresholds</a:t>
            </a:r>
            <a:endParaRPr lang="zh-CN" altLang="en-US" sz="2800"/>
          </a:p>
        </p:txBody>
      </p:sp>
      <p:sp>
        <p:nvSpPr>
          <p:cNvPr id="6147" name="矩形 2"/>
          <p:cNvSpPr>
            <a:spLocks noChangeArrowheads="1"/>
          </p:cNvSpPr>
          <p:nvPr/>
        </p:nvSpPr>
        <p:spPr bwMode="auto">
          <a:xfrm>
            <a:off x="1835150" y="2349500"/>
            <a:ext cx="6481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800">
                <a:latin typeface="CMSS10"/>
              </a:rPr>
              <a:t>This is a statement about renormalized quantities and has nothing to do with the regularization method used.</a:t>
            </a:r>
            <a:endParaRPr lang="zh-CN" altLang="en-US" sz="1800"/>
          </a:p>
        </p:txBody>
      </p:sp>
      <p:sp>
        <p:nvSpPr>
          <p:cNvPr id="6148" name="矩形 3"/>
          <p:cNvSpPr>
            <a:spLocks noChangeArrowheads="1"/>
          </p:cNvSpPr>
          <p:nvPr/>
        </p:nvSpPr>
        <p:spPr bwMode="auto">
          <a:xfrm>
            <a:off x="1835150" y="3122613"/>
            <a:ext cx="6481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800">
                <a:latin typeface="CMSS10"/>
              </a:rPr>
              <a:t>We can see this from a toy model that is a Yukawa type theory with two scalars and a fermion</a:t>
            </a:r>
            <a:r>
              <a:rPr lang="zh-CN" altLang="en-US" sz="1800">
                <a:latin typeface="CMSS10"/>
              </a:rPr>
              <a:t>：</a:t>
            </a:r>
            <a:endParaRPr lang="zh-CN" altLang="en-US" sz="1800"/>
          </a:p>
        </p:txBody>
      </p:sp>
      <p:pic>
        <p:nvPicPr>
          <p:cNvPr id="6149"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4149725"/>
            <a:ext cx="6167437"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3313" y="1597025"/>
            <a:ext cx="7272337"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矩形 4"/>
          <p:cNvSpPr>
            <a:spLocks noChangeArrowheads="1"/>
          </p:cNvSpPr>
          <p:nvPr/>
        </p:nvSpPr>
        <p:spPr bwMode="auto">
          <a:xfrm>
            <a:off x="971550" y="476250"/>
            <a:ext cx="7200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400">
                <a:latin typeface="CMSS10"/>
              </a:rPr>
              <a:t>Using dimensional regularization and the </a:t>
            </a:r>
            <a:r>
              <a:rPr lang="en-US" altLang="zh-CN" sz="2400">
                <a:latin typeface="CMSSI10"/>
              </a:rPr>
              <a:t>MS </a:t>
            </a:r>
            <a:r>
              <a:rPr lang="en-US" altLang="zh-CN" sz="2400">
                <a:latin typeface="CMSS10"/>
              </a:rPr>
              <a:t>renormalization scheme, we obtain at one loop</a:t>
            </a:r>
            <a:endParaRPr lang="zh-CN" altLang="en-US" sz="2400"/>
          </a:p>
        </p:txBody>
      </p:sp>
      <p:pic>
        <p:nvPicPr>
          <p:cNvPr id="717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2541588"/>
            <a:ext cx="65151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9825" y="3760788"/>
            <a:ext cx="7235825"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1"/>
          <p:cNvSpPr>
            <a:spLocks noChangeArrowheads="1"/>
          </p:cNvSpPr>
          <p:nvPr/>
        </p:nvSpPr>
        <p:spPr bwMode="auto">
          <a:xfrm>
            <a:off x="1042988" y="620713"/>
            <a:ext cx="76327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400">
                <a:latin typeface="CMSS10"/>
              </a:rPr>
              <a:t>Thus, scalar masses are unstable, quadratically sensitive to higher energy thresholds whereas fermion masses are stable against radiative</a:t>
            </a:r>
          </a:p>
          <a:p>
            <a:pPr>
              <a:spcBef>
                <a:spcPct val="0"/>
              </a:spcBef>
              <a:buFontTx/>
              <a:buNone/>
            </a:pPr>
            <a:r>
              <a:rPr lang="en-US" altLang="zh-CN" sz="2400">
                <a:latin typeface="CMSS10"/>
              </a:rPr>
              <a:t>corrections since they are protected by the symmetry. </a:t>
            </a:r>
          </a:p>
        </p:txBody>
      </p:sp>
      <p:pic>
        <p:nvPicPr>
          <p:cNvPr id="819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270250"/>
            <a:ext cx="68405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175125"/>
            <a:ext cx="73453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矩形 4"/>
          <p:cNvSpPr>
            <a:spLocks noChangeArrowheads="1"/>
          </p:cNvSpPr>
          <p:nvPr/>
        </p:nvSpPr>
        <p:spPr bwMode="auto">
          <a:xfrm>
            <a:off x="1068388" y="2640013"/>
            <a:ext cx="3878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400">
                <a:latin typeface="CMSS10"/>
              </a:rPr>
              <a:t>To see this, we consider</a:t>
            </a:r>
            <a:endParaRPr lang="zh-CN" altLang="en-US" sz="2400"/>
          </a:p>
        </p:txBody>
      </p:sp>
      <p:pic>
        <p:nvPicPr>
          <p:cNvPr id="8198"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3416300"/>
            <a:ext cx="342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图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3416300"/>
            <a:ext cx="3143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
          <p:cNvSpPr>
            <a:spLocks noChangeArrowheads="1"/>
          </p:cNvSpPr>
          <p:nvPr/>
        </p:nvSpPr>
        <p:spPr bwMode="auto">
          <a:xfrm>
            <a:off x="1258888" y="765175"/>
            <a:ext cx="652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800" b="1">
                <a:solidFill>
                  <a:srgbClr val="FF0000"/>
                </a:solidFill>
                <a:latin typeface="CMSSBX10"/>
              </a:rPr>
              <a:t>‘t Hooft's Doctrine of Naturalness</a:t>
            </a:r>
            <a:endParaRPr lang="zh-CN" altLang="en-US" sz="2800" b="1"/>
          </a:p>
        </p:txBody>
      </p:sp>
      <p:pic>
        <p:nvPicPr>
          <p:cNvPr id="9219"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844675"/>
            <a:ext cx="72358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矩形 4"/>
          <p:cNvSpPr>
            <a:spLocks noChangeArrowheads="1"/>
          </p:cNvSpPr>
          <p:nvPr/>
        </p:nvSpPr>
        <p:spPr bwMode="auto">
          <a:xfrm>
            <a:off x="1979613" y="3398838"/>
            <a:ext cx="645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800">
                <a:latin typeface="CMSS9"/>
              </a:rPr>
              <a:t>G.'t Hooft: in Recent Developments in Field Theories, ed. G.'t Hooft et al., Plenum Press, New York, 1980, page 135.</a:t>
            </a:r>
            <a:endParaRPr lang="zh-CN"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6" name="stoeltje.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5"/>
          <p:cNvSpPr>
            <a:spLocks noChangeArrowheads="1"/>
          </p:cNvSpPr>
          <p:nvPr/>
        </p:nvSpPr>
        <p:spPr bwMode="auto">
          <a:xfrm>
            <a:off x="6981825" y="549275"/>
            <a:ext cx="2159000" cy="7127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
                <a:schemeClr val="tx2"/>
              </a:buClr>
              <a:buSzPct val="75000"/>
              <a:buFont typeface="Wingdings" panose="05000000000000000000" pitchFamily="2" charset="2"/>
              <a:buNone/>
            </a:pPr>
            <a:r>
              <a:rPr kumimoji="0" lang="en-US" altLang="zh-CN" sz="1200">
                <a:solidFill>
                  <a:srgbClr val="4D4D4D"/>
                </a:solidFill>
                <a:latin typeface="Arial" panose="020B0604020202020204" pitchFamily="34" charset="0"/>
                <a:ea typeface="华文中宋" panose="02010600040101010101" pitchFamily="2" charset="-122"/>
              </a:rPr>
              <a:t>Gerard  ’t  Hooft,</a:t>
            </a:r>
          </a:p>
          <a:p>
            <a:pPr algn="ctr" eaLnBrk="1" hangingPunct="1">
              <a:spcBef>
                <a:spcPct val="0"/>
              </a:spcBef>
              <a:buClr>
                <a:schemeClr val="tx2"/>
              </a:buClr>
              <a:buSzPct val="75000"/>
              <a:buFont typeface="Wingdings" panose="05000000000000000000" pitchFamily="2" charset="2"/>
              <a:buNone/>
            </a:pPr>
            <a:r>
              <a:rPr kumimoji="0" lang="en-US" altLang="zh-CN" sz="1200" i="1">
                <a:solidFill>
                  <a:srgbClr val="4D4D4D"/>
                </a:solidFill>
                <a:latin typeface="Arial" panose="020B0604020202020204" pitchFamily="34" charset="0"/>
                <a:ea typeface="华文中宋" panose="02010600040101010101" pitchFamily="2" charset="-122"/>
              </a:rPr>
              <a:t>Beijing</a:t>
            </a:r>
          </a:p>
          <a:p>
            <a:pPr algn="ctr" eaLnBrk="1" hangingPunct="1">
              <a:spcBef>
                <a:spcPct val="0"/>
              </a:spcBef>
              <a:buClr>
                <a:schemeClr val="tx2"/>
              </a:buClr>
              <a:buSzPct val="75000"/>
              <a:buFont typeface="Wingdings" panose="05000000000000000000" pitchFamily="2" charset="2"/>
              <a:buNone/>
            </a:pPr>
            <a:r>
              <a:rPr kumimoji="0" lang="en-US" altLang="zh-CN" sz="1200" i="1">
                <a:solidFill>
                  <a:srgbClr val="4D4D4D"/>
                </a:solidFill>
                <a:latin typeface="Arial" panose="020B0604020202020204" pitchFamily="34" charset="0"/>
                <a:ea typeface="华文中宋" panose="02010600040101010101" pitchFamily="2" charset="-122"/>
              </a:rPr>
              <a:t>Feb  25,  2014</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05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20516"/>
                                        </p:tgtEl>
                                      </p:cBhvr>
                                    </p:cmd>
                                  </p:childTnLst>
                                </p:cTn>
                              </p:par>
                            </p:childTnLst>
                          </p:cTn>
                        </p:par>
                      </p:childTnLst>
                    </p:cTn>
                  </p:par>
                </p:childTnLst>
              </p:cTn>
              <p:nextCondLst>
                <p:cond evt="onClick" delay="0">
                  <p:tgtEl>
                    <p:spTgt spid="320516"/>
                  </p:tgtEl>
                </p:cond>
              </p:nextCondLst>
            </p:seq>
            <p:video>
              <p:cMediaNode>
                <p:cTn id="7" fill="hold" display="0">
                  <p:stCondLst>
                    <p:cond delay="indefinite"/>
                  </p:stCondLst>
                  <p:endCondLst>
                    <p:cond evt="onNext" delay="0">
                      <p:tgtEl>
                        <p:sldTgt/>
                      </p:tgtEl>
                    </p:cond>
                    <p:cond evt="onPrev" delay="0">
                      <p:tgtEl>
                        <p:sldTgt/>
                      </p:tgtEl>
                    </p:cond>
                  </p:endCondLst>
                </p:cTn>
                <p:tgtEl>
                  <p:spTgt spid="320516"/>
                </p:tgtEl>
              </p:cMediaNode>
            </p:video>
          </p:childTnLst>
        </p:cTn>
      </p:par>
    </p:tnLst>
  </p:timing>
</p:sld>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5305</TotalTime>
  <Words>919</Words>
  <Application>Microsoft Office PowerPoint</Application>
  <PresentationFormat>全屏显示(4:3)</PresentationFormat>
  <Paragraphs>64</Paragraphs>
  <Slides>21</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CMSS10</vt:lpstr>
      <vt:lpstr>CMSS9</vt:lpstr>
      <vt:lpstr>CMSSBX10</vt:lpstr>
      <vt:lpstr>CMSSI10</vt:lpstr>
      <vt:lpstr>华文中宋</vt:lpstr>
      <vt:lpstr>宋体</vt:lpstr>
      <vt:lpstr>Arial</vt:lpstr>
      <vt:lpstr>Symbol</vt:lpstr>
      <vt:lpstr>Times New Roman</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itp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jmyang1</dc:creator>
  <cp:lastModifiedBy>杨金民</cp:lastModifiedBy>
  <cp:revision>377</cp:revision>
  <dcterms:created xsi:type="dcterms:W3CDTF">2005-08-01T08:48:57Z</dcterms:created>
  <dcterms:modified xsi:type="dcterms:W3CDTF">2016-07-18T10:05:36Z</dcterms:modified>
</cp:coreProperties>
</file>