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56" r:id="rId2"/>
    <p:sldId id="477" r:id="rId3"/>
    <p:sldId id="257" r:id="rId4"/>
    <p:sldId id="497" r:id="rId5"/>
    <p:sldId id="519" r:id="rId6"/>
    <p:sldId id="399" r:id="rId7"/>
    <p:sldId id="401" r:id="rId8"/>
    <p:sldId id="476" r:id="rId9"/>
    <p:sldId id="498" r:id="rId10"/>
    <p:sldId id="419" r:id="rId11"/>
    <p:sldId id="428" r:id="rId12"/>
    <p:sldId id="479" r:id="rId13"/>
    <p:sldId id="482" r:id="rId14"/>
    <p:sldId id="487" r:id="rId15"/>
    <p:sldId id="488" r:id="rId16"/>
    <p:sldId id="489" r:id="rId17"/>
    <p:sldId id="490" r:id="rId18"/>
    <p:sldId id="491" r:id="rId19"/>
    <p:sldId id="492" r:id="rId20"/>
    <p:sldId id="495" r:id="rId21"/>
    <p:sldId id="423" r:id="rId22"/>
    <p:sldId id="429" r:id="rId23"/>
    <p:sldId id="424" r:id="rId24"/>
    <p:sldId id="425" r:id="rId25"/>
    <p:sldId id="426" r:id="rId26"/>
    <p:sldId id="427" r:id="rId27"/>
    <p:sldId id="430" r:id="rId28"/>
    <p:sldId id="431" r:id="rId29"/>
    <p:sldId id="472" r:id="rId30"/>
    <p:sldId id="454" r:id="rId31"/>
    <p:sldId id="410" r:id="rId32"/>
    <p:sldId id="411" r:id="rId33"/>
    <p:sldId id="478" r:id="rId34"/>
    <p:sldId id="412" r:id="rId35"/>
    <p:sldId id="413" r:id="rId36"/>
    <p:sldId id="414" r:id="rId37"/>
    <p:sldId id="486" r:id="rId38"/>
    <p:sldId id="415" r:id="rId39"/>
    <p:sldId id="520" r:id="rId40"/>
    <p:sldId id="500" r:id="rId41"/>
    <p:sldId id="501" r:id="rId42"/>
    <p:sldId id="502" r:id="rId43"/>
    <p:sldId id="503" r:id="rId44"/>
    <p:sldId id="504" r:id="rId45"/>
    <p:sldId id="505" r:id="rId46"/>
    <p:sldId id="506" r:id="rId47"/>
    <p:sldId id="508" r:id="rId48"/>
    <p:sldId id="509" r:id="rId49"/>
    <p:sldId id="507" r:id="rId50"/>
    <p:sldId id="526" r:id="rId51"/>
    <p:sldId id="510" r:id="rId52"/>
    <p:sldId id="515" r:id="rId53"/>
    <p:sldId id="524" r:id="rId54"/>
    <p:sldId id="525" r:id="rId55"/>
    <p:sldId id="517" r:id="rId56"/>
    <p:sldId id="518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1306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935969466698757"/>
          <c:y val="4.1533546325878599E-2"/>
          <c:w val="0.79845708626522871"/>
          <c:h val="0.9169329073482429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Sheet1!$N$2</c:f>
              <c:strCache>
                <c:ptCount val="1"/>
                <c:pt idx="0">
                  <c:v>b3</c:v>
                </c:pt>
              </c:strCache>
            </c:strRef>
          </c:tx>
          <c:spPr>
            <a:ln w="19050"/>
          </c:spPr>
          <c:marker>
            <c:symbol val="none"/>
          </c:marker>
          <c:xVal>
            <c:numRef>
              <c:f>Sheet1!$L$3:$L$53</c:f>
              <c:numCache>
                <c:formatCode>0.00E+00</c:formatCode>
                <c:ptCount val="51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120</c:v>
                </c:pt>
                <c:pt idx="5">
                  <c:v>150</c:v>
                </c:pt>
                <c:pt idx="6">
                  <c:v>180</c:v>
                </c:pt>
                <c:pt idx="7">
                  <c:v>210</c:v>
                </c:pt>
                <c:pt idx="8">
                  <c:v>240</c:v>
                </c:pt>
                <c:pt idx="9">
                  <c:v>270</c:v>
                </c:pt>
                <c:pt idx="10">
                  <c:v>300</c:v>
                </c:pt>
                <c:pt idx="11">
                  <c:v>330</c:v>
                </c:pt>
                <c:pt idx="12">
                  <c:v>360</c:v>
                </c:pt>
                <c:pt idx="13">
                  <c:v>390</c:v>
                </c:pt>
                <c:pt idx="14">
                  <c:v>420</c:v>
                </c:pt>
                <c:pt idx="15">
                  <c:v>450</c:v>
                </c:pt>
                <c:pt idx="16">
                  <c:v>480</c:v>
                </c:pt>
                <c:pt idx="17">
                  <c:v>510</c:v>
                </c:pt>
                <c:pt idx="18">
                  <c:v>540</c:v>
                </c:pt>
                <c:pt idx="19">
                  <c:v>570</c:v>
                </c:pt>
                <c:pt idx="20">
                  <c:v>600</c:v>
                </c:pt>
                <c:pt idx="21">
                  <c:v>630</c:v>
                </c:pt>
                <c:pt idx="22">
                  <c:v>660</c:v>
                </c:pt>
                <c:pt idx="23">
                  <c:v>690</c:v>
                </c:pt>
                <c:pt idx="24">
                  <c:v>720</c:v>
                </c:pt>
                <c:pt idx="25">
                  <c:v>750</c:v>
                </c:pt>
                <c:pt idx="26">
                  <c:v>780</c:v>
                </c:pt>
                <c:pt idx="27">
                  <c:v>810</c:v>
                </c:pt>
                <c:pt idx="28">
                  <c:v>840</c:v>
                </c:pt>
                <c:pt idx="29">
                  <c:v>870</c:v>
                </c:pt>
                <c:pt idx="30">
                  <c:v>900</c:v>
                </c:pt>
                <c:pt idx="31">
                  <c:v>930</c:v>
                </c:pt>
                <c:pt idx="32">
                  <c:v>960</c:v>
                </c:pt>
                <c:pt idx="33">
                  <c:v>990</c:v>
                </c:pt>
                <c:pt idx="34">
                  <c:v>1020</c:v>
                </c:pt>
                <c:pt idx="35">
                  <c:v>1050</c:v>
                </c:pt>
                <c:pt idx="36">
                  <c:v>1080</c:v>
                </c:pt>
                <c:pt idx="37">
                  <c:v>1110</c:v>
                </c:pt>
                <c:pt idx="38">
                  <c:v>1140</c:v>
                </c:pt>
                <c:pt idx="39">
                  <c:v>1170</c:v>
                </c:pt>
                <c:pt idx="40">
                  <c:v>1200</c:v>
                </c:pt>
                <c:pt idx="41">
                  <c:v>1230</c:v>
                </c:pt>
                <c:pt idx="42">
                  <c:v>1260</c:v>
                </c:pt>
                <c:pt idx="43">
                  <c:v>1290</c:v>
                </c:pt>
                <c:pt idx="44">
                  <c:v>1320</c:v>
                </c:pt>
                <c:pt idx="45">
                  <c:v>1350</c:v>
                </c:pt>
                <c:pt idx="46">
                  <c:v>1380</c:v>
                </c:pt>
                <c:pt idx="47">
                  <c:v>1410</c:v>
                </c:pt>
                <c:pt idx="48">
                  <c:v>1440</c:v>
                </c:pt>
                <c:pt idx="49">
                  <c:v>1470</c:v>
                </c:pt>
                <c:pt idx="50">
                  <c:v>1500</c:v>
                </c:pt>
              </c:numCache>
            </c:numRef>
          </c:xVal>
          <c:yVal>
            <c:numRef>
              <c:f>Sheet1!$N$3:$N$53</c:f>
              <c:numCache>
                <c:formatCode>0.00E+00</c:formatCode>
                <c:ptCount val="51"/>
                <c:pt idx="0">
                  <c:v>-0.39506000000000002</c:v>
                </c:pt>
                <c:pt idx="1">
                  <c:v>-0.16327</c:v>
                </c:pt>
                <c:pt idx="2">
                  <c:v>-2.9767000000000001E-3</c:v>
                </c:pt>
                <c:pt idx="3">
                  <c:v>8.0907000000000007E-2</c:v>
                </c:pt>
                <c:pt idx="4">
                  <c:v>0.18246000000000001</c:v>
                </c:pt>
                <c:pt idx="5">
                  <c:v>0.31559999999999999</c:v>
                </c:pt>
                <c:pt idx="6">
                  <c:v>0.439</c:v>
                </c:pt>
                <c:pt idx="7">
                  <c:v>0.54820000000000002</c:v>
                </c:pt>
                <c:pt idx="8">
                  <c:v>0.66091999999999995</c:v>
                </c:pt>
                <c:pt idx="9">
                  <c:v>0.78202000000000005</c:v>
                </c:pt>
                <c:pt idx="10">
                  <c:v>0.90266999999999997</c:v>
                </c:pt>
                <c:pt idx="11">
                  <c:v>1.0279</c:v>
                </c:pt>
                <c:pt idx="12">
                  <c:v>1.1648000000000001</c:v>
                </c:pt>
                <c:pt idx="13">
                  <c:v>1.3206</c:v>
                </c:pt>
                <c:pt idx="14">
                  <c:v>1.5091000000000001</c:v>
                </c:pt>
                <c:pt idx="15">
                  <c:v>1.7498</c:v>
                </c:pt>
                <c:pt idx="16">
                  <c:v>2.0945999999999998</c:v>
                </c:pt>
                <c:pt idx="17">
                  <c:v>2.6288</c:v>
                </c:pt>
                <c:pt idx="18">
                  <c:v>3.5771000000000002</c:v>
                </c:pt>
                <c:pt idx="19">
                  <c:v>5.2487000000000004</c:v>
                </c:pt>
                <c:pt idx="20">
                  <c:v>5.7840999999999996</c:v>
                </c:pt>
                <c:pt idx="21">
                  <c:v>-5.7987000000000002</c:v>
                </c:pt>
                <c:pt idx="22">
                  <c:v>-44.673999999999999</c:v>
                </c:pt>
                <c:pt idx="23">
                  <c:v>-68.097999999999999</c:v>
                </c:pt>
                <c:pt idx="24">
                  <c:v>-33.262999999999998</c:v>
                </c:pt>
                <c:pt idx="25">
                  <c:v>46.267000000000003</c:v>
                </c:pt>
                <c:pt idx="26">
                  <c:v>104.97</c:v>
                </c:pt>
                <c:pt idx="27">
                  <c:v>92.843999999999994</c:v>
                </c:pt>
                <c:pt idx="28">
                  <c:v>-10.311</c:v>
                </c:pt>
                <c:pt idx="29">
                  <c:v>-47.905000000000001</c:v>
                </c:pt>
                <c:pt idx="30">
                  <c:v>-30.782</c:v>
                </c:pt>
                <c:pt idx="31">
                  <c:v>-15.193</c:v>
                </c:pt>
                <c:pt idx="32">
                  <c:v>-7.0212000000000003</c:v>
                </c:pt>
                <c:pt idx="33">
                  <c:v>-3.3195999999999999</c:v>
                </c:pt>
                <c:pt idx="34">
                  <c:v>-1.6579999999999999</c:v>
                </c:pt>
                <c:pt idx="35">
                  <c:v>-0.87994000000000006</c:v>
                </c:pt>
                <c:pt idx="36">
                  <c:v>-0.49435000000000001</c:v>
                </c:pt>
                <c:pt idx="37">
                  <c:v>-0.29204999999999998</c:v>
                </c:pt>
                <c:pt idx="38">
                  <c:v>-0.18021000000000001</c:v>
                </c:pt>
                <c:pt idx="39">
                  <c:v>-0.11545</c:v>
                </c:pt>
                <c:pt idx="40">
                  <c:v>-7.6386999999999997E-2</c:v>
                </c:pt>
                <c:pt idx="41">
                  <c:v>-5.1979999999999998E-2</c:v>
                </c:pt>
                <c:pt idx="42">
                  <c:v>-3.6248000000000002E-2</c:v>
                </c:pt>
                <c:pt idx="43">
                  <c:v>-2.5826999999999999E-2</c:v>
                </c:pt>
                <c:pt idx="44">
                  <c:v>-1.8755000000000001E-2</c:v>
                </c:pt>
                <c:pt idx="45">
                  <c:v>-1.3853000000000001E-2</c:v>
                </c:pt>
                <c:pt idx="46">
                  <c:v>-1.039E-2</c:v>
                </c:pt>
                <c:pt idx="47">
                  <c:v>-7.8992999999999997E-3</c:v>
                </c:pt>
                <c:pt idx="48">
                  <c:v>-6.0810999999999999E-3</c:v>
                </c:pt>
                <c:pt idx="49">
                  <c:v>-4.7346999999999997E-3</c:v>
                </c:pt>
                <c:pt idx="50">
                  <c:v>-3.7247000000000001E-3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Sheet1!$O$2</c:f>
              <c:strCache>
                <c:ptCount val="1"/>
                <c:pt idx="0">
                  <c:v>b5</c:v>
                </c:pt>
              </c:strCache>
            </c:strRef>
          </c:tx>
          <c:spPr>
            <a:ln w="19050"/>
          </c:spPr>
          <c:marker>
            <c:symbol val="none"/>
          </c:marker>
          <c:xVal>
            <c:numRef>
              <c:f>Sheet1!$L$3:$L$53</c:f>
              <c:numCache>
                <c:formatCode>0.00E+00</c:formatCode>
                <c:ptCount val="51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120</c:v>
                </c:pt>
                <c:pt idx="5">
                  <c:v>150</c:v>
                </c:pt>
                <c:pt idx="6">
                  <c:v>180</c:v>
                </c:pt>
                <c:pt idx="7">
                  <c:v>210</c:v>
                </c:pt>
                <c:pt idx="8">
                  <c:v>240</c:v>
                </c:pt>
                <c:pt idx="9">
                  <c:v>270</c:v>
                </c:pt>
                <c:pt idx="10">
                  <c:v>300</c:v>
                </c:pt>
                <c:pt idx="11">
                  <c:v>330</c:v>
                </c:pt>
                <c:pt idx="12">
                  <c:v>360</c:v>
                </c:pt>
                <c:pt idx="13">
                  <c:v>390</c:v>
                </c:pt>
                <c:pt idx="14">
                  <c:v>420</c:v>
                </c:pt>
                <c:pt idx="15">
                  <c:v>450</c:v>
                </c:pt>
                <c:pt idx="16">
                  <c:v>480</c:v>
                </c:pt>
                <c:pt idx="17">
                  <c:v>510</c:v>
                </c:pt>
                <c:pt idx="18">
                  <c:v>540</c:v>
                </c:pt>
                <c:pt idx="19">
                  <c:v>570</c:v>
                </c:pt>
                <c:pt idx="20">
                  <c:v>600</c:v>
                </c:pt>
                <c:pt idx="21">
                  <c:v>630</c:v>
                </c:pt>
                <c:pt idx="22">
                  <c:v>660</c:v>
                </c:pt>
                <c:pt idx="23">
                  <c:v>690</c:v>
                </c:pt>
                <c:pt idx="24">
                  <c:v>720</c:v>
                </c:pt>
                <c:pt idx="25">
                  <c:v>750</c:v>
                </c:pt>
                <c:pt idx="26">
                  <c:v>780</c:v>
                </c:pt>
                <c:pt idx="27">
                  <c:v>810</c:v>
                </c:pt>
                <c:pt idx="28">
                  <c:v>840</c:v>
                </c:pt>
                <c:pt idx="29">
                  <c:v>870</c:v>
                </c:pt>
                <c:pt idx="30">
                  <c:v>900</c:v>
                </c:pt>
                <c:pt idx="31">
                  <c:v>930</c:v>
                </c:pt>
                <c:pt idx="32">
                  <c:v>960</c:v>
                </c:pt>
                <c:pt idx="33">
                  <c:v>990</c:v>
                </c:pt>
                <c:pt idx="34">
                  <c:v>1020</c:v>
                </c:pt>
                <c:pt idx="35">
                  <c:v>1050</c:v>
                </c:pt>
                <c:pt idx="36">
                  <c:v>1080</c:v>
                </c:pt>
                <c:pt idx="37">
                  <c:v>1110</c:v>
                </c:pt>
                <c:pt idx="38">
                  <c:v>1140</c:v>
                </c:pt>
                <c:pt idx="39">
                  <c:v>1170</c:v>
                </c:pt>
                <c:pt idx="40">
                  <c:v>1200</c:v>
                </c:pt>
                <c:pt idx="41">
                  <c:v>1230</c:v>
                </c:pt>
                <c:pt idx="42">
                  <c:v>1260</c:v>
                </c:pt>
                <c:pt idx="43">
                  <c:v>1290</c:v>
                </c:pt>
                <c:pt idx="44">
                  <c:v>1320</c:v>
                </c:pt>
                <c:pt idx="45">
                  <c:v>1350</c:v>
                </c:pt>
                <c:pt idx="46">
                  <c:v>1380</c:v>
                </c:pt>
                <c:pt idx="47">
                  <c:v>1410</c:v>
                </c:pt>
                <c:pt idx="48">
                  <c:v>1440</c:v>
                </c:pt>
                <c:pt idx="49">
                  <c:v>1470</c:v>
                </c:pt>
                <c:pt idx="50">
                  <c:v>1500</c:v>
                </c:pt>
              </c:numCache>
            </c:numRef>
          </c:xVal>
          <c:yVal>
            <c:numRef>
              <c:f>Sheet1!$O$3:$O$53</c:f>
              <c:numCache>
                <c:formatCode>0.00E+00</c:formatCode>
                <c:ptCount val="51"/>
                <c:pt idx="0">
                  <c:v>0.65046999999999999</c:v>
                </c:pt>
                <c:pt idx="1">
                  <c:v>0.63444999999999996</c:v>
                </c:pt>
                <c:pt idx="2">
                  <c:v>0.61856</c:v>
                </c:pt>
                <c:pt idx="3">
                  <c:v>0.60411000000000004</c:v>
                </c:pt>
                <c:pt idx="4">
                  <c:v>0.58833999999999997</c:v>
                </c:pt>
                <c:pt idx="5">
                  <c:v>0.57152999999999998</c:v>
                </c:pt>
                <c:pt idx="6">
                  <c:v>0.55625999999999998</c:v>
                </c:pt>
                <c:pt idx="7">
                  <c:v>0.54083000000000003</c:v>
                </c:pt>
                <c:pt idx="8">
                  <c:v>0.52531000000000005</c:v>
                </c:pt>
                <c:pt idx="9">
                  <c:v>0.51043000000000005</c:v>
                </c:pt>
                <c:pt idx="10">
                  <c:v>0.49419000000000002</c:v>
                </c:pt>
                <c:pt idx="11">
                  <c:v>0.47899999999999998</c:v>
                </c:pt>
                <c:pt idx="12">
                  <c:v>0.46378000000000003</c:v>
                </c:pt>
                <c:pt idx="13">
                  <c:v>0.44851000000000002</c:v>
                </c:pt>
                <c:pt idx="14">
                  <c:v>0.43297999999999998</c:v>
                </c:pt>
                <c:pt idx="15">
                  <c:v>0.41904000000000002</c:v>
                </c:pt>
                <c:pt idx="16">
                  <c:v>0.40531</c:v>
                </c:pt>
                <c:pt idx="17">
                  <c:v>0.38867000000000002</c:v>
                </c:pt>
                <c:pt idx="18">
                  <c:v>0.37859999999999999</c:v>
                </c:pt>
                <c:pt idx="19">
                  <c:v>0.36235000000000001</c:v>
                </c:pt>
                <c:pt idx="20">
                  <c:v>0.20873</c:v>
                </c:pt>
                <c:pt idx="21">
                  <c:v>-0.53251000000000004</c:v>
                </c:pt>
                <c:pt idx="22">
                  <c:v>-4.2527999999999997</c:v>
                </c:pt>
                <c:pt idx="23">
                  <c:v>-4.9147999999999996</c:v>
                </c:pt>
                <c:pt idx="24">
                  <c:v>0.75387000000000004</c:v>
                </c:pt>
                <c:pt idx="25">
                  <c:v>9.2111000000000001</c:v>
                </c:pt>
                <c:pt idx="26">
                  <c:v>9.8531999999999993</c:v>
                </c:pt>
                <c:pt idx="27">
                  <c:v>10.795</c:v>
                </c:pt>
                <c:pt idx="28">
                  <c:v>2.2383999999999999</c:v>
                </c:pt>
                <c:pt idx="29">
                  <c:v>1.5009999999999999</c:v>
                </c:pt>
                <c:pt idx="30">
                  <c:v>0.59389999999999998</c:v>
                </c:pt>
                <c:pt idx="31">
                  <c:v>0.16091</c:v>
                </c:pt>
                <c:pt idx="32">
                  <c:v>4.8946999999999997E-2</c:v>
                </c:pt>
                <c:pt idx="33">
                  <c:v>1.6093E-2</c:v>
                </c:pt>
                <c:pt idx="34">
                  <c:v>5.6422E-3</c:v>
                </c:pt>
                <c:pt idx="35">
                  <c:v>2.1175999999999999E-3</c:v>
                </c:pt>
                <c:pt idx="36">
                  <c:v>8.5143000000000003E-4</c:v>
                </c:pt>
                <c:pt idx="37">
                  <c:v>3.6552999999999998E-4</c:v>
                </c:pt>
                <c:pt idx="38">
                  <c:v>1.6666000000000001E-4</c:v>
                </c:pt>
                <c:pt idx="39">
                  <c:v>8.0216999999999994E-5</c:v>
                </c:pt>
                <c:pt idx="40">
                  <c:v>4.0525000000000002E-5</c:v>
                </c:pt>
                <c:pt idx="41">
                  <c:v>2.1376E-5</c:v>
                </c:pt>
                <c:pt idx="42">
                  <c:v>1.1719000000000001E-5</c:v>
                </c:pt>
                <c:pt idx="43">
                  <c:v>6.6495999999999998E-6</c:v>
                </c:pt>
                <c:pt idx="44">
                  <c:v>3.8919E-6</c:v>
                </c:pt>
                <c:pt idx="45">
                  <c:v>2.3423999999999998E-6</c:v>
                </c:pt>
                <c:pt idx="46">
                  <c:v>1.446E-6</c:v>
                </c:pt>
                <c:pt idx="47">
                  <c:v>9.1332999999999999E-7</c:v>
                </c:pt>
                <c:pt idx="48">
                  <c:v>5.8915E-7</c:v>
                </c:pt>
                <c:pt idx="49">
                  <c:v>3.8738999999999998E-7</c:v>
                </c:pt>
                <c:pt idx="50">
                  <c:v>2.5923000000000003E-7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Sheet1!$P$2</c:f>
              <c:strCache>
                <c:ptCount val="1"/>
                <c:pt idx="0">
                  <c:v>b7</c:v>
                </c:pt>
              </c:strCache>
            </c:strRef>
          </c:tx>
          <c:spPr>
            <a:ln w="19050"/>
          </c:spPr>
          <c:marker>
            <c:symbol val="none"/>
          </c:marker>
          <c:xVal>
            <c:numRef>
              <c:f>Sheet1!$L$3:$L$53</c:f>
              <c:numCache>
                <c:formatCode>0.00E+00</c:formatCode>
                <c:ptCount val="51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120</c:v>
                </c:pt>
                <c:pt idx="5">
                  <c:v>150</c:v>
                </c:pt>
                <c:pt idx="6">
                  <c:v>180</c:v>
                </c:pt>
                <c:pt idx="7">
                  <c:v>210</c:v>
                </c:pt>
                <c:pt idx="8">
                  <c:v>240</c:v>
                </c:pt>
                <c:pt idx="9">
                  <c:v>270</c:v>
                </c:pt>
                <c:pt idx="10">
                  <c:v>300</c:v>
                </c:pt>
                <c:pt idx="11">
                  <c:v>330</c:v>
                </c:pt>
                <c:pt idx="12">
                  <c:v>360</c:v>
                </c:pt>
                <c:pt idx="13">
                  <c:v>390</c:v>
                </c:pt>
                <c:pt idx="14">
                  <c:v>420</c:v>
                </c:pt>
                <c:pt idx="15">
                  <c:v>450</c:v>
                </c:pt>
                <c:pt idx="16">
                  <c:v>480</c:v>
                </c:pt>
                <c:pt idx="17">
                  <c:v>510</c:v>
                </c:pt>
                <c:pt idx="18">
                  <c:v>540</c:v>
                </c:pt>
                <c:pt idx="19">
                  <c:v>570</c:v>
                </c:pt>
                <c:pt idx="20">
                  <c:v>600</c:v>
                </c:pt>
                <c:pt idx="21">
                  <c:v>630</c:v>
                </c:pt>
                <c:pt idx="22">
                  <c:v>660</c:v>
                </c:pt>
                <c:pt idx="23">
                  <c:v>690</c:v>
                </c:pt>
                <c:pt idx="24">
                  <c:v>720</c:v>
                </c:pt>
                <c:pt idx="25">
                  <c:v>750</c:v>
                </c:pt>
                <c:pt idx="26">
                  <c:v>780</c:v>
                </c:pt>
                <c:pt idx="27">
                  <c:v>810</c:v>
                </c:pt>
                <c:pt idx="28">
                  <c:v>840</c:v>
                </c:pt>
                <c:pt idx="29">
                  <c:v>870</c:v>
                </c:pt>
                <c:pt idx="30">
                  <c:v>900</c:v>
                </c:pt>
                <c:pt idx="31">
                  <c:v>930</c:v>
                </c:pt>
                <c:pt idx="32">
                  <c:v>960</c:v>
                </c:pt>
                <c:pt idx="33">
                  <c:v>990</c:v>
                </c:pt>
                <c:pt idx="34">
                  <c:v>1020</c:v>
                </c:pt>
                <c:pt idx="35">
                  <c:v>1050</c:v>
                </c:pt>
                <c:pt idx="36">
                  <c:v>1080</c:v>
                </c:pt>
                <c:pt idx="37">
                  <c:v>1110</c:v>
                </c:pt>
                <c:pt idx="38">
                  <c:v>1140</c:v>
                </c:pt>
                <c:pt idx="39">
                  <c:v>1170</c:v>
                </c:pt>
                <c:pt idx="40">
                  <c:v>1200</c:v>
                </c:pt>
                <c:pt idx="41">
                  <c:v>1230</c:v>
                </c:pt>
                <c:pt idx="42">
                  <c:v>1260</c:v>
                </c:pt>
                <c:pt idx="43">
                  <c:v>1290</c:v>
                </c:pt>
                <c:pt idx="44">
                  <c:v>1320</c:v>
                </c:pt>
                <c:pt idx="45">
                  <c:v>1350</c:v>
                </c:pt>
                <c:pt idx="46">
                  <c:v>1380</c:v>
                </c:pt>
                <c:pt idx="47">
                  <c:v>1410</c:v>
                </c:pt>
                <c:pt idx="48">
                  <c:v>1440</c:v>
                </c:pt>
                <c:pt idx="49">
                  <c:v>1470</c:v>
                </c:pt>
                <c:pt idx="50">
                  <c:v>1500</c:v>
                </c:pt>
              </c:numCache>
            </c:numRef>
          </c:xVal>
          <c:yVal>
            <c:numRef>
              <c:f>Sheet1!$P$3:$P$53</c:f>
              <c:numCache>
                <c:formatCode>0.00E+00</c:formatCode>
                <c:ptCount val="51"/>
                <c:pt idx="0">
                  <c:v>-0.22664999999999999</c:v>
                </c:pt>
                <c:pt idx="1">
                  <c:v>-0.23626</c:v>
                </c:pt>
                <c:pt idx="2">
                  <c:v>-0.24757999999999999</c:v>
                </c:pt>
                <c:pt idx="3">
                  <c:v>-0.25900000000000001</c:v>
                </c:pt>
                <c:pt idx="4">
                  <c:v>-0.27030999999999999</c:v>
                </c:pt>
                <c:pt idx="5">
                  <c:v>-0.28164</c:v>
                </c:pt>
                <c:pt idx="6">
                  <c:v>-0.2928</c:v>
                </c:pt>
                <c:pt idx="7">
                  <c:v>-0.3039</c:v>
                </c:pt>
                <c:pt idx="8">
                  <c:v>-0.31497000000000003</c:v>
                </c:pt>
                <c:pt idx="9">
                  <c:v>-0.32618000000000003</c:v>
                </c:pt>
                <c:pt idx="10">
                  <c:v>-0.33685999999999999</c:v>
                </c:pt>
                <c:pt idx="11">
                  <c:v>-0.34786</c:v>
                </c:pt>
                <c:pt idx="12">
                  <c:v>-0.35868</c:v>
                </c:pt>
                <c:pt idx="13">
                  <c:v>-0.36960999999999999</c:v>
                </c:pt>
                <c:pt idx="14">
                  <c:v>-0.38035999999999998</c:v>
                </c:pt>
                <c:pt idx="15">
                  <c:v>-0.39051000000000002</c:v>
                </c:pt>
                <c:pt idx="16">
                  <c:v>-0.40017000000000003</c:v>
                </c:pt>
                <c:pt idx="17">
                  <c:v>-0.41225000000000001</c:v>
                </c:pt>
                <c:pt idx="18">
                  <c:v>-0.42337999999999998</c:v>
                </c:pt>
                <c:pt idx="19">
                  <c:v>-0.43247000000000002</c:v>
                </c:pt>
                <c:pt idx="20">
                  <c:v>-0.44817000000000001</c:v>
                </c:pt>
                <c:pt idx="21">
                  <c:v>-0.52327000000000001</c:v>
                </c:pt>
                <c:pt idx="22">
                  <c:v>-1.2988999999999999</c:v>
                </c:pt>
                <c:pt idx="23">
                  <c:v>-1.1779999999999999</c:v>
                </c:pt>
                <c:pt idx="24">
                  <c:v>-0.45590999999999998</c:v>
                </c:pt>
                <c:pt idx="25">
                  <c:v>0.65702000000000005</c:v>
                </c:pt>
                <c:pt idx="26">
                  <c:v>-4.3028999999999998E-2</c:v>
                </c:pt>
                <c:pt idx="27">
                  <c:v>0.29947000000000001</c:v>
                </c:pt>
                <c:pt idx="28">
                  <c:v>-0.30842000000000003</c:v>
                </c:pt>
                <c:pt idx="29">
                  <c:v>-6.2959000000000001E-2</c:v>
                </c:pt>
                <c:pt idx="30">
                  <c:v>-3.6256999999999998E-2</c:v>
                </c:pt>
                <c:pt idx="31">
                  <c:v>-4.5846999999999997E-3</c:v>
                </c:pt>
                <c:pt idx="32">
                  <c:v>-4.5843000000000001E-4</c:v>
                </c:pt>
                <c:pt idx="33">
                  <c:v>-6.5971999999999998E-5</c:v>
                </c:pt>
                <c:pt idx="34">
                  <c:v>-1.4416999999999999E-5</c:v>
                </c:pt>
                <c:pt idx="35">
                  <c:v>-3.924E-6</c:v>
                </c:pt>
                <c:pt idx="36">
                  <c:v>-1.1927E-6</c:v>
                </c:pt>
                <c:pt idx="37">
                  <c:v>-3.9145999999999999E-7</c:v>
                </c:pt>
                <c:pt idx="38">
                  <c:v>-1.3722999999999999E-7</c:v>
                </c:pt>
                <c:pt idx="39">
                  <c:v>-5.1049000000000003E-8</c:v>
                </c:pt>
                <c:pt idx="40">
                  <c:v>-2.0094999999999999E-8</c:v>
                </c:pt>
                <c:pt idx="41">
                  <c:v>-8.2991999999999996E-9</c:v>
                </c:pt>
                <c:pt idx="42">
                  <c:v>-3.5845999999999998E-9</c:v>
                </c:pt>
                <c:pt idx="43">
                  <c:v>-1.6598E-9</c:v>
                </c:pt>
                <c:pt idx="44">
                  <c:v>-7.6063999999999997E-10</c:v>
                </c:pt>
                <c:pt idx="45">
                  <c:v>-3.7496000000000002E-10</c:v>
                </c:pt>
                <c:pt idx="46">
                  <c:v>-1.929E-10</c:v>
                </c:pt>
                <c:pt idx="47">
                  <c:v>-9.8611000000000005E-11</c:v>
                </c:pt>
                <c:pt idx="48">
                  <c:v>-7.1371999999999999E-11</c:v>
                </c:pt>
                <c:pt idx="49">
                  <c:v>-1.3994E-11</c:v>
                </c:pt>
                <c:pt idx="50">
                  <c:v>-4.2100999999999998E-11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Sheet1!$Q$2</c:f>
              <c:strCache>
                <c:ptCount val="1"/>
                <c:pt idx="0">
                  <c:v>a2</c:v>
                </c:pt>
              </c:strCache>
            </c:strRef>
          </c:tx>
          <c:spPr>
            <a:ln w="19050"/>
          </c:spPr>
          <c:marker>
            <c:symbol val="none"/>
          </c:marker>
          <c:xVal>
            <c:numRef>
              <c:f>Sheet1!$L$3:$L$53</c:f>
              <c:numCache>
                <c:formatCode>0.00E+00</c:formatCode>
                <c:ptCount val="51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120</c:v>
                </c:pt>
                <c:pt idx="5">
                  <c:v>150</c:v>
                </c:pt>
                <c:pt idx="6">
                  <c:v>180</c:v>
                </c:pt>
                <c:pt idx="7">
                  <c:v>210</c:v>
                </c:pt>
                <c:pt idx="8">
                  <c:v>240</c:v>
                </c:pt>
                <c:pt idx="9">
                  <c:v>270</c:v>
                </c:pt>
                <c:pt idx="10">
                  <c:v>300</c:v>
                </c:pt>
                <c:pt idx="11">
                  <c:v>330</c:v>
                </c:pt>
                <c:pt idx="12">
                  <c:v>360</c:v>
                </c:pt>
                <c:pt idx="13">
                  <c:v>390</c:v>
                </c:pt>
                <c:pt idx="14">
                  <c:v>420</c:v>
                </c:pt>
                <c:pt idx="15">
                  <c:v>450</c:v>
                </c:pt>
                <c:pt idx="16">
                  <c:v>480</c:v>
                </c:pt>
                <c:pt idx="17">
                  <c:v>510</c:v>
                </c:pt>
                <c:pt idx="18">
                  <c:v>540</c:v>
                </c:pt>
                <c:pt idx="19">
                  <c:v>570</c:v>
                </c:pt>
                <c:pt idx="20">
                  <c:v>600</c:v>
                </c:pt>
                <c:pt idx="21">
                  <c:v>630</c:v>
                </c:pt>
                <c:pt idx="22">
                  <c:v>660</c:v>
                </c:pt>
                <c:pt idx="23">
                  <c:v>690</c:v>
                </c:pt>
                <c:pt idx="24">
                  <c:v>720</c:v>
                </c:pt>
                <c:pt idx="25">
                  <c:v>750</c:v>
                </c:pt>
                <c:pt idx="26">
                  <c:v>780</c:v>
                </c:pt>
                <c:pt idx="27">
                  <c:v>810</c:v>
                </c:pt>
                <c:pt idx="28">
                  <c:v>840</c:v>
                </c:pt>
                <c:pt idx="29">
                  <c:v>870</c:v>
                </c:pt>
                <c:pt idx="30">
                  <c:v>900</c:v>
                </c:pt>
                <c:pt idx="31">
                  <c:v>930</c:v>
                </c:pt>
                <c:pt idx="32">
                  <c:v>960</c:v>
                </c:pt>
                <c:pt idx="33">
                  <c:v>990</c:v>
                </c:pt>
                <c:pt idx="34">
                  <c:v>1020</c:v>
                </c:pt>
                <c:pt idx="35">
                  <c:v>1050</c:v>
                </c:pt>
                <c:pt idx="36">
                  <c:v>1080</c:v>
                </c:pt>
                <c:pt idx="37">
                  <c:v>1110</c:v>
                </c:pt>
                <c:pt idx="38">
                  <c:v>1140</c:v>
                </c:pt>
                <c:pt idx="39">
                  <c:v>1170</c:v>
                </c:pt>
                <c:pt idx="40">
                  <c:v>1200</c:v>
                </c:pt>
                <c:pt idx="41">
                  <c:v>1230</c:v>
                </c:pt>
                <c:pt idx="42">
                  <c:v>1260</c:v>
                </c:pt>
                <c:pt idx="43">
                  <c:v>1290</c:v>
                </c:pt>
                <c:pt idx="44">
                  <c:v>1320</c:v>
                </c:pt>
                <c:pt idx="45">
                  <c:v>1350</c:v>
                </c:pt>
                <c:pt idx="46">
                  <c:v>1380</c:v>
                </c:pt>
                <c:pt idx="47">
                  <c:v>1410</c:v>
                </c:pt>
                <c:pt idx="48">
                  <c:v>1440</c:v>
                </c:pt>
                <c:pt idx="49">
                  <c:v>1470</c:v>
                </c:pt>
                <c:pt idx="50">
                  <c:v>1500</c:v>
                </c:pt>
              </c:numCache>
            </c:numRef>
          </c:xVal>
          <c:yVal>
            <c:numRef>
              <c:f>Sheet1!$Q$3:$Q$53</c:f>
              <c:numCache>
                <c:formatCode>0.00E+00</c:formatCode>
                <c:ptCount val="51"/>
                <c:pt idx="0">
                  <c:v>-1.1192</c:v>
                </c:pt>
                <c:pt idx="1">
                  <c:v>-1.0202</c:v>
                </c:pt>
                <c:pt idx="2">
                  <c:v>-0.87409999999999999</c:v>
                </c:pt>
                <c:pt idx="3">
                  <c:v>-0.77334999999999998</c:v>
                </c:pt>
                <c:pt idx="4">
                  <c:v>-0.73424</c:v>
                </c:pt>
                <c:pt idx="5">
                  <c:v>-0.75941999999999998</c:v>
                </c:pt>
                <c:pt idx="6">
                  <c:v>-0.86529</c:v>
                </c:pt>
                <c:pt idx="7">
                  <c:v>-1.0854999999999999</c:v>
                </c:pt>
                <c:pt idx="8">
                  <c:v>-1.4598</c:v>
                </c:pt>
                <c:pt idx="9">
                  <c:v>-2.0196000000000001</c:v>
                </c:pt>
                <c:pt idx="10">
                  <c:v>-2.8128000000000002</c:v>
                </c:pt>
                <c:pt idx="11">
                  <c:v>-3.9196</c:v>
                </c:pt>
                <c:pt idx="12">
                  <c:v>-5.4435000000000002</c:v>
                </c:pt>
                <c:pt idx="13">
                  <c:v>-7.5269000000000004</c:v>
                </c:pt>
                <c:pt idx="14">
                  <c:v>-10.39</c:v>
                </c:pt>
                <c:pt idx="15">
                  <c:v>-14.351000000000001</c:v>
                </c:pt>
                <c:pt idx="16">
                  <c:v>-19.870999999999999</c:v>
                </c:pt>
                <c:pt idx="17">
                  <c:v>-27.503</c:v>
                </c:pt>
                <c:pt idx="18">
                  <c:v>-37.463999999999999</c:v>
                </c:pt>
                <c:pt idx="19">
                  <c:v>-47.747</c:v>
                </c:pt>
                <c:pt idx="20">
                  <c:v>-51.104999999999997</c:v>
                </c:pt>
                <c:pt idx="21">
                  <c:v>-43.953000000000003</c:v>
                </c:pt>
                <c:pt idx="22">
                  <c:v>-50.387</c:v>
                </c:pt>
                <c:pt idx="23">
                  <c:v>-145.19</c:v>
                </c:pt>
                <c:pt idx="24">
                  <c:v>-275.55</c:v>
                </c:pt>
                <c:pt idx="25">
                  <c:v>-306.33</c:v>
                </c:pt>
                <c:pt idx="26">
                  <c:v>-145.78</c:v>
                </c:pt>
                <c:pt idx="27">
                  <c:v>144.41999999999999</c:v>
                </c:pt>
                <c:pt idx="28">
                  <c:v>327.96</c:v>
                </c:pt>
                <c:pt idx="29">
                  <c:v>268.94</c:v>
                </c:pt>
                <c:pt idx="30">
                  <c:v>175.29</c:v>
                </c:pt>
                <c:pt idx="31">
                  <c:v>104.93</c:v>
                </c:pt>
                <c:pt idx="32">
                  <c:v>61.661000000000001</c:v>
                </c:pt>
                <c:pt idx="33">
                  <c:v>37.113</c:v>
                </c:pt>
                <c:pt idx="34">
                  <c:v>23.241</c:v>
                </c:pt>
                <c:pt idx="35">
                  <c:v>15.170999999999999</c:v>
                </c:pt>
                <c:pt idx="36">
                  <c:v>10.288</c:v>
                </c:pt>
                <c:pt idx="37">
                  <c:v>7.2145000000000001</c:v>
                </c:pt>
                <c:pt idx="38">
                  <c:v>5.2077999999999998</c:v>
                </c:pt>
                <c:pt idx="39">
                  <c:v>3.8542000000000001</c:v>
                </c:pt>
                <c:pt idx="40">
                  <c:v>2.9146999999999998</c:v>
                </c:pt>
                <c:pt idx="41">
                  <c:v>2.2458</c:v>
                </c:pt>
                <c:pt idx="42">
                  <c:v>1.7591000000000001</c:v>
                </c:pt>
                <c:pt idx="43">
                  <c:v>1.3979999999999999</c:v>
                </c:pt>
                <c:pt idx="44">
                  <c:v>1.1253</c:v>
                </c:pt>
                <c:pt idx="45">
                  <c:v>0.9163</c:v>
                </c:pt>
                <c:pt idx="46">
                  <c:v>0.75382000000000005</c:v>
                </c:pt>
                <c:pt idx="47">
                  <c:v>0.62594000000000005</c:v>
                </c:pt>
                <c:pt idx="48">
                  <c:v>0.52415999999999996</c:v>
                </c:pt>
                <c:pt idx="49">
                  <c:v>0.44230999999999998</c:v>
                </c:pt>
                <c:pt idx="50">
                  <c:v>0.37589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Sheet1!$R$2</c:f>
              <c:strCache>
                <c:ptCount val="1"/>
                <c:pt idx="0">
                  <c:v>a4</c:v>
                </c:pt>
              </c:strCache>
            </c:strRef>
          </c:tx>
          <c:spPr>
            <a:ln w="19050"/>
          </c:spPr>
          <c:marker>
            <c:symbol val="none"/>
          </c:marker>
          <c:xVal>
            <c:numRef>
              <c:f>Sheet1!$L$3:$L$53</c:f>
              <c:numCache>
                <c:formatCode>0.00E+00</c:formatCode>
                <c:ptCount val="51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120</c:v>
                </c:pt>
                <c:pt idx="5">
                  <c:v>150</c:v>
                </c:pt>
                <c:pt idx="6">
                  <c:v>180</c:v>
                </c:pt>
                <c:pt idx="7">
                  <c:v>210</c:v>
                </c:pt>
                <c:pt idx="8">
                  <c:v>240</c:v>
                </c:pt>
                <c:pt idx="9">
                  <c:v>270</c:v>
                </c:pt>
                <c:pt idx="10">
                  <c:v>300</c:v>
                </c:pt>
                <c:pt idx="11">
                  <c:v>330</c:v>
                </c:pt>
                <c:pt idx="12">
                  <c:v>360</c:v>
                </c:pt>
                <c:pt idx="13">
                  <c:v>390</c:v>
                </c:pt>
                <c:pt idx="14">
                  <c:v>420</c:v>
                </c:pt>
                <c:pt idx="15">
                  <c:v>450</c:v>
                </c:pt>
                <c:pt idx="16">
                  <c:v>480</c:v>
                </c:pt>
                <c:pt idx="17">
                  <c:v>510</c:v>
                </c:pt>
                <c:pt idx="18">
                  <c:v>540</c:v>
                </c:pt>
                <c:pt idx="19">
                  <c:v>570</c:v>
                </c:pt>
                <c:pt idx="20">
                  <c:v>600</c:v>
                </c:pt>
                <c:pt idx="21">
                  <c:v>630</c:v>
                </c:pt>
                <c:pt idx="22">
                  <c:v>660</c:v>
                </c:pt>
                <c:pt idx="23">
                  <c:v>690</c:v>
                </c:pt>
                <c:pt idx="24">
                  <c:v>720</c:v>
                </c:pt>
                <c:pt idx="25">
                  <c:v>750</c:v>
                </c:pt>
                <c:pt idx="26">
                  <c:v>780</c:v>
                </c:pt>
                <c:pt idx="27">
                  <c:v>810</c:v>
                </c:pt>
                <c:pt idx="28">
                  <c:v>840</c:v>
                </c:pt>
                <c:pt idx="29">
                  <c:v>870</c:v>
                </c:pt>
                <c:pt idx="30">
                  <c:v>900</c:v>
                </c:pt>
                <c:pt idx="31">
                  <c:v>930</c:v>
                </c:pt>
                <c:pt idx="32">
                  <c:v>960</c:v>
                </c:pt>
                <c:pt idx="33">
                  <c:v>990</c:v>
                </c:pt>
                <c:pt idx="34">
                  <c:v>1020</c:v>
                </c:pt>
                <c:pt idx="35">
                  <c:v>1050</c:v>
                </c:pt>
                <c:pt idx="36">
                  <c:v>1080</c:v>
                </c:pt>
                <c:pt idx="37">
                  <c:v>1110</c:v>
                </c:pt>
                <c:pt idx="38">
                  <c:v>1140</c:v>
                </c:pt>
                <c:pt idx="39">
                  <c:v>1170</c:v>
                </c:pt>
                <c:pt idx="40">
                  <c:v>1200</c:v>
                </c:pt>
                <c:pt idx="41">
                  <c:v>1230</c:v>
                </c:pt>
                <c:pt idx="42">
                  <c:v>1260</c:v>
                </c:pt>
                <c:pt idx="43">
                  <c:v>1290</c:v>
                </c:pt>
                <c:pt idx="44">
                  <c:v>1320</c:v>
                </c:pt>
                <c:pt idx="45">
                  <c:v>1350</c:v>
                </c:pt>
                <c:pt idx="46">
                  <c:v>1380</c:v>
                </c:pt>
                <c:pt idx="47">
                  <c:v>1410</c:v>
                </c:pt>
                <c:pt idx="48">
                  <c:v>1440</c:v>
                </c:pt>
                <c:pt idx="49">
                  <c:v>1470</c:v>
                </c:pt>
                <c:pt idx="50">
                  <c:v>1500</c:v>
                </c:pt>
              </c:numCache>
            </c:numRef>
          </c:xVal>
          <c:yVal>
            <c:numRef>
              <c:f>Sheet1!$R$3:$R$53</c:f>
              <c:numCache>
                <c:formatCode>0.00E+00</c:formatCode>
                <c:ptCount val="51"/>
                <c:pt idx="0">
                  <c:v>-0.87160000000000004</c:v>
                </c:pt>
                <c:pt idx="1">
                  <c:v>-0.90034999999999998</c:v>
                </c:pt>
                <c:pt idx="2">
                  <c:v>-0.93672</c:v>
                </c:pt>
                <c:pt idx="3">
                  <c:v>-0.97345999999999999</c:v>
                </c:pt>
                <c:pt idx="4">
                  <c:v>-1.0107999999999999</c:v>
                </c:pt>
                <c:pt idx="5">
                  <c:v>-1.0487</c:v>
                </c:pt>
                <c:pt idx="6">
                  <c:v>-1.0869</c:v>
                </c:pt>
                <c:pt idx="7">
                  <c:v>-1.1254</c:v>
                </c:pt>
                <c:pt idx="8">
                  <c:v>-1.1637</c:v>
                </c:pt>
                <c:pt idx="9">
                  <c:v>-1.2028000000000001</c:v>
                </c:pt>
                <c:pt idx="10">
                  <c:v>-1.2414000000000001</c:v>
                </c:pt>
                <c:pt idx="11">
                  <c:v>-1.2804</c:v>
                </c:pt>
                <c:pt idx="12">
                  <c:v>-1.319</c:v>
                </c:pt>
                <c:pt idx="13">
                  <c:v>-1.3577999999999999</c:v>
                </c:pt>
                <c:pt idx="14">
                  <c:v>-1.3957999999999999</c:v>
                </c:pt>
                <c:pt idx="15">
                  <c:v>-1.4314</c:v>
                </c:pt>
                <c:pt idx="16">
                  <c:v>-1.4641999999999999</c:v>
                </c:pt>
                <c:pt idx="17">
                  <c:v>-1.4952000000000001</c:v>
                </c:pt>
                <c:pt idx="18">
                  <c:v>-1.5293000000000001</c:v>
                </c:pt>
                <c:pt idx="19">
                  <c:v>-1.6163000000000001</c:v>
                </c:pt>
                <c:pt idx="20">
                  <c:v>-1.8603000000000001</c:v>
                </c:pt>
                <c:pt idx="21">
                  <c:v>-3.7839</c:v>
                </c:pt>
                <c:pt idx="22">
                  <c:v>-11.221</c:v>
                </c:pt>
                <c:pt idx="23">
                  <c:v>-24.239000000000001</c:v>
                </c:pt>
                <c:pt idx="24">
                  <c:v>-33.011000000000003</c:v>
                </c:pt>
                <c:pt idx="25">
                  <c:v>-25.068000000000001</c:v>
                </c:pt>
                <c:pt idx="26">
                  <c:v>0.16219</c:v>
                </c:pt>
                <c:pt idx="27">
                  <c:v>25.63</c:v>
                </c:pt>
                <c:pt idx="28">
                  <c:v>37.024000000000001</c:v>
                </c:pt>
                <c:pt idx="29">
                  <c:v>12.95</c:v>
                </c:pt>
                <c:pt idx="30">
                  <c:v>2.8588</c:v>
                </c:pt>
                <c:pt idx="31">
                  <c:v>6.1841E-2</c:v>
                </c:pt>
                <c:pt idx="32">
                  <c:v>-0.23637</c:v>
                </c:pt>
                <c:pt idx="33">
                  <c:v>-0.14871000000000001</c:v>
                </c:pt>
                <c:pt idx="34">
                  <c:v>-7.4522000000000005E-2</c:v>
                </c:pt>
                <c:pt idx="35">
                  <c:v>-3.6318999999999997E-2</c:v>
                </c:pt>
                <c:pt idx="36">
                  <c:v>-1.8131000000000001E-2</c:v>
                </c:pt>
                <c:pt idx="37">
                  <c:v>-9.4114000000000003E-3</c:v>
                </c:pt>
                <c:pt idx="38">
                  <c:v>-5.0940999999999998E-3</c:v>
                </c:pt>
                <c:pt idx="39">
                  <c:v>-2.8701E-3</c:v>
                </c:pt>
                <c:pt idx="40">
                  <c:v>-1.6777999999999999E-3</c:v>
                </c:pt>
                <c:pt idx="41">
                  <c:v>-1.0142E-3</c:v>
                </c:pt>
                <c:pt idx="42">
                  <c:v>-6.3166999999999997E-4</c:v>
                </c:pt>
                <c:pt idx="43">
                  <c:v>-4.0416999999999997E-4</c:v>
                </c:pt>
                <c:pt idx="44">
                  <c:v>-2.6495000000000002E-4</c:v>
                </c:pt>
                <c:pt idx="45">
                  <c:v>-1.7751E-4</c:v>
                </c:pt>
                <c:pt idx="46">
                  <c:v>-1.2129999999999999E-4</c:v>
                </c:pt>
                <c:pt idx="47">
                  <c:v>-8.4383999999999997E-5</c:v>
                </c:pt>
                <c:pt idx="48">
                  <c:v>-5.9669000000000001E-5</c:v>
                </c:pt>
                <c:pt idx="49">
                  <c:v>-4.2826E-5</c:v>
                </c:pt>
                <c:pt idx="50">
                  <c:v>-3.1161000000000002E-5</c:v>
                </c:pt>
              </c:numCache>
            </c:numRef>
          </c:yVal>
          <c:smooth val="1"/>
        </c:ser>
        <c:ser>
          <c:idx val="5"/>
          <c:order val="5"/>
          <c:tx>
            <c:strRef>
              <c:f>Sheet1!$S$2</c:f>
              <c:strCache>
                <c:ptCount val="1"/>
                <c:pt idx="0">
                  <c:v>a6</c:v>
                </c:pt>
              </c:strCache>
            </c:strRef>
          </c:tx>
          <c:spPr>
            <a:ln w="19050"/>
          </c:spPr>
          <c:marker>
            <c:symbol val="none"/>
          </c:marker>
          <c:xVal>
            <c:numRef>
              <c:f>Sheet1!$L$3:$L$53</c:f>
              <c:numCache>
                <c:formatCode>0.00E+00</c:formatCode>
                <c:ptCount val="51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120</c:v>
                </c:pt>
                <c:pt idx="5">
                  <c:v>150</c:v>
                </c:pt>
                <c:pt idx="6">
                  <c:v>180</c:v>
                </c:pt>
                <c:pt idx="7">
                  <c:v>210</c:v>
                </c:pt>
                <c:pt idx="8">
                  <c:v>240</c:v>
                </c:pt>
                <c:pt idx="9">
                  <c:v>270</c:v>
                </c:pt>
                <c:pt idx="10">
                  <c:v>300</c:v>
                </c:pt>
                <c:pt idx="11">
                  <c:v>330</c:v>
                </c:pt>
                <c:pt idx="12">
                  <c:v>360</c:v>
                </c:pt>
                <c:pt idx="13">
                  <c:v>390</c:v>
                </c:pt>
                <c:pt idx="14">
                  <c:v>420</c:v>
                </c:pt>
                <c:pt idx="15">
                  <c:v>450</c:v>
                </c:pt>
                <c:pt idx="16">
                  <c:v>480</c:v>
                </c:pt>
                <c:pt idx="17">
                  <c:v>510</c:v>
                </c:pt>
                <c:pt idx="18">
                  <c:v>540</c:v>
                </c:pt>
                <c:pt idx="19">
                  <c:v>570</c:v>
                </c:pt>
                <c:pt idx="20">
                  <c:v>600</c:v>
                </c:pt>
                <c:pt idx="21">
                  <c:v>630</c:v>
                </c:pt>
                <c:pt idx="22">
                  <c:v>660</c:v>
                </c:pt>
                <c:pt idx="23">
                  <c:v>690</c:v>
                </c:pt>
                <c:pt idx="24">
                  <c:v>720</c:v>
                </c:pt>
                <c:pt idx="25">
                  <c:v>750</c:v>
                </c:pt>
                <c:pt idx="26">
                  <c:v>780</c:v>
                </c:pt>
                <c:pt idx="27">
                  <c:v>810</c:v>
                </c:pt>
                <c:pt idx="28">
                  <c:v>840</c:v>
                </c:pt>
                <c:pt idx="29">
                  <c:v>870</c:v>
                </c:pt>
                <c:pt idx="30">
                  <c:v>900</c:v>
                </c:pt>
                <c:pt idx="31">
                  <c:v>930</c:v>
                </c:pt>
                <c:pt idx="32">
                  <c:v>960</c:v>
                </c:pt>
                <c:pt idx="33">
                  <c:v>990</c:v>
                </c:pt>
                <c:pt idx="34">
                  <c:v>1020</c:v>
                </c:pt>
                <c:pt idx="35">
                  <c:v>1050</c:v>
                </c:pt>
                <c:pt idx="36">
                  <c:v>1080</c:v>
                </c:pt>
                <c:pt idx="37">
                  <c:v>1110</c:v>
                </c:pt>
                <c:pt idx="38">
                  <c:v>1140</c:v>
                </c:pt>
                <c:pt idx="39">
                  <c:v>1170</c:v>
                </c:pt>
                <c:pt idx="40">
                  <c:v>1200</c:v>
                </c:pt>
                <c:pt idx="41">
                  <c:v>1230</c:v>
                </c:pt>
                <c:pt idx="42">
                  <c:v>1260</c:v>
                </c:pt>
                <c:pt idx="43">
                  <c:v>1290</c:v>
                </c:pt>
                <c:pt idx="44">
                  <c:v>1320</c:v>
                </c:pt>
                <c:pt idx="45">
                  <c:v>1350</c:v>
                </c:pt>
                <c:pt idx="46">
                  <c:v>1380</c:v>
                </c:pt>
                <c:pt idx="47">
                  <c:v>1410</c:v>
                </c:pt>
                <c:pt idx="48">
                  <c:v>1440</c:v>
                </c:pt>
                <c:pt idx="49">
                  <c:v>1470</c:v>
                </c:pt>
                <c:pt idx="50">
                  <c:v>1500</c:v>
                </c:pt>
              </c:numCache>
            </c:numRef>
          </c:xVal>
          <c:yVal>
            <c:numRef>
              <c:f>Sheet1!$S$3:$S$53</c:f>
              <c:numCache>
                <c:formatCode>0.00E+00</c:formatCode>
                <c:ptCount val="51"/>
                <c:pt idx="0">
                  <c:v>0.72943999999999998</c:v>
                </c:pt>
                <c:pt idx="1">
                  <c:v>0.72650000000000003</c:v>
                </c:pt>
                <c:pt idx="2">
                  <c:v>0.72279000000000004</c:v>
                </c:pt>
                <c:pt idx="3">
                  <c:v>0.71914999999999996</c:v>
                </c:pt>
                <c:pt idx="4">
                  <c:v>0.71530000000000005</c:v>
                </c:pt>
                <c:pt idx="5">
                  <c:v>0.71099000000000001</c:v>
                </c:pt>
                <c:pt idx="6">
                  <c:v>0.70752000000000004</c:v>
                </c:pt>
                <c:pt idx="7">
                  <c:v>0.70352999999999999</c:v>
                </c:pt>
                <c:pt idx="8">
                  <c:v>0.69947999999999999</c:v>
                </c:pt>
                <c:pt idx="9">
                  <c:v>0.69477999999999995</c:v>
                </c:pt>
                <c:pt idx="10">
                  <c:v>0.69118000000000002</c:v>
                </c:pt>
                <c:pt idx="11">
                  <c:v>0.68679000000000001</c:v>
                </c:pt>
                <c:pt idx="12">
                  <c:v>0.68240999999999996</c:v>
                </c:pt>
                <c:pt idx="13">
                  <c:v>0.67798999999999998</c:v>
                </c:pt>
                <c:pt idx="14">
                  <c:v>0.67376999999999998</c:v>
                </c:pt>
                <c:pt idx="15">
                  <c:v>0.66895000000000004</c:v>
                </c:pt>
                <c:pt idx="16">
                  <c:v>0.66410000000000002</c:v>
                </c:pt>
                <c:pt idx="17">
                  <c:v>0.66008999999999995</c:v>
                </c:pt>
                <c:pt idx="18">
                  <c:v>0.65532999999999997</c:v>
                </c:pt>
                <c:pt idx="19">
                  <c:v>0.64722000000000002</c:v>
                </c:pt>
                <c:pt idx="20">
                  <c:v>0.62068999999999996</c:v>
                </c:pt>
                <c:pt idx="21">
                  <c:v>0.40548000000000001</c:v>
                </c:pt>
                <c:pt idx="22">
                  <c:v>-0.95308999999999999</c:v>
                </c:pt>
                <c:pt idx="23">
                  <c:v>-3.0827</c:v>
                </c:pt>
                <c:pt idx="24">
                  <c:v>-4.0808999999999997</c:v>
                </c:pt>
                <c:pt idx="25">
                  <c:v>-2.7690000000000001</c:v>
                </c:pt>
                <c:pt idx="26">
                  <c:v>-0.86304000000000003</c:v>
                </c:pt>
                <c:pt idx="27">
                  <c:v>-1.1226</c:v>
                </c:pt>
                <c:pt idx="28">
                  <c:v>0.21362</c:v>
                </c:pt>
                <c:pt idx="29">
                  <c:v>-0.77315999999999996</c:v>
                </c:pt>
                <c:pt idx="30">
                  <c:v>-0.22861999999999999</c:v>
                </c:pt>
                <c:pt idx="31">
                  <c:v>-4.2185E-2</c:v>
                </c:pt>
                <c:pt idx="32">
                  <c:v>-5.1361999999999996E-3</c:v>
                </c:pt>
                <c:pt idx="33">
                  <c:v>-3.5434000000000003E-4</c:v>
                </c:pt>
                <c:pt idx="34">
                  <c:v>6.6142999999999993E-5</c:v>
                </c:pt>
                <c:pt idx="35">
                  <c:v>5.0389999999999997E-5</c:v>
                </c:pt>
                <c:pt idx="36">
                  <c:v>2.2979000000000001E-5</c:v>
                </c:pt>
                <c:pt idx="37">
                  <c:v>9.7271000000000004E-6</c:v>
                </c:pt>
                <c:pt idx="38">
                  <c:v>4.1450000000000001E-6</c:v>
                </c:pt>
                <c:pt idx="39">
                  <c:v>1.8215000000000001E-6</c:v>
                </c:pt>
                <c:pt idx="40">
                  <c:v>8.3132000000000001E-7</c:v>
                </c:pt>
                <c:pt idx="41">
                  <c:v>3.9451E-7</c:v>
                </c:pt>
                <c:pt idx="42">
                  <c:v>1.9445E-7</c:v>
                </c:pt>
                <c:pt idx="43">
                  <c:v>9.9283000000000003E-8</c:v>
                </c:pt>
                <c:pt idx="44">
                  <c:v>5.2390000000000001E-8</c:v>
                </c:pt>
                <c:pt idx="45">
                  <c:v>2.8495000000000001E-8</c:v>
                </c:pt>
                <c:pt idx="46">
                  <c:v>1.5915999999999998E-8</c:v>
                </c:pt>
                <c:pt idx="47">
                  <c:v>9.1718000000000001E-9</c:v>
                </c:pt>
                <c:pt idx="48">
                  <c:v>5.3921999999999996E-9</c:v>
                </c:pt>
                <c:pt idx="49">
                  <c:v>3.2637999999999998E-9</c:v>
                </c:pt>
                <c:pt idx="50">
                  <c:v>1.9976999999999998E-9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61957296"/>
        <c:axId val="1461955664"/>
      </c:scatterChart>
      <c:valAx>
        <c:axId val="1461957296"/>
        <c:scaling>
          <c:orientation val="minMax"/>
          <c:max val="1200"/>
          <c:min val="0"/>
        </c:scaling>
        <c:delete val="0"/>
        <c:axPos val="b"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zh-CN"/>
          </a:p>
        </c:txPr>
        <c:crossAx val="1461955664"/>
        <c:crosses val="autoZero"/>
        <c:crossBetween val="midCat"/>
        <c:majorUnit val="400"/>
      </c:valAx>
      <c:valAx>
        <c:axId val="1461955664"/>
        <c:scaling>
          <c:orientation val="minMax"/>
          <c:max val="350"/>
          <c:min val="-350"/>
        </c:scaling>
        <c:delete val="0"/>
        <c:axPos val="l"/>
        <c:numFmt formatCode="#,##0" sourceLinked="0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000"/>
            </a:pPr>
            <a:endParaRPr lang="zh-CN"/>
          </a:p>
        </c:txPr>
        <c:crossAx val="1461957296"/>
        <c:crosses val="autoZero"/>
        <c:crossBetween val="midCat"/>
      </c:valAx>
      <c:spPr>
        <a:ln w="12700">
          <a:noFill/>
        </a:ln>
      </c:spPr>
    </c:plotArea>
    <c:legend>
      <c:legendPos val="r"/>
      <c:layout>
        <c:manualLayout>
          <c:xMode val="edge"/>
          <c:yMode val="edge"/>
          <c:x val="0.17038969063169523"/>
          <c:y val="5.2143053073296676E-2"/>
          <c:w val="0.45049093418658637"/>
          <c:h val="0.31972287235846819"/>
        </c:manualLayout>
      </c:layout>
      <c:overlay val="0"/>
      <c:txPr>
        <a:bodyPr/>
        <a:lstStyle/>
        <a:p>
          <a:pPr>
            <a:defRPr sz="1100"/>
          </a:pPr>
          <a:endParaRPr lang="zh-CN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4" Type="http://schemas.openxmlformats.org/officeDocument/2006/relationships/image" Target="../media/image12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image" Target="../media/image66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wmf"/><Relationship Id="rId1" Type="http://schemas.openxmlformats.org/officeDocument/2006/relationships/image" Target="../media/image12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image" Target="../media/image36.wmf"/><Relationship Id="rId7" Type="http://schemas.openxmlformats.org/officeDocument/2006/relationships/image" Target="../media/image40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6" Type="http://schemas.openxmlformats.org/officeDocument/2006/relationships/image" Target="../media/image39.wmf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0.wmf"/><Relationship Id="rId1" Type="http://schemas.openxmlformats.org/officeDocument/2006/relationships/image" Target="../media/image43.wmf"/><Relationship Id="rId5" Type="http://schemas.openxmlformats.org/officeDocument/2006/relationships/image" Target="../media/image46.wmf"/><Relationship Id="rId4" Type="http://schemas.openxmlformats.org/officeDocument/2006/relationships/image" Target="../media/image45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4" Type="http://schemas.openxmlformats.org/officeDocument/2006/relationships/image" Target="../media/image44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4" Type="http://schemas.openxmlformats.org/officeDocument/2006/relationships/image" Target="../media/image54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0.78987</cdr:x>
      <cdr:y>0.68866</cdr:y>
    </cdr:from>
    <cdr:to>
      <cdr:x>0.99001</cdr:x>
      <cdr:y>0.83855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12925" y="1036306"/>
          <a:ext cx="459371" cy="2255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altLang="zh-CN" sz="1000" dirty="0"/>
            <a:t>(mm)</a:t>
          </a:r>
          <a:endParaRPr lang="zh-CN" altLang="en-US" sz="10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AB64D-9722-4AB5-A0BF-1D633CCF5725}" type="datetimeFigureOut">
              <a:rPr lang="zh-CN" altLang="en-US" smtClean="0"/>
              <a:t>2016-8-1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E55144-2D76-41C5-A492-2EFD593B69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687657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E38E4-C39C-B248-84A2-EE1B2089F2CF}" type="datetimeFigureOut">
              <a:rPr lang="en-US" smtClean="0"/>
              <a:t>8/1/2016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2FBEB3-7E6F-F04E-9AEC-E1DE4531C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01774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020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31905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309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4600A-A275-450B-9DD1-B5120D15F3F9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2768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8D107-578B-489A-A0E6-626447510DA3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936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8D107-578B-489A-A0E6-626447510DA3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5720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4600A-A275-450B-9DD1-B5120D15F3F9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4956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CC5E2-1242-4DF6-B24C-D1EB635FB6CE}" type="datetime1">
              <a:rPr lang="zh-CN" altLang="en-US" smtClean="0"/>
              <a:t>2016-8-1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292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BF42-0AD3-4588-B75B-A0E8A3CF8174}" type="datetime1">
              <a:rPr lang="zh-CN" altLang="en-US" smtClean="0"/>
              <a:t>2016-8-1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40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27EEF-7844-4E7D-BF52-C31D36FEE79D}" type="datetime1">
              <a:rPr lang="zh-CN" altLang="en-US" smtClean="0"/>
              <a:t>2016-8-1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4452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bande-02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5438"/>
            <a:ext cx="9144000" cy="707202"/>
          </a:xfrm>
          <a:prstGeom prst="rect">
            <a:avLst/>
          </a:prstGeom>
        </p:spPr>
      </p:pic>
      <p:pic>
        <p:nvPicPr>
          <p:cNvPr id="8" name="Espace réservé pour une image  4" descr="logo powerpoint.ai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530" r="-238530"/>
          <a:stretch>
            <a:fillRect/>
          </a:stretch>
        </p:blipFill>
        <p:spPr>
          <a:xfrm>
            <a:off x="-2258634" y="6179650"/>
            <a:ext cx="7687104" cy="55245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 smtClean="0"/>
              <a:t>Cliquez pour modifier les styles du texte du masque</a:t>
            </a:r>
          </a:p>
          <a:p>
            <a:pPr lvl="1" eaLnBrk="1" latinLnBrk="0" hangingPunct="1"/>
            <a:r>
              <a:rPr lang="fr-CH" smtClean="0"/>
              <a:t>Deuxième niveau</a:t>
            </a:r>
          </a:p>
          <a:p>
            <a:pPr lvl="2" eaLnBrk="1" latinLnBrk="0" hangingPunct="1"/>
            <a:r>
              <a:rPr lang="fr-CH" smtClean="0"/>
              <a:t>Troisième niveau</a:t>
            </a:r>
          </a:p>
          <a:p>
            <a:pPr lvl="3" eaLnBrk="1" latinLnBrk="0" hangingPunct="1"/>
            <a:r>
              <a:rPr lang="fr-CH" smtClean="0"/>
              <a:t>Quatrième niveau</a:t>
            </a:r>
          </a:p>
          <a:p>
            <a:pPr lvl="4" eaLnBrk="1" latinLnBrk="0" hangingPunct="1"/>
            <a:r>
              <a:rPr lang="fr-CH" smtClean="0"/>
              <a:t>Cinquième niveau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14581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76300" y="96838"/>
            <a:ext cx="7678738" cy="904875"/>
          </a:xfrm>
        </p:spPr>
        <p:txBody>
          <a:bodyPr/>
          <a:lstStyle>
            <a:lvl1pPr>
              <a:defRPr>
                <a:latin typeface="Felix Titling" pitchFamily="82" charset="0"/>
              </a:defRPr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66700" y="1190625"/>
            <a:ext cx="4262438" cy="5240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81538" y="1190625"/>
            <a:ext cx="4262437" cy="5240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Unit 8: Electromagnetic design episode I – 8.</a:t>
            </a:r>
            <a:fld id="{5A88B653-29A2-4700-A89D-DE7BA653DA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602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sz="1800"/>
            </a:lvl3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CH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Felix Titling" pitchFamily="8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 Unit 2 – Magnet specifications in particle accelerators 2.</a:t>
            </a:r>
            <a:fld id="{FC133B56-E754-4BFE-B953-4D2FE74A09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95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504A-EF88-4BBA-A293-496447C30FFF}" type="datetime1">
              <a:rPr lang="zh-CN" altLang="en-US" smtClean="0"/>
              <a:t>2016-8-1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058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9DA61-4009-488F-83AF-6CE90F5F6487}" type="datetime1">
              <a:rPr lang="zh-CN" altLang="en-US" smtClean="0"/>
              <a:t>2016-8-1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311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7F377-4DC6-4243-AE9E-99DA944696F3}" type="datetime1">
              <a:rPr lang="zh-CN" altLang="en-US" smtClean="0"/>
              <a:t>2016-8-1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807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E5A7-4BEC-44A8-A8ED-89A177224B3F}" type="datetime1">
              <a:rPr lang="zh-CN" altLang="en-US" smtClean="0"/>
              <a:t>2016-8-1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83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8FF29-C2F4-4196-A9D6-6A3BC2AC78B5}" type="datetime1">
              <a:rPr lang="zh-CN" altLang="en-US" smtClean="0"/>
              <a:t>2016-8-1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29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F93B-196E-45C1-AD05-48E87D569CBF}" type="datetime1">
              <a:rPr lang="zh-CN" altLang="en-US" smtClean="0"/>
              <a:t>2016-8-1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26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33939-D87E-4D7F-BE49-E40A61215DEF}" type="datetime1">
              <a:rPr lang="zh-CN" altLang="en-US" smtClean="0"/>
              <a:t>2016-8-1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76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7739C-34AF-452D-BDC4-6D4598FB9B48}" type="datetime1">
              <a:rPr lang="zh-CN" altLang="en-US" smtClean="0"/>
              <a:t>2016-8-1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83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9FF74-AFBB-4361-8F4E-89E4EDCC02E5}" type="datetime1">
              <a:rPr lang="zh-CN" altLang="en-US" smtClean="0"/>
              <a:t>2016-8-1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42987-6E2C-7E47-B081-56B64287D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534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49" r:id="rId13"/>
    <p:sldLayoutId id="2147483664" r:id="rId14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7.jpeg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31.jpeg"/><Relationship Id="rId5" Type="http://schemas.openxmlformats.org/officeDocument/2006/relationships/image" Target="../media/image25.wmf"/><Relationship Id="rId10" Type="http://schemas.openxmlformats.org/officeDocument/2006/relationships/image" Target="../media/image30.jpeg"/><Relationship Id="rId4" Type="http://schemas.openxmlformats.org/officeDocument/2006/relationships/oleObject" Target="../embeddings/oleObject8.bin"/><Relationship Id="rId9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38.wmf"/><Relationship Id="rId18" Type="http://schemas.openxmlformats.org/officeDocument/2006/relationships/oleObject" Target="../embeddings/oleObject16.bin"/><Relationship Id="rId3" Type="http://schemas.openxmlformats.org/officeDocument/2006/relationships/oleObject" Target="../embeddings/oleObject10.bin"/><Relationship Id="rId21" Type="http://schemas.openxmlformats.org/officeDocument/2006/relationships/image" Target="../media/image41.wmf"/><Relationship Id="rId7" Type="http://schemas.openxmlformats.org/officeDocument/2006/relationships/image" Target="../media/image42.png"/><Relationship Id="rId12" Type="http://schemas.openxmlformats.org/officeDocument/2006/relationships/oleObject" Target="../embeddings/oleObject14.bin"/><Relationship Id="rId17" Type="http://schemas.openxmlformats.org/officeDocument/2006/relationships/hyperlink" Target="https://en.wikipedia.org/wiki/Amp%C3%A8re's_circuital_law" TargetMode="Externa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en.wikipedia.org/wiki/Gauss's_law_for_magnetism" TargetMode="External"/><Relationship Id="rId20" Type="http://schemas.openxmlformats.org/officeDocument/2006/relationships/oleObject" Target="../embeddings/oleObject17.bin"/><Relationship Id="rId1" Type="http://schemas.openxmlformats.org/officeDocument/2006/relationships/vmlDrawing" Target="../drawings/vmlDrawing5.vml"/><Relationship Id="rId6" Type="http://schemas.openxmlformats.org/officeDocument/2006/relationships/image" Target="../media/image35.wmf"/><Relationship Id="rId11" Type="http://schemas.openxmlformats.org/officeDocument/2006/relationships/image" Target="../media/image37.wmf"/><Relationship Id="rId5" Type="http://schemas.openxmlformats.org/officeDocument/2006/relationships/oleObject" Target="../embeddings/oleObject11.bin"/><Relationship Id="rId15" Type="http://schemas.openxmlformats.org/officeDocument/2006/relationships/image" Target="../media/image39.wmf"/><Relationship Id="rId10" Type="http://schemas.openxmlformats.org/officeDocument/2006/relationships/oleObject" Target="../embeddings/oleObject13.bin"/><Relationship Id="rId19" Type="http://schemas.openxmlformats.org/officeDocument/2006/relationships/image" Target="../media/image40.wmf"/><Relationship Id="rId4" Type="http://schemas.openxmlformats.org/officeDocument/2006/relationships/image" Target="../media/image34.wmf"/><Relationship Id="rId9" Type="http://schemas.openxmlformats.org/officeDocument/2006/relationships/image" Target="../media/image36.wmf"/><Relationship Id="rId14" Type="http://schemas.openxmlformats.org/officeDocument/2006/relationships/oleObject" Target="../embeddings/oleObject15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oleObject" Target="../embeddings/oleObject20.bin"/><Relationship Id="rId18" Type="http://schemas.openxmlformats.org/officeDocument/2006/relationships/image" Target="../media/image46.wmf"/><Relationship Id="rId3" Type="http://schemas.openxmlformats.org/officeDocument/2006/relationships/oleObject" Target="../embeddings/oleObject18.bin"/><Relationship Id="rId7" Type="http://schemas.openxmlformats.org/officeDocument/2006/relationships/image" Target="../media/image49.jpeg"/><Relationship Id="rId12" Type="http://schemas.openxmlformats.org/officeDocument/2006/relationships/image" Target="../media/image40.wmf"/><Relationship Id="rId17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5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48.jpeg"/><Relationship Id="rId11" Type="http://schemas.openxmlformats.org/officeDocument/2006/relationships/oleObject" Target="../embeddings/oleObject19.bin"/><Relationship Id="rId5" Type="http://schemas.openxmlformats.org/officeDocument/2006/relationships/image" Target="../media/image47.jpeg"/><Relationship Id="rId15" Type="http://schemas.openxmlformats.org/officeDocument/2006/relationships/oleObject" Target="../embeddings/oleObject21.bin"/><Relationship Id="rId10" Type="http://schemas.openxmlformats.org/officeDocument/2006/relationships/image" Target="../media/image52.jpeg"/><Relationship Id="rId4" Type="http://schemas.openxmlformats.org/officeDocument/2006/relationships/image" Target="../media/image43.wmf"/><Relationship Id="rId9" Type="http://schemas.openxmlformats.org/officeDocument/2006/relationships/image" Target="../media/image51.jpeg"/><Relationship Id="rId14" Type="http://schemas.openxmlformats.org/officeDocument/2006/relationships/image" Target="../media/image44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oleObject" Target="../embeddings/oleObject23.bin"/><Relationship Id="rId7" Type="http://schemas.openxmlformats.org/officeDocument/2006/relationships/image" Target="../media/image56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4.wmf"/><Relationship Id="rId11" Type="http://schemas.openxmlformats.org/officeDocument/2006/relationships/image" Target="../media/image44.wmf"/><Relationship Id="rId5" Type="http://schemas.openxmlformats.org/officeDocument/2006/relationships/oleObject" Target="../embeddings/oleObject24.bin"/><Relationship Id="rId10" Type="http://schemas.openxmlformats.org/officeDocument/2006/relationships/oleObject" Target="../embeddings/oleObject26.bin"/><Relationship Id="rId4" Type="http://schemas.openxmlformats.org/officeDocument/2006/relationships/image" Target="../media/image53.wmf"/><Relationship Id="rId9" Type="http://schemas.openxmlformats.org/officeDocument/2006/relationships/image" Target="../media/image55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54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0.emf"/><Relationship Id="rId11" Type="http://schemas.openxmlformats.org/officeDocument/2006/relationships/oleObject" Target="../embeddings/oleObject30.bin"/><Relationship Id="rId5" Type="http://schemas.openxmlformats.org/officeDocument/2006/relationships/image" Target="../media/image31.jpeg"/><Relationship Id="rId10" Type="http://schemas.openxmlformats.org/officeDocument/2006/relationships/image" Target="../media/image59.wmf"/><Relationship Id="rId4" Type="http://schemas.openxmlformats.org/officeDocument/2006/relationships/image" Target="../media/image57.wmf"/><Relationship Id="rId9" Type="http://schemas.openxmlformats.org/officeDocument/2006/relationships/oleObject" Target="../embeddings/oleObject29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7" Type="http://schemas.openxmlformats.org/officeDocument/2006/relationships/image" Target="../media/image62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2.bin"/><Relationship Id="rId5" Type="http://schemas.openxmlformats.org/officeDocument/2006/relationships/image" Target="../media/image61.wmf"/><Relationship Id="rId4" Type="http://schemas.openxmlformats.org/officeDocument/2006/relationships/oleObject" Target="../embeddings/oleObject3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5.w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64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7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6.bin"/><Relationship Id="rId5" Type="http://schemas.openxmlformats.org/officeDocument/2006/relationships/image" Target="../media/image66.wmf"/><Relationship Id="rId4" Type="http://schemas.openxmlformats.org/officeDocument/2006/relationships/oleObject" Target="../embeddings/oleObject35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3" Type="http://schemas.openxmlformats.org/officeDocument/2006/relationships/oleObject" Target="../embeddings/oleObject37.bin"/><Relationship Id="rId7" Type="http://schemas.openxmlformats.org/officeDocument/2006/relationships/image" Target="../media/image71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9.wmf"/><Relationship Id="rId5" Type="http://schemas.openxmlformats.org/officeDocument/2006/relationships/oleObject" Target="../embeddings/oleObject38.bin"/><Relationship Id="rId4" Type="http://schemas.openxmlformats.org/officeDocument/2006/relationships/image" Target="../media/image68.wmf"/><Relationship Id="rId9" Type="http://schemas.openxmlformats.org/officeDocument/2006/relationships/image" Target="../media/image70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image" Target="../media/image85.jpeg"/><Relationship Id="rId3" Type="http://schemas.openxmlformats.org/officeDocument/2006/relationships/image" Target="../media/image8.png"/><Relationship Id="rId7" Type="http://schemas.openxmlformats.org/officeDocument/2006/relationships/image" Target="../media/image79.jpeg"/><Relationship Id="rId12" Type="http://schemas.openxmlformats.org/officeDocument/2006/relationships/image" Target="../media/image84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3.jpeg"/><Relationship Id="rId5" Type="http://schemas.openxmlformats.org/officeDocument/2006/relationships/image" Target="../media/image77.png"/><Relationship Id="rId10" Type="http://schemas.openxmlformats.org/officeDocument/2006/relationships/image" Target="../media/image82.jpeg"/><Relationship Id="rId4" Type="http://schemas.openxmlformats.org/officeDocument/2006/relationships/image" Target="../media/image76.png"/><Relationship Id="rId9" Type="http://schemas.openxmlformats.org/officeDocument/2006/relationships/image" Target="../media/image8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.png"/><Relationship Id="rId7" Type="http://schemas.openxmlformats.org/officeDocument/2006/relationships/image" Target="../media/image8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13" Type="http://schemas.openxmlformats.org/officeDocument/2006/relationships/image" Target="../media/image85.jpeg"/><Relationship Id="rId3" Type="http://schemas.openxmlformats.org/officeDocument/2006/relationships/image" Target="../media/image8.png"/><Relationship Id="rId7" Type="http://schemas.openxmlformats.org/officeDocument/2006/relationships/image" Target="../media/image88.jpeg"/><Relationship Id="rId12" Type="http://schemas.openxmlformats.org/officeDocument/2006/relationships/image" Target="../media/image93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92.jpeg"/><Relationship Id="rId5" Type="http://schemas.openxmlformats.org/officeDocument/2006/relationships/image" Target="../media/image77.png"/><Relationship Id="rId10" Type="http://schemas.openxmlformats.org/officeDocument/2006/relationships/image" Target="../media/image91.jpeg"/><Relationship Id="rId4" Type="http://schemas.openxmlformats.org/officeDocument/2006/relationships/image" Target="../media/image76.png"/><Relationship Id="rId9" Type="http://schemas.openxmlformats.org/officeDocument/2006/relationships/image" Target="../media/image9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8.png"/><Relationship Id="rId7" Type="http://schemas.openxmlformats.org/officeDocument/2006/relationships/image" Target="../media/image94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75.png"/><Relationship Id="rId7" Type="http://schemas.openxmlformats.org/officeDocument/2006/relationships/image" Target="../media/image9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9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8.png"/><Relationship Id="rId7" Type="http://schemas.openxmlformats.org/officeDocument/2006/relationships/image" Target="../media/image99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10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emf"/><Relationship Id="rId4" Type="http://schemas.openxmlformats.org/officeDocument/2006/relationships/image" Target="../media/image107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8.png"/><Relationship Id="rId7" Type="http://schemas.openxmlformats.org/officeDocument/2006/relationships/image" Target="../media/image11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8.png"/><Relationship Id="rId7" Type="http://schemas.openxmlformats.org/officeDocument/2006/relationships/image" Target="../media/image114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8.png"/><Relationship Id="rId7" Type="http://schemas.openxmlformats.org/officeDocument/2006/relationships/image" Target="../media/image11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114.jpeg"/><Relationship Id="rId4" Type="http://schemas.openxmlformats.org/officeDocument/2006/relationships/image" Target="../media/image76.png"/><Relationship Id="rId9" Type="http://schemas.openxmlformats.org/officeDocument/2006/relationships/image" Target="../media/image11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8.png"/><Relationship Id="rId9" Type="http://schemas.openxmlformats.org/officeDocument/2006/relationships/image" Target="../media/image119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0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1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wmf"/><Relationship Id="rId3" Type="http://schemas.openxmlformats.org/officeDocument/2006/relationships/image" Target="../media/image124.emf"/><Relationship Id="rId7" Type="http://schemas.openxmlformats.org/officeDocument/2006/relationships/oleObject" Target="../embeddings/oleObject4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hyperlink" Target="http://cepc.ihep.ac.cn/preCDR/volume.html" TargetMode="External"/><Relationship Id="rId5" Type="http://schemas.openxmlformats.org/officeDocument/2006/relationships/image" Target="../media/image126.emf"/><Relationship Id="rId4" Type="http://schemas.openxmlformats.org/officeDocument/2006/relationships/image" Target="../media/image125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9.png"/><Relationship Id="rId7" Type="http://schemas.openxmlformats.org/officeDocument/2006/relationships/image" Target="../media/image13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27.wmf"/><Relationship Id="rId5" Type="http://schemas.openxmlformats.org/officeDocument/2006/relationships/oleObject" Target="../embeddings/oleObject42.bin"/><Relationship Id="rId10" Type="http://schemas.openxmlformats.org/officeDocument/2006/relationships/image" Target="../media/image128.wmf"/><Relationship Id="rId4" Type="http://schemas.openxmlformats.org/officeDocument/2006/relationships/image" Target="../media/image10.png"/><Relationship Id="rId9" Type="http://schemas.openxmlformats.org/officeDocument/2006/relationships/oleObject" Target="../embeddings/oleObject43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emf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emf"/><Relationship Id="rId5" Type="http://schemas.openxmlformats.org/officeDocument/2006/relationships/image" Target="../media/image136.png"/><Relationship Id="rId4" Type="http://schemas.openxmlformats.org/officeDocument/2006/relationships/chart" Target="../charts/char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tiff"/><Relationship Id="rId5" Type="http://schemas.openxmlformats.org/officeDocument/2006/relationships/image" Target="../media/image142.png"/><Relationship Id="rId4" Type="http://schemas.openxmlformats.org/officeDocument/2006/relationships/image" Target="../media/image141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7.jpeg"/><Relationship Id="rId4" Type="http://schemas.openxmlformats.org/officeDocument/2006/relationships/image" Target="../media/image13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uspas.fnal.gov/materials/materials-table.shtml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eg"/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jpeg"/><Relationship Id="rId5" Type="http://schemas.openxmlformats.org/officeDocument/2006/relationships/image" Target="../media/image160.png"/><Relationship Id="rId4" Type="http://schemas.openxmlformats.org/officeDocument/2006/relationships/image" Target="../media/image159.tiff"/><Relationship Id="rId9" Type="http://schemas.openxmlformats.org/officeDocument/2006/relationships/image" Target="../media/image16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jpeg"/><Relationship Id="rId5" Type="http://schemas.openxmlformats.org/officeDocument/2006/relationships/image" Target="../media/image168.png"/><Relationship Id="rId4" Type="http://schemas.openxmlformats.org/officeDocument/2006/relationships/image" Target="../media/image16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2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gif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image" Target="../media/image13.emf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1.wmf"/><Relationship Id="rId4" Type="http://schemas.openxmlformats.org/officeDocument/2006/relationships/image" Target="../media/image14.emf"/><Relationship Id="rId9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jpeg"/><Relationship Id="rId5" Type="http://schemas.openxmlformats.org/officeDocument/2006/relationships/image" Target="../media/image11.wmf"/><Relationship Id="rId4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2.emf"/><Relationship Id="rId11" Type="http://schemas.openxmlformats.org/officeDocument/2006/relationships/image" Target="../media/image18.wmf"/><Relationship Id="rId5" Type="http://schemas.openxmlformats.org/officeDocument/2006/relationships/image" Target="../media/image21.emf"/><Relationship Id="rId10" Type="http://schemas.openxmlformats.org/officeDocument/2006/relationships/oleObject" Target="../embeddings/oleObject7.bin"/><Relationship Id="rId4" Type="http://schemas.openxmlformats.org/officeDocument/2006/relationships/image" Target="../media/image20.emf"/><Relationship Id="rId9" Type="http://schemas.openxmlformats.org/officeDocument/2006/relationships/image" Target="../media/image17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362808"/>
            <a:ext cx="9143999" cy="1780441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A Brief Introduction </a:t>
            </a:r>
            <a:br>
              <a:rPr lang="en-US" altLang="zh-CN" dirty="0" smtClean="0"/>
            </a:br>
            <a:r>
              <a:rPr lang="en-US" altLang="zh-CN" dirty="0" smtClean="0"/>
              <a:t>to</a:t>
            </a:r>
            <a:br>
              <a:rPr lang="en-US" altLang="zh-CN" dirty="0" smtClean="0"/>
            </a:br>
            <a:r>
              <a:rPr lang="en-US" altLang="zh-CN" dirty="0" smtClean="0"/>
              <a:t>Superconducting Accelerator Magnets </a:t>
            </a:r>
            <a:br>
              <a:rPr lang="en-US" altLang="zh-CN" dirty="0" smtClean="0"/>
            </a:br>
            <a:r>
              <a:rPr lang="en-US" altLang="zh-CN" dirty="0" smtClean="0"/>
              <a:t>and</a:t>
            </a:r>
            <a:br>
              <a:rPr lang="en-US" altLang="zh-CN" dirty="0" smtClean="0"/>
            </a:br>
            <a:r>
              <a:rPr lang="en-US" altLang="zh-CN" dirty="0" smtClean="0"/>
              <a:t>R&amp;D of SPPC High </a:t>
            </a:r>
            <a:r>
              <a:rPr lang="en-US" altLang="zh-CN" dirty="0"/>
              <a:t>F</a:t>
            </a:r>
            <a:r>
              <a:rPr lang="en-US" altLang="zh-CN" dirty="0" smtClean="0"/>
              <a:t>ield Magnets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6850" y="4467169"/>
            <a:ext cx="6400800" cy="2188412"/>
          </a:xfrm>
        </p:spPr>
        <p:txBody>
          <a:bodyPr>
            <a:noAutofit/>
          </a:bodyPr>
          <a:lstStyle/>
          <a:p>
            <a:r>
              <a:rPr lang="en-US" altLang="zh-CN" sz="2400" dirty="0" err="1" smtClean="0"/>
              <a:t>Qingjin</a:t>
            </a:r>
            <a:r>
              <a:rPr lang="en-US" altLang="zh-CN" sz="2400" dirty="0" smtClean="0"/>
              <a:t> Xu</a:t>
            </a:r>
          </a:p>
          <a:p>
            <a:r>
              <a:rPr lang="en-US" altLang="zh-CN" sz="2400" dirty="0" smtClean="0"/>
              <a:t>Institute of High Energy Physics, </a:t>
            </a:r>
          </a:p>
          <a:p>
            <a:r>
              <a:rPr lang="en-US" altLang="zh-CN" sz="2400" dirty="0" smtClean="0"/>
              <a:t>Chinese Academy of Sciences</a:t>
            </a:r>
            <a:endParaRPr lang="en-US" altLang="zh-CN" sz="2400" dirty="0"/>
          </a:p>
          <a:p>
            <a:endParaRPr lang="en-US" altLang="zh-CN" sz="2400" dirty="0" smtClean="0"/>
          </a:p>
          <a:p>
            <a:r>
              <a:rPr lang="zh-CN" altLang="zh-CN" sz="2400" dirty="0" smtClean="0"/>
              <a:t>2</a:t>
            </a:r>
            <a:r>
              <a:rPr lang="en-US" altLang="zh-CN" sz="2400" dirty="0" smtClean="0"/>
              <a:t>016.8.1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641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201" name="Rectangle 8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202" name="Rectangle 9"/>
          <p:cNvSpPr>
            <a:spLocks noChangeArrowheads="1"/>
          </p:cNvSpPr>
          <p:nvPr/>
        </p:nvSpPr>
        <p:spPr bwMode="auto">
          <a:xfrm>
            <a:off x="0" y="3197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209" name="Rectangle 23"/>
          <p:cNvSpPr>
            <a:spLocks noChangeArrowheads="1"/>
          </p:cNvSpPr>
          <p:nvPr/>
        </p:nvSpPr>
        <p:spPr bwMode="auto">
          <a:xfrm>
            <a:off x="0" y="3248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809625" y="958850"/>
            <a:ext cx="76104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14" descr="dipole_ie_mnw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114" y="1089026"/>
            <a:ext cx="2808175" cy="2459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21"/>
          <p:cNvSpPr txBox="1">
            <a:spLocks noChangeArrowheads="1"/>
          </p:cNvSpPr>
          <p:nvPr/>
        </p:nvSpPr>
        <p:spPr bwMode="auto">
          <a:xfrm>
            <a:off x="6356198" y="3572427"/>
            <a:ext cx="16700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9900"/>
                </a:solidFill>
              </a:rPr>
              <a:t>From M. N. Wilson, pg. 28</a:t>
            </a:r>
          </a:p>
        </p:txBody>
      </p:sp>
      <p:graphicFrame>
        <p:nvGraphicFramePr>
          <p:cNvPr id="29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2050055"/>
              </p:ext>
            </p:extLst>
          </p:nvPr>
        </p:nvGraphicFramePr>
        <p:xfrm>
          <a:off x="945458" y="2413797"/>
          <a:ext cx="3736975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2" name="Equation" r:id="rId4" imgW="2844800" imgH="406400" progId="Equation.3">
                  <p:embed/>
                </p:oleObj>
              </mc:Choice>
              <mc:Fallback>
                <p:oleObj name="Equation" r:id="rId4" imgW="28448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5458" y="2413797"/>
                        <a:ext cx="3736975" cy="531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6705982"/>
              </p:ext>
            </p:extLst>
          </p:nvPr>
        </p:nvGraphicFramePr>
        <p:xfrm>
          <a:off x="950553" y="1656142"/>
          <a:ext cx="309245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3" name="Equation" r:id="rId6" imgW="2336800" imgH="406400" progId="Equation.3">
                  <p:embed/>
                </p:oleObj>
              </mc:Choice>
              <mc:Fallback>
                <p:oleObj name="Equation" r:id="rId6" imgW="23368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0553" y="1656142"/>
                        <a:ext cx="3092450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76" y="4555943"/>
            <a:ext cx="1873408" cy="1914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14" descr="wind_dip_mnw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682" y="4474466"/>
            <a:ext cx="1927225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15"/>
          <p:cNvSpPr txBox="1">
            <a:spLocks noChangeArrowheads="1"/>
          </p:cNvSpPr>
          <p:nvPr/>
        </p:nvSpPr>
        <p:spPr bwMode="auto">
          <a:xfrm>
            <a:off x="827731" y="6495754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0000"/>
                </a:solidFill>
              </a:rPr>
              <a:t>An ideal cos</a:t>
            </a:r>
            <a:r>
              <a:rPr lang="en-US" sz="1000" dirty="0">
                <a:solidFill>
                  <a:srgbClr val="000000"/>
                </a:solidFill>
                <a:sym typeface="Symbol" pitchFamily="18" charset="2"/>
              </a:rPr>
              <a:t></a:t>
            </a:r>
          </a:p>
        </p:txBody>
      </p:sp>
      <p:sp>
        <p:nvSpPr>
          <p:cNvPr id="34" name="Text Box 16"/>
          <p:cNvSpPr txBox="1">
            <a:spLocks noChangeArrowheads="1"/>
          </p:cNvSpPr>
          <p:nvPr/>
        </p:nvSpPr>
        <p:spPr bwMode="auto">
          <a:xfrm>
            <a:off x="2606868" y="6179623"/>
            <a:ext cx="17891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0000"/>
                </a:solidFill>
              </a:rPr>
              <a:t>A practical winding with one layer and wedges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9999"/>
                </a:solidFill>
              </a:rPr>
              <a:t>[from M. N. Wilson, pg. 33]</a:t>
            </a:r>
          </a:p>
        </p:txBody>
      </p:sp>
      <p:sp>
        <p:nvSpPr>
          <p:cNvPr id="35" name="Text Box 18"/>
          <p:cNvSpPr txBox="1">
            <a:spLocks noChangeArrowheads="1"/>
          </p:cNvSpPr>
          <p:nvPr/>
        </p:nvSpPr>
        <p:spPr bwMode="auto">
          <a:xfrm>
            <a:off x="4860449" y="6191315"/>
            <a:ext cx="178911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</a:rPr>
              <a:t>A practical winding with three layers and no wedges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9999"/>
                </a:solidFill>
              </a:rPr>
              <a:t>[from M. N. Wilson, pg. 33]</a:t>
            </a:r>
          </a:p>
        </p:txBody>
      </p:sp>
      <p:pic>
        <p:nvPicPr>
          <p:cNvPr id="36" name="Picture 19" descr="dipole_xs_mnw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927" y="4443649"/>
            <a:ext cx="1825625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4" descr="dipole_sk_mnw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718" y="4474465"/>
            <a:ext cx="2175210" cy="165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Box 25"/>
          <p:cNvSpPr txBox="1">
            <a:spLocks noChangeArrowheads="1"/>
          </p:cNvSpPr>
          <p:nvPr/>
        </p:nvSpPr>
        <p:spPr bwMode="auto">
          <a:xfrm>
            <a:off x="6882924" y="6214956"/>
            <a:ext cx="17891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0000"/>
                </a:solidFill>
              </a:rPr>
              <a:t>Artist view of a cos</a:t>
            </a:r>
            <a:r>
              <a:rPr lang="en-US" sz="1000" dirty="0">
                <a:solidFill>
                  <a:srgbClr val="000000"/>
                </a:solidFill>
                <a:sym typeface="Symbol" pitchFamily="18" charset="2"/>
              </a:rPr>
              <a:t></a:t>
            </a:r>
            <a:r>
              <a:rPr lang="en-US" sz="1000" dirty="0">
                <a:solidFill>
                  <a:srgbClr val="000000"/>
                </a:solidFill>
              </a:rPr>
              <a:t> magnet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9999"/>
                </a:solidFill>
              </a:rPr>
              <a:t>[from </a:t>
            </a:r>
            <a:r>
              <a:rPr lang="en-US" sz="1000" dirty="0" err="1">
                <a:solidFill>
                  <a:srgbClr val="009999"/>
                </a:solidFill>
              </a:rPr>
              <a:t>Schmuser</a:t>
            </a:r>
            <a:r>
              <a:rPr lang="en-US" sz="1000" dirty="0">
                <a:solidFill>
                  <a:srgbClr val="009999"/>
                </a:solidFill>
              </a:rPr>
              <a:t>]</a:t>
            </a:r>
          </a:p>
        </p:txBody>
      </p:sp>
      <p:sp>
        <p:nvSpPr>
          <p:cNvPr id="5" name="矩形 4"/>
          <p:cNvSpPr/>
          <p:nvPr/>
        </p:nvSpPr>
        <p:spPr>
          <a:xfrm>
            <a:off x="175846" y="3028898"/>
            <a:ext cx="532227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en-US" altLang="zh-CN" sz="2200" u="sng" dirty="0"/>
              <a:t>Cos</a:t>
            </a:r>
            <a:r>
              <a:rPr lang="en-US" altLang="zh-CN" sz="2200" u="sng" dirty="0">
                <a:sym typeface="Symbol" pitchFamily="18" charset="2"/>
              </a:rPr>
              <a:t></a:t>
            </a:r>
            <a:r>
              <a:rPr lang="en-US" altLang="zh-CN" sz="2200" dirty="0"/>
              <a:t>: a current density proportional to cos</a:t>
            </a:r>
            <a:r>
              <a:rPr lang="en-US" altLang="zh-CN" sz="2200" dirty="0">
                <a:sym typeface="Symbol" pitchFamily="18" charset="2"/>
              </a:rPr>
              <a:t> in an annulus -</a:t>
            </a:r>
            <a:r>
              <a:rPr lang="en-US" altLang="zh-CN" sz="2200" dirty="0"/>
              <a:t> it</a:t>
            </a:r>
            <a:r>
              <a:rPr lang="en-US" altLang="zh-CN" sz="2200" dirty="0">
                <a:sym typeface="Symbol" pitchFamily="18" charset="2"/>
              </a:rPr>
              <a:t> can be approximated by sectors with uniform current density</a:t>
            </a:r>
            <a:endParaRPr lang="en-US" altLang="zh-CN" sz="2200" b="1" dirty="0"/>
          </a:p>
        </p:txBody>
      </p:sp>
      <p:sp>
        <p:nvSpPr>
          <p:cNvPr id="6" name="矩形 5"/>
          <p:cNvSpPr/>
          <p:nvPr/>
        </p:nvSpPr>
        <p:spPr>
          <a:xfrm>
            <a:off x="691930" y="1077902"/>
            <a:ext cx="19485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/>
              <a:t>Perfect </a:t>
            </a:r>
            <a:r>
              <a:rPr lang="en-US" altLang="zh-CN" sz="2400" dirty="0" smtClean="0"/>
              <a:t>Dipole</a:t>
            </a:r>
            <a:endParaRPr lang="zh-CN" altLang="en-US" sz="5400" dirty="0"/>
          </a:p>
        </p:txBody>
      </p:sp>
      <p:sp>
        <p:nvSpPr>
          <p:cNvPr id="2" name="矩形 1"/>
          <p:cNvSpPr/>
          <p:nvPr/>
        </p:nvSpPr>
        <p:spPr>
          <a:xfrm>
            <a:off x="3818426" y="1192378"/>
            <a:ext cx="1592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>
                <a:solidFill>
                  <a:srgbClr val="CC0000"/>
                </a:solidFill>
              </a:rPr>
              <a:t>Biot</a:t>
            </a:r>
            <a:r>
              <a:rPr lang="en-US" altLang="zh-CN" dirty="0">
                <a:solidFill>
                  <a:srgbClr val="CC0000"/>
                </a:solidFill>
              </a:rPr>
              <a:t>-Savart law</a:t>
            </a:r>
            <a:endParaRPr lang="zh-CN" altLang="en-US" dirty="0"/>
          </a:p>
        </p:txBody>
      </p:sp>
      <p:sp>
        <p:nvSpPr>
          <p:cNvPr id="3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6838"/>
            <a:ext cx="9144000" cy="904875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dirty="0" smtClean="0">
                <a:latin typeface="+mj-lt"/>
              </a:rPr>
              <a:t>Field Harmonics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308477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4977" y="1070155"/>
            <a:ext cx="8548688" cy="5604913"/>
          </a:xfrm>
        </p:spPr>
        <p:txBody>
          <a:bodyPr>
            <a:normAutofit fontScale="70000" lnSpcReduction="20000"/>
          </a:bodyPr>
          <a:lstStyle/>
          <a:p>
            <a:pPr marL="457200" lvl="1" indent="0" algn="just" eaLnBrk="1" hangingPunct="1">
              <a:lnSpc>
                <a:spcPct val="120000"/>
              </a:lnSpc>
              <a:buNone/>
            </a:pPr>
            <a:r>
              <a:rPr lang="en-US" sz="3400" dirty="0" smtClean="0"/>
              <a:t>Perfect quadrupole</a:t>
            </a:r>
          </a:p>
          <a:p>
            <a:pPr marL="457200" lvl="1" indent="0" algn="just" eaLnBrk="1" hangingPunct="1">
              <a:lnSpc>
                <a:spcPct val="120000"/>
              </a:lnSpc>
              <a:buNone/>
            </a:pPr>
            <a:r>
              <a:rPr lang="en-US" sz="3100" dirty="0" smtClean="0"/>
              <a:t>Cos</a:t>
            </a:r>
            <a:r>
              <a:rPr lang="en-US" sz="3100" i="1" dirty="0" smtClean="0"/>
              <a:t>2</a:t>
            </a:r>
            <a:r>
              <a:rPr lang="en-US" sz="3100" i="1" dirty="0" smtClean="0">
                <a:sym typeface="Symbol" pitchFamily="18" charset="2"/>
              </a:rPr>
              <a:t></a:t>
            </a:r>
            <a:r>
              <a:rPr lang="en-US" sz="3100" dirty="0">
                <a:sym typeface="Symbol" pitchFamily="18" charset="2"/>
              </a:rPr>
              <a:t>,</a:t>
            </a:r>
            <a:r>
              <a:rPr lang="en-US" sz="3100" dirty="0" smtClean="0"/>
              <a:t> a current density proportional to cos</a:t>
            </a:r>
            <a:r>
              <a:rPr lang="en-US" sz="3100" i="1" dirty="0" smtClean="0"/>
              <a:t>2</a:t>
            </a:r>
            <a:r>
              <a:rPr lang="en-US" sz="3100" i="1" dirty="0" smtClean="0">
                <a:sym typeface="Symbol" pitchFamily="18" charset="2"/>
              </a:rPr>
              <a:t></a:t>
            </a:r>
            <a:r>
              <a:rPr lang="en-US" sz="3100" dirty="0" smtClean="0">
                <a:sym typeface="Symbol" pitchFamily="18" charset="2"/>
              </a:rPr>
              <a:t> in an annulus- approximated by sectors with uniform current density and wedges</a:t>
            </a:r>
            <a:endParaRPr lang="en-US" sz="3100" b="1" dirty="0" smtClean="0"/>
          </a:p>
          <a:p>
            <a:pPr marL="457200" lvl="1" indent="0" algn="just" eaLnBrk="1" hangingPunct="1">
              <a:lnSpc>
                <a:spcPct val="120000"/>
              </a:lnSpc>
              <a:buNone/>
            </a:pPr>
            <a:r>
              <a:rPr lang="en-US" sz="3100" dirty="0" smtClean="0"/>
              <a:t>(Two) </a:t>
            </a:r>
            <a:r>
              <a:rPr lang="en-US" sz="3100" u="sng" dirty="0" smtClean="0">
                <a:solidFill>
                  <a:srgbClr val="CC0000"/>
                </a:solidFill>
              </a:rPr>
              <a:t>intersecting ellipses</a:t>
            </a:r>
          </a:p>
          <a:p>
            <a:pPr lvl="1" eaLnBrk="1" hangingPunct="1"/>
            <a:endParaRPr lang="en-US" dirty="0" smtClean="0"/>
          </a:p>
          <a:p>
            <a:pPr lvl="1" eaLnBrk="1" hangingPunct="1"/>
            <a:endParaRPr lang="en-US" dirty="0" smtClean="0"/>
          </a:p>
          <a:p>
            <a:pPr lvl="1" eaLnBrk="1" hangingPunct="1"/>
            <a:endParaRPr lang="en-US" dirty="0" smtClean="0"/>
          </a:p>
          <a:p>
            <a:pPr lvl="1" eaLnBrk="1" hangingPunct="1"/>
            <a:endParaRPr lang="en-US" dirty="0" smtClean="0"/>
          </a:p>
          <a:p>
            <a:pPr lvl="1" eaLnBrk="1" hangingPunct="1"/>
            <a:endParaRPr lang="en-US" dirty="0" smtClean="0"/>
          </a:p>
          <a:p>
            <a:pPr lvl="1" eaLnBrk="1" hangingPunct="1"/>
            <a:endParaRPr lang="en-US" dirty="0" smtClean="0"/>
          </a:p>
          <a:p>
            <a:pPr lvl="1" eaLnBrk="1" hangingPunct="1"/>
            <a:endParaRPr lang="en-US" dirty="0" smtClean="0"/>
          </a:p>
          <a:p>
            <a:pPr lvl="1" eaLnBrk="1" hangingPunct="1"/>
            <a:endParaRPr lang="en-US" dirty="0" smtClean="0"/>
          </a:p>
          <a:p>
            <a:pPr lvl="2" eaLnBrk="1" hangingPunct="1"/>
            <a:endParaRPr lang="en-US" dirty="0" smtClean="0"/>
          </a:p>
          <a:p>
            <a:pPr marL="914400" lvl="2" indent="0" eaLnBrk="1" hangingPunct="1">
              <a:buNone/>
            </a:pPr>
            <a:endParaRPr lang="en-US" sz="2800" dirty="0"/>
          </a:p>
          <a:p>
            <a:pPr marL="914400" lvl="2" indent="0" eaLnBrk="1" hangingPunct="1">
              <a:buNone/>
            </a:pPr>
            <a:endParaRPr lang="en-US" sz="2800" dirty="0"/>
          </a:p>
          <a:p>
            <a:pPr lvl="2" eaLnBrk="1" hangingPunct="1"/>
            <a:r>
              <a:rPr lang="en-US" sz="2800" dirty="0" smtClean="0"/>
              <a:t>Perfect </a:t>
            </a:r>
            <a:r>
              <a:rPr lang="en-US" sz="2800" dirty="0" err="1" smtClean="0"/>
              <a:t>sextupoles</a:t>
            </a:r>
            <a:r>
              <a:rPr lang="en-US" sz="2800" dirty="0" smtClean="0"/>
              <a:t>: cos</a:t>
            </a:r>
            <a:r>
              <a:rPr lang="en-US" sz="2800" i="1" dirty="0" smtClean="0"/>
              <a:t>3</a:t>
            </a:r>
            <a:r>
              <a:rPr lang="en-US" sz="2800" i="1" dirty="0" smtClean="0">
                <a:sym typeface="Symbol" pitchFamily="18" charset="2"/>
              </a:rPr>
              <a:t></a:t>
            </a:r>
            <a:r>
              <a:rPr lang="en-US" sz="2800" dirty="0" smtClean="0">
                <a:sym typeface="Symbol" pitchFamily="18" charset="2"/>
              </a:rPr>
              <a:t> or three intersecting ellipses</a:t>
            </a:r>
          </a:p>
          <a:p>
            <a:pPr lvl="2" eaLnBrk="1" hangingPunct="1"/>
            <a:r>
              <a:rPr lang="en-US" sz="2800" dirty="0" smtClean="0"/>
              <a:t>Perfect </a:t>
            </a:r>
            <a:r>
              <a:rPr lang="en-US" sz="2800" i="1" dirty="0" smtClean="0"/>
              <a:t>2n</a:t>
            </a:r>
            <a:r>
              <a:rPr lang="en-US" sz="2800" dirty="0" smtClean="0"/>
              <a:t>-poles: </a:t>
            </a:r>
            <a:r>
              <a:rPr lang="en-US" sz="2800" dirty="0" err="1" smtClean="0"/>
              <a:t>cos</a:t>
            </a:r>
            <a:r>
              <a:rPr lang="en-US" sz="2800" i="1" dirty="0" err="1" smtClean="0"/>
              <a:t>n</a:t>
            </a:r>
            <a:r>
              <a:rPr lang="en-US" sz="2800" i="1" dirty="0" smtClean="0">
                <a:sym typeface="Symbol" pitchFamily="18" charset="2"/>
              </a:rPr>
              <a:t></a:t>
            </a:r>
            <a:r>
              <a:rPr lang="en-US" sz="2800" dirty="0" smtClean="0">
                <a:sym typeface="Symbol" pitchFamily="18" charset="2"/>
              </a:rPr>
              <a:t> or </a:t>
            </a:r>
            <a:r>
              <a:rPr lang="en-US" sz="2800" i="1" dirty="0" smtClean="0">
                <a:sym typeface="Symbol" pitchFamily="18" charset="2"/>
              </a:rPr>
              <a:t>n</a:t>
            </a:r>
            <a:r>
              <a:rPr lang="en-US" sz="2800" dirty="0" smtClean="0">
                <a:sym typeface="Symbol" pitchFamily="18" charset="2"/>
              </a:rPr>
              <a:t> intersecting ellipses</a:t>
            </a:r>
          </a:p>
        </p:txBody>
      </p:sp>
      <p:sp>
        <p:nvSpPr>
          <p:cNvPr id="1126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270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271" name="Rectangle 6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272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273" name="Rectangle 8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274" name="Rectangle 9"/>
          <p:cNvSpPr>
            <a:spLocks noChangeArrowheads="1"/>
          </p:cNvSpPr>
          <p:nvPr/>
        </p:nvSpPr>
        <p:spPr bwMode="auto">
          <a:xfrm>
            <a:off x="0" y="3197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275" name="Rectangle 10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276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pic>
        <p:nvPicPr>
          <p:cNvPr id="11277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38" y="2920613"/>
            <a:ext cx="2413000" cy="246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2926963"/>
            <a:ext cx="2422525" cy="247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9" name="Text Box 15"/>
          <p:cNvSpPr txBox="1">
            <a:spLocks noChangeArrowheads="1"/>
          </p:cNvSpPr>
          <p:nvPr/>
        </p:nvSpPr>
        <p:spPr bwMode="auto">
          <a:xfrm>
            <a:off x="1781175" y="5360601"/>
            <a:ext cx="22209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</a:rPr>
              <a:t>Quadrupole as an ideal cos2</a:t>
            </a:r>
            <a:r>
              <a:rPr lang="en-US" sz="1000">
                <a:solidFill>
                  <a:srgbClr val="000000"/>
                </a:solidFill>
                <a:sym typeface="Symbol" pitchFamily="18" charset="2"/>
              </a:rPr>
              <a:t></a:t>
            </a:r>
          </a:p>
        </p:txBody>
      </p:sp>
      <p:sp>
        <p:nvSpPr>
          <p:cNvPr id="11280" name="Text Box 16"/>
          <p:cNvSpPr txBox="1">
            <a:spLocks noChangeArrowheads="1"/>
          </p:cNvSpPr>
          <p:nvPr/>
        </p:nvSpPr>
        <p:spPr bwMode="auto">
          <a:xfrm>
            <a:off x="5135563" y="5371713"/>
            <a:ext cx="25257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</a:rPr>
              <a:t>Quadrupole as two intersecting ellipses</a:t>
            </a:r>
            <a:endParaRPr lang="en-US" sz="1000">
              <a:solidFill>
                <a:srgbClr val="000000"/>
              </a:solidFill>
              <a:sym typeface="Symbol" pitchFamily="18" charset="2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809625" y="958850"/>
            <a:ext cx="76104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6838"/>
            <a:ext cx="9144000" cy="904875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dirty="0" smtClean="0">
                <a:latin typeface="+mj-lt"/>
              </a:rPr>
              <a:t>Field Harmonics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58942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3"/>
          <p:cNvSpPr>
            <a:spLocks noGrp="1" noChangeArrowheads="1"/>
          </p:cNvSpPr>
          <p:nvPr>
            <p:ph idx="1"/>
          </p:nvPr>
        </p:nvSpPr>
        <p:spPr>
          <a:xfrm>
            <a:off x="387106" y="1043350"/>
            <a:ext cx="8229600" cy="4525963"/>
          </a:xfrm>
        </p:spPr>
        <p:txBody>
          <a:bodyPr>
            <a:noAutofit/>
          </a:bodyPr>
          <a:lstStyle/>
          <a:p>
            <a:pPr eaLnBrk="1" hangingPunct="1"/>
            <a:r>
              <a:rPr lang="en-US" sz="2400" dirty="0" smtClean="0">
                <a:solidFill>
                  <a:srgbClr val="CC0000"/>
                </a:solidFill>
              </a:rPr>
              <a:t>Maxwell equations</a:t>
            </a:r>
            <a:r>
              <a:rPr lang="en-US" sz="2400" dirty="0" smtClean="0"/>
              <a:t> for magnetic field </a:t>
            </a:r>
          </a:p>
          <a:p>
            <a:pPr eaLnBrk="1" hangingPunct="1"/>
            <a:endParaRPr lang="en-US" sz="2400" dirty="0" smtClean="0"/>
          </a:p>
          <a:p>
            <a:pPr eaLnBrk="1" hangingPunct="1">
              <a:buFontTx/>
              <a:buNone/>
            </a:pPr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In absence of charge and magnetized material</a:t>
            </a:r>
          </a:p>
          <a:p>
            <a:pPr eaLnBrk="1" hangingPunct="1"/>
            <a:endParaRPr lang="en-US" sz="2400" dirty="0" smtClean="0"/>
          </a:p>
          <a:p>
            <a:pPr marL="0" indent="0" eaLnBrk="1" hangingPunct="1">
              <a:buNone/>
            </a:pPr>
            <a:endParaRPr lang="en-US" sz="2400" dirty="0" smtClean="0"/>
          </a:p>
          <a:p>
            <a:pPr eaLnBrk="1" hangingPunct="1"/>
            <a:r>
              <a:rPr lang="en-US" sz="2400" dirty="0" smtClean="0"/>
              <a:t>If                    (constant longitudinal field), </a:t>
            </a:r>
          </a:p>
          <a:p>
            <a:pPr eaLnBrk="1" hangingPunct="1"/>
            <a:endParaRPr lang="en-US" sz="2400" dirty="0"/>
          </a:p>
          <a:p>
            <a:pPr marL="0" indent="0" eaLnBrk="1" hangingPunct="1">
              <a:buNone/>
            </a:pPr>
            <a:r>
              <a:rPr lang="en-US" sz="2400" dirty="0" smtClean="0"/>
              <a:t>      then</a:t>
            </a:r>
          </a:p>
          <a:p>
            <a:pPr marL="457200" lvl="1" indent="0" eaLnBrk="1" hangingPunct="1">
              <a:buNone/>
            </a:pPr>
            <a:endParaRPr lang="en-US" sz="2000" dirty="0"/>
          </a:p>
          <a:p>
            <a:pPr marL="457200" lvl="1" indent="0" eaLnBrk="1" hangingPunct="1">
              <a:buNone/>
            </a:pPr>
            <a:r>
              <a:rPr lang="en-US" sz="2400" dirty="0" smtClean="0"/>
              <a:t>and</a:t>
            </a:r>
            <a:endParaRPr lang="en-US" sz="2400" dirty="0"/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400" b="1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150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400" b="1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15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400" b="1">
              <a:solidFill>
                <a:srgbClr val="000000"/>
              </a:solidFill>
              <a:ea typeface="ＭＳ Ｐゴシック" pitchFamily="34" charset="-128"/>
            </a:endParaRPr>
          </a:p>
        </p:txBody>
      </p:sp>
      <p:graphicFrame>
        <p:nvGraphicFramePr>
          <p:cNvPr id="102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4319121"/>
              </p:ext>
            </p:extLst>
          </p:nvPr>
        </p:nvGraphicFramePr>
        <p:xfrm>
          <a:off x="2189442" y="4807614"/>
          <a:ext cx="1479881" cy="722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40" name="Equation" r:id="rId3" imgW="914400" imgH="444500" progId="Equation.3">
                  <p:embed/>
                </p:oleObj>
              </mc:Choice>
              <mc:Fallback>
                <p:oleObj name="Equation" r:id="rId3" imgW="9144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9442" y="4807614"/>
                        <a:ext cx="1479881" cy="722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3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400" b="1">
              <a:solidFill>
                <a:srgbClr val="000000"/>
              </a:solidFill>
              <a:ea typeface="ＭＳ Ｐゴシック" pitchFamily="34" charset="-128"/>
            </a:endParaRPr>
          </a:p>
        </p:txBody>
      </p:sp>
      <p:graphicFrame>
        <p:nvGraphicFramePr>
          <p:cNvPr id="1027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2386539"/>
              </p:ext>
            </p:extLst>
          </p:nvPr>
        </p:nvGraphicFramePr>
        <p:xfrm>
          <a:off x="1210242" y="4062659"/>
          <a:ext cx="847481" cy="639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41" name="Equation" r:id="rId5" imgW="520474" imgH="393529" progId="Equation.3">
                  <p:embed/>
                </p:oleObj>
              </mc:Choice>
              <mc:Fallback>
                <p:oleObj name="Equation" r:id="rId5" imgW="520474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0242" y="4062659"/>
                        <a:ext cx="847481" cy="6396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9" name="Picture 16" descr="James_Clerk_Maxwel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1577975"/>
            <a:ext cx="1824038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0" name="Rectangle 17"/>
          <p:cNvSpPr>
            <a:spLocks noChangeArrowheads="1"/>
          </p:cNvSpPr>
          <p:nvPr/>
        </p:nvSpPr>
        <p:spPr bwMode="auto">
          <a:xfrm>
            <a:off x="6689725" y="3847307"/>
            <a:ext cx="2454275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ea typeface="ＭＳ Ｐゴシック" pitchFamily="34" charset="-128"/>
              </a:rPr>
              <a:t>James Clerk Maxwell,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ea typeface="ＭＳ Ｐゴシック" pitchFamily="34" charset="-128"/>
              </a:rPr>
              <a:t>Scottish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ea typeface="ＭＳ Ｐゴシック" pitchFamily="34" charset="-128"/>
              </a:rPr>
              <a:t>(13 June 1831 – 5 November 1879)</a:t>
            </a:r>
            <a:endParaRPr lang="it-IT" sz="12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157" name="Rectangle 19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400" b="1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158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400" b="1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159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400" b="1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160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400" b="1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161" name="Rectangle 27"/>
          <p:cNvSpPr>
            <a:spLocks noChangeArrowheads="1"/>
          </p:cNvSpPr>
          <p:nvPr/>
        </p:nvSpPr>
        <p:spPr bwMode="auto">
          <a:xfrm>
            <a:off x="0" y="32289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400" b="1">
              <a:solidFill>
                <a:srgbClr val="000000"/>
              </a:solidFill>
              <a:ea typeface="ＭＳ Ｐゴシック" pitchFamily="34" charset="-128"/>
            </a:endParaRPr>
          </a:p>
        </p:txBody>
      </p:sp>
      <p:graphicFrame>
        <p:nvGraphicFramePr>
          <p:cNvPr id="1028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6261135"/>
              </p:ext>
            </p:extLst>
          </p:nvPr>
        </p:nvGraphicFramePr>
        <p:xfrm>
          <a:off x="4098536" y="4796960"/>
          <a:ext cx="1500309" cy="7330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42" name="Equation" r:id="rId8" imgW="914400" imgH="444500" progId="Equation.3">
                  <p:embed/>
                </p:oleObj>
              </mc:Choice>
              <mc:Fallback>
                <p:oleObj name="Equation" r:id="rId8" imgW="9144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8536" y="4796960"/>
                        <a:ext cx="1500309" cy="7330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3" name="Rectangle 29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400" b="1">
              <a:solidFill>
                <a:srgbClr val="000000"/>
              </a:solidFill>
              <a:ea typeface="ＭＳ Ｐゴシック" pitchFamily="34" charset="-128"/>
            </a:endParaRPr>
          </a:p>
        </p:txBody>
      </p:sp>
      <p:graphicFrame>
        <p:nvGraphicFramePr>
          <p:cNvPr id="10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7190747"/>
              </p:ext>
            </p:extLst>
          </p:nvPr>
        </p:nvGraphicFramePr>
        <p:xfrm>
          <a:off x="785327" y="1695576"/>
          <a:ext cx="3043238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43" name="Equation" r:id="rId10" imgW="1828800" imgH="457200" progId="Equation.3">
                  <p:embed/>
                </p:oleObj>
              </mc:Choice>
              <mc:Fallback>
                <p:oleObj name="Equation" r:id="rId10" imgW="18288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327" y="1695576"/>
                        <a:ext cx="3043238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5" name="Rectangle 31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400" b="1">
              <a:solidFill>
                <a:srgbClr val="000000"/>
              </a:solidFill>
              <a:ea typeface="ＭＳ Ｐゴシック" pitchFamily="34" charset="-128"/>
            </a:endParaRPr>
          </a:p>
        </p:txBody>
      </p:sp>
      <p:graphicFrame>
        <p:nvGraphicFramePr>
          <p:cNvPr id="1030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1267225"/>
              </p:ext>
            </p:extLst>
          </p:nvPr>
        </p:nvGraphicFramePr>
        <p:xfrm>
          <a:off x="4098536" y="1720666"/>
          <a:ext cx="2591189" cy="727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44" name="Equation" r:id="rId12" imgW="1409088" imgH="393529" progId="Equation.3">
                  <p:embed/>
                </p:oleObj>
              </mc:Choice>
              <mc:Fallback>
                <p:oleObj name="Equation" r:id="rId12" imgW="1409088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8536" y="1720666"/>
                        <a:ext cx="2591189" cy="7273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7" name="Rectangle 3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400" b="1">
              <a:solidFill>
                <a:srgbClr val="000000"/>
              </a:solidFill>
              <a:ea typeface="ＭＳ Ｐゴシック" pitchFamily="34" charset="-128"/>
            </a:endParaRPr>
          </a:p>
        </p:txBody>
      </p:sp>
      <p:graphicFrame>
        <p:nvGraphicFramePr>
          <p:cNvPr id="1031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122955"/>
              </p:ext>
            </p:extLst>
          </p:nvPr>
        </p:nvGraphicFramePr>
        <p:xfrm>
          <a:off x="1025404" y="3349145"/>
          <a:ext cx="4976811" cy="7643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45" name="Equation" r:id="rId14" imgW="3124200" imgH="482600" progId="Equation.3">
                  <p:embed/>
                </p:oleObj>
              </mc:Choice>
              <mc:Fallback>
                <p:oleObj name="Equation" r:id="rId14" imgW="31242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5404" y="3349145"/>
                        <a:ext cx="4976811" cy="7643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6838"/>
            <a:ext cx="9144000" cy="904875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dirty="0" smtClean="0">
                <a:latin typeface="+mj-lt"/>
              </a:rPr>
              <a:t>Field Harmonics</a:t>
            </a:r>
            <a:endParaRPr lang="en-US" sz="4000" dirty="0">
              <a:latin typeface="+mj-lt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809625" y="958850"/>
            <a:ext cx="76104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809625" y="2399890"/>
            <a:ext cx="24961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hlinkClick r:id="rId16" tooltip="Gauss's law for magnetism"/>
              </a:rPr>
              <a:t>Gauss's law for magnetism</a:t>
            </a:r>
            <a:endParaRPr lang="zh-CN" altLang="en-US" sz="1400" dirty="0"/>
          </a:p>
        </p:txBody>
      </p:sp>
      <p:sp>
        <p:nvSpPr>
          <p:cNvPr id="3" name="矩形 2"/>
          <p:cNvSpPr/>
          <p:nvPr/>
        </p:nvSpPr>
        <p:spPr>
          <a:xfrm>
            <a:off x="4306010" y="2387627"/>
            <a:ext cx="21262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B0080"/>
                </a:solidFill>
                <a:latin typeface="Arial" panose="020B0604020202020204" pitchFamily="34" charset="0"/>
                <a:hlinkClick r:id="rId17" tooltip="Ampère's circuital law"/>
              </a:rPr>
              <a:t>Ampère's circuital law</a:t>
            </a:r>
            <a:endParaRPr lang="zh-CN" altLang="en-US" sz="1400" dirty="0"/>
          </a:p>
        </p:txBody>
      </p:sp>
      <p:sp>
        <p:nvSpPr>
          <p:cNvPr id="28" name="矩形 27"/>
          <p:cNvSpPr/>
          <p:nvPr/>
        </p:nvSpPr>
        <p:spPr>
          <a:xfrm>
            <a:off x="5907228" y="4962626"/>
            <a:ext cx="2792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CC0000"/>
                </a:solidFill>
              </a:rPr>
              <a:t>Cauchy-Riemann conditions</a:t>
            </a:r>
            <a:endParaRPr lang="zh-CN" altLang="en-US" dirty="0"/>
          </a:p>
        </p:txBody>
      </p:sp>
      <p:graphicFrame>
        <p:nvGraphicFramePr>
          <p:cNvPr id="29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6401314"/>
              </p:ext>
            </p:extLst>
          </p:nvPr>
        </p:nvGraphicFramePr>
        <p:xfrm>
          <a:off x="6964917" y="5900757"/>
          <a:ext cx="1455183" cy="468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46" name="Equation" r:id="rId18" imgW="634725" imgH="203112" progId="Equation.3">
                  <p:embed/>
                </p:oleObj>
              </mc:Choice>
              <mc:Fallback>
                <p:oleObj name="Equation" r:id="rId18" imgW="634725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4917" y="5900757"/>
                        <a:ext cx="1455183" cy="4681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1701919"/>
              </p:ext>
            </p:extLst>
          </p:nvPr>
        </p:nvGraphicFramePr>
        <p:xfrm>
          <a:off x="1744698" y="5665669"/>
          <a:ext cx="4490558" cy="914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47" name="Equation" r:id="rId20" imgW="2247900" imgH="457200" progId="Equation.3">
                  <p:embed/>
                </p:oleObj>
              </mc:Choice>
              <mc:Fallback>
                <p:oleObj name="Equation" r:id="rId20" imgW="22479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4698" y="5665669"/>
                        <a:ext cx="4490558" cy="9141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945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400" b="1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22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400" b="1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223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400" b="1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224" name="Rectangle 7"/>
          <p:cNvSpPr>
            <a:spLocks noChangeArrowheads="1"/>
          </p:cNvSpPr>
          <p:nvPr/>
        </p:nvSpPr>
        <p:spPr bwMode="auto">
          <a:xfrm>
            <a:off x="0" y="32289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400" b="1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225" name="Rectangle 8"/>
          <p:cNvSpPr>
            <a:spLocks noChangeArrowheads="1"/>
          </p:cNvSpPr>
          <p:nvPr/>
        </p:nvSpPr>
        <p:spPr bwMode="auto">
          <a:xfrm>
            <a:off x="0" y="32289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400" b="1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400" b="1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227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400" b="1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228" name="Rectangle 17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400" b="1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229" name="Rectangle 19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400" b="1">
              <a:solidFill>
                <a:srgbClr val="000000"/>
              </a:solidFill>
              <a:ea typeface="ＭＳ Ｐゴシック" pitchFamily="34" charset="-128"/>
            </a:endParaRPr>
          </a:p>
        </p:txBody>
      </p:sp>
      <p:graphicFrame>
        <p:nvGraphicFramePr>
          <p:cNvPr id="4098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5573632"/>
              </p:ext>
            </p:extLst>
          </p:nvPr>
        </p:nvGraphicFramePr>
        <p:xfrm>
          <a:off x="393700" y="1675787"/>
          <a:ext cx="6443663" cy="836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48" name="Equation" r:id="rId3" imgW="3530600" imgH="457200" progId="Equation.3">
                  <p:embed/>
                </p:oleObj>
              </mc:Choice>
              <mc:Fallback>
                <p:oleObj name="Equation" r:id="rId3" imgW="3530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700" y="1675787"/>
                        <a:ext cx="6443663" cy="836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11" name="Picture 20" descr="dip_sch_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688" y="2800350"/>
            <a:ext cx="1401762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1" descr="dip_sch_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2860675"/>
            <a:ext cx="1249363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2" descr="quad_sch_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2836863"/>
            <a:ext cx="1401763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3" descr="quad_sch_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612" y="2835275"/>
            <a:ext cx="1463675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24" descr="sex_sch_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275" y="2835275"/>
            <a:ext cx="1401763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25" descr="sex_sch_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475" y="2838450"/>
            <a:ext cx="1463675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7" name="Rectangle 26"/>
          <p:cNvSpPr>
            <a:spLocks noChangeArrowheads="1"/>
          </p:cNvSpPr>
          <p:nvPr/>
        </p:nvSpPr>
        <p:spPr bwMode="auto">
          <a:xfrm>
            <a:off x="527050" y="4043363"/>
            <a:ext cx="20637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>
                <a:solidFill>
                  <a:srgbClr val="000000"/>
                </a:solidFill>
                <a:ea typeface="ＭＳ Ｐゴシック" pitchFamily="34" charset="-128"/>
              </a:rPr>
              <a:t>A dipole</a:t>
            </a:r>
          </a:p>
        </p:txBody>
      </p:sp>
      <p:sp>
        <p:nvSpPr>
          <p:cNvPr id="4118" name="Rectangle 27"/>
          <p:cNvSpPr>
            <a:spLocks noChangeArrowheads="1"/>
          </p:cNvSpPr>
          <p:nvPr/>
        </p:nvSpPr>
        <p:spPr bwMode="auto">
          <a:xfrm>
            <a:off x="3498850" y="4068763"/>
            <a:ext cx="20637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>
                <a:solidFill>
                  <a:srgbClr val="000000"/>
                </a:solidFill>
                <a:ea typeface="ＭＳ Ｐゴシック" pitchFamily="34" charset="-128"/>
              </a:rPr>
              <a:t>A quadrupole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9999"/>
                </a:solidFill>
                <a:ea typeface="ＭＳ Ｐゴシック" pitchFamily="34" charset="-128"/>
              </a:rPr>
              <a:t>[from P. Schmuser et al, pg. 50]</a:t>
            </a:r>
          </a:p>
        </p:txBody>
      </p:sp>
      <p:sp>
        <p:nvSpPr>
          <p:cNvPr id="4119" name="Rectangle 28"/>
          <p:cNvSpPr>
            <a:spLocks noChangeArrowheads="1"/>
          </p:cNvSpPr>
          <p:nvPr/>
        </p:nvSpPr>
        <p:spPr bwMode="auto">
          <a:xfrm>
            <a:off x="6370638" y="4111625"/>
            <a:ext cx="20637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>
                <a:solidFill>
                  <a:srgbClr val="000000"/>
                </a:solidFill>
                <a:ea typeface="ＭＳ Ｐゴシック" pitchFamily="34" charset="-128"/>
              </a:rPr>
              <a:t>A sextupole</a:t>
            </a:r>
          </a:p>
        </p:txBody>
      </p:sp>
      <p:cxnSp>
        <p:nvCxnSpPr>
          <p:cNvPr id="25" name="Straight Arrow Connector 24"/>
          <p:cNvCxnSpPr>
            <a:cxnSpLocks noChangeShapeType="1"/>
          </p:cNvCxnSpPr>
          <p:nvPr/>
        </p:nvCxnSpPr>
        <p:spPr bwMode="auto">
          <a:xfrm flipV="1">
            <a:off x="1528763" y="2339606"/>
            <a:ext cx="3222625" cy="69728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Arrow Connector 26"/>
          <p:cNvCxnSpPr>
            <a:cxnSpLocks noChangeShapeType="1"/>
          </p:cNvCxnSpPr>
          <p:nvPr/>
        </p:nvCxnSpPr>
        <p:spPr bwMode="auto">
          <a:xfrm flipV="1">
            <a:off x="4751388" y="2330819"/>
            <a:ext cx="669925" cy="64098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8791153"/>
              </p:ext>
            </p:extLst>
          </p:nvPr>
        </p:nvGraphicFramePr>
        <p:xfrm>
          <a:off x="7402513" y="1885581"/>
          <a:ext cx="1322388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49" name="Equation" r:id="rId11" imgW="634725" imgH="203112" progId="Equation.3">
                  <p:embed/>
                </p:oleObj>
              </mc:Choice>
              <mc:Fallback>
                <p:oleObj name="Equation" r:id="rId11" imgW="634725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02513" y="1885581"/>
                        <a:ext cx="1322388" cy="42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6838"/>
            <a:ext cx="9144000" cy="904875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dirty="0" smtClean="0">
                <a:latin typeface="+mj-lt"/>
              </a:rPr>
              <a:t>Field Harmonics</a:t>
            </a:r>
            <a:endParaRPr lang="en-US" sz="4000" dirty="0">
              <a:latin typeface="+mj-lt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809625" y="958850"/>
            <a:ext cx="76104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439065" y="1103308"/>
            <a:ext cx="7696751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/>
              <a:t>Each coefficient corresponds to a “pure” multipolar field</a:t>
            </a:r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>
          <a:xfrm>
            <a:off x="588229" y="5075845"/>
            <a:ext cx="7643446" cy="832340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pPr algn="just">
              <a:lnSpc>
                <a:spcPct val="120000"/>
              </a:lnSpc>
            </a:pPr>
            <a:r>
              <a:rPr lang="en-US" sz="5000" dirty="0" smtClean="0"/>
              <a:t>The field harmonics are rewritten as (EU notation)</a:t>
            </a:r>
          </a:p>
          <a:p>
            <a:pPr lvl="1" algn="just">
              <a:lnSpc>
                <a:spcPct val="120000"/>
              </a:lnSpc>
              <a:buFontTx/>
              <a:buNone/>
            </a:pPr>
            <a:endParaRPr lang="en-US" sz="5000" dirty="0" smtClean="0"/>
          </a:p>
        </p:txBody>
      </p:sp>
      <p:graphicFrame>
        <p:nvGraphicFramePr>
          <p:cNvPr id="36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196689"/>
              </p:ext>
            </p:extLst>
          </p:nvPr>
        </p:nvGraphicFramePr>
        <p:xfrm>
          <a:off x="1258521" y="5813058"/>
          <a:ext cx="4304079" cy="949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50" name="Equation" r:id="rId13" imgW="2462731" imgH="545863" progId="Equation.3">
                  <p:embed/>
                </p:oleObj>
              </mc:Choice>
              <mc:Fallback>
                <p:oleObj name="Equation" r:id="rId13" imgW="2462731" imgH="54586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521" y="5813058"/>
                        <a:ext cx="4304079" cy="9491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2829017"/>
              </p:ext>
            </p:extLst>
          </p:nvPr>
        </p:nvGraphicFramePr>
        <p:xfrm>
          <a:off x="6738754" y="6191728"/>
          <a:ext cx="1080538" cy="430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51" name="Equation" r:id="rId15" imgW="622030" imgH="241195" progId="Equation.3">
                  <p:embed/>
                </p:oleObj>
              </mc:Choice>
              <mc:Fallback>
                <p:oleObj name="Equation" r:id="rId15" imgW="622030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8754" y="6191728"/>
                        <a:ext cx="1080538" cy="4303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0913722"/>
              </p:ext>
            </p:extLst>
          </p:nvPr>
        </p:nvGraphicFramePr>
        <p:xfrm>
          <a:off x="1258521" y="4582253"/>
          <a:ext cx="6302863" cy="774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52" name="Equation" r:id="rId17" imgW="3733800" imgH="457200" progId="Equation.3">
                  <p:embed/>
                </p:oleObj>
              </mc:Choice>
              <mc:Fallback>
                <p:oleObj name="Equation" r:id="rId17" imgW="37338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521" y="4582253"/>
                        <a:ext cx="6302863" cy="7743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384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9900" y="1083151"/>
            <a:ext cx="8229600" cy="4525963"/>
          </a:xfrm>
        </p:spPr>
        <p:txBody>
          <a:bodyPr>
            <a:noAutofit/>
          </a:bodyPr>
          <a:lstStyle/>
          <a:p>
            <a:pPr eaLnBrk="1" hangingPunct="1"/>
            <a:r>
              <a:rPr lang="en-US" sz="2200" dirty="0" smtClean="0"/>
              <a:t>We recall the equations relative to a current line </a:t>
            </a:r>
          </a:p>
          <a:p>
            <a:pPr eaLnBrk="1" hangingPunct="1">
              <a:buFontTx/>
              <a:buNone/>
            </a:pPr>
            <a:r>
              <a:rPr lang="en-US" sz="2200" dirty="0" smtClean="0"/>
              <a:t>	we expand in a Taylor series</a:t>
            </a:r>
          </a:p>
          <a:p>
            <a:pPr eaLnBrk="1" hangingPunct="1"/>
            <a:endParaRPr lang="en-US" sz="2200" dirty="0" smtClean="0"/>
          </a:p>
          <a:p>
            <a:pPr eaLnBrk="1" hangingPunct="1"/>
            <a:endParaRPr lang="en-US" sz="2200" dirty="0" smtClean="0"/>
          </a:p>
          <a:p>
            <a:pPr lvl="1" eaLnBrk="1" hangingPunct="1"/>
            <a:endParaRPr lang="en-US" sz="2200" dirty="0" smtClean="0"/>
          </a:p>
          <a:p>
            <a:pPr lvl="1" eaLnBrk="1" hangingPunct="1"/>
            <a:r>
              <a:rPr lang="en-US" sz="2200" dirty="0" smtClean="0"/>
              <a:t>the multipolar expansion is defined as</a:t>
            </a:r>
          </a:p>
          <a:p>
            <a:pPr eaLnBrk="1" hangingPunct="1"/>
            <a:endParaRPr lang="en-US" sz="2200" dirty="0" smtClean="0"/>
          </a:p>
          <a:p>
            <a:pPr eaLnBrk="1" hangingPunct="1"/>
            <a:endParaRPr lang="en-US" sz="2200" dirty="0" smtClean="0"/>
          </a:p>
          <a:p>
            <a:pPr marL="457200" lvl="1" indent="0" eaLnBrk="1" hangingPunct="1">
              <a:buNone/>
            </a:pPr>
            <a:endParaRPr lang="en-US" sz="2200" dirty="0" smtClean="0"/>
          </a:p>
          <a:p>
            <a:pPr lvl="1" eaLnBrk="1" hangingPunct="1"/>
            <a:r>
              <a:rPr lang="en-US" sz="2200" dirty="0" smtClean="0"/>
              <a:t>the </a:t>
            </a:r>
            <a:r>
              <a:rPr lang="en-US" sz="2200" dirty="0" smtClean="0">
                <a:solidFill>
                  <a:srgbClr val="CC0000"/>
                </a:solidFill>
              </a:rPr>
              <a:t>main component</a:t>
            </a:r>
            <a:r>
              <a:rPr lang="en-US" sz="2200" dirty="0" smtClean="0"/>
              <a:t> is</a:t>
            </a:r>
          </a:p>
          <a:p>
            <a:pPr eaLnBrk="1" hangingPunct="1"/>
            <a:endParaRPr lang="en-US" sz="2200" dirty="0" smtClean="0"/>
          </a:p>
          <a:p>
            <a:pPr eaLnBrk="1" hangingPunct="1"/>
            <a:endParaRPr lang="en-US" sz="2200" dirty="0" smtClean="0"/>
          </a:p>
        </p:txBody>
      </p:sp>
      <p:graphicFrame>
        <p:nvGraphicFramePr>
          <p:cNvPr id="13317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9280850"/>
              </p:ext>
            </p:extLst>
          </p:nvPr>
        </p:nvGraphicFramePr>
        <p:xfrm>
          <a:off x="6667500" y="1101725"/>
          <a:ext cx="1933575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19" name="Equation" r:id="rId3" imgW="1205977" imgH="444307" progId="Equation.3">
                  <p:embed/>
                </p:oleObj>
              </mc:Choice>
              <mc:Fallback>
                <p:oleObj name="Equation" r:id="rId3" imgW="1205977" imgH="44430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7500" y="1101725"/>
                        <a:ext cx="1933575" cy="719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21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5610821"/>
              </p:ext>
            </p:extLst>
          </p:nvPr>
        </p:nvGraphicFramePr>
        <p:xfrm>
          <a:off x="1998116" y="5310345"/>
          <a:ext cx="3374011" cy="808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20" name="Equation" r:id="rId5" imgW="2044700" imgH="482600" progId="Equation.3">
                  <p:embed/>
                </p:oleObj>
              </mc:Choice>
              <mc:Fallback>
                <p:oleObj name="Equation" r:id="rId5" imgW="20447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8116" y="5310345"/>
                        <a:ext cx="3374011" cy="8088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22" name="Picture 3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744" y="2584450"/>
            <a:ext cx="2665031" cy="2722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1284691"/>
              </p:ext>
            </p:extLst>
          </p:nvPr>
        </p:nvGraphicFramePr>
        <p:xfrm>
          <a:off x="509587" y="1959268"/>
          <a:ext cx="5674121" cy="8850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21" name="Equation" r:id="rId8" imgW="3492500" imgH="546100" progId="Equation.3">
                  <p:embed/>
                </p:oleObj>
              </mc:Choice>
              <mc:Fallback>
                <p:oleObj name="Equation" r:id="rId8" imgW="3492500" imgH="546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587" y="1959268"/>
                        <a:ext cx="5674121" cy="8850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6838"/>
            <a:ext cx="9144000" cy="904875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000" dirty="0" smtClean="0">
                <a:latin typeface="+mj-lt"/>
              </a:rPr>
              <a:t>Field Harmonics</a:t>
            </a:r>
            <a:endParaRPr lang="en-US" sz="4000" dirty="0">
              <a:latin typeface="+mj-lt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809625" y="958850"/>
            <a:ext cx="76104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6958775" y="1870589"/>
            <a:ext cx="1592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>
                <a:solidFill>
                  <a:srgbClr val="CC0000"/>
                </a:solidFill>
              </a:rPr>
              <a:t>Biot</a:t>
            </a:r>
            <a:r>
              <a:rPr lang="en-US" altLang="zh-CN" dirty="0">
                <a:solidFill>
                  <a:srgbClr val="CC0000"/>
                </a:solidFill>
              </a:rPr>
              <a:t>-Savart law</a:t>
            </a:r>
            <a:endParaRPr lang="zh-CN" altLang="en-US" dirty="0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0421621"/>
              </p:ext>
            </p:extLst>
          </p:nvPr>
        </p:nvGraphicFramePr>
        <p:xfrm>
          <a:off x="1120783" y="3579743"/>
          <a:ext cx="4304079" cy="949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22" name="Equation" r:id="rId10" imgW="2462731" imgH="545863" progId="Equation.3">
                  <p:embed/>
                </p:oleObj>
              </mc:Choice>
              <mc:Fallback>
                <p:oleObj name="Equation" r:id="rId10" imgW="2462731" imgH="54586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0783" y="3579743"/>
                        <a:ext cx="4304079" cy="9491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7204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7329" y="1022044"/>
            <a:ext cx="8229600" cy="4525963"/>
          </a:xfrm>
        </p:spPr>
        <p:txBody>
          <a:bodyPr>
            <a:noAutofit/>
          </a:bodyPr>
          <a:lstStyle/>
          <a:p>
            <a:pPr eaLnBrk="1" hangingPunct="1"/>
            <a:r>
              <a:rPr lang="en-US" sz="2200" dirty="0" smtClean="0"/>
              <a:t>We compute the central field given by a </a:t>
            </a:r>
            <a:r>
              <a:rPr lang="en-US" sz="2200" dirty="0" smtClean="0">
                <a:solidFill>
                  <a:srgbClr val="CC0000"/>
                </a:solidFill>
              </a:rPr>
              <a:t>sector dipole</a:t>
            </a:r>
            <a:r>
              <a:rPr lang="en-US" sz="2200" dirty="0" smtClean="0"/>
              <a:t> with uniform current density </a:t>
            </a:r>
            <a:r>
              <a:rPr lang="en-US" sz="2200" i="1" dirty="0" smtClean="0"/>
              <a:t>j</a:t>
            </a:r>
            <a:endParaRPr lang="en-US" sz="2200" dirty="0" smtClean="0"/>
          </a:p>
          <a:p>
            <a:pPr lvl="1" eaLnBrk="1" hangingPunct="1">
              <a:buFontTx/>
              <a:buNone/>
            </a:pPr>
            <a:endParaRPr lang="en-US" sz="2200" dirty="0" smtClean="0"/>
          </a:p>
          <a:p>
            <a:pPr lvl="1" eaLnBrk="1" hangingPunct="1">
              <a:buFontTx/>
              <a:buNone/>
            </a:pPr>
            <a:endParaRPr lang="en-US" sz="2200" dirty="0" smtClean="0"/>
          </a:p>
          <a:p>
            <a:pPr lvl="1" eaLnBrk="1" hangingPunct="1">
              <a:buFontTx/>
              <a:buNone/>
            </a:pPr>
            <a:r>
              <a:rPr lang="en-US" sz="2200" dirty="0" smtClean="0"/>
              <a:t>Taking into account of current signs</a:t>
            </a:r>
          </a:p>
          <a:p>
            <a:pPr lvl="1" eaLnBrk="1" hangingPunct="1">
              <a:buFontTx/>
              <a:buNone/>
            </a:pPr>
            <a:endParaRPr lang="en-US" sz="2200" dirty="0" smtClean="0"/>
          </a:p>
          <a:p>
            <a:pPr lvl="1" eaLnBrk="1" hangingPunct="1"/>
            <a:endParaRPr lang="en-US" sz="2200" dirty="0" smtClean="0"/>
          </a:p>
          <a:p>
            <a:pPr lvl="1" eaLnBrk="1" hangingPunct="1">
              <a:buFontTx/>
              <a:buNone/>
            </a:pPr>
            <a:endParaRPr lang="en-US" sz="2200" dirty="0" smtClean="0"/>
          </a:p>
          <a:p>
            <a:pPr lvl="1" eaLnBrk="1" hangingPunct="1">
              <a:buFontTx/>
              <a:buNone/>
            </a:pPr>
            <a:r>
              <a:rPr lang="en-US" sz="2200" dirty="0" smtClean="0"/>
              <a:t>This simple computation is full of consequences</a:t>
            </a:r>
          </a:p>
          <a:p>
            <a:pPr lvl="1" eaLnBrk="1" hangingPunct="1"/>
            <a:r>
              <a:rPr lang="en-US" sz="2200" i="1" dirty="0" smtClean="0"/>
              <a:t>B</a:t>
            </a:r>
            <a:r>
              <a:rPr lang="en-US" sz="2200" i="1" baseline="-25000" dirty="0" smtClean="0"/>
              <a:t>1 </a:t>
            </a:r>
            <a:r>
              <a:rPr lang="en-US" sz="2200" i="1" dirty="0" smtClean="0">
                <a:sym typeface="Symbol" pitchFamily="18" charset="2"/>
              </a:rPr>
              <a:t></a:t>
            </a:r>
            <a:r>
              <a:rPr lang="en-US" sz="2200" dirty="0" smtClean="0"/>
              <a:t> current density</a:t>
            </a:r>
          </a:p>
          <a:p>
            <a:pPr lvl="1" eaLnBrk="1" hangingPunct="1"/>
            <a:r>
              <a:rPr lang="en-US" sz="2200" i="1" dirty="0" smtClean="0">
                <a:solidFill>
                  <a:srgbClr val="CC0000"/>
                </a:solidFill>
              </a:rPr>
              <a:t>B</a:t>
            </a:r>
            <a:r>
              <a:rPr lang="en-US" sz="2200" i="1" baseline="-25000" dirty="0" smtClean="0">
                <a:solidFill>
                  <a:srgbClr val="CC0000"/>
                </a:solidFill>
              </a:rPr>
              <a:t>1 </a:t>
            </a:r>
            <a:r>
              <a:rPr lang="en-US" sz="2200" i="1" dirty="0" smtClean="0">
                <a:solidFill>
                  <a:srgbClr val="CC0000"/>
                </a:solidFill>
                <a:sym typeface="Symbol" pitchFamily="18" charset="2"/>
              </a:rPr>
              <a:t></a:t>
            </a:r>
            <a:r>
              <a:rPr lang="en-US" sz="2200" dirty="0" smtClean="0">
                <a:solidFill>
                  <a:srgbClr val="CC0000"/>
                </a:solidFill>
              </a:rPr>
              <a:t> coil width </a:t>
            </a:r>
            <a:r>
              <a:rPr lang="en-US" sz="2200" i="1" dirty="0" smtClean="0">
                <a:solidFill>
                  <a:srgbClr val="CC0000"/>
                </a:solidFill>
              </a:rPr>
              <a:t>w</a:t>
            </a:r>
            <a:endParaRPr lang="en-US" sz="2200" dirty="0" smtClean="0"/>
          </a:p>
          <a:p>
            <a:pPr lvl="1" eaLnBrk="1" hangingPunct="1"/>
            <a:r>
              <a:rPr lang="en-US" sz="2200" i="1" dirty="0" smtClean="0">
                <a:solidFill>
                  <a:srgbClr val="CC0000"/>
                </a:solidFill>
              </a:rPr>
              <a:t>B</a:t>
            </a:r>
            <a:r>
              <a:rPr lang="en-US" sz="2200" i="1" baseline="-25000" dirty="0" smtClean="0">
                <a:solidFill>
                  <a:srgbClr val="CC0000"/>
                </a:solidFill>
              </a:rPr>
              <a:t>1</a:t>
            </a:r>
            <a:r>
              <a:rPr lang="en-US" sz="2200" dirty="0" smtClean="0">
                <a:solidFill>
                  <a:srgbClr val="CC0000"/>
                </a:solidFill>
              </a:rPr>
              <a:t> is independent of the aperture </a:t>
            </a:r>
            <a:r>
              <a:rPr lang="en-US" sz="2200" i="1" dirty="0" smtClean="0">
                <a:solidFill>
                  <a:srgbClr val="CC0000"/>
                </a:solidFill>
              </a:rPr>
              <a:t>r</a:t>
            </a:r>
            <a:endParaRPr lang="en-US" sz="2200" dirty="0" smtClean="0"/>
          </a:p>
          <a:p>
            <a:pPr eaLnBrk="1" hangingPunct="1"/>
            <a:r>
              <a:rPr lang="en-US" sz="2200" dirty="0" smtClean="0"/>
              <a:t>For a </a:t>
            </a:r>
            <a:r>
              <a:rPr lang="en-US" sz="2200" dirty="0" err="1" smtClean="0"/>
              <a:t>cos</a:t>
            </a:r>
            <a:r>
              <a:rPr lang="en-US" sz="2200" i="1" dirty="0" smtClean="0">
                <a:sym typeface="Symbol" pitchFamily="18" charset="2"/>
              </a:rPr>
              <a:t></a:t>
            </a:r>
            <a:r>
              <a:rPr lang="en-US" sz="2200" dirty="0" smtClean="0">
                <a:sym typeface="Symbol" pitchFamily="18" charset="2"/>
              </a:rPr>
              <a:t>, </a:t>
            </a:r>
          </a:p>
        </p:txBody>
      </p:sp>
      <p:graphicFrame>
        <p:nvGraphicFramePr>
          <p:cNvPr id="14341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5606584"/>
              </p:ext>
            </p:extLst>
          </p:nvPr>
        </p:nvGraphicFramePr>
        <p:xfrm>
          <a:off x="5226668" y="1965619"/>
          <a:ext cx="1516062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8" name="Equation" r:id="rId3" imgW="825500" imgH="203200" progId="Equation.3">
                  <p:embed/>
                </p:oleObj>
              </mc:Choice>
              <mc:Fallback>
                <p:oleObj name="Equation" r:id="rId3" imgW="8255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6668" y="1965619"/>
                        <a:ext cx="1516062" cy="37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Rectangle 3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pic>
        <p:nvPicPr>
          <p:cNvPr id="14343" name="Picture 34" descr="dipole_sk_mnw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988" y="3838575"/>
            <a:ext cx="1455737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3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5" r="9072"/>
          <a:stretch/>
        </p:blipFill>
        <p:spPr bwMode="auto">
          <a:xfrm>
            <a:off x="6882714" y="1571625"/>
            <a:ext cx="1940012" cy="220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345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451528"/>
              </p:ext>
            </p:extLst>
          </p:nvPr>
        </p:nvGraphicFramePr>
        <p:xfrm>
          <a:off x="2868330" y="5795474"/>
          <a:ext cx="5261263" cy="9389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9" name="Equation" r:id="rId7" imgW="2743200" imgH="482600" progId="Equation.3">
                  <p:embed/>
                </p:oleObj>
              </mc:Choice>
              <mc:Fallback>
                <p:oleObj name="Equation" r:id="rId7" imgW="27432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8330" y="5795474"/>
                        <a:ext cx="5261263" cy="9389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6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027766"/>
              </p:ext>
            </p:extLst>
          </p:nvPr>
        </p:nvGraphicFramePr>
        <p:xfrm>
          <a:off x="1004866" y="3201039"/>
          <a:ext cx="5591776" cy="9444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0" name="Équation" r:id="rId9" imgW="2895480" imgH="482400" progId="Equation.3">
                  <p:embed/>
                </p:oleObj>
              </mc:Choice>
              <mc:Fallback>
                <p:oleObj name="Équation" r:id="rId9" imgW="289548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4866" y="3201039"/>
                        <a:ext cx="5591776" cy="9444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7885746"/>
              </p:ext>
            </p:extLst>
          </p:nvPr>
        </p:nvGraphicFramePr>
        <p:xfrm>
          <a:off x="1387926" y="1741977"/>
          <a:ext cx="3586958" cy="859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1" name="Equation" r:id="rId11" imgW="2044700" imgH="482600" progId="Equation.3">
                  <p:embed/>
                </p:oleObj>
              </mc:Choice>
              <mc:Fallback>
                <p:oleObj name="Equation" r:id="rId11" imgW="20447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926" y="1741977"/>
                        <a:ext cx="3586958" cy="859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6838"/>
            <a:ext cx="9144000" cy="904875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000" dirty="0" smtClean="0">
                <a:latin typeface="+mj-lt"/>
              </a:rPr>
              <a:t>Field Harmonics</a:t>
            </a:r>
            <a:endParaRPr lang="en-US" sz="4000" dirty="0">
              <a:latin typeface="+mj-lt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809625" y="958850"/>
            <a:ext cx="76104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483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5667375" y="6524625"/>
            <a:ext cx="3267075" cy="247650"/>
          </a:xfrm>
          <a:prstGeom prst="rect">
            <a:avLst/>
          </a:prstGeo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9pPr>
          </a:lstStyle>
          <a:p>
            <a:r>
              <a:rPr lang="en-US" sz="1000">
                <a:solidFill>
                  <a:srgbClr val="3399FF"/>
                </a:solidFill>
              </a:rPr>
              <a:t>Unit 8: Electromagnetic design episode I – 8.</a:t>
            </a:r>
            <a:fld id="{508BF564-6219-4A93-9E1B-31BC20A00784}" type="slidenum">
              <a:rPr lang="en-US" sz="1000">
                <a:solidFill>
                  <a:srgbClr val="3399FF"/>
                </a:solidFill>
              </a:rPr>
              <a:pPr/>
              <a:t>16</a:t>
            </a:fld>
            <a:endParaRPr lang="en-US" sz="1000">
              <a:solidFill>
                <a:srgbClr val="3399FF"/>
              </a:solidFill>
            </a:endParaRP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2262" y="1002321"/>
            <a:ext cx="8229600" cy="4525963"/>
          </a:xfrm>
        </p:spPr>
        <p:txBody>
          <a:bodyPr>
            <a:noAutofit/>
          </a:bodyPr>
          <a:lstStyle/>
          <a:p>
            <a:pPr eaLnBrk="1" hangingPunct="1"/>
            <a:r>
              <a:rPr lang="en-US" sz="2200" dirty="0" smtClean="0"/>
              <a:t>A dipolar symmetry is</a:t>
            </a:r>
          </a:p>
          <a:p>
            <a:pPr lvl="1" eaLnBrk="1" hangingPunct="1"/>
            <a:r>
              <a:rPr lang="en-US" sz="2200" dirty="0" smtClean="0">
                <a:solidFill>
                  <a:srgbClr val="C00000"/>
                </a:solidFill>
              </a:rPr>
              <a:t>Up-down symmetry </a:t>
            </a:r>
            <a:r>
              <a:rPr lang="en-US" sz="2200" dirty="0" smtClean="0"/>
              <a:t>(with same current sign)</a:t>
            </a:r>
          </a:p>
          <a:p>
            <a:pPr lvl="1" eaLnBrk="1" hangingPunct="1"/>
            <a:r>
              <a:rPr lang="en-US" sz="2200" dirty="0" smtClean="0">
                <a:solidFill>
                  <a:srgbClr val="C00000"/>
                </a:solidFill>
              </a:rPr>
              <a:t>Left-right symmetry </a:t>
            </a:r>
            <a:r>
              <a:rPr lang="en-US" sz="2200" dirty="0" smtClean="0"/>
              <a:t>(with opposite sign)</a:t>
            </a:r>
          </a:p>
          <a:p>
            <a:pPr eaLnBrk="1" hangingPunct="1"/>
            <a:r>
              <a:rPr lang="en-US" sz="2200" dirty="0" smtClean="0"/>
              <a:t>Why this configuration?</a:t>
            </a:r>
          </a:p>
          <a:p>
            <a:pPr lvl="1" eaLnBrk="1" hangingPunct="1"/>
            <a:r>
              <a:rPr lang="en-US" sz="2200" dirty="0" smtClean="0"/>
              <a:t>Opposite sign in left-right to avoid the field created by the left part is canceled by the right one</a:t>
            </a:r>
          </a:p>
          <a:p>
            <a:pPr lvl="1" eaLnBrk="1" hangingPunct="1"/>
            <a:r>
              <a:rPr lang="en-US" sz="2200" dirty="0" smtClean="0"/>
              <a:t>In this way all </a:t>
            </a:r>
            <a:r>
              <a:rPr lang="en-US" sz="2200" dirty="0" err="1" smtClean="0"/>
              <a:t>multipoles</a:t>
            </a:r>
            <a:r>
              <a:rPr lang="en-US" sz="2200" dirty="0" smtClean="0"/>
              <a:t> except </a:t>
            </a:r>
            <a:r>
              <a:rPr lang="en-US" sz="2200" i="1" dirty="0" smtClean="0"/>
              <a:t>B</a:t>
            </a:r>
            <a:r>
              <a:rPr lang="en-US" sz="2200" baseline="-25000" dirty="0" smtClean="0"/>
              <a:t>2n+1 </a:t>
            </a:r>
            <a:r>
              <a:rPr lang="en-US" sz="2200" dirty="0" smtClean="0"/>
              <a:t>are canceled</a:t>
            </a:r>
            <a:endParaRPr lang="en-US" sz="2200" dirty="0" smtClean="0">
              <a:solidFill>
                <a:srgbClr val="CC0000"/>
              </a:solidFill>
            </a:endParaRPr>
          </a:p>
          <a:p>
            <a:pPr lvl="1" eaLnBrk="1" hangingPunct="1"/>
            <a:endParaRPr lang="en-US" sz="2200" dirty="0" smtClean="0"/>
          </a:p>
          <a:p>
            <a:pPr marL="457200" lvl="1" indent="0" eaLnBrk="1" hangingPunct="1">
              <a:buNone/>
            </a:pPr>
            <a:endParaRPr lang="en-US" sz="2200" dirty="0" smtClean="0"/>
          </a:p>
          <a:p>
            <a:pPr lvl="1" eaLnBrk="1" hangingPunct="1"/>
            <a:endParaRPr lang="en-US" sz="2200" dirty="0" smtClean="0"/>
          </a:p>
          <a:p>
            <a:pPr lvl="1" eaLnBrk="1" hangingPunct="1"/>
            <a:r>
              <a:rPr lang="en-US" sz="2200" dirty="0" smtClean="0"/>
              <a:t>The field quality specifications concern only first 10-15 multipoles</a:t>
            </a:r>
          </a:p>
          <a:p>
            <a:pPr lvl="2" eaLnBrk="1" hangingPunct="1"/>
            <a:r>
              <a:rPr lang="en-US" sz="2200" dirty="0" smtClean="0"/>
              <a:t>The field quality optimization of a coil lay-out concerns </a:t>
            </a:r>
            <a:r>
              <a:rPr lang="en-US" sz="2200" dirty="0" smtClean="0">
                <a:solidFill>
                  <a:srgbClr val="CC0000"/>
                </a:solidFill>
              </a:rPr>
              <a:t>only a few quantities</a:t>
            </a:r>
            <a:r>
              <a:rPr lang="en-US" sz="2200" dirty="0" smtClean="0"/>
              <a:t> ! Usually </a:t>
            </a:r>
            <a:r>
              <a:rPr lang="en-US" sz="2200" i="1" dirty="0" smtClean="0"/>
              <a:t>b</a:t>
            </a:r>
            <a:r>
              <a:rPr lang="en-US" sz="2200" baseline="-25000" dirty="0" smtClean="0"/>
              <a:t>3 </a:t>
            </a:r>
            <a:r>
              <a:rPr lang="en-US" sz="2200" dirty="0" smtClean="0"/>
              <a:t>, </a:t>
            </a:r>
            <a:r>
              <a:rPr lang="en-US" sz="2200" i="1" dirty="0" smtClean="0"/>
              <a:t>b</a:t>
            </a:r>
            <a:r>
              <a:rPr lang="en-US" sz="2200" baseline="-25000" dirty="0" smtClean="0"/>
              <a:t>5 </a:t>
            </a:r>
            <a:r>
              <a:rPr lang="en-US" sz="2200" dirty="0" smtClean="0"/>
              <a:t>, </a:t>
            </a:r>
            <a:r>
              <a:rPr lang="en-US" sz="2200" i="1" dirty="0" smtClean="0"/>
              <a:t>b</a:t>
            </a:r>
            <a:r>
              <a:rPr lang="en-US" sz="2200" baseline="-25000" dirty="0" smtClean="0"/>
              <a:t>7 </a:t>
            </a:r>
            <a:r>
              <a:rPr lang="en-US" sz="2200" dirty="0" smtClean="0"/>
              <a:t>, and possibly </a:t>
            </a:r>
            <a:r>
              <a:rPr lang="en-US" sz="2200" i="1" dirty="0" smtClean="0"/>
              <a:t>b</a:t>
            </a:r>
            <a:r>
              <a:rPr lang="en-US" sz="2200" baseline="-25000" dirty="0" smtClean="0"/>
              <a:t>9 </a:t>
            </a:r>
            <a:r>
              <a:rPr lang="en-US" sz="2200" dirty="0" smtClean="0"/>
              <a:t>, </a:t>
            </a:r>
            <a:r>
              <a:rPr lang="en-US" sz="2200" i="1" dirty="0" smtClean="0"/>
              <a:t>b</a:t>
            </a:r>
            <a:r>
              <a:rPr lang="en-US" sz="2200" baseline="-25000" dirty="0" smtClean="0"/>
              <a:t>11</a:t>
            </a:r>
            <a:endParaRPr lang="en-US" sz="2200" i="1" dirty="0" smtClean="0">
              <a:sym typeface="Symbol" pitchFamily="18" charset="2"/>
            </a:endParaRPr>
          </a:p>
        </p:txBody>
      </p:sp>
      <p:sp>
        <p:nvSpPr>
          <p:cNvPr id="15366" name="Rectangle 21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pic>
        <p:nvPicPr>
          <p:cNvPr id="15368" name="Picture 2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8" b="13115"/>
          <a:stretch/>
        </p:blipFill>
        <p:spPr bwMode="auto">
          <a:xfrm>
            <a:off x="6716835" y="826476"/>
            <a:ext cx="2153844" cy="1570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1994795"/>
              </p:ext>
            </p:extLst>
          </p:nvPr>
        </p:nvGraphicFramePr>
        <p:xfrm>
          <a:off x="432262" y="3923767"/>
          <a:ext cx="4060201" cy="88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20" name="Équation" r:id="rId4" imgW="2501900" imgH="546100" progId="Equation.3">
                  <p:embed/>
                </p:oleObj>
              </mc:Choice>
              <mc:Fallback>
                <p:oleObj name="Équation" r:id="rId4" imgW="2501900" imgH="546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262" y="3923767"/>
                        <a:ext cx="4060201" cy="8811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8125385"/>
              </p:ext>
            </p:extLst>
          </p:nvPr>
        </p:nvGraphicFramePr>
        <p:xfrm>
          <a:off x="4729297" y="3923767"/>
          <a:ext cx="4050541" cy="856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21" name="Équation" r:id="rId6" imgW="2628900" imgH="558800" progId="Equation.3">
                  <p:embed/>
                </p:oleObj>
              </mc:Choice>
              <mc:Fallback>
                <p:oleObj name="Équation" r:id="rId6" imgW="26289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9297" y="3923767"/>
                        <a:ext cx="4050541" cy="8562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6838"/>
            <a:ext cx="9144000" cy="904875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000" dirty="0" smtClean="0">
                <a:latin typeface="+mj-lt"/>
              </a:rPr>
              <a:t>Field Harmonics</a:t>
            </a:r>
            <a:endParaRPr lang="en-US" sz="4000" dirty="0">
              <a:latin typeface="+mj-lt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809625" y="958850"/>
            <a:ext cx="76104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06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43354"/>
            <a:ext cx="8229600" cy="5814645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lnSpc>
                <a:spcPct val="120000"/>
              </a:lnSpc>
            </a:pPr>
            <a:r>
              <a:rPr lang="en-US" sz="3100" dirty="0" smtClean="0"/>
              <a:t>Multipoles of a sector coil</a:t>
            </a:r>
            <a:endParaRPr lang="en-US" dirty="0" smtClean="0"/>
          </a:p>
          <a:p>
            <a:pPr lvl="1" eaLnBrk="1" hangingPunct="1">
              <a:lnSpc>
                <a:spcPct val="120000"/>
              </a:lnSpc>
              <a:buFontTx/>
              <a:buNone/>
            </a:pPr>
            <a:endParaRPr lang="en-US" dirty="0" smtClean="0"/>
          </a:p>
          <a:p>
            <a:pPr lvl="1" eaLnBrk="1" hangingPunct="1">
              <a:lnSpc>
                <a:spcPct val="120000"/>
              </a:lnSpc>
              <a:buFontTx/>
              <a:buNone/>
            </a:pPr>
            <a:r>
              <a:rPr lang="en-US" sz="3100" dirty="0" smtClean="0"/>
              <a:t>for n=2</a:t>
            </a:r>
          </a:p>
          <a:p>
            <a:pPr lvl="1" eaLnBrk="1" hangingPunct="1">
              <a:lnSpc>
                <a:spcPct val="120000"/>
              </a:lnSpc>
              <a:buFontTx/>
              <a:buNone/>
            </a:pPr>
            <a:endParaRPr lang="en-US" sz="3100" dirty="0" smtClean="0"/>
          </a:p>
          <a:p>
            <a:pPr lvl="1" eaLnBrk="1" hangingPunct="1">
              <a:lnSpc>
                <a:spcPct val="120000"/>
              </a:lnSpc>
              <a:buFontTx/>
              <a:buNone/>
            </a:pPr>
            <a:r>
              <a:rPr lang="en-US" sz="3100" dirty="0" smtClean="0"/>
              <a:t>for n&gt;2</a:t>
            </a:r>
          </a:p>
          <a:p>
            <a:pPr lvl="1" eaLnBrk="1" hangingPunct="1">
              <a:lnSpc>
                <a:spcPct val="120000"/>
              </a:lnSpc>
              <a:buFontTx/>
              <a:buNone/>
            </a:pPr>
            <a:endParaRPr lang="en-US" sz="3100" dirty="0" smtClean="0">
              <a:sym typeface="Symbol" pitchFamily="18" charset="2"/>
            </a:endParaRPr>
          </a:p>
          <a:p>
            <a:pPr eaLnBrk="1" hangingPunct="1">
              <a:lnSpc>
                <a:spcPct val="120000"/>
              </a:lnSpc>
            </a:pPr>
            <a:r>
              <a:rPr lang="en-US" sz="3100" dirty="0" smtClean="0">
                <a:sym typeface="Symbol" pitchFamily="18" charset="2"/>
              </a:rPr>
              <a:t>Main features of these equations</a:t>
            </a:r>
          </a:p>
          <a:p>
            <a:pPr lvl="1" eaLnBrk="1" hangingPunct="1">
              <a:lnSpc>
                <a:spcPct val="120000"/>
              </a:lnSpc>
            </a:pPr>
            <a:r>
              <a:rPr lang="en-US" dirty="0" smtClean="0">
                <a:sym typeface="Symbol" pitchFamily="18" charset="2"/>
              </a:rPr>
              <a:t>Multipoles </a:t>
            </a:r>
            <a:r>
              <a:rPr lang="en-US" i="1" dirty="0" smtClean="0">
                <a:sym typeface="Symbol" pitchFamily="18" charset="2"/>
              </a:rPr>
              <a:t>n</a:t>
            </a:r>
            <a:r>
              <a:rPr lang="en-US" dirty="0" smtClean="0">
                <a:sym typeface="Symbol" pitchFamily="18" charset="2"/>
              </a:rPr>
              <a:t> are </a:t>
            </a:r>
            <a:r>
              <a:rPr lang="en-US" dirty="0" smtClean="0">
                <a:solidFill>
                  <a:srgbClr val="CC0000"/>
                </a:solidFill>
                <a:sym typeface="Symbol" pitchFamily="18" charset="2"/>
              </a:rPr>
              <a:t>proportional to sin</a:t>
            </a:r>
            <a:r>
              <a:rPr lang="en-US" dirty="0" smtClean="0">
                <a:sym typeface="Symbol" pitchFamily="18" charset="2"/>
              </a:rPr>
              <a:t> ( </a:t>
            </a:r>
            <a:r>
              <a:rPr lang="en-US" i="1" dirty="0" smtClean="0">
                <a:sym typeface="Symbol" pitchFamily="18" charset="2"/>
              </a:rPr>
              <a:t>n</a:t>
            </a:r>
            <a:r>
              <a:rPr lang="en-US" dirty="0" smtClean="0">
                <a:sym typeface="Symbol" pitchFamily="18" charset="2"/>
              </a:rPr>
              <a:t> angle of the sector)</a:t>
            </a:r>
          </a:p>
          <a:p>
            <a:pPr lvl="2" eaLnBrk="1" hangingPunct="1">
              <a:lnSpc>
                <a:spcPct val="120000"/>
              </a:lnSpc>
            </a:pPr>
            <a:r>
              <a:rPr lang="en-US" dirty="0" smtClean="0">
                <a:sym typeface="Symbol" pitchFamily="18" charset="2"/>
              </a:rPr>
              <a:t>They can be made equal to zero !</a:t>
            </a:r>
          </a:p>
          <a:p>
            <a:pPr lvl="1" eaLnBrk="1" hangingPunct="1">
              <a:lnSpc>
                <a:spcPct val="120000"/>
              </a:lnSpc>
            </a:pPr>
            <a:r>
              <a:rPr lang="en-US" dirty="0" smtClean="0">
                <a:sym typeface="Symbol" pitchFamily="18" charset="2"/>
              </a:rPr>
              <a:t>Proportional to the inverse of sector distance to power </a:t>
            </a:r>
            <a:r>
              <a:rPr lang="en-US" i="1" dirty="0" smtClean="0">
                <a:sym typeface="Symbol" pitchFamily="18" charset="2"/>
              </a:rPr>
              <a:t>n</a:t>
            </a:r>
          </a:p>
          <a:p>
            <a:pPr lvl="2" eaLnBrk="1" hangingPunct="1">
              <a:lnSpc>
                <a:spcPct val="120000"/>
              </a:lnSpc>
            </a:pPr>
            <a:r>
              <a:rPr lang="en-US" dirty="0" smtClean="0">
                <a:solidFill>
                  <a:srgbClr val="CC0000"/>
                </a:solidFill>
                <a:sym typeface="Symbol" pitchFamily="18" charset="2"/>
              </a:rPr>
              <a:t>High order</a:t>
            </a:r>
            <a:r>
              <a:rPr lang="en-US" dirty="0" smtClean="0">
                <a:sym typeface="Symbol" pitchFamily="18" charset="2"/>
              </a:rPr>
              <a:t> multipoles are </a:t>
            </a:r>
            <a:r>
              <a:rPr lang="en-US" dirty="0" smtClean="0">
                <a:solidFill>
                  <a:srgbClr val="CC0000"/>
                </a:solidFill>
                <a:sym typeface="Symbol" pitchFamily="18" charset="2"/>
              </a:rPr>
              <a:t>not affected</a:t>
            </a:r>
            <a:r>
              <a:rPr lang="en-US" dirty="0" smtClean="0">
                <a:sym typeface="Symbol" pitchFamily="18" charset="2"/>
              </a:rPr>
              <a:t> by parts </a:t>
            </a:r>
            <a:r>
              <a:rPr lang="en-US" dirty="0" smtClean="0">
                <a:solidFill>
                  <a:srgbClr val="CC0000"/>
                </a:solidFill>
                <a:sym typeface="Symbol" pitchFamily="18" charset="2"/>
              </a:rPr>
              <a:t>far</a:t>
            </a:r>
            <a:r>
              <a:rPr lang="en-US" dirty="0" smtClean="0">
                <a:sym typeface="Symbol" pitchFamily="18" charset="2"/>
              </a:rPr>
              <a:t> from the </a:t>
            </a:r>
            <a:r>
              <a:rPr lang="en-US" dirty="0" err="1" smtClean="0">
                <a:sym typeface="Symbol" pitchFamily="18" charset="2"/>
              </a:rPr>
              <a:t>centre</a:t>
            </a:r>
            <a:endParaRPr lang="en-US" dirty="0" smtClean="0">
              <a:sym typeface="Symbol" pitchFamily="18" charset="2"/>
            </a:endParaRPr>
          </a:p>
        </p:txBody>
      </p:sp>
      <p:sp>
        <p:nvSpPr>
          <p:cNvPr id="16389" name="Rectangle 17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6390" name="Rectangle 23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6391" name="Rectangle 25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6392" name="Rectangle 2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16393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4546810"/>
              </p:ext>
            </p:extLst>
          </p:nvPr>
        </p:nvGraphicFramePr>
        <p:xfrm>
          <a:off x="2992009" y="1747227"/>
          <a:ext cx="4001915" cy="876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58" name="Equation" r:id="rId3" imgW="2146300" imgH="469900" progId="Equation.3">
                  <p:embed/>
                </p:oleObj>
              </mc:Choice>
              <mc:Fallback>
                <p:oleObj name="Equation" r:id="rId3" imgW="21463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2009" y="1747227"/>
                        <a:ext cx="4001915" cy="8769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4" name="Rectangle 4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6395" name="Rectangle 46"/>
          <p:cNvSpPr>
            <a:spLocks noChangeArrowheads="1"/>
          </p:cNvSpPr>
          <p:nvPr/>
        </p:nvSpPr>
        <p:spPr bwMode="auto">
          <a:xfrm>
            <a:off x="0" y="32099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6397" name="Rectangle 48"/>
          <p:cNvSpPr>
            <a:spLocks noChangeArrowheads="1"/>
          </p:cNvSpPr>
          <p:nvPr/>
        </p:nvSpPr>
        <p:spPr bwMode="auto">
          <a:xfrm>
            <a:off x="0" y="3228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1639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0117644"/>
              </p:ext>
            </p:extLst>
          </p:nvPr>
        </p:nvGraphicFramePr>
        <p:xfrm>
          <a:off x="2992008" y="2888456"/>
          <a:ext cx="4966203" cy="830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59" name="Equation" r:id="rId5" imgW="2679700" imgH="444500" progId="Equation.3">
                  <p:embed/>
                </p:oleObj>
              </mc:Choice>
              <mc:Fallback>
                <p:oleObj name="Equation" r:id="rId5" imgW="26797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2008" y="2888456"/>
                        <a:ext cx="4966203" cy="8309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6838"/>
            <a:ext cx="9144000" cy="904875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000" dirty="0" smtClean="0">
                <a:latin typeface="+mj-lt"/>
              </a:rPr>
              <a:t>Field Harmonics</a:t>
            </a:r>
            <a:endParaRPr lang="en-US" sz="4000" dirty="0">
              <a:latin typeface="+mj-lt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809625" y="958850"/>
            <a:ext cx="76104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541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37493"/>
            <a:ext cx="8229600" cy="4525963"/>
          </a:xfrm>
        </p:spPr>
        <p:txBody>
          <a:bodyPr>
            <a:noAutofit/>
          </a:bodyPr>
          <a:lstStyle/>
          <a:p>
            <a:pPr eaLnBrk="1" hangingPunct="1"/>
            <a:r>
              <a:rPr lang="en-US" sz="2200" dirty="0" smtClean="0"/>
              <a:t>First allowed multipole </a:t>
            </a:r>
            <a:r>
              <a:rPr lang="en-US" sz="2200" i="1" dirty="0" smtClean="0">
                <a:solidFill>
                  <a:srgbClr val="CC0000"/>
                </a:solidFill>
              </a:rPr>
              <a:t>B</a:t>
            </a:r>
            <a:r>
              <a:rPr lang="en-US" sz="2200" baseline="-25000" dirty="0" smtClean="0">
                <a:solidFill>
                  <a:srgbClr val="CC0000"/>
                </a:solidFill>
              </a:rPr>
              <a:t>3 </a:t>
            </a:r>
            <a:r>
              <a:rPr lang="en-US" sz="2200" dirty="0" smtClean="0">
                <a:solidFill>
                  <a:srgbClr val="CC0000"/>
                </a:solidFill>
              </a:rPr>
              <a:t>(</a:t>
            </a:r>
            <a:r>
              <a:rPr lang="en-US" sz="2200" dirty="0" err="1" smtClean="0">
                <a:solidFill>
                  <a:srgbClr val="CC0000"/>
                </a:solidFill>
              </a:rPr>
              <a:t>sextupole</a:t>
            </a:r>
            <a:r>
              <a:rPr lang="en-US" sz="2200" dirty="0" smtClean="0">
                <a:solidFill>
                  <a:srgbClr val="CC0000"/>
                </a:solidFill>
              </a:rPr>
              <a:t>)</a:t>
            </a:r>
          </a:p>
          <a:p>
            <a:pPr eaLnBrk="1" hangingPunct="1"/>
            <a:endParaRPr lang="en-US" sz="2200" dirty="0" smtClean="0"/>
          </a:p>
          <a:p>
            <a:pPr eaLnBrk="1" hangingPunct="1"/>
            <a:endParaRPr lang="en-US" sz="2200" dirty="0" smtClean="0"/>
          </a:p>
          <a:p>
            <a:pPr lvl="1" eaLnBrk="1" hangingPunct="1">
              <a:buFontTx/>
              <a:buNone/>
            </a:pPr>
            <a:endParaRPr lang="en-US" sz="2200" dirty="0" smtClean="0"/>
          </a:p>
          <a:p>
            <a:pPr lvl="1" eaLnBrk="1" hangingPunct="1">
              <a:buFontTx/>
              <a:buNone/>
            </a:pPr>
            <a:r>
              <a:rPr lang="en-US" sz="2200" dirty="0" smtClean="0"/>
              <a:t>for </a:t>
            </a:r>
            <a:r>
              <a:rPr lang="en-US" sz="2200" dirty="0" smtClean="0">
                <a:sym typeface="Symbol" pitchFamily="18" charset="2"/>
              </a:rPr>
              <a:t></a:t>
            </a:r>
            <a:r>
              <a:rPr lang="en-US" sz="2200" dirty="0" smtClean="0"/>
              <a:t>=</a:t>
            </a:r>
            <a:r>
              <a:rPr lang="en-US" sz="2200" dirty="0" smtClean="0">
                <a:sym typeface="Symbol" pitchFamily="18" charset="2"/>
              </a:rPr>
              <a:t></a:t>
            </a:r>
            <a:r>
              <a:rPr lang="en-US" sz="2200" dirty="0" smtClean="0"/>
              <a:t>/3 (i.e. a 60° sector coil) one has </a:t>
            </a:r>
            <a:r>
              <a:rPr lang="en-US" sz="2200" i="1" dirty="0" smtClean="0"/>
              <a:t>B</a:t>
            </a:r>
            <a:r>
              <a:rPr lang="en-US" sz="2200" baseline="-25000" dirty="0" smtClean="0"/>
              <a:t>3</a:t>
            </a:r>
            <a:r>
              <a:rPr lang="en-US" sz="2200" dirty="0" smtClean="0"/>
              <a:t>=0</a:t>
            </a:r>
          </a:p>
          <a:p>
            <a:pPr lvl="1" eaLnBrk="1" hangingPunct="1">
              <a:buFontTx/>
              <a:buNone/>
            </a:pPr>
            <a:endParaRPr lang="en-US" sz="2200" dirty="0" smtClean="0"/>
          </a:p>
          <a:p>
            <a:pPr eaLnBrk="1" hangingPunct="1"/>
            <a:r>
              <a:rPr lang="en-US" sz="2200" dirty="0" smtClean="0"/>
              <a:t>Second allowed multipole </a:t>
            </a:r>
            <a:r>
              <a:rPr lang="en-US" sz="2200" i="1" dirty="0" smtClean="0">
                <a:solidFill>
                  <a:srgbClr val="CC0000"/>
                </a:solidFill>
              </a:rPr>
              <a:t>B</a:t>
            </a:r>
            <a:r>
              <a:rPr lang="en-US" sz="2200" baseline="-25000" dirty="0" smtClean="0">
                <a:solidFill>
                  <a:srgbClr val="CC0000"/>
                </a:solidFill>
              </a:rPr>
              <a:t>5 </a:t>
            </a:r>
            <a:r>
              <a:rPr lang="en-US" sz="2200" dirty="0" smtClean="0">
                <a:solidFill>
                  <a:srgbClr val="CC0000"/>
                </a:solidFill>
              </a:rPr>
              <a:t>(</a:t>
            </a:r>
            <a:r>
              <a:rPr lang="en-US" sz="2200" dirty="0" err="1" smtClean="0">
                <a:solidFill>
                  <a:srgbClr val="CC0000"/>
                </a:solidFill>
              </a:rPr>
              <a:t>decapole</a:t>
            </a:r>
            <a:r>
              <a:rPr lang="en-US" sz="2200" dirty="0" smtClean="0">
                <a:solidFill>
                  <a:srgbClr val="CC0000"/>
                </a:solidFill>
              </a:rPr>
              <a:t>)</a:t>
            </a:r>
          </a:p>
          <a:p>
            <a:pPr lvl="1" eaLnBrk="1" hangingPunct="1">
              <a:buFontTx/>
              <a:buNone/>
            </a:pPr>
            <a:endParaRPr lang="en-US" sz="2200" dirty="0" smtClean="0"/>
          </a:p>
          <a:p>
            <a:pPr lvl="1" eaLnBrk="1" hangingPunct="1">
              <a:buFontTx/>
              <a:buNone/>
            </a:pPr>
            <a:endParaRPr lang="en-US" sz="2200" dirty="0" smtClean="0"/>
          </a:p>
          <a:p>
            <a:pPr lvl="1" eaLnBrk="1" hangingPunct="1">
              <a:buFontTx/>
              <a:buNone/>
            </a:pPr>
            <a:endParaRPr lang="en-US" sz="2200" dirty="0"/>
          </a:p>
          <a:p>
            <a:pPr lvl="1" eaLnBrk="1" hangingPunct="1">
              <a:buFontTx/>
              <a:buNone/>
            </a:pPr>
            <a:r>
              <a:rPr lang="en-US" sz="2200" dirty="0" smtClean="0"/>
              <a:t>for </a:t>
            </a:r>
            <a:r>
              <a:rPr lang="en-US" sz="2200" dirty="0" smtClean="0">
                <a:sym typeface="Symbol" pitchFamily="18" charset="2"/>
              </a:rPr>
              <a:t></a:t>
            </a:r>
            <a:r>
              <a:rPr lang="en-US" sz="2200" dirty="0" smtClean="0"/>
              <a:t>=</a:t>
            </a:r>
            <a:r>
              <a:rPr lang="en-US" sz="2200" dirty="0" smtClean="0">
                <a:sym typeface="Symbol" pitchFamily="18" charset="2"/>
              </a:rPr>
              <a:t></a:t>
            </a:r>
            <a:r>
              <a:rPr lang="en-US" sz="2200" dirty="0" smtClean="0"/>
              <a:t>/5 (i.e. a 36°) or for </a:t>
            </a:r>
            <a:r>
              <a:rPr lang="en-US" sz="2200" dirty="0" smtClean="0">
                <a:sym typeface="Symbol" pitchFamily="18" charset="2"/>
              </a:rPr>
              <a:t></a:t>
            </a:r>
            <a:r>
              <a:rPr lang="en-US" sz="2200" dirty="0" smtClean="0"/>
              <a:t>=2</a:t>
            </a:r>
            <a:r>
              <a:rPr lang="en-US" sz="2200" dirty="0" smtClean="0">
                <a:sym typeface="Symbol" pitchFamily="18" charset="2"/>
              </a:rPr>
              <a:t></a:t>
            </a:r>
            <a:r>
              <a:rPr lang="en-US" sz="2200" dirty="0" smtClean="0"/>
              <a:t>/5 (i.e. a 72°)</a:t>
            </a:r>
            <a:r>
              <a:rPr lang="en-US" sz="2200" dirty="0"/>
              <a:t> </a:t>
            </a:r>
            <a:r>
              <a:rPr lang="en-US" sz="2200" dirty="0" smtClean="0"/>
              <a:t>one has </a:t>
            </a:r>
            <a:r>
              <a:rPr lang="en-US" sz="2200" i="1" dirty="0" smtClean="0"/>
              <a:t>B</a:t>
            </a:r>
            <a:r>
              <a:rPr lang="en-US" sz="2200" baseline="-25000" dirty="0" smtClean="0"/>
              <a:t>5</a:t>
            </a:r>
            <a:r>
              <a:rPr lang="en-US" sz="2200" dirty="0" smtClean="0"/>
              <a:t>=0</a:t>
            </a:r>
          </a:p>
          <a:p>
            <a:pPr lvl="1" eaLnBrk="1" hangingPunct="1"/>
            <a:r>
              <a:rPr lang="en-US" sz="2200" dirty="0" smtClean="0"/>
              <a:t>With one sector one cannot set to zero both multipoles … let us try with more sectors ! </a:t>
            </a:r>
          </a:p>
        </p:txBody>
      </p:sp>
      <p:sp>
        <p:nvSpPr>
          <p:cNvPr id="1741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7414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741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7416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7417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7418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7419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7420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7421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7422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7423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7424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7425" name="Rectangle 16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7426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7427" name="Rectangle 18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7428" name="Rectangle 19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7429" name="Rectangle 2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7430" name="Rectangle 21"/>
          <p:cNvSpPr>
            <a:spLocks noChangeArrowheads="1"/>
          </p:cNvSpPr>
          <p:nvPr/>
        </p:nvSpPr>
        <p:spPr bwMode="auto">
          <a:xfrm>
            <a:off x="0" y="32099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7431" name="Rectangle 2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7432" name="Rectangle 3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7433" name="Rectangle 3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17434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772210"/>
              </p:ext>
            </p:extLst>
          </p:nvPr>
        </p:nvGraphicFramePr>
        <p:xfrm>
          <a:off x="1044575" y="1660770"/>
          <a:ext cx="3527425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68" name="Equation" r:id="rId4" imgW="2095500" imgH="469900" progId="Equation.3">
                  <p:embed/>
                </p:oleObj>
              </mc:Choice>
              <mc:Fallback>
                <p:oleObj name="Equation" r:id="rId4" imgW="20955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4575" y="1660770"/>
                        <a:ext cx="3527425" cy="79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1075130"/>
              </p:ext>
            </p:extLst>
          </p:nvPr>
        </p:nvGraphicFramePr>
        <p:xfrm>
          <a:off x="1044575" y="3975345"/>
          <a:ext cx="3813175" cy="820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69" name="Equation" r:id="rId6" imgW="2374900" imgH="508000" progId="Equation.3">
                  <p:embed/>
                </p:oleObj>
              </mc:Choice>
              <mc:Fallback>
                <p:oleObj name="Equation" r:id="rId6" imgW="23749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4575" y="3975345"/>
                        <a:ext cx="3813175" cy="820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36" name="Picture 3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039" y="1370258"/>
            <a:ext cx="2508099" cy="2345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6838"/>
            <a:ext cx="9144000" cy="904875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000" dirty="0" smtClean="0">
                <a:latin typeface="+mj-lt"/>
              </a:rPr>
              <a:t>Field Harmonics</a:t>
            </a:r>
            <a:endParaRPr lang="en-US" sz="4000" dirty="0">
              <a:latin typeface="+mj-lt"/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809625" y="958850"/>
            <a:ext cx="76104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345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49571"/>
            <a:ext cx="8229600" cy="4977301"/>
          </a:xfrm>
        </p:spPr>
        <p:txBody>
          <a:bodyPr>
            <a:noAutofit/>
          </a:bodyPr>
          <a:lstStyle/>
          <a:p>
            <a:pPr eaLnBrk="1" hangingPunct="1">
              <a:lnSpc>
                <a:spcPct val="120000"/>
              </a:lnSpc>
            </a:pPr>
            <a:r>
              <a:rPr lang="en-US" sz="2200" dirty="0" smtClean="0"/>
              <a:t>Coil with two sectors</a:t>
            </a:r>
          </a:p>
          <a:p>
            <a:pPr eaLnBrk="1" hangingPunct="1">
              <a:lnSpc>
                <a:spcPct val="120000"/>
              </a:lnSpc>
            </a:pPr>
            <a:endParaRPr lang="en-US" sz="2200" dirty="0" smtClean="0"/>
          </a:p>
          <a:p>
            <a:pPr eaLnBrk="1" hangingPunct="1">
              <a:lnSpc>
                <a:spcPct val="120000"/>
              </a:lnSpc>
            </a:pPr>
            <a:endParaRPr lang="en-US" sz="2200" dirty="0" smtClean="0"/>
          </a:p>
          <a:p>
            <a:pPr lvl="1" eaLnBrk="1" hangingPunct="1">
              <a:lnSpc>
                <a:spcPct val="120000"/>
              </a:lnSpc>
              <a:buFontTx/>
              <a:buNone/>
            </a:pPr>
            <a:endParaRPr lang="en-US" sz="2200" dirty="0" smtClean="0"/>
          </a:p>
          <a:p>
            <a:pPr lvl="1" eaLnBrk="1" hangingPunct="1">
              <a:lnSpc>
                <a:spcPct val="120000"/>
              </a:lnSpc>
              <a:buFontTx/>
              <a:buNone/>
            </a:pPr>
            <a:endParaRPr lang="en-US" sz="2200" dirty="0" smtClean="0"/>
          </a:p>
          <a:p>
            <a:pPr lvl="1" eaLnBrk="1" hangingPunct="1">
              <a:lnSpc>
                <a:spcPct val="120000"/>
              </a:lnSpc>
            </a:pPr>
            <a:r>
              <a:rPr lang="en-US" sz="2200" dirty="0" smtClean="0"/>
              <a:t>Note: we have to work with </a:t>
            </a:r>
            <a:r>
              <a:rPr lang="en-US" sz="2200" dirty="0" smtClean="0">
                <a:solidFill>
                  <a:srgbClr val="CC0000"/>
                </a:solidFill>
              </a:rPr>
              <a:t>non-normalized multipoles</a:t>
            </a:r>
            <a:r>
              <a:rPr lang="en-US" sz="2200" dirty="0" smtClean="0"/>
              <a:t>, which can be added together</a:t>
            </a:r>
          </a:p>
          <a:p>
            <a:pPr eaLnBrk="1" hangingPunct="1">
              <a:lnSpc>
                <a:spcPct val="120000"/>
              </a:lnSpc>
            </a:pPr>
            <a:r>
              <a:rPr lang="en-US" sz="2200" dirty="0" smtClean="0"/>
              <a:t>Equations to set to zero </a:t>
            </a:r>
            <a:r>
              <a:rPr lang="en-US" sz="2200" i="1" dirty="0" smtClean="0"/>
              <a:t>B</a:t>
            </a:r>
            <a:r>
              <a:rPr lang="en-US" sz="2200" baseline="-25000" dirty="0" smtClean="0"/>
              <a:t>3 </a:t>
            </a:r>
            <a:r>
              <a:rPr lang="en-US" sz="2200" dirty="0" smtClean="0"/>
              <a:t>and </a:t>
            </a:r>
            <a:r>
              <a:rPr lang="en-US" sz="2200" i="1" dirty="0" smtClean="0"/>
              <a:t>B</a:t>
            </a:r>
            <a:r>
              <a:rPr lang="en-US" sz="2200" baseline="-25000" dirty="0" smtClean="0"/>
              <a:t>5 </a:t>
            </a:r>
          </a:p>
          <a:p>
            <a:pPr eaLnBrk="1" hangingPunct="1">
              <a:lnSpc>
                <a:spcPct val="120000"/>
              </a:lnSpc>
            </a:pPr>
            <a:endParaRPr lang="en-US" sz="2200" baseline="-25000" dirty="0" smtClean="0"/>
          </a:p>
          <a:p>
            <a:pPr marL="457200" lvl="1" indent="0" eaLnBrk="1" hangingPunct="1">
              <a:lnSpc>
                <a:spcPct val="120000"/>
              </a:lnSpc>
              <a:buNone/>
            </a:pPr>
            <a:endParaRPr lang="en-US" sz="2200" dirty="0" smtClean="0"/>
          </a:p>
          <a:p>
            <a:pPr lvl="1" eaLnBrk="1" hangingPunct="1">
              <a:lnSpc>
                <a:spcPct val="120000"/>
              </a:lnSpc>
            </a:pPr>
            <a:r>
              <a:rPr lang="en-US" sz="2200" dirty="0" smtClean="0"/>
              <a:t>There is a </a:t>
            </a:r>
            <a:r>
              <a:rPr lang="en-US" sz="2200" dirty="0" smtClean="0">
                <a:solidFill>
                  <a:srgbClr val="CC0000"/>
                </a:solidFill>
              </a:rPr>
              <a:t>one-parameter family of solutions</a:t>
            </a:r>
            <a:r>
              <a:rPr lang="en-US" sz="2200" dirty="0" smtClean="0"/>
              <a:t>, for instance (48°,60°,72°) or (36°,44°,64°) are solutions </a:t>
            </a:r>
          </a:p>
        </p:txBody>
      </p:sp>
      <p:sp>
        <p:nvSpPr>
          <p:cNvPr id="1843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8438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843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8440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8441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8442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8443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8444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8445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8446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8447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8448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8449" name="Rectangle 16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8450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8451" name="Rectangle 18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8452" name="Rectangle 19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8453" name="Rectangle 2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8454" name="Rectangle 21"/>
          <p:cNvSpPr>
            <a:spLocks noChangeArrowheads="1"/>
          </p:cNvSpPr>
          <p:nvPr/>
        </p:nvSpPr>
        <p:spPr bwMode="auto">
          <a:xfrm>
            <a:off x="0" y="32099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8455" name="Rectangle 2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8456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8457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8458" name="Rectangle 27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8459" name="Rectangle 3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1846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6764231"/>
              </p:ext>
            </p:extLst>
          </p:nvPr>
        </p:nvGraphicFramePr>
        <p:xfrm>
          <a:off x="793750" y="1539022"/>
          <a:ext cx="5559425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09" name="Equation" r:id="rId3" imgW="3289300" imgH="469900" progId="Equation.3">
                  <p:embed/>
                </p:oleObj>
              </mc:Choice>
              <mc:Fallback>
                <p:oleObj name="Equation" r:id="rId3" imgW="32893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750" y="1539022"/>
                        <a:ext cx="5559425" cy="793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61" name="Rectangle 32"/>
          <p:cNvSpPr>
            <a:spLocks noChangeArrowheads="1"/>
          </p:cNvSpPr>
          <p:nvPr/>
        </p:nvSpPr>
        <p:spPr bwMode="auto">
          <a:xfrm>
            <a:off x="0" y="32099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1846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7262919"/>
              </p:ext>
            </p:extLst>
          </p:nvPr>
        </p:nvGraphicFramePr>
        <p:xfrm>
          <a:off x="769938" y="2437547"/>
          <a:ext cx="5773737" cy="808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10" name="Equation" r:id="rId5" imgW="3505200" imgH="495300" progId="Equation.3">
                  <p:embed/>
                </p:oleObj>
              </mc:Choice>
              <mc:Fallback>
                <p:oleObj name="Equation" r:id="rId5" imgW="35052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938" y="2437547"/>
                        <a:ext cx="5773737" cy="808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63" name="Rectangle 34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8464" name="Rectangle 36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pic>
        <p:nvPicPr>
          <p:cNvPr id="18465" name="Picture 3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715" y="1063627"/>
            <a:ext cx="2443162" cy="22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66" name="Rectangle 4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18467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0500132"/>
              </p:ext>
            </p:extLst>
          </p:nvPr>
        </p:nvGraphicFramePr>
        <p:xfrm>
          <a:off x="4716462" y="4564308"/>
          <a:ext cx="3654425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11" name="Equation" r:id="rId8" imgW="2133600" imgH="482600" progId="Equation.3">
                  <p:embed/>
                </p:oleObj>
              </mc:Choice>
              <mc:Fallback>
                <p:oleObj name="Equation" r:id="rId8" imgW="21336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2" y="4564308"/>
                        <a:ext cx="3654425" cy="822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6838"/>
            <a:ext cx="9144000" cy="904875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000" dirty="0" smtClean="0">
                <a:latin typeface="+mj-lt"/>
              </a:rPr>
              <a:t>Field Harmonics</a:t>
            </a:r>
            <a:endParaRPr lang="en-US" sz="4000" dirty="0">
              <a:latin typeface="+mj-lt"/>
            </a:endParaRPr>
          </a:p>
        </p:txBody>
      </p:sp>
      <p:cxnSp>
        <p:nvCxnSpPr>
          <p:cNvPr id="38" name="直接连接符 37"/>
          <p:cNvCxnSpPr/>
          <p:nvPr/>
        </p:nvCxnSpPr>
        <p:spPr>
          <a:xfrm>
            <a:off x="809625" y="958850"/>
            <a:ext cx="76104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826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504A-EF88-4BBA-A293-496447C30FFF}" type="datetime1">
              <a:rPr lang="zh-CN" altLang="en-US" smtClean="0"/>
              <a:t>2016-8-1</a:t>
            </a:fld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2</a:t>
            </a:fld>
            <a:endParaRPr 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1" y="0"/>
            <a:ext cx="3810495" cy="343691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508" y="1"/>
            <a:ext cx="5134708" cy="343691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1263" y="3508025"/>
            <a:ext cx="3481754" cy="3349975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1" y="3461402"/>
            <a:ext cx="4800965" cy="337315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39" y="6037385"/>
            <a:ext cx="797169" cy="79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53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66700" y="1096841"/>
            <a:ext cx="8548688" cy="2714219"/>
          </a:xfrm>
        </p:spPr>
        <p:txBody>
          <a:bodyPr>
            <a:normAutofit/>
          </a:bodyPr>
          <a:lstStyle/>
          <a:p>
            <a:pPr eaLnBrk="1" hangingPunct="1">
              <a:lnSpc>
                <a:spcPct val="120000"/>
              </a:lnSpc>
            </a:pPr>
            <a:r>
              <a:rPr lang="en-US" sz="2400" dirty="0" smtClean="0"/>
              <a:t>Corrective actions: </a:t>
            </a:r>
            <a:r>
              <a:rPr lang="en-US" sz="2400" dirty="0" smtClean="0">
                <a:solidFill>
                  <a:srgbClr val="C00000"/>
                </a:solidFill>
              </a:rPr>
              <a:t>shaping the iron </a:t>
            </a:r>
            <a:r>
              <a:rPr lang="en-US" sz="2400" dirty="0" smtClean="0"/>
              <a:t>– the RHIC dipole</a:t>
            </a:r>
          </a:p>
          <a:p>
            <a:pPr lvl="2" eaLnBrk="1" hangingPunct="1">
              <a:lnSpc>
                <a:spcPct val="120000"/>
              </a:lnSpc>
            </a:pPr>
            <a:r>
              <a:rPr lang="en-US" sz="2200" dirty="0" smtClean="0"/>
              <a:t>The field in the yoke is larger on the pole</a:t>
            </a:r>
          </a:p>
          <a:p>
            <a:pPr lvl="2" eaLnBrk="1" hangingPunct="1">
              <a:lnSpc>
                <a:spcPct val="120000"/>
              </a:lnSpc>
            </a:pPr>
            <a:r>
              <a:rPr lang="en-US" sz="2200" dirty="0" smtClean="0"/>
              <a:t>Drilling holes in the right places, one can </a:t>
            </a:r>
            <a:r>
              <a:rPr lang="en-US" sz="2200" dirty="0" smtClean="0">
                <a:solidFill>
                  <a:srgbClr val="C00000"/>
                </a:solidFill>
              </a:rPr>
              <a:t>reduce saturation of </a:t>
            </a:r>
            <a:r>
              <a:rPr lang="en-US" sz="2200" i="1" dirty="0" smtClean="0">
                <a:solidFill>
                  <a:srgbClr val="C00000"/>
                </a:solidFill>
              </a:rPr>
              <a:t>b</a:t>
            </a:r>
            <a:r>
              <a:rPr lang="en-US" sz="2200" i="1" baseline="-25000" dirty="0" smtClean="0">
                <a:solidFill>
                  <a:srgbClr val="C00000"/>
                </a:solidFill>
              </a:rPr>
              <a:t>3</a:t>
            </a:r>
            <a:r>
              <a:rPr lang="en-US" sz="2200" dirty="0" smtClean="0">
                <a:solidFill>
                  <a:srgbClr val="C00000"/>
                </a:solidFill>
              </a:rPr>
              <a:t> </a:t>
            </a:r>
            <a:r>
              <a:rPr lang="en-US" sz="2200" dirty="0" smtClean="0"/>
              <a:t>from 40 units to less than 5 units (</a:t>
            </a:r>
            <a:r>
              <a:rPr lang="en-US" sz="2200" dirty="0" smtClean="0">
                <a:solidFill>
                  <a:srgbClr val="C00000"/>
                </a:solidFill>
              </a:rPr>
              <a:t>one order of magnitude</a:t>
            </a:r>
            <a:r>
              <a:rPr lang="en-US" sz="2200" dirty="0" smtClean="0"/>
              <a:t>), and to correct also </a:t>
            </a:r>
            <a:r>
              <a:rPr lang="en-US" sz="2200" i="1" dirty="0" smtClean="0"/>
              <a:t>b</a:t>
            </a:r>
            <a:r>
              <a:rPr lang="en-US" sz="2200" i="1" baseline="-25000" dirty="0" smtClean="0"/>
              <a:t>5</a:t>
            </a:r>
          </a:p>
          <a:p>
            <a:pPr lvl="2" eaLnBrk="1" hangingPunct="1">
              <a:lnSpc>
                <a:spcPct val="120000"/>
              </a:lnSpc>
            </a:pPr>
            <a:endParaRPr lang="en-US" i="1" baseline="-25000" dirty="0" smtClean="0"/>
          </a:p>
          <a:p>
            <a:pPr lvl="2" eaLnBrk="1" hangingPunct="1">
              <a:lnSpc>
                <a:spcPct val="120000"/>
              </a:lnSpc>
            </a:pPr>
            <a:endParaRPr lang="en-US" i="1" baseline="-25000" dirty="0" smtClean="0"/>
          </a:p>
          <a:p>
            <a:pPr lvl="2" eaLnBrk="1" hangingPunct="1">
              <a:lnSpc>
                <a:spcPct val="120000"/>
              </a:lnSpc>
            </a:pPr>
            <a:endParaRPr lang="en-US" i="1" baseline="-25000" dirty="0" smtClean="0"/>
          </a:p>
          <a:p>
            <a:pPr lvl="2" eaLnBrk="1" hangingPunct="1">
              <a:lnSpc>
                <a:spcPct val="120000"/>
              </a:lnSpc>
            </a:pPr>
            <a:endParaRPr lang="en-US" i="1" baseline="-25000" dirty="0" smtClean="0"/>
          </a:p>
          <a:p>
            <a:pPr lvl="2" eaLnBrk="1" hangingPunct="1">
              <a:lnSpc>
                <a:spcPct val="120000"/>
              </a:lnSpc>
            </a:pPr>
            <a:endParaRPr lang="en-US" i="1" baseline="-25000" dirty="0" smtClean="0"/>
          </a:p>
          <a:p>
            <a:pPr lvl="2" eaLnBrk="1" hangingPunct="1">
              <a:lnSpc>
                <a:spcPct val="120000"/>
              </a:lnSpc>
            </a:pPr>
            <a:endParaRPr lang="en-US" i="1" baseline="-25000" dirty="0" smtClean="0"/>
          </a:p>
          <a:p>
            <a:pPr lvl="2" eaLnBrk="1" hangingPunct="1">
              <a:lnSpc>
                <a:spcPct val="120000"/>
              </a:lnSpc>
            </a:pPr>
            <a:endParaRPr lang="en-US" i="1" baseline="-25000" dirty="0" smtClean="0"/>
          </a:p>
          <a:p>
            <a:pPr lvl="2" eaLnBrk="1" hangingPunct="1">
              <a:lnSpc>
                <a:spcPct val="120000"/>
              </a:lnSpc>
            </a:pPr>
            <a:endParaRPr lang="en-US" i="1" baseline="-25000" dirty="0" smtClean="0"/>
          </a:p>
          <a:p>
            <a:pPr lvl="2" eaLnBrk="1" hangingPunct="1">
              <a:lnSpc>
                <a:spcPct val="120000"/>
              </a:lnSpc>
            </a:pPr>
            <a:endParaRPr lang="en-US" i="1" baseline="-25000" dirty="0" smtClean="0"/>
          </a:p>
          <a:p>
            <a:pPr lvl="2" eaLnBrk="1" hangingPunct="1">
              <a:lnSpc>
                <a:spcPct val="120000"/>
              </a:lnSpc>
            </a:pPr>
            <a:endParaRPr lang="en-US" i="1" baseline="-25000" dirty="0" smtClean="0"/>
          </a:p>
          <a:p>
            <a:pPr lvl="2" eaLnBrk="1" hangingPunct="1">
              <a:lnSpc>
                <a:spcPct val="120000"/>
              </a:lnSpc>
            </a:pPr>
            <a:endParaRPr lang="en-US" i="1" baseline="-25000" dirty="0" smtClean="0"/>
          </a:p>
          <a:p>
            <a:pPr lvl="2" eaLnBrk="1" hangingPunct="1">
              <a:lnSpc>
                <a:spcPct val="120000"/>
              </a:lnSpc>
            </a:pPr>
            <a:endParaRPr lang="en-US" i="1" baseline="-25000" dirty="0" smtClean="0"/>
          </a:p>
        </p:txBody>
      </p:sp>
      <p:sp>
        <p:nvSpPr>
          <p:cNvPr id="30730" name="Rectangle 9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0731" name="Rectangle 10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0733" name="Rectangle 12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0734" name="Rectangle 13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0735" name="Rectangle 14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0736" name="Rectangle 15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0737" name="Rectangle 16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0738" name="Rectangle 17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0739" name="Rectangle 18"/>
          <p:cNvSpPr>
            <a:spLocks noChangeArrowheads="1"/>
          </p:cNvSpPr>
          <p:nvPr/>
        </p:nvSpPr>
        <p:spPr bwMode="auto">
          <a:xfrm>
            <a:off x="0" y="32432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0740" name="Picture 21" descr="rhic_dip_sat_ho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027" y="3564878"/>
            <a:ext cx="2965100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1" name="Picture 22" descr="rhic_dip_sat_noho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7482"/>
            <a:ext cx="2992382" cy="2427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2" name="Picture 23" descr="rhic_dip_sat_b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842" y="3564878"/>
            <a:ext cx="3639530" cy="2342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3" name="Text Box 24"/>
          <p:cNvSpPr txBox="1">
            <a:spLocks noChangeArrowheads="1"/>
          </p:cNvSpPr>
          <p:nvPr/>
        </p:nvSpPr>
        <p:spPr bwMode="auto">
          <a:xfrm>
            <a:off x="292100" y="6044877"/>
            <a:ext cx="49672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9pPr>
          </a:lstStyle>
          <a:p>
            <a:pPr algn="ctr"/>
            <a:r>
              <a:rPr lang="fr-CH" sz="1200" dirty="0"/>
              <a:t>Field map in the iron for the RHIC dipole, with and without holes</a:t>
            </a:r>
          </a:p>
          <a:p>
            <a:pPr algn="ctr"/>
            <a:r>
              <a:rPr lang="fr-CH" sz="1200" dirty="0"/>
              <a:t>From R. Gupta, USPAS Houston 2006, Lecture V, slide 12</a:t>
            </a:r>
            <a:endParaRPr lang="it-IT" sz="1200" dirty="0"/>
          </a:p>
        </p:txBody>
      </p:sp>
      <p:sp>
        <p:nvSpPr>
          <p:cNvPr id="30744" name="Text Box 25"/>
          <p:cNvSpPr txBox="1">
            <a:spLocks noChangeArrowheads="1"/>
          </p:cNvSpPr>
          <p:nvPr/>
        </p:nvSpPr>
        <p:spPr bwMode="auto">
          <a:xfrm>
            <a:off x="5670551" y="6022191"/>
            <a:ext cx="31448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9pPr>
          </a:lstStyle>
          <a:p>
            <a:pPr algn="ctr"/>
            <a:r>
              <a:rPr lang="fr-CH" sz="1200" dirty="0"/>
              <a:t>Correction of b3 variation due to saturation</a:t>
            </a:r>
          </a:p>
          <a:p>
            <a:pPr algn="ctr"/>
            <a:r>
              <a:rPr lang="fr-CH" sz="1200" dirty="0"/>
              <a:t>for the RHIC dipoles, R. Gupta, ibidem</a:t>
            </a:r>
          </a:p>
        </p:txBody>
      </p:sp>
      <p:cxnSp>
        <p:nvCxnSpPr>
          <p:cNvPr id="26" name="直接连接符 25"/>
          <p:cNvCxnSpPr/>
          <p:nvPr/>
        </p:nvCxnSpPr>
        <p:spPr>
          <a:xfrm>
            <a:off x="809625" y="958850"/>
            <a:ext cx="76104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6838"/>
            <a:ext cx="9144000" cy="904875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000" dirty="0" smtClean="0">
                <a:latin typeface="+mj-lt"/>
              </a:rPr>
              <a:t>Field Harmonics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712243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1" y="-6019"/>
            <a:ext cx="9143999" cy="1143000"/>
          </a:xfrm>
        </p:spPr>
        <p:txBody>
          <a:bodyPr>
            <a:noAutofit/>
          </a:bodyPr>
          <a:lstStyle/>
          <a:p>
            <a:r>
              <a:rPr lang="fr-FR" altLang="en-US" sz="4000" dirty="0" smtClean="0"/>
              <a:t>Electro-magnetic Force</a:t>
            </a:r>
            <a:endParaRPr lang="en-US" altLang="en-US" sz="40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2339" y="1050302"/>
            <a:ext cx="7541915" cy="1181610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  <a:defRPr/>
            </a:pPr>
            <a:r>
              <a:rPr lang="en-US" dirty="0" smtClean="0"/>
              <a:t>The </a:t>
            </a:r>
            <a:r>
              <a:rPr lang="en-US" dirty="0" err="1" smtClean="0"/>
              <a:t>e.m</a:t>
            </a:r>
            <a:r>
              <a:rPr lang="en-US" dirty="0" smtClean="0"/>
              <a:t>. forces in a </a:t>
            </a:r>
            <a:r>
              <a:rPr lang="en-US" b="1" dirty="0" smtClean="0">
                <a:solidFill>
                  <a:srgbClr val="FF0000"/>
                </a:solidFill>
              </a:rPr>
              <a:t>dipole magnet </a:t>
            </a:r>
            <a:r>
              <a:rPr lang="en-US" dirty="0" smtClean="0"/>
              <a:t>tend to push the coil 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en-US" b="1" dirty="0" smtClean="0">
                <a:solidFill>
                  <a:srgbClr val="FF0000"/>
                </a:solidFill>
              </a:rPr>
              <a:t>- Towards the mid-plane </a:t>
            </a:r>
            <a:r>
              <a:rPr lang="en-US" dirty="0" smtClean="0"/>
              <a:t>in the vertical-azimuthal direction (</a:t>
            </a:r>
            <a:r>
              <a:rPr lang="en-US" i="1" dirty="0" err="1" smtClean="0"/>
              <a:t>F</a:t>
            </a:r>
            <a:r>
              <a:rPr lang="en-US" i="1" baseline="-25000" dirty="0" err="1" smtClean="0"/>
              <a:t>y</a:t>
            </a:r>
            <a:r>
              <a:rPr lang="en-US" i="1" baseline="-25000" dirty="0" smtClean="0"/>
              <a:t> </a:t>
            </a:r>
            <a:r>
              <a:rPr lang="en-US" i="1" dirty="0" smtClean="0"/>
              <a:t>, F</a:t>
            </a:r>
            <a:r>
              <a:rPr lang="en-US" i="1" baseline="-25000" dirty="0" smtClean="0">
                <a:sym typeface="Symbol"/>
              </a:rPr>
              <a:t></a:t>
            </a:r>
            <a:r>
              <a:rPr lang="en-US" i="1" dirty="0" smtClean="0"/>
              <a:t> </a:t>
            </a:r>
            <a:r>
              <a:rPr lang="en-US" dirty="0" smtClean="0"/>
              <a:t>&lt; 0)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en-US" b="1" dirty="0" smtClean="0">
                <a:solidFill>
                  <a:srgbClr val="FF0000"/>
                </a:solidFill>
              </a:rPr>
              <a:t>- Outwards</a:t>
            </a:r>
            <a:r>
              <a:rPr lang="en-US" dirty="0" smtClean="0"/>
              <a:t> in the radial-horizontal direction (</a:t>
            </a:r>
            <a:r>
              <a:rPr lang="en-US" i="1" dirty="0" err="1" smtClean="0"/>
              <a:t>F</a:t>
            </a:r>
            <a:r>
              <a:rPr lang="en-US" i="1" baseline="-25000" dirty="0" err="1" smtClean="0"/>
              <a:t>x</a:t>
            </a:r>
            <a:r>
              <a:rPr lang="en-US" i="1" baseline="-25000" dirty="0" smtClean="0"/>
              <a:t> </a:t>
            </a:r>
            <a:r>
              <a:rPr lang="en-US" i="1" dirty="0" smtClean="0"/>
              <a:t>, F</a:t>
            </a:r>
            <a:r>
              <a:rPr lang="en-US" i="1" baseline="-25000" dirty="0" smtClean="0"/>
              <a:t>r</a:t>
            </a:r>
            <a:r>
              <a:rPr lang="en-US" i="1" dirty="0" smtClean="0"/>
              <a:t> </a:t>
            </a:r>
            <a:r>
              <a:rPr lang="en-US" dirty="0" smtClean="0"/>
              <a:t>&gt; 0)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024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537325"/>
            <a:ext cx="457200" cy="23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20743A70-1476-4DCE-9106-FA115CF771B4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21</a:t>
            </a:fld>
            <a:endParaRPr lang="en-US" altLang="en-US" sz="1000" smtClean="0">
              <a:solidFill>
                <a:schemeClr val="accent1"/>
              </a:solidFill>
            </a:endParaRPr>
          </a:p>
        </p:txBody>
      </p:sp>
      <p:pic>
        <p:nvPicPr>
          <p:cNvPr id="10247" name="Picture 4" descr="tevatron_cross-secti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42" y="2396095"/>
            <a:ext cx="2605088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5" descr="tevatron_forc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780" y="2386570"/>
            <a:ext cx="2109788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6" descr="tevatron_fluxlin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997" y="2304020"/>
            <a:ext cx="2133600" cy="210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7" descr="hd2_2d_cross-sectio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67" y="4617007"/>
            <a:ext cx="2568575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8" descr="hd2_2d_fluxlin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035" y="4577320"/>
            <a:ext cx="2224087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9" descr="hd2_2d_forc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730" y="4583670"/>
            <a:ext cx="2181225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3" name="Text Box 10"/>
          <p:cNvSpPr txBox="1">
            <a:spLocks noChangeArrowheads="1"/>
          </p:cNvSpPr>
          <p:nvPr/>
        </p:nvSpPr>
        <p:spPr bwMode="auto">
          <a:xfrm>
            <a:off x="592696" y="2290649"/>
            <a:ext cx="13210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200" b="1" dirty="0" err="1">
                <a:latin typeface="Arial" panose="020B0604020202020204" pitchFamily="34" charset="0"/>
              </a:rPr>
              <a:t>Tevatron</a:t>
            </a:r>
            <a:r>
              <a:rPr lang="en-US" altLang="en-US" sz="1200" b="1" dirty="0">
                <a:latin typeface="Arial" panose="020B0604020202020204" pitchFamily="34" charset="0"/>
              </a:rPr>
              <a:t> dipole</a:t>
            </a:r>
          </a:p>
        </p:txBody>
      </p:sp>
      <p:sp>
        <p:nvSpPr>
          <p:cNvPr id="10254" name="Text Box 11"/>
          <p:cNvSpPr txBox="1">
            <a:spLocks noChangeArrowheads="1"/>
          </p:cNvSpPr>
          <p:nvPr/>
        </p:nvSpPr>
        <p:spPr bwMode="auto">
          <a:xfrm>
            <a:off x="558997" y="4410115"/>
            <a:ext cx="4908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200" b="1" dirty="0">
                <a:latin typeface="Arial" panose="020B0604020202020204" pitchFamily="34" charset="0"/>
              </a:rPr>
              <a:t>HD2</a:t>
            </a:r>
          </a:p>
        </p:txBody>
      </p:sp>
      <p:pic>
        <p:nvPicPr>
          <p:cNvPr id="10255" name="Picture 14" descr="xyz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017" y="3926989"/>
            <a:ext cx="4206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2A746-B214-44B4-9856-6B7443616708}" type="datetime1">
              <a:rPr lang="zh-CN" altLang="en-US" smtClean="0"/>
              <a:t>2016-8-1</a:t>
            </a:fld>
            <a:endParaRPr lang="en-US"/>
          </a:p>
        </p:txBody>
      </p:sp>
      <p:cxnSp>
        <p:nvCxnSpPr>
          <p:cNvPr id="15" name="直接连接符 14"/>
          <p:cNvCxnSpPr/>
          <p:nvPr/>
        </p:nvCxnSpPr>
        <p:spPr>
          <a:xfrm>
            <a:off x="809625" y="958850"/>
            <a:ext cx="76104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711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457200" y="1328597"/>
            <a:ext cx="8229600" cy="5099364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None/>
            </a:pPr>
            <a:r>
              <a:rPr lang="en-US" altLang="en-US" dirty="0" smtClean="0"/>
              <a:t>		   LHC dipole at 0 T			              LHC dipole at 9 T</a:t>
            </a:r>
          </a:p>
          <a:p>
            <a:pPr>
              <a:buFontTx/>
              <a:buNone/>
            </a:pPr>
            <a:endParaRPr lang="en-US" altLang="en-US" dirty="0" smtClean="0"/>
          </a:p>
          <a:p>
            <a:pPr>
              <a:buFontTx/>
              <a:buNone/>
            </a:pPr>
            <a:endParaRPr lang="en-US" altLang="en-US" dirty="0" smtClean="0"/>
          </a:p>
          <a:p>
            <a:pPr>
              <a:buFontTx/>
              <a:buNone/>
            </a:pPr>
            <a:endParaRPr lang="en-US" altLang="en-US" dirty="0" smtClean="0"/>
          </a:p>
          <a:p>
            <a:pPr>
              <a:buFontTx/>
              <a:buNone/>
            </a:pPr>
            <a:endParaRPr lang="en-US" altLang="en-US" dirty="0" smtClean="0"/>
          </a:p>
          <a:p>
            <a:pPr>
              <a:buFontTx/>
              <a:buNone/>
            </a:pPr>
            <a:endParaRPr lang="en-US" altLang="en-US" dirty="0" smtClean="0"/>
          </a:p>
          <a:p>
            <a:pPr>
              <a:buFontTx/>
              <a:buNone/>
            </a:pPr>
            <a:endParaRPr lang="en-US" altLang="en-US" dirty="0" smtClean="0"/>
          </a:p>
          <a:p>
            <a:pPr>
              <a:buFontTx/>
              <a:buNone/>
            </a:pPr>
            <a:endParaRPr lang="en-US" altLang="en-US" dirty="0" smtClean="0"/>
          </a:p>
          <a:p>
            <a:pPr>
              <a:buFontTx/>
              <a:buBlip>
                <a:blip r:embed="rId2"/>
              </a:buBlip>
            </a:pPr>
            <a:endParaRPr lang="en-US" altLang="en-US" dirty="0" smtClean="0"/>
          </a:p>
          <a:p>
            <a:pPr marL="0" indent="0" algn="just">
              <a:lnSpc>
                <a:spcPct val="120000"/>
              </a:lnSpc>
              <a:buNone/>
            </a:pPr>
            <a:r>
              <a:rPr lang="en-US" altLang="en-US" sz="2800" dirty="0" smtClean="0"/>
              <a:t>Usually, in a dipole or quadrupole magnet, the 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highest stresses </a:t>
            </a:r>
            <a:r>
              <a:rPr lang="en-US" altLang="en-US" sz="2800" dirty="0" smtClean="0"/>
              <a:t>are reached at the mid-plane, where all the azimuthal </a:t>
            </a:r>
            <a:r>
              <a:rPr lang="en-US" altLang="en-US" sz="2800" dirty="0" err="1" smtClean="0"/>
              <a:t>e.m</a:t>
            </a:r>
            <a:r>
              <a:rPr lang="en-US" altLang="en-US" sz="2800" dirty="0" smtClean="0"/>
              <a:t>. forces accumulate (over a small area).</a:t>
            </a:r>
          </a:p>
        </p:txBody>
      </p:sp>
      <p:sp>
        <p:nvSpPr>
          <p:cNvPr id="37894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537325"/>
            <a:ext cx="457200" cy="23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EBE40314-DD85-428F-897A-E8AF922C2DF5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22</a:t>
            </a:fld>
            <a:endParaRPr lang="en-US" altLang="en-US" sz="1000" smtClean="0">
              <a:solidFill>
                <a:schemeClr val="accent1"/>
              </a:solidFill>
            </a:endParaRPr>
          </a:p>
        </p:txBody>
      </p:sp>
      <p:pic>
        <p:nvPicPr>
          <p:cNvPr id="37895" name="Picture 4" descr="LHC_9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04314"/>
            <a:ext cx="4479925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5" descr="LHC_0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1906202"/>
            <a:ext cx="4475162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7" name="Text Box 8"/>
          <p:cNvSpPr txBox="1">
            <a:spLocks noChangeArrowheads="1"/>
          </p:cNvSpPr>
          <p:nvPr/>
        </p:nvSpPr>
        <p:spPr bwMode="auto">
          <a:xfrm>
            <a:off x="6640513" y="4462334"/>
            <a:ext cx="2235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Displacement scaling = 50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E8EC3-0396-45BC-9DA8-11B8786A66F6}" type="datetime1">
              <a:rPr lang="zh-CN" altLang="en-US" smtClean="0"/>
              <a:t>2016-8-1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" y="-6019"/>
            <a:ext cx="9143999" cy="1143000"/>
          </a:xfrm>
        </p:spPr>
        <p:txBody>
          <a:bodyPr>
            <a:normAutofit/>
          </a:bodyPr>
          <a:lstStyle/>
          <a:p>
            <a:r>
              <a:rPr lang="fr-FR" altLang="en-US" sz="4000" dirty="0" smtClean="0"/>
              <a:t>Electro-magnetic Force</a:t>
            </a:r>
            <a:endParaRPr lang="en-US" altLang="en-US" sz="4000" dirty="0" smtClean="0"/>
          </a:p>
        </p:txBody>
      </p:sp>
      <p:cxnSp>
        <p:nvCxnSpPr>
          <p:cNvPr id="11" name="直接连接符 10"/>
          <p:cNvCxnSpPr/>
          <p:nvPr/>
        </p:nvCxnSpPr>
        <p:spPr>
          <a:xfrm>
            <a:off x="809625" y="958850"/>
            <a:ext cx="76104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281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7774" y="1017023"/>
            <a:ext cx="7260879" cy="1227702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  <a:defRPr/>
            </a:pPr>
            <a:r>
              <a:rPr lang="en-US" dirty="0" smtClean="0"/>
              <a:t>The </a:t>
            </a:r>
            <a:r>
              <a:rPr lang="en-US" dirty="0" err="1" smtClean="0"/>
              <a:t>e.m</a:t>
            </a:r>
            <a:r>
              <a:rPr lang="en-US" dirty="0" smtClean="0"/>
              <a:t>. forces in a </a:t>
            </a:r>
            <a:r>
              <a:rPr lang="en-US" b="1" dirty="0" smtClean="0">
                <a:solidFill>
                  <a:srgbClr val="FF0000"/>
                </a:solidFill>
              </a:rPr>
              <a:t>quadrupole magnet </a:t>
            </a:r>
            <a:r>
              <a:rPr lang="en-US" dirty="0" smtClean="0"/>
              <a:t>tend to push the coil 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en-US" b="1" dirty="0" smtClean="0">
                <a:solidFill>
                  <a:srgbClr val="FF0000"/>
                </a:solidFill>
              </a:rPr>
              <a:t>Towards the mid-plane </a:t>
            </a:r>
            <a:r>
              <a:rPr lang="en-US" dirty="0" smtClean="0"/>
              <a:t>in the vertical-azimuthal direction (</a:t>
            </a:r>
            <a:r>
              <a:rPr lang="en-US" i="1" dirty="0" err="1" smtClean="0"/>
              <a:t>F</a:t>
            </a:r>
            <a:r>
              <a:rPr lang="en-US" i="1" baseline="-25000" dirty="0" err="1" smtClean="0"/>
              <a:t>y</a:t>
            </a:r>
            <a:r>
              <a:rPr lang="en-US" i="1" dirty="0" smtClean="0"/>
              <a:t>, F</a:t>
            </a:r>
            <a:r>
              <a:rPr lang="en-US" i="1" baseline="-25000" dirty="0" smtClean="0">
                <a:sym typeface="Symbol"/>
              </a:rPr>
              <a:t></a:t>
            </a:r>
            <a:r>
              <a:rPr lang="en-US" i="1" dirty="0" smtClean="0"/>
              <a:t> </a:t>
            </a:r>
            <a:r>
              <a:rPr lang="en-US" dirty="0" smtClean="0"/>
              <a:t>&lt; 0)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en-US" b="1" dirty="0" smtClean="0">
                <a:solidFill>
                  <a:srgbClr val="FF0000"/>
                </a:solidFill>
              </a:rPr>
              <a:t>Outwards </a:t>
            </a:r>
            <a:r>
              <a:rPr lang="en-US" dirty="0" smtClean="0"/>
              <a:t>in the radial-horizontal direction (</a:t>
            </a:r>
            <a:r>
              <a:rPr lang="en-US" i="1" dirty="0" err="1" smtClean="0"/>
              <a:t>F</a:t>
            </a:r>
            <a:r>
              <a:rPr lang="en-US" i="1" baseline="-25000" dirty="0" err="1" smtClean="0"/>
              <a:t>x</a:t>
            </a:r>
            <a:r>
              <a:rPr lang="en-US" i="1" dirty="0" smtClean="0"/>
              <a:t>, F</a:t>
            </a:r>
            <a:r>
              <a:rPr lang="en-US" i="1" baseline="-25000" dirty="0" smtClean="0"/>
              <a:t>r</a:t>
            </a:r>
            <a:r>
              <a:rPr lang="en-US" i="1" dirty="0" smtClean="0"/>
              <a:t> </a:t>
            </a:r>
            <a:r>
              <a:rPr lang="en-US" dirty="0" smtClean="0"/>
              <a:t>&gt; 0)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1270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537325"/>
            <a:ext cx="457200" cy="23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C931CD8C-DC5C-42FF-8B54-386AD44CDD06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23</a:t>
            </a:fld>
            <a:endParaRPr lang="en-US" altLang="en-US" sz="1000" smtClean="0">
              <a:solidFill>
                <a:schemeClr val="accent1"/>
              </a:solidFill>
            </a:endParaRPr>
          </a:p>
        </p:txBody>
      </p:sp>
      <p:sp>
        <p:nvSpPr>
          <p:cNvPr id="11271" name="Text Box 13"/>
          <p:cNvSpPr txBox="1">
            <a:spLocks noChangeArrowheads="1"/>
          </p:cNvSpPr>
          <p:nvPr/>
        </p:nvSpPr>
        <p:spPr bwMode="auto">
          <a:xfrm>
            <a:off x="674318" y="2239963"/>
            <a:ext cx="45608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None/>
            </a:pPr>
            <a:r>
              <a:rPr lang="en-US" altLang="en-US" sz="1200" b="1" dirty="0">
                <a:latin typeface="Arial" panose="020B0604020202020204" pitchFamily="34" charset="0"/>
              </a:rPr>
              <a:t>TQ</a:t>
            </a:r>
          </a:p>
        </p:txBody>
      </p:sp>
      <p:sp>
        <p:nvSpPr>
          <p:cNvPr id="11272" name="Text Box 14"/>
          <p:cNvSpPr txBox="1">
            <a:spLocks noChangeArrowheads="1"/>
          </p:cNvSpPr>
          <p:nvPr/>
        </p:nvSpPr>
        <p:spPr bwMode="auto">
          <a:xfrm>
            <a:off x="633730" y="4297363"/>
            <a:ext cx="4154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None/>
            </a:pPr>
            <a:r>
              <a:rPr lang="en-US" altLang="en-US" sz="1200" b="1" dirty="0">
                <a:latin typeface="Arial" panose="020B0604020202020204" pitchFamily="34" charset="0"/>
              </a:rPr>
              <a:t>HQ</a:t>
            </a:r>
          </a:p>
        </p:txBody>
      </p:sp>
      <p:pic>
        <p:nvPicPr>
          <p:cNvPr id="11273" name="Picture 15" descr="tq-v1_forc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350" y="2300288"/>
            <a:ext cx="1971675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6" descr="tq-v1_cross-secti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28" y="2181225"/>
            <a:ext cx="2133600" cy="212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7" descr="tq-v1_fluxlin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124" y="2308096"/>
            <a:ext cx="1985963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18" descr="HQ2_forc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671" y="4944935"/>
            <a:ext cx="2187251" cy="1345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Picture 19" descr="HQ2_cross-sectio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90" y="4416425"/>
            <a:ext cx="2143125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8" name="Picture 20" descr="HQ2_fluxlin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412" y="4944934"/>
            <a:ext cx="2147887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9" name="Picture 21" descr="xyz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753" y="4090897"/>
            <a:ext cx="420687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8339C-BF5A-4004-B179-4E6F5F8B793D}" type="datetime1">
              <a:rPr lang="zh-CN" altLang="en-US" smtClean="0"/>
              <a:t>2016-8-1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" y="-6019"/>
            <a:ext cx="9143999" cy="1143000"/>
          </a:xfrm>
        </p:spPr>
        <p:txBody>
          <a:bodyPr>
            <a:normAutofit/>
          </a:bodyPr>
          <a:lstStyle/>
          <a:p>
            <a:r>
              <a:rPr lang="fr-FR" altLang="en-US" sz="4000" dirty="0" smtClean="0"/>
              <a:t>Electro-magnetic Force</a:t>
            </a:r>
            <a:endParaRPr lang="en-US" altLang="en-US" sz="4000" dirty="0" smtClean="0"/>
          </a:p>
        </p:txBody>
      </p:sp>
      <p:cxnSp>
        <p:nvCxnSpPr>
          <p:cNvPr id="17" name="直接连接符 16"/>
          <p:cNvCxnSpPr/>
          <p:nvPr/>
        </p:nvCxnSpPr>
        <p:spPr>
          <a:xfrm>
            <a:off x="809625" y="958850"/>
            <a:ext cx="76104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160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697117" y="1143000"/>
            <a:ext cx="7939890" cy="1699065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n-US" altLang="en-US" sz="4400" dirty="0" smtClean="0"/>
              <a:t>In the 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coil ends </a:t>
            </a:r>
            <a:r>
              <a:rPr lang="en-US" altLang="en-US" sz="4400" dirty="0" smtClean="0"/>
              <a:t>the Lorentz forces tend to push the </a:t>
            </a:r>
            <a:r>
              <a:rPr lang="en-US" altLang="en-US" sz="4400" dirty="0" smtClean="0"/>
              <a:t>coil 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Outwards</a:t>
            </a:r>
            <a:r>
              <a:rPr lang="en-US" altLang="en-US" sz="4400" dirty="0" smtClean="0"/>
              <a:t> </a:t>
            </a:r>
            <a:r>
              <a:rPr lang="en-US" altLang="en-US" sz="4400" dirty="0" smtClean="0"/>
              <a:t>in the longitudinal direction (</a:t>
            </a:r>
            <a:r>
              <a:rPr lang="en-US" altLang="en-US" sz="4400" i="1" dirty="0" err="1" smtClean="0"/>
              <a:t>F</a:t>
            </a:r>
            <a:r>
              <a:rPr lang="en-US" altLang="en-US" sz="4400" i="1" baseline="-25000" dirty="0" err="1" smtClean="0"/>
              <a:t>z</a:t>
            </a:r>
            <a:r>
              <a:rPr lang="en-US" altLang="en-US" sz="4400" dirty="0" smtClean="0"/>
              <a:t> &gt; 0)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 altLang="en-US" sz="4400" dirty="0" smtClean="0"/>
              <a:t>Similarly as for the solenoid, the axial force produces an 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axial tension</a:t>
            </a:r>
            <a:r>
              <a:rPr lang="en-US" altLang="en-US" sz="4400" dirty="0" smtClean="0"/>
              <a:t> in the coil straight section.</a:t>
            </a:r>
          </a:p>
          <a:p>
            <a:pPr>
              <a:buFontTx/>
              <a:buBlip>
                <a:blip r:embed="rId2"/>
              </a:buBlip>
            </a:pPr>
            <a:endParaRPr lang="en-US" altLang="en-US" dirty="0" smtClean="0"/>
          </a:p>
        </p:txBody>
      </p:sp>
      <p:sp>
        <p:nvSpPr>
          <p:cNvPr id="12294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537325"/>
            <a:ext cx="457200" cy="23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460C4638-9657-4955-BA4C-E4B38B66DCFE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24</a:t>
            </a:fld>
            <a:endParaRPr lang="en-US" altLang="en-US" sz="1000" smtClean="0">
              <a:solidFill>
                <a:schemeClr val="accent1"/>
              </a:solidFill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1A0FB-19DF-4FF4-85D5-DD517EC757D7}" type="datetime1">
              <a:rPr lang="zh-CN" altLang="en-US" smtClean="0"/>
              <a:t>2016-8-1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" y="-6019"/>
            <a:ext cx="9143999" cy="1143000"/>
          </a:xfrm>
        </p:spPr>
        <p:txBody>
          <a:bodyPr>
            <a:normAutofit/>
          </a:bodyPr>
          <a:lstStyle/>
          <a:p>
            <a:r>
              <a:rPr lang="fr-FR" altLang="en-US" sz="4000" dirty="0" smtClean="0"/>
              <a:t>Electro-magnetic Force</a:t>
            </a:r>
            <a:endParaRPr lang="en-US" altLang="en-US" sz="4000" dirty="0" smtClean="0"/>
          </a:p>
        </p:txBody>
      </p:sp>
      <p:cxnSp>
        <p:nvCxnSpPr>
          <p:cNvPr id="10" name="直接连接符 9"/>
          <p:cNvCxnSpPr/>
          <p:nvPr/>
        </p:nvCxnSpPr>
        <p:spPr>
          <a:xfrm>
            <a:off x="809625" y="958850"/>
            <a:ext cx="76104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296" name="Picture 6" descr="tq-v1_3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65" y="3268301"/>
            <a:ext cx="4392227" cy="284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4" descr="hd2_3d_fz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999" y="2776538"/>
            <a:ext cx="4208026" cy="333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04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43615" y="1088682"/>
            <a:ext cx="5505261" cy="5334000"/>
          </a:xfrm>
        </p:spPr>
        <p:txBody>
          <a:bodyPr>
            <a:normAutofit fontScale="850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altLang="en-US" sz="2800" b="1" dirty="0" err="1" smtClean="0">
                <a:solidFill>
                  <a:srgbClr val="FF0000"/>
                </a:solidFill>
              </a:rPr>
              <a:t>Nb-Ti</a:t>
            </a:r>
            <a:r>
              <a:rPr lang="en-GB" altLang="en-US" sz="2800" b="1" dirty="0" smtClean="0">
                <a:solidFill>
                  <a:srgbClr val="FF0000"/>
                </a:solidFill>
              </a:rPr>
              <a:t> LHC </a:t>
            </a:r>
            <a:r>
              <a:rPr lang="en-GB" altLang="en-US" sz="2800" dirty="0" smtClean="0"/>
              <a:t>MB (values per aperture)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i="1" dirty="0" err="1" smtClean="0"/>
              <a:t>F</a:t>
            </a:r>
            <a:r>
              <a:rPr lang="en-GB" altLang="en-US" i="1" baseline="-25000" dirty="0" err="1" smtClean="0"/>
              <a:t>x</a:t>
            </a:r>
            <a:r>
              <a:rPr lang="en-GB" altLang="en-US" dirty="0" smtClean="0"/>
              <a:t> = </a:t>
            </a:r>
            <a:r>
              <a:rPr lang="en-GB" altLang="en-US" b="1" dirty="0" smtClean="0">
                <a:solidFill>
                  <a:srgbClr val="FF0000"/>
                </a:solidFill>
              </a:rPr>
              <a:t>340 t</a:t>
            </a:r>
            <a:r>
              <a:rPr lang="en-GB" altLang="en-US" dirty="0" smtClean="0"/>
              <a:t> per meter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altLang="en-US" dirty="0" smtClean="0"/>
              <a:t>~300 compact cars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altLang="en-US" dirty="0" smtClean="0"/>
              <a:t>Precision of coil positioning: 20-50 </a:t>
            </a:r>
            <a:r>
              <a:rPr lang="el-GR" altLang="en-US" dirty="0" smtClean="0"/>
              <a:t>μ</a:t>
            </a:r>
            <a:r>
              <a:rPr lang="en-GB" altLang="en-US" dirty="0" smtClean="0"/>
              <a:t>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i="1" dirty="0" err="1" smtClean="0"/>
              <a:t>F</a:t>
            </a:r>
            <a:r>
              <a:rPr lang="en-GB" altLang="en-US" i="1" baseline="-25000" dirty="0" err="1" smtClean="0"/>
              <a:t>z</a:t>
            </a:r>
            <a:r>
              <a:rPr lang="en-GB" altLang="en-US" dirty="0" smtClean="0"/>
              <a:t> = </a:t>
            </a:r>
            <a:r>
              <a:rPr lang="en-GB" altLang="en-US" b="1" dirty="0" smtClean="0">
                <a:solidFill>
                  <a:srgbClr val="FF0000"/>
                </a:solidFill>
              </a:rPr>
              <a:t>27 t</a:t>
            </a:r>
            <a:r>
              <a:rPr lang="en-GB" altLang="en-US" dirty="0" smtClean="0"/>
              <a:t>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altLang="en-US" dirty="0" smtClean="0"/>
              <a:t>~weight of the cold mass</a:t>
            </a:r>
          </a:p>
          <a:p>
            <a:pPr marL="0" indent="0">
              <a:buNone/>
            </a:pPr>
            <a:endParaRPr lang="en-GB" alt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sz="2800" b="1" dirty="0" smtClean="0">
                <a:solidFill>
                  <a:srgbClr val="FF0000"/>
                </a:solidFill>
              </a:rPr>
              <a:t>Nb</a:t>
            </a:r>
            <a:r>
              <a:rPr lang="en-GB" altLang="en-US" sz="2800" b="1" baseline="-25000" dirty="0" smtClean="0">
                <a:solidFill>
                  <a:srgbClr val="FF0000"/>
                </a:solidFill>
              </a:rPr>
              <a:t>3</a:t>
            </a:r>
            <a:r>
              <a:rPr lang="en-GB" altLang="en-US" sz="2800" b="1" dirty="0" smtClean="0">
                <a:solidFill>
                  <a:srgbClr val="FF0000"/>
                </a:solidFill>
              </a:rPr>
              <a:t>Sn dipole </a:t>
            </a:r>
            <a:r>
              <a:rPr lang="en-GB" altLang="en-US" sz="2800" dirty="0" smtClean="0"/>
              <a:t>(HD2)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i="1" dirty="0" err="1" smtClean="0"/>
              <a:t>F</a:t>
            </a:r>
            <a:r>
              <a:rPr lang="en-GB" altLang="en-US" i="1" baseline="-25000" dirty="0" err="1" smtClean="0"/>
              <a:t>x</a:t>
            </a:r>
            <a:r>
              <a:rPr lang="en-GB" altLang="en-US" dirty="0" smtClean="0"/>
              <a:t> = </a:t>
            </a:r>
            <a:r>
              <a:rPr lang="en-GB" altLang="en-US" b="1" dirty="0" smtClean="0">
                <a:solidFill>
                  <a:srgbClr val="FF0000"/>
                </a:solidFill>
              </a:rPr>
              <a:t>500 t </a:t>
            </a:r>
            <a:r>
              <a:rPr lang="en-GB" altLang="en-US" dirty="0" smtClean="0"/>
              <a:t>per meter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i="1" dirty="0" err="1" smtClean="0"/>
              <a:t>F</a:t>
            </a:r>
            <a:r>
              <a:rPr lang="en-GB" altLang="en-US" i="1" baseline="-25000" dirty="0" err="1" smtClean="0"/>
              <a:t>z</a:t>
            </a:r>
            <a:r>
              <a:rPr lang="en-GB" altLang="en-US" dirty="0" smtClean="0"/>
              <a:t> = </a:t>
            </a:r>
            <a:r>
              <a:rPr lang="en-GB" altLang="en-US" b="1" dirty="0" smtClean="0">
                <a:solidFill>
                  <a:srgbClr val="FF0000"/>
                </a:solidFill>
              </a:rPr>
              <a:t>85 t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dirty="0" smtClean="0"/>
              <a:t>These forces are applied to an object with a cross-section of 150x100 mm !!!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altLang="en-US" dirty="0" smtClean="0"/>
              <a:t>and by the way, it is brittle</a:t>
            </a:r>
          </a:p>
          <a:p>
            <a:pPr>
              <a:buFontTx/>
              <a:buBlip>
                <a:blip r:embed="rId2"/>
              </a:buBlip>
            </a:pPr>
            <a:endParaRPr lang="en-GB" altLang="en-US" dirty="0" smtClean="0"/>
          </a:p>
          <a:p>
            <a:pPr>
              <a:buFontTx/>
              <a:buBlip>
                <a:blip r:embed="rId2"/>
              </a:buBlip>
            </a:pPr>
            <a:endParaRPr lang="en-GB" altLang="en-US" dirty="0" smtClean="0"/>
          </a:p>
        </p:txBody>
      </p:sp>
      <p:sp>
        <p:nvSpPr>
          <p:cNvPr id="13318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537325"/>
            <a:ext cx="457200" cy="23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2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BF0E1A4E-8A40-41FA-86AD-4169A118CC47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25</a:t>
            </a:fld>
            <a:endParaRPr lang="en-US" altLang="en-US" sz="1000" smtClean="0">
              <a:solidFill>
                <a:schemeClr val="accent1"/>
              </a:solidFill>
            </a:endParaRPr>
          </a:p>
        </p:txBody>
      </p:sp>
      <p:pic>
        <p:nvPicPr>
          <p:cNvPr id="13319" name="Picture 4" descr="hd2_3d_fz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876" y="3906726"/>
            <a:ext cx="2928622" cy="2321491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4" descr="LHC_collared_coi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811" y="1143000"/>
            <a:ext cx="3027688" cy="1577756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12" descr="http://3.bp.blogspot.com/-GzQ-zSXBkSQ/UmagcXlZCfI/AAAAAAAACg8/OIaRuMwZhc4/s1600/DSC00254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383" y="2959223"/>
            <a:ext cx="2949115" cy="698719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775C0-5616-4730-B82B-3B7E03957A87}" type="datetime1">
              <a:rPr lang="zh-CN" altLang="en-US" smtClean="0"/>
              <a:t>2016-8-1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" y="-6019"/>
            <a:ext cx="9143999" cy="1143000"/>
          </a:xfrm>
        </p:spPr>
        <p:txBody>
          <a:bodyPr>
            <a:normAutofit/>
          </a:bodyPr>
          <a:lstStyle/>
          <a:p>
            <a:r>
              <a:rPr lang="fr-FR" altLang="en-US" sz="4000" dirty="0" smtClean="0"/>
              <a:t>Electro-magnetic Force</a:t>
            </a:r>
            <a:endParaRPr lang="en-US" altLang="en-US" sz="4000" dirty="0" smtClean="0"/>
          </a:p>
        </p:txBody>
      </p:sp>
      <p:cxnSp>
        <p:nvCxnSpPr>
          <p:cNvPr id="11" name="直接连接符 10"/>
          <p:cNvCxnSpPr/>
          <p:nvPr/>
        </p:nvCxnSpPr>
        <p:spPr>
          <a:xfrm>
            <a:off x="809625" y="958850"/>
            <a:ext cx="76104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074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203" y="1143000"/>
            <a:ext cx="5562600" cy="5334000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n-US" dirty="0" smtClean="0"/>
              <a:t>The </a:t>
            </a:r>
            <a:r>
              <a:rPr lang="en-US" dirty="0" err="1" smtClean="0"/>
              <a:t>e.m</a:t>
            </a:r>
            <a:r>
              <a:rPr lang="en-US" dirty="0" smtClean="0"/>
              <a:t>. forces in a </a:t>
            </a:r>
            <a:r>
              <a:rPr lang="en-US" b="1" dirty="0" smtClean="0">
                <a:solidFill>
                  <a:srgbClr val="FF0000"/>
                </a:solidFill>
              </a:rPr>
              <a:t>solenoid</a:t>
            </a:r>
            <a:r>
              <a:rPr lang="en-US" dirty="0" smtClean="0"/>
              <a:t> tend to push the coil </a:t>
            </a:r>
          </a:p>
          <a:p>
            <a:pPr lvl="1">
              <a:defRPr/>
            </a:pPr>
            <a:r>
              <a:rPr lang="en-US" b="1" dirty="0" smtClean="0">
                <a:solidFill>
                  <a:srgbClr val="FF0000"/>
                </a:solidFill>
              </a:rPr>
              <a:t>Outwards</a:t>
            </a:r>
            <a:r>
              <a:rPr lang="en-US" dirty="0" smtClean="0"/>
              <a:t> in the radial-direction  (</a:t>
            </a:r>
            <a:r>
              <a:rPr lang="en-US" i="1" dirty="0" smtClean="0"/>
              <a:t>F</a:t>
            </a:r>
            <a:r>
              <a:rPr lang="en-US" i="1" baseline="-25000" dirty="0" smtClean="0"/>
              <a:t>r</a:t>
            </a:r>
            <a:r>
              <a:rPr lang="en-US" i="1" dirty="0" smtClean="0"/>
              <a:t> </a:t>
            </a:r>
            <a:r>
              <a:rPr lang="en-US" dirty="0" smtClean="0"/>
              <a:t>&gt; 0)</a:t>
            </a:r>
          </a:p>
          <a:p>
            <a:pPr lvl="1">
              <a:defRPr/>
            </a:pPr>
            <a:r>
              <a:rPr lang="en-US" b="1" dirty="0" smtClean="0">
                <a:solidFill>
                  <a:srgbClr val="FF0000"/>
                </a:solidFill>
              </a:rPr>
              <a:t>Towards the mid plane </a:t>
            </a:r>
            <a:r>
              <a:rPr lang="en-US" dirty="0" smtClean="0"/>
              <a:t>in the vertical direction (</a:t>
            </a:r>
            <a:r>
              <a:rPr lang="en-US" i="1" dirty="0" err="1" smtClean="0"/>
              <a:t>F</a:t>
            </a:r>
            <a:r>
              <a:rPr lang="en-US" i="1" baseline="-25000" dirty="0" err="1" smtClean="0"/>
              <a:t>y</a:t>
            </a:r>
            <a:r>
              <a:rPr lang="en-US" dirty="0" smtClean="0"/>
              <a:t> &lt; 0)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Important difference between solenoids and dipole/quadrupole magnets</a:t>
            </a:r>
          </a:p>
          <a:p>
            <a:pPr lvl="1">
              <a:defRPr/>
            </a:pPr>
            <a:r>
              <a:rPr lang="en-US" dirty="0" smtClean="0"/>
              <a:t>In a dipole/quadrupole magnet the horizontal component pushes outwardly the coil</a:t>
            </a:r>
          </a:p>
          <a:p>
            <a:pPr lvl="2">
              <a:defRPr/>
            </a:pPr>
            <a:r>
              <a:rPr lang="en-US" dirty="0" smtClean="0"/>
              <a:t>The force must be transferred to a support structure</a:t>
            </a:r>
          </a:p>
          <a:p>
            <a:pPr lvl="1">
              <a:defRPr/>
            </a:pPr>
            <a:r>
              <a:rPr lang="en-US" dirty="0" smtClean="0"/>
              <a:t>In a solenoid the radial force produces a </a:t>
            </a:r>
            <a:r>
              <a:rPr lang="en-US" b="1" dirty="0" smtClean="0">
                <a:solidFill>
                  <a:srgbClr val="FF0000"/>
                </a:solidFill>
              </a:rPr>
              <a:t>circumferential hoop stress </a:t>
            </a:r>
            <a:r>
              <a:rPr lang="en-US" dirty="0" smtClean="0"/>
              <a:t>in the winding</a:t>
            </a:r>
          </a:p>
          <a:p>
            <a:pPr lvl="2">
              <a:defRPr/>
            </a:pPr>
            <a:r>
              <a:rPr lang="en-US" dirty="0" smtClean="0"/>
              <a:t>The conductor, in principle, could support the forces with a reacting tension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4342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537325"/>
            <a:ext cx="457200" cy="23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9A572D71-F25E-4FBA-B51E-2E8D5163A355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26</a:t>
            </a:fld>
            <a:endParaRPr lang="en-US" altLang="en-US" sz="1000" smtClean="0">
              <a:solidFill>
                <a:schemeClr val="accent1"/>
              </a:solidFill>
            </a:endParaRPr>
          </a:p>
        </p:txBody>
      </p:sp>
      <p:pic>
        <p:nvPicPr>
          <p:cNvPr id="14343" name="Picture 5" descr="solenoid_cross-secti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1136981"/>
            <a:ext cx="2616200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6" descr="solenoid_fluxli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409" y="4205288"/>
            <a:ext cx="552450" cy="215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4" descr="solenoid_forc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046" y="4210050"/>
            <a:ext cx="5429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E1EA-1FBA-4A5E-A9AF-B48DC52F4DD4}" type="datetime1">
              <a:rPr lang="zh-CN" altLang="en-US" smtClean="0"/>
              <a:t>2016-8-1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" y="-6019"/>
            <a:ext cx="9143999" cy="1143000"/>
          </a:xfrm>
        </p:spPr>
        <p:txBody>
          <a:bodyPr>
            <a:normAutofit/>
          </a:bodyPr>
          <a:lstStyle/>
          <a:p>
            <a:r>
              <a:rPr lang="fr-FR" altLang="en-US" sz="4000" dirty="0" smtClean="0"/>
              <a:t>Electro-magnetic Force</a:t>
            </a:r>
            <a:endParaRPr lang="en-US" altLang="en-US" sz="4000" dirty="0" smtClean="0"/>
          </a:p>
        </p:txBody>
      </p:sp>
      <p:cxnSp>
        <p:nvCxnSpPr>
          <p:cNvPr id="11" name="直接连接符 10"/>
          <p:cNvCxnSpPr/>
          <p:nvPr/>
        </p:nvCxnSpPr>
        <p:spPr>
          <a:xfrm>
            <a:off x="809625" y="958850"/>
            <a:ext cx="76104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564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000187-E62E-4AD0-B301-1959E4620221}" type="slidenum">
              <a:rPr lang="en-US" smtClean="0">
                <a:solidFill>
                  <a:srgbClr val="4F81BD"/>
                </a:solidFill>
              </a:rPr>
              <a:pPr>
                <a:defRPr/>
              </a:pPr>
              <a:t>27</a:t>
            </a:fld>
            <a:endParaRPr lang="en-US">
              <a:solidFill>
                <a:srgbClr val="4F81BD"/>
              </a:solidFill>
            </a:endParaRPr>
          </a:p>
        </p:txBody>
      </p:sp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066800"/>
            <a:ext cx="67056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114800"/>
            <a:ext cx="1676400" cy="41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3" name="Group 42"/>
          <p:cNvGrpSpPr/>
          <p:nvPr/>
        </p:nvGrpSpPr>
        <p:grpSpPr>
          <a:xfrm>
            <a:off x="152400" y="1219200"/>
            <a:ext cx="5715000" cy="3505200"/>
            <a:chOff x="2438400" y="1143000"/>
            <a:chExt cx="5715000" cy="3505200"/>
          </a:xfrm>
        </p:grpSpPr>
        <p:sp>
          <p:nvSpPr>
            <p:cNvPr id="8" name="TextBox 7"/>
            <p:cNvSpPr txBox="1"/>
            <p:nvPr/>
          </p:nvSpPr>
          <p:spPr bwMode="auto">
            <a:xfrm>
              <a:off x="4038600" y="1219200"/>
              <a:ext cx="12192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prstClr val="black"/>
                  </a:solidFill>
                  <a:latin typeface="Book Antiqua" pitchFamily="18" charset="0"/>
                  <a:cs typeface="Times New Roman" pitchFamily="18" charset="0"/>
                </a:rPr>
                <a:t>Quench</a:t>
              </a:r>
            </a:p>
          </p:txBody>
        </p:sp>
        <p:sp>
          <p:nvSpPr>
            <p:cNvPr id="9" name="TextBox 8"/>
            <p:cNvSpPr txBox="1"/>
            <p:nvPr/>
          </p:nvSpPr>
          <p:spPr bwMode="auto">
            <a:xfrm>
              <a:off x="3733800" y="1905000"/>
              <a:ext cx="18288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prstClr val="black"/>
                  </a:solidFill>
                  <a:latin typeface="Book Antiqua" pitchFamily="18" charset="0"/>
                  <a:cs typeface="Times New Roman" pitchFamily="18" charset="0"/>
                </a:rPr>
                <a:t>Normal zone growth</a:t>
              </a: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4038600" y="2861846"/>
              <a:ext cx="12192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prstClr val="black"/>
                  </a:solidFill>
                  <a:latin typeface="Book Antiqua" pitchFamily="18" charset="0"/>
                  <a:cs typeface="Times New Roman" pitchFamily="18" charset="0"/>
                </a:rPr>
                <a:t>Detection</a:t>
              </a:r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2514600" y="3657600"/>
              <a:ext cx="12954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prstClr val="black"/>
                  </a:solidFill>
                  <a:latin typeface="Book Antiqua" pitchFamily="18" charset="0"/>
                  <a:cs typeface="Times New Roman" pitchFamily="18" charset="0"/>
                </a:rPr>
                <a:t>Power supply switched off</a:t>
              </a:r>
            </a:p>
          </p:txBody>
        </p:sp>
        <p:sp>
          <p:nvSpPr>
            <p:cNvPr id="12" name="TextBox 11"/>
            <p:cNvSpPr txBox="1"/>
            <p:nvPr/>
          </p:nvSpPr>
          <p:spPr bwMode="auto">
            <a:xfrm>
              <a:off x="4191000" y="4038600"/>
              <a:ext cx="12954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prstClr val="black"/>
                  </a:solidFill>
                  <a:latin typeface="Book Antiqua" pitchFamily="18" charset="0"/>
                  <a:cs typeface="Times New Roman" pitchFamily="18" charset="0"/>
                </a:rPr>
                <a:t>Protection heaters</a:t>
              </a:r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5562600" y="4157246"/>
              <a:ext cx="11430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prstClr val="black"/>
                  </a:solidFill>
                  <a:latin typeface="Book Antiqua" pitchFamily="18" charset="0"/>
                  <a:cs typeface="Times New Roman" pitchFamily="18" charset="0"/>
                </a:rPr>
                <a:t>Extraction</a:t>
              </a:r>
            </a:p>
          </p:txBody>
        </p:sp>
        <p:sp>
          <p:nvSpPr>
            <p:cNvPr id="17" name="Down Arrow 16"/>
            <p:cNvSpPr/>
            <p:nvPr/>
          </p:nvSpPr>
          <p:spPr>
            <a:xfrm>
              <a:off x="4593771" y="1665514"/>
              <a:ext cx="152400" cy="2286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Book Antiqua" pitchFamily="18" charset="0"/>
              </a:endParaRPr>
            </a:p>
          </p:txBody>
        </p:sp>
        <p:sp>
          <p:nvSpPr>
            <p:cNvPr id="18" name="Down Arrow 17"/>
            <p:cNvSpPr/>
            <p:nvPr/>
          </p:nvSpPr>
          <p:spPr>
            <a:xfrm>
              <a:off x="4572000" y="2514600"/>
              <a:ext cx="152400" cy="2286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Book Antiqua" pitchFamily="18" charset="0"/>
              </a:endParaRPr>
            </a:p>
          </p:txBody>
        </p:sp>
        <p:sp>
          <p:nvSpPr>
            <p:cNvPr id="20" name="Down Arrow 19"/>
            <p:cNvSpPr/>
            <p:nvPr/>
          </p:nvSpPr>
          <p:spPr>
            <a:xfrm rot="2795467">
              <a:off x="3654380" y="3292175"/>
              <a:ext cx="158841" cy="26931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Book Antiqua" pitchFamily="18" charset="0"/>
              </a:endParaRPr>
            </a:p>
          </p:txBody>
        </p:sp>
        <p:sp>
          <p:nvSpPr>
            <p:cNvPr id="21" name="Down Arrow 20"/>
            <p:cNvSpPr/>
            <p:nvPr/>
          </p:nvSpPr>
          <p:spPr>
            <a:xfrm rot="18762610">
              <a:off x="5461587" y="3308225"/>
              <a:ext cx="182250" cy="21966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Book Antiqua" pitchFamily="18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4038600" y="1143000"/>
              <a:ext cx="1219200" cy="457200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4038599" y="1937657"/>
              <a:ext cx="1262743" cy="500743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Book Antiqua" pitchFamily="18" charset="0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4038600" y="2743200"/>
              <a:ext cx="1262743" cy="500743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Book Antiqua" pitchFamily="18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438400" y="3581400"/>
              <a:ext cx="1447800" cy="10668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Book Antiqua" pitchFamily="18" charset="0"/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5562600" y="4038600"/>
              <a:ext cx="1219200" cy="6096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Book Antiqua" pitchFamily="18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 bwMode="auto">
            <a:xfrm>
              <a:off x="6781800" y="4157246"/>
              <a:ext cx="13716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dirty="0" err="1" smtClean="0">
                  <a:solidFill>
                    <a:prstClr val="black"/>
                  </a:solidFill>
                  <a:latin typeface="Book Antiqua" pitchFamily="18" charset="0"/>
                  <a:cs typeface="Times New Roman" pitchFamily="18" charset="0"/>
                </a:rPr>
                <a:t>Quenchback</a:t>
              </a:r>
              <a:endParaRPr lang="en-US" sz="1600" dirty="0" smtClean="0">
                <a:solidFill>
                  <a:prstClr val="black"/>
                </a:solidFill>
                <a:latin typeface="Book Antiqua" pitchFamily="18" charset="0"/>
                <a:cs typeface="Times New Roman" pitchFamily="18" charset="0"/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4495800" y="3581400"/>
              <a:ext cx="3429000" cy="381000"/>
              <a:chOff x="4495800" y="3429000"/>
              <a:chExt cx="3429000" cy="381000"/>
            </a:xfrm>
          </p:grpSpPr>
          <p:sp>
            <p:nvSpPr>
              <p:cNvPr id="29" name="Rounded Rectangle 28"/>
              <p:cNvSpPr/>
              <p:nvPr/>
            </p:nvSpPr>
            <p:spPr>
              <a:xfrm>
                <a:off x="4495800" y="3429000"/>
                <a:ext cx="3352800" cy="381000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Book Antiqua" pitchFamily="18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 bwMode="auto">
              <a:xfrm>
                <a:off x="4724400" y="3429000"/>
                <a:ext cx="32004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rtlCol="0">
                <a:spAutoFit/>
              </a:bodyPr>
              <a:lstStyle/>
              <a:p>
                <a:pPr algn="ctr" defTabSz="914400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600" dirty="0" smtClean="0">
                    <a:solidFill>
                      <a:prstClr val="black"/>
                    </a:solidFill>
                    <a:latin typeface="Book Antiqua" pitchFamily="18" charset="0"/>
                    <a:cs typeface="Times New Roman" pitchFamily="18" charset="0"/>
                  </a:rPr>
                  <a:t>Trigger protection options</a:t>
                </a:r>
              </a:p>
            </p:txBody>
          </p:sp>
        </p:grpSp>
        <p:sp>
          <p:nvSpPr>
            <p:cNvPr id="40" name="Rounded Rectangle 39"/>
            <p:cNvSpPr/>
            <p:nvPr/>
          </p:nvSpPr>
          <p:spPr>
            <a:xfrm>
              <a:off x="4267200" y="4038600"/>
              <a:ext cx="1219200" cy="6096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Book Antiqua" pitchFamily="18" charset="0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6858000" y="4038600"/>
              <a:ext cx="1219200" cy="6096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Book Antiqua" pitchFamily="18" charset="0"/>
              </a:endParaRPr>
            </a:p>
          </p:txBody>
        </p:sp>
      </p:grpSp>
      <p:sp>
        <p:nvSpPr>
          <p:cNvPr id="47" name="Curved Left Arrow 46"/>
          <p:cNvSpPr/>
          <p:nvPr/>
        </p:nvSpPr>
        <p:spPr>
          <a:xfrm>
            <a:off x="8153400" y="1219200"/>
            <a:ext cx="762000" cy="34290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2" name="Content Placeholder 18"/>
          <p:cNvSpPr txBox="1">
            <a:spLocks/>
          </p:cNvSpPr>
          <p:nvPr/>
        </p:nvSpPr>
        <p:spPr>
          <a:xfrm>
            <a:off x="152400" y="5791200"/>
            <a:ext cx="8839200" cy="762000"/>
          </a:xfrm>
          <a:prstGeom prst="rect">
            <a:avLst/>
          </a:prstGeom>
        </p:spPr>
        <p:txBody>
          <a:bodyPr/>
          <a:lstStyle/>
          <a:p>
            <a:pPr marL="342900" indent="-342900" algn="ctr" defTabSz="914400" eaLnBrk="0" fontAlgn="base" hangingPunct="0">
              <a:spcBef>
                <a:spcPct val="20000"/>
              </a:spcBef>
              <a:spcAft>
                <a:spcPct val="0"/>
              </a:spcAft>
              <a:buSzPct val="60000"/>
            </a:pPr>
            <a:r>
              <a:rPr lang="en-US" sz="2000" dirty="0" smtClean="0">
                <a:solidFill>
                  <a:prstClr val="black"/>
                </a:solidFill>
                <a:latin typeface="Book Antiqua" pitchFamily="18" charset="0"/>
              </a:rPr>
              <a:t> The </a:t>
            </a:r>
            <a:r>
              <a:rPr lang="en-US" sz="2000" dirty="0" smtClean="0">
                <a:solidFill>
                  <a:srgbClr val="C00000"/>
                </a:solidFill>
                <a:latin typeface="Book Antiqua" pitchFamily="18" charset="0"/>
              </a:rPr>
              <a:t>faster</a:t>
            </a:r>
            <a:r>
              <a:rPr lang="en-US" sz="2000" dirty="0" smtClean="0">
                <a:solidFill>
                  <a:prstClr val="black"/>
                </a:solidFill>
                <a:latin typeface="Book Antiqua" pitchFamily="18" charset="0"/>
              </a:rPr>
              <a:t> this chain happens the </a:t>
            </a:r>
            <a:r>
              <a:rPr lang="en-US" sz="2000" dirty="0" smtClean="0">
                <a:solidFill>
                  <a:srgbClr val="C00000"/>
                </a:solidFill>
                <a:latin typeface="Book Antiqua" pitchFamily="18" charset="0"/>
              </a:rPr>
              <a:t>safer</a:t>
            </a:r>
            <a:r>
              <a:rPr lang="en-US" sz="2000" dirty="0" smtClean="0">
                <a:solidFill>
                  <a:prstClr val="black"/>
                </a:solidFill>
                <a:latin typeface="Book Antiqua" pitchFamily="18" charset="0"/>
              </a:rPr>
              <a:t> is the magnet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defRPr/>
            </a:pPr>
            <a:endParaRPr lang="en-US" sz="2000" dirty="0" smtClean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447800" y="5791200"/>
            <a:ext cx="6324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152400" y="4876800"/>
            <a:ext cx="5638800" cy="609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57" name="TextBox 56"/>
          <p:cNvSpPr txBox="1"/>
          <p:nvPr/>
        </p:nvSpPr>
        <p:spPr bwMode="auto">
          <a:xfrm>
            <a:off x="228600" y="4953000"/>
            <a:ext cx="5486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Book Antiqua" pitchFamily="18" charset="0"/>
                <a:cs typeface="Times New Roman" pitchFamily="18" charset="0"/>
              </a:rPr>
              <a:t>Current decay in the magnet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578828"/>
            <a:ext cx="1795462" cy="1059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Content Placeholder 18"/>
          <p:cNvSpPr txBox="1">
            <a:spLocks/>
          </p:cNvSpPr>
          <p:nvPr/>
        </p:nvSpPr>
        <p:spPr>
          <a:xfrm>
            <a:off x="5029200" y="1143000"/>
            <a:ext cx="2286000" cy="762000"/>
          </a:xfrm>
          <a:prstGeom prst="rect">
            <a:avLst/>
          </a:prstGeom>
        </p:spPr>
        <p:txBody>
          <a:bodyPr/>
          <a:lstStyle/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SzPct val="60000"/>
            </a:pPr>
            <a:r>
              <a:rPr lang="en-US" dirty="0" smtClean="0">
                <a:solidFill>
                  <a:prstClr val="black"/>
                </a:solidFill>
                <a:latin typeface="Book Antiqua" pitchFamily="18" charset="0"/>
              </a:rPr>
              <a:t>Magnetic energy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defRPr/>
            </a:pPr>
            <a:endParaRPr lang="en-US" dirty="0" smtClean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42" name="Content Placeholder 18"/>
          <p:cNvSpPr txBox="1">
            <a:spLocks/>
          </p:cNvSpPr>
          <p:nvPr/>
        </p:nvSpPr>
        <p:spPr>
          <a:xfrm>
            <a:off x="6172200" y="3352800"/>
            <a:ext cx="2286000" cy="762000"/>
          </a:xfrm>
          <a:prstGeom prst="rect">
            <a:avLst/>
          </a:prstGeom>
        </p:spPr>
        <p:txBody>
          <a:bodyPr/>
          <a:lstStyle/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SzPct val="60000"/>
            </a:pPr>
            <a:r>
              <a:rPr lang="en-US" dirty="0" smtClean="0">
                <a:solidFill>
                  <a:prstClr val="black"/>
                </a:solidFill>
                <a:latin typeface="Book Antiqua" pitchFamily="18" charset="0"/>
              </a:rPr>
              <a:t>Converted to heat by Joule heating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defRPr/>
            </a:pPr>
            <a:endParaRPr lang="en-US" dirty="0" smtClean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DAC76-0BD0-47A9-9BF8-72197595AD40}" type="datetime1">
              <a:rPr lang="zh-CN" altLang="en-US" smtClean="0"/>
              <a:t>2016-8-1</a:t>
            </a:fld>
            <a:endParaRPr lang="en-US"/>
          </a:p>
        </p:txBody>
      </p:sp>
      <p:cxnSp>
        <p:nvCxnSpPr>
          <p:cNvPr id="44" name="直接连接符 43"/>
          <p:cNvCxnSpPr/>
          <p:nvPr/>
        </p:nvCxnSpPr>
        <p:spPr>
          <a:xfrm>
            <a:off x="809625" y="958850"/>
            <a:ext cx="76104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1" y="-6019"/>
            <a:ext cx="9143999" cy="1143000"/>
          </a:xfrm>
        </p:spPr>
        <p:txBody>
          <a:bodyPr>
            <a:normAutofit/>
          </a:bodyPr>
          <a:lstStyle/>
          <a:p>
            <a:r>
              <a:rPr lang="fr-FR" altLang="en-US" sz="4000" dirty="0" smtClean="0"/>
              <a:t>Quench Protection</a:t>
            </a:r>
            <a:endParaRPr lang="en-US" alt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299167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33400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In most accelerator magnets, the “natural” resistance growth is insufficient to provide a good protection =&gt; </a:t>
            </a:r>
            <a:r>
              <a:rPr lang="en-US" sz="2200" dirty="0" smtClean="0">
                <a:solidFill>
                  <a:srgbClr val="C00000"/>
                </a:solidFill>
              </a:rPr>
              <a:t>Need to enhance the resistance</a:t>
            </a:r>
          </a:p>
          <a:p>
            <a:r>
              <a:rPr lang="en-US" sz="2000" b="1" i="1" dirty="0" smtClean="0"/>
              <a:t>Method 1:</a:t>
            </a:r>
          </a:p>
          <a:p>
            <a:pPr lvl="1"/>
            <a:r>
              <a:rPr lang="en-US" sz="1800" dirty="0" smtClean="0"/>
              <a:t>Add an external resistor</a:t>
            </a:r>
          </a:p>
          <a:p>
            <a:r>
              <a:rPr lang="en-US" sz="2000" b="1" i="1" dirty="0" smtClean="0"/>
              <a:t>Method 2:</a:t>
            </a:r>
          </a:p>
          <a:p>
            <a:pPr lvl="1"/>
            <a:r>
              <a:rPr lang="en-US" sz="1800" dirty="0"/>
              <a:t>Protection heaters  mounted on the coils</a:t>
            </a:r>
          </a:p>
          <a:p>
            <a:pPr lvl="2"/>
            <a:r>
              <a:rPr lang="en-US" sz="1600" dirty="0" smtClean="0"/>
              <a:t>Optimized to  minimize thermal diffusion time</a:t>
            </a:r>
          </a:p>
          <a:p>
            <a:r>
              <a:rPr lang="en-US" sz="2000" b="1" i="1" dirty="0" smtClean="0"/>
              <a:t>Method 3:</a:t>
            </a:r>
          </a:p>
          <a:p>
            <a:pPr lvl="1"/>
            <a:r>
              <a:rPr lang="en-US" sz="1800" dirty="0" smtClean="0"/>
              <a:t>Use of couple secondary circuits</a:t>
            </a:r>
          </a:p>
          <a:p>
            <a:pPr lvl="2"/>
            <a:r>
              <a:rPr lang="en-US" sz="1600" dirty="0" smtClean="0"/>
              <a:t>Can be external or internal to the coil</a:t>
            </a:r>
          </a:p>
          <a:p>
            <a:pPr lvl="2"/>
            <a:r>
              <a:rPr lang="en-US" sz="1600" dirty="0" smtClean="0"/>
              <a:t>Quench back</a:t>
            </a:r>
          </a:p>
          <a:p>
            <a:r>
              <a:rPr lang="en-US" sz="2000" b="1" i="1" dirty="0" smtClean="0"/>
              <a:t>Method 4</a:t>
            </a:r>
            <a:r>
              <a:rPr lang="en-US" sz="2000" dirty="0" smtClean="0"/>
              <a:t>: </a:t>
            </a:r>
            <a:endParaRPr lang="en-US" sz="1800" dirty="0" smtClean="0"/>
          </a:p>
          <a:p>
            <a:pPr lvl="1"/>
            <a:r>
              <a:rPr lang="en-US" sz="1800" dirty="0"/>
              <a:t>Coil subdivision</a:t>
            </a:r>
          </a:p>
          <a:p>
            <a:pPr lvl="2"/>
            <a:endParaRPr lang="en-US" sz="14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000187-E62E-4AD0-B301-1959E4620221}" type="slidenum">
              <a:rPr lang="en-US" smtClean="0">
                <a:solidFill>
                  <a:srgbClr val="4F81BD"/>
                </a:solidFill>
              </a:rPr>
              <a:pPr>
                <a:defRPr/>
              </a:pPr>
              <a:t>28</a:t>
            </a:fld>
            <a:endParaRPr lang="en-US">
              <a:solidFill>
                <a:srgbClr val="4F81BD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524EB-C34C-4886-AC9C-A7A1A35E8C14}" type="datetime1">
              <a:rPr lang="zh-CN" altLang="en-US" smtClean="0"/>
              <a:t>2016-8-1</a:t>
            </a:fld>
            <a:endParaRPr lang="en-US"/>
          </a:p>
        </p:txBody>
      </p:sp>
      <p:cxnSp>
        <p:nvCxnSpPr>
          <p:cNvPr id="5" name="直接连接符 4"/>
          <p:cNvCxnSpPr/>
          <p:nvPr/>
        </p:nvCxnSpPr>
        <p:spPr>
          <a:xfrm>
            <a:off x="809625" y="958850"/>
            <a:ext cx="76104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" y="-6019"/>
            <a:ext cx="9143999" cy="1143000"/>
          </a:xfrm>
        </p:spPr>
        <p:txBody>
          <a:bodyPr>
            <a:normAutofit/>
          </a:bodyPr>
          <a:lstStyle/>
          <a:p>
            <a:r>
              <a:rPr lang="fr-FR" altLang="en-US" sz="4000" dirty="0" smtClean="0"/>
              <a:t>Quench Protection</a:t>
            </a:r>
            <a:endParaRPr lang="en-US" altLang="en-US" sz="4000" dirty="0" smtClean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"/>
          <a:stretch>
            <a:fillRect/>
          </a:stretch>
        </p:blipFill>
        <p:spPr bwMode="auto">
          <a:xfrm>
            <a:off x="6982458" y="1829936"/>
            <a:ext cx="1784889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8256412" y="1771320"/>
            <a:ext cx="533400" cy="1582616"/>
          </a:xfrm>
          <a:prstGeom prst="rect">
            <a:avLst/>
          </a:prstGeom>
          <a:noFill/>
          <a:ln w="19050">
            <a:solidFill>
              <a:srgbClr val="0000FF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8214370" y="1356566"/>
            <a:ext cx="63991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3333CC"/>
                </a:solidFill>
                <a:latin typeface="Book Antiqua" pitchFamily="18" charset="0"/>
              </a:rPr>
              <a:t>Cold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47230" y="3987646"/>
            <a:ext cx="1739093" cy="1498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4" t="-16053" r="30810"/>
          <a:stretch>
            <a:fillRect/>
          </a:stretch>
        </p:blipFill>
        <p:spPr bwMode="auto">
          <a:xfrm>
            <a:off x="4390931" y="4727062"/>
            <a:ext cx="2785376" cy="57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2" t="-16054" r="29531" b="19732"/>
          <a:stretch>
            <a:fillRect/>
          </a:stretch>
        </p:blipFill>
        <p:spPr bwMode="auto">
          <a:xfrm>
            <a:off x="4639100" y="4157803"/>
            <a:ext cx="2537207" cy="461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06151" y="4930930"/>
            <a:ext cx="1569975" cy="1927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DSC0310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398" y="2595101"/>
            <a:ext cx="1138802" cy="1517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6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8791"/>
            <a:ext cx="8229600" cy="1713368"/>
          </a:xfrm>
        </p:spPr>
        <p:txBody>
          <a:bodyPr/>
          <a:lstStyle/>
          <a:p>
            <a:r>
              <a:rPr lang="en-US" sz="2000" dirty="0" smtClean="0"/>
              <a:t>In the LHC main ring, the dipoles are connected in series. The principle is</a:t>
            </a:r>
          </a:p>
          <a:p>
            <a:pPr lvl="1"/>
            <a:r>
              <a:rPr lang="en-US" sz="1600" dirty="0" smtClean="0"/>
              <a:t>to “by-pass” the quenching magnet to avoid dumping all the string energy in one magnet</a:t>
            </a:r>
          </a:p>
          <a:p>
            <a:pPr lvl="1"/>
            <a:r>
              <a:rPr lang="en-US" sz="1600" dirty="0" smtClean="0"/>
              <a:t>To de-excite the rest of the magnets into a dump resistor</a:t>
            </a:r>
            <a:endParaRPr lang="en-US" sz="2000" dirty="0" smtClean="0"/>
          </a:p>
          <a:p>
            <a:r>
              <a:rPr lang="en-US" sz="2000" dirty="0" smtClean="0"/>
              <a:t>Combination of various methods: heaters, dump resistor, diodes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000187-E62E-4AD0-B301-1959E462022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585" y="2842159"/>
            <a:ext cx="5705630" cy="373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7E74B-6E35-4135-87CD-CB007C64418A}" type="datetime1">
              <a:rPr lang="zh-CN" altLang="en-US" smtClean="0"/>
              <a:t>2016-8-1</a:t>
            </a:fld>
            <a:endParaRPr lang="en-US"/>
          </a:p>
        </p:txBody>
      </p:sp>
      <p:cxnSp>
        <p:nvCxnSpPr>
          <p:cNvPr id="9" name="直接连接符 8"/>
          <p:cNvCxnSpPr/>
          <p:nvPr/>
        </p:nvCxnSpPr>
        <p:spPr>
          <a:xfrm>
            <a:off x="809625" y="958850"/>
            <a:ext cx="76104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" y="-6019"/>
            <a:ext cx="9143999" cy="1143000"/>
          </a:xfrm>
        </p:spPr>
        <p:txBody>
          <a:bodyPr>
            <a:normAutofit/>
          </a:bodyPr>
          <a:lstStyle/>
          <a:p>
            <a:r>
              <a:rPr lang="fr-FR" altLang="en-US" sz="4000" dirty="0" smtClean="0"/>
              <a:t>Quench Protection</a:t>
            </a:r>
            <a:endParaRPr lang="en-US" alt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397885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4000" dirty="0" smtClean="0"/>
              <a:t>Outline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9569" y="1142999"/>
            <a:ext cx="7760677" cy="5228369"/>
          </a:xfrm>
        </p:spPr>
        <p:txBody>
          <a:bodyPr>
            <a:normAutofit fontScale="92500"/>
          </a:bodyPr>
          <a:lstStyle/>
          <a:p>
            <a:pPr>
              <a:buFont typeface="Wingdings" charset="2"/>
              <a:buChar char="Ø"/>
            </a:pPr>
            <a:r>
              <a:rPr lang="en-US" altLang="zh-CN" dirty="0" smtClean="0"/>
              <a:t>Basic Knowledge of </a:t>
            </a:r>
            <a:r>
              <a:rPr lang="en-US" altLang="zh-CN" dirty="0" smtClean="0"/>
              <a:t>the Superconducting </a:t>
            </a:r>
            <a:r>
              <a:rPr lang="en-US" altLang="zh-CN" dirty="0" smtClean="0"/>
              <a:t>Accelerator Magnets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2800" dirty="0" smtClean="0"/>
              <a:t>PRINCIPLES </a:t>
            </a:r>
            <a:r>
              <a:rPr lang="en-US" altLang="zh-CN" sz="2800" dirty="0"/>
              <a:t>of a Circular </a:t>
            </a:r>
            <a:r>
              <a:rPr lang="en-US" altLang="zh-CN" sz="2800" dirty="0" smtClean="0"/>
              <a:t>Collider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2800" dirty="0" smtClean="0"/>
              <a:t>Design of Superconducting Accelerator Magnets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2800" dirty="0" smtClean="0"/>
              <a:t>Superconducting Materials for Accelerator Magnets</a:t>
            </a:r>
          </a:p>
          <a:p>
            <a:pPr>
              <a:buFont typeface="Wingdings" charset="2"/>
              <a:buChar char="Ø"/>
            </a:pPr>
            <a:endParaRPr lang="en-US" altLang="zh-CN" dirty="0" smtClean="0"/>
          </a:p>
          <a:p>
            <a:pPr>
              <a:buFont typeface="Wingdings" charset="2"/>
              <a:buChar char="Ø"/>
            </a:pPr>
            <a:r>
              <a:rPr lang="en-US" altLang="zh-CN" dirty="0" smtClean="0"/>
              <a:t>R&amp;D of SPPC High Field Magnets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2800" dirty="0"/>
              <a:t>Requirements of the SPPC </a:t>
            </a:r>
            <a:r>
              <a:rPr lang="en-US" altLang="zh-CN" sz="2800" dirty="0" smtClean="0"/>
              <a:t>High Field Magnets </a:t>
            </a:r>
            <a:endParaRPr lang="en-US" altLang="zh-CN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2800" dirty="0"/>
              <a:t>Design Study of the SPPC Dipole </a:t>
            </a:r>
            <a:r>
              <a:rPr lang="en-US" altLang="zh-CN" sz="2800" dirty="0" smtClean="0"/>
              <a:t>Magnets</a:t>
            </a:r>
            <a:endParaRPr lang="en-US" altLang="zh-CN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2800" dirty="0"/>
              <a:t>R&amp;D Steps </a:t>
            </a:r>
            <a:r>
              <a:rPr lang="en-US" altLang="zh-CN" sz="2800" dirty="0" smtClean="0"/>
              <a:t>and </a:t>
            </a:r>
            <a:r>
              <a:rPr lang="en-US" altLang="zh-CN" sz="2800" dirty="0" smtClean="0"/>
              <a:t>Status</a:t>
            </a:r>
            <a:endParaRPr lang="en-US" altLang="zh-CN" sz="2800" dirty="0"/>
          </a:p>
          <a:p>
            <a:pPr>
              <a:buFont typeface="Wingdings" charset="2"/>
              <a:buChar char="Ø"/>
            </a:pPr>
            <a:endParaRPr lang="en-US" altLang="zh-CN" dirty="0" smtClean="0"/>
          </a:p>
          <a:p>
            <a:pPr>
              <a:buFont typeface="Wingdings" charset="2"/>
              <a:buChar char="Ø"/>
            </a:pPr>
            <a:endParaRPr lang="en-US" altLang="zh-CN" dirty="0" smtClean="0"/>
          </a:p>
          <a:p>
            <a:pPr>
              <a:buFont typeface="Wingdings" charset="2"/>
              <a:buChar char="Ø"/>
            </a:pPr>
            <a:endParaRPr lang="zh-CN" altLang="en-US" dirty="0"/>
          </a:p>
          <a:p>
            <a:pPr>
              <a:buFont typeface="Wingdings" charset="2"/>
              <a:buChar char="Ø"/>
            </a:pP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E7200-CDB4-4548-AE1C-4D7F23F51FC5}" type="datetime1">
              <a:rPr lang="zh-CN" altLang="en-US" smtClean="0"/>
              <a:t>2016-8-1</a:t>
            </a:fld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3</a:t>
            </a:fld>
            <a:endParaRPr lang="en-US"/>
          </a:p>
        </p:txBody>
      </p:sp>
      <p:cxnSp>
        <p:nvCxnSpPr>
          <p:cNvPr id="6" name="直接连接符 5"/>
          <p:cNvCxnSpPr/>
          <p:nvPr/>
        </p:nvCxnSpPr>
        <p:spPr>
          <a:xfrm>
            <a:off x="809625" y="958850"/>
            <a:ext cx="76104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718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30</a:t>
            </a:fld>
            <a:endParaRPr 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79D3B-A701-4BE6-8595-370BDAE9EEEA}" type="datetime1">
              <a:rPr lang="zh-CN" altLang="en-US" smtClean="0"/>
              <a:t>2016-8-1</a:t>
            </a:fld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64123" y="2450123"/>
            <a:ext cx="8733692" cy="8206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dirty="0"/>
              <a:t>Superconducting Materials for Accelerator Magnets</a:t>
            </a:r>
          </a:p>
        </p:txBody>
      </p:sp>
    </p:spTree>
    <p:extLst>
      <p:ext uri="{BB962C8B-B14F-4D97-AF65-F5344CB8AC3E}">
        <p14:creationId xmlns:p14="http://schemas.microsoft.com/office/powerpoint/2010/main" val="361590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0" y="5007"/>
            <a:ext cx="9144000" cy="953843"/>
          </a:xfrm>
        </p:spPr>
        <p:txBody>
          <a:bodyPr>
            <a:normAutofit/>
          </a:bodyPr>
          <a:lstStyle/>
          <a:p>
            <a:r>
              <a:rPr lang="en-US" altLang="en-US" dirty="0" smtClean="0"/>
              <a:t>Superconducting materials</a:t>
            </a:r>
          </a:p>
        </p:txBody>
      </p:sp>
      <p:sp>
        <p:nvSpPr>
          <p:cNvPr id="1639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3FB7DA02-A33A-4A75-8797-BB77D85D34AE}" type="slidenum">
              <a:rPr lang="en-US" altLang="en-US" sz="1000" smtClean="0">
                <a:solidFill>
                  <a:srgbClr val="4F81BD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31</a:t>
            </a:fld>
            <a:endParaRPr lang="en-US" altLang="en-US" sz="1000" smtClean="0">
              <a:solidFill>
                <a:srgbClr val="4F81BD"/>
              </a:solidFill>
            </a:endParaRPr>
          </a:p>
        </p:txBody>
      </p:sp>
      <p:pic>
        <p:nvPicPr>
          <p:cNvPr id="16391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" r="27786"/>
          <a:stretch/>
        </p:blipFill>
        <p:spPr bwMode="auto">
          <a:xfrm>
            <a:off x="4525107" y="2006477"/>
            <a:ext cx="4603384" cy="4288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" r="28123"/>
          <a:stretch/>
        </p:blipFill>
        <p:spPr bwMode="auto">
          <a:xfrm>
            <a:off x="11724" y="1988891"/>
            <a:ext cx="4721130" cy="4400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3" name="Text Box 7"/>
          <p:cNvSpPr txBox="1">
            <a:spLocks noChangeArrowheads="1"/>
          </p:cNvSpPr>
          <p:nvPr/>
        </p:nvSpPr>
        <p:spPr bwMode="auto">
          <a:xfrm>
            <a:off x="239323" y="1724022"/>
            <a:ext cx="990600" cy="4000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2000" b="1" smtClean="0">
                <a:solidFill>
                  <a:srgbClr val="FFC000"/>
                </a:solidFill>
                <a:ea typeface="MS PGothic" panose="020B0600070205080204" pitchFamily="34" charset="-128"/>
              </a:rPr>
              <a:t>Nb-Ti</a:t>
            </a:r>
          </a:p>
        </p:txBody>
      </p:sp>
      <p:sp>
        <p:nvSpPr>
          <p:cNvPr id="16394" name="Text Box 7"/>
          <p:cNvSpPr txBox="1">
            <a:spLocks noChangeArrowheads="1"/>
          </p:cNvSpPr>
          <p:nvPr/>
        </p:nvSpPr>
        <p:spPr bwMode="auto">
          <a:xfrm>
            <a:off x="7306406" y="1828189"/>
            <a:ext cx="990600" cy="4000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2000" b="1" smtClean="0">
                <a:solidFill>
                  <a:srgbClr val="4F81BD"/>
                </a:solidFill>
                <a:ea typeface="MS PGothic" panose="020B0600070205080204" pitchFamily="34" charset="-128"/>
              </a:rPr>
              <a:t>Nb</a:t>
            </a:r>
            <a:r>
              <a:rPr lang="en-US" altLang="en-US" sz="2000" b="1" baseline="-25000" smtClean="0">
                <a:solidFill>
                  <a:srgbClr val="4F81BD"/>
                </a:solidFill>
                <a:ea typeface="MS PGothic" panose="020B0600070205080204" pitchFamily="34" charset="-128"/>
              </a:rPr>
              <a:t>3</a:t>
            </a:r>
            <a:r>
              <a:rPr lang="en-US" altLang="en-US" sz="2000" b="1" smtClean="0">
                <a:solidFill>
                  <a:srgbClr val="4F81BD"/>
                </a:solidFill>
                <a:ea typeface="MS PGothic" panose="020B0600070205080204" pitchFamily="34" charset="-128"/>
              </a:rPr>
              <a:t>Sn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F281D-4BAA-482F-AC57-CAF170FE9296}" type="datetime1">
              <a:rPr lang="zh-CN" altLang="en-US" smtClean="0"/>
              <a:t>2016-8-1</a:t>
            </a:fld>
            <a:endParaRPr lang="en-US"/>
          </a:p>
        </p:txBody>
      </p:sp>
      <p:cxnSp>
        <p:nvCxnSpPr>
          <p:cNvPr id="12" name="直接连接符 11"/>
          <p:cNvCxnSpPr/>
          <p:nvPr/>
        </p:nvCxnSpPr>
        <p:spPr>
          <a:xfrm>
            <a:off x="809625" y="958850"/>
            <a:ext cx="76104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3006137" y="1071475"/>
            <a:ext cx="27989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dirty="0"/>
              <a:t>Critical surfaces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08362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57200" y="1931193"/>
            <a:ext cx="8229600" cy="5286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altLang="en-US" sz="2400" dirty="0" smtClean="0"/>
              <a:t>Typical operational conditions (0.85 mm diameter strand)</a:t>
            </a:r>
          </a:p>
        </p:txBody>
      </p:sp>
      <p:sp>
        <p:nvSpPr>
          <p:cNvPr id="1843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A27E2738-3F83-4A7E-A3BA-0C495D4ED81A}" type="slidenum">
              <a:rPr lang="en-US" altLang="en-US" sz="1000" smtClean="0">
                <a:solidFill>
                  <a:srgbClr val="4F81BD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32</a:t>
            </a:fld>
            <a:endParaRPr lang="en-US" altLang="en-US" sz="1000" smtClean="0">
              <a:solidFill>
                <a:srgbClr val="4F81BD"/>
              </a:solidFill>
            </a:endParaRP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228600" y="2667000"/>
            <a:ext cx="2519363" cy="2519363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8440" name="Text Box 7"/>
          <p:cNvSpPr txBox="1">
            <a:spLocks noChangeArrowheads="1"/>
          </p:cNvSpPr>
          <p:nvPr/>
        </p:nvSpPr>
        <p:spPr bwMode="auto">
          <a:xfrm>
            <a:off x="1028700" y="1263038"/>
            <a:ext cx="990600" cy="4603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mtClean="0">
                <a:solidFill>
                  <a:prstClr val="black"/>
                </a:solidFill>
                <a:ea typeface="MS PGothic" panose="020B0600070205080204" pitchFamily="34" charset="-128"/>
              </a:rPr>
              <a:t>Cu</a:t>
            </a:r>
          </a:p>
        </p:txBody>
      </p:sp>
      <p:sp>
        <p:nvSpPr>
          <p:cNvPr id="18441" name="Text Box 7"/>
          <p:cNvSpPr txBox="1">
            <a:spLocks noChangeArrowheads="1"/>
          </p:cNvSpPr>
          <p:nvPr/>
        </p:nvSpPr>
        <p:spPr bwMode="auto">
          <a:xfrm>
            <a:off x="6846277" y="1263038"/>
            <a:ext cx="1143000" cy="461963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mtClean="0">
                <a:solidFill>
                  <a:srgbClr val="1F497D"/>
                </a:solidFill>
                <a:ea typeface="MS PGothic" panose="020B0600070205080204" pitchFamily="34" charset="-128"/>
              </a:rPr>
              <a:t>Nb</a:t>
            </a:r>
            <a:r>
              <a:rPr lang="en-US" altLang="en-US" baseline="-25000" smtClean="0">
                <a:solidFill>
                  <a:srgbClr val="1F497D"/>
                </a:solidFill>
                <a:ea typeface="MS PGothic" panose="020B0600070205080204" pitchFamily="34" charset="-128"/>
              </a:rPr>
              <a:t>3</a:t>
            </a:r>
            <a:r>
              <a:rPr lang="en-US" altLang="en-US" smtClean="0">
                <a:solidFill>
                  <a:srgbClr val="1F497D"/>
                </a:solidFill>
                <a:ea typeface="MS PGothic" panose="020B0600070205080204" pitchFamily="34" charset="-128"/>
              </a:rPr>
              <a:t>Sn</a:t>
            </a:r>
          </a:p>
        </p:txBody>
      </p:sp>
      <p:sp>
        <p:nvSpPr>
          <p:cNvPr id="18442" name="Text Box 7"/>
          <p:cNvSpPr txBox="1">
            <a:spLocks noChangeArrowheads="1"/>
          </p:cNvSpPr>
          <p:nvPr/>
        </p:nvSpPr>
        <p:spPr bwMode="auto">
          <a:xfrm>
            <a:off x="4029808" y="1258093"/>
            <a:ext cx="990600" cy="4603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mtClean="0">
                <a:solidFill>
                  <a:srgbClr val="FF0000"/>
                </a:solidFill>
                <a:ea typeface="MS PGothic" panose="020B0600070205080204" pitchFamily="34" charset="-128"/>
              </a:rPr>
              <a:t>Nb-Ti</a:t>
            </a:r>
          </a:p>
        </p:txBody>
      </p:sp>
      <p:sp>
        <p:nvSpPr>
          <p:cNvPr id="18443" name="Text Box 7"/>
          <p:cNvSpPr txBox="1">
            <a:spLocks noChangeArrowheads="1"/>
          </p:cNvSpPr>
          <p:nvPr/>
        </p:nvSpPr>
        <p:spPr bwMode="auto">
          <a:xfrm>
            <a:off x="762000" y="5410200"/>
            <a:ext cx="1447800" cy="1077913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600" b="1" i="1" smtClean="0">
                <a:solidFill>
                  <a:prstClr val="black"/>
                </a:solidFill>
                <a:ea typeface="MS PGothic" panose="020B0600070205080204" pitchFamily="34" charset="-128"/>
              </a:rPr>
              <a:t>J</a:t>
            </a:r>
            <a:r>
              <a:rPr lang="en-US" altLang="en-US" sz="1600" b="1" i="1" baseline="-25000" smtClean="0">
                <a:solidFill>
                  <a:prstClr val="black"/>
                </a:solidFill>
                <a:ea typeface="MS PGothic" panose="020B0600070205080204" pitchFamily="34" charset="-128"/>
              </a:rPr>
              <a:t>e</a:t>
            </a:r>
            <a:r>
              <a:rPr lang="en-US" altLang="en-US" sz="1600" b="1" smtClean="0">
                <a:solidFill>
                  <a:prstClr val="black"/>
                </a:solidFill>
                <a:ea typeface="MS PGothic" panose="020B0600070205080204" pitchFamily="34" charset="-128"/>
              </a:rPr>
              <a:t> ~ 5 A/mm</a:t>
            </a:r>
            <a:r>
              <a:rPr lang="en-US" altLang="en-US" sz="1600" b="1" baseline="30000" smtClean="0">
                <a:solidFill>
                  <a:prstClr val="black"/>
                </a:solidFill>
                <a:ea typeface="MS PGothic" panose="020B0600070205080204" pitchFamily="34" charset="-128"/>
              </a:rPr>
              <a:t>2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600" b="1" i="1" smtClean="0">
                <a:solidFill>
                  <a:prstClr val="black"/>
                </a:solidFill>
                <a:ea typeface="MS PGothic" panose="020B0600070205080204" pitchFamily="34" charset="-128"/>
              </a:rPr>
              <a:t>I </a:t>
            </a:r>
            <a:r>
              <a:rPr lang="en-US" altLang="en-US" sz="1600" b="1" smtClean="0">
                <a:solidFill>
                  <a:prstClr val="black"/>
                </a:solidFill>
                <a:ea typeface="MS PGothic" panose="020B0600070205080204" pitchFamily="34" charset="-128"/>
              </a:rPr>
              <a:t>~ 3 A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600" b="1" i="1" smtClean="0">
                <a:solidFill>
                  <a:prstClr val="black"/>
                </a:solidFill>
                <a:ea typeface="MS PGothic" panose="020B0600070205080204" pitchFamily="34" charset="-128"/>
              </a:rPr>
              <a:t>B</a:t>
            </a:r>
            <a:r>
              <a:rPr lang="en-US" altLang="en-US" sz="1600" b="1" smtClean="0">
                <a:solidFill>
                  <a:prstClr val="black"/>
                </a:solidFill>
                <a:ea typeface="MS PGothic" panose="020B0600070205080204" pitchFamily="34" charset="-128"/>
              </a:rPr>
              <a:t> = 2 T</a:t>
            </a:r>
          </a:p>
        </p:txBody>
      </p:sp>
      <p:sp>
        <p:nvSpPr>
          <p:cNvPr id="18444" name="Text Box 7"/>
          <p:cNvSpPr txBox="1">
            <a:spLocks noChangeArrowheads="1"/>
          </p:cNvSpPr>
          <p:nvPr/>
        </p:nvSpPr>
        <p:spPr bwMode="auto">
          <a:xfrm>
            <a:off x="3323431" y="5399088"/>
            <a:ext cx="2209800" cy="1077912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600" b="1" i="1" smtClean="0">
                <a:solidFill>
                  <a:srgbClr val="FF0000"/>
                </a:solidFill>
                <a:ea typeface="MS PGothic" panose="020B0600070205080204" pitchFamily="34" charset="-128"/>
              </a:rPr>
              <a:t>J</a:t>
            </a:r>
            <a:r>
              <a:rPr lang="en-US" altLang="en-US" sz="1600" b="1" i="1" baseline="-25000" smtClean="0">
                <a:solidFill>
                  <a:srgbClr val="FF0000"/>
                </a:solidFill>
                <a:ea typeface="MS PGothic" panose="020B0600070205080204" pitchFamily="34" charset="-128"/>
              </a:rPr>
              <a:t>e</a:t>
            </a:r>
            <a:r>
              <a:rPr lang="en-US" altLang="en-US" sz="1600" b="1" smtClean="0">
                <a:solidFill>
                  <a:srgbClr val="FF0000"/>
                </a:solidFill>
                <a:ea typeface="MS PGothic" panose="020B0600070205080204" pitchFamily="34" charset="-128"/>
              </a:rPr>
              <a:t> ~ 600-700 A/mm</a:t>
            </a:r>
            <a:r>
              <a:rPr lang="en-US" altLang="en-US" sz="1600" b="1" baseline="30000" smtClean="0">
                <a:solidFill>
                  <a:srgbClr val="FF0000"/>
                </a:solidFill>
                <a:ea typeface="MS PGothic" panose="020B0600070205080204" pitchFamily="34" charset="-128"/>
              </a:rPr>
              <a:t>2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600" b="1" i="1" smtClean="0">
                <a:solidFill>
                  <a:srgbClr val="FF0000"/>
                </a:solidFill>
                <a:ea typeface="MS PGothic" panose="020B0600070205080204" pitchFamily="34" charset="-128"/>
              </a:rPr>
              <a:t>I</a:t>
            </a:r>
            <a:r>
              <a:rPr lang="en-US" altLang="en-US" sz="1600" b="1" smtClean="0">
                <a:solidFill>
                  <a:srgbClr val="FF0000"/>
                </a:solidFill>
                <a:ea typeface="MS PGothic" panose="020B0600070205080204" pitchFamily="34" charset="-128"/>
              </a:rPr>
              <a:t> ~ 300-400 A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600" b="1" i="1" smtClean="0">
                <a:solidFill>
                  <a:srgbClr val="FF0000"/>
                </a:solidFill>
                <a:ea typeface="MS PGothic" panose="020B0600070205080204" pitchFamily="34" charset="-128"/>
              </a:rPr>
              <a:t>B </a:t>
            </a:r>
            <a:r>
              <a:rPr lang="en-US" altLang="en-US" sz="1600" b="1" smtClean="0">
                <a:solidFill>
                  <a:srgbClr val="FF0000"/>
                </a:solidFill>
                <a:ea typeface="MS PGothic" panose="020B0600070205080204" pitchFamily="34" charset="-128"/>
              </a:rPr>
              <a:t>= 8-9 T</a:t>
            </a:r>
          </a:p>
        </p:txBody>
      </p:sp>
      <p:sp>
        <p:nvSpPr>
          <p:cNvPr id="18445" name="Text Box 7"/>
          <p:cNvSpPr txBox="1">
            <a:spLocks noChangeArrowheads="1"/>
          </p:cNvSpPr>
          <p:nvPr/>
        </p:nvSpPr>
        <p:spPr bwMode="auto">
          <a:xfrm>
            <a:off x="6299199" y="5410200"/>
            <a:ext cx="2286000" cy="1077913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600" b="1" i="1" smtClean="0">
                <a:solidFill>
                  <a:srgbClr val="1F497D"/>
                </a:solidFill>
                <a:ea typeface="MS PGothic" panose="020B0600070205080204" pitchFamily="34" charset="-128"/>
              </a:rPr>
              <a:t>J</a:t>
            </a:r>
            <a:r>
              <a:rPr lang="en-US" altLang="en-US" sz="1600" b="1" i="1" baseline="-25000" smtClean="0">
                <a:solidFill>
                  <a:srgbClr val="1F497D"/>
                </a:solidFill>
                <a:ea typeface="MS PGothic" panose="020B0600070205080204" pitchFamily="34" charset="-128"/>
              </a:rPr>
              <a:t>e</a:t>
            </a:r>
            <a:r>
              <a:rPr lang="en-US" altLang="en-US" sz="1600" b="1" smtClean="0">
                <a:solidFill>
                  <a:srgbClr val="1F497D"/>
                </a:solidFill>
                <a:ea typeface="MS PGothic" panose="020B0600070205080204" pitchFamily="34" charset="-128"/>
              </a:rPr>
              <a:t> ~ 600-700 A/mm</a:t>
            </a:r>
            <a:r>
              <a:rPr lang="en-US" altLang="en-US" sz="1600" b="1" baseline="30000" smtClean="0">
                <a:solidFill>
                  <a:srgbClr val="1F497D"/>
                </a:solidFill>
                <a:ea typeface="MS PGothic" panose="020B0600070205080204" pitchFamily="34" charset="-128"/>
              </a:rPr>
              <a:t>2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600" b="1" i="1" smtClean="0">
                <a:solidFill>
                  <a:srgbClr val="1F497D"/>
                </a:solidFill>
                <a:ea typeface="MS PGothic" panose="020B0600070205080204" pitchFamily="34" charset="-128"/>
              </a:rPr>
              <a:t>I</a:t>
            </a:r>
            <a:r>
              <a:rPr lang="en-US" altLang="en-US" sz="1600" b="1" smtClean="0">
                <a:solidFill>
                  <a:srgbClr val="1F497D"/>
                </a:solidFill>
                <a:ea typeface="MS PGothic" panose="020B0600070205080204" pitchFamily="34" charset="-128"/>
              </a:rPr>
              <a:t> ~ 300-400 A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600" b="1" i="1" smtClean="0">
                <a:solidFill>
                  <a:srgbClr val="1F497D"/>
                </a:solidFill>
                <a:ea typeface="MS PGothic" panose="020B0600070205080204" pitchFamily="34" charset="-128"/>
              </a:rPr>
              <a:t>B</a:t>
            </a:r>
            <a:r>
              <a:rPr lang="en-US" altLang="en-US" sz="1600" b="1" smtClean="0">
                <a:solidFill>
                  <a:srgbClr val="1F497D"/>
                </a:solidFill>
                <a:ea typeface="MS PGothic" panose="020B0600070205080204" pitchFamily="34" charset="-128"/>
              </a:rPr>
              <a:t> = 12-13 T</a:t>
            </a:r>
          </a:p>
        </p:txBody>
      </p:sp>
      <p:pic>
        <p:nvPicPr>
          <p:cNvPr id="18448" name="Picture 8" descr="ssc_wi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662" y="2638426"/>
            <a:ext cx="2573338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9" name="Picture 6" descr="Round Sub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699" y="2518569"/>
            <a:ext cx="2667000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4B96F-3A0F-4CAE-B79A-E214A60CA0AA}" type="datetime1">
              <a:rPr lang="zh-CN" altLang="en-US" smtClean="0"/>
              <a:t>2016-8-1</a:t>
            </a:fld>
            <a:endParaRPr lang="en-US"/>
          </a:p>
        </p:txBody>
      </p:sp>
      <p:cxnSp>
        <p:nvCxnSpPr>
          <p:cNvPr id="18" name="直接连接符 17"/>
          <p:cNvCxnSpPr/>
          <p:nvPr/>
        </p:nvCxnSpPr>
        <p:spPr>
          <a:xfrm>
            <a:off x="809625" y="958850"/>
            <a:ext cx="76104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0" y="5007"/>
            <a:ext cx="9144000" cy="953843"/>
          </a:xfrm>
        </p:spPr>
        <p:txBody>
          <a:bodyPr>
            <a:normAutofit/>
          </a:bodyPr>
          <a:lstStyle/>
          <a:p>
            <a:r>
              <a:rPr lang="en-US" altLang="en-US" dirty="0" smtClean="0"/>
              <a:t>Superconducting materials</a:t>
            </a:r>
          </a:p>
        </p:txBody>
      </p:sp>
    </p:spTree>
    <p:extLst>
      <p:ext uri="{BB962C8B-B14F-4D97-AF65-F5344CB8AC3E}">
        <p14:creationId xmlns:p14="http://schemas.microsoft.com/office/powerpoint/2010/main" val="351104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52400" y="1142999"/>
            <a:ext cx="4481513" cy="557847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defRPr/>
            </a:pPr>
            <a:r>
              <a:rPr lang="en-US" dirty="0" smtClean="0"/>
              <a:t>The superconducting materials used in accelerator magnets are</a:t>
            </a:r>
          </a:p>
          <a:p>
            <a:pPr lvl="1">
              <a:lnSpc>
                <a:spcPct val="120000"/>
              </a:lnSpc>
              <a:defRPr/>
            </a:pPr>
            <a:r>
              <a:rPr lang="en-US" dirty="0" smtClean="0"/>
              <a:t>subdivided in </a:t>
            </a:r>
            <a:r>
              <a:rPr lang="en-US" b="1" dirty="0" smtClean="0">
                <a:solidFill>
                  <a:srgbClr val="FF0000"/>
                </a:solidFill>
              </a:rPr>
              <a:t>filaments</a:t>
            </a:r>
            <a:r>
              <a:rPr lang="en-US" dirty="0" smtClean="0"/>
              <a:t> of small diameters</a:t>
            </a:r>
          </a:p>
          <a:p>
            <a:pPr lvl="2">
              <a:lnSpc>
                <a:spcPct val="120000"/>
              </a:lnSpc>
              <a:defRPr/>
            </a:pPr>
            <a:r>
              <a:rPr lang="en-US" sz="2100" dirty="0" smtClean="0"/>
              <a:t>to reduce magnetic instabilities called </a:t>
            </a:r>
            <a:r>
              <a:rPr lang="en-US" sz="2100" b="1" dirty="0" smtClean="0">
                <a:solidFill>
                  <a:srgbClr val="FF0000"/>
                </a:solidFill>
              </a:rPr>
              <a:t>flux jumps </a:t>
            </a:r>
          </a:p>
          <a:p>
            <a:pPr lvl="2">
              <a:lnSpc>
                <a:spcPct val="120000"/>
              </a:lnSpc>
              <a:defRPr/>
            </a:pPr>
            <a:r>
              <a:rPr lang="en-US" sz="2100" dirty="0" smtClean="0"/>
              <a:t>to minimize field distortions due to superconductor </a:t>
            </a:r>
            <a:r>
              <a:rPr lang="en-US" sz="2100" b="1" dirty="0" smtClean="0">
                <a:solidFill>
                  <a:srgbClr val="FF0000"/>
                </a:solidFill>
              </a:rPr>
              <a:t>magnetization</a:t>
            </a:r>
            <a:r>
              <a:rPr lang="en-US" sz="2100" dirty="0" smtClean="0"/>
              <a:t> </a:t>
            </a:r>
          </a:p>
          <a:p>
            <a:pPr lvl="1">
              <a:lnSpc>
                <a:spcPct val="120000"/>
              </a:lnSpc>
              <a:defRPr/>
            </a:pPr>
            <a:r>
              <a:rPr lang="en-US" b="1" dirty="0" smtClean="0">
                <a:solidFill>
                  <a:srgbClr val="FF0000"/>
                </a:solidFill>
              </a:rPr>
              <a:t>twisted</a:t>
            </a:r>
            <a:r>
              <a:rPr lang="en-US" dirty="0" smtClean="0"/>
              <a:t> together</a:t>
            </a:r>
          </a:p>
          <a:p>
            <a:pPr lvl="2">
              <a:lnSpc>
                <a:spcPct val="120000"/>
              </a:lnSpc>
              <a:defRPr/>
            </a:pPr>
            <a:r>
              <a:rPr lang="en-US" sz="2100" dirty="0" smtClean="0"/>
              <a:t>to reduce </a:t>
            </a:r>
            <a:r>
              <a:rPr lang="en-US" sz="2100" dirty="0" err="1" smtClean="0"/>
              <a:t>interfilament</a:t>
            </a:r>
            <a:r>
              <a:rPr lang="en-US" sz="2100" dirty="0" smtClean="0"/>
              <a:t> coupling and </a:t>
            </a:r>
            <a:r>
              <a:rPr lang="en-US" sz="2100" b="1" dirty="0" smtClean="0">
                <a:solidFill>
                  <a:srgbClr val="FF0000"/>
                </a:solidFill>
              </a:rPr>
              <a:t>AC losses </a:t>
            </a:r>
            <a:endParaRPr lang="en-US" sz="2100" dirty="0" smtClean="0"/>
          </a:p>
          <a:p>
            <a:pPr lvl="1">
              <a:lnSpc>
                <a:spcPct val="120000"/>
              </a:lnSpc>
              <a:defRPr/>
            </a:pPr>
            <a:r>
              <a:rPr lang="en-US" dirty="0" smtClean="0"/>
              <a:t>embedded in a </a:t>
            </a:r>
            <a:r>
              <a:rPr lang="en-US" b="1" dirty="0" smtClean="0">
                <a:solidFill>
                  <a:srgbClr val="FF0000"/>
                </a:solidFill>
              </a:rPr>
              <a:t>copper matrix</a:t>
            </a:r>
          </a:p>
          <a:p>
            <a:pPr lvl="2">
              <a:lnSpc>
                <a:spcPct val="120000"/>
              </a:lnSpc>
              <a:defRPr/>
            </a:pPr>
            <a:r>
              <a:rPr lang="en-US" sz="2100" dirty="0" smtClean="0"/>
              <a:t>to protect the superconductor after a quench </a:t>
            </a:r>
          </a:p>
          <a:p>
            <a:pPr lvl="2">
              <a:lnSpc>
                <a:spcPct val="120000"/>
              </a:lnSpc>
              <a:defRPr/>
            </a:pPr>
            <a:r>
              <a:rPr lang="en-US" sz="2100" dirty="0" smtClean="0"/>
              <a:t>to reduce magnetic instabilities called flux jumps</a:t>
            </a:r>
            <a:endParaRPr lang="en-US" sz="2100" dirty="0"/>
          </a:p>
        </p:txBody>
      </p:sp>
      <p:sp>
        <p:nvSpPr>
          <p:cNvPr id="2048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AA676619-9ED8-462B-92CD-3DE0554C1A4C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33</a:t>
            </a:fld>
            <a:endParaRPr lang="en-US" altLang="en-US" sz="1000" smtClean="0">
              <a:solidFill>
                <a:schemeClr val="accent1"/>
              </a:solidFill>
            </a:endParaRPr>
          </a:p>
        </p:txBody>
      </p:sp>
      <p:pic>
        <p:nvPicPr>
          <p:cNvPr id="20488" name="Picture 4" descr="LHC_wi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1257788"/>
            <a:ext cx="2068512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6" descr="bronze-process_wir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3890963"/>
            <a:ext cx="21209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7" descr="PIT_wir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425" y="3894138"/>
            <a:ext cx="2092325" cy="20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8" descr="ssc_wir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1243501"/>
            <a:ext cx="2057400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2" name="Text Box 9"/>
          <p:cNvSpPr txBox="1">
            <a:spLocks noChangeArrowheads="1"/>
          </p:cNvSpPr>
          <p:nvPr/>
        </p:nvSpPr>
        <p:spPr bwMode="auto">
          <a:xfrm>
            <a:off x="4591050" y="3231051"/>
            <a:ext cx="21193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NbTi LHC wire (A. Devred, [1])</a:t>
            </a:r>
          </a:p>
        </p:txBody>
      </p:sp>
      <p:sp>
        <p:nvSpPr>
          <p:cNvPr id="20493" name="Text Box 11"/>
          <p:cNvSpPr txBox="1">
            <a:spLocks noChangeArrowheads="1"/>
          </p:cNvSpPr>
          <p:nvPr/>
        </p:nvSpPr>
        <p:spPr bwMode="auto">
          <a:xfrm>
            <a:off x="4633913" y="6018213"/>
            <a:ext cx="1808162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Nb</a:t>
            </a:r>
            <a:r>
              <a:rPr lang="en-US" altLang="en-US" sz="1000" baseline="-25000">
                <a:latin typeface="Arial" panose="020B0604020202020204" pitchFamily="34" charset="0"/>
              </a:rPr>
              <a:t>3</a:t>
            </a:r>
            <a:r>
              <a:rPr lang="en-US" altLang="en-US" sz="1000">
                <a:latin typeface="Arial" panose="020B0604020202020204" pitchFamily="34" charset="0"/>
              </a:rPr>
              <a:t>Sn bronze-process wire (A. Devred, [1])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US" altLang="en-US" sz="1000">
              <a:latin typeface="Arial" panose="020B0604020202020204" pitchFamily="34" charset="0"/>
            </a:endParaRPr>
          </a:p>
        </p:txBody>
      </p:sp>
      <p:sp>
        <p:nvSpPr>
          <p:cNvPr id="20494" name="Text Box 12"/>
          <p:cNvSpPr txBox="1">
            <a:spLocks noChangeArrowheads="1"/>
          </p:cNvSpPr>
          <p:nvPr/>
        </p:nvSpPr>
        <p:spPr bwMode="auto">
          <a:xfrm>
            <a:off x="6791325" y="3237401"/>
            <a:ext cx="2117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NbTi SSC wire (A. Devred, [1])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US" altLang="en-US" sz="1000">
              <a:latin typeface="Arial" panose="020B0604020202020204" pitchFamily="34" charset="0"/>
            </a:endParaRPr>
          </a:p>
        </p:txBody>
      </p:sp>
      <p:sp>
        <p:nvSpPr>
          <p:cNvPr id="20495" name="Text Box 13"/>
          <p:cNvSpPr txBox="1">
            <a:spLocks noChangeArrowheads="1"/>
          </p:cNvSpPr>
          <p:nvPr/>
        </p:nvSpPr>
        <p:spPr bwMode="auto">
          <a:xfrm>
            <a:off x="6897688" y="6035675"/>
            <a:ext cx="157638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Nb</a:t>
            </a:r>
            <a:r>
              <a:rPr lang="en-US" altLang="en-US" sz="1000" baseline="-25000">
                <a:latin typeface="Arial" panose="020B0604020202020204" pitchFamily="34" charset="0"/>
              </a:rPr>
              <a:t>3</a:t>
            </a:r>
            <a:r>
              <a:rPr lang="en-US" altLang="en-US" sz="1000">
                <a:latin typeface="Arial" panose="020B0604020202020204" pitchFamily="34" charset="0"/>
              </a:rPr>
              <a:t>Sn PIT process wire (A. Devred, [1])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US" altLang="en-US" sz="1000">
              <a:latin typeface="Arial" panose="020B0604020202020204" pitchFamily="34" charset="0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809625" y="958850"/>
            <a:ext cx="76104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5007"/>
            <a:ext cx="9144000" cy="953843"/>
          </a:xfrm>
        </p:spPr>
        <p:txBody>
          <a:bodyPr>
            <a:normAutofit/>
          </a:bodyPr>
          <a:lstStyle/>
          <a:p>
            <a:r>
              <a:rPr lang="en-US" altLang="en-US" dirty="0" smtClean="0"/>
              <a:t>Superconducting materials</a:t>
            </a:r>
          </a:p>
        </p:txBody>
      </p:sp>
    </p:spTree>
    <p:extLst>
      <p:ext uri="{BB962C8B-B14F-4D97-AF65-F5344CB8AC3E}">
        <p14:creationId xmlns:p14="http://schemas.microsoft.com/office/powerpoint/2010/main" val="333105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872" y="1154722"/>
            <a:ext cx="8365881" cy="5468815"/>
          </a:xfrm>
        </p:spPr>
        <p:txBody>
          <a:bodyPr>
            <a:normAutofit fontScale="25000" lnSpcReduction="20000"/>
          </a:bodyPr>
          <a:lstStyle/>
          <a:p>
            <a:pPr>
              <a:defRPr/>
            </a:pPr>
            <a:r>
              <a:rPr lang="en-US" sz="9600" b="1" dirty="0" smtClean="0">
                <a:solidFill>
                  <a:srgbClr val="FF0000"/>
                </a:solidFill>
              </a:rPr>
              <a:t>Flux jumps </a:t>
            </a:r>
          </a:p>
          <a:p>
            <a:pPr lvl="1" algn="just">
              <a:lnSpc>
                <a:spcPct val="120000"/>
              </a:lnSpc>
              <a:defRPr/>
            </a:pPr>
            <a:r>
              <a:rPr lang="en-US" sz="8000" dirty="0" smtClean="0"/>
              <a:t>An external magnetic field penetrates in a type-II superconductor in the mixed state through </a:t>
            </a:r>
            <a:r>
              <a:rPr lang="en-US" sz="8000" b="1" dirty="0" err="1" smtClean="0">
                <a:solidFill>
                  <a:srgbClr val="FF0000"/>
                </a:solidFill>
              </a:rPr>
              <a:t>fluxoids</a:t>
            </a:r>
            <a:r>
              <a:rPr lang="en-US" sz="8000" dirty="0" smtClean="0"/>
              <a:t>. </a:t>
            </a:r>
          </a:p>
          <a:p>
            <a:pPr lvl="1" algn="just">
              <a:lnSpc>
                <a:spcPct val="120000"/>
              </a:lnSpc>
              <a:defRPr/>
            </a:pPr>
            <a:r>
              <a:rPr lang="en-US" sz="8000" dirty="0" smtClean="0"/>
              <a:t>If the superconductor is subjected to a </a:t>
            </a:r>
            <a:r>
              <a:rPr lang="en-US" sz="8000" b="1" dirty="0" smtClean="0">
                <a:solidFill>
                  <a:srgbClr val="FF0000"/>
                </a:solidFill>
              </a:rPr>
              <a:t>thermal disturbance</a:t>
            </a:r>
            <a:r>
              <a:rPr lang="en-US" sz="8000" dirty="0" smtClean="0"/>
              <a:t>, the local change in </a:t>
            </a:r>
            <a:r>
              <a:rPr lang="en-US" sz="8000" i="1" dirty="0" err="1" smtClean="0"/>
              <a:t>J</a:t>
            </a:r>
            <a:r>
              <a:rPr lang="en-US" sz="8000" i="1" baseline="-25000" dirty="0" err="1" smtClean="0"/>
              <a:t>c</a:t>
            </a:r>
            <a:r>
              <a:rPr lang="en-US" sz="8000" dirty="0" smtClean="0"/>
              <a:t> produces a motion or </a:t>
            </a:r>
            <a:r>
              <a:rPr lang="en-US" sz="8000" b="1" dirty="0" smtClean="0">
                <a:solidFill>
                  <a:srgbClr val="FF0000"/>
                </a:solidFill>
              </a:rPr>
              <a:t>“jump” </a:t>
            </a:r>
            <a:r>
              <a:rPr lang="en-US" sz="8000" dirty="0" smtClean="0"/>
              <a:t>of fluxoids, which is accompanied by power dissipation.</a:t>
            </a:r>
          </a:p>
          <a:p>
            <a:pPr lvl="1" algn="just">
              <a:lnSpc>
                <a:spcPct val="120000"/>
              </a:lnSpc>
              <a:defRPr/>
            </a:pPr>
            <a:r>
              <a:rPr lang="en-US" sz="8000" dirty="0" smtClean="0"/>
              <a:t>The </a:t>
            </a:r>
            <a:r>
              <a:rPr lang="en-US" sz="8000" b="1" dirty="0" smtClean="0">
                <a:solidFill>
                  <a:srgbClr val="FF0000"/>
                </a:solidFill>
              </a:rPr>
              <a:t>stability criteria </a:t>
            </a:r>
            <a:r>
              <a:rPr lang="en-US" sz="8000" dirty="0" smtClean="0"/>
              <a:t>for a slab in the adiabatic condition</a:t>
            </a:r>
          </a:p>
          <a:p>
            <a:pPr>
              <a:lnSpc>
                <a:spcPct val="120000"/>
              </a:lnSpc>
              <a:defRPr/>
            </a:pPr>
            <a:endParaRPr lang="en-US" sz="7400" dirty="0" smtClean="0"/>
          </a:p>
          <a:p>
            <a:pPr>
              <a:lnSpc>
                <a:spcPct val="120000"/>
              </a:lnSpc>
              <a:defRPr/>
            </a:pPr>
            <a:endParaRPr lang="en-US" sz="7400" dirty="0" smtClean="0"/>
          </a:p>
          <a:p>
            <a:pPr>
              <a:lnSpc>
                <a:spcPct val="120000"/>
              </a:lnSpc>
              <a:defRPr/>
            </a:pPr>
            <a:endParaRPr lang="en-US" sz="7400" dirty="0" smtClean="0"/>
          </a:p>
          <a:p>
            <a:pPr lvl="1" algn="just">
              <a:lnSpc>
                <a:spcPct val="120000"/>
              </a:lnSpc>
              <a:buFontTx/>
              <a:buNone/>
              <a:defRPr/>
            </a:pPr>
            <a:r>
              <a:rPr lang="en-US" sz="4900" dirty="0" smtClean="0"/>
              <a:t>	</a:t>
            </a:r>
          </a:p>
          <a:p>
            <a:pPr lvl="1" algn="just">
              <a:lnSpc>
                <a:spcPct val="120000"/>
              </a:lnSpc>
              <a:buFontTx/>
              <a:buNone/>
              <a:defRPr/>
            </a:pPr>
            <a:r>
              <a:rPr lang="en-US" sz="4900" dirty="0"/>
              <a:t> </a:t>
            </a:r>
            <a:r>
              <a:rPr lang="en-US" sz="4900" dirty="0" smtClean="0"/>
              <a:t>       </a:t>
            </a:r>
            <a:r>
              <a:rPr lang="en-US" sz="8000" dirty="0" smtClean="0"/>
              <a:t>where a is the half-thickness of the slab, </a:t>
            </a:r>
            <a:r>
              <a:rPr lang="en-US" sz="8000" i="1" dirty="0" err="1" smtClean="0"/>
              <a:t>j</a:t>
            </a:r>
            <a:r>
              <a:rPr lang="en-US" sz="8000" i="1" baseline="-25000" dirty="0" err="1" smtClean="0"/>
              <a:t>c</a:t>
            </a:r>
            <a:r>
              <a:rPr lang="en-US" sz="8000" dirty="0" smtClean="0"/>
              <a:t> is the critical current density [A m</a:t>
            </a:r>
            <a:r>
              <a:rPr lang="en-US" sz="8000" baseline="30000" dirty="0" smtClean="0"/>
              <a:t>-2</a:t>
            </a:r>
            <a:r>
              <a:rPr lang="en-US" sz="8000" dirty="0" smtClean="0"/>
              <a:t>], </a:t>
            </a:r>
            <a:r>
              <a:rPr lang="en-US" sz="8000" i="1" dirty="0" smtClean="0">
                <a:sym typeface="Symbol"/>
              </a:rPr>
              <a:t> </a:t>
            </a:r>
            <a:r>
              <a:rPr lang="en-US" sz="8000" dirty="0" smtClean="0"/>
              <a:t>is the density [kg m</a:t>
            </a:r>
            <a:r>
              <a:rPr lang="en-US" sz="8000" baseline="30000" dirty="0" smtClean="0"/>
              <a:t>-3</a:t>
            </a:r>
            <a:r>
              <a:rPr lang="en-US" sz="8000" dirty="0" smtClean="0"/>
              <a:t>], </a:t>
            </a:r>
            <a:r>
              <a:rPr lang="en-US" sz="8000" i="1" dirty="0" smtClean="0"/>
              <a:t>C</a:t>
            </a:r>
            <a:r>
              <a:rPr lang="en-US" sz="8000" dirty="0" smtClean="0"/>
              <a:t> is the specific heat [J kg</a:t>
            </a:r>
            <a:r>
              <a:rPr lang="en-US" sz="8000" baseline="30000" dirty="0" smtClean="0"/>
              <a:t>-1</a:t>
            </a:r>
            <a:r>
              <a:rPr lang="en-US" sz="8000" dirty="0" smtClean="0"/>
              <a:t>], and </a:t>
            </a:r>
            <a:r>
              <a:rPr lang="en-US" sz="8000" i="1" dirty="0" smtClean="0">
                <a:sym typeface="Symbol"/>
              </a:rPr>
              <a:t></a:t>
            </a:r>
            <a:r>
              <a:rPr lang="en-US" sz="8000" i="1" baseline="-25000" dirty="0" smtClean="0"/>
              <a:t>c</a:t>
            </a:r>
            <a:r>
              <a:rPr lang="en-US" sz="8000" i="1" dirty="0" smtClean="0"/>
              <a:t> </a:t>
            </a:r>
            <a:r>
              <a:rPr lang="en-US" sz="8000" dirty="0" smtClean="0"/>
              <a:t>is the critical temperature. </a:t>
            </a:r>
          </a:p>
          <a:p>
            <a:pPr lvl="1" algn="just">
              <a:lnSpc>
                <a:spcPct val="120000"/>
              </a:lnSpc>
              <a:defRPr/>
            </a:pPr>
            <a:r>
              <a:rPr lang="en-US" sz="8000" dirty="0" err="1" smtClean="0"/>
              <a:t>Nb-Ti</a:t>
            </a:r>
            <a:r>
              <a:rPr lang="en-US" sz="8000" dirty="0" smtClean="0"/>
              <a:t> filament diameters are usually less than 50 µm.</a:t>
            </a:r>
          </a:p>
          <a:p>
            <a:pPr lvl="1" algn="just">
              <a:lnSpc>
                <a:spcPct val="120000"/>
              </a:lnSpc>
              <a:defRPr/>
            </a:pPr>
            <a:r>
              <a:rPr lang="en-US" sz="8000" dirty="0" smtClean="0"/>
              <a:t>High conductivity copper reduces instability.</a:t>
            </a:r>
          </a:p>
        </p:txBody>
      </p:sp>
      <p:sp>
        <p:nvSpPr>
          <p:cNvPr id="2151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3EA215C9-07A2-436A-8E0D-CED86A417DAF}" type="slidenum">
              <a:rPr lang="en-US" altLang="en-US" sz="1000" smtClean="0">
                <a:solidFill>
                  <a:srgbClr val="4F81BD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34</a:t>
            </a:fld>
            <a:endParaRPr lang="en-US" altLang="en-US" sz="1000" smtClean="0">
              <a:solidFill>
                <a:srgbClr val="4F81BD"/>
              </a:solidFill>
            </a:endParaRPr>
          </a:p>
        </p:txBody>
      </p:sp>
      <p:graphicFrame>
        <p:nvGraphicFramePr>
          <p:cNvPr id="2151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8144187"/>
              </p:ext>
            </p:extLst>
          </p:nvPr>
        </p:nvGraphicFramePr>
        <p:xfrm>
          <a:off x="4673980" y="3751174"/>
          <a:ext cx="2034756" cy="850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61" name="Equation" r:id="rId8" imgW="1155700" imgH="482600" progId="Equation.3">
                  <p:embed/>
                </p:oleObj>
              </mc:Choice>
              <mc:Fallback>
                <p:oleObj name="Equation" r:id="rId8" imgW="11557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3980" y="3751174"/>
                        <a:ext cx="2034756" cy="8501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512" name="Group 264"/>
          <p:cNvGrpSpPr>
            <a:grpSpLocks/>
          </p:cNvGrpSpPr>
          <p:nvPr/>
        </p:nvGrpSpPr>
        <p:grpSpPr bwMode="auto">
          <a:xfrm>
            <a:off x="2001292" y="3583352"/>
            <a:ext cx="1300162" cy="1165225"/>
            <a:chOff x="3363" y="2773"/>
            <a:chExt cx="1248" cy="1387"/>
          </a:xfrm>
        </p:grpSpPr>
        <p:grpSp>
          <p:nvGrpSpPr>
            <p:cNvPr id="21513" name="Group 214"/>
            <p:cNvGrpSpPr>
              <a:grpSpLocks/>
            </p:cNvGrpSpPr>
            <p:nvPr/>
          </p:nvGrpSpPr>
          <p:grpSpPr bwMode="auto">
            <a:xfrm>
              <a:off x="3432" y="2823"/>
              <a:ext cx="187" cy="1250"/>
              <a:chOff x="3430" y="2890"/>
              <a:chExt cx="187" cy="1180"/>
            </a:xfrm>
          </p:grpSpPr>
          <p:sp>
            <p:nvSpPr>
              <p:cNvPr id="87" name="AutoShape 168"/>
              <p:cNvSpPr>
                <a:spLocks noChangeArrowheads="1"/>
              </p:cNvSpPr>
              <p:nvPr/>
            </p:nvSpPr>
            <p:spPr bwMode="auto">
              <a:xfrm>
                <a:off x="3492" y="3116"/>
                <a:ext cx="66" cy="721"/>
              </a:xfrm>
              <a:prstGeom prst="can">
                <a:avLst>
                  <a:gd name="adj" fmla="val 375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88" name="Freeform 204"/>
              <p:cNvSpPr>
                <a:spLocks/>
              </p:cNvSpPr>
              <p:nvPr/>
            </p:nvSpPr>
            <p:spPr bwMode="auto">
              <a:xfrm>
                <a:off x="3430" y="2895"/>
                <a:ext cx="98" cy="1159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89" name="Freeform 205"/>
              <p:cNvSpPr>
                <a:spLocks/>
              </p:cNvSpPr>
              <p:nvPr/>
            </p:nvSpPr>
            <p:spPr bwMode="auto">
              <a:xfrm flipH="1">
                <a:off x="3530" y="2886"/>
                <a:ext cx="27" cy="1181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3497" y="2895"/>
                <a:ext cx="30" cy="1177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91" name="Freeform 207"/>
              <p:cNvSpPr>
                <a:spLocks/>
              </p:cNvSpPr>
              <p:nvPr/>
            </p:nvSpPr>
            <p:spPr bwMode="auto">
              <a:xfrm flipH="1">
                <a:off x="3533" y="2900"/>
                <a:ext cx="85" cy="1140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21514" name="Group 215"/>
            <p:cNvGrpSpPr>
              <a:grpSpLocks/>
            </p:cNvGrpSpPr>
            <p:nvPr/>
          </p:nvGrpSpPr>
          <p:grpSpPr bwMode="auto">
            <a:xfrm>
              <a:off x="3595" y="2786"/>
              <a:ext cx="187" cy="1250"/>
              <a:chOff x="3430" y="2890"/>
              <a:chExt cx="187" cy="1180"/>
            </a:xfrm>
          </p:grpSpPr>
          <p:sp>
            <p:nvSpPr>
              <p:cNvPr id="82" name="AutoShape 216"/>
              <p:cNvSpPr>
                <a:spLocks noChangeArrowheads="1"/>
              </p:cNvSpPr>
              <p:nvPr/>
            </p:nvSpPr>
            <p:spPr bwMode="auto">
              <a:xfrm>
                <a:off x="3492" y="3117"/>
                <a:ext cx="66" cy="719"/>
              </a:xfrm>
              <a:prstGeom prst="can">
                <a:avLst>
                  <a:gd name="adj" fmla="val 375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83" name="Freeform 217"/>
              <p:cNvSpPr>
                <a:spLocks/>
              </p:cNvSpPr>
              <p:nvPr/>
            </p:nvSpPr>
            <p:spPr bwMode="auto">
              <a:xfrm>
                <a:off x="3430" y="2896"/>
                <a:ext cx="98" cy="1158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84" name="Freeform 218"/>
              <p:cNvSpPr>
                <a:spLocks/>
              </p:cNvSpPr>
              <p:nvPr/>
            </p:nvSpPr>
            <p:spPr bwMode="auto">
              <a:xfrm flipH="1">
                <a:off x="3530" y="2890"/>
                <a:ext cx="27" cy="1176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85" name="Freeform 219"/>
              <p:cNvSpPr>
                <a:spLocks/>
              </p:cNvSpPr>
              <p:nvPr/>
            </p:nvSpPr>
            <p:spPr bwMode="auto">
              <a:xfrm>
                <a:off x="3497" y="2896"/>
                <a:ext cx="30" cy="1174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86" name="Freeform 220"/>
              <p:cNvSpPr>
                <a:spLocks/>
              </p:cNvSpPr>
              <p:nvPr/>
            </p:nvSpPr>
            <p:spPr bwMode="auto">
              <a:xfrm flipH="1">
                <a:off x="3533" y="2901"/>
                <a:ext cx="85" cy="1138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21515" name="Group 221"/>
            <p:cNvGrpSpPr>
              <a:grpSpLocks/>
            </p:cNvGrpSpPr>
            <p:nvPr/>
          </p:nvGrpSpPr>
          <p:grpSpPr bwMode="auto">
            <a:xfrm>
              <a:off x="3814" y="2773"/>
              <a:ext cx="187" cy="1250"/>
              <a:chOff x="3430" y="2890"/>
              <a:chExt cx="187" cy="1180"/>
            </a:xfrm>
          </p:grpSpPr>
          <p:sp>
            <p:nvSpPr>
              <p:cNvPr id="77" name="AutoShape 222"/>
              <p:cNvSpPr>
                <a:spLocks noChangeArrowheads="1"/>
              </p:cNvSpPr>
              <p:nvPr/>
            </p:nvSpPr>
            <p:spPr bwMode="auto">
              <a:xfrm>
                <a:off x="3493" y="3117"/>
                <a:ext cx="69" cy="719"/>
              </a:xfrm>
              <a:prstGeom prst="can">
                <a:avLst>
                  <a:gd name="adj" fmla="val 375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8" name="Freeform 223"/>
              <p:cNvSpPr>
                <a:spLocks/>
              </p:cNvSpPr>
              <p:nvPr/>
            </p:nvSpPr>
            <p:spPr bwMode="auto">
              <a:xfrm>
                <a:off x="3430" y="2895"/>
                <a:ext cx="98" cy="1154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9" name="Freeform 224"/>
              <p:cNvSpPr>
                <a:spLocks/>
              </p:cNvSpPr>
              <p:nvPr/>
            </p:nvSpPr>
            <p:spPr bwMode="auto">
              <a:xfrm flipH="1">
                <a:off x="3531" y="2890"/>
                <a:ext cx="27" cy="1176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80" name="Freeform 225"/>
              <p:cNvSpPr>
                <a:spLocks/>
              </p:cNvSpPr>
              <p:nvPr/>
            </p:nvSpPr>
            <p:spPr bwMode="auto">
              <a:xfrm>
                <a:off x="3497" y="2895"/>
                <a:ext cx="30" cy="1170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81" name="Freeform 226"/>
              <p:cNvSpPr>
                <a:spLocks/>
              </p:cNvSpPr>
              <p:nvPr/>
            </p:nvSpPr>
            <p:spPr bwMode="auto">
              <a:xfrm flipH="1">
                <a:off x="3532" y="2901"/>
                <a:ext cx="85" cy="1138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21516" name="Group 227"/>
            <p:cNvGrpSpPr>
              <a:grpSpLocks/>
            </p:cNvGrpSpPr>
            <p:nvPr/>
          </p:nvGrpSpPr>
          <p:grpSpPr bwMode="auto">
            <a:xfrm>
              <a:off x="4017" y="2775"/>
              <a:ext cx="187" cy="1250"/>
              <a:chOff x="3430" y="2890"/>
              <a:chExt cx="187" cy="1180"/>
            </a:xfrm>
          </p:grpSpPr>
          <p:sp>
            <p:nvSpPr>
              <p:cNvPr id="72" name="AutoShape 228"/>
              <p:cNvSpPr>
                <a:spLocks noChangeArrowheads="1"/>
              </p:cNvSpPr>
              <p:nvPr/>
            </p:nvSpPr>
            <p:spPr bwMode="auto">
              <a:xfrm>
                <a:off x="3492" y="3116"/>
                <a:ext cx="66" cy="721"/>
              </a:xfrm>
              <a:prstGeom prst="can">
                <a:avLst>
                  <a:gd name="adj" fmla="val 375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3" name="Freeform 229"/>
              <p:cNvSpPr>
                <a:spLocks/>
              </p:cNvSpPr>
              <p:nvPr/>
            </p:nvSpPr>
            <p:spPr bwMode="auto">
              <a:xfrm>
                <a:off x="3430" y="2895"/>
                <a:ext cx="98" cy="1159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4" name="Freeform 230"/>
              <p:cNvSpPr>
                <a:spLocks/>
              </p:cNvSpPr>
              <p:nvPr/>
            </p:nvSpPr>
            <p:spPr bwMode="auto">
              <a:xfrm flipH="1">
                <a:off x="3530" y="2890"/>
                <a:ext cx="27" cy="1177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5" name="Freeform 231"/>
              <p:cNvSpPr>
                <a:spLocks/>
              </p:cNvSpPr>
              <p:nvPr/>
            </p:nvSpPr>
            <p:spPr bwMode="auto">
              <a:xfrm>
                <a:off x="3497" y="2895"/>
                <a:ext cx="30" cy="1177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6" name="Freeform 232"/>
              <p:cNvSpPr>
                <a:spLocks/>
              </p:cNvSpPr>
              <p:nvPr/>
            </p:nvSpPr>
            <p:spPr bwMode="auto">
              <a:xfrm flipH="1">
                <a:off x="3532" y="2901"/>
                <a:ext cx="85" cy="1143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21517" name="Group 234"/>
            <p:cNvGrpSpPr>
              <a:grpSpLocks/>
            </p:cNvGrpSpPr>
            <p:nvPr/>
          </p:nvGrpSpPr>
          <p:grpSpPr bwMode="auto">
            <a:xfrm>
              <a:off x="4230" y="2793"/>
              <a:ext cx="187" cy="1250"/>
              <a:chOff x="3430" y="2890"/>
              <a:chExt cx="187" cy="1180"/>
            </a:xfrm>
          </p:grpSpPr>
          <p:sp>
            <p:nvSpPr>
              <p:cNvPr id="67" name="AutoShape 235"/>
              <p:cNvSpPr>
                <a:spLocks noChangeArrowheads="1"/>
              </p:cNvSpPr>
              <p:nvPr/>
            </p:nvSpPr>
            <p:spPr bwMode="auto">
              <a:xfrm>
                <a:off x="3493" y="3117"/>
                <a:ext cx="69" cy="719"/>
              </a:xfrm>
              <a:prstGeom prst="can">
                <a:avLst>
                  <a:gd name="adj" fmla="val 375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8" name="Freeform 236"/>
              <p:cNvSpPr>
                <a:spLocks/>
              </p:cNvSpPr>
              <p:nvPr/>
            </p:nvSpPr>
            <p:spPr bwMode="auto">
              <a:xfrm>
                <a:off x="3430" y="2896"/>
                <a:ext cx="98" cy="1158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9" name="Freeform 237"/>
              <p:cNvSpPr>
                <a:spLocks/>
              </p:cNvSpPr>
              <p:nvPr/>
            </p:nvSpPr>
            <p:spPr bwMode="auto">
              <a:xfrm flipH="1">
                <a:off x="3531" y="2894"/>
                <a:ext cx="27" cy="1172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0" name="Freeform 238"/>
              <p:cNvSpPr>
                <a:spLocks/>
              </p:cNvSpPr>
              <p:nvPr/>
            </p:nvSpPr>
            <p:spPr bwMode="auto">
              <a:xfrm>
                <a:off x="3497" y="2896"/>
                <a:ext cx="30" cy="1174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1" name="Freeform 239"/>
              <p:cNvSpPr>
                <a:spLocks/>
              </p:cNvSpPr>
              <p:nvPr/>
            </p:nvSpPr>
            <p:spPr bwMode="auto">
              <a:xfrm flipH="1">
                <a:off x="3532" y="2901"/>
                <a:ext cx="85" cy="1138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21518" name="Group 240"/>
            <p:cNvGrpSpPr>
              <a:grpSpLocks/>
            </p:cNvGrpSpPr>
            <p:nvPr/>
          </p:nvGrpSpPr>
          <p:grpSpPr bwMode="auto">
            <a:xfrm>
              <a:off x="4303" y="2871"/>
              <a:ext cx="187" cy="1250"/>
              <a:chOff x="3430" y="2890"/>
              <a:chExt cx="187" cy="1180"/>
            </a:xfrm>
          </p:grpSpPr>
          <p:sp>
            <p:nvSpPr>
              <p:cNvPr id="62" name="AutoShape 241"/>
              <p:cNvSpPr>
                <a:spLocks noChangeArrowheads="1"/>
              </p:cNvSpPr>
              <p:nvPr/>
            </p:nvSpPr>
            <p:spPr bwMode="auto">
              <a:xfrm>
                <a:off x="3493" y="3117"/>
                <a:ext cx="69" cy="719"/>
              </a:xfrm>
              <a:prstGeom prst="can">
                <a:avLst>
                  <a:gd name="adj" fmla="val 375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3" name="Freeform 242"/>
              <p:cNvSpPr>
                <a:spLocks/>
              </p:cNvSpPr>
              <p:nvPr/>
            </p:nvSpPr>
            <p:spPr bwMode="auto">
              <a:xfrm>
                <a:off x="3430" y="2896"/>
                <a:ext cx="98" cy="1158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4" name="Freeform 243"/>
              <p:cNvSpPr>
                <a:spLocks/>
              </p:cNvSpPr>
              <p:nvPr/>
            </p:nvSpPr>
            <p:spPr bwMode="auto">
              <a:xfrm flipH="1">
                <a:off x="3531" y="2890"/>
                <a:ext cx="27" cy="1176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5" name="Freeform 244"/>
              <p:cNvSpPr>
                <a:spLocks/>
              </p:cNvSpPr>
              <p:nvPr/>
            </p:nvSpPr>
            <p:spPr bwMode="auto">
              <a:xfrm>
                <a:off x="3497" y="2896"/>
                <a:ext cx="30" cy="1174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6" name="Freeform 245"/>
              <p:cNvSpPr>
                <a:spLocks/>
              </p:cNvSpPr>
              <p:nvPr/>
            </p:nvSpPr>
            <p:spPr bwMode="auto">
              <a:xfrm flipH="1">
                <a:off x="3532" y="2901"/>
                <a:ext cx="85" cy="1138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21519" name="Group 246"/>
            <p:cNvGrpSpPr>
              <a:grpSpLocks/>
            </p:cNvGrpSpPr>
            <p:nvPr/>
          </p:nvGrpSpPr>
          <p:grpSpPr bwMode="auto">
            <a:xfrm>
              <a:off x="4101" y="2905"/>
              <a:ext cx="187" cy="1250"/>
              <a:chOff x="3430" y="2890"/>
              <a:chExt cx="187" cy="1180"/>
            </a:xfrm>
          </p:grpSpPr>
          <p:sp>
            <p:nvSpPr>
              <p:cNvPr id="57" name="AutoShape 247"/>
              <p:cNvSpPr>
                <a:spLocks noChangeArrowheads="1"/>
              </p:cNvSpPr>
              <p:nvPr/>
            </p:nvSpPr>
            <p:spPr bwMode="auto">
              <a:xfrm>
                <a:off x="3492" y="3117"/>
                <a:ext cx="66" cy="719"/>
              </a:xfrm>
              <a:prstGeom prst="can">
                <a:avLst>
                  <a:gd name="adj" fmla="val 375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8" name="Freeform 248"/>
              <p:cNvSpPr>
                <a:spLocks/>
              </p:cNvSpPr>
              <p:nvPr/>
            </p:nvSpPr>
            <p:spPr bwMode="auto">
              <a:xfrm>
                <a:off x="3430" y="2896"/>
                <a:ext cx="98" cy="1158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9" name="Freeform 249"/>
              <p:cNvSpPr>
                <a:spLocks/>
              </p:cNvSpPr>
              <p:nvPr/>
            </p:nvSpPr>
            <p:spPr bwMode="auto">
              <a:xfrm flipH="1">
                <a:off x="3530" y="2890"/>
                <a:ext cx="27" cy="1176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0" name="Freeform 250"/>
              <p:cNvSpPr>
                <a:spLocks/>
              </p:cNvSpPr>
              <p:nvPr/>
            </p:nvSpPr>
            <p:spPr bwMode="auto">
              <a:xfrm>
                <a:off x="3497" y="2896"/>
                <a:ext cx="30" cy="1174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1" name="Freeform 251"/>
              <p:cNvSpPr>
                <a:spLocks/>
              </p:cNvSpPr>
              <p:nvPr/>
            </p:nvSpPr>
            <p:spPr bwMode="auto">
              <a:xfrm flipH="1">
                <a:off x="3532" y="2901"/>
                <a:ext cx="85" cy="1138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21520" name="Group 252"/>
            <p:cNvGrpSpPr>
              <a:grpSpLocks/>
            </p:cNvGrpSpPr>
            <p:nvPr/>
          </p:nvGrpSpPr>
          <p:grpSpPr bwMode="auto">
            <a:xfrm>
              <a:off x="3888" y="2910"/>
              <a:ext cx="187" cy="1250"/>
              <a:chOff x="3430" y="2890"/>
              <a:chExt cx="187" cy="1180"/>
            </a:xfrm>
          </p:grpSpPr>
          <p:sp>
            <p:nvSpPr>
              <p:cNvPr id="52" name="AutoShape 253"/>
              <p:cNvSpPr>
                <a:spLocks noChangeArrowheads="1"/>
              </p:cNvSpPr>
              <p:nvPr/>
            </p:nvSpPr>
            <p:spPr bwMode="auto">
              <a:xfrm>
                <a:off x="3493" y="3117"/>
                <a:ext cx="64" cy="719"/>
              </a:xfrm>
              <a:prstGeom prst="can">
                <a:avLst>
                  <a:gd name="adj" fmla="val 375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3" name="Freeform 254"/>
              <p:cNvSpPr>
                <a:spLocks/>
              </p:cNvSpPr>
              <p:nvPr/>
            </p:nvSpPr>
            <p:spPr bwMode="auto">
              <a:xfrm>
                <a:off x="3432" y="2896"/>
                <a:ext cx="94" cy="1158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4" name="Freeform 255"/>
              <p:cNvSpPr>
                <a:spLocks/>
              </p:cNvSpPr>
              <p:nvPr/>
            </p:nvSpPr>
            <p:spPr bwMode="auto">
              <a:xfrm flipH="1">
                <a:off x="3530" y="2894"/>
                <a:ext cx="27" cy="1172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5" name="Freeform 256"/>
              <p:cNvSpPr>
                <a:spLocks/>
              </p:cNvSpPr>
              <p:nvPr/>
            </p:nvSpPr>
            <p:spPr bwMode="auto">
              <a:xfrm>
                <a:off x="3498" y="2896"/>
                <a:ext cx="29" cy="1174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6" name="Freeform 257"/>
              <p:cNvSpPr>
                <a:spLocks/>
              </p:cNvSpPr>
              <p:nvPr/>
            </p:nvSpPr>
            <p:spPr bwMode="auto">
              <a:xfrm flipH="1">
                <a:off x="3533" y="2903"/>
                <a:ext cx="84" cy="1136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21521" name="Group 258"/>
            <p:cNvGrpSpPr>
              <a:grpSpLocks/>
            </p:cNvGrpSpPr>
            <p:nvPr/>
          </p:nvGrpSpPr>
          <p:grpSpPr bwMode="auto">
            <a:xfrm>
              <a:off x="3647" y="2901"/>
              <a:ext cx="187" cy="1250"/>
              <a:chOff x="3430" y="2890"/>
              <a:chExt cx="187" cy="1180"/>
            </a:xfrm>
          </p:grpSpPr>
          <p:sp>
            <p:nvSpPr>
              <p:cNvPr id="47" name="AutoShape 259"/>
              <p:cNvSpPr>
                <a:spLocks noChangeArrowheads="1"/>
              </p:cNvSpPr>
              <p:nvPr/>
            </p:nvSpPr>
            <p:spPr bwMode="auto">
              <a:xfrm>
                <a:off x="3492" y="3117"/>
                <a:ext cx="66" cy="719"/>
              </a:xfrm>
              <a:prstGeom prst="can">
                <a:avLst>
                  <a:gd name="adj" fmla="val 375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8" name="Freeform 260"/>
              <p:cNvSpPr>
                <a:spLocks/>
              </p:cNvSpPr>
              <p:nvPr/>
            </p:nvSpPr>
            <p:spPr bwMode="auto">
              <a:xfrm>
                <a:off x="3428" y="2896"/>
                <a:ext cx="99" cy="1158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9" name="Freeform 261"/>
              <p:cNvSpPr>
                <a:spLocks/>
              </p:cNvSpPr>
              <p:nvPr/>
            </p:nvSpPr>
            <p:spPr bwMode="auto">
              <a:xfrm flipH="1">
                <a:off x="3530" y="2890"/>
                <a:ext cx="27" cy="1176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0" name="Freeform 262"/>
              <p:cNvSpPr>
                <a:spLocks/>
              </p:cNvSpPr>
              <p:nvPr/>
            </p:nvSpPr>
            <p:spPr bwMode="auto">
              <a:xfrm>
                <a:off x="3495" y="2896"/>
                <a:ext cx="29" cy="1174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1" name="Freeform 263"/>
              <p:cNvSpPr>
                <a:spLocks/>
              </p:cNvSpPr>
              <p:nvPr/>
            </p:nvSpPr>
            <p:spPr bwMode="auto">
              <a:xfrm flipH="1">
                <a:off x="3532" y="2901"/>
                <a:ext cx="85" cy="1138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sp>
          <p:nvSpPr>
            <p:cNvPr id="46" name="AutoShape 166"/>
            <p:cNvSpPr>
              <a:spLocks noChangeArrowheads="1"/>
            </p:cNvSpPr>
            <p:nvPr/>
          </p:nvSpPr>
          <p:spPr bwMode="auto">
            <a:xfrm>
              <a:off x="3363" y="2975"/>
              <a:ext cx="1248" cy="1009"/>
            </a:xfrm>
            <a:prstGeom prst="can">
              <a:avLst>
                <a:gd name="adj" fmla="val 25000"/>
              </a:avLst>
            </a:prstGeom>
            <a:solidFill>
              <a:srgbClr val="FF6666">
                <a:alpha val="34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127000" dist="38099" dir="2640022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01529-8FA8-41E4-9046-08783E499694}" type="datetime1">
              <a:rPr lang="zh-CN" altLang="en-US" smtClean="0"/>
              <a:t>2016-8-1</a:t>
            </a:fld>
            <a:endParaRPr lang="en-US"/>
          </a:p>
        </p:txBody>
      </p:sp>
      <p:cxnSp>
        <p:nvCxnSpPr>
          <p:cNvPr id="92" name="直接连接符 91"/>
          <p:cNvCxnSpPr/>
          <p:nvPr/>
        </p:nvCxnSpPr>
        <p:spPr>
          <a:xfrm>
            <a:off x="809625" y="958850"/>
            <a:ext cx="76104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itle 1"/>
          <p:cNvSpPr>
            <a:spLocks noGrp="1"/>
          </p:cNvSpPr>
          <p:nvPr>
            <p:ph type="title"/>
          </p:nvPr>
        </p:nvSpPr>
        <p:spPr>
          <a:xfrm>
            <a:off x="0" y="5007"/>
            <a:ext cx="9144000" cy="953843"/>
          </a:xfrm>
        </p:spPr>
        <p:txBody>
          <a:bodyPr>
            <a:normAutofit/>
          </a:bodyPr>
          <a:lstStyle/>
          <a:p>
            <a:r>
              <a:rPr lang="en-US" altLang="en-US" dirty="0" smtClean="0"/>
              <a:t>Superconducting materials</a:t>
            </a:r>
          </a:p>
        </p:txBody>
      </p:sp>
    </p:spTree>
    <p:extLst>
      <p:ext uri="{BB962C8B-B14F-4D97-AF65-F5344CB8AC3E}">
        <p14:creationId xmlns:p14="http://schemas.microsoft.com/office/powerpoint/2010/main" val="140460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692" y="1121812"/>
            <a:ext cx="8417170" cy="5234537"/>
          </a:xfrm>
        </p:spPr>
        <p:txBody>
          <a:bodyPr>
            <a:normAutofit fontScale="25000" lnSpcReduction="20000"/>
          </a:bodyPr>
          <a:lstStyle/>
          <a:p>
            <a:pPr>
              <a:defRPr/>
            </a:pPr>
            <a:r>
              <a:rPr lang="en-US" sz="9600" b="1" dirty="0" smtClean="0">
                <a:solidFill>
                  <a:srgbClr val="FF0000"/>
                </a:solidFill>
              </a:rPr>
              <a:t>Superconductor magnetization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8000" dirty="0" smtClean="0"/>
              <a:t>According to the critical state model, when a filament is in a varying external field, its inner part is </a:t>
            </a:r>
            <a:r>
              <a:rPr lang="en-US" sz="8000" b="1" dirty="0" smtClean="0">
                <a:solidFill>
                  <a:srgbClr val="FF0000"/>
                </a:solidFill>
              </a:rPr>
              <a:t>shielded</a:t>
            </a:r>
            <a:r>
              <a:rPr lang="en-US" sz="8000" dirty="0" smtClean="0"/>
              <a:t> by a current distribution in the filament periphery.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8000" dirty="0" smtClean="0"/>
              <a:t>The </a:t>
            </a:r>
            <a:r>
              <a:rPr lang="en-US" sz="8000" b="1" dirty="0" smtClean="0">
                <a:solidFill>
                  <a:srgbClr val="FF0000"/>
                </a:solidFill>
              </a:rPr>
              <a:t>shielding currents </a:t>
            </a:r>
            <a:r>
              <a:rPr lang="en-US" sz="8000" dirty="0" smtClean="0"/>
              <a:t>are proportional to the </a:t>
            </a:r>
            <a:r>
              <a:rPr lang="en-US" sz="8000" b="1" dirty="0" smtClean="0"/>
              <a:t>amplitude of the applied field </a:t>
            </a:r>
            <a:r>
              <a:rPr lang="en-US" sz="8000" dirty="0" smtClean="0"/>
              <a:t>and </a:t>
            </a:r>
            <a:r>
              <a:rPr lang="en-US" sz="8000" b="1" dirty="0" smtClean="0"/>
              <a:t>do not decay </a:t>
            </a:r>
            <a:r>
              <a:rPr lang="en-US" sz="8000" dirty="0" smtClean="0"/>
              <a:t>when the external field is held constant.</a:t>
            </a:r>
          </a:p>
          <a:p>
            <a:pPr algn="just">
              <a:defRPr/>
            </a:pPr>
            <a:endParaRPr lang="en-US" sz="7200" dirty="0" smtClean="0"/>
          </a:p>
          <a:p>
            <a:pPr algn="just">
              <a:defRPr/>
            </a:pPr>
            <a:endParaRPr lang="en-US" sz="7200" dirty="0" smtClean="0"/>
          </a:p>
          <a:p>
            <a:pPr algn="just">
              <a:defRPr/>
            </a:pPr>
            <a:endParaRPr lang="en-US" sz="7200" dirty="0"/>
          </a:p>
          <a:p>
            <a:pPr algn="just">
              <a:defRPr/>
            </a:pPr>
            <a:endParaRPr lang="en-US" sz="7200" dirty="0" smtClean="0"/>
          </a:p>
          <a:p>
            <a:pPr algn="just">
              <a:defRPr/>
            </a:pPr>
            <a:endParaRPr lang="en-US" sz="7200" dirty="0"/>
          </a:p>
          <a:p>
            <a:pPr algn="just">
              <a:defRPr/>
            </a:pPr>
            <a:endParaRPr lang="en-US" sz="7200" dirty="0" smtClean="0"/>
          </a:p>
          <a:p>
            <a:pPr algn="just">
              <a:defRPr/>
            </a:pPr>
            <a:endParaRPr lang="en-US" sz="7200" dirty="0" smtClean="0"/>
          </a:p>
          <a:p>
            <a:pPr algn="just">
              <a:defRPr/>
            </a:pPr>
            <a:endParaRPr lang="en-US" sz="7200" dirty="0" smtClean="0"/>
          </a:p>
          <a:p>
            <a:pPr lvl="1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8000" dirty="0" smtClean="0"/>
              <a:t>When the filament is fully penetrated, the magnetization M is proportional to </a:t>
            </a:r>
            <a:r>
              <a:rPr lang="en-US" sz="8000" b="1" i="1" dirty="0" err="1" smtClean="0"/>
              <a:t>J</a:t>
            </a:r>
            <a:r>
              <a:rPr lang="en-US" sz="8000" b="1" i="1" baseline="-25000" dirty="0" err="1" smtClean="0"/>
              <a:t>c</a:t>
            </a:r>
            <a:r>
              <a:rPr lang="en-US" sz="8000" b="1" i="1" dirty="0" err="1" smtClean="0"/>
              <a:t>r</a:t>
            </a:r>
            <a:r>
              <a:rPr lang="en-US" sz="8000" b="1" i="1" baseline="-25000" dirty="0" err="1" smtClean="0"/>
              <a:t>f</a:t>
            </a:r>
            <a:r>
              <a:rPr lang="en-US" sz="8000" dirty="0" smtClean="0"/>
              <a:t>.</a:t>
            </a:r>
          </a:p>
          <a:p>
            <a:pPr lvl="1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8000" b="1" dirty="0" smtClean="0">
                <a:solidFill>
                  <a:srgbClr val="FF0000"/>
                </a:solidFill>
              </a:rPr>
              <a:t>Field distortions </a:t>
            </a:r>
            <a:r>
              <a:rPr lang="en-US" sz="8000" dirty="0" smtClean="0"/>
              <a:t>are proportional to </a:t>
            </a:r>
            <a:r>
              <a:rPr lang="en-US" sz="8000" i="1" dirty="0" smtClean="0"/>
              <a:t>r</a:t>
            </a:r>
            <a:r>
              <a:rPr lang="en-US" sz="8000" i="1" baseline="-25000" dirty="0" smtClean="0"/>
              <a:t>f</a:t>
            </a:r>
            <a:r>
              <a:rPr lang="en-US" sz="8000" dirty="0" smtClean="0"/>
              <a:t>. LHC filament diameter 6-7 µm;</a:t>
            </a:r>
            <a:r>
              <a:rPr lang="en-US" sz="8000" dirty="0"/>
              <a:t> </a:t>
            </a:r>
            <a:r>
              <a:rPr lang="en-US" sz="7200" dirty="0" smtClean="0"/>
              <a:t>HERA filament diameter 14 µm.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2253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6C352282-99CD-47E5-92EB-6D4FD4B6CCEE}" type="slidenum">
              <a:rPr lang="en-US" altLang="en-US" sz="1000" smtClean="0">
                <a:solidFill>
                  <a:srgbClr val="4F81BD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35</a:t>
            </a:fld>
            <a:endParaRPr lang="en-US" altLang="en-US" sz="1000" smtClean="0">
              <a:solidFill>
                <a:srgbClr val="4F81BD"/>
              </a:solidFill>
            </a:endParaRPr>
          </a:p>
        </p:txBody>
      </p:sp>
      <p:pic>
        <p:nvPicPr>
          <p:cNvPr id="22535" name="Picture 4" descr="magnetizati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881" y="3183653"/>
            <a:ext cx="5363188" cy="195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Text Box 7"/>
          <p:cNvSpPr txBox="1">
            <a:spLocks noChangeArrowheads="1"/>
          </p:cNvSpPr>
          <p:nvPr/>
        </p:nvSpPr>
        <p:spPr bwMode="auto">
          <a:xfrm>
            <a:off x="5356594" y="3178627"/>
            <a:ext cx="2022475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K.-H. Mess, </a:t>
            </a:r>
            <a:r>
              <a:rPr lang="en-US" altLang="en-US" sz="1000" b="1" i="1" dirty="0" smtClean="0">
                <a:solidFill>
                  <a:prstClr val="black"/>
                </a:solidFill>
                <a:latin typeface="Arial" panose="020B0604020202020204" pitchFamily="34" charset="0"/>
              </a:rPr>
              <a:t>et al</a:t>
            </a:r>
            <a:r>
              <a:rPr lang="en-US" altLang="en-US" sz="10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., [5], p. 84.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9D130-5484-4826-80AB-733C0FCE24FF}" type="datetime1">
              <a:rPr lang="zh-CN" altLang="en-US" smtClean="0"/>
              <a:t>2016-8-1</a:t>
            </a:fld>
            <a:endParaRPr lang="en-US"/>
          </a:p>
        </p:txBody>
      </p:sp>
      <p:cxnSp>
        <p:nvCxnSpPr>
          <p:cNvPr id="9" name="直接连接符 8"/>
          <p:cNvCxnSpPr/>
          <p:nvPr/>
        </p:nvCxnSpPr>
        <p:spPr>
          <a:xfrm>
            <a:off x="809625" y="958850"/>
            <a:ext cx="76104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5007"/>
            <a:ext cx="9144000" cy="953843"/>
          </a:xfrm>
        </p:spPr>
        <p:txBody>
          <a:bodyPr>
            <a:normAutofit/>
          </a:bodyPr>
          <a:lstStyle/>
          <a:p>
            <a:r>
              <a:rPr lang="en-US" altLang="en-US" dirty="0" smtClean="0"/>
              <a:t>Superconducting materials</a:t>
            </a:r>
          </a:p>
        </p:txBody>
      </p:sp>
    </p:spTree>
    <p:extLst>
      <p:ext uri="{BB962C8B-B14F-4D97-AF65-F5344CB8AC3E}">
        <p14:creationId xmlns:p14="http://schemas.microsoft.com/office/powerpoint/2010/main" val="171590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339969" y="1113691"/>
            <a:ext cx="4274893" cy="5584337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defRPr/>
            </a:pPr>
            <a:r>
              <a:rPr lang="en-US" sz="4400" b="1" dirty="0" err="1" smtClean="0">
                <a:solidFill>
                  <a:srgbClr val="FF0000"/>
                </a:solidFill>
              </a:rPr>
              <a:t>Interfilament</a:t>
            </a:r>
            <a:r>
              <a:rPr lang="en-US" sz="4400" b="1" dirty="0" smtClean="0">
                <a:solidFill>
                  <a:srgbClr val="FF0000"/>
                </a:solidFill>
              </a:rPr>
              <a:t> coupling</a:t>
            </a:r>
          </a:p>
          <a:p>
            <a:pPr lvl="1" algn="just">
              <a:lnSpc>
                <a:spcPct val="120000"/>
              </a:lnSpc>
              <a:defRPr/>
            </a:pPr>
            <a:r>
              <a:rPr lang="en-US" sz="3500" dirty="0" smtClean="0"/>
              <a:t>When a </a:t>
            </a:r>
            <a:r>
              <a:rPr lang="en-US" sz="3500" dirty="0" err="1" smtClean="0"/>
              <a:t>multifilamentary</a:t>
            </a:r>
            <a:r>
              <a:rPr lang="en-US" sz="3500" dirty="0" smtClean="0"/>
              <a:t> wire is subjected to a time varying magnetic field, </a:t>
            </a:r>
            <a:r>
              <a:rPr lang="en-US" sz="3500" b="1" dirty="0" smtClean="0">
                <a:solidFill>
                  <a:srgbClr val="FF0000"/>
                </a:solidFill>
              </a:rPr>
              <a:t>current loops </a:t>
            </a:r>
            <a:r>
              <a:rPr lang="en-US" sz="3500" dirty="0" smtClean="0"/>
              <a:t>are generated between filaments.</a:t>
            </a:r>
          </a:p>
          <a:p>
            <a:pPr lvl="1" algn="just">
              <a:lnSpc>
                <a:spcPct val="120000"/>
              </a:lnSpc>
              <a:defRPr/>
            </a:pPr>
            <a:r>
              <a:rPr lang="en-US" sz="3500" dirty="0" smtClean="0"/>
              <a:t>If filaments are straight, large loops are generated, with </a:t>
            </a:r>
            <a:r>
              <a:rPr lang="en-US" sz="3500" b="1" dirty="0" smtClean="0">
                <a:solidFill>
                  <a:srgbClr val="FF0000"/>
                </a:solidFill>
              </a:rPr>
              <a:t>large currents</a:t>
            </a:r>
          </a:p>
          <a:p>
            <a:pPr lvl="2" algn="just">
              <a:lnSpc>
                <a:spcPct val="120000"/>
              </a:lnSpc>
              <a:defRPr/>
            </a:pPr>
            <a:r>
              <a:rPr lang="en-US" sz="3500" dirty="0" smtClean="0"/>
              <a:t>Big losses</a:t>
            </a:r>
          </a:p>
          <a:p>
            <a:pPr lvl="1" algn="just">
              <a:lnSpc>
                <a:spcPct val="120000"/>
              </a:lnSpc>
              <a:defRPr/>
            </a:pPr>
            <a:r>
              <a:rPr lang="en-US" sz="3500" dirty="0" smtClean="0"/>
              <a:t>If the strands are magnetically coupled the effective filament size is larger</a:t>
            </a:r>
          </a:p>
          <a:p>
            <a:pPr lvl="2" algn="just">
              <a:lnSpc>
                <a:spcPct val="120000"/>
              </a:lnSpc>
              <a:defRPr/>
            </a:pPr>
            <a:r>
              <a:rPr lang="en-US" sz="3500" b="1" dirty="0" smtClean="0">
                <a:solidFill>
                  <a:srgbClr val="FF0000"/>
                </a:solidFill>
              </a:rPr>
              <a:t>Flux jumps </a:t>
            </a:r>
          </a:p>
          <a:p>
            <a:pPr lvl="1" algn="just">
              <a:lnSpc>
                <a:spcPct val="120000"/>
              </a:lnSpc>
              <a:defRPr/>
            </a:pPr>
            <a:r>
              <a:rPr lang="en-US" sz="3500" dirty="0" smtClean="0"/>
              <a:t>To reduce these effects, filaments are twisted with a </a:t>
            </a:r>
            <a:r>
              <a:rPr lang="en-US" sz="3500" b="1" dirty="0" smtClean="0">
                <a:solidFill>
                  <a:srgbClr val="FF0000"/>
                </a:solidFill>
              </a:rPr>
              <a:t>twist pitch </a:t>
            </a:r>
            <a:r>
              <a:rPr lang="en-US" sz="3500" dirty="0" smtClean="0"/>
              <a:t>of the order of 20-30 times of the wire diameter.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23559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44627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A913958B-E6C6-456E-BB42-A2B75CF06271}" type="slidenum">
              <a:rPr lang="en-US" altLang="en-US" sz="1000" smtClean="0">
                <a:solidFill>
                  <a:srgbClr val="4F81BD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36</a:t>
            </a:fld>
            <a:endParaRPr lang="en-US" altLang="en-US" sz="1000" smtClean="0">
              <a:solidFill>
                <a:srgbClr val="4F81BD"/>
              </a:solidFill>
            </a:endParaRPr>
          </a:p>
        </p:txBody>
      </p:sp>
      <p:pic>
        <p:nvPicPr>
          <p:cNvPr id="23560" name="Picture 4" descr="interfilament_coupli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62" y="1912693"/>
            <a:ext cx="4386252" cy="4277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Text Box 7"/>
          <p:cNvSpPr txBox="1">
            <a:spLocks noChangeArrowheads="1"/>
          </p:cNvSpPr>
          <p:nvPr/>
        </p:nvSpPr>
        <p:spPr bwMode="auto">
          <a:xfrm>
            <a:off x="7241808" y="1291254"/>
            <a:ext cx="1739900" cy="2539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5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M.N. Wilson, [4], p. 148.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284A4-A5F5-4952-A059-753ABB2DF923}" type="datetime1">
              <a:rPr lang="zh-CN" altLang="en-US" smtClean="0"/>
              <a:t>2016-8-1</a:t>
            </a:fld>
            <a:endParaRPr lang="en-US"/>
          </a:p>
        </p:txBody>
      </p:sp>
      <p:cxnSp>
        <p:nvCxnSpPr>
          <p:cNvPr id="10" name="直接连接符 9"/>
          <p:cNvCxnSpPr/>
          <p:nvPr/>
        </p:nvCxnSpPr>
        <p:spPr>
          <a:xfrm>
            <a:off x="809625" y="958850"/>
            <a:ext cx="76104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5007"/>
            <a:ext cx="9144000" cy="953843"/>
          </a:xfrm>
        </p:spPr>
        <p:txBody>
          <a:bodyPr>
            <a:normAutofit/>
          </a:bodyPr>
          <a:lstStyle/>
          <a:p>
            <a:r>
              <a:rPr lang="en-US" altLang="en-US" dirty="0" smtClean="0"/>
              <a:t>Superconducting materials</a:t>
            </a:r>
          </a:p>
        </p:txBody>
      </p:sp>
    </p:spTree>
    <p:extLst>
      <p:ext uri="{BB962C8B-B14F-4D97-AF65-F5344CB8AC3E}">
        <p14:creationId xmlns:p14="http://schemas.microsoft.com/office/powerpoint/2010/main" val="175524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504A-EF88-4BBA-A293-496447C30FFF}" type="datetime1">
              <a:rPr lang="zh-CN" altLang="en-US" smtClean="0"/>
              <a:t>2016-8-1</a:t>
            </a:fld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37</a:t>
            </a:fld>
            <a:endParaRPr 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7" b="7760"/>
          <a:stretch/>
        </p:blipFill>
        <p:spPr>
          <a:xfrm>
            <a:off x="316522" y="1184030"/>
            <a:ext cx="8542157" cy="4900247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809625" y="958850"/>
            <a:ext cx="76104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5007"/>
            <a:ext cx="9144000" cy="953843"/>
          </a:xfrm>
        </p:spPr>
        <p:txBody>
          <a:bodyPr>
            <a:normAutofit/>
          </a:bodyPr>
          <a:lstStyle/>
          <a:p>
            <a:r>
              <a:rPr lang="en-US" altLang="en-US" dirty="0" smtClean="0"/>
              <a:t>Superconducting materials</a:t>
            </a:r>
          </a:p>
        </p:txBody>
      </p:sp>
    </p:spTree>
    <p:extLst>
      <p:ext uri="{BB962C8B-B14F-4D97-AF65-F5344CB8AC3E}">
        <p14:creationId xmlns:p14="http://schemas.microsoft.com/office/powerpoint/2010/main" val="149461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57200" y="1073943"/>
            <a:ext cx="8229600" cy="4525963"/>
          </a:xfrm>
        </p:spPr>
        <p:txBody>
          <a:bodyPr>
            <a:normAutofit fontScale="25000" lnSpcReduction="20000"/>
          </a:bodyPr>
          <a:lstStyle/>
          <a:p>
            <a:pPr>
              <a:buFontTx/>
              <a:buBlip>
                <a:blip r:embed="rId2"/>
              </a:buBlip>
              <a:defRPr/>
            </a:pPr>
            <a:r>
              <a:rPr lang="en-US" altLang="en-US" sz="9600" b="1" dirty="0" smtClean="0">
                <a:solidFill>
                  <a:srgbClr val="FF0000"/>
                </a:solidFill>
              </a:rPr>
              <a:t>Quench protection </a:t>
            </a:r>
          </a:p>
          <a:p>
            <a:pPr lvl="1" algn="just">
              <a:lnSpc>
                <a:spcPct val="120000"/>
              </a:lnSpc>
              <a:buFontTx/>
              <a:buBlip>
                <a:blip r:embed="rId2"/>
              </a:buBlip>
              <a:defRPr/>
            </a:pPr>
            <a:r>
              <a:rPr lang="en-US" altLang="en-US" sz="8000" dirty="0" smtClean="0"/>
              <a:t>Superconductors have a very high normal state resistivity. </a:t>
            </a:r>
            <a:r>
              <a:rPr lang="en-US" altLang="en-US" sz="8000" dirty="0"/>
              <a:t>A</a:t>
            </a:r>
            <a:r>
              <a:rPr lang="en-US" altLang="en-US" sz="8000" dirty="0" smtClean="0"/>
              <a:t> filament of </a:t>
            </a:r>
            <a:r>
              <a:rPr lang="en-US" altLang="en-US" sz="8000" dirty="0" err="1" smtClean="0"/>
              <a:t>Nb-Ti</a:t>
            </a:r>
            <a:r>
              <a:rPr lang="en-US" altLang="en-US" sz="8000" dirty="0" smtClean="0"/>
              <a:t>, if quenched in free space, could reach </a:t>
            </a:r>
            <a:r>
              <a:rPr lang="en-US" altLang="en-US" sz="8000" b="1" dirty="0" smtClean="0">
                <a:solidFill>
                  <a:srgbClr val="FF0000"/>
                </a:solidFill>
              </a:rPr>
              <a:t>very high temperatures </a:t>
            </a:r>
            <a:r>
              <a:rPr lang="en-US" altLang="en-US" sz="8000" dirty="0" smtClean="0"/>
              <a:t>in few </a:t>
            </a:r>
            <a:r>
              <a:rPr lang="en-US" altLang="en-US" sz="8000" dirty="0" err="1" smtClean="0"/>
              <a:t>ms.</a:t>
            </a:r>
            <a:endParaRPr lang="en-US" altLang="en-US" sz="8000" dirty="0" smtClean="0"/>
          </a:p>
          <a:p>
            <a:pPr lvl="1" algn="just">
              <a:lnSpc>
                <a:spcPct val="120000"/>
              </a:lnSpc>
              <a:buFontTx/>
              <a:buBlip>
                <a:blip r:embed="rId3"/>
              </a:buBlip>
              <a:defRPr/>
            </a:pPr>
            <a:r>
              <a:rPr lang="en-US" altLang="en-US" sz="8000" dirty="0" smtClean="0"/>
              <a:t>If the filament is embedded in a copper matrix, when a quench occurs, the </a:t>
            </a:r>
            <a:r>
              <a:rPr lang="en-US" altLang="en-US" sz="8000" b="1" dirty="0" smtClean="0">
                <a:solidFill>
                  <a:srgbClr val="FF0000"/>
                </a:solidFill>
              </a:rPr>
              <a:t>current redistributes </a:t>
            </a:r>
            <a:r>
              <a:rPr lang="en-US" altLang="en-US" sz="8000" dirty="0" smtClean="0"/>
              <a:t>in the low-resistivity matrix and the peak temperature can typically be maintained below 300 K. </a:t>
            </a:r>
          </a:p>
          <a:p>
            <a:pPr lvl="1" algn="just">
              <a:lnSpc>
                <a:spcPct val="120000"/>
              </a:lnSpc>
              <a:buFontTx/>
              <a:buBlip>
                <a:blip r:embed="rId3"/>
              </a:buBlip>
              <a:defRPr/>
            </a:pPr>
            <a:endParaRPr lang="en-US" altLang="en-US" sz="8000" dirty="0" smtClean="0"/>
          </a:p>
          <a:p>
            <a:pPr lvl="1" algn="just">
              <a:lnSpc>
                <a:spcPct val="120000"/>
              </a:lnSpc>
              <a:buFontTx/>
              <a:buBlip>
                <a:blip r:embed="rId3"/>
              </a:buBlip>
              <a:defRPr/>
            </a:pPr>
            <a:endParaRPr lang="en-US" altLang="en-US" sz="8000" dirty="0"/>
          </a:p>
          <a:p>
            <a:pPr lvl="1" algn="just">
              <a:lnSpc>
                <a:spcPct val="120000"/>
              </a:lnSpc>
              <a:buFontTx/>
              <a:buBlip>
                <a:blip r:embed="rId3"/>
              </a:buBlip>
              <a:defRPr/>
            </a:pPr>
            <a:r>
              <a:rPr lang="en-US" altLang="en-US" sz="8000" dirty="0" smtClean="0"/>
              <a:t>The copper matrix facilitates quench protection: it allows the quench to </a:t>
            </a:r>
            <a:r>
              <a:rPr lang="en-US" altLang="en-US" sz="8000" b="1" dirty="0" smtClean="0">
                <a:solidFill>
                  <a:srgbClr val="FF0000"/>
                </a:solidFill>
              </a:rPr>
              <a:t>propagate</a:t>
            </a:r>
            <a:r>
              <a:rPr lang="en-US" altLang="en-US" sz="8000" dirty="0" smtClean="0"/>
              <a:t> and it provides time to act on the power circuit.</a:t>
            </a:r>
          </a:p>
          <a:p>
            <a:pPr lvl="1" algn="just">
              <a:lnSpc>
                <a:spcPct val="120000"/>
              </a:lnSpc>
              <a:buFontTx/>
              <a:buBlip>
                <a:blip r:embed="rId3"/>
              </a:buBlip>
              <a:defRPr/>
            </a:pPr>
            <a:r>
              <a:rPr lang="en-US" altLang="en-US" sz="8000" dirty="0" smtClean="0"/>
              <a:t>In the case of a small volume of superconductor heated beyond the critical temperature (for instance because of a flux jump), the current can flow in the copper for a short moment, allowing the filament to </a:t>
            </a:r>
            <a:r>
              <a:rPr lang="en-US" altLang="en-US" sz="8000" b="1" dirty="0" smtClean="0">
                <a:solidFill>
                  <a:srgbClr val="FF0000"/>
                </a:solidFill>
              </a:rPr>
              <a:t>cool-down and recover </a:t>
            </a:r>
            <a:r>
              <a:rPr lang="en-US" altLang="en-US" sz="8000" dirty="0" smtClean="0"/>
              <a:t>superconductivity.</a:t>
            </a:r>
          </a:p>
          <a:p>
            <a:pPr lvl="2" algn="just">
              <a:lnSpc>
                <a:spcPct val="120000"/>
              </a:lnSpc>
              <a:buFontTx/>
              <a:buBlip>
                <a:blip r:embed="rId4"/>
              </a:buBlip>
              <a:defRPr/>
            </a:pPr>
            <a:r>
              <a:rPr lang="en-US" altLang="en-US" sz="8000" dirty="0" smtClean="0"/>
              <a:t>The matrix also helps stabilizing the conductor </a:t>
            </a:r>
            <a:r>
              <a:rPr lang="en-US" altLang="en-US" sz="8000" b="1" dirty="0" smtClean="0"/>
              <a:t>against flux jumps</a:t>
            </a:r>
            <a:r>
              <a:rPr lang="en-US" altLang="en-US" sz="8000" dirty="0" smtClean="0"/>
              <a:t> (dynamic stability).</a:t>
            </a:r>
          </a:p>
          <a:p>
            <a:pPr>
              <a:buFontTx/>
              <a:buBlip>
                <a:blip r:embed="rId2"/>
              </a:buBlip>
              <a:defRPr/>
            </a:pPr>
            <a:endParaRPr lang="en-US" altLang="en-US" dirty="0" smtClean="0"/>
          </a:p>
        </p:txBody>
      </p:sp>
      <p:sp>
        <p:nvSpPr>
          <p:cNvPr id="2458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0474B4C6-7CC6-421B-BA32-6EB36F8F9D6C}" type="slidenum">
              <a:rPr lang="en-US" altLang="en-US" sz="1000" smtClean="0">
                <a:solidFill>
                  <a:srgbClr val="4F81BD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38</a:t>
            </a:fld>
            <a:endParaRPr lang="en-US" altLang="en-US" sz="1000" smtClean="0">
              <a:solidFill>
                <a:srgbClr val="4F81BD"/>
              </a:solidFill>
            </a:endParaRPr>
          </a:p>
        </p:txBody>
      </p:sp>
      <p:grpSp>
        <p:nvGrpSpPr>
          <p:cNvPr id="24583" name="Group 70"/>
          <p:cNvGrpSpPr>
            <a:grpSpLocks/>
          </p:cNvGrpSpPr>
          <p:nvPr/>
        </p:nvGrpSpPr>
        <p:grpSpPr bwMode="auto">
          <a:xfrm>
            <a:off x="3080501" y="3433054"/>
            <a:ext cx="2368550" cy="717550"/>
            <a:chOff x="11184" y="6441"/>
            <a:chExt cx="3732" cy="1130"/>
          </a:xfrm>
        </p:grpSpPr>
        <p:sp>
          <p:nvSpPr>
            <p:cNvPr id="24585" name="Rectangle 71"/>
            <p:cNvSpPr>
              <a:spLocks noChangeArrowheads="1"/>
            </p:cNvSpPr>
            <p:nvPr/>
          </p:nvSpPr>
          <p:spPr bwMode="auto">
            <a:xfrm>
              <a:off x="11187" y="7232"/>
              <a:ext cx="3729" cy="33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SzPct val="60000"/>
                <a:buBlip>
                  <a:blip r:embed="rId2"/>
                </a:buBlip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SzPct val="60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SzPct val="60000"/>
                <a:buBlip>
                  <a:blip r:embed="rId4"/>
                </a:buBlip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SzPct val="60000"/>
                <a:buBlip>
                  <a:blip r:embed="rId5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endParaRPr lang="en-US" altLang="en-US" sz="18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586" name="Rectangle 72"/>
            <p:cNvSpPr>
              <a:spLocks noChangeArrowheads="1"/>
            </p:cNvSpPr>
            <p:nvPr/>
          </p:nvSpPr>
          <p:spPr bwMode="auto">
            <a:xfrm>
              <a:off x="11187" y="6441"/>
              <a:ext cx="3729" cy="33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SzPct val="60000"/>
                <a:buBlip>
                  <a:blip r:embed="rId2"/>
                </a:buBlip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SzPct val="60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SzPct val="60000"/>
                <a:buBlip>
                  <a:blip r:embed="rId4"/>
                </a:buBlip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SzPct val="60000"/>
                <a:buBlip>
                  <a:blip r:embed="rId5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endParaRPr lang="en-US" altLang="en-US" sz="18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587" name="Rectangle 73"/>
            <p:cNvSpPr>
              <a:spLocks noChangeArrowheads="1"/>
            </p:cNvSpPr>
            <p:nvPr/>
          </p:nvSpPr>
          <p:spPr bwMode="auto">
            <a:xfrm>
              <a:off x="11184" y="6780"/>
              <a:ext cx="3729" cy="452"/>
            </a:xfrm>
            <a:prstGeom prst="rect">
              <a:avLst/>
            </a:prstGeom>
            <a:gradFill rotWithShape="0">
              <a:gsLst>
                <a:gs pos="0">
                  <a:srgbClr val="00CCFF"/>
                </a:gs>
                <a:gs pos="50000">
                  <a:srgbClr val="FF0000"/>
                </a:gs>
                <a:gs pos="100000">
                  <a:srgbClr val="00CC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SzPct val="60000"/>
                <a:buBlip>
                  <a:blip r:embed="rId2"/>
                </a:buBlip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SzPct val="60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SzPct val="60000"/>
                <a:buBlip>
                  <a:blip r:embed="rId4"/>
                </a:buBlip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SzPct val="60000"/>
                <a:buBlip>
                  <a:blip r:embed="rId5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endParaRPr lang="en-US" altLang="en-US" sz="18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588" name="Line 74"/>
            <p:cNvSpPr>
              <a:spLocks noChangeShapeType="1"/>
            </p:cNvSpPr>
            <p:nvPr/>
          </p:nvSpPr>
          <p:spPr bwMode="auto">
            <a:xfrm>
              <a:off x="12649" y="6554"/>
              <a:ext cx="643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24589" name="Group 75"/>
            <p:cNvGrpSpPr>
              <a:grpSpLocks/>
            </p:cNvGrpSpPr>
            <p:nvPr/>
          </p:nvGrpSpPr>
          <p:grpSpPr bwMode="auto">
            <a:xfrm>
              <a:off x="11639" y="6554"/>
              <a:ext cx="1010" cy="904"/>
              <a:chOff x="8588" y="9040"/>
              <a:chExt cx="1130" cy="678"/>
            </a:xfrm>
          </p:grpSpPr>
          <p:sp>
            <p:nvSpPr>
              <p:cNvPr id="24598" name="Line 76"/>
              <p:cNvSpPr>
                <a:spLocks noChangeShapeType="1"/>
              </p:cNvSpPr>
              <p:nvPr/>
            </p:nvSpPr>
            <p:spPr bwMode="auto">
              <a:xfrm>
                <a:off x="8588" y="9379"/>
                <a:ext cx="452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mtClean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24599" name="Group 77"/>
              <p:cNvGrpSpPr>
                <a:grpSpLocks/>
              </p:cNvGrpSpPr>
              <p:nvPr/>
            </p:nvGrpSpPr>
            <p:grpSpPr bwMode="auto">
              <a:xfrm>
                <a:off x="9040" y="9040"/>
                <a:ext cx="678" cy="339"/>
                <a:chOff x="9153" y="9040"/>
                <a:chExt cx="678" cy="339"/>
              </a:xfrm>
            </p:grpSpPr>
            <p:sp>
              <p:nvSpPr>
                <p:cNvPr id="24603" name="Arc 78"/>
                <p:cNvSpPr>
                  <a:spLocks/>
                </p:cNvSpPr>
                <p:nvPr/>
              </p:nvSpPr>
              <p:spPr bwMode="auto">
                <a:xfrm flipV="1">
                  <a:off x="9153" y="9210"/>
                  <a:ext cx="339" cy="16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mtClean="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4604" name="Arc 79"/>
                <p:cNvSpPr>
                  <a:spLocks/>
                </p:cNvSpPr>
                <p:nvPr/>
              </p:nvSpPr>
              <p:spPr bwMode="auto">
                <a:xfrm flipH="1">
                  <a:off x="9492" y="9040"/>
                  <a:ext cx="339" cy="17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mtClean="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600" name="Group 80"/>
              <p:cNvGrpSpPr>
                <a:grpSpLocks/>
              </p:cNvGrpSpPr>
              <p:nvPr/>
            </p:nvGrpSpPr>
            <p:grpSpPr bwMode="auto">
              <a:xfrm>
                <a:off x="9040" y="9379"/>
                <a:ext cx="678" cy="339"/>
                <a:chOff x="9153" y="9379"/>
                <a:chExt cx="678" cy="339"/>
              </a:xfrm>
            </p:grpSpPr>
            <p:sp>
              <p:nvSpPr>
                <p:cNvPr id="24601" name="Arc 81"/>
                <p:cNvSpPr>
                  <a:spLocks/>
                </p:cNvSpPr>
                <p:nvPr/>
              </p:nvSpPr>
              <p:spPr bwMode="auto">
                <a:xfrm>
                  <a:off x="9153" y="9379"/>
                  <a:ext cx="339" cy="17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mtClean="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4602" name="Arc 82"/>
                <p:cNvSpPr>
                  <a:spLocks/>
                </p:cNvSpPr>
                <p:nvPr/>
              </p:nvSpPr>
              <p:spPr bwMode="auto">
                <a:xfrm flipH="1" flipV="1">
                  <a:off x="9492" y="9549"/>
                  <a:ext cx="339" cy="16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mtClean="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4590" name="Line 83"/>
            <p:cNvSpPr>
              <a:spLocks noChangeShapeType="1"/>
            </p:cNvSpPr>
            <p:nvPr/>
          </p:nvSpPr>
          <p:spPr bwMode="auto">
            <a:xfrm flipV="1">
              <a:off x="12649" y="7458"/>
              <a:ext cx="643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591" name="Line 84"/>
            <p:cNvSpPr>
              <a:spLocks noChangeShapeType="1"/>
            </p:cNvSpPr>
            <p:nvPr/>
          </p:nvSpPr>
          <p:spPr bwMode="auto">
            <a:xfrm>
              <a:off x="14118" y="7006"/>
              <a:ext cx="459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24592" name="Group 85"/>
            <p:cNvGrpSpPr>
              <a:grpSpLocks/>
            </p:cNvGrpSpPr>
            <p:nvPr/>
          </p:nvGrpSpPr>
          <p:grpSpPr bwMode="auto">
            <a:xfrm>
              <a:off x="13475" y="6554"/>
              <a:ext cx="643" cy="452"/>
              <a:chOff x="10509" y="9040"/>
              <a:chExt cx="678" cy="339"/>
            </a:xfrm>
          </p:grpSpPr>
          <p:sp>
            <p:nvSpPr>
              <p:cNvPr id="24596" name="Arc 86"/>
              <p:cNvSpPr>
                <a:spLocks/>
              </p:cNvSpPr>
              <p:nvPr/>
            </p:nvSpPr>
            <p:spPr bwMode="auto">
              <a:xfrm flipH="1" flipV="1">
                <a:off x="10848" y="9210"/>
                <a:ext cx="339" cy="16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mtClean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4597" name="Arc 87"/>
              <p:cNvSpPr>
                <a:spLocks/>
              </p:cNvSpPr>
              <p:nvPr/>
            </p:nvSpPr>
            <p:spPr bwMode="auto">
              <a:xfrm>
                <a:off x="10509" y="9040"/>
                <a:ext cx="339" cy="17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mtClean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4593" name="Group 88"/>
            <p:cNvGrpSpPr>
              <a:grpSpLocks/>
            </p:cNvGrpSpPr>
            <p:nvPr/>
          </p:nvGrpSpPr>
          <p:grpSpPr bwMode="auto">
            <a:xfrm>
              <a:off x="13475" y="7006"/>
              <a:ext cx="643" cy="452"/>
              <a:chOff x="10509" y="9379"/>
              <a:chExt cx="678" cy="339"/>
            </a:xfrm>
          </p:grpSpPr>
          <p:sp>
            <p:nvSpPr>
              <p:cNvPr id="24594" name="Arc 89"/>
              <p:cNvSpPr>
                <a:spLocks/>
              </p:cNvSpPr>
              <p:nvPr/>
            </p:nvSpPr>
            <p:spPr bwMode="auto">
              <a:xfrm flipH="1">
                <a:off x="10848" y="9379"/>
                <a:ext cx="339" cy="17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mtClean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4595" name="Arc 90"/>
              <p:cNvSpPr>
                <a:spLocks/>
              </p:cNvSpPr>
              <p:nvPr/>
            </p:nvSpPr>
            <p:spPr bwMode="auto">
              <a:xfrm flipV="1">
                <a:off x="10509" y="9549"/>
                <a:ext cx="339" cy="16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mtClean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4584" name="Text Box 7"/>
          <p:cNvSpPr txBox="1">
            <a:spLocks noChangeArrowheads="1"/>
          </p:cNvSpPr>
          <p:nvPr/>
        </p:nvSpPr>
        <p:spPr bwMode="auto">
          <a:xfrm>
            <a:off x="5829300" y="3653716"/>
            <a:ext cx="1447800" cy="2762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200" smtClean="0">
                <a:solidFill>
                  <a:prstClr val="black"/>
                </a:solidFill>
                <a:ea typeface="MS PGothic" panose="020B0600070205080204" pitchFamily="34" charset="-128"/>
              </a:rPr>
              <a:t>by L. Bottura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4F322-22CB-4FC3-8EAF-24D09C8C8FA7}" type="datetime1">
              <a:rPr lang="zh-CN" altLang="en-US" smtClean="0"/>
              <a:t>2016-8-1</a:t>
            </a:fld>
            <a:endParaRPr lang="en-US"/>
          </a:p>
        </p:txBody>
      </p:sp>
      <p:cxnSp>
        <p:nvCxnSpPr>
          <p:cNvPr id="29" name="直接连接符 28"/>
          <p:cNvCxnSpPr/>
          <p:nvPr/>
        </p:nvCxnSpPr>
        <p:spPr>
          <a:xfrm>
            <a:off x="809625" y="958850"/>
            <a:ext cx="76104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0" y="5007"/>
            <a:ext cx="9144000" cy="953843"/>
          </a:xfrm>
        </p:spPr>
        <p:txBody>
          <a:bodyPr>
            <a:normAutofit/>
          </a:bodyPr>
          <a:lstStyle/>
          <a:p>
            <a:r>
              <a:rPr lang="en-US" altLang="en-US" dirty="0" smtClean="0"/>
              <a:t>Superconducting materials</a:t>
            </a:r>
          </a:p>
        </p:txBody>
      </p:sp>
    </p:spTree>
    <p:extLst>
      <p:ext uri="{BB962C8B-B14F-4D97-AF65-F5344CB8AC3E}">
        <p14:creationId xmlns:p14="http://schemas.microsoft.com/office/powerpoint/2010/main" val="401820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504A-EF88-4BBA-A293-496447C30FFF}" type="datetime1">
              <a:rPr lang="zh-CN" altLang="en-US" smtClean="0"/>
              <a:t>2016-8-1</a:t>
            </a:fld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39</a:t>
            </a:fld>
            <a:endParaRPr lang="en-US"/>
          </a:p>
        </p:txBody>
      </p:sp>
      <p:sp>
        <p:nvSpPr>
          <p:cNvPr id="6" name="矩形 5"/>
          <p:cNvSpPr/>
          <p:nvPr/>
        </p:nvSpPr>
        <p:spPr>
          <a:xfrm>
            <a:off x="0" y="289264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/>
              <a:t>R&amp;D of SPPC High Field Magnets</a:t>
            </a:r>
          </a:p>
        </p:txBody>
      </p:sp>
    </p:spTree>
    <p:extLst>
      <p:ext uri="{BB962C8B-B14F-4D97-AF65-F5344CB8AC3E}">
        <p14:creationId xmlns:p14="http://schemas.microsoft.com/office/powerpoint/2010/main" val="1722969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504A-EF88-4BBA-A293-496447C30FFF}" type="datetime1">
              <a:rPr lang="zh-CN" altLang="en-US" smtClean="0"/>
              <a:t>2016-8-1</a:t>
            </a:fld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4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39262" y="2450123"/>
            <a:ext cx="7959969" cy="82061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zh-CN" sz="3600" dirty="0"/>
              <a:t>Basic </a:t>
            </a:r>
            <a:r>
              <a:rPr lang="en-US" altLang="zh-CN" sz="3600" dirty="0" smtClean="0"/>
              <a:t>Knowledge </a:t>
            </a:r>
            <a:r>
              <a:rPr lang="en-US" altLang="zh-CN" sz="3600" dirty="0" smtClean="0"/>
              <a:t>of the </a:t>
            </a:r>
            <a:endParaRPr lang="en-US" altLang="zh-CN" sz="3600" dirty="0" smtClean="0"/>
          </a:p>
          <a:p>
            <a:pPr marL="0" indent="0" algn="ctr">
              <a:buNone/>
            </a:pPr>
            <a:r>
              <a:rPr lang="en-US" altLang="zh-CN" sz="3600" dirty="0" smtClean="0"/>
              <a:t>Superconducting Accelerator Magnets</a:t>
            </a:r>
            <a:endParaRPr lang="en-US" altLang="zh-CN" sz="3600" dirty="0"/>
          </a:p>
        </p:txBody>
      </p:sp>
    </p:spTree>
    <p:extLst>
      <p:ext uri="{BB962C8B-B14F-4D97-AF65-F5344CB8AC3E}">
        <p14:creationId xmlns:p14="http://schemas.microsoft.com/office/powerpoint/2010/main" val="237993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49600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R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equirements </a:t>
            </a:r>
            <a:r>
              <a:rPr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of the 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SPPC </a:t>
            </a:r>
            <a:r>
              <a:rPr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M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agnets</a:t>
            </a:r>
            <a:endParaRPr lang="zh-CN" altLang="en-US" sz="3200" b="1" dirty="0">
              <a:solidFill>
                <a:srgbClr val="000000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487053" y="963103"/>
            <a:ext cx="5261411" cy="2321881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en-US" altLang="zh-CN" sz="2200" b="1" i="1" dirty="0" smtClean="0"/>
              <a:t>Main dipoles</a:t>
            </a:r>
          </a:p>
          <a:p>
            <a:pPr algn="just"/>
            <a:r>
              <a:rPr lang="en-US" altLang="zh-CN" sz="2200" i="1" dirty="0" smtClean="0"/>
              <a:t>Field </a:t>
            </a:r>
            <a:r>
              <a:rPr lang="en-US" altLang="zh-CN" sz="2200" i="1" dirty="0"/>
              <a:t>strength: 20 Tesla </a:t>
            </a:r>
          </a:p>
          <a:p>
            <a:pPr algn="just"/>
            <a:r>
              <a:rPr lang="en-US" altLang="zh-CN" sz="2200" i="1" dirty="0"/>
              <a:t>Aperture diameter: 40~50 mm </a:t>
            </a:r>
          </a:p>
          <a:p>
            <a:pPr algn="just"/>
            <a:r>
              <a:rPr lang="en-US" altLang="zh-CN" sz="2200" i="1" dirty="0"/>
              <a:t>Field quality: 10</a:t>
            </a:r>
            <a:r>
              <a:rPr lang="en-US" altLang="zh-CN" sz="2200" i="1" baseline="30000" dirty="0"/>
              <a:t>-4</a:t>
            </a:r>
            <a:r>
              <a:rPr lang="en-US" altLang="zh-CN" sz="2200" i="1" dirty="0"/>
              <a:t> at the 2/3 aperture radius</a:t>
            </a:r>
            <a:endParaRPr lang="zh-CN" altLang="zh-CN" sz="2200" i="1" dirty="0"/>
          </a:p>
          <a:p>
            <a:pPr algn="just"/>
            <a:r>
              <a:rPr lang="en-US" altLang="zh-CN" sz="2200" i="1" dirty="0"/>
              <a:t>Outer diameter: 900 mm in a 1.5 m cryostat</a:t>
            </a:r>
          </a:p>
          <a:p>
            <a:pPr algn="just"/>
            <a:r>
              <a:rPr lang="en-US" altLang="zh-CN" sz="2200" i="1" dirty="0"/>
              <a:t>Tunnel cross section: 6 m wide and 5.4 m </a:t>
            </a:r>
            <a:r>
              <a:rPr lang="en-US" altLang="zh-CN" sz="2200" i="1" dirty="0" smtClean="0"/>
              <a:t>high</a:t>
            </a:r>
          </a:p>
          <a:p>
            <a:pPr marL="0" indent="0" algn="just">
              <a:buNone/>
            </a:pPr>
            <a:endParaRPr lang="en-US" altLang="zh-CN" sz="22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133" y="3356992"/>
            <a:ext cx="2925249" cy="26015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47"/>
          <a:stretch/>
        </p:blipFill>
        <p:spPr>
          <a:xfrm>
            <a:off x="121153" y="3469327"/>
            <a:ext cx="2937770" cy="24935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446130"/>
            <a:ext cx="3004833" cy="24663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932577" y="5959806"/>
            <a:ext cx="3240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6-m Tunnel for CEPC-SPPC. Left: SPPC collider. Right: CEPC 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collider (bottom) and </a:t>
            </a:r>
            <a:r>
              <a:rPr lang="en-US" altLang="zh-CN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Booster 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(top</a:t>
            </a:r>
            <a:r>
              <a:rPr lang="en-US" altLang="zh-CN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  <a:endParaRPr lang="zh-CN" altLang="en-US" sz="1200" i="1" dirty="0"/>
          </a:p>
        </p:txBody>
      </p:sp>
      <p:sp>
        <p:nvSpPr>
          <p:cNvPr id="12" name="Rectangle 11"/>
          <p:cNvSpPr/>
          <p:nvPr/>
        </p:nvSpPr>
        <p:spPr>
          <a:xfrm>
            <a:off x="3779912" y="6052140"/>
            <a:ext cx="18694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SPPC accelerator complex </a:t>
            </a:r>
            <a:endParaRPr lang="zh-CN" altLang="en-US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5609" y="5958541"/>
            <a:ext cx="30171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T</a:t>
            </a:r>
            <a:r>
              <a:rPr lang="en-US" altLang="zh-CN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he 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CEPC-SPPC ring sited in </a:t>
            </a:r>
            <a:r>
              <a:rPr lang="en-US" altLang="zh-CN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Qinhuangdao,</a:t>
            </a:r>
          </a:p>
          <a:p>
            <a:r>
              <a:rPr lang="en-US" altLang="zh-CN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50 km and 100 km options .</a:t>
            </a:r>
            <a:endParaRPr lang="zh-CN" altLang="en-US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49525" y="6552109"/>
            <a:ext cx="583264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Refer to CEPC-SPPC Pre-CDR, Mar. 2015:</a:t>
            </a:r>
            <a:r>
              <a:rPr lang="en-US" altLang="zh-CN" sz="11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1100" i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6"/>
              </a:rPr>
              <a:t>http</a:t>
            </a:r>
            <a:r>
              <a:rPr lang="en-US" altLang="zh-CN" sz="1100" i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6"/>
              </a:rPr>
              <a:t>://cepc.ihep.ac.cn/preCDR/volume.html</a:t>
            </a:r>
            <a:endParaRPr lang="zh-CN" altLang="en-US" sz="1100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665CA0BC-07CC-4772-8C90-706563EEBEF9}" type="datetime1">
              <a:rPr lang="zh-CN" altLang="en-US" smtClean="0"/>
              <a:t>2016-8-1</a:t>
            </a:fld>
            <a:endParaRPr lang="zh-CN" altLang="en-US" dirty="0"/>
          </a:p>
        </p:txBody>
      </p:sp>
      <p:sp>
        <p:nvSpPr>
          <p:cNvPr id="16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en-US" altLang="zh-CN" dirty="0" smtClean="0"/>
              <a:t>3</a:t>
            </a:r>
            <a:endParaRPr lang="zh-CN" altLang="en-US" dirty="0"/>
          </a:p>
        </p:txBody>
      </p:sp>
      <p:sp>
        <p:nvSpPr>
          <p:cNvPr id="17" name="Rectangle 37"/>
          <p:cNvSpPr/>
          <p:nvPr/>
        </p:nvSpPr>
        <p:spPr>
          <a:xfrm>
            <a:off x="313185" y="1043264"/>
            <a:ext cx="3173868" cy="2182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  <a:spcBef>
                <a:spcPts val="450"/>
              </a:spcBef>
            </a:pPr>
            <a:r>
              <a:rPr lang="en-US" altLang="zh-CN" sz="2000" b="1" i="1" dirty="0" smtClean="0"/>
              <a:t>SPPC</a:t>
            </a:r>
            <a:endParaRPr lang="en-US" altLang="zh-CN" b="1" i="1" dirty="0"/>
          </a:p>
          <a:p>
            <a:pPr marL="285750" indent="-285750">
              <a:lnSpc>
                <a:spcPts val="16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altLang="zh-CN" i="1" dirty="0" smtClean="0"/>
              <a:t>50/100 </a:t>
            </a:r>
            <a:r>
              <a:rPr lang="en-US" altLang="zh-CN" i="1" dirty="0"/>
              <a:t>km in circumference   </a:t>
            </a:r>
          </a:p>
          <a:p>
            <a:pPr marL="285750" indent="-285750">
              <a:lnSpc>
                <a:spcPts val="16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altLang="zh-CN" i="1" dirty="0" smtClean="0"/>
              <a:t>C.M</a:t>
            </a:r>
            <a:r>
              <a:rPr lang="en-US" altLang="zh-CN" i="1" dirty="0"/>
              <a:t>. energy </a:t>
            </a:r>
            <a:r>
              <a:rPr lang="en-US" altLang="zh-CN" i="1" dirty="0" smtClean="0"/>
              <a:t>70 </a:t>
            </a:r>
            <a:r>
              <a:rPr lang="en-US" altLang="zh-CN" i="1" dirty="0" err="1"/>
              <a:t>TeV</a:t>
            </a:r>
            <a:r>
              <a:rPr lang="en-US" altLang="zh-CN" i="1" dirty="0"/>
              <a:t> </a:t>
            </a:r>
            <a:r>
              <a:rPr lang="en-US" altLang="zh-CN" i="1" dirty="0" smtClean="0"/>
              <a:t>or higher</a:t>
            </a:r>
            <a:endParaRPr lang="en-US" altLang="zh-CN" i="1" dirty="0"/>
          </a:p>
          <a:p>
            <a:pPr marL="285750" indent="-285750">
              <a:lnSpc>
                <a:spcPts val="16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altLang="zh-CN" i="1" dirty="0" smtClean="0"/>
              <a:t>Timeline</a:t>
            </a:r>
          </a:p>
          <a:p>
            <a:pPr>
              <a:lnSpc>
                <a:spcPts val="1600"/>
              </a:lnSpc>
              <a:spcBef>
                <a:spcPts val="450"/>
              </a:spcBef>
            </a:pPr>
            <a:r>
              <a:rPr lang="en-US" altLang="zh-CN" i="1" dirty="0" smtClean="0"/>
              <a:t>     Pre-study</a:t>
            </a:r>
            <a:r>
              <a:rPr lang="en-US" altLang="zh-CN" i="1" dirty="0"/>
              <a:t>:             </a:t>
            </a:r>
            <a:r>
              <a:rPr lang="en-US" altLang="zh-CN" i="1" dirty="0" smtClean="0"/>
              <a:t>2013-2020</a:t>
            </a:r>
            <a:endParaRPr lang="en-US" altLang="zh-CN" i="1" dirty="0"/>
          </a:p>
          <a:p>
            <a:pPr>
              <a:lnSpc>
                <a:spcPts val="1600"/>
              </a:lnSpc>
              <a:spcBef>
                <a:spcPts val="450"/>
              </a:spcBef>
            </a:pPr>
            <a:r>
              <a:rPr lang="en-US" altLang="zh-CN" i="1" dirty="0" smtClean="0"/>
              <a:t>     R&amp;D</a:t>
            </a:r>
            <a:r>
              <a:rPr lang="en-US" altLang="zh-CN" i="1" dirty="0"/>
              <a:t>:                      </a:t>
            </a:r>
            <a:r>
              <a:rPr lang="en-US" altLang="zh-CN" i="1" dirty="0" smtClean="0"/>
              <a:t>2020-2030</a:t>
            </a:r>
            <a:endParaRPr lang="en-US" altLang="zh-CN" i="1" dirty="0"/>
          </a:p>
          <a:p>
            <a:pPr>
              <a:lnSpc>
                <a:spcPts val="1600"/>
              </a:lnSpc>
              <a:spcBef>
                <a:spcPts val="450"/>
              </a:spcBef>
            </a:pPr>
            <a:r>
              <a:rPr lang="en-US" altLang="zh-CN" i="1" dirty="0" smtClean="0"/>
              <a:t>     Eng. Design:         2030-2035</a:t>
            </a:r>
            <a:endParaRPr lang="en-US" altLang="zh-CN" i="1" dirty="0"/>
          </a:p>
          <a:p>
            <a:pPr>
              <a:lnSpc>
                <a:spcPts val="1600"/>
              </a:lnSpc>
              <a:spcBef>
                <a:spcPts val="450"/>
              </a:spcBef>
            </a:pPr>
            <a:r>
              <a:rPr lang="en-US" altLang="zh-CN" i="1" dirty="0" smtClean="0"/>
              <a:t>     </a:t>
            </a:r>
            <a:r>
              <a:rPr lang="en-US" altLang="zh-CN" b="1" i="1" dirty="0" smtClean="0"/>
              <a:t>Construction</a:t>
            </a:r>
            <a:r>
              <a:rPr lang="en-US" altLang="zh-CN" b="1" i="1" dirty="0"/>
              <a:t>:       </a:t>
            </a:r>
            <a:r>
              <a:rPr lang="en-US" altLang="zh-CN" b="1" i="1" dirty="0" smtClean="0"/>
              <a:t>2035-2042</a:t>
            </a:r>
            <a:endParaRPr lang="en-US" altLang="zh-CN" b="1" i="1" dirty="0"/>
          </a:p>
        </p:txBody>
      </p:sp>
      <p:sp>
        <p:nvSpPr>
          <p:cNvPr id="18" name="Rounded Rectangle 38"/>
          <p:cNvSpPr/>
          <p:nvPr/>
        </p:nvSpPr>
        <p:spPr>
          <a:xfrm>
            <a:off x="3487053" y="927248"/>
            <a:ext cx="5261411" cy="2298665"/>
          </a:xfrm>
          <a:prstGeom prst="roundRect">
            <a:avLst>
              <a:gd name="adj" fmla="val 4280"/>
            </a:avLst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0" name="Rounded Rectangle 38"/>
          <p:cNvSpPr/>
          <p:nvPr/>
        </p:nvSpPr>
        <p:spPr>
          <a:xfrm>
            <a:off x="313186" y="940542"/>
            <a:ext cx="3175120" cy="2285371"/>
          </a:xfrm>
          <a:prstGeom prst="roundRect">
            <a:avLst>
              <a:gd name="adj" fmla="val 4280"/>
            </a:avLst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aphicFrame>
        <p:nvGraphicFramePr>
          <p:cNvPr id="21" name="Objet 7"/>
          <p:cNvGraphicFramePr>
            <a:graphicFrameLocks noChangeAspect="1"/>
          </p:cNvGraphicFramePr>
          <p:nvPr>
            <p:extLst/>
          </p:nvPr>
        </p:nvGraphicFramePr>
        <p:xfrm>
          <a:off x="5572125" y="936485"/>
          <a:ext cx="3146425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2" name="公式" r:id="rId7" imgW="1701720" imgH="203040" progId="Equation.3">
                  <p:embed/>
                </p:oleObj>
              </mc:Choice>
              <mc:Fallback>
                <p:oleObj name="公式" r:id="rId7" imgW="17017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25" y="936485"/>
                        <a:ext cx="3146425" cy="37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直接连接符 6"/>
          <p:cNvCxnSpPr/>
          <p:nvPr/>
        </p:nvCxnSpPr>
        <p:spPr>
          <a:xfrm>
            <a:off x="5649335" y="1311135"/>
            <a:ext cx="30303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2014636" y="4212100"/>
            <a:ext cx="10807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Qinhuangdao</a:t>
            </a:r>
            <a:endParaRPr lang="zh-CN" altLang="en-US" sz="1200" b="1" dirty="0">
              <a:solidFill>
                <a:srgbClr val="FF0000"/>
              </a:solidFill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464315" y="764704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25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735451"/>
            <a:ext cx="2796484" cy="2501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792088"/>
          </a:xfrm>
        </p:spPr>
        <p:txBody>
          <a:bodyPr>
            <a:normAutofit/>
          </a:bodyPr>
          <a:lstStyle/>
          <a:p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Why 20-T Dipole </a:t>
            </a:r>
            <a:r>
              <a:rPr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I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s Difficult ?</a:t>
            </a:r>
            <a:endParaRPr lang="zh-CN" altLang="en-US" sz="3200" b="1" dirty="0">
              <a:solidFill>
                <a:srgbClr val="000000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CA0BC-07CC-4772-8C90-706563EEBEF9}" type="datetime1">
              <a:rPr lang="zh-CN" altLang="en-US" smtClean="0"/>
              <a:t>2016-8-1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41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2843808" y="976660"/>
                <a:ext cx="3421360" cy="230832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7030A0"/>
                </a:solidFill>
                <a:prstDash val="sysDash"/>
              </a:ln>
            </p:spPr>
            <p:txBody>
              <a:bodyPr wrap="square" lIns="72000" tIns="0" rIns="72000" bIns="0" rtlCol="0">
                <a:spAutoFit/>
              </a:bodyPr>
              <a:lstStyle/>
              <a:p>
                <a:pPr>
                  <a:lnSpc>
                    <a:spcPts val="3000"/>
                  </a:lnSpc>
                </a:pPr>
                <a:r>
                  <a:rPr lang="en-US" altLang="zh-CN" sz="2000" b="1" dirty="0" smtClean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     Dipole vs </a:t>
                </a:r>
                <a:r>
                  <a:rPr lang="en-US" altLang="zh-CN" sz="2000" b="1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Solenoid</a:t>
                </a:r>
                <a:endParaRPr lang="en-US" altLang="zh-CN" sz="2000" i="1" dirty="0" smtClean="0">
                  <a:solidFill>
                    <a:srgbClr val="FF0000"/>
                  </a:solidFill>
                </a:endParaRPr>
              </a:p>
              <a:p>
                <a:pPr marL="285750" indent="-285750">
                  <a:lnSpc>
                    <a:spcPts val="3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i="1" dirty="0" smtClean="0">
                    <a:solidFill>
                      <a:srgbClr val="FF0000"/>
                    </a:solidFill>
                  </a:rPr>
                  <a:t>Different coil configurations</a:t>
                </a:r>
                <a:endParaRPr lang="en-US" altLang="zh-CN" sz="2000" i="1" dirty="0">
                  <a:solidFill>
                    <a:srgbClr val="FF0000"/>
                  </a:solidFill>
                </a:endParaRPr>
              </a:p>
              <a:p>
                <a:pPr>
                  <a:lnSpc>
                    <a:spcPts val="3000"/>
                  </a:lnSpc>
                </a:pPr>
                <a:r>
                  <a:rPr lang="en-US" altLang="zh-CN" sz="2000" i="1" dirty="0" smtClean="0">
                    <a:solidFill>
                      <a:srgbClr val="FF0000"/>
                    </a:solidFill>
                  </a:rPr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𝑑𝑖𝑝𝑜𝑙𝑒</m:t>
                        </m:r>
                      </m:sub>
                    </m:sSub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𝑠𝑜𝑙𝑒𝑛𝑜𝑖𝑑</m:t>
                        </m:r>
                      </m:sub>
                    </m:sSub>
                  </m:oMath>
                </a14:m>
                <a:endParaRPr lang="en-US" altLang="zh-CN" sz="2000" i="1" dirty="0">
                  <a:solidFill>
                    <a:srgbClr val="FF0000"/>
                  </a:solidFill>
                </a:endParaRPr>
              </a:p>
              <a:p>
                <a:pPr marL="285750" indent="-285750">
                  <a:lnSpc>
                    <a:spcPts val="3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i="1" dirty="0" smtClean="0">
                    <a:solidFill>
                      <a:srgbClr val="FF0000"/>
                    </a:solidFill>
                  </a:rPr>
                  <a:t>Limited coil </a:t>
                </a:r>
                <a:r>
                  <a:rPr lang="en-US" altLang="zh-CN" sz="2000" i="1" dirty="0">
                    <a:solidFill>
                      <a:srgbClr val="FF0000"/>
                    </a:solidFill>
                  </a:rPr>
                  <a:t>width </a:t>
                </a:r>
                <a:r>
                  <a:rPr lang="en-US" altLang="zh-CN" sz="2000" i="1" dirty="0" smtClean="0">
                    <a:solidFill>
                      <a:srgbClr val="FF0000"/>
                    </a:solidFill>
                  </a:rPr>
                  <a:t>for dipole</a:t>
                </a:r>
                <a:endParaRPr lang="en-US" altLang="zh-CN" sz="2000" i="1" dirty="0">
                  <a:solidFill>
                    <a:srgbClr val="FF0000"/>
                  </a:solidFill>
                </a:endParaRPr>
              </a:p>
              <a:p>
                <a:pPr marL="285750" indent="-285750">
                  <a:lnSpc>
                    <a:spcPts val="3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i="1" dirty="0" smtClean="0">
                    <a:solidFill>
                      <a:srgbClr val="FF0000"/>
                    </a:solidFill>
                  </a:rPr>
                  <a:t>Magnetic </a:t>
                </a:r>
                <a:r>
                  <a:rPr lang="en-US" altLang="zh-CN" sz="2000" i="1" dirty="0">
                    <a:solidFill>
                      <a:srgbClr val="FF0000"/>
                    </a:solidFill>
                  </a:rPr>
                  <a:t>shielding</a:t>
                </a:r>
              </a:p>
              <a:p>
                <a:pPr marL="285750" indent="-285750">
                  <a:lnSpc>
                    <a:spcPts val="3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i="1" dirty="0" smtClean="0">
                    <a:solidFill>
                      <a:srgbClr val="FF0000"/>
                    </a:solidFill>
                  </a:rPr>
                  <a:t>Cost</a:t>
                </a:r>
                <a:endParaRPr lang="zh-CN" altLang="en-US" sz="2000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808" y="976660"/>
                <a:ext cx="3421360" cy="2308324"/>
              </a:xfrm>
              <a:prstGeom prst="rect">
                <a:avLst/>
              </a:prstGeom>
              <a:blipFill rotWithShape="0">
                <a:blip r:embed="rId4"/>
                <a:stretch>
                  <a:fillRect l="-2128" t="-1309" b="-3927"/>
                </a:stretch>
              </a:blipFill>
              <a:ln w="19050">
                <a:solidFill>
                  <a:srgbClr val="7030A0"/>
                </a:solidFill>
                <a:prstDash val="sysDash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Object 6"/>
          <p:cNvGraphicFramePr>
            <a:graphicFrameLocks noChangeAspect="1"/>
          </p:cNvGraphicFramePr>
          <p:nvPr>
            <p:extLst/>
          </p:nvPr>
        </p:nvGraphicFramePr>
        <p:xfrm>
          <a:off x="6909116" y="1989708"/>
          <a:ext cx="1578635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0" name="Equation" r:id="rId5" imgW="1206360" imgH="330120" progId="Equation.3">
                  <p:embed/>
                </p:oleObj>
              </mc:Choice>
              <mc:Fallback>
                <p:oleObj name="Equation" r:id="rId5" imgW="1206360" imgH="330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9116" y="1989708"/>
                        <a:ext cx="1578635" cy="4320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矩形 10"/>
          <p:cNvSpPr/>
          <p:nvPr/>
        </p:nvSpPr>
        <p:spPr>
          <a:xfrm>
            <a:off x="7811559" y="6202461"/>
            <a:ext cx="12266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CN" sz="1400" i="1" dirty="0"/>
              <a:t>Martin </a:t>
            </a:r>
            <a:r>
              <a:rPr lang="en-GB" altLang="zh-CN" sz="1400" i="1" dirty="0" smtClean="0"/>
              <a:t>Wilson</a:t>
            </a:r>
            <a:endParaRPr lang="zh-CN" altLang="en-US" sz="1400" i="1" dirty="0"/>
          </a:p>
        </p:txBody>
      </p:sp>
      <p:sp>
        <p:nvSpPr>
          <p:cNvPr id="46" name="矩形 45"/>
          <p:cNvSpPr/>
          <p:nvPr/>
        </p:nvSpPr>
        <p:spPr>
          <a:xfrm>
            <a:off x="6815132" y="1151901"/>
            <a:ext cx="16097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Solenoid</a:t>
            </a:r>
            <a:endParaRPr lang="zh-CN" altLang="en-US" sz="2800" dirty="0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9895" y="3436696"/>
            <a:ext cx="3207169" cy="2845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2915816" y="6289575"/>
            <a:ext cx="1800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1400" b="0" i="1" dirty="0" smtClean="0"/>
              <a:t>L</a:t>
            </a:r>
            <a:r>
              <a:rPr lang="en-GB" sz="1400" i="1" dirty="0" smtClean="0"/>
              <a:t>ucio</a:t>
            </a:r>
            <a:r>
              <a:rPr lang="en-GB" sz="1400" b="0" i="1" dirty="0" smtClean="0"/>
              <a:t> Rossi</a:t>
            </a:r>
            <a:endParaRPr lang="en-GB" sz="1400" b="0" i="1" dirty="0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4" t="3104" r="3583" b="18086"/>
          <a:stretch/>
        </p:blipFill>
        <p:spPr>
          <a:xfrm>
            <a:off x="81481" y="4005064"/>
            <a:ext cx="2768548" cy="2192893"/>
          </a:xfrm>
          <a:prstGeom prst="rect">
            <a:avLst/>
          </a:prstGeom>
        </p:spPr>
      </p:pic>
      <p:graphicFrame>
        <p:nvGraphicFramePr>
          <p:cNvPr id="19" name="Object 22"/>
          <p:cNvGraphicFramePr>
            <a:graphicFrameLocks noChangeAspect="1"/>
          </p:cNvGraphicFramePr>
          <p:nvPr>
            <p:extLst/>
          </p:nvPr>
        </p:nvGraphicFramePr>
        <p:xfrm>
          <a:off x="410842" y="1758897"/>
          <a:ext cx="1882552" cy="826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1" name="公式" r:id="rId9" imgW="927000" imgH="406080" progId="Equation.3">
                  <p:embed/>
                </p:oleObj>
              </mc:Choice>
              <mc:Fallback>
                <p:oleObj name="公式" r:id="rId9" imgW="927000" imgH="406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842" y="1758897"/>
                        <a:ext cx="1882552" cy="8260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文本框 19"/>
          <p:cNvSpPr txBox="1"/>
          <p:nvPr/>
        </p:nvSpPr>
        <p:spPr>
          <a:xfrm>
            <a:off x="14788" y="6084004"/>
            <a:ext cx="1244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LHC dipole</a:t>
            </a:r>
            <a:endParaRPr lang="zh-CN" altLang="en-US" sz="1600" dirty="0"/>
          </a:p>
        </p:txBody>
      </p:sp>
      <p:sp>
        <p:nvSpPr>
          <p:cNvPr id="21" name="矩形 20"/>
          <p:cNvSpPr/>
          <p:nvPr/>
        </p:nvSpPr>
        <p:spPr>
          <a:xfrm>
            <a:off x="739610" y="1151901"/>
            <a:ext cx="12250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Dipole</a:t>
            </a:r>
            <a:endParaRPr lang="zh-CN" altLang="en-US" sz="2800" b="1" dirty="0"/>
          </a:p>
        </p:txBody>
      </p:sp>
      <p:sp>
        <p:nvSpPr>
          <p:cNvPr id="22" name="文本框 21"/>
          <p:cNvSpPr txBox="1"/>
          <p:nvPr/>
        </p:nvSpPr>
        <p:spPr>
          <a:xfrm>
            <a:off x="410842" y="2708920"/>
            <a:ext cx="2073990" cy="83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80"/>
              </a:lnSpc>
            </a:pPr>
            <a:r>
              <a:rPr lang="en-US" altLang="zh-CN" sz="2000" i="1" dirty="0" smtClean="0"/>
              <a:t>J</a:t>
            </a:r>
            <a:r>
              <a:rPr lang="en-US" altLang="zh-CN" sz="2000" i="1" baseline="-25000" dirty="0" smtClean="0"/>
              <a:t>e</a:t>
            </a:r>
            <a:r>
              <a:rPr lang="en-US" altLang="zh-CN" sz="2000" i="1" dirty="0" smtClean="0"/>
              <a:t> – </a:t>
            </a:r>
            <a:r>
              <a:rPr lang="en-US" altLang="zh-CN" i="1" dirty="0" smtClean="0"/>
              <a:t>Current density</a:t>
            </a:r>
          </a:p>
          <a:p>
            <a:pPr algn="just">
              <a:lnSpc>
                <a:spcPts val="2880"/>
              </a:lnSpc>
            </a:pPr>
            <a:r>
              <a:rPr lang="en-US" altLang="zh-CN" sz="2000" i="1" dirty="0" smtClean="0"/>
              <a:t>t  – </a:t>
            </a:r>
            <a:r>
              <a:rPr lang="en-US" altLang="zh-CN" i="1" dirty="0" smtClean="0"/>
              <a:t>Coil thickness</a:t>
            </a:r>
            <a:endParaRPr lang="zh-CN" altLang="en-US" i="1" dirty="0"/>
          </a:p>
        </p:txBody>
      </p:sp>
      <p:sp>
        <p:nvSpPr>
          <p:cNvPr id="23" name="文本框 22"/>
          <p:cNvSpPr txBox="1"/>
          <p:nvPr/>
        </p:nvSpPr>
        <p:spPr>
          <a:xfrm>
            <a:off x="6802912" y="2636912"/>
            <a:ext cx="2073990" cy="83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80"/>
              </a:lnSpc>
            </a:pPr>
            <a:r>
              <a:rPr lang="en-US" altLang="zh-CN" sz="2000" i="1" dirty="0" smtClean="0"/>
              <a:t>J</a:t>
            </a:r>
            <a:r>
              <a:rPr lang="en-US" altLang="zh-CN" sz="2000" i="1" baseline="-25000" dirty="0" smtClean="0"/>
              <a:t>e</a:t>
            </a:r>
            <a:r>
              <a:rPr lang="en-US" altLang="zh-CN" sz="2000" i="1" dirty="0" smtClean="0"/>
              <a:t> – </a:t>
            </a:r>
            <a:r>
              <a:rPr lang="en-US" altLang="zh-CN" i="1" dirty="0" smtClean="0"/>
              <a:t>Current density</a:t>
            </a:r>
          </a:p>
          <a:p>
            <a:pPr algn="just">
              <a:lnSpc>
                <a:spcPts val="2880"/>
              </a:lnSpc>
            </a:pPr>
            <a:r>
              <a:rPr lang="en-US" altLang="zh-CN" sz="2000" i="1" dirty="0" smtClean="0"/>
              <a:t>t  – </a:t>
            </a:r>
            <a:r>
              <a:rPr lang="en-US" altLang="zh-CN" i="1" dirty="0" smtClean="0"/>
              <a:t>Coil thickness</a:t>
            </a:r>
            <a:endParaRPr lang="zh-CN" altLang="en-US" i="1" dirty="0"/>
          </a:p>
        </p:txBody>
      </p:sp>
      <p:cxnSp>
        <p:nvCxnSpPr>
          <p:cNvPr id="24" name="直接连接符 23"/>
          <p:cNvCxnSpPr/>
          <p:nvPr/>
        </p:nvCxnSpPr>
        <p:spPr>
          <a:xfrm>
            <a:off x="464315" y="764704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277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Picture 6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17" y="917686"/>
            <a:ext cx="8224115" cy="5928165"/>
          </a:xfrm>
          <a:prstGeom prst="rect">
            <a:avLst/>
          </a:prstGeom>
        </p:spPr>
      </p:pic>
      <p:sp>
        <p:nvSpPr>
          <p:cNvPr id="618" name="Line 599"/>
          <p:cNvSpPr>
            <a:spLocks noChangeShapeType="1"/>
          </p:cNvSpPr>
          <p:nvPr/>
        </p:nvSpPr>
        <p:spPr bwMode="auto">
          <a:xfrm>
            <a:off x="3884923" y="3482939"/>
            <a:ext cx="0" cy="2701514"/>
          </a:xfrm>
          <a:prstGeom prst="line">
            <a:avLst/>
          </a:prstGeom>
          <a:noFill/>
          <a:ln w="31750">
            <a:solidFill>
              <a:srgbClr val="0033CC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" name="Line 600"/>
          <p:cNvSpPr>
            <a:spLocks noChangeShapeType="1"/>
          </p:cNvSpPr>
          <p:nvPr/>
        </p:nvSpPr>
        <p:spPr bwMode="auto">
          <a:xfrm>
            <a:off x="2873310" y="3472665"/>
            <a:ext cx="0" cy="2712626"/>
          </a:xfrm>
          <a:prstGeom prst="line">
            <a:avLst/>
          </a:prstGeom>
          <a:noFill/>
          <a:ln w="31750">
            <a:solidFill>
              <a:srgbClr val="213BFB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0" name="Text Box 601"/>
          <p:cNvSpPr txBox="1">
            <a:spLocks noChangeArrowheads="1"/>
          </p:cNvSpPr>
          <p:nvPr/>
        </p:nvSpPr>
        <p:spPr bwMode="auto">
          <a:xfrm>
            <a:off x="2017544" y="5478943"/>
            <a:ext cx="1203344" cy="600075"/>
          </a:xfrm>
          <a:prstGeom prst="rect">
            <a:avLst/>
          </a:prstGeom>
          <a:solidFill>
            <a:schemeClr val="bg1"/>
          </a:solidFill>
          <a:ln w="19050">
            <a:solidFill>
              <a:schemeClr val="hlink"/>
            </a:solidFill>
            <a:miter lim="800000"/>
            <a:headEnd/>
            <a:tailEnd/>
          </a:ln>
        </p:spPr>
        <p:txBody>
          <a:bodyPr wrap="none" lIns="45720" rIns="45720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1600" b="1" dirty="0" err="1">
                <a:solidFill>
                  <a:schemeClr val="hlink"/>
                </a:solidFill>
              </a:rPr>
              <a:t>NbTi</a:t>
            </a:r>
            <a:r>
              <a:rPr lang="en-US" sz="1600" b="1" dirty="0">
                <a:solidFill>
                  <a:schemeClr val="hlink"/>
                </a:solidFill>
              </a:rPr>
              <a:t>: </a:t>
            </a:r>
          </a:p>
          <a:p>
            <a:pPr algn="ctr"/>
            <a:r>
              <a:rPr lang="en-US" sz="1600" b="1" dirty="0">
                <a:solidFill>
                  <a:schemeClr val="hlink"/>
                </a:solidFill>
              </a:rPr>
              <a:t>11 T @ 1.9K</a:t>
            </a:r>
          </a:p>
        </p:txBody>
      </p:sp>
      <p:sp>
        <p:nvSpPr>
          <p:cNvPr id="621" name="Text Box 602"/>
          <p:cNvSpPr txBox="1">
            <a:spLocks noChangeArrowheads="1"/>
          </p:cNvSpPr>
          <p:nvPr/>
        </p:nvSpPr>
        <p:spPr bwMode="auto">
          <a:xfrm>
            <a:off x="3347860" y="5478943"/>
            <a:ext cx="1447823" cy="600075"/>
          </a:xfrm>
          <a:prstGeom prst="rect">
            <a:avLst/>
          </a:prstGeom>
          <a:solidFill>
            <a:schemeClr val="bg1"/>
          </a:solidFill>
          <a:ln w="19050">
            <a:solidFill>
              <a:srgbClr val="0066CC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1600" b="1" dirty="0">
                <a:solidFill>
                  <a:srgbClr val="0066FF"/>
                </a:solidFill>
              </a:rPr>
              <a:t>Nb</a:t>
            </a:r>
            <a:r>
              <a:rPr lang="en-US" sz="1600" b="1" baseline="-25000" dirty="0">
                <a:solidFill>
                  <a:srgbClr val="0066FF"/>
                </a:solidFill>
              </a:rPr>
              <a:t>3</a:t>
            </a:r>
            <a:r>
              <a:rPr lang="en-US" sz="1600" b="1" dirty="0">
                <a:solidFill>
                  <a:srgbClr val="0066FF"/>
                </a:solidFill>
              </a:rPr>
              <a:t>Sn</a:t>
            </a:r>
            <a:r>
              <a:rPr lang="en-US" sz="1600" b="1" dirty="0">
                <a:solidFill>
                  <a:schemeClr val="accent1"/>
                </a:solidFill>
              </a:rPr>
              <a:t> </a:t>
            </a:r>
            <a:r>
              <a:rPr lang="en-US" sz="1600" b="1" dirty="0">
                <a:solidFill>
                  <a:srgbClr val="006600"/>
                </a:solidFill>
              </a:rPr>
              <a:t>(Nb</a:t>
            </a:r>
            <a:r>
              <a:rPr lang="en-US" sz="1600" b="1" baseline="-25000" dirty="0">
                <a:solidFill>
                  <a:srgbClr val="006600"/>
                </a:solidFill>
              </a:rPr>
              <a:t>3</a:t>
            </a:r>
            <a:r>
              <a:rPr lang="en-US" sz="1600" b="1" dirty="0">
                <a:solidFill>
                  <a:srgbClr val="006600"/>
                </a:solidFill>
              </a:rPr>
              <a:t>Al)</a:t>
            </a:r>
          </a:p>
          <a:p>
            <a:pPr algn="ctr"/>
            <a:r>
              <a:rPr lang="en-US" sz="1600" b="1" dirty="0" smtClean="0">
                <a:solidFill>
                  <a:srgbClr val="0066FF"/>
                </a:solidFill>
              </a:rPr>
              <a:t>17 </a:t>
            </a:r>
            <a:r>
              <a:rPr lang="en-US" sz="1600" b="1" dirty="0">
                <a:solidFill>
                  <a:srgbClr val="0066FF"/>
                </a:solidFill>
              </a:rPr>
              <a:t>T @ 4.2 K</a:t>
            </a:r>
          </a:p>
        </p:txBody>
      </p:sp>
      <p:sp>
        <p:nvSpPr>
          <p:cNvPr id="622" name="Text Box 603"/>
          <p:cNvSpPr txBox="1">
            <a:spLocks noChangeArrowheads="1"/>
          </p:cNvSpPr>
          <p:nvPr/>
        </p:nvSpPr>
        <p:spPr bwMode="auto">
          <a:xfrm>
            <a:off x="7020272" y="3157044"/>
            <a:ext cx="1082039" cy="246221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 lIns="36000" tIns="0" rIns="3600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500 </a:t>
            </a:r>
            <a:r>
              <a:rPr lang="en-US" sz="1600" b="1" dirty="0">
                <a:solidFill>
                  <a:srgbClr val="FF0000"/>
                </a:solidFill>
              </a:rPr>
              <a:t>A/mm</a:t>
            </a:r>
            <a:r>
              <a:rPr lang="en-US" sz="1600" b="1" baseline="30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73996" y="971436"/>
            <a:ext cx="6920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WHOLE WIRE </a:t>
            </a:r>
            <a:r>
              <a:rPr lang="en-US" altLang="zh-CN" dirty="0" smtClean="0"/>
              <a:t>critical </a:t>
            </a:r>
            <a:r>
              <a:rPr lang="en-US" altLang="zh-CN" dirty="0"/>
              <a:t>c</a:t>
            </a:r>
            <a:r>
              <a:rPr lang="en-US" altLang="zh-CN" dirty="0" smtClean="0"/>
              <a:t>urrent density of main superconductors @ 4.2 K</a:t>
            </a:r>
            <a:endParaRPr lang="zh-CN" altLang="en-US" dirty="0"/>
          </a:p>
        </p:txBody>
      </p:sp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661399"/>
          </a:xfrm>
        </p:spPr>
        <p:txBody>
          <a:bodyPr>
            <a:normAutofit/>
          </a:bodyPr>
          <a:lstStyle/>
          <a:p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Performance of Superconductors</a:t>
            </a:r>
            <a:endParaRPr lang="zh-CN" altLang="en-US" sz="3200" b="1" dirty="0">
              <a:solidFill>
                <a:srgbClr val="000000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17" name="Line 596"/>
          <p:cNvSpPr>
            <a:spLocks noChangeShapeType="1"/>
          </p:cNvSpPr>
          <p:nvPr/>
        </p:nvSpPr>
        <p:spPr bwMode="auto">
          <a:xfrm flipV="1">
            <a:off x="1190244" y="3436377"/>
            <a:ext cx="6982156" cy="1345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矩形 14"/>
          <p:cNvSpPr/>
          <p:nvPr/>
        </p:nvSpPr>
        <p:spPr>
          <a:xfrm>
            <a:off x="7236296" y="1722294"/>
            <a:ext cx="9467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CN" sz="1600" i="1" dirty="0" smtClean="0"/>
              <a:t>Peter Lee</a:t>
            </a:r>
            <a:endParaRPr lang="zh-CN" altLang="en-US" sz="1600" i="1" dirty="0"/>
          </a:p>
        </p:txBody>
      </p:sp>
      <p:cxnSp>
        <p:nvCxnSpPr>
          <p:cNvPr id="16" name="直接连接符 15"/>
          <p:cNvCxnSpPr/>
          <p:nvPr/>
        </p:nvCxnSpPr>
        <p:spPr>
          <a:xfrm>
            <a:off x="464315" y="764704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92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88" y="2704688"/>
            <a:ext cx="5866920" cy="4036680"/>
          </a:xfrm>
          <a:prstGeom prst="rect">
            <a:avLst/>
          </a:prstGeom>
        </p:spPr>
      </p:pic>
      <p:sp>
        <p:nvSpPr>
          <p:cNvPr id="7" name="Line 1"/>
          <p:cNvSpPr/>
          <p:nvPr/>
        </p:nvSpPr>
        <p:spPr>
          <a:xfrm>
            <a:off x="6169928" y="2828528"/>
            <a:ext cx="2511360" cy="0"/>
          </a:xfrm>
          <a:prstGeom prst="line">
            <a:avLst/>
          </a:prstGeom>
          <a:ln w="19080" cap="rnd">
            <a:solidFill>
              <a:srgbClr val="000000"/>
            </a:solidFill>
            <a:custDash>
              <a:ds d="212000" sp="159000"/>
            </a:custDash>
            <a:round/>
          </a:ln>
        </p:spPr>
      </p:sp>
      <p:sp>
        <p:nvSpPr>
          <p:cNvPr id="8" name="CustomShape 2"/>
          <p:cNvSpPr/>
          <p:nvPr/>
        </p:nvSpPr>
        <p:spPr>
          <a:xfrm>
            <a:off x="8221346" y="2344239"/>
            <a:ext cx="599126" cy="364681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600" dirty="0" smtClean="0">
                <a:solidFill>
                  <a:srgbClr val="0000FF"/>
                </a:solidFill>
                <a:latin typeface="Arial"/>
                <a:ea typeface="宋体"/>
              </a:rPr>
              <a:t>HTS</a:t>
            </a:r>
          </a:p>
        </p:txBody>
      </p:sp>
      <p:sp>
        <p:nvSpPr>
          <p:cNvPr id="9" name="CustomShape 3"/>
          <p:cNvSpPr/>
          <p:nvPr/>
        </p:nvSpPr>
        <p:spPr>
          <a:xfrm>
            <a:off x="8076488" y="4581368"/>
            <a:ext cx="601560" cy="3337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600">
                <a:solidFill>
                  <a:srgbClr val="003399"/>
                </a:solidFill>
                <a:latin typeface="Arial"/>
                <a:ea typeface="宋体"/>
              </a:rPr>
              <a:t>NbTi</a:t>
            </a:r>
            <a:endParaRPr/>
          </a:p>
        </p:txBody>
      </p:sp>
      <p:sp>
        <p:nvSpPr>
          <p:cNvPr id="10" name="Line 4"/>
          <p:cNvSpPr/>
          <p:nvPr/>
        </p:nvSpPr>
        <p:spPr>
          <a:xfrm>
            <a:off x="6169928" y="4458968"/>
            <a:ext cx="2444760" cy="0"/>
          </a:xfrm>
          <a:prstGeom prst="line">
            <a:avLst/>
          </a:prstGeom>
          <a:ln w="19080" cap="rnd">
            <a:solidFill>
              <a:srgbClr val="003399"/>
            </a:solidFill>
            <a:custDash>
              <a:ds d="212000" sp="159000"/>
            </a:custDash>
            <a:round/>
          </a:ln>
        </p:spPr>
      </p:sp>
      <p:sp>
        <p:nvSpPr>
          <p:cNvPr id="11" name="CustomShape 5"/>
          <p:cNvSpPr/>
          <p:nvPr/>
        </p:nvSpPr>
        <p:spPr>
          <a:xfrm>
            <a:off x="8016368" y="2893688"/>
            <a:ext cx="799920" cy="3337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600" dirty="0">
                <a:solidFill>
                  <a:srgbClr val="000000"/>
                </a:solidFill>
                <a:latin typeface="Arial"/>
                <a:ea typeface="宋体"/>
              </a:rPr>
              <a:t>Nb</a:t>
            </a:r>
            <a:r>
              <a:rPr lang="en-US" sz="1600" baseline="-25000" dirty="0">
                <a:solidFill>
                  <a:srgbClr val="000000"/>
                </a:solidFill>
                <a:latin typeface="Arial"/>
                <a:ea typeface="宋体"/>
              </a:rPr>
              <a:t>3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宋体"/>
              </a:rPr>
              <a:t>Sn</a:t>
            </a:r>
            <a:endParaRPr dirty="0"/>
          </a:p>
        </p:txBody>
      </p:sp>
      <p:sp>
        <p:nvSpPr>
          <p:cNvPr id="12" name="Line 6"/>
          <p:cNvSpPr/>
          <p:nvPr/>
        </p:nvSpPr>
        <p:spPr>
          <a:xfrm>
            <a:off x="8033648" y="2850848"/>
            <a:ext cx="14400" cy="1530360"/>
          </a:xfrm>
          <a:prstGeom prst="line">
            <a:avLst/>
          </a:prstGeom>
          <a:ln w="12600">
            <a:solidFill>
              <a:srgbClr val="000000"/>
            </a:solidFill>
            <a:round/>
            <a:headEnd type="triangle" w="med" len="med"/>
          </a:ln>
        </p:spPr>
      </p:sp>
      <p:sp>
        <p:nvSpPr>
          <p:cNvPr id="13" name="Line 7"/>
          <p:cNvSpPr/>
          <p:nvPr/>
        </p:nvSpPr>
        <p:spPr>
          <a:xfrm flipV="1">
            <a:off x="8059208" y="4458968"/>
            <a:ext cx="0" cy="1600200"/>
          </a:xfrm>
          <a:prstGeom prst="line">
            <a:avLst/>
          </a:prstGeom>
          <a:ln w="12600">
            <a:solidFill>
              <a:srgbClr val="333399"/>
            </a:solidFill>
            <a:round/>
            <a:tailEnd type="triangle" w="med" len="med"/>
          </a:ln>
        </p:spPr>
      </p:sp>
      <p:sp>
        <p:nvSpPr>
          <p:cNvPr id="14" name="Line 8"/>
          <p:cNvSpPr/>
          <p:nvPr/>
        </p:nvSpPr>
        <p:spPr>
          <a:xfrm flipV="1">
            <a:off x="5065088" y="1984508"/>
            <a:ext cx="2495520" cy="2396700"/>
          </a:xfrm>
          <a:prstGeom prst="line">
            <a:avLst/>
          </a:prstGeom>
          <a:ln w="31680" cap="rnd">
            <a:solidFill>
              <a:srgbClr val="CC0000"/>
            </a:solidFill>
            <a:custDash>
              <a:ds d="88000" sp="88000"/>
            </a:custDash>
            <a:round/>
            <a:tailEnd type="triangle" w="med" len="med"/>
          </a:ln>
        </p:spPr>
      </p:sp>
      <p:sp>
        <p:nvSpPr>
          <p:cNvPr id="19" name="CustomShape 14"/>
          <p:cNvSpPr/>
          <p:nvPr/>
        </p:nvSpPr>
        <p:spPr>
          <a:xfrm>
            <a:off x="4571888" y="3177008"/>
            <a:ext cx="718920" cy="42444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100" i="1" dirty="0">
                <a:solidFill>
                  <a:srgbClr val="C00000"/>
                </a:solidFill>
                <a:latin typeface="Calibri"/>
              </a:rPr>
              <a:t>(no bore)</a:t>
            </a:r>
            <a:endParaRPr dirty="0"/>
          </a:p>
        </p:txBody>
      </p:sp>
      <p:sp>
        <p:nvSpPr>
          <p:cNvPr id="20" name="CustomShape 15"/>
          <p:cNvSpPr/>
          <p:nvPr/>
        </p:nvSpPr>
        <p:spPr>
          <a:xfrm>
            <a:off x="4354448" y="3480488"/>
            <a:ext cx="718920" cy="184568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100" i="1" dirty="0">
                <a:solidFill>
                  <a:srgbClr val="C00000"/>
                </a:solidFill>
                <a:latin typeface="Calibri"/>
              </a:rPr>
              <a:t>(no bore)</a:t>
            </a:r>
            <a:endParaRPr dirty="0"/>
          </a:p>
        </p:txBody>
      </p:sp>
      <p:sp>
        <p:nvSpPr>
          <p:cNvPr id="21" name="CustomShape 16"/>
          <p:cNvSpPr/>
          <p:nvPr/>
        </p:nvSpPr>
        <p:spPr>
          <a:xfrm>
            <a:off x="7403194" y="1323885"/>
            <a:ext cx="773936" cy="341868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FF0000"/>
                </a:solidFill>
                <a:latin typeface="Calibri"/>
              </a:rPr>
              <a:t>20 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T</a:t>
            </a:r>
            <a:endParaRPr dirty="0"/>
          </a:p>
        </p:txBody>
      </p:sp>
      <p:sp>
        <p:nvSpPr>
          <p:cNvPr id="22" name="CustomShape 17"/>
          <p:cNvSpPr/>
          <p:nvPr/>
        </p:nvSpPr>
        <p:spPr>
          <a:xfrm>
            <a:off x="7560608" y="1650068"/>
            <a:ext cx="266760" cy="334440"/>
          </a:xfrm>
          <a:prstGeom prst="rect">
            <a:avLst/>
          </a:prstGeom>
          <a:solidFill>
            <a:srgbClr val="FF0000"/>
          </a:solidFill>
          <a:ln w="9360">
            <a:solidFill>
              <a:srgbClr val="FF0000"/>
            </a:solidFill>
            <a:round/>
          </a:ln>
        </p:spPr>
      </p:sp>
      <p:sp>
        <p:nvSpPr>
          <p:cNvPr id="23" name="Line 18"/>
          <p:cNvSpPr/>
          <p:nvPr/>
        </p:nvSpPr>
        <p:spPr>
          <a:xfrm flipV="1">
            <a:off x="6219110" y="1984508"/>
            <a:ext cx="1474878" cy="2431795"/>
          </a:xfrm>
          <a:prstGeom prst="line">
            <a:avLst/>
          </a:prstGeom>
          <a:ln w="31680" cap="rnd">
            <a:solidFill>
              <a:srgbClr val="FF0000"/>
            </a:solidFill>
            <a:custDash>
              <a:ds d="88000" sp="88000"/>
            </a:custDash>
            <a:round/>
            <a:tailEnd type="triangle" w="med" len="med"/>
          </a:ln>
        </p:spPr>
      </p:sp>
      <p:sp>
        <p:nvSpPr>
          <p:cNvPr id="24" name="CustomShape 19"/>
          <p:cNvSpPr/>
          <p:nvPr/>
        </p:nvSpPr>
        <p:spPr>
          <a:xfrm>
            <a:off x="6695938" y="3616028"/>
            <a:ext cx="700920" cy="3646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FF0000"/>
                </a:solidFill>
                <a:latin typeface="Calibri"/>
              </a:rPr>
              <a:t>IHEP</a:t>
            </a:r>
            <a:endParaRPr dirty="0"/>
          </a:p>
        </p:txBody>
      </p:sp>
      <p:sp>
        <p:nvSpPr>
          <p:cNvPr id="26" name="CustomShape 21"/>
          <p:cNvSpPr/>
          <p:nvPr/>
        </p:nvSpPr>
        <p:spPr>
          <a:xfrm>
            <a:off x="4466852" y="4393034"/>
            <a:ext cx="93600" cy="158400"/>
          </a:xfrm>
          <a:prstGeom prst="rect">
            <a:avLst/>
          </a:prstGeom>
          <a:solidFill>
            <a:srgbClr val="C00000"/>
          </a:solidFill>
          <a:ln w="9360">
            <a:solidFill>
              <a:srgbClr val="C00000"/>
            </a:solidFill>
            <a:round/>
          </a:ln>
        </p:spPr>
      </p:sp>
      <p:sp>
        <p:nvSpPr>
          <p:cNvPr id="27" name="CustomShape 22"/>
          <p:cNvSpPr/>
          <p:nvPr/>
        </p:nvSpPr>
        <p:spPr>
          <a:xfrm>
            <a:off x="4498670" y="4325560"/>
            <a:ext cx="1264680" cy="54360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500" dirty="0">
                <a:solidFill>
                  <a:srgbClr val="000000"/>
                </a:solidFill>
                <a:latin typeface="Calibri"/>
              </a:rPr>
              <a:t>LBNL(RD3C)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z="1100" i="1" dirty="0">
                <a:solidFill>
                  <a:srgbClr val="C00000"/>
                </a:solidFill>
                <a:latin typeface="Calibri"/>
              </a:rPr>
              <a:t>(Two 35 mm bore)</a:t>
            </a:r>
            <a:endParaRPr dirty="0"/>
          </a:p>
        </p:txBody>
      </p:sp>
      <p:sp>
        <p:nvSpPr>
          <p:cNvPr id="28" name="Line 23"/>
          <p:cNvSpPr/>
          <p:nvPr/>
        </p:nvSpPr>
        <p:spPr>
          <a:xfrm>
            <a:off x="6169568" y="6094808"/>
            <a:ext cx="2369160" cy="0"/>
          </a:xfrm>
          <a:prstGeom prst="line">
            <a:avLst/>
          </a:prstGeom>
          <a:ln w="19080">
            <a:solidFill>
              <a:srgbClr val="000000"/>
            </a:solidFill>
            <a:round/>
          </a:ln>
        </p:spPr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887" y="4869160"/>
            <a:ext cx="1128281" cy="1115264"/>
          </a:xfrm>
          <a:prstGeom prst="rect">
            <a:avLst/>
          </a:prstGeom>
        </p:spPr>
      </p:pic>
      <p:sp>
        <p:nvSpPr>
          <p:cNvPr id="31" name="标题 1"/>
          <p:cNvSpPr>
            <a:spLocks noGrp="1"/>
          </p:cNvSpPr>
          <p:nvPr>
            <p:ph type="title"/>
          </p:nvPr>
        </p:nvSpPr>
        <p:spPr>
          <a:xfrm>
            <a:off x="0" y="50314"/>
            <a:ext cx="9144000" cy="714390"/>
          </a:xfrm>
        </p:spPr>
        <p:txBody>
          <a:bodyPr>
            <a:noAutofit/>
          </a:bodyPr>
          <a:lstStyle/>
          <a:p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R&amp;D History of Nb</a:t>
            </a:r>
            <a:r>
              <a:rPr lang="en-US" altLang="zh-CN" sz="3200" b="1" baseline="-25000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3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Sn Dipole Magnets</a:t>
            </a:r>
            <a:endParaRPr lang="zh-CN" altLang="en-US" sz="3200" b="1" dirty="0">
              <a:solidFill>
                <a:srgbClr val="000000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09388" y="936061"/>
            <a:ext cx="6695186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zh-CN" sz="1600" b="1" dirty="0">
                <a:latin typeface="Arial" pitchFamily="34" charset="0"/>
                <a:cs typeface="Arial" pitchFamily="34" charset="0"/>
              </a:rPr>
              <a:t>Results achieved </a:t>
            </a:r>
            <a:r>
              <a:rPr lang="en-US" altLang="zh-CN" sz="1600" b="1" dirty="0" smtClean="0">
                <a:latin typeface="Arial" pitchFamily="34" charset="0"/>
                <a:cs typeface="Arial" pitchFamily="34" charset="0"/>
              </a:rPr>
              <a:t>with Nb</a:t>
            </a:r>
            <a:r>
              <a:rPr lang="en-US" altLang="zh-CN" sz="16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altLang="zh-CN" sz="1600" b="1" dirty="0" smtClean="0">
                <a:latin typeface="Arial" pitchFamily="34" charset="0"/>
                <a:cs typeface="Arial" pitchFamily="34" charset="0"/>
              </a:rPr>
              <a:t>Sn </a:t>
            </a:r>
            <a:r>
              <a:rPr lang="en-US" altLang="zh-CN" sz="1600" b="1" dirty="0">
                <a:latin typeface="Arial" pitchFamily="34" charset="0"/>
                <a:cs typeface="Arial" pitchFamily="34" charset="0"/>
              </a:rPr>
              <a:t>dipole </a:t>
            </a:r>
            <a:r>
              <a:rPr lang="en-US" altLang="zh-CN" sz="1600" b="1" dirty="0" smtClean="0">
                <a:latin typeface="Arial" pitchFamily="34" charset="0"/>
                <a:cs typeface="Arial" pitchFamily="34" charset="0"/>
              </a:rPr>
              <a:t>technology test</a:t>
            </a:r>
            <a:endParaRPr lang="en-US" altLang="zh-CN" sz="16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ts val="18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Arial" pitchFamily="34" charset="0"/>
                <a:cs typeface="Arial" pitchFamily="34" charset="0"/>
              </a:rPr>
              <a:t>16 T achieved </a:t>
            </a:r>
            <a:r>
              <a:rPr lang="en-US" altLang="zh-CN" sz="1600" dirty="0" smtClean="0">
                <a:latin typeface="Arial" pitchFamily="34" charset="0"/>
                <a:cs typeface="Arial" pitchFamily="34" charset="0"/>
              </a:rPr>
              <a:t>with block type configuration (HD1 </a:t>
            </a:r>
            <a:r>
              <a:rPr lang="en-US" altLang="zh-CN" sz="1600" dirty="0">
                <a:latin typeface="Arial" pitchFamily="34" charset="0"/>
                <a:cs typeface="Arial" pitchFamily="34" charset="0"/>
              </a:rPr>
              <a:t>@ LBNL, 2003)</a:t>
            </a:r>
          </a:p>
          <a:p>
            <a:pPr marL="342900" indent="-342900">
              <a:lnSpc>
                <a:spcPts val="18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altLang="zh-CN" sz="1600" dirty="0" smtClean="0">
                <a:latin typeface="Arial" pitchFamily="34" charset="0"/>
                <a:cs typeface="Arial" pitchFamily="34" charset="0"/>
              </a:rPr>
              <a:t>15 T achieved with common coil configuration (RD3 @ LBNL, 2001)</a:t>
            </a:r>
          </a:p>
          <a:p>
            <a:pPr>
              <a:lnSpc>
                <a:spcPts val="1800"/>
              </a:lnSpc>
              <a:spcBef>
                <a:spcPts val="600"/>
              </a:spcBef>
              <a:buSzPct val="80000"/>
            </a:pPr>
            <a:r>
              <a:rPr lang="en-US" altLang="zh-CN" sz="1600" b="1" dirty="0">
                <a:latin typeface="Arial" pitchFamily="34" charset="0"/>
                <a:cs typeface="Arial" pitchFamily="34" charset="0"/>
              </a:rPr>
              <a:t>Results achieved with accelerator level field quality and bore</a:t>
            </a:r>
          </a:p>
          <a:p>
            <a:pPr marL="342900" indent="-342900">
              <a:lnSpc>
                <a:spcPts val="18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Arial" pitchFamily="34" charset="0"/>
                <a:cs typeface="Arial" pitchFamily="34" charset="0"/>
              </a:rPr>
              <a:t>14 T achieved with block type configuration (HD2 @ LBNL, 2007)</a:t>
            </a:r>
          </a:p>
          <a:p>
            <a:pPr marL="342900" indent="-342900">
              <a:lnSpc>
                <a:spcPts val="18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altLang="zh-CN" sz="1600" dirty="0" smtClean="0">
                <a:latin typeface="Arial" pitchFamily="34" charset="0"/>
                <a:cs typeface="Arial" pitchFamily="34" charset="0"/>
              </a:rPr>
              <a:t>13 T achieved with Cos-theta configuration (D20 @LBNL, 1997)</a:t>
            </a:r>
          </a:p>
        </p:txBody>
      </p:sp>
      <p:sp>
        <p:nvSpPr>
          <p:cNvPr id="33" name="Line 1"/>
          <p:cNvSpPr/>
          <p:nvPr/>
        </p:nvSpPr>
        <p:spPr>
          <a:xfrm>
            <a:off x="1115616" y="4869160"/>
            <a:ext cx="5053952" cy="154"/>
          </a:xfrm>
          <a:prstGeom prst="line">
            <a:avLst/>
          </a:prstGeom>
          <a:ln w="19080" cap="rnd">
            <a:solidFill>
              <a:srgbClr val="00B0F0"/>
            </a:solidFill>
            <a:custDash>
              <a:ds d="212000" sp="159000"/>
            </a:custDash>
            <a:round/>
          </a:ln>
        </p:spPr>
      </p:sp>
      <p:sp>
        <p:nvSpPr>
          <p:cNvPr id="36" name="TextBox 35"/>
          <p:cNvSpPr txBox="1"/>
          <p:nvPr/>
        </p:nvSpPr>
        <p:spPr>
          <a:xfrm>
            <a:off x="3757798" y="4868676"/>
            <a:ext cx="14012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rgbClr val="00B0F0"/>
                </a:solidFill>
              </a:rPr>
              <a:t>(LHC </a:t>
            </a:r>
            <a:r>
              <a:rPr lang="en-US" altLang="zh-CN" sz="1000" dirty="0" err="1">
                <a:solidFill>
                  <a:srgbClr val="00B0F0"/>
                </a:solidFill>
              </a:rPr>
              <a:t>NbTi</a:t>
            </a:r>
            <a:r>
              <a:rPr lang="en-US" altLang="zh-CN" sz="1000" dirty="0">
                <a:solidFill>
                  <a:srgbClr val="00B0F0"/>
                </a:solidFill>
              </a:rPr>
              <a:t> dipole 8.3 T)</a:t>
            </a:r>
            <a:endParaRPr lang="zh-CN" altLang="en-US" sz="1000" dirty="0">
              <a:solidFill>
                <a:srgbClr val="00B0F0"/>
              </a:solidFill>
            </a:endParaRPr>
          </a:p>
        </p:txBody>
      </p:sp>
      <p:sp>
        <p:nvSpPr>
          <p:cNvPr id="34" name="CustomShape 15"/>
          <p:cNvSpPr/>
          <p:nvPr/>
        </p:nvSpPr>
        <p:spPr>
          <a:xfrm>
            <a:off x="3995936" y="3770062"/>
            <a:ext cx="925020" cy="165826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100" i="1" dirty="0" smtClean="0">
                <a:solidFill>
                  <a:srgbClr val="C00000"/>
                </a:solidFill>
                <a:latin typeface="Calibri"/>
              </a:rPr>
              <a:t>(Single </a:t>
            </a:r>
            <a:r>
              <a:rPr lang="en-US" sz="1100" i="1" dirty="0">
                <a:solidFill>
                  <a:srgbClr val="C00000"/>
                </a:solidFill>
                <a:latin typeface="Calibri"/>
              </a:rPr>
              <a:t>bore)</a:t>
            </a:r>
            <a:endParaRPr dirty="0"/>
          </a:p>
        </p:txBody>
      </p:sp>
      <p:sp>
        <p:nvSpPr>
          <p:cNvPr id="3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217380" y="2973492"/>
            <a:ext cx="305681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50" i="1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D.R. </a:t>
            </a:r>
            <a:r>
              <a:rPr lang="en-US" altLang="zh-CN" sz="1050" i="1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Dietderich</a:t>
            </a:r>
            <a:r>
              <a:rPr lang="en-US" altLang="zh-CN" sz="1050" i="1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A. </a:t>
            </a:r>
            <a:r>
              <a:rPr lang="en-US" altLang="zh-CN" sz="1050" i="1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Godeke</a:t>
            </a:r>
            <a:r>
              <a:rPr lang="en-US" altLang="zh-CN" sz="1050" i="1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Cryogenics 48, </a:t>
            </a:r>
            <a:r>
              <a:rPr lang="en-US" altLang="zh-CN" sz="1050" i="1" kern="0" dirty="0">
                <a:latin typeface="Times New Roman" panose="02020603050405020304" pitchFamily="18" charset="0"/>
              </a:rPr>
              <a:t>(</a:t>
            </a:r>
            <a:r>
              <a:rPr lang="en-US" altLang="zh-CN" sz="1050" i="1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2008</a:t>
            </a:r>
            <a:r>
              <a:rPr lang="en-US" altLang="zh-CN" sz="1050" i="1" kern="0" dirty="0">
                <a:latin typeface="Times New Roman" panose="02020603050405020304" pitchFamily="18" charset="0"/>
              </a:rPr>
              <a:t>)</a:t>
            </a:r>
            <a:endParaRPr lang="zh-CN" altLang="en-US" sz="1050" i="1" dirty="0"/>
          </a:p>
        </p:txBody>
      </p:sp>
      <p:cxnSp>
        <p:nvCxnSpPr>
          <p:cNvPr id="37" name="直接连接符 36"/>
          <p:cNvCxnSpPr/>
          <p:nvPr/>
        </p:nvCxnSpPr>
        <p:spPr>
          <a:xfrm>
            <a:off x="464315" y="764704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041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Challenges </a:t>
            </a:r>
            <a:r>
              <a:rPr lang="en-US" altLang="zh-CN" sz="36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and R&amp;D Focus </a:t>
            </a:r>
            <a:br>
              <a:rPr lang="en-US" altLang="zh-CN" sz="36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</a:br>
            <a:r>
              <a:rPr lang="en-US" altLang="zh-CN" sz="36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of </a:t>
            </a:r>
            <a:r>
              <a:rPr lang="en-US" altLang="zh-CN" sz="3600" b="1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the </a:t>
            </a:r>
            <a:r>
              <a:rPr lang="en-US" altLang="zh-CN" sz="36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20-T Accelerator </a:t>
            </a:r>
            <a:r>
              <a:rPr lang="en-US" altLang="zh-CN" sz="3600" b="1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M</a:t>
            </a:r>
            <a:r>
              <a:rPr lang="en-US" altLang="zh-CN" sz="36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agnets</a:t>
            </a:r>
            <a:endParaRPr lang="zh-CN" altLang="en-US" sz="3600" b="1" dirty="0">
              <a:solidFill>
                <a:srgbClr val="000000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528" y="1268760"/>
            <a:ext cx="8363272" cy="5040560"/>
          </a:xfrm>
        </p:spPr>
        <p:txBody>
          <a:bodyPr>
            <a:noAutofit/>
          </a:bodyPr>
          <a:lstStyle/>
          <a:p>
            <a:pPr algn="just"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en-US" altLang="zh-CN" sz="2200" b="1" dirty="0" err="1" smtClean="0"/>
              <a:t>J</a:t>
            </a:r>
            <a:r>
              <a:rPr lang="en-US" altLang="zh-CN" sz="2200" b="1" baseline="-25000" dirty="0" err="1" smtClean="0"/>
              <a:t>c</a:t>
            </a:r>
            <a:r>
              <a:rPr lang="en-US" altLang="zh-CN" sz="2200" b="1" dirty="0" smtClean="0"/>
              <a:t> and cost of Superconductors</a:t>
            </a:r>
            <a:r>
              <a:rPr lang="en-US" altLang="zh-CN" sz="2200" dirty="0" smtClean="0"/>
              <a:t>: Based on the present </a:t>
            </a:r>
            <a:r>
              <a:rPr lang="en-US" altLang="zh-CN" sz="2200" dirty="0" err="1" smtClean="0"/>
              <a:t>J</a:t>
            </a:r>
            <a:r>
              <a:rPr lang="en-US" altLang="zh-CN" sz="2200" baseline="-25000" dirty="0" err="1" smtClean="0"/>
              <a:t>c</a:t>
            </a:r>
            <a:r>
              <a:rPr lang="en-US" altLang="zh-CN" sz="2200" dirty="0" smtClean="0"/>
              <a:t> level, </a:t>
            </a:r>
            <a:r>
              <a:rPr lang="en-US" altLang="zh-CN" sz="2200" dirty="0"/>
              <a:t>t</a:t>
            </a:r>
            <a:r>
              <a:rPr lang="en-US" altLang="zh-CN" sz="2200" dirty="0" smtClean="0"/>
              <a:t>housands of tons of Nb</a:t>
            </a:r>
            <a:r>
              <a:rPr lang="en-US" altLang="zh-CN" sz="2200" baseline="-25000" dirty="0" smtClean="0"/>
              <a:t>3</a:t>
            </a:r>
            <a:r>
              <a:rPr lang="en-US" altLang="zh-CN" sz="2200" dirty="0" smtClean="0"/>
              <a:t>Sn and HTS superconductors are needed to fabricate SPPC magnets. </a:t>
            </a:r>
            <a:r>
              <a:rPr lang="en-US" altLang="zh-CN" sz="2200" dirty="0" smtClean="0">
                <a:solidFill>
                  <a:srgbClr val="FF0000"/>
                </a:solidFill>
              </a:rPr>
              <a:t>Significant increase of </a:t>
            </a:r>
            <a:r>
              <a:rPr lang="en-US" altLang="zh-CN" sz="2200" dirty="0" err="1" smtClean="0">
                <a:solidFill>
                  <a:srgbClr val="FF0000"/>
                </a:solidFill>
              </a:rPr>
              <a:t>J</a:t>
            </a:r>
            <a:r>
              <a:rPr lang="en-US" altLang="zh-CN" sz="2200" baseline="-25000" dirty="0" err="1" smtClean="0">
                <a:solidFill>
                  <a:srgbClr val="FF0000"/>
                </a:solidFill>
              </a:rPr>
              <a:t>c</a:t>
            </a:r>
            <a:r>
              <a:rPr lang="en-US" altLang="zh-CN" sz="2200" dirty="0" smtClean="0">
                <a:solidFill>
                  <a:srgbClr val="FF0000"/>
                </a:solidFill>
              </a:rPr>
              <a:t> and reduction of cost of superconductors</a:t>
            </a:r>
            <a:r>
              <a:rPr lang="en-US" altLang="zh-CN" sz="22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200" dirty="0" smtClean="0"/>
              <a:t>are expected.</a:t>
            </a:r>
          </a:p>
          <a:p>
            <a:pPr algn="just">
              <a:lnSpc>
                <a:spcPts val="3000"/>
              </a:lnSpc>
              <a:buFont typeface="Wingdings" panose="05000000000000000000" pitchFamily="2" charset="2"/>
              <a:buChar char="Ø"/>
            </a:pPr>
            <a:endParaRPr lang="en-US" altLang="zh-CN" sz="2200" b="1" dirty="0" smtClean="0"/>
          </a:p>
          <a:p>
            <a:pPr algn="just"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en-US" altLang="zh-CN" sz="2200" b="1" dirty="0" smtClean="0"/>
              <a:t>HTS coils for accelerator magnets</a:t>
            </a:r>
            <a:r>
              <a:rPr lang="en-US" altLang="zh-CN" sz="2200" dirty="0" smtClean="0"/>
              <a:t>, especially tape conductors: </a:t>
            </a:r>
            <a:r>
              <a:rPr lang="en-US" altLang="zh-CN" sz="2200" dirty="0" smtClean="0">
                <a:solidFill>
                  <a:srgbClr val="FF0000"/>
                </a:solidFill>
              </a:rPr>
              <a:t>field quality</a:t>
            </a:r>
            <a:r>
              <a:rPr lang="en-US" altLang="zh-CN" sz="2200" dirty="0" smtClean="0"/>
              <a:t> (current distribution, magnetization effect,…), </a:t>
            </a:r>
            <a:r>
              <a:rPr lang="en-US" altLang="zh-CN" sz="2200" dirty="0" smtClean="0">
                <a:solidFill>
                  <a:srgbClr val="FF0000"/>
                </a:solidFill>
              </a:rPr>
              <a:t>quench protection </a:t>
            </a:r>
            <a:r>
              <a:rPr lang="en-US" altLang="zh-CN" sz="2200" dirty="0" smtClean="0"/>
              <a:t>and</a:t>
            </a:r>
            <a:r>
              <a:rPr lang="en-US" altLang="zh-CN" sz="2200" b="1" dirty="0" smtClean="0"/>
              <a:t> </a:t>
            </a:r>
            <a:r>
              <a:rPr lang="en-US" altLang="zh-CN" sz="2200" dirty="0" smtClean="0">
                <a:solidFill>
                  <a:srgbClr val="FF0000"/>
                </a:solidFill>
              </a:rPr>
              <a:t>fabrication method</a:t>
            </a:r>
            <a:r>
              <a:rPr lang="en-US" altLang="zh-CN" sz="2200" dirty="0" smtClean="0"/>
              <a:t>.</a:t>
            </a:r>
          </a:p>
          <a:p>
            <a:pPr algn="just">
              <a:lnSpc>
                <a:spcPts val="3000"/>
              </a:lnSpc>
              <a:buFont typeface="Wingdings" panose="05000000000000000000" pitchFamily="2" charset="2"/>
              <a:buChar char="Ø"/>
            </a:pPr>
            <a:endParaRPr lang="en-US" altLang="zh-CN" sz="2200" b="1" dirty="0" smtClean="0"/>
          </a:p>
          <a:p>
            <a:pPr algn="just"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en-US" altLang="zh-CN" sz="2200" b="1" dirty="0" smtClean="0"/>
              <a:t>Magnetic force in superconducting coils at 20 T</a:t>
            </a:r>
            <a:r>
              <a:rPr lang="en-US" altLang="zh-CN" sz="2200" dirty="0" smtClean="0"/>
              <a:t>: </a:t>
            </a:r>
            <a:r>
              <a:rPr lang="en-US" altLang="zh-CN" sz="2200" i="1" dirty="0" smtClean="0">
                <a:solidFill>
                  <a:srgbClr val="FF0000"/>
                </a:solidFill>
              </a:rPr>
              <a:t>F  ̴ B</a:t>
            </a:r>
            <a:r>
              <a:rPr lang="en-US" altLang="zh-CN" sz="2200" i="1" baseline="30000" dirty="0" smtClean="0">
                <a:solidFill>
                  <a:srgbClr val="FF0000"/>
                </a:solidFill>
              </a:rPr>
              <a:t>2</a:t>
            </a:r>
            <a:r>
              <a:rPr lang="en-US" altLang="zh-CN" sz="2200" dirty="0" smtClean="0"/>
              <a:t>. And both </a:t>
            </a:r>
            <a:r>
              <a:rPr lang="en-US" altLang="zh-CN" sz="2200" dirty="0" smtClean="0">
                <a:solidFill>
                  <a:srgbClr val="FF0000"/>
                </a:solidFill>
              </a:rPr>
              <a:t>Nb</a:t>
            </a:r>
            <a:r>
              <a:rPr lang="en-US" altLang="zh-CN" sz="2200" baseline="-25000" dirty="0" smtClean="0">
                <a:solidFill>
                  <a:srgbClr val="FF0000"/>
                </a:solidFill>
              </a:rPr>
              <a:t>3</a:t>
            </a:r>
            <a:r>
              <a:rPr lang="en-US" altLang="zh-CN" sz="2200" dirty="0" smtClean="0">
                <a:solidFill>
                  <a:srgbClr val="FF0000"/>
                </a:solidFill>
              </a:rPr>
              <a:t>Sn and HTS </a:t>
            </a:r>
            <a:r>
              <a:rPr lang="en-US" altLang="zh-CN" sz="2200" dirty="0" smtClean="0"/>
              <a:t>superconductors are </a:t>
            </a:r>
            <a:r>
              <a:rPr lang="en-US" altLang="zh-CN" sz="2200" dirty="0" smtClean="0">
                <a:solidFill>
                  <a:srgbClr val="FF0000"/>
                </a:solidFill>
              </a:rPr>
              <a:t>strain sensitive</a:t>
            </a:r>
            <a:r>
              <a:rPr lang="en-US" altLang="zh-CN" sz="2200" dirty="0" smtClean="0"/>
              <a:t>! Needs innovative strain management for superconducting coils.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44</a:t>
            </a:fld>
            <a:endParaRPr lang="zh-CN" altLang="en-US"/>
          </a:p>
        </p:txBody>
      </p:sp>
      <p:sp>
        <p:nvSpPr>
          <p:cNvPr id="8" name="日期占位符 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DDE5315C-AF5C-4513-A13D-714F1E52C973}" type="datetime1">
              <a:rPr lang="zh-CN" altLang="en-US" smtClean="0"/>
              <a:t>2016-8-1</a:t>
            </a:fld>
            <a:endParaRPr lang="zh-CN" altLang="en-US" dirty="0"/>
          </a:p>
        </p:txBody>
      </p:sp>
      <p:cxnSp>
        <p:nvCxnSpPr>
          <p:cNvPr id="6" name="直接连接符 5"/>
          <p:cNvCxnSpPr/>
          <p:nvPr/>
        </p:nvCxnSpPr>
        <p:spPr>
          <a:xfrm>
            <a:off x="464315" y="1123156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280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20-T Magnet coil layou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"/>
          <a:stretch/>
        </p:blipFill>
        <p:spPr bwMode="auto">
          <a:xfrm>
            <a:off x="0" y="1746101"/>
            <a:ext cx="4342630" cy="4837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" name="Chart 1"/>
          <p:cNvGraphicFramePr>
            <a:graphicFrameLocks/>
          </p:cNvGraphicFramePr>
          <p:nvPr>
            <p:extLst/>
          </p:nvPr>
        </p:nvGraphicFramePr>
        <p:xfrm>
          <a:off x="4319588" y="3904505"/>
          <a:ext cx="2295216" cy="1504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表格 2"/>
          <p:cNvGraphicFramePr>
            <a:graphicFrameLocks noGrp="1"/>
          </p:cNvGraphicFramePr>
          <p:nvPr>
            <p:extLst/>
          </p:nvPr>
        </p:nvGraphicFramePr>
        <p:xfrm>
          <a:off x="4455477" y="5472564"/>
          <a:ext cx="2016224" cy="11099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084071"/>
                <a:gridCol w="932153"/>
              </a:tblGrid>
              <a:tr h="153302"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0" dirty="0" smtClean="0"/>
                        <a:t>Integrated </a:t>
                      </a:r>
                      <a:r>
                        <a:rPr lang="en-US" altLang="zh-CN" sz="1000" b="0" dirty="0" err="1" smtClean="0"/>
                        <a:t>b</a:t>
                      </a:r>
                      <a:r>
                        <a:rPr lang="en-US" altLang="zh-CN" sz="1000" b="0" baseline="-25000" dirty="0" err="1" smtClean="0"/>
                        <a:t>n</a:t>
                      </a:r>
                      <a:r>
                        <a:rPr lang="en-US" altLang="zh-CN" sz="1000" b="0" dirty="0" smtClean="0"/>
                        <a:t>/a</a:t>
                      </a:r>
                      <a:r>
                        <a:rPr lang="en-US" altLang="zh-CN" sz="1000" b="0" baseline="-25000" dirty="0" smtClean="0"/>
                        <a:t>n</a:t>
                      </a:r>
                      <a:endParaRPr lang="zh-CN" altLang="en-US" sz="1000" b="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0" dirty="0" smtClean="0"/>
                        <a:t>Value (10</a:t>
                      </a:r>
                      <a:r>
                        <a:rPr lang="en-US" altLang="zh-CN" sz="1000" b="0" baseline="30000" dirty="0" smtClean="0"/>
                        <a:t>-4</a:t>
                      </a:r>
                      <a:r>
                        <a:rPr lang="en-US" altLang="zh-CN" sz="1000" b="0" dirty="0" smtClean="0"/>
                        <a:t>)</a:t>
                      </a:r>
                      <a:endParaRPr lang="zh-CN" altLang="en-US" sz="1000" b="0" dirty="0"/>
                    </a:p>
                  </a:txBody>
                  <a:tcPr/>
                </a:tc>
              </a:tr>
              <a:tr h="131710"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</a:pPr>
                      <a:r>
                        <a:rPr lang="en-US" altLang="zh-CN" sz="1000" b="0" dirty="0" smtClean="0"/>
                        <a:t>b3</a:t>
                      </a:r>
                      <a:endParaRPr lang="zh-CN" altLang="en-US" sz="1000" b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</a:pPr>
                      <a:r>
                        <a:rPr lang="en-US" altLang="zh-CN" sz="1000" b="0" dirty="0" smtClean="0"/>
                        <a:t>0.14</a:t>
                      </a:r>
                      <a:endParaRPr lang="zh-CN" altLang="en-US" sz="1000" b="0" dirty="0"/>
                    </a:p>
                  </a:txBody>
                  <a:tcPr>
                    <a:noFill/>
                  </a:tcPr>
                </a:tc>
              </a:tr>
              <a:tr h="131710"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</a:pPr>
                      <a:r>
                        <a:rPr lang="en-US" altLang="zh-CN" sz="1000" b="0" dirty="0" smtClean="0"/>
                        <a:t>b5</a:t>
                      </a:r>
                      <a:endParaRPr lang="zh-CN" alt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</a:pPr>
                      <a:r>
                        <a:rPr lang="en-US" altLang="zh-CN" sz="1000" b="0" dirty="0" smtClean="0"/>
                        <a:t>1.42</a:t>
                      </a:r>
                      <a:endParaRPr lang="zh-CN" altLang="en-US" sz="1000" b="0" dirty="0"/>
                    </a:p>
                  </a:txBody>
                  <a:tcPr/>
                </a:tc>
              </a:tr>
              <a:tr h="131710"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</a:pPr>
                      <a:r>
                        <a:rPr lang="en-US" altLang="zh-CN" sz="1000" b="0" dirty="0" smtClean="0"/>
                        <a:t>b7</a:t>
                      </a:r>
                      <a:endParaRPr lang="zh-CN" altLang="en-US" sz="1000" b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</a:pPr>
                      <a:r>
                        <a:rPr lang="en-US" altLang="zh-CN" sz="1000" b="0" dirty="0" smtClean="0"/>
                        <a:t>-0.40</a:t>
                      </a:r>
                      <a:endParaRPr lang="zh-CN" altLang="en-US" sz="1000" b="0" dirty="0"/>
                    </a:p>
                  </a:txBody>
                  <a:tcPr>
                    <a:noFill/>
                  </a:tcPr>
                </a:tc>
              </a:tr>
              <a:tr h="131710"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</a:pPr>
                      <a:r>
                        <a:rPr lang="en-US" altLang="zh-CN" sz="1000" b="0" dirty="0" smtClean="0"/>
                        <a:t>a2</a:t>
                      </a:r>
                      <a:endParaRPr lang="zh-CN" alt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</a:pPr>
                      <a:r>
                        <a:rPr lang="en-US" altLang="zh-CN" sz="1000" b="0" dirty="0" smtClean="0"/>
                        <a:t>-0.29</a:t>
                      </a:r>
                      <a:endParaRPr lang="zh-CN" altLang="en-US" sz="1000" b="0" dirty="0"/>
                    </a:p>
                  </a:txBody>
                  <a:tcPr/>
                </a:tc>
              </a:tr>
              <a:tr h="131710"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</a:pPr>
                      <a:r>
                        <a:rPr lang="en-US" altLang="zh-CN" sz="1000" b="0" dirty="0" smtClean="0"/>
                        <a:t>a4</a:t>
                      </a:r>
                      <a:endParaRPr lang="zh-CN" altLang="en-US" sz="1000" b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</a:pPr>
                      <a:r>
                        <a:rPr lang="en-US" altLang="zh-CN" sz="1000" b="0" dirty="0" smtClean="0"/>
                        <a:t>-1.81</a:t>
                      </a:r>
                      <a:endParaRPr lang="zh-CN" altLang="en-US" sz="1000" b="0" dirty="0"/>
                    </a:p>
                  </a:txBody>
                  <a:tcPr>
                    <a:noFill/>
                  </a:tcPr>
                </a:tc>
              </a:tr>
              <a:tr h="131710"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</a:pPr>
                      <a:r>
                        <a:rPr lang="en-US" altLang="zh-CN" sz="1000" b="0" dirty="0" smtClean="0"/>
                        <a:t>a6</a:t>
                      </a:r>
                      <a:endParaRPr lang="zh-CN" alt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</a:pPr>
                      <a:r>
                        <a:rPr lang="en-US" altLang="zh-CN" sz="1000" b="0" dirty="0" smtClean="0"/>
                        <a:t>0.03</a:t>
                      </a:r>
                      <a:endParaRPr lang="zh-CN" altLang="en-US" sz="1000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45</a:t>
            </a:fld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0" y="6618756"/>
            <a:ext cx="91440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9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Q. </a:t>
            </a:r>
            <a:r>
              <a:rPr lang="en-US" altLang="zh-CN" sz="9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Xu, K. Zhang, C. Wang </a:t>
            </a:r>
            <a:r>
              <a:rPr lang="en-US" altLang="zh-CN" sz="9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et. al., 20-T Dipole Magnet with Common Coil Configuration: </a:t>
            </a:r>
            <a:r>
              <a:rPr lang="en-US" altLang="zh-CN" sz="9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Main </a:t>
            </a:r>
            <a:r>
              <a:rPr lang="en-US" altLang="zh-CN" sz="9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 and </a:t>
            </a:r>
            <a:r>
              <a:rPr lang="en-US" altLang="zh-CN" sz="9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Challenges, IEEE </a:t>
            </a:r>
            <a:r>
              <a:rPr lang="en-US" altLang="zh-CN" sz="9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Trans. Appl. </a:t>
            </a:r>
            <a:r>
              <a:rPr lang="en-US" altLang="zh-CN" sz="900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Supercond</a:t>
            </a:r>
            <a:r>
              <a:rPr lang="en-US" altLang="zh-CN" sz="9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pt-BR" altLang="zh-CN" sz="9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VOL. 26, NO. 4, </a:t>
            </a:r>
            <a:r>
              <a:rPr lang="pt-BR" altLang="zh-CN" sz="9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r>
              <a:rPr lang="zh-CN" altLang="pt-BR" sz="9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pt-BR" altLang="zh-CN" sz="9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4000404</a:t>
            </a:r>
            <a:endParaRPr lang="zh-CN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图片 1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176" y="1180328"/>
            <a:ext cx="2098040" cy="2752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"/>
          <a:stretch/>
        </p:blipFill>
        <p:spPr>
          <a:xfrm>
            <a:off x="6588224" y="1149722"/>
            <a:ext cx="2483768" cy="5447630"/>
          </a:xfrm>
          <a:prstGeom prst="rect">
            <a:avLst/>
          </a:prstGeom>
        </p:spPr>
      </p:pic>
      <p:pic>
        <p:nvPicPr>
          <p:cNvPr id="34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194" y="1493471"/>
            <a:ext cx="1066774" cy="71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3"/>
          <p:cNvSpPr txBox="1"/>
          <p:nvPr/>
        </p:nvSpPr>
        <p:spPr>
          <a:xfrm>
            <a:off x="5508104" y="737025"/>
            <a:ext cx="3283606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b="1" i="1" dirty="0" smtClean="0">
                <a:solidFill>
                  <a:srgbClr val="FF0000"/>
                </a:solidFill>
              </a:rPr>
              <a:t>With common coil configuration</a:t>
            </a:r>
            <a:endParaRPr lang="zh-CN" altLang="en-US" b="1" i="1" dirty="0">
              <a:solidFill>
                <a:srgbClr val="FF0000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5496" y="1105580"/>
            <a:ext cx="40324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1400" b="1" i="1" kern="0" dirty="0" smtClean="0">
                <a:solidFill>
                  <a:srgbClr val="FF0000"/>
                </a:solidFill>
              </a:rPr>
              <a:t>20-T </a:t>
            </a:r>
            <a:r>
              <a:rPr lang="en-US" altLang="zh-CN" sz="1400" b="1" i="1" kern="0" dirty="0">
                <a:solidFill>
                  <a:srgbClr val="FF0000"/>
                </a:solidFill>
              </a:rPr>
              <a:t>dipole </a:t>
            </a:r>
            <a:r>
              <a:rPr lang="en-US" altLang="zh-CN" sz="1400" b="1" i="1" kern="0" dirty="0" smtClean="0">
                <a:solidFill>
                  <a:srgbClr val="FF0000"/>
                </a:solidFill>
              </a:rPr>
              <a:t>magnet with common coil configuration </a:t>
            </a:r>
            <a:r>
              <a:rPr lang="en-US" altLang="zh-CN" sz="1400" b="1" i="1" kern="0" dirty="0" smtClean="0">
                <a:solidFill>
                  <a:prstClr val="black"/>
                </a:solidFill>
              </a:rPr>
              <a:t>two </a:t>
            </a:r>
            <a:r>
              <a:rPr lang="el-GR" altLang="zh-CN" sz="1400" b="1" i="1" kern="0" dirty="0">
                <a:solidFill>
                  <a:prstClr val="black"/>
                </a:solidFill>
              </a:rPr>
              <a:t>Φ</a:t>
            </a:r>
            <a:r>
              <a:rPr lang="en-US" altLang="zh-CN" sz="1400" b="1" i="1" kern="0" dirty="0">
                <a:solidFill>
                  <a:prstClr val="black"/>
                </a:solidFill>
              </a:rPr>
              <a:t>50 </a:t>
            </a:r>
            <a:r>
              <a:rPr lang="en-US" altLang="zh-CN" sz="1400" b="1" i="1" kern="0" dirty="0" smtClean="0">
                <a:solidFill>
                  <a:prstClr val="black"/>
                </a:solidFill>
              </a:rPr>
              <a:t>mm beam pipes</a:t>
            </a:r>
            <a:r>
              <a:rPr lang="en-US" altLang="zh-CN" sz="1400" b="1" i="1" kern="0" dirty="0">
                <a:solidFill>
                  <a:prstClr val="black"/>
                </a:solidFill>
              </a:rPr>
              <a:t>;</a:t>
            </a:r>
            <a:r>
              <a:rPr lang="en-US" altLang="zh-CN" sz="1400" b="1" i="1" kern="0" dirty="0" smtClean="0">
                <a:solidFill>
                  <a:prstClr val="black"/>
                </a:solidFill>
              </a:rPr>
              <a:t> load </a:t>
            </a:r>
            <a:r>
              <a:rPr lang="en-US" altLang="zh-CN" sz="1400" b="1" i="1" kern="0" dirty="0">
                <a:solidFill>
                  <a:prstClr val="black"/>
                </a:solidFill>
              </a:rPr>
              <a:t>line </a:t>
            </a:r>
            <a:r>
              <a:rPr lang="en-US" altLang="zh-CN" sz="1400" b="1" i="1" kern="0" dirty="0" smtClean="0">
                <a:solidFill>
                  <a:prstClr val="black"/>
                </a:solidFill>
              </a:rPr>
              <a:t>80</a:t>
            </a:r>
            <a:r>
              <a:rPr lang="en-US" altLang="zh-CN" sz="1400" b="1" i="1" kern="0" dirty="0">
                <a:solidFill>
                  <a:prstClr val="black"/>
                </a:solidFill>
              </a:rPr>
              <a:t>% @ 1.9 K</a:t>
            </a:r>
            <a:endParaRPr lang="zh-CN" altLang="en-US" sz="1400" dirty="0"/>
          </a:p>
        </p:txBody>
      </p:sp>
      <p:sp>
        <p:nvSpPr>
          <p:cNvPr id="15" name="标题 2"/>
          <p:cNvSpPr>
            <a:spLocks noGrp="1"/>
          </p:cNvSpPr>
          <p:nvPr>
            <p:ph type="title"/>
          </p:nvPr>
        </p:nvSpPr>
        <p:spPr>
          <a:xfrm>
            <a:off x="0" y="-27384"/>
            <a:ext cx="9156789" cy="725470"/>
          </a:xfrm>
        </p:spPr>
        <p:txBody>
          <a:bodyPr>
            <a:noAutofit/>
          </a:bodyPr>
          <a:lstStyle/>
          <a:p>
            <a:pPr algn="ctr">
              <a:lnSpc>
                <a:spcPts val="6000"/>
              </a:lnSpc>
            </a:pPr>
            <a:r>
              <a:rPr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D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esign </a:t>
            </a:r>
            <a:r>
              <a:rPr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S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tudy of 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the SPPC 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Dipole Magnets</a:t>
            </a:r>
            <a:endParaRPr lang="en-US" altLang="zh-CN" sz="32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33616" y="771417"/>
            <a:ext cx="25351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i="1" dirty="0"/>
              <a:t>Q. Xu, K. Zhang, C. </a:t>
            </a:r>
            <a:r>
              <a:rPr lang="en-US" altLang="zh-CN" sz="1400" b="1" i="1" dirty="0" smtClean="0"/>
              <a:t>Wang et al. </a:t>
            </a:r>
            <a:endParaRPr lang="zh-CN" altLang="en-US" sz="1400" b="1" i="1" dirty="0"/>
          </a:p>
        </p:txBody>
      </p:sp>
      <p:cxnSp>
        <p:nvCxnSpPr>
          <p:cNvPr id="17" name="直接连接符 16"/>
          <p:cNvCxnSpPr/>
          <p:nvPr/>
        </p:nvCxnSpPr>
        <p:spPr>
          <a:xfrm>
            <a:off x="464315" y="764704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114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Box 91"/>
          <p:cNvSpPr txBox="1"/>
          <p:nvPr/>
        </p:nvSpPr>
        <p:spPr>
          <a:xfrm>
            <a:off x="3402072" y="3131676"/>
            <a:ext cx="2152640" cy="738664"/>
          </a:xfrm>
          <a:prstGeom prst="rect">
            <a:avLst/>
          </a:prstGeom>
          <a:noFill/>
          <a:ln w="12700"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i="1" kern="0" dirty="0">
                <a:solidFill>
                  <a:prstClr val="black"/>
                </a:solidFill>
              </a:rPr>
              <a:t>L</a:t>
            </a:r>
            <a:r>
              <a:rPr kumimoji="0" lang="en-US" altLang="zh-CN" sz="14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orentz</a:t>
            </a:r>
            <a:r>
              <a:rPr kumimoji="0" lang="en-US" altLang="zh-CN" sz="1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force per</a:t>
            </a:r>
            <a:r>
              <a:rPr kumimoji="0" lang="en-US" altLang="zh-CN" sz="1400" b="1" i="1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aperture</a:t>
            </a:r>
            <a:r>
              <a:rPr kumimoji="0" lang="en-US" altLang="zh-CN" sz="1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Fmag_x</a:t>
            </a:r>
            <a:r>
              <a:rPr kumimoji="0" lang="en-US" altLang="zh-CN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=23.4 MN/m</a:t>
            </a:r>
            <a:r>
              <a:rPr kumimoji="0" lang="en-US" altLang="zh-CN" sz="1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Fmag_y</a:t>
            </a:r>
            <a:r>
              <a:rPr kumimoji="0" lang="en-US" altLang="zh-CN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=2.38  MN/m</a:t>
            </a:r>
            <a:endParaRPr kumimoji="0" lang="zh-CN" altLang="en-US" sz="1400" b="1" i="1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42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177" y="1052736"/>
            <a:ext cx="3110284" cy="245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143" y="3789040"/>
            <a:ext cx="3059337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6084168" y="3501008"/>
            <a:ext cx="2595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 smtClean="0"/>
              <a:t>Stress in coil after excitation</a:t>
            </a:r>
            <a:endParaRPr lang="zh-CN" altLang="en-US" sz="1600" i="1" dirty="0"/>
          </a:p>
        </p:txBody>
      </p:sp>
      <p:sp>
        <p:nvSpPr>
          <p:cNvPr id="45" name="文本框 44"/>
          <p:cNvSpPr txBox="1"/>
          <p:nvPr/>
        </p:nvSpPr>
        <p:spPr>
          <a:xfrm>
            <a:off x="6033427" y="6188826"/>
            <a:ext cx="2643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/>
              <a:t>Stress in shell after excitation</a:t>
            </a:r>
            <a:endParaRPr lang="zh-CN" altLang="en-US" sz="1600" i="1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46</a:t>
            </a:fld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05" y="1074966"/>
            <a:ext cx="2722555" cy="206649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8864" y="1052736"/>
            <a:ext cx="2215848" cy="2013513"/>
          </a:xfrm>
          <a:prstGeom prst="rect">
            <a:avLst/>
          </a:prstGeom>
        </p:spPr>
      </p:pic>
      <p:pic>
        <p:nvPicPr>
          <p:cNvPr id="46" name="图片 45" descr="E:\MT文章\磁体全模型.tif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501008"/>
            <a:ext cx="3156601" cy="296691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矩形 19"/>
          <p:cNvSpPr/>
          <p:nvPr/>
        </p:nvSpPr>
        <p:spPr>
          <a:xfrm>
            <a:off x="0" y="6582544"/>
            <a:ext cx="91440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9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zh-CN" sz="9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Zhang et</a:t>
            </a:r>
            <a:r>
              <a:rPr lang="en-US" altLang="zh-CN" sz="9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al</a:t>
            </a:r>
            <a:r>
              <a:rPr lang="en-US" altLang="zh-CN" sz="9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  <a:r>
              <a:rPr lang="en-US" altLang="zh-CN" sz="900" dirty="0"/>
              <a:t> </a:t>
            </a:r>
            <a:r>
              <a:rPr lang="en-US" altLang="zh-CN" sz="9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2-D Mechanical Design Study of a 20-T Two-in-One Common-Coil Dipole Magnet for High-Energy Accelerators, </a:t>
            </a:r>
            <a:r>
              <a:rPr lang="en-US" altLang="zh-CN" sz="9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IEEE </a:t>
            </a:r>
            <a:r>
              <a:rPr lang="en-US" altLang="zh-CN" sz="9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Trans. Appl. </a:t>
            </a:r>
            <a:r>
              <a:rPr lang="en-US" altLang="zh-CN" sz="900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Supercond</a:t>
            </a:r>
            <a:r>
              <a:rPr lang="en-US" altLang="zh-CN" sz="9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pt-BR" altLang="zh-CN" sz="9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VOL. 26, NO. 4, </a:t>
            </a:r>
            <a:r>
              <a:rPr lang="pt-BR" altLang="zh-CN" sz="9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r>
              <a:rPr lang="en-US" altLang="zh-CN" sz="9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altLang="zh-CN" sz="9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4003705</a:t>
            </a:r>
            <a:endParaRPr lang="pt-BR" altLang="zh-CN" sz="900" i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5496" y="3097635"/>
            <a:ext cx="336657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0" i="1" dirty="0" smtClean="0"/>
              <a:t>D.R</a:t>
            </a:r>
            <a:r>
              <a:rPr lang="en-US" altLang="zh-CN" sz="1000" i="1" dirty="0"/>
              <a:t>. </a:t>
            </a:r>
            <a:r>
              <a:rPr lang="en-US" altLang="zh-CN" sz="1000" i="1" dirty="0" err="1"/>
              <a:t>Dietderich</a:t>
            </a:r>
            <a:r>
              <a:rPr lang="en-US" altLang="zh-CN" sz="1000" i="1" dirty="0"/>
              <a:t>, A. </a:t>
            </a:r>
            <a:r>
              <a:rPr lang="en-US" altLang="zh-CN" sz="1000" i="1" dirty="0" err="1"/>
              <a:t>Godeke</a:t>
            </a:r>
            <a:r>
              <a:rPr lang="en-US" altLang="zh-CN" sz="1000" i="1" dirty="0"/>
              <a:t> / Cryogenics 48 (2008) 331–340</a:t>
            </a:r>
            <a:endParaRPr lang="zh-CN" altLang="en-US" sz="1000" i="1" dirty="0"/>
          </a:p>
        </p:txBody>
      </p:sp>
      <p:cxnSp>
        <p:nvCxnSpPr>
          <p:cNvPr id="23" name="直接连接符 22"/>
          <p:cNvCxnSpPr/>
          <p:nvPr/>
        </p:nvCxnSpPr>
        <p:spPr>
          <a:xfrm>
            <a:off x="464315" y="763115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图片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072" y="4006934"/>
            <a:ext cx="2152640" cy="2216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文本框 24"/>
          <p:cNvSpPr txBox="1"/>
          <p:nvPr/>
        </p:nvSpPr>
        <p:spPr>
          <a:xfrm>
            <a:off x="3256879" y="6200358"/>
            <a:ext cx="2643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 smtClean="0"/>
              <a:t>Direction of Magnetic force</a:t>
            </a:r>
            <a:endParaRPr lang="zh-CN" altLang="en-US" sz="1600" i="1" dirty="0"/>
          </a:p>
        </p:txBody>
      </p:sp>
      <p:sp>
        <p:nvSpPr>
          <p:cNvPr id="19" name="标题 2"/>
          <p:cNvSpPr>
            <a:spLocks noGrp="1"/>
          </p:cNvSpPr>
          <p:nvPr>
            <p:ph type="title"/>
          </p:nvPr>
        </p:nvSpPr>
        <p:spPr>
          <a:xfrm>
            <a:off x="0" y="-27384"/>
            <a:ext cx="9156789" cy="725470"/>
          </a:xfrm>
        </p:spPr>
        <p:txBody>
          <a:bodyPr>
            <a:noAutofit/>
          </a:bodyPr>
          <a:lstStyle/>
          <a:p>
            <a:pPr algn="ctr">
              <a:lnSpc>
                <a:spcPts val="6000"/>
              </a:lnSpc>
            </a:pPr>
            <a:r>
              <a:rPr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D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esign </a:t>
            </a:r>
            <a:r>
              <a:rPr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S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tudy of 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the SPPC 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Dipole Magnets</a:t>
            </a:r>
            <a:endParaRPr lang="en-US" altLang="zh-CN" sz="32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18599" y="776548"/>
            <a:ext cx="24485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i="1" dirty="0" smtClean="0"/>
              <a:t>K. Zhang, Q. Xu, C. Wang et </a:t>
            </a:r>
            <a:r>
              <a:rPr lang="en-US" altLang="zh-CN" sz="1400" b="1" i="1" dirty="0"/>
              <a:t>al.</a:t>
            </a:r>
            <a:endParaRPr lang="zh-CN" altLang="en-US" sz="1400" b="1" i="1" dirty="0"/>
          </a:p>
        </p:txBody>
      </p:sp>
      <p:sp>
        <p:nvSpPr>
          <p:cNvPr id="21" name="TextBox 3"/>
          <p:cNvSpPr txBox="1"/>
          <p:nvPr/>
        </p:nvSpPr>
        <p:spPr>
          <a:xfrm>
            <a:off x="5508104" y="737025"/>
            <a:ext cx="3283606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b="1" i="1" dirty="0" smtClean="0">
                <a:solidFill>
                  <a:srgbClr val="FF0000"/>
                </a:solidFill>
              </a:rPr>
              <a:t>With common coil configuration</a:t>
            </a:r>
            <a:endParaRPr lang="zh-CN" alt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67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:\Users\caspi\Desktop\Magnets\High-Fields\HighField-2013\CCT1\15milRib\CCT-slanted-cyl-octrta-3-22-13\layers-ribs-mp-vtk\lay12Ri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35835" y="4869160"/>
            <a:ext cx="3654244" cy="1952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CA0BC-07CC-4772-8C90-706563EEBEF9}" type="datetime1">
              <a:rPr lang="zh-CN" altLang="en-US" smtClean="0"/>
              <a:t>2016-8-1</a:t>
            </a:fld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47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26" y="1998132"/>
            <a:ext cx="3825740" cy="2366972"/>
          </a:xfrm>
          <a:prstGeom prst="rect">
            <a:avLst/>
          </a:prstGeom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060848"/>
            <a:ext cx="3542930" cy="236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\\Sispcz162\e$\PROJETS\EuCARD HFM\Sous-traitance étude\Fichiers CAO\11-01-07 avant projet\Images\Persp.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2425" y="4869160"/>
            <a:ext cx="382574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75010" y="1503015"/>
            <a:ext cx="4031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/>
              <a:t>Cos</a:t>
            </a:r>
            <a:r>
              <a:rPr lang="en-US" altLang="zh-CN" sz="1600" b="1" dirty="0" smtClean="0"/>
              <a:t>-th</a:t>
            </a:r>
            <a:r>
              <a:rPr lang="en-US" altLang="zh-CN" sz="1600" dirty="0" smtClean="0"/>
              <a:t>eta  dipole</a:t>
            </a:r>
            <a:r>
              <a:rPr lang="en-US" altLang="zh-CN" sz="900" b="1" dirty="0"/>
              <a:t> </a:t>
            </a:r>
            <a:endParaRPr lang="en-US" altLang="zh-CN" sz="900" b="1" dirty="0" smtClean="0"/>
          </a:p>
          <a:p>
            <a:pPr algn="ctr"/>
            <a:r>
              <a:rPr lang="en-US" altLang="zh-CN" sz="1200" b="1" dirty="0" smtClean="0"/>
              <a:t>Highest efficiency, complicated ends with</a:t>
            </a:r>
            <a:r>
              <a:rPr lang="zh-CN" altLang="en-US" sz="1200" dirty="0" smtClean="0"/>
              <a:t> </a:t>
            </a:r>
            <a:r>
              <a:rPr lang="en-US" altLang="zh-CN" sz="1200" b="1" dirty="0" smtClean="0"/>
              <a:t>hard-way bending</a:t>
            </a:r>
            <a:endParaRPr lang="zh-CN" alt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4560399" y="1538208"/>
            <a:ext cx="4188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/>
              <a:t>Common coil </a:t>
            </a:r>
            <a:r>
              <a:rPr lang="en-US" altLang="zh-CN" sz="1600" dirty="0" smtClean="0"/>
              <a:t>dipole </a:t>
            </a:r>
          </a:p>
          <a:p>
            <a:pPr algn="ctr"/>
            <a:r>
              <a:rPr lang="en-US" altLang="zh-CN" sz="1200" b="1" dirty="0" smtClean="0"/>
              <a:t>Simplest structure with large bending radius, lower efficiency</a:t>
            </a:r>
            <a:endParaRPr lang="zh-CN" alt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4860031" y="4418528"/>
            <a:ext cx="3819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/>
              <a:t>Canted cos-theta </a:t>
            </a:r>
            <a:r>
              <a:rPr lang="en-US" altLang="zh-CN" sz="1600" dirty="0" smtClean="0"/>
              <a:t>dipole</a:t>
            </a:r>
          </a:p>
          <a:p>
            <a:pPr algn="ctr"/>
            <a:r>
              <a:rPr lang="en-US" altLang="zh-CN" sz="1200" b="1" dirty="0" smtClean="0"/>
              <a:t>Lowest stress level in coil, lowest efficiency</a:t>
            </a:r>
            <a:endParaRPr lang="zh-CN" altLang="en-US" sz="1200" dirty="0"/>
          </a:p>
        </p:txBody>
      </p:sp>
      <p:sp>
        <p:nvSpPr>
          <p:cNvPr id="18" name="Rectangle 5"/>
          <p:cNvSpPr/>
          <p:nvPr/>
        </p:nvSpPr>
        <p:spPr>
          <a:xfrm>
            <a:off x="0" y="112474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i="1" dirty="0" smtClean="0">
                <a:solidFill>
                  <a:srgbClr val="FF0000"/>
                </a:solidFill>
                <a:latin typeface="+mj-lt"/>
              </a:rPr>
              <a:t>Efficiency, field </a:t>
            </a:r>
            <a:r>
              <a:rPr lang="en-US" altLang="zh-CN" i="1" dirty="0">
                <a:solidFill>
                  <a:srgbClr val="FF0000"/>
                </a:solidFill>
                <a:latin typeface="+mj-lt"/>
              </a:rPr>
              <a:t>quality, stress management, </a:t>
            </a:r>
            <a:r>
              <a:rPr lang="en-US" altLang="zh-CN" i="1" dirty="0" smtClean="0">
                <a:solidFill>
                  <a:srgbClr val="FF0000"/>
                </a:solidFill>
                <a:latin typeface="+mj-lt"/>
              </a:rPr>
              <a:t>fabrication method…</a:t>
            </a:r>
            <a:endParaRPr lang="en-US" altLang="zh-CN" i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82425" y="4410952"/>
            <a:ext cx="8207654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499992" y="1926124"/>
            <a:ext cx="41338" cy="4775596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85704" y="4418528"/>
            <a:ext cx="3922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/>
              <a:t>Block type </a:t>
            </a:r>
            <a:r>
              <a:rPr lang="en-US" altLang="zh-CN" sz="1600" dirty="0" smtClean="0"/>
              <a:t>dipole</a:t>
            </a:r>
          </a:p>
          <a:p>
            <a:pPr algn="ctr"/>
            <a:r>
              <a:rPr lang="en-US" altLang="zh-CN" sz="1200" b="1" dirty="0" smtClean="0"/>
              <a:t>Simpler </a:t>
            </a:r>
            <a:r>
              <a:rPr lang="en-US" altLang="zh-CN" sz="1200" b="1" dirty="0"/>
              <a:t>structure with </a:t>
            </a:r>
            <a:r>
              <a:rPr lang="en-US" altLang="zh-CN" sz="1200" b="1" dirty="0" smtClean="0"/>
              <a:t>hard-way bending, lower efficiency</a:t>
            </a:r>
            <a:endParaRPr lang="zh-CN" altLang="en-US" sz="1200" dirty="0"/>
          </a:p>
        </p:txBody>
      </p:sp>
      <p:cxnSp>
        <p:nvCxnSpPr>
          <p:cNvPr id="21" name="直接连接符 20"/>
          <p:cNvCxnSpPr/>
          <p:nvPr/>
        </p:nvCxnSpPr>
        <p:spPr>
          <a:xfrm>
            <a:off x="464315" y="763115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2217877" y="777929"/>
            <a:ext cx="45143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i="1" dirty="0" smtClean="0">
                <a:solidFill>
                  <a:srgbClr val="FF0000"/>
                </a:solidFill>
              </a:rPr>
              <a:t>Comparison of different coil configurations</a:t>
            </a:r>
          </a:p>
        </p:txBody>
      </p:sp>
      <p:sp>
        <p:nvSpPr>
          <p:cNvPr id="23" name="标题 2"/>
          <p:cNvSpPr>
            <a:spLocks noGrp="1"/>
          </p:cNvSpPr>
          <p:nvPr>
            <p:ph type="title"/>
          </p:nvPr>
        </p:nvSpPr>
        <p:spPr>
          <a:xfrm>
            <a:off x="0" y="-27384"/>
            <a:ext cx="9156789" cy="725470"/>
          </a:xfrm>
        </p:spPr>
        <p:txBody>
          <a:bodyPr>
            <a:noAutofit/>
          </a:bodyPr>
          <a:lstStyle/>
          <a:p>
            <a:pPr algn="ctr">
              <a:lnSpc>
                <a:spcPts val="6000"/>
              </a:lnSpc>
            </a:pPr>
            <a:r>
              <a:rPr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D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esign </a:t>
            </a:r>
            <a:r>
              <a:rPr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S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tudy of 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the SPPC 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Dipole Magnets</a:t>
            </a:r>
            <a:endParaRPr lang="en-US" altLang="zh-CN" sz="32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63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1411" y="1219140"/>
            <a:ext cx="1744605" cy="1993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7681" y="1297532"/>
            <a:ext cx="1735054" cy="1843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3" t="7029" r="14229" b="10557"/>
          <a:stretch/>
        </p:blipFill>
        <p:spPr bwMode="auto">
          <a:xfrm>
            <a:off x="2886422" y="3427043"/>
            <a:ext cx="2855009" cy="3170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" t="5750" r="9701" b="8147"/>
          <a:stretch/>
        </p:blipFill>
        <p:spPr bwMode="auto">
          <a:xfrm>
            <a:off x="5839494" y="3427043"/>
            <a:ext cx="2980978" cy="3170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1"/>
          <p:cNvSpPr/>
          <p:nvPr/>
        </p:nvSpPr>
        <p:spPr>
          <a:xfrm>
            <a:off x="4677294" y="1380524"/>
            <a:ext cx="26310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i="1" dirty="0"/>
              <a:t>Different </a:t>
            </a:r>
            <a:r>
              <a:rPr lang="en-US" altLang="zh-CN" sz="1600" b="1" i="1" dirty="0" smtClean="0"/>
              <a:t>coil configurations </a:t>
            </a:r>
            <a:r>
              <a:rPr lang="en-US" altLang="zh-CN" sz="1600" b="1" i="1" dirty="0"/>
              <a:t>for 20-T </a:t>
            </a:r>
            <a:r>
              <a:rPr lang="en-US" altLang="zh-CN" sz="1600" b="1" i="1" dirty="0" smtClean="0"/>
              <a:t>dipole magnet</a:t>
            </a:r>
          </a:p>
          <a:p>
            <a:endParaRPr lang="en-US" altLang="zh-CN" sz="1600" b="1" i="1" dirty="0" smtClean="0"/>
          </a:p>
          <a:p>
            <a:r>
              <a:rPr lang="en-US" altLang="zh-CN" sz="1600" b="1" i="1" dirty="0" smtClean="0"/>
              <a:t>Left:</a:t>
            </a:r>
            <a:r>
              <a:rPr lang="zh-CN" altLang="en-US" sz="1600" b="1" i="1" dirty="0" smtClean="0"/>
              <a:t> </a:t>
            </a:r>
            <a:r>
              <a:rPr lang="en-US" altLang="zh-CN" sz="1600" b="1" i="1" dirty="0"/>
              <a:t>Common </a:t>
            </a:r>
            <a:r>
              <a:rPr lang="en-US" altLang="zh-CN" sz="1600" b="1" i="1" dirty="0" smtClean="0"/>
              <a:t>coil</a:t>
            </a:r>
          </a:p>
          <a:p>
            <a:r>
              <a:rPr lang="en-US" altLang="zh-CN" sz="1600" b="1" i="1" dirty="0" smtClean="0"/>
              <a:t>                       Right: Cos-theta</a:t>
            </a:r>
            <a:endParaRPr lang="zh-CN" altLang="en-US" sz="1600" b="1" i="1" dirty="0"/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0174" y="2057469"/>
            <a:ext cx="2357610" cy="2379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5467" y="4310221"/>
            <a:ext cx="2162317" cy="2431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4"/>
          <p:cNvSpPr/>
          <p:nvPr/>
        </p:nvSpPr>
        <p:spPr>
          <a:xfrm>
            <a:off x="0" y="1866310"/>
            <a:ext cx="12617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i="1" dirty="0"/>
              <a:t>Common coil</a:t>
            </a:r>
          </a:p>
        </p:txBody>
      </p:sp>
      <p:sp>
        <p:nvSpPr>
          <p:cNvPr id="13" name="Rectangle 15"/>
          <p:cNvSpPr/>
          <p:nvPr/>
        </p:nvSpPr>
        <p:spPr>
          <a:xfrm>
            <a:off x="35496" y="4314582"/>
            <a:ext cx="9838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i="1" dirty="0"/>
              <a:t>Cos-theta</a:t>
            </a:r>
            <a:endParaRPr lang="zh-CN" altLang="en-US" sz="1600" i="1" dirty="0"/>
          </a:p>
        </p:txBody>
      </p:sp>
      <p:sp>
        <p:nvSpPr>
          <p:cNvPr id="14" name="Rectangle 16"/>
          <p:cNvSpPr/>
          <p:nvPr/>
        </p:nvSpPr>
        <p:spPr>
          <a:xfrm>
            <a:off x="5319159" y="3037002"/>
            <a:ext cx="10406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i="1" dirty="0" smtClean="0"/>
              <a:t>Coil ends</a:t>
            </a:r>
            <a:endParaRPr lang="zh-CN" altLang="en-US" b="1" i="1" dirty="0"/>
          </a:p>
        </p:txBody>
      </p:sp>
      <p:sp>
        <p:nvSpPr>
          <p:cNvPr id="15" name="Rectangle 17"/>
          <p:cNvSpPr/>
          <p:nvPr/>
        </p:nvSpPr>
        <p:spPr>
          <a:xfrm>
            <a:off x="3166228" y="3084177"/>
            <a:ext cx="12617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i="1" dirty="0"/>
              <a:t>Common coil</a:t>
            </a:r>
          </a:p>
        </p:txBody>
      </p:sp>
      <p:sp>
        <p:nvSpPr>
          <p:cNvPr id="16" name="Rectangle 19"/>
          <p:cNvSpPr/>
          <p:nvPr/>
        </p:nvSpPr>
        <p:spPr>
          <a:xfrm>
            <a:off x="7777359" y="3084177"/>
            <a:ext cx="9838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i="1" dirty="0"/>
              <a:t>Cos-theta</a:t>
            </a:r>
            <a:endParaRPr lang="zh-CN" altLang="en-US" sz="1600" i="1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48</a:t>
            </a:fld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1590690" y="1578278"/>
            <a:ext cx="1317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/>
              <a:t>C. Wang et </a:t>
            </a:r>
            <a:r>
              <a:rPr lang="en-US" altLang="zh-CN" sz="1600" b="1" i="1" dirty="0"/>
              <a:t>al</a:t>
            </a:r>
            <a:r>
              <a:rPr lang="en-US" altLang="zh-CN" sz="1600" b="1" i="1" dirty="0" smtClean="0"/>
              <a:t>.</a:t>
            </a:r>
            <a:endParaRPr lang="zh-CN" altLang="en-US" sz="1600" b="1" i="1" dirty="0"/>
          </a:p>
        </p:txBody>
      </p:sp>
      <p:cxnSp>
        <p:nvCxnSpPr>
          <p:cNvPr id="21" name="直接连接符 20"/>
          <p:cNvCxnSpPr/>
          <p:nvPr/>
        </p:nvCxnSpPr>
        <p:spPr>
          <a:xfrm>
            <a:off x="464315" y="763115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3"/>
          <p:cNvSpPr txBox="1"/>
          <p:nvPr/>
        </p:nvSpPr>
        <p:spPr>
          <a:xfrm>
            <a:off x="72007" y="1255628"/>
            <a:ext cx="2699793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i="1" dirty="0" smtClean="0">
                <a:solidFill>
                  <a:srgbClr val="FF0000"/>
                </a:solidFill>
              </a:rPr>
              <a:t>Common coil vs Cos-theta</a:t>
            </a:r>
            <a:endParaRPr lang="zh-CN" altLang="en-US" i="1" dirty="0">
              <a:solidFill>
                <a:srgbClr val="FF0000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217877" y="777929"/>
            <a:ext cx="45143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i="1" dirty="0" smtClean="0">
                <a:solidFill>
                  <a:srgbClr val="FF0000"/>
                </a:solidFill>
              </a:rPr>
              <a:t>Comparison of different coil configurations</a:t>
            </a:r>
          </a:p>
        </p:txBody>
      </p:sp>
      <p:sp>
        <p:nvSpPr>
          <p:cNvPr id="26" name="标题 2"/>
          <p:cNvSpPr>
            <a:spLocks noGrp="1"/>
          </p:cNvSpPr>
          <p:nvPr>
            <p:ph type="title"/>
          </p:nvPr>
        </p:nvSpPr>
        <p:spPr>
          <a:xfrm>
            <a:off x="0" y="-27384"/>
            <a:ext cx="9156789" cy="725470"/>
          </a:xfrm>
        </p:spPr>
        <p:txBody>
          <a:bodyPr>
            <a:noAutofit/>
          </a:bodyPr>
          <a:lstStyle/>
          <a:p>
            <a:pPr algn="ctr">
              <a:lnSpc>
                <a:spcPts val="6000"/>
              </a:lnSpc>
            </a:pPr>
            <a:r>
              <a:rPr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D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esign </a:t>
            </a:r>
            <a:r>
              <a:rPr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S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tudy of 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the SPPC 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Dipole Magnets</a:t>
            </a:r>
            <a:endParaRPr lang="en-US" altLang="zh-CN" sz="32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62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49</a:t>
            </a:fld>
            <a:endParaRPr lang="zh-CN" altLang="en-US" dirty="0"/>
          </a:p>
        </p:txBody>
      </p:sp>
      <p:pic>
        <p:nvPicPr>
          <p:cNvPr id="20" name="图片 19" descr="C:\Users\XUQJ\Desktop\Sub_scale model_m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897" y="1175176"/>
            <a:ext cx="2953935" cy="28298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图片 20" descr="C:\Users\XUQJ\Desktop\15_T_m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31840" y="1172974"/>
            <a:ext cx="2957514" cy="28320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图片 21" descr="C:\Users\XUQJ\Desktop\20_T_m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02558" y="1172974"/>
            <a:ext cx="2855387" cy="28320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右箭头 3"/>
          <p:cNvSpPr/>
          <p:nvPr/>
        </p:nvSpPr>
        <p:spPr>
          <a:xfrm>
            <a:off x="2817173" y="1372364"/>
            <a:ext cx="426861" cy="2564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342348" y="1041738"/>
            <a:ext cx="3690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/>
              <a:t>a </a:t>
            </a:r>
            <a:endParaRPr lang="zh-CN" altLang="en-US" sz="2000" dirty="0"/>
          </a:p>
        </p:txBody>
      </p:sp>
      <p:sp>
        <p:nvSpPr>
          <p:cNvPr id="25" name="矩形 24"/>
          <p:cNvSpPr/>
          <p:nvPr/>
        </p:nvSpPr>
        <p:spPr>
          <a:xfrm>
            <a:off x="3607033" y="1041738"/>
            <a:ext cx="3802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/>
              <a:t>b </a:t>
            </a:r>
            <a:endParaRPr lang="zh-CN" altLang="en-US" sz="2000" dirty="0"/>
          </a:p>
        </p:txBody>
      </p:sp>
      <p:sp>
        <p:nvSpPr>
          <p:cNvPr id="26" name="矩形 25"/>
          <p:cNvSpPr/>
          <p:nvPr/>
        </p:nvSpPr>
        <p:spPr>
          <a:xfrm>
            <a:off x="6621501" y="1046930"/>
            <a:ext cx="3497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/>
              <a:t>c</a:t>
            </a:r>
            <a:r>
              <a:rPr lang="en-US" altLang="zh-CN" sz="2000" b="1" dirty="0" smtClean="0"/>
              <a:t> </a:t>
            </a:r>
            <a:endParaRPr lang="zh-CN" altLang="en-US" sz="2000" dirty="0"/>
          </a:p>
        </p:txBody>
      </p:sp>
      <p:sp>
        <p:nvSpPr>
          <p:cNvPr id="27" name="标题 2"/>
          <p:cNvSpPr>
            <a:spLocks noGrp="1"/>
          </p:cNvSpPr>
          <p:nvPr>
            <p:ph type="title"/>
          </p:nvPr>
        </p:nvSpPr>
        <p:spPr>
          <a:xfrm>
            <a:off x="0" y="-27384"/>
            <a:ext cx="9156789" cy="725470"/>
          </a:xfrm>
        </p:spPr>
        <p:txBody>
          <a:bodyPr>
            <a:noAutofit/>
          </a:bodyPr>
          <a:lstStyle/>
          <a:p>
            <a:pPr>
              <a:lnSpc>
                <a:spcPts val="6000"/>
              </a:lnSpc>
            </a:pP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R&amp;D </a:t>
            </a:r>
            <a:r>
              <a:rPr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S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teps </a:t>
            </a:r>
            <a:r>
              <a:rPr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and Status</a:t>
            </a:r>
            <a:endParaRPr lang="en-US" altLang="zh-CN" sz="32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464315" y="763115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07504" y="4048026"/>
            <a:ext cx="2953935" cy="2554545"/>
          </a:xfrm>
          <a:prstGeom prst="rect">
            <a:avLst/>
          </a:prstGeom>
          <a:ln w="1905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altLang="zh-CN" sz="1600" b="1" i="1" kern="0" dirty="0" smtClean="0">
                <a:solidFill>
                  <a:prstClr val="black"/>
                </a:solidFill>
              </a:rPr>
              <a:t>1</a:t>
            </a:r>
            <a:r>
              <a:rPr lang="en-US" altLang="zh-CN" sz="1600" b="1" i="1" kern="0" baseline="30000" dirty="0" smtClean="0">
                <a:solidFill>
                  <a:prstClr val="black"/>
                </a:solidFill>
              </a:rPr>
              <a:t>st</a:t>
            </a:r>
            <a:r>
              <a:rPr lang="en-US" altLang="zh-CN" sz="1600" b="1" i="1" kern="0" dirty="0" smtClean="0">
                <a:solidFill>
                  <a:prstClr val="black"/>
                </a:solidFill>
              </a:rPr>
              <a:t> step                               </a:t>
            </a:r>
            <a:r>
              <a:rPr lang="en-US" altLang="zh-CN" sz="1600" b="1" i="1" kern="0" dirty="0" smtClean="0">
                <a:solidFill>
                  <a:srgbClr val="FF0000"/>
                </a:solidFill>
              </a:rPr>
              <a:t>ongoing</a:t>
            </a:r>
          </a:p>
          <a:p>
            <a:pPr algn="just"/>
            <a:r>
              <a:rPr lang="en-US" altLang="zh-CN" sz="1600" b="1" i="1" kern="0" dirty="0" smtClean="0">
                <a:solidFill>
                  <a:prstClr val="black"/>
                </a:solidFill>
              </a:rPr>
              <a:t>Fabrication of 15-T Nb</a:t>
            </a:r>
            <a:r>
              <a:rPr lang="en-US" altLang="zh-CN" sz="1600" b="1" i="1" kern="0" baseline="-25000" dirty="0" smtClean="0">
                <a:solidFill>
                  <a:prstClr val="black"/>
                </a:solidFill>
              </a:rPr>
              <a:t>3</a:t>
            </a:r>
            <a:r>
              <a:rPr lang="en-US" altLang="zh-CN" sz="1600" b="1" i="1" kern="0" dirty="0" smtClean="0">
                <a:solidFill>
                  <a:prstClr val="black"/>
                </a:solidFill>
              </a:rPr>
              <a:t>Sn and Nb</a:t>
            </a:r>
            <a:r>
              <a:rPr lang="en-US" altLang="zh-CN" sz="1600" b="1" i="1" kern="0" baseline="-25000" dirty="0" smtClean="0">
                <a:solidFill>
                  <a:prstClr val="black"/>
                </a:solidFill>
              </a:rPr>
              <a:t>3</a:t>
            </a:r>
            <a:r>
              <a:rPr lang="en-US" altLang="zh-CN" sz="1600" b="1" i="1" kern="0" dirty="0" smtClean="0">
                <a:solidFill>
                  <a:prstClr val="black"/>
                </a:solidFill>
              </a:rPr>
              <a:t>Sn+HTS subscale magnets, to test the stress management method for Nb</a:t>
            </a:r>
            <a:r>
              <a:rPr lang="en-US" altLang="zh-CN" sz="1600" b="1" i="1" kern="0" baseline="-25000" dirty="0" smtClean="0">
                <a:solidFill>
                  <a:prstClr val="black"/>
                </a:solidFill>
              </a:rPr>
              <a:t>3</a:t>
            </a:r>
            <a:r>
              <a:rPr lang="en-US" altLang="zh-CN" sz="1600" b="1" i="1" kern="0" dirty="0" smtClean="0">
                <a:solidFill>
                  <a:prstClr val="black"/>
                </a:solidFill>
              </a:rPr>
              <a:t>Sn &amp; HTS coils and the quench protection method for HTS coils;</a:t>
            </a:r>
          </a:p>
          <a:p>
            <a:pPr algn="just"/>
            <a:endParaRPr lang="en-US" altLang="zh-CN" sz="1600" b="1" i="1" kern="0" dirty="0" smtClean="0">
              <a:solidFill>
                <a:prstClr val="black"/>
              </a:solidFill>
            </a:endParaRPr>
          </a:p>
          <a:p>
            <a:pPr algn="just"/>
            <a:r>
              <a:rPr lang="en-US" altLang="zh-CN" sz="1600" b="1" i="1" kern="0" dirty="0" smtClean="0">
                <a:solidFill>
                  <a:prstClr val="black"/>
                </a:solidFill>
              </a:rPr>
              <a:t> </a:t>
            </a:r>
          </a:p>
          <a:p>
            <a:pPr algn="just"/>
            <a:r>
              <a:rPr lang="en-US" altLang="zh-CN" sz="1600" b="1" i="1" kern="0" dirty="0" smtClean="0">
                <a:solidFill>
                  <a:prstClr val="black"/>
                </a:solidFill>
              </a:rPr>
              <a:t>By the end of 2018.</a:t>
            </a:r>
          </a:p>
        </p:txBody>
      </p:sp>
      <p:sp>
        <p:nvSpPr>
          <p:cNvPr id="32" name="矩形 31"/>
          <p:cNvSpPr/>
          <p:nvPr/>
        </p:nvSpPr>
        <p:spPr>
          <a:xfrm>
            <a:off x="3082905" y="4048026"/>
            <a:ext cx="2953935" cy="2554545"/>
          </a:xfrm>
          <a:prstGeom prst="rect">
            <a:avLst/>
          </a:prstGeom>
          <a:ln w="1905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altLang="zh-CN" sz="1600" b="1" i="1" kern="0" dirty="0" smtClean="0">
                <a:solidFill>
                  <a:prstClr val="black"/>
                </a:solidFill>
              </a:rPr>
              <a:t>2</a:t>
            </a:r>
            <a:r>
              <a:rPr lang="en-US" altLang="zh-CN" sz="1600" b="1" i="1" kern="0" baseline="30000" dirty="0" smtClean="0">
                <a:solidFill>
                  <a:prstClr val="black"/>
                </a:solidFill>
              </a:rPr>
              <a:t>nd</a:t>
            </a:r>
            <a:r>
              <a:rPr lang="en-US" altLang="zh-CN" sz="1600" b="1" i="1" kern="0" dirty="0" smtClean="0">
                <a:solidFill>
                  <a:prstClr val="black"/>
                </a:solidFill>
              </a:rPr>
              <a:t> step</a:t>
            </a:r>
          </a:p>
          <a:p>
            <a:pPr algn="just"/>
            <a:r>
              <a:rPr lang="en-US" altLang="zh-CN" sz="1600" b="1" i="1" kern="0" dirty="0" smtClean="0">
                <a:solidFill>
                  <a:prstClr val="black"/>
                </a:solidFill>
              </a:rPr>
              <a:t>Fabrication of 15-T </a:t>
            </a:r>
            <a:r>
              <a:rPr lang="en-US" altLang="zh-CN" sz="1600" b="1" i="1" kern="0" dirty="0">
                <a:solidFill>
                  <a:prstClr val="black"/>
                </a:solidFill>
              </a:rPr>
              <a:t>Nb</a:t>
            </a:r>
            <a:r>
              <a:rPr lang="en-US" altLang="zh-CN" sz="1600" b="1" i="1" kern="0" baseline="-25000" dirty="0">
                <a:solidFill>
                  <a:prstClr val="black"/>
                </a:solidFill>
              </a:rPr>
              <a:t>3</a:t>
            </a:r>
            <a:r>
              <a:rPr lang="en-US" altLang="zh-CN" sz="1600" b="1" i="1" kern="0" dirty="0">
                <a:solidFill>
                  <a:prstClr val="black"/>
                </a:solidFill>
              </a:rPr>
              <a:t>Sn </a:t>
            </a:r>
            <a:r>
              <a:rPr lang="en-US" altLang="zh-CN" sz="1600" b="1" i="1" kern="0" dirty="0" smtClean="0">
                <a:solidFill>
                  <a:prstClr val="black"/>
                </a:solidFill>
              </a:rPr>
              <a:t>and Nb</a:t>
            </a:r>
            <a:r>
              <a:rPr lang="en-US" altLang="zh-CN" sz="1600" b="1" i="1" kern="0" baseline="-25000" dirty="0" smtClean="0">
                <a:solidFill>
                  <a:prstClr val="black"/>
                </a:solidFill>
              </a:rPr>
              <a:t>3</a:t>
            </a:r>
            <a:r>
              <a:rPr lang="en-US" altLang="zh-CN" sz="1600" b="1" i="1" kern="0" dirty="0" smtClean="0">
                <a:solidFill>
                  <a:prstClr val="black"/>
                </a:solidFill>
              </a:rPr>
              <a:t>Sn+HTS operational </a:t>
            </a:r>
            <a:r>
              <a:rPr lang="en-US" altLang="zh-CN" sz="1600" b="1" i="1" kern="0" dirty="0">
                <a:solidFill>
                  <a:prstClr val="black"/>
                </a:solidFill>
              </a:rPr>
              <a:t>field dipole </a:t>
            </a:r>
            <a:r>
              <a:rPr lang="en-US" altLang="zh-CN" sz="1600" b="1" i="1" kern="0" dirty="0" smtClean="0">
                <a:solidFill>
                  <a:prstClr val="black"/>
                </a:solidFill>
              </a:rPr>
              <a:t>magnet </a:t>
            </a:r>
            <a:r>
              <a:rPr lang="en-US" altLang="zh-CN" sz="1600" b="1" i="1" kern="0" dirty="0">
                <a:solidFill>
                  <a:prstClr val="black"/>
                </a:solidFill>
              </a:rPr>
              <a:t>with </a:t>
            </a:r>
            <a:r>
              <a:rPr lang="en-US" altLang="zh-CN" sz="1600" b="1" i="1" kern="0" dirty="0" smtClean="0">
                <a:solidFill>
                  <a:prstClr val="black"/>
                </a:solidFill>
              </a:rPr>
              <a:t>two </a:t>
            </a:r>
            <a:r>
              <a:rPr lang="en-US" altLang="zh-CN" sz="1600" b="1" i="1" kern="0" dirty="0">
                <a:solidFill>
                  <a:prstClr val="black"/>
                </a:solidFill>
              </a:rPr>
              <a:t>Φ50 mm beam pipes and 10</a:t>
            </a:r>
            <a:r>
              <a:rPr lang="en-US" altLang="zh-CN" sz="1600" b="1" i="1" kern="0" baseline="30000" dirty="0">
                <a:solidFill>
                  <a:prstClr val="black"/>
                </a:solidFill>
              </a:rPr>
              <a:t>-4</a:t>
            </a:r>
            <a:r>
              <a:rPr lang="en-US" altLang="zh-CN" sz="1600" b="1" i="1" kern="0" dirty="0">
                <a:solidFill>
                  <a:prstClr val="black"/>
                </a:solidFill>
              </a:rPr>
              <a:t> field quality, to test the field optimization method for HTS coils;</a:t>
            </a:r>
          </a:p>
          <a:p>
            <a:pPr algn="just"/>
            <a:endParaRPr lang="en-US" altLang="zh-CN" sz="1600" b="1" i="1" kern="0" dirty="0" smtClean="0">
              <a:solidFill>
                <a:prstClr val="black"/>
              </a:solidFill>
            </a:endParaRPr>
          </a:p>
          <a:p>
            <a:pPr algn="just"/>
            <a:r>
              <a:rPr lang="en-US" altLang="zh-CN" sz="1600" b="1" i="1" kern="0" dirty="0" smtClean="0">
                <a:solidFill>
                  <a:prstClr val="black"/>
                </a:solidFill>
              </a:rPr>
              <a:t>To be funded. </a:t>
            </a:r>
            <a:endParaRPr lang="zh-CN" altLang="en-US" sz="1600" b="1" i="1" kern="0" dirty="0">
              <a:solidFill>
                <a:prstClr val="black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067446" y="4048026"/>
            <a:ext cx="2953935" cy="2554545"/>
          </a:xfrm>
          <a:prstGeom prst="rect">
            <a:avLst/>
          </a:prstGeom>
          <a:ln w="1905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altLang="zh-CN" sz="1600" b="1" i="1" kern="0" dirty="0" smtClean="0">
                <a:solidFill>
                  <a:prstClr val="black"/>
                </a:solidFill>
              </a:rPr>
              <a:t>3</a:t>
            </a:r>
            <a:r>
              <a:rPr lang="en-US" altLang="zh-CN" sz="1600" b="1" i="1" kern="0" baseline="30000" dirty="0" smtClean="0">
                <a:solidFill>
                  <a:prstClr val="black"/>
                </a:solidFill>
              </a:rPr>
              <a:t>rd</a:t>
            </a:r>
            <a:r>
              <a:rPr lang="en-US" altLang="zh-CN" sz="1600" b="1" i="1" kern="0" dirty="0" smtClean="0">
                <a:solidFill>
                  <a:prstClr val="black"/>
                </a:solidFill>
              </a:rPr>
              <a:t> step</a:t>
            </a:r>
          </a:p>
          <a:p>
            <a:pPr algn="just"/>
            <a:r>
              <a:rPr lang="en-US" altLang="zh-CN" sz="1600" b="1" i="1" kern="0" dirty="0" smtClean="0">
                <a:solidFill>
                  <a:prstClr val="black"/>
                </a:solidFill>
              </a:rPr>
              <a:t>Fabrication of </a:t>
            </a:r>
            <a:r>
              <a:rPr lang="en-US" altLang="zh-CN" sz="1600" b="1" i="1" kern="0" dirty="0">
                <a:solidFill>
                  <a:prstClr val="black"/>
                </a:solidFill>
              </a:rPr>
              <a:t>the 20-T magnet with </a:t>
            </a:r>
            <a:r>
              <a:rPr lang="en-US" altLang="zh-CN" sz="1600" b="1" i="1" kern="0" dirty="0" smtClean="0">
                <a:solidFill>
                  <a:prstClr val="black"/>
                </a:solidFill>
              </a:rPr>
              <a:t>Nb</a:t>
            </a:r>
            <a:r>
              <a:rPr lang="en-US" altLang="zh-CN" sz="1600" b="1" i="1" kern="0" baseline="-25000" dirty="0" smtClean="0">
                <a:solidFill>
                  <a:prstClr val="black"/>
                </a:solidFill>
              </a:rPr>
              <a:t>3</a:t>
            </a:r>
            <a:r>
              <a:rPr lang="en-US" altLang="zh-CN" sz="1600" b="1" i="1" kern="0" dirty="0" smtClean="0">
                <a:solidFill>
                  <a:prstClr val="black"/>
                </a:solidFill>
              </a:rPr>
              <a:t>Sn+HTS </a:t>
            </a:r>
            <a:r>
              <a:rPr lang="en-US" altLang="zh-CN" sz="1600" b="1" i="1" kern="0" dirty="0">
                <a:solidFill>
                  <a:prstClr val="black"/>
                </a:solidFill>
              </a:rPr>
              <a:t>or only one of </a:t>
            </a:r>
            <a:r>
              <a:rPr lang="en-US" altLang="zh-CN" sz="1600" b="1" i="1" kern="0" dirty="0" smtClean="0">
                <a:solidFill>
                  <a:prstClr val="black"/>
                </a:solidFill>
              </a:rPr>
              <a:t>them, </a:t>
            </a:r>
            <a:r>
              <a:rPr lang="en-US" altLang="zh-CN" sz="1600" b="1" i="1" kern="0" dirty="0">
                <a:solidFill>
                  <a:prstClr val="black"/>
                </a:solidFill>
              </a:rPr>
              <a:t>if we </a:t>
            </a:r>
            <a:r>
              <a:rPr lang="en-US" altLang="zh-CN" sz="1600" b="1" i="1" kern="0" dirty="0" smtClean="0">
                <a:solidFill>
                  <a:prstClr val="black"/>
                </a:solidFill>
              </a:rPr>
              <a:t>can </a:t>
            </a:r>
            <a:r>
              <a:rPr lang="en-US" altLang="zh-CN" sz="1600" b="1" i="1" kern="0" dirty="0">
                <a:solidFill>
                  <a:prstClr val="black"/>
                </a:solidFill>
              </a:rPr>
              <a:t>get significant progress on the performance of Nb</a:t>
            </a:r>
            <a:r>
              <a:rPr lang="en-US" altLang="zh-CN" sz="1600" b="1" i="1" kern="0" baseline="-25000" dirty="0">
                <a:solidFill>
                  <a:prstClr val="black"/>
                </a:solidFill>
              </a:rPr>
              <a:t>3</a:t>
            </a:r>
            <a:r>
              <a:rPr lang="en-US" altLang="zh-CN" sz="1600" b="1" i="1" kern="0" dirty="0">
                <a:solidFill>
                  <a:prstClr val="black"/>
                </a:solidFill>
              </a:rPr>
              <a:t>Sn or HTS superconductors, i.e., their </a:t>
            </a:r>
            <a:r>
              <a:rPr lang="en-US" altLang="zh-CN" sz="1600" b="1" i="1" kern="0" dirty="0" err="1">
                <a:solidFill>
                  <a:prstClr val="black"/>
                </a:solidFill>
              </a:rPr>
              <a:t>Jc</a:t>
            </a:r>
            <a:r>
              <a:rPr lang="en-US" altLang="zh-CN" sz="1600" b="1" i="1" kern="0" dirty="0">
                <a:solidFill>
                  <a:prstClr val="black"/>
                </a:solidFill>
              </a:rPr>
              <a:t> level is 3~6 times </a:t>
            </a:r>
            <a:r>
              <a:rPr lang="en-US" altLang="zh-CN" sz="1600" b="1" i="1" kern="0" dirty="0" smtClean="0">
                <a:solidFill>
                  <a:prstClr val="black"/>
                </a:solidFill>
              </a:rPr>
              <a:t>increased or even more, </a:t>
            </a:r>
            <a:r>
              <a:rPr lang="en-US" altLang="zh-CN" sz="1600" b="1" i="1" kern="0" dirty="0">
                <a:solidFill>
                  <a:prstClr val="black"/>
                </a:solidFill>
              </a:rPr>
              <a:t>and the cost is significantly reduced</a:t>
            </a:r>
            <a:r>
              <a:rPr lang="en-US" altLang="zh-CN" sz="1600" b="1" i="1" kern="0" dirty="0" smtClean="0">
                <a:solidFill>
                  <a:prstClr val="black"/>
                </a:solidFill>
              </a:rPr>
              <a:t>.</a:t>
            </a:r>
          </a:p>
          <a:p>
            <a:pPr algn="just"/>
            <a:endParaRPr lang="en-US" altLang="zh-CN" sz="1600" b="1" i="1" kern="0" dirty="0" smtClean="0">
              <a:solidFill>
                <a:prstClr val="black"/>
              </a:solidFill>
            </a:endParaRPr>
          </a:p>
        </p:txBody>
      </p:sp>
      <p:sp>
        <p:nvSpPr>
          <p:cNvPr id="34" name="右箭头 33"/>
          <p:cNvSpPr/>
          <p:nvPr/>
        </p:nvSpPr>
        <p:spPr>
          <a:xfrm>
            <a:off x="5920562" y="1372364"/>
            <a:ext cx="426861" cy="2564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0" y="6618756"/>
            <a:ext cx="91440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9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Q. </a:t>
            </a:r>
            <a:r>
              <a:rPr lang="en-US" altLang="zh-CN" sz="9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Xu, K. Zhang, C. Wang </a:t>
            </a:r>
            <a:r>
              <a:rPr lang="en-US" altLang="zh-CN" sz="9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et. al., 20-T Dipole Magnet with Common Coil Configuration: </a:t>
            </a:r>
            <a:r>
              <a:rPr lang="en-US" altLang="zh-CN" sz="9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Main </a:t>
            </a:r>
            <a:r>
              <a:rPr lang="en-US" altLang="zh-CN" sz="9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 and </a:t>
            </a:r>
            <a:r>
              <a:rPr lang="en-US" altLang="zh-CN" sz="9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Challenges, IEEE </a:t>
            </a:r>
            <a:r>
              <a:rPr lang="en-US" altLang="zh-CN" sz="9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Trans. Appl. </a:t>
            </a:r>
            <a:r>
              <a:rPr lang="en-US" altLang="zh-CN" sz="900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Supercond</a:t>
            </a:r>
            <a:r>
              <a:rPr lang="en-US" altLang="zh-CN" sz="9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pt-BR" altLang="zh-CN" sz="9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VOL. 26, NO. 4, </a:t>
            </a:r>
            <a:r>
              <a:rPr lang="pt-BR" altLang="zh-CN" sz="9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r>
              <a:rPr lang="zh-CN" altLang="pt-BR" sz="9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pt-BR" altLang="zh-CN" sz="9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4000404</a:t>
            </a:r>
            <a:endParaRPr lang="zh-CN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33616" y="771417"/>
            <a:ext cx="25351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i="1" dirty="0"/>
              <a:t>Q. Xu, K. Zhang, C. </a:t>
            </a:r>
            <a:r>
              <a:rPr lang="en-US" altLang="zh-CN" sz="1400" b="1" i="1" dirty="0" smtClean="0"/>
              <a:t>Wang et al. </a:t>
            </a:r>
            <a:endParaRPr lang="zh-CN" altLang="en-US" sz="1400" b="1" i="1" dirty="0"/>
          </a:p>
        </p:txBody>
      </p:sp>
      <p:sp>
        <p:nvSpPr>
          <p:cNvPr id="23" name="TextBox 3"/>
          <p:cNvSpPr txBox="1"/>
          <p:nvPr/>
        </p:nvSpPr>
        <p:spPr>
          <a:xfrm>
            <a:off x="5508104" y="737025"/>
            <a:ext cx="3283606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b="1" i="1" dirty="0" smtClean="0">
                <a:solidFill>
                  <a:srgbClr val="FF0000"/>
                </a:solidFill>
              </a:rPr>
              <a:t>With common coil configuration</a:t>
            </a:r>
            <a:endParaRPr lang="zh-CN" alt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85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zh-CN" dirty="0" smtClean="0"/>
              <a:t>Acknowledgement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76237" y="964712"/>
            <a:ext cx="8477250" cy="4857749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n-US" altLang="zh-CN" sz="1800" dirty="0"/>
              <a:t>The </a:t>
            </a:r>
            <a:r>
              <a:rPr lang="en-US" altLang="zh-CN" sz="1800" dirty="0" smtClean="0"/>
              <a:t>materials of this section are based on </a:t>
            </a:r>
            <a:r>
              <a:rPr lang="en-US" altLang="zh-CN" sz="1800" b="1" dirty="0"/>
              <a:t>USPAS (U.S. Particle Accelerator School) </a:t>
            </a:r>
            <a:r>
              <a:rPr lang="en-US" altLang="zh-CN" sz="1800" b="1" dirty="0" smtClean="0"/>
              <a:t>courses: 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1800" dirty="0" smtClean="0"/>
              <a:t>“Superconducting </a:t>
            </a:r>
            <a:r>
              <a:rPr lang="en-US" altLang="zh-CN" sz="1800" dirty="0"/>
              <a:t>Accelerator </a:t>
            </a:r>
            <a:r>
              <a:rPr lang="en-US" altLang="zh-CN" sz="1800" dirty="0" smtClean="0"/>
              <a:t>Magnets”</a:t>
            </a:r>
            <a:r>
              <a:rPr lang="en-US" altLang="zh-CN" sz="1800" dirty="0"/>
              <a:t> by </a:t>
            </a:r>
            <a:r>
              <a:rPr lang="en-US" altLang="zh-CN" sz="1800" b="1" dirty="0"/>
              <a:t>Soren </a:t>
            </a:r>
            <a:r>
              <a:rPr lang="en-US" altLang="zh-CN" sz="1800" b="1" dirty="0" err="1" smtClean="0"/>
              <a:t>Prestemon</a:t>
            </a:r>
            <a:r>
              <a:rPr lang="en-US" altLang="zh-CN" sz="1800" b="1" dirty="0" smtClean="0"/>
              <a:t> (LBNL), </a:t>
            </a:r>
            <a:r>
              <a:rPr lang="en-US" altLang="zh-CN" sz="1800" b="1" dirty="0"/>
              <a:t>Paolo </a:t>
            </a:r>
            <a:r>
              <a:rPr lang="en-US" altLang="zh-CN" sz="1800" b="1" dirty="0" err="1" smtClean="0"/>
              <a:t>Ferracin</a:t>
            </a:r>
            <a:r>
              <a:rPr lang="en-US" altLang="zh-CN" sz="1800" b="1" dirty="0" smtClean="0"/>
              <a:t> </a:t>
            </a:r>
            <a:r>
              <a:rPr lang="en-US" altLang="zh-CN" sz="1800" b="1" dirty="0"/>
              <a:t>and </a:t>
            </a:r>
            <a:r>
              <a:rPr lang="en-US" altLang="zh-CN" sz="1800" b="1" dirty="0" err="1"/>
              <a:t>Ezio</a:t>
            </a:r>
            <a:r>
              <a:rPr lang="en-US" altLang="zh-CN" sz="1800" b="1" dirty="0"/>
              <a:t> </a:t>
            </a:r>
            <a:r>
              <a:rPr lang="en-US" altLang="zh-CN" sz="1800" b="1" dirty="0" err="1" smtClean="0"/>
              <a:t>Todesco</a:t>
            </a:r>
            <a:r>
              <a:rPr lang="en-US" altLang="zh-CN" sz="1800" b="1" dirty="0" smtClean="0"/>
              <a:t> (CERN), </a:t>
            </a:r>
            <a:r>
              <a:rPr lang="en-US" altLang="zh-CN" sz="1800" dirty="0"/>
              <a:t>June </a:t>
            </a:r>
            <a:r>
              <a:rPr lang="en-US" altLang="zh-CN" sz="1800" dirty="0" smtClean="0"/>
              <a:t>2015 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1800" dirty="0" smtClean="0"/>
              <a:t>“Superconducting </a:t>
            </a:r>
            <a:r>
              <a:rPr lang="en-US" altLang="zh-CN" sz="1800" dirty="0"/>
              <a:t>Accelerator </a:t>
            </a:r>
            <a:r>
              <a:rPr lang="en-US" altLang="zh-CN" sz="1800" dirty="0" smtClean="0"/>
              <a:t>Magnets” </a:t>
            </a:r>
            <a:r>
              <a:rPr lang="en-US" altLang="zh-CN" sz="1800" dirty="0"/>
              <a:t>by </a:t>
            </a:r>
            <a:r>
              <a:rPr lang="en-US" altLang="zh-CN" sz="1800" b="1" dirty="0"/>
              <a:t>Paolo </a:t>
            </a:r>
            <a:r>
              <a:rPr lang="en-US" altLang="zh-CN" sz="1800" b="1" dirty="0" err="1" smtClean="0"/>
              <a:t>Ferracin</a:t>
            </a:r>
            <a:r>
              <a:rPr lang="en-US" altLang="zh-CN" sz="1800" b="1" dirty="0" smtClean="0"/>
              <a:t> (LBNL), </a:t>
            </a:r>
            <a:r>
              <a:rPr lang="en-US" altLang="zh-CN" sz="1800" b="1" dirty="0" err="1"/>
              <a:t>Ezio</a:t>
            </a:r>
            <a:r>
              <a:rPr lang="en-US" altLang="zh-CN" sz="1800" b="1" dirty="0"/>
              <a:t> </a:t>
            </a:r>
            <a:r>
              <a:rPr lang="en-US" altLang="zh-CN" sz="1800" b="1" dirty="0" err="1" smtClean="0"/>
              <a:t>Todesco</a:t>
            </a:r>
            <a:r>
              <a:rPr lang="en-US" altLang="zh-CN" sz="1800" b="1" dirty="0" smtClean="0"/>
              <a:t> (CERN), </a:t>
            </a:r>
            <a:r>
              <a:rPr lang="en-US" altLang="zh-CN" sz="1800" b="1" dirty="0"/>
              <a:t>Soren O. </a:t>
            </a:r>
            <a:r>
              <a:rPr lang="en-US" altLang="zh-CN" sz="1800" b="1" dirty="0" err="1"/>
              <a:t>Prestemon</a:t>
            </a:r>
            <a:r>
              <a:rPr lang="en-US" altLang="zh-CN" sz="1800" b="1" dirty="0"/>
              <a:t> and Helene </a:t>
            </a:r>
            <a:r>
              <a:rPr lang="en-US" altLang="zh-CN" sz="1800" b="1" dirty="0" smtClean="0"/>
              <a:t>Felice (LBNL), </a:t>
            </a:r>
            <a:r>
              <a:rPr lang="en-US" altLang="zh-CN" sz="1800" dirty="0" smtClean="0"/>
              <a:t>January 2012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1800" dirty="0" smtClean="0"/>
              <a:t>“Superconducting </a:t>
            </a:r>
            <a:r>
              <a:rPr lang="en-US" altLang="zh-CN" sz="1800" dirty="0"/>
              <a:t>Accelerator </a:t>
            </a:r>
            <a:r>
              <a:rPr lang="en-US" altLang="zh-CN" sz="1800" dirty="0" smtClean="0"/>
              <a:t>Magnets” </a:t>
            </a:r>
            <a:r>
              <a:rPr lang="en-US" altLang="zh-CN" sz="1800" dirty="0"/>
              <a:t>by </a:t>
            </a:r>
            <a:r>
              <a:rPr lang="en-US" altLang="zh-CN" sz="1800" b="1" dirty="0"/>
              <a:t>Ramesh Gupta and </a:t>
            </a:r>
            <a:r>
              <a:rPr lang="en-US" altLang="zh-CN" sz="1800" b="1" dirty="0" err="1"/>
              <a:t>Animesh</a:t>
            </a:r>
            <a:r>
              <a:rPr lang="en-US" altLang="zh-CN" sz="1800" b="1" dirty="0"/>
              <a:t> </a:t>
            </a:r>
            <a:r>
              <a:rPr lang="en-US" altLang="zh-CN" sz="1800" b="1" dirty="0" smtClean="0"/>
              <a:t>Jain (</a:t>
            </a:r>
            <a:r>
              <a:rPr lang="en-US" altLang="zh-CN" sz="1800" b="1" dirty="0"/>
              <a:t>BNL), </a:t>
            </a:r>
            <a:r>
              <a:rPr lang="en-US" altLang="zh-CN" sz="1800" dirty="0"/>
              <a:t>January </a:t>
            </a:r>
            <a:r>
              <a:rPr lang="en-US" altLang="zh-CN" sz="1800" dirty="0" smtClean="0"/>
              <a:t>2006</a:t>
            </a:r>
            <a:endParaRPr lang="en-US" altLang="zh-CN" sz="1800" dirty="0"/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1800" dirty="0" smtClean="0"/>
              <a:t>“Applied </a:t>
            </a:r>
            <a:r>
              <a:rPr lang="en-US" altLang="zh-CN" sz="1800" dirty="0"/>
              <a:t>Electromagnetism: Magnet and RF-Cavity Design” by </a:t>
            </a:r>
            <a:r>
              <a:rPr lang="en-US" altLang="zh-CN" sz="1800" b="1" dirty="0"/>
              <a:t>Mau Lopes </a:t>
            </a:r>
            <a:r>
              <a:rPr lang="en-US" altLang="zh-CN" sz="1800" dirty="0"/>
              <a:t>and Jeremiah </a:t>
            </a:r>
            <a:r>
              <a:rPr lang="en-US" altLang="zh-CN" sz="1800" dirty="0" err="1"/>
              <a:t>Holzbauer</a:t>
            </a:r>
            <a:r>
              <a:rPr lang="en-US" altLang="zh-CN" sz="1800" dirty="0"/>
              <a:t> (FNAL), January </a:t>
            </a:r>
            <a:r>
              <a:rPr lang="en-US" altLang="zh-CN" sz="1800" dirty="0" smtClean="0"/>
              <a:t>2016</a:t>
            </a:r>
          </a:p>
          <a:p>
            <a:pPr algn="just">
              <a:lnSpc>
                <a:spcPct val="120000"/>
              </a:lnSpc>
            </a:pPr>
            <a:r>
              <a:rPr lang="en-US" altLang="zh-CN" sz="1800" dirty="0" smtClean="0"/>
              <a:t>Learn </a:t>
            </a:r>
            <a:r>
              <a:rPr lang="en-US" altLang="zh-CN" sz="1800" dirty="0"/>
              <a:t>more at </a:t>
            </a:r>
            <a:r>
              <a:rPr lang="en-US" altLang="zh-CN" sz="1800" b="1" dirty="0"/>
              <a:t>USPAS website</a:t>
            </a:r>
            <a:r>
              <a:rPr lang="en-US" altLang="zh-CN" sz="1800" dirty="0"/>
              <a:t>: </a:t>
            </a:r>
            <a:r>
              <a:rPr lang="en-US" altLang="zh-CN" sz="1800" dirty="0">
                <a:hlinkClick r:id="rId2"/>
              </a:rPr>
              <a:t>http://</a:t>
            </a:r>
            <a:r>
              <a:rPr lang="en-US" altLang="zh-CN" sz="1800" dirty="0" smtClean="0">
                <a:hlinkClick r:id="rId2"/>
              </a:rPr>
              <a:t>uspas.fnal.gov/materials/materials-table.shtml</a:t>
            </a:r>
            <a:endParaRPr lang="en-US" altLang="zh-CN" sz="1800" dirty="0" smtClean="0"/>
          </a:p>
          <a:p>
            <a:pPr marL="0" indent="0" algn="just">
              <a:lnSpc>
                <a:spcPct val="120000"/>
              </a:lnSpc>
              <a:buNone/>
            </a:pPr>
            <a:r>
              <a:rPr lang="en-US" altLang="zh-CN" sz="1800" dirty="0" smtClean="0"/>
              <a:t>        and </a:t>
            </a:r>
            <a:r>
              <a:rPr lang="en-US" altLang="zh-CN" sz="1800" b="1" dirty="0" smtClean="0"/>
              <a:t>textbooks</a:t>
            </a:r>
            <a:r>
              <a:rPr lang="en-US" altLang="zh-CN" sz="1800" dirty="0" smtClean="0"/>
              <a:t>:</a:t>
            </a:r>
          </a:p>
          <a:p>
            <a:pPr lvl="1" algn="just">
              <a:lnSpc>
                <a:spcPct val="120000"/>
              </a:lnSpc>
              <a:buBlip>
                <a:blip r:embed="rId3"/>
              </a:buBlip>
            </a:pPr>
            <a:r>
              <a:rPr lang="en-US" altLang="zh-CN" sz="1800" b="1" dirty="0" smtClean="0"/>
              <a:t>Martin </a:t>
            </a:r>
            <a:r>
              <a:rPr lang="en-US" altLang="zh-CN" sz="1800" b="1" dirty="0"/>
              <a:t>N. Wilson</a:t>
            </a:r>
            <a:r>
              <a:rPr lang="en-US" altLang="zh-CN" sz="1800" dirty="0"/>
              <a:t>, "Superconducting Magnets", 1983.</a:t>
            </a:r>
          </a:p>
          <a:p>
            <a:pPr lvl="1" algn="just">
              <a:lnSpc>
                <a:spcPct val="120000"/>
              </a:lnSpc>
              <a:buBlip>
                <a:blip r:embed="rId3"/>
              </a:buBlip>
            </a:pPr>
            <a:r>
              <a:rPr lang="en-US" altLang="zh-CN" sz="1800" b="1" dirty="0"/>
              <a:t>K.-H. Mess, P. </a:t>
            </a:r>
            <a:r>
              <a:rPr lang="en-US" altLang="zh-CN" sz="1800" b="1" dirty="0" err="1"/>
              <a:t>Schmuser</a:t>
            </a:r>
            <a:r>
              <a:rPr lang="en-US" altLang="zh-CN" sz="1800" b="1" dirty="0"/>
              <a:t>, S. Wolff</a:t>
            </a:r>
            <a:r>
              <a:rPr lang="en-US" altLang="zh-CN" sz="1800" dirty="0"/>
              <a:t>, “Superconducting accelerator magnets”, Singapore: World Scientific, 1996.</a:t>
            </a:r>
          </a:p>
          <a:p>
            <a:pPr lvl="1" algn="just">
              <a:lnSpc>
                <a:spcPct val="120000"/>
              </a:lnSpc>
              <a:buBlip>
                <a:blip r:embed="rId3"/>
              </a:buBlip>
            </a:pPr>
            <a:r>
              <a:rPr lang="en-US" altLang="zh-CN" sz="1800" b="1" dirty="0"/>
              <a:t>Fred M. Asner</a:t>
            </a:r>
            <a:r>
              <a:rPr lang="en-US" altLang="zh-CN" sz="1800" dirty="0"/>
              <a:t>, "High Field Superconducting Magnets", 1999.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1AF45-1C37-4355-A5AE-2DB06F27A89C}" type="datetime1">
              <a:rPr lang="zh-CN" altLang="en-US" smtClean="0"/>
              <a:t>2016-8-1</a:t>
            </a:fld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5</a:t>
            </a:fld>
            <a:endParaRPr lang="en-US"/>
          </a:p>
        </p:txBody>
      </p:sp>
      <p:cxnSp>
        <p:nvCxnSpPr>
          <p:cNvPr id="6" name="直接连接符 5"/>
          <p:cNvCxnSpPr/>
          <p:nvPr/>
        </p:nvCxnSpPr>
        <p:spPr>
          <a:xfrm>
            <a:off x="809625" y="958850"/>
            <a:ext cx="76104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32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1864" y="1166753"/>
            <a:ext cx="8640960" cy="5289956"/>
          </a:xfrm>
        </p:spPr>
        <p:txBody>
          <a:bodyPr>
            <a:noAutofit/>
          </a:bodyPr>
          <a:lstStyle/>
          <a:p>
            <a:pPr marL="0" indent="0" algn="just">
              <a:lnSpc>
                <a:spcPts val="2200"/>
              </a:lnSpc>
              <a:buNone/>
            </a:pPr>
            <a:r>
              <a:rPr lang="en-US" altLang="zh-CN" sz="2000" b="1" dirty="0" smtClean="0"/>
              <a:t>Northwest </a:t>
            </a:r>
            <a:r>
              <a:rPr lang="en-US" altLang="zh-CN" sz="2000" b="1" dirty="0"/>
              <a:t>Institute for Non-ferrous Metal </a:t>
            </a:r>
            <a:r>
              <a:rPr lang="en-US" altLang="zh-CN" sz="2000" b="1" dirty="0" smtClean="0"/>
              <a:t>Research (NIN, </a:t>
            </a:r>
            <a:r>
              <a:rPr lang="en-US" altLang="zh-CN" sz="2000" b="1" dirty="0"/>
              <a:t>Xi’an</a:t>
            </a:r>
            <a:r>
              <a:rPr lang="en-US" altLang="zh-CN" sz="2000" b="1" dirty="0" smtClean="0"/>
              <a:t>) &amp; Western Superconducting Tech. Co, Ltd (WST, Xi’an)</a:t>
            </a:r>
            <a:endParaRPr lang="en-US" altLang="zh-CN" sz="2000" b="1" dirty="0"/>
          </a:p>
          <a:p>
            <a:pPr marL="216000" indent="0" algn="just">
              <a:lnSpc>
                <a:spcPts val="2200"/>
              </a:lnSpc>
              <a:buNone/>
            </a:pPr>
            <a:r>
              <a:rPr lang="en-US" altLang="zh-CN" sz="2000" dirty="0" smtClean="0"/>
              <a:t>Qualified </a:t>
            </a:r>
            <a:r>
              <a:rPr lang="en-US" altLang="zh-CN" sz="2000" dirty="0" smtClean="0">
                <a:solidFill>
                  <a:srgbClr val="FF0000"/>
                </a:solidFill>
              </a:rPr>
              <a:t>Nb</a:t>
            </a:r>
            <a:r>
              <a:rPr lang="en-US" altLang="zh-CN" sz="2000" baseline="-25000" dirty="0" smtClean="0">
                <a:solidFill>
                  <a:srgbClr val="FF0000"/>
                </a:solidFill>
              </a:rPr>
              <a:t>3</a:t>
            </a:r>
            <a:r>
              <a:rPr lang="en-US" altLang="zh-CN" sz="2000" dirty="0" smtClean="0">
                <a:solidFill>
                  <a:srgbClr val="FF0000"/>
                </a:solidFill>
              </a:rPr>
              <a:t>Sn</a:t>
            </a:r>
            <a:r>
              <a:rPr lang="en-US" altLang="zh-CN" sz="2000" dirty="0" smtClean="0"/>
              <a:t> supplier for ITER</a:t>
            </a:r>
            <a:r>
              <a:rPr lang="en-US" altLang="zh-CN" sz="2000" dirty="0"/>
              <a:t>; R&amp;D and production of High </a:t>
            </a:r>
            <a:r>
              <a:rPr lang="en-US" altLang="zh-CN" sz="2000" dirty="0" err="1" smtClean="0"/>
              <a:t>J</a:t>
            </a:r>
            <a:r>
              <a:rPr lang="en-US" altLang="zh-CN" sz="2000" baseline="-25000" dirty="0" err="1" smtClean="0"/>
              <a:t>c</a:t>
            </a:r>
            <a:r>
              <a:rPr lang="en-US" altLang="zh-CN" sz="2000" dirty="0" smtClean="0"/>
              <a:t> Nb</a:t>
            </a:r>
            <a:r>
              <a:rPr lang="en-US" altLang="zh-CN" sz="2000" baseline="-25000" dirty="0" smtClean="0"/>
              <a:t>3</a:t>
            </a:r>
            <a:r>
              <a:rPr lang="en-US" altLang="zh-CN" sz="2000" dirty="0" smtClean="0"/>
              <a:t>Sn and  </a:t>
            </a:r>
            <a:r>
              <a:rPr lang="en-US" altLang="zh-CN" sz="2000" dirty="0">
                <a:solidFill>
                  <a:srgbClr val="FF0000"/>
                </a:solidFill>
              </a:rPr>
              <a:t>Bi-2212</a:t>
            </a:r>
            <a:r>
              <a:rPr lang="en-US" altLang="zh-CN" sz="2000" dirty="0"/>
              <a:t> </a:t>
            </a:r>
            <a:r>
              <a:rPr lang="en-US" altLang="zh-CN" sz="2000" dirty="0" smtClean="0"/>
              <a:t>superconductors.</a:t>
            </a:r>
            <a:endParaRPr lang="en-US" altLang="zh-CN" sz="2000" b="1" dirty="0" smtClean="0"/>
          </a:p>
          <a:p>
            <a:pPr marL="0" indent="0" algn="just">
              <a:lnSpc>
                <a:spcPts val="2200"/>
              </a:lnSpc>
              <a:buNone/>
            </a:pPr>
            <a:r>
              <a:rPr lang="en-US" altLang="zh-CN" sz="2000" b="1" dirty="0"/>
              <a:t>Shanghai </a:t>
            </a:r>
            <a:r>
              <a:rPr lang="en-US" altLang="zh-CN" sz="2000" b="1" dirty="0" err="1"/>
              <a:t>JiaoTong</a:t>
            </a:r>
            <a:r>
              <a:rPr lang="en-US" altLang="zh-CN" sz="2000" b="1" dirty="0"/>
              <a:t> U.&amp; </a:t>
            </a:r>
            <a:r>
              <a:rPr lang="en-US" altLang="zh-CN" sz="2000" b="1" dirty="0" smtClean="0"/>
              <a:t>Shanghai </a:t>
            </a:r>
            <a:r>
              <a:rPr lang="en-US" altLang="zh-CN" sz="2000" b="1" dirty="0"/>
              <a:t>Superconductor Tech. Co</a:t>
            </a:r>
            <a:r>
              <a:rPr lang="en-US" altLang="zh-CN" sz="2000" b="1" dirty="0" smtClean="0"/>
              <a:t>., Ltd (SSTC, Shanghai)</a:t>
            </a:r>
            <a:endParaRPr lang="en-US" altLang="zh-CN" sz="2000" b="1" dirty="0"/>
          </a:p>
          <a:p>
            <a:pPr marL="216000" indent="0" algn="just">
              <a:lnSpc>
                <a:spcPts val="2200"/>
              </a:lnSpc>
              <a:buNone/>
            </a:pPr>
            <a:r>
              <a:rPr lang="en-US" altLang="zh-CN" sz="2000" dirty="0"/>
              <a:t>R&amp;D and production of </a:t>
            </a:r>
            <a:r>
              <a:rPr lang="en-US" altLang="zh-CN" sz="2000" dirty="0" err="1" smtClean="0">
                <a:solidFill>
                  <a:srgbClr val="FF0000"/>
                </a:solidFill>
              </a:rPr>
              <a:t>ReBCO</a:t>
            </a:r>
            <a:r>
              <a:rPr lang="en-US" altLang="zh-CN" sz="2000" dirty="0" smtClean="0">
                <a:solidFill>
                  <a:srgbClr val="FF0000"/>
                </a:solidFill>
              </a:rPr>
              <a:t> </a:t>
            </a:r>
            <a:r>
              <a:rPr lang="en-US" altLang="zh-CN" sz="2000" dirty="0">
                <a:solidFill>
                  <a:srgbClr val="FF0000"/>
                </a:solidFill>
              </a:rPr>
              <a:t>superconductor</a:t>
            </a:r>
            <a:r>
              <a:rPr lang="en-US" altLang="zh-CN" sz="2000" dirty="0"/>
              <a:t>. </a:t>
            </a:r>
          </a:p>
          <a:p>
            <a:pPr marL="0" indent="0" algn="just">
              <a:lnSpc>
                <a:spcPts val="2200"/>
              </a:lnSpc>
              <a:buNone/>
            </a:pPr>
            <a:r>
              <a:rPr lang="en-US" altLang="zh-CN" sz="2000" b="1" dirty="0" smtClean="0"/>
              <a:t>Tsinghua U. &amp; </a:t>
            </a:r>
            <a:r>
              <a:rPr lang="en-US" altLang="zh-CN" sz="2000" b="1" dirty="0" err="1" smtClean="0"/>
              <a:t>Innova</a:t>
            </a:r>
            <a:r>
              <a:rPr lang="en-US" altLang="zh-CN" sz="2000" b="1" dirty="0" smtClean="0"/>
              <a:t> Superconductor Tech. Co., Ltd (INNOST, Beijing)</a:t>
            </a:r>
            <a:endParaRPr lang="en-US" altLang="zh-CN" sz="2000" b="1" dirty="0"/>
          </a:p>
          <a:p>
            <a:pPr marL="216000" indent="0" algn="just">
              <a:lnSpc>
                <a:spcPts val="2200"/>
              </a:lnSpc>
              <a:buNone/>
            </a:pPr>
            <a:r>
              <a:rPr lang="en-US" altLang="zh-CN" sz="2000" dirty="0" smtClean="0"/>
              <a:t>R&amp;D and production of </a:t>
            </a:r>
            <a:r>
              <a:rPr lang="en-US" altLang="zh-CN" sz="2000" dirty="0" smtClean="0">
                <a:solidFill>
                  <a:srgbClr val="FF0000"/>
                </a:solidFill>
              </a:rPr>
              <a:t>Bi-2223 superconductor</a:t>
            </a:r>
            <a:r>
              <a:rPr lang="en-US" altLang="zh-CN" sz="2000" dirty="0" smtClean="0"/>
              <a:t>. </a:t>
            </a:r>
          </a:p>
          <a:p>
            <a:pPr marL="0" indent="0" algn="just">
              <a:lnSpc>
                <a:spcPts val="2200"/>
              </a:lnSpc>
              <a:buNone/>
            </a:pPr>
            <a:r>
              <a:rPr lang="en-US" altLang="zh-CN" sz="2000" b="1" dirty="0" smtClean="0"/>
              <a:t>Institute </a:t>
            </a:r>
            <a:r>
              <a:rPr lang="en-US" altLang="zh-CN" sz="2000" b="1" dirty="0"/>
              <a:t>of Plasma Physics, Chinese Academy of </a:t>
            </a:r>
            <a:r>
              <a:rPr lang="en-US" altLang="zh-CN" sz="2000" b="1" dirty="0" smtClean="0"/>
              <a:t>Sciences</a:t>
            </a:r>
            <a:r>
              <a:rPr lang="en-US" altLang="zh-CN" sz="2000" b="1" dirty="0"/>
              <a:t> </a:t>
            </a:r>
            <a:r>
              <a:rPr lang="en-US" altLang="zh-CN" sz="2000" b="1" dirty="0" smtClean="0"/>
              <a:t>(IPP, Hefei)  </a:t>
            </a:r>
            <a:endParaRPr lang="en-US" altLang="zh-CN" sz="2000" b="1" dirty="0"/>
          </a:p>
          <a:p>
            <a:pPr marL="0" indent="0" algn="just">
              <a:lnSpc>
                <a:spcPts val="2200"/>
              </a:lnSpc>
              <a:buNone/>
            </a:pPr>
            <a:r>
              <a:rPr lang="en-US" altLang="zh-CN" sz="2000" b="1" dirty="0"/>
              <a:t>    </a:t>
            </a:r>
            <a:r>
              <a:rPr lang="en-US" altLang="zh-CN" sz="2000" dirty="0" smtClean="0">
                <a:solidFill>
                  <a:srgbClr val="FF0000"/>
                </a:solidFill>
              </a:rPr>
              <a:t>Test stand with 12-T background field</a:t>
            </a:r>
            <a:r>
              <a:rPr lang="en-US" altLang="zh-CN" sz="2000" b="1" dirty="0" smtClean="0"/>
              <a:t>, </a:t>
            </a:r>
            <a:r>
              <a:rPr lang="en-US" altLang="zh-CN" sz="2000" dirty="0" smtClean="0"/>
              <a:t>Nb</a:t>
            </a:r>
            <a:r>
              <a:rPr lang="en-US" altLang="zh-CN" sz="2000" baseline="-25000" dirty="0" smtClean="0"/>
              <a:t>3</a:t>
            </a:r>
            <a:r>
              <a:rPr lang="en-US" altLang="zh-CN" sz="2000" dirty="0" smtClean="0"/>
              <a:t>Sn </a:t>
            </a:r>
            <a:r>
              <a:rPr lang="en-US" altLang="zh-CN" sz="2000" dirty="0"/>
              <a:t>CICC</a:t>
            </a:r>
            <a:r>
              <a:rPr lang="zh-CN" altLang="en-US" sz="2000" dirty="0"/>
              <a:t> </a:t>
            </a:r>
            <a:r>
              <a:rPr lang="en-US" altLang="zh-CN" sz="2000" dirty="0" smtClean="0"/>
              <a:t>cable fabrication;…</a:t>
            </a:r>
            <a:endParaRPr lang="en-US" altLang="zh-CN" sz="2000" b="1" dirty="0" smtClean="0"/>
          </a:p>
          <a:p>
            <a:pPr marL="0" indent="0" algn="just">
              <a:lnSpc>
                <a:spcPts val="2200"/>
              </a:lnSpc>
              <a:buNone/>
            </a:pPr>
            <a:r>
              <a:rPr lang="en-US" altLang="zh-CN" sz="2000" b="1" dirty="0" smtClean="0"/>
              <a:t>High </a:t>
            </a:r>
            <a:r>
              <a:rPr lang="en-US" altLang="zh-CN" sz="2000" b="1" dirty="0"/>
              <a:t>Magnetic Field </a:t>
            </a:r>
            <a:r>
              <a:rPr lang="en-US" altLang="zh-CN" sz="2000" b="1" dirty="0" smtClean="0"/>
              <a:t>Laboratory, Chinese </a:t>
            </a:r>
            <a:r>
              <a:rPr lang="en-US" altLang="zh-CN" sz="2000" b="1" dirty="0"/>
              <a:t>Academy of </a:t>
            </a:r>
            <a:r>
              <a:rPr lang="en-US" altLang="zh-CN" sz="2000" b="1" dirty="0" smtClean="0"/>
              <a:t>Sciences (CHMFL, Hefei)   </a:t>
            </a:r>
          </a:p>
          <a:p>
            <a:pPr marL="0" indent="0" algn="just">
              <a:lnSpc>
                <a:spcPts val="2200"/>
              </a:lnSpc>
              <a:buNone/>
            </a:pPr>
            <a:r>
              <a:rPr lang="en-US" altLang="zh-CN" sz="2000" b="1" dirty="0"/>
              <a:t> </a:t>
            </a:r>
            <a:r>
              <a:rPr lang="en-US" altLang="zh-CN" sz="2000" b="1" dirty="0" smtClean="0"/>
              <a:t>   </a:t>
            </a:r>
            <a:r>
              <a:rPr lang="en-US" altLang="zh-CN" sz="2000" dirty="0" smtClean="0"/>
              <a:t>Development of </a:t>
            </a:r>
            <a:r>
              <a:rPr lang="en-US" altLang="zh-CN" sz="2000" dirty="0">
                <a:solidFill>
                  <a:srgbClr val="FF0000"/>
                </a:solidFill>
              </a:rPr>
              <a:t>H</a:t>
            </a:r>
            <a:r>
              <a:rPr lang="en-US" altLang="zh-CN" sz="2000" dirty="0" smtClean="0">
                <a:solidFill>
                  <a:srgbClr val="FF0000"/>
                </a:solidFill>
              </a:rPr>
              <a:t>igh field solenoids</a:t>
            </a:r>
            <a:r>
              <a:rPr lang="en-US" altLang="zh-CN" sz="2000" dirty="0" smtClean="0"/>
              <a:t>;…</a:t>
            </a:r>
          </a:p>
          <a:p>
            <a:pPr marL="0" indent="0" algn="just">
              <a:lnSpc>
                <a:spcPts val="2200"/>
              </a:lnSpc>
              <a:buNone/>
            </a:pPr>
            <a:r>
              <a:rPr lang="en-US" altLang="zh-CN" sz="2000" b="1" dirty="0" smtClean="0"/>
              <a:t>Institute </a:t>
            </a:r>
            <a:r>
              <a:rPr lang="en-US" altLang="zh-CN" sz="2000" b="1" dirty="0"/>
              <a:t>of High Energy Physics, Chinese Academy of </a:t>
            </a:r>
            <a:r>
              <a:rPr lang="en-US" altLang="zh-CN" sz="2000" b="1" dirty="0" smtClean="0"/>
              <a:t>Sciences</a:t>
            </a:r>
            <a:r>
              <a:rPr lang="en-US" altLang="zh-CN" sz="2000" b="1" dirty="0"/>
              <a:t> </a:t>
            </a:r>
            <a:r>
              <a:rPr lang="en-US" altLang="zh-CN" sz="2000" b="1" dirty="0" smtClean="0"/>
              <a:t>(IHEP, Beijing)</a:t>
            </a:r>
          </a:p>
          <a:p>
            <a:pPr marL="216000" indent="0" algn="just">
              <a:lnSpc>
                <a:spcPts val="2200"/>
              </a:lnSpc>
              <a:buNone/>
            </a:pPr>
            <a:r>
              <a:rPr lang="en-US" altLang="zh-CN" sz="2000" dirty="0" smtClean="0"/>
              <a:t>30</a:t>
            </a:r>
            <a:r>
              <a:rPr lang="en-US" altLang="zh-CN" sz="2000" dirty="0"/>
              <a:t>+ years R&amp;D and production of  </a:t>
            </a:r>
            <a:r>
              <a:rPr lang="en-US" altLang="zh-CN" sz="2000" dirty="0">
                <a:solidFill>
                  <a:srgbClr val="FF0000"/>
                </a:solidFill>
              </a:rPr>
              <a:t>conventional accelerator </a:t>
            </a:r>
            <a:r>
              <a:rPr lang="en-US" altLang="zh-CN" sz="2000" dirty="0" smtClean="0">
                <a:solidFill>
                  <a:srgbClr val="FF0000"/>
                </a:solidFill>
              </a:rPr>
              <a:t>magnets</a:t>
            </a:r>
            <a:r>
              <a:rPr lang="en-US" altLang="zh-CN" sz="2000" dirty="0"/>
              <a:t>,</a:t>
            </a:r>
            <a:r>
              <a:rPr lang="en-US" altLang="zh-CN" sz="2000" dirty="0" smtClean="0"/>
              <a:t> plus 10</a:t>
            </a:r>
            <a:r>
              <a:rPr lang="en-US" altLang="zh-CN" sz="2000" dirty="0"/>
              <a:t>+ years R&amp;D and production of </a:t>
            </a:r>
            <a:r>
              <a:rPr lang="en-US" altLang="zh-CN" sz="2000" dirty="0">
                <a:solidFill>
                  <a:srgbClr val="FF0000"/>
                </a:solidFill>
              </a:rPr>
              <a:t>superconducting </a:t>
            </a:r>
            <a:r>
              <a:rPr lang="en-US" altLang="zh-CN" sz="2000" dirty="0" smtClean="0">
                <a:solidFill>
                  <a:srgbClr val="FF0000"/>
                </a:solidFill>
              </a:rPr>
              <a:t>magnets </a:t>
            </a:r>
            <a:r>
              <a:rPr lang="en-US" altLang="zh-CN" sz="2000" dirty="0"/>
              <a:t>for particle detectors and industries. </a:t>
            </a:r>
          </a:p>
          <a:p>
            <a:pPr marL="0" indent="0" algn="just">
              <a:lnSpc>
                <a:spcPts val="2200"/>
              </a:lnSpc>
              <a:buNone/>
            </a:pPr>
            <a:r>
              <a:rPr lang="en-US" altLang="zh-CN" sz="2000" b="1" dirty="0"/>
              <a:t>a</a:t>
            </a:r>
            <a:r>
              <a:rPr lang="en-US" altLang="zh-CN" sz="2000" b="1" dirty="0" smtClean="0"/>
              <a:t>nd USTC, IMP, CIAE…</a:t>
            </a:r>
            <a:endParaRPr lang="en-US" altLang="zh-CN" sz="2000" b="1" dirty="0"/>
          </a:p>
          <a:p>
            <a:pPr marL="0" indent="0" algn="just">
              <a:lnSpc>
                <a:spcPts val="2200"/>
              </a:lnSpc>
              <a:buNone/>
            </a:pPr>
            <a:endParaRPr lang="en-US" altLang="zh-CN" sz="2000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835F-3DFB-4A9D-9843-58F9C0D0025B}" type="datetime1">
              <a:rPr lang="zh-CN" altLang="en-US" smtClean="0"/>
              <a:t>2016-8-1</a:t>
            </a:fld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8244408" y="6356350"/>
            <a:ext cx="442392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50</a:t>
            </a:fld>
            <a:endParaRPr lang="zh-CN" altLang="en-US" dirty="0"/>
          </a:p>
        </p:txBody>
      </p:sp>
      <p:cxnSp>
        <p:nvCxnSpPr>
          <p:cNvPr id="9" name="直接连接符 8"/>
          <p:cNvCxnSpPr/>
          <p:nvPr/>
        </p:nvCxnSpPr>
        <p:spPr>
          <a:xfrm>
            <a:off x="464315" y="763115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131840" y="6259810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 dirty="0" smtClean="0">
                <a:solidFill>
                  <a:srgbClr val="FF0000"/>
                </a:solidFill>
              </a:rPr>
              <a:t>Welcome new members to join us!</a:t>
            </a:r>
            <a:endParaRPr lang="zh-CN" altLang="en-US" sz="2400" b="1" i="1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885761" y="795326"/>
            <a:ext cx="48606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20-T Magnet Working Group in China</a:t>
            </a:r>
            <a:endParaRPr lang="zh-CN" altLang="en-US" sz="2000" i="1" dirty="0">
              <a:solidFill>
                <a:srgbClr val="FF0000"/>
              </a:solidFill>
            </a:endParaRPr>
          </a:p>
        </p:txBody>
      </p:sp>
      <p:sp>
        <p:nvSpPr>
          <p:cNvPr id="10" name="标题 2"/>
          <p:cNvSpPr>
            <a:spLocks noGrp="1"/>
          </p:cNvSpPr>
          <p:nvPr>
            <p:ph type="title"/>
          </p:nvPr>
        </p:nvSpPr>
        <p:spPr>
          <a:xfrm>
            <a:off x="0" y="-27384"/>
            <a:ext cx="9156789" cy="725470"/>
          </a:xfrm>
        </p:spPr>
        <p:txBody>
          <a:bodyPr>
            <a:noAutofit/>
          </a:bodyPr>
          <a:lstStyle/>
          <a:p>
            <a:pPr>
              <a:lnSpc>
                <a:spcPts val="6000"/>
              </a:lnSpc>
            </a:pP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R&amp;D </a:t>
            </a:r>
            <a:r>
              <a:rPr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S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teps </a:t>
            </a:r>
            <a:r>
              <a:rPr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and Status</a:t>
            </a:r>
            <a:endParaRPr lang="en-US" altLang="zh-CN" sz="32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31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3097" y="4509120"/>
            <a:ext cx="2645087" cy="1996292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448251"/>
            <a:ext cx="2133600" cy="365125"/>
          </a:xfrm>
        </p:spPr>
        <p:txBody>
          <a:bodyPr/>
          <a:lstStyle/>
          <a:p>
            <a:fld id="{665CA0BC-07CC-4772-8C90-706563EEBEF9}" type="datetime1">
              <a:rPr lang="zh-CN" altLang="en-US" smtClean="0"/>
              <a:t>2016-8-1</a:t>
            </a:fld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769925" y="1217672"/>
            <a:ext cx="2070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/>
              <a:t>Super High J</a:t>
            </a:r>
            <a:r>
              <a:rPr lang="en-US" altLang="zh-CN" sz="1600" b="1" i="1" baseline="-25000" dirty="0" smtClean="0"/>
              <a:t>c</a:t>
            </a:r>
            <a:r>
              <a:rPr lang="en-US" altLang="zh-CN" sz="1600" b="1" i="1" dirty="0" smtClean="0"/>
              <a:t> Nb</a:t>
            </a:r>
            <a:r>
              <a:rPr lang="en-US" altLang="zh-CN" sz="1600" b="1" i="1" baseline="-25000" dirty="0" smtClean="0"/>
              <a:t>3</a:t>
            </a:r>
            <a:r>
              <a:rPr lang="en-US" altLang="zh-CN" sz="1600" b="1" i="1" dirty="0" smtClean="0"/>
              <a:t>Sn</a:t>
            </a:r>
            <a:endParaRPr lang="zh-CN" altLang="en-US" sz="1600" b="1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6444208" y="1196752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/>
              <a:t>Over-pressure HTS Bi-2212</a:t>
            </a:r>
            <a:endParaRPr lang="zh-CN" altLang="en-US" sz="1600" b="1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3954248" y="6453336"/>
            <a:ext cx="2201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/>
              <a:t>HTS YBCO </a:t>
            </a:r>
            <a:r>
              <a:rPr lang="en-US" altLang="zh-CN" sz="1600" b="1" i="1" dirty="0" err="1" smtClean="0"/>
              <a:t>J</a:t>
            </a:r>
            <a:r>
              <a:rPr lang="en-US" altLang="zh-CN" sz="1600" b="1" i="1" baseline="-25000" dirty="0" err="1" smtClean="0"/>
              <a:t>c</a:t>
            </a:r>
            <a:r>
              <a:rPr lang="en-US" altLang="zh-CN" sz="1600" b="1" i="1" dirty="0" smtClean="0"/>
              <a:t> estimation</a:t>
            </a:r>
            <a:endParaRPr lang="zh-CN" altLang="en-US" sz="1600" b="1" i="1" dirty="0"/>
          </a:p>
        </p:txBody>
      </p:sp>
      <p:pic>
        <p:nvPicPr>
          <p:cNvPr id="22" name="Picture 19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937" y="1574500"/>
            <a:ext cx="2744364" cy="2471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3" name="AutoShape 20"/>
          <p:cNvSpPr>
            <a:spLocks/>
          </p:cNvSpPr>
          <p:nvPr/>
        </p:nvSpPr>
        <p:spPr bwMode="auto">
          <a:xfrm>
            <a:off x="3419872" y="1206621"/>
            <a:ext cx="2633976" cy="36065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01" tIns="35701" rIns="35701" bIns="35701" anchor="ctr"/>
          <a:lstStyle/>
          <a:p>
            <a:r>
              <a:rPr lang="en-US" altLang="zh-CN" sz="1600" b="1" i="1" dirty="0">
                <a:sym typeface="Helvetica Light" charset="0"/>
              </a:rPr>
              <a:t>Magnet field Vs. Conductor J</a:t>
            </a:r>
            <a:r>
              <a:rPr lang="en-US" altLang="zh-CN" sz="1600" b="1" i="1" baseline="-25000" dirty="0">
                <a:sym typeface="Helvetica Light" charset="0"/>
              </a:rPr>
              <a:t>c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89" y="1656260"/>
            <a:ext cx="3305146" cy="2139140"/>
          </a:xfrm>
          <a:prstGeom prst="rect">
            <a:avLst/>
          </a:prstGeom>
        </p:spPr>
      </p:pic>
      <p:pic>
        <p:nvPicPr>
          <p:cNvPr id="19" name="Picture 16" descr="OSU_9900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260" y="2114733"/>
            <a:ext cx="230886" cy="230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6" descr="exaple 2 cop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208" y="2116753"/>
            <a:ext cx="38719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5496" y="3914040"/>
            <a:ext cx="33123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200" u="sng" dirty="0"/>
              <a:t>Principle</a:t>
            </a:r>
            <a:r>
              <a:rPr lang="en-US" altLang="zh-CN" sz="1200" dirty="0"/>
              <a:t>: increase of Nb</a:t>
            </a:r>
            <a:r>
              <a:rPr lang="en-US" altLang="zh-CN" sz="1200" baseline="-25000" dirty="0"/>
              <a:t>3</a:t>
            </a:r>
            <a:r>
              <a:rPr lang="en-US" altLang="zh-CN" sz="1200" dirty="0"/>
              <a:t>Sn pinning force at high field through grain </a:t>
            </a:r>
            <a:r>
              <a:rPr lang="en-US" altLang="zh-CN" sz="1200" dirty="0" smtClean="0"/>
              <a:t>refinement: J</a:t>
            </a:r>
            <a:r>
              <a:rPr lang="en-US" altLang="zh-CN" sz="1200" baseline="-25000" dirty="0" smtClean="0"/>
              <a:t>c</a:t>
            </a:r>
            <a:r>
              <a:rPr lang="en-US" altLang="zh-CN" sz="1200" dirty="0" smtClean="0"/>
              <a:t>(12 </a:t>
            </a:r>
            <a:r>
              <a:rPr lang="en-US" altLang="zh-CN" sz="1200" dirty="0"/>
              <a:t>T, 4.2K</a:t>
            </a:r>
            <a:r>
              <a:rPr lang="en-US" altLang="zh-CN" sz="1200" dirty="0" smtClean="0"/>
              <a:t>) </a:t>
            </a:r>
            <a:r>
              <a:rPr lang="en-US" altLang="zh-CN" sz="1200" dirty="0"/>
              <a:t>from </a:t>
            </a:r>
            <a:r>
              <a:rPr lang="en-US" altLang="zh-CN" sz="1200" b="1" dirty="0" smtClean="0">
                <a:solidFill>
                  <a:srgbClr val="0033CC"/>
                </a:solidFill>
              </a:rPr>
              <a:t>3.5 </a:t>
            </a:r>
            <a:r>
              <a:rPr lang="en-US" altLang="zh-CN" sz="1200" b="1" dirty="0">
                <a:solidFill>
                  <a:srgbClr val="0033CC"/>
                </a:solidFill>
              </a:rPr>
              <a:t>kA/mm</a:t>
            </a:r>
            <a:r>
              <a:rPr lang="en-US" altLang="zh-CN" sz="1200" b="1" baseline="30000" dirty="0">
                <a:solidFill>
                  <a:srgbClr val="0033CC"/>
                </a:solidFill>
              </a:rPr>
              <a:t>2</a:t>
            </a:r>
            <a:r>
              <a:rPr lang="en-US" altLang="zh-CN" sz="1200" b="1" dirty="0">
                <a:solidFill>
                  <a:srgbClr val="0033CC"/>
                </a:solidFill>
              </a:rPr>
              <a:t> </a:t>
            </a:r>
            <a:r>
              <a:rPr lang="en-US" altLang="zh-CN" sz="1200" dirty="0" smtClean="0"/>
              <a:t>@ </a:t>
            </a:r>
            <a:r>
              <a:rPr lang="en-US" altLang="zh-CN" sz="1200" b="1" dirty="0" smtClean="0">
                <a:solidFill>
                  <a:srgbClr val="7030A0"/>
                </a:solidFill>
              </a:rPr>
              <a:t>100+ nm </a:t>
            </a:r>
            <a:r>
              <a:rPr lang="en-US" altLang="zh-CN" sz="1200" dirty="0" smtClean="0"/>
              <a:t>to </a:t>
            </a:r>
            <a:r>
              <a:rPr lang="en-US" altLang="zh-CN" sz="1200" b="1" dirty="0" smtClean="0">
                <a:solidFill>
                  <a:srgbClr val="00B050"/>
                </a:solidFill>
              </a:rPr>
              <a:t>9.6 </a:t>
            </a:r>
            <a:r>
              <a:rPr lang="en-US" altLang="zh-CN" sz="1200" b="1" dirty="0">
                <a:solidFill>
                  <a:srgbClr val="00B050"/>
                </a:solidFill>
              </a:rPr>
              <a:t>kA/mm</a:t>
            </a:r>
            <a:r>
              <a:rPr lang="en-US" altLang="zh-CN" sz="1200" b="1" baseline="30000" dirty="0">
                <a:solidFill>
                  <a:srgbClr val="00B050"/>
                </a:solidFill>
              </a:rPr>
              <a:t>2</a:t>
            </a:r>
            <a:r>
              <a:rPr lang="en-US" altLang="zh-CN" sz="1200" b="1" dirty="0"/>
              <a:t> </a:t>
            </a:r>
            <a:r>
              <a:rPr lang="en-US" altLang="zh-CN" sz="1200" dirty="0"/>
              <a:t>@ </a:t>
            </a:r>
            <a:r>
              <a:rPr lang="en-US" altLang="zh-CN" sz="1200" b="1" dirty="0" smtClean="0">
                <a:solidFill>
                  <a:srgbClr val="7030A0"/>
                </a:solidFill>
              </a:rPr>
              <a:t>35 nm !</a:t>
            </a:r>
          </a:p>
          <a:p>
            <a:pPr algn="just"/>
            <a:r>
              <a:rPr lang="fr-FR" altLang="zh-CN" sz="1200" i="1" dirty="0" smtClean="0"/>
              <a:t> </a:t>
            </a:r>
            <a:r>
              <a:rPr lang="fr-FR" altLang="zh-CN" sz="1200" i="1" dirty="0" smtClean="0">
                <a:solidFill>
                  <a:schemeClr val="bg1">
                    <a:lumMod val="50000"/>
                  </a:schemeClr>
                </a:solidFill>
              </a:rPr>
              <a:t>X</a:t>
            </a:r>
            <a:r>
              <a:rPr lang="fr-FR" altLang="zh-CN" sz="1200" i="1" dirty="0">
                <a:solidFill>
                  <a:schemeClr val="bg1">
                    <a:lumMod val="50000"/>
                  </a:schemeClr>
                </a:solidFill>
              </a:rPr>
              <a:t>. Xu et al, </a:t>
            </a:r>
            <a:r>
              <a:rPr lang="fr-FR" altLang="zh-CN" sz="1200" i="1" dirty="0" err="1">
                <a:solidFill>
                  <a:schemeClr val="bg1">
                    <a:lumMod val="50000"/>
                  </a:schemeClr>
                </a:solidFill>
              </a:rPr>
              <a:t>Appl</a:t>
            </a:r>
            <a:r>
              <a:rPr lang="fr-FR" altLang="zh-CN" sz="1200" i="1" dirty="0">
                <a:solidFill>
                  <a:schemeClr val="bg1">
                    <a:lumMod val="50000"/>
                  </a:schemeClr>
                </a:solidFill>
              </a:rPr>
              <a:t>. Phys. </a:t>
            </a:r>
            <a:r>
              <a:rPr lang="fr-FR" altLang="zh-CN" sz="1200" i="1" dirty="0" err="1">
                <a:solidFill>
                  <a:schemeClr val="bg1">
                    <a:lumMod val="50000"/>
                  </a:schemeClr>
                </a:solidFill>
              </a:rPr>
              <a:t>Lett</a:t>
            </a:r>
            <a:r>
              <a:rPr lang="fr-FR" altLang="zh-CN" sz="1200" i="1" dirty="0">
                <a:solidFill>
                  <a:schemeClr val="bg1">
                    <a:lumMod val="50000"/>
                  </a:schemeClr>
                </a:solidFill>
              </a:rPr>
              <a:t>. 104 082602 &amp; </a:t>
            </a:r>
            <a:r>
              <a:rPr lang="fr-FR" altLang="zh-CN" sz="1200" i="1" dirty="0" smtClean="0">
                <a:solidFill>
                  <a:schemeClr val="bg1">
                    <a:lumMod val="50000"/>
                  </a:schemeClr>
                </a:solidFill>
              </a:rPr>
              <a:t>ASC14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6280557" y="4005064"/>
            <a:ext cx="28999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3922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 cap="rnd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200" i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D. C. </a:t>
            </a:r>
            <a:r>
              <a:rPr lang="en-US" altLang="zh-CN" sz="1200" i="1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Larbalestier</a:t>
            </a:r>
            <a:r>
              <a:rPr lang="en-US" altLang="zh-CN" sz="1200" i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 et al, NATURE MATERIALS DOI: 10.1038/NMAT3887, 2014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053" y="1576685"/>
            <a:ext cx="2624435" cy="241081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579895" y="4034681"/>
            <a:ext cx="26482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i="1" dirty="0">
                <a:solidFill>
                  <a:schemeClr val="bg1">
                    <a:lumMod val="50000"/>
                  </a:schemeClr>
                </a:solidFill>
              </a:rPr>
              <a:t>D.R. </a:t>
            </a:r>
            <a:r>
              <a:rPr lang="en-US" altLang="zh-CN" sz="1200" i="1" dirty="0" err="1">
                <a:solidFill>
                  <a:schemeClr val="bg1">
                    <a:lumMod val="50000"/>
                  </a:schemeClr>
                </a:solidFill>
              </a:rPr>
              <a:t>Dietderich</a:t>
            </a:r>
            <a:r>
              <a:rPr lang="en-US" altLang="zh-CN" sz="1200" i="1" dirty="0">
                <a:solidFill>
                  <a:schemeClr val="bg1">
                    <a:lumMod val="50000"/>
                  </a:schemeClr>
                </a:solidFill>
              </a:rPr>
              <a:t>, A. </a:t>
            </a:r>
            <a:r>
              <a:rPr lang="en-US" altLang="zh-CN" sz="1200" i="1" dirty="0" err="1">
                <a:solidFill>
                  <a:schemeClr val="bg1">
                    <a:lumMod val="50000"/>
                  </a:schemeClr>
                </a:solidFill>
              </a:rPr>
              <a:t>Godeke</a:t>
            </a:r>
            <a:r>
              <a:rPr lang="en-US" altLang="zh-CN" sz="1200" i="1" dirty="0">
                <a:solidFill>
                  <a:schemeClr val="bg1">
                    <a:lumMod val="50000"/>
                  </a:schemeClr>
                </a:solidFill>
              </a:rPr>
              <a:t>, Cryogenics </a:t>
            </a:r>
          </a:p>
          <a:p>
            <a:r>
              <a:rPr lang="en-US" altLang="zh-CN" sz="1200" i="1" dirty="0">
                <a:solidFill>
                  <a:schemeClr val="bg1">
                    <a:lumMod val="50000"/>
                  </a:schemeClr>
                </a:solidFill>
              </a:rPr>
              <a:t>48 (2008) 331–340</a:t>
            </a:r>
            <a:endParaRPr lang="zh-CN" altLang="en-US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Rectangle 5"/>
          <p:cNvSpPr/>
          <p:nvPr/>
        </p:nvSpPr>
        <p:spPr>
          <a:xfrm>
            <a:off x="276960" y="764704"/>
            <a:ext cx="85900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i="1" dirty="0" smtClean="0">
                <a:solidFill>
                  <a:srgbClr val="FF0000"/>
                </a:solidFill>
                <a:latin typeface="+mj-lt"/>
              </a:rPr>
              <a:t>R&amp;D of </a:t>
            </a:r>
            <a:r>
              <a:rPr lang="en-US" altLang="zh-CN" sz="2000" b="1" i="1" dirty="0">
                <a:solidFill>
                  <a:srgbClr val="FF0000"/>
                </a:solidFill>
                <a:latin typeface="+mj-lt"/>
              </a:rPr>
              <a:t>a</a:t>
            </a:r>
            <a:r>
              <a:rPr lang="en-US" altLang="zh-CN" sz="2000" b="1" i="1" dirty="0" smtClean="0">
                <a:solidFill>
                  <a:srgbClr val="FF0000"/>
                </a:solidFill>
                <a:latin typeface="+mj-lt"/>
              </a:rPr>
              <a:t>dvanced superconductors: </a:t>
            </a:r>
            <a:r>
              <a:rPr lang="en-US" altLang="zh-CN" sz="1600" b="1" i="1" dirty="0">
                <a:solidFill>
                  <a:srgbClr val="FF0000"/>
                </a:solidFill>
              </a:rPr>
              <a:t>Nb</a:t>
            </a:r>
            <a:r>
              <a:rPr lang="en-US" altLang="zh-CN" sz="1600" b="1" i="1" baseline="-25000" dirty="0">
                <a:solidFill>
                  <a:srgbClr val="FF0000"/>
                </a:solidFill>
              </a:rPr>
              <a:t>3</a:t>
            </a:r>
            <a:r>
              <a:rPr lang="en-US" altLang="zh-CN" sz="1600" b="1" i="1" dirty="0">
                <a:solidFill>
                  <a:srgbClr val="FF0000"/>
                </a:solidFill>
              </a:rPr>
              <a:t>Sn </a:t>
            </a:r>
            <a:r>
              <a:rPr lang="en-US" altLang="zh-CN" sz="1600" b="1" i="1" dirty="0" smtClean="0">
                <a:solidFill>
                  <a:srgbClr val="FF0000"/>
                </a:solidFill>
              </a:rPr>
              <a:t>&amp; HTS </a:t>
            </a:r>
            <a:endParaRPr lang="en-US" altLang="zh-CN" sz="2000" b="1" i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4" name="Picture 23" descr="C:\Users\lenovo\Desktop\超导LOGO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92080" y="4758418"/>
            <a:ext cx="656567" cy="26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5895" y="4576379"/>
            <a:ext cx="2648594" cy="1948965"/>
          </a:xfrm>
          <a:prstGeom prst="rect">
            <a:avLst/>
          </a:prstGeom>
        </p:spPr>
      </p:pic>
      <p:cxnSp>
        <p:nvCxnSpPr>
          <p:cNvPr id="28" name="直接连接符 27"/>
          <p:cNvCxnSpPr/>
          <p:nvPr/>
        </p:nvCxnSpPr>
        <p:spPr>
          <a:xfrm>
            <a:off x="464315" y="763115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3" descr="C:\Users\lenovo\Desktop\超导LOGO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00392" y="5161716"/>
            <a:ext cx="656567" cy="26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6588224" y="6453336"/>
            <a:ext cx="23671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i="1" dirty="0" smtClean="0"/>
              <a:t>HTS YBCO </a:t>
            </a:r>
            <a:r>
              <a:rPr lang="en-US" altLang="zh-CN" sz="1600" b="1" i="1" dirty="0"/>
              <a:t>c</a:t>
            </a:r>
            <a:r>
              <a:rPr lang="en-US" altLang="zh-CN" sz="1600" b="1" i="1" dirty="0" smtClean="0"/>
              <a:t>ost estimation</a:t>
            </a:r>
            <a:endParaRPr lang="zh-CN" altLang="en-US" sz="1600" b="1" i="1" dirty="0"/>
          </a:p>
        </p:txBody>
      </p:sp>
      <p:sp>
        <p:nvSpPr>
          <p:cNvPr id="29" name="TextBox 15"/>
          <p:cNvSpPr txBox="1"/>
          <p:nvPr/>
        </p:nvSpPr>
        <p:spPr>
          <a:xfrm>
            <a:off x="276960" y="4935752"/>
            <a:ext cx="2854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 dirty="0" smtClean="0">
                <a:solidFill>
                  <a:srgbClr val="FF0000"/>
                </a:solidFill>
              </a:rPr>
              <a:t>And, other materials</a:t>
            </a:r>
            <a:endParaRPr lang="en-US" altLang="zh-CN" sz="2400" b="1" i="1" dirty="0">
              <a:solidFill>
                <a:srgbClr val="FF0000"/>
              </a:solidFill>
            </a:endParaRPr>
          </a:p>
          <a:p>
            <a:r>
              <a:rPr lang="en-US" altLang="zh-CN" sz="2400" b="1" i="1" dirty="0" smtClean="0">
                <a:solidFill>
                  <a:srgbClr val="FF0000"/>
                </a:solidFill>
              </a:rPr>
              <a:t>like …</a:t>
            </a:r>
          </a:p>
          <a:p>
            <a:r>
              <a:rPr lang="en-US" altLang="zh-CN" sz="2400" b="1" i="1" dirty="0" smtClean="0">
                <a:solidFill>
                  <a:srgbClr val="FF0000"/>
                </a:solidFill>
              </a:rPr>
              <a:t>Iron-based superconductor? </a:t>
            </a:r>
          </a:p>
        </p:txBody>
      </p:sp>
      <p:sp>
        <p:nvSpPr>
          <p:cNvPr id="30" name="标题 2"/>
          <p:cNvSpPr>
            <a:spLocks noGrp="1"/>
          </p:cNvSpPr>
          <p:nvPr>
            <p:ph type="title"/>
          </p:nvPr>
        </p:nvSpPr>
        <p:spPr>
          <a:xfrm>
            <a:off x="0" y="-27384"/>
            <a:ext cx="9156789" cy="725470"/>
          </a:xfrm>
        </p:spPr>
        <p:txBody>
          <a:bodyPr>
            <a:noAutofit/>
          </a:bodyPr>
          <a:lstStyle/>
          <a:p>
            <a:pPr>
              <a:lnSpc>
                <a:spcPts val="6000"/>
              </a:lnSpc>
            </a:pP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R&amp;D </a:t>
            </a:r>
            <a:r>
              <a:rPr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S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teps </a:t>
            </a:r>
            <a:r>
              <a:rPr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and Status</a:t>
            </a:r>
            <a:endParaRPr lang="en-US" altLang="zh-CN" sz="32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67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486" y="1560289"/>
            <a:ext cx="3558753" cy="2685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2"/>
          <p:cNvSpPr txBox="1">
            <a:spLocks noChangeArrowheads="1"/>
          </p:cNvSpPr>
          <p:nvPr/>
        </p:nvSpPr>
        <p:spPr bwMode="auto">
          <a:xfrm>
            <a:off x="8054638" y="3063270"/>
            <a:ext cx="11576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zh-CN" baseline="-25000" dirty="0"/>
              <a:t> </a:t>
            </a:r>
            <a:r>
              <a:rPr lang="en-US" altLang="zh-CN" sz="1400" dirty="0" smtClean="0">
                <a:solidFill>
                  <a:schemeClr val="tx1"/>
                </a:solidFill>
              </a:rPr>
              <a:t>Nb</a:t>
            </a:r>
            <a:r>
              <a:rPr lang="en-US" altLang="zh-CN" sz="1400" baseline="-25000" dirty="0" smtClean="0">
                <a:solidFill>
                  <a:schemeClr val="tx1"/>
                </a:solidFill>
              </a:rPr>
              <a:t>3</a:t>
            </a:r>
            <a:r>
              <a:rPr lang="en-US" altLang="zh-CN" sz="1400" dirty="0" smtClean="0">
                <a:solidFill>
                  <a:schemeClr val="tx1"/>
                </a:solidFill>
              </a:rPr>
              <a:t>Sn </a:t>
            </a:r>
            <a:r>
              <a:rPr lang="en-US" altLang="zh-CN" sz="1400" dirty="0" err="1" smtClean="0"/>
              <a:t>B</a:t>
            </a:r>
            <a:r>
              <a:rPr lang="en-US" altLang="zh-CN" sz="1400" baseline="-25000" dirty="0" err="1" smtClean="0"/>
              <a:t>peak</a:t>
            </a:r>
            <a:endParaRPr lang="en-US" altLang="zh-CN" sz="1400" dirty="0">
              <a:solidFill>
                <a:schemeClr val="tx1"/>
              </a:solidFill>
            </a:endParaRPr>
          </a:p>
          <a:p>
            <a:r>
              <a:rPr lang="en-US" altLang="zh-CN" sz="1400" dirty="0" smtClean="0">
                <a:solidFill>
                  <a:schemeClr val="tx1"/>
                </a:solidFill>
              </a:rPr>
              <a:t>14.5T </a:t>
            </a:r>
            <a:r>
              <a:rPr lang="en-US" altLang="zh-CN" sz="1400" dirty="0"/>
              <a:t>@4.2K</a:t>
            </a:r>
            <a:endParaRPr lang="zh-CN" altLang="zh-CN" sz="1400" dirty="0">
              <a:solidFill>
                <a:schemeClr val="tx1"/>
              </a:solidFill>
            </a:endParaRPr>
          </a:p>
        </p:txBody>
      </p:sp>
      <p:cxnSp>
        <p:nvCxnSpPr>
          <p:cNvPr id="9" name="直接箭头连接符 13"/>
          <p:cNvCxnSpPr>
            <a:cxnSpLocks noChangeShapeType="1"/>
          </p:cNvCxnSpPr>
          <p:nvPr/>
        </p:nvCxnSpPr>
        <p:spPr bwMode="auto">
          <a:xfrm flipH="1" flipV="1">
            <a:off x="6831012" y="2624290"/>
            <a:ext cx="1423363" cy="468779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2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362" y="5593718"/>
            <a:ext cx="1463675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框 31"/>
          <p:cNvSpPr txBox="1">
            <a:spLocks noChangeArrowheads="1"/>
          </p:cNvSpPr>
          <p:nvPr/>
        </p:nvSpPr>
        <p:spPr bwMode="auto">
          <a:xfrm>
            <a:off x="5697537" y="4779963"/>
            <a:ext cx="2895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200" dirty="0" smtClean="0">
                <a:solidFill>
                  <a:schemeClr val="tx1"/>
                </a:solidFill>
              </a:rPr>
              <a:t>Main </a:t>
            </a:r>
            <a:r>
              <a:rPr lang="en-US" altLang="zh-CN" sz="1200" dirty="0">
                <a:solidFill>
                  <a:schemeClr val="tx1"/>
                </a:solidFill>
              </a:rPr>
              <a:t>parameters of the cables</a:t>
            </a:r>
            <a:endParaRPr lang="zh-CN" altLang="en-US" sz="1200" dirty="0">
              <a:solidFill>
                <a:schemeClr val="tx1"/>
              </a:solidFill>
            </a:endParaRPr>
          </a:p>
        </p:txBody>
      </p:sp>
      <p:sp>
        <p:nvSpPr>
          <p:cNvPr id="14" name="文本框 31"/>
          <p:cNvSpPr txBox="1">
            <a:spLocks noChangeArrowheads="1"/>
          </p:cNvSpPr>
          <p:nvPr/>
        </p:nvSpPr>
        <p:spPr bwMode="auto">
          <a:xfrm>
            <a:off x="5697537" y="5862638"/>
            <a:ext cx="28956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200" dirty="0" smtClean="0">
                <a:solidFill>
                  <a:schemeClr val="tx1"/>
                </a:solidFill>
              </a:rPr>
              <a:t>Main </a:t>
            </a:r>
            <a:r>
              <a:rPr lang="en-US" altLang="zh-CN" sz="1200" dirty="0">
                <a:solidFill>
                  <a:schemeClr val="tx1"/>
                </a:solidFill>
              </a:rPr>
              <a:t>parameters of the strands</a:t>
            </a:r>
            <a:endParaRPr lang="zh-CN" altLang="en-US" sz="1200" dirty="0">
              <a:solidFill>
                <a:schemeClr val="tx1"/>
              </a:solidFill>
            </a:endParaRPr>
          </a:p>
        </p:txBody>
      </p:sp>
      <p:sp>
        <p:nvSpPr>
          <p:cNvPr id="15" name="文本框 20"/>
          <p:cNvSpPr txBox="1">
            <a:spLocks noChangeArrowheads="1"/>
          </p:cNvSpPr>
          <p:nvPr/>
        </p:nvSpPr>
        <p:spPr bwMode="auto">
          <a:xfrm>
            <a:off x="65313" y="6330744"/>
            <a:ext cx="40603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</a:rPr>
              <a:t>For per meter of such magnet,</a:t>
            </a:r>
            <a:r>
              <a:rPr lang="en-US" altLang="zh-CN" sz="1400" dirty="0"/>
              <a:t> </a:t>
            </a:r>
            <a:r>
              <a:rPr lang="en-US" altLang="zh-CN" sz="1400" dirty="0">
                <a:solidFill>
                  <a:schemeClr val="tx1"/>
                </a:solidFill>
              </a:rPr>
              <a:t>the required length of the strand: YBCO: 0.6 Km;    Nb</a:t>
            </a:r>
            <a:r>
              <a:rPr lang="en-US" altLang="zh-CN" sz="1400" baseline="-25000" dirty="0">
                <a:solidFill>
                  <a:schemeClr val="tx1"/>
                </a:solidFill>
              </a:rPr>
              <a:t>3</a:t>
            </a:r>
            <a:r>
              <a:rPr lang="en-US" altLang="zh-CN" sz="1400" dirty="0">
                <a:solidFill>
                  <a:schemeClr val="tx1"/>
                </a:solidFill>
              </a:rPr>
              <a:t>Sn in total: 9.12 Km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16" name="文本框 27"/>
          <p:cNvSpPr txBox="1">
            <a:spLocks noChangeArrowheads="1"/>
          </p:cNvSpPr>
          <p:nvPr/>
        </p:nvSpPr>
        <p:spPr bwMode="auto">
          <a:xfrm>
            <a:off x="517980" y="5264169"/>
            <a:ext cx="28876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400" dirty="0" smtClean="0">
                <a:solidFill>
                  <a:schemeClr val="tx1"/>
                </a:solidFill>
              </a:rPr>
              <a:t>Coil </a:t>
            </a:r>
            <a:r>
              <a:rPr lang="en-US" altLang="zh-CN" sz="1400" dirty="0">
                <a:solidFill>
                  <a:schemeClr val="tx1"/>
                </a:solidFill>
              </a:rPr>
              <a:t>configuration in the 1</a:t>
            </a:r>
            <a:r>
              <a:rPr lang="en-US" altLang="zh-CN" sz="1400" baseline="30000" dirty="0">
                <a:solidFill>
                  <a:schemeClr val="tx1"/>
                </a:solidFill>
              </a:rPr>
              <a:t>st</a:t>
            </a:r>
            <a:r>
              <a:rPr lang="en-US" altLang="zh-CN" sz="1400" dirty="0">
                <a:solidFill>
                  <a:schemeClr val="tx1"/>
                </a:solidFill>
              </a:rPr>
              <a:t> quadrant 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17" name="文本框 28"/>
          <p:cNvSpPr txBox="1">
            <a:spLocks noChangeArrowheads="1"/>
          </p:cNvSpPr>
          <p:nvPr/>
        </p:nvSpPr>
        <p:spPr bwMode="auto">
          <a:xfrm>
            <a:off x="4809161" y="4341201"/>
            <a:ext cx="40437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/>
              <a:t>Field distribution in the cross section of the </a:t>
            </a:r>
            <a:r>
              <a:rPr lang="en-US" altLang="zh-CN" sz="1400" dirty="0" smtClean="0"/>
              <a:t>magnet</a:t>
            </a:r>
          </a:p>
        </p:txBody>
      </p:sp>
      <p:pic>
        <p:nvPicPr>
          <p:cNvPr id="18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4" y="5713137"/>
            <a:ext cx="14906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表格 18"/>
          <p:cNvGraphicFramePr>
            <a:graphicFrameLocks noGrp="1"/>
          </p:cNvGraphicFramePr>
          <p:nvPr>
            <p:extLst/>
          </p:nvPr>
        </p:nvGraphicFramePr>
        <p:xfrm>
          <a:off x="4360862" y="6203951"/>
          <a:ext cx="4630737" cy="522287"/>
        </p:xfrm>
        <a:graphic>
          <a:graphicData uri="http://schemas.openxmlformats.org/drawingml/2006/table">
            <a:tbl>
              <a:tblPr/>
              <a:tblGrid>
                <a:gridCol w="680651"/>
                <a:gridCol w="499463"/>
                <a:gridCol w="545876"/>
                <a:gridCol w="538927"/>
                <a:gridCol w="588784"/>
                <a:gridCol w="588784"/>
                <a:gridCol w="538927"/>
                <a:gridCol w="649325"/>
              </a:tblGrid>
              <a:tr h="15249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9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Strand</a:t>
                      </a:r>
                    </a:p>
                  </a:txBody>
                  <a:tcPr marL="9527" marR="9527" marT="9515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900" kern="1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diam.</a:t>
                      </a:r>
                    </a:p>
                  </a:txBody>
                  <a:tcPr marL="9527" marR="9527" marT="9515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900" kern="1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cu/sc</a:t>
                      </a:r>
                    </a:p>
                  </a:txBody>
                  <a:tcPr marL="9527" marR="9527" marT="9515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9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RRR</a:t>
                      </a:r>
                    </a:p>
                  </a:txBody>
                  <a:tcPr marL="9527" marR="9527" marT="9515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900" kern="1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Tref</a:t>
                      </a:r>
                    </a:p>
                  </a:txBody>
                  <a:tcPr marL="9527" marR="9527" marT="9515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900" kern="1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Bref</a:t>
                      </a:r>
                    </a:p>
                  </a:txBody>
                  <a:tcPr marL="9527" marR="9527" marT="9515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900" kern="1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Jc@ BrTr</a:t>
                      </a:r>
                    </a:p>
                  </a:txBody>
                  <a:tcPr marL="9527" marR="9527" marT="9515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900" kern="1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dJc/dB</a:t>
                      </a:r>
                    </a:p>
                  </a:txBody>
                  <a:tcPr marL="9527" marR="9527" marT="9515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</a:tr>
              <a:tr h="15249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9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IHEPWCJC</a:t>
                      </a:r>
                    </a:p>
                  </a:txBody>
                  <a:tcPr marL="9527" marR="9527" marT="9515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9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0.82</a:t>
                      </a:r>
                    </a:p>
                  </a:txBody>
                  <a:tcPr marL="9527" marR="9527" marT="9515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9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7" marR="9527" marT="9515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9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9527" marR="9527" marT="9515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9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4.2</a:t>
                      </a:r>
                    </a:p>
                  </a:txBody>
                  <a:tcPr marL="9527" marR="9527" marT="9515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9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9527" marR="9527" marT="9515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900" kern="1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2400</a:t>
                      </a:r>
                    </a:p>
                  </a:txBody>
                  <a:tcPr marL="9527" marR="9527" marT="9515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9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400</a:t>
                      </a:r>
                    </a:p>
                  </a:txBody>
                  <a:tcPr marL="9527" marR="9527" marT="9515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</a:tr>
              <a:tr h="217297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9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IHEPWYBCO</a:t>
                      </a:r>
                    </a:p>
                  </a:txBody>
                  <a:tcPr marL="9527" marR="9527" marT="9515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9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7" marR="9527" marT="9515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9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7" marR="9527" marT="9515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9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7" marR="9527" marT="9515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9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4.2</a:t>
                      </a:r>
                    </a:p>
                  </a:txBody>
                  <a:tcPr marL="9527" marR="9527" marT="9515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9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9527" marR="9527" marT="9515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9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1020</a:t>
                      </a:r>
                    </a:p>
                  </a:txBody>
                  <a:tcPr marL="9527" marR="9527" marT="9515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9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9527" marR="9527" marT="9515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</a:tr>
            </a:tbl>
          </a:graphicData>
        </a:graphic>
      </p:graphicFrame>
      <p:pic>
        <p:nvPicPr>
          <p:cNvPr id="21" name="图片 23" descr="C:\Users\dell\AppData\Roaming\Tencent\Users\973577802\QQ\WinTemp\RichOle\{QPVF6(66]0)61R_2}~`FW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81" y="1484784"/>
            <a:ext cx="3503612" cy="375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065" y="5990309"/>
            <a:ext cx="1884362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文本框 30"/>
          <p:cNvSpPr txBox="1">
            <a:spLocks noChangeArrowheads="1"/>
          </p:cNvSpPr>
          <p:nvPr/>
        </p:nvSpPr>
        <p:spPr bwMode="auto">
          <a:xfrm>
            <a:off x="5841999" y="1651455"/>
            <a:ext cx="18272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</a:rPr>
              <a:t>I=358A (YBCO)</a:t>
            </a:r>
          </a:p>
          <a:p>
            <a:pPr algn="ctr"/>
            <a:r>
              <a:rPr lang="en-US" altLang="zh-CN" sz="1200" b="1" dirty="0">
                <a:solidFill>
                  <a:srgbClr val="FF0000"/>
                </a:solidFill>
              </a:rPr>
              <a:t>I=9930A(Nb</a:t>
            </a:r>
            <a:r>
              <a:rPr lang="en-US" altLang="zh-CN" sz="1200" b="1" baseline="-25000" dirty="0">
                <a:solidFill>
                  <a:srgbClr val="FF0000"/>
                </a:solidFill>
              </a:rPr>
              <a:t>3</a:t>
            </a:r>
            <a:r>
              <a:rPr lang="en-US" altLang="zh-CN" sz="1200" b="1" dirty="0">
                <a:solidFill>
                  <a:srgbClr val="FF0000"/>
                </a:solidFill>
              </a:rPr>
              <a:t>Sn</a:t>
            </a:r>
            <a:r>
              <a:rPr lang="en-US" altLang="zh-CN" sz="1400" b="1" dirty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en-US" altLang="zh-CN" sz="1400" b="1" dirty="0">
                <a:solidFill>
                  <a:srgbClr val="FF0000"/>
                </a:solidFill>
              </a:rPr>
              <a:t>Main field: 14.6T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24" name="文本框 2"/>
          <p:cNvSpPr txBox="1">
            <a:spLocks noChangeArrowheads="1"/>
          </p:cNvSpPr>
          <p:nvPr/>
        </p:nvSpPr>
        <p:spPr bwMode="auto">
          <a:xfrm>
            <a:off x="8054637" y="2179324"/>
            <a:ext cx="11021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zh-CN" baseline="-25000" dirty="0"/>
              <a:t> </a:t>
            </a:r>
            <a:r>
              <a:rPr lang="en-US" altLang="zh-CN" sz="1400" dirty="0" smtClean="0">
                <a:solidFill>
                  <a:schemeClr val="tx1"/>
                </a:solidFill>
              </a:rPr>
              <a:t>YBCO </a:t>
            </a:r>
            <a:r>
              <a:rPr lang="en-US" altLang="zh-CN" sz="1400" dirty="0" err="1" smtClean="0"/>
              <a:t>B</a:t>
            </a:r>
            <a:r>
              <a:rPr lang="en-US" altLang="zh-CN" sz="1400" baseline="-25000" dirty="0" err="1" smtClean="0"/>
              <a:t>peak</a:t>
            </a:r>
            <a:endParaRPr lang="en-US" altLang="zh-CN" sz="1400" dirty="0">
              <a:solidFill>
                <a:schemeClr val="tx1"/>
              </a:solidFill>
            </a:endParaRPr>
          </a:p>
          <a:p>
            <a:r>
              <a:rPr lang="en-US" altLang="zh-CN" sz="1400" dirty="0" smtClean="0"/>
              <a:t>14.7T @4.2K</a:t>
            </a:r>
            <a:endParaRPr lang="zh-CN" altLang="zh-CN" sz="1400" dirty="0"/>
          </a:p>
        </p:txBody>
      </p:sp>
      <p:cxnSp>
        <p:nvCxnSpPr>
          <p:cNvPr id="25" name="直接箭头连接符 7"/>
          <p:cNvCxnSpPr>
            <a:cxnSpLocks noChangeShapeType="1"/>
          </p:cNvCxnSpPr>
          <p:nvPr/>
        </p:nvCxnSpPr>
        <p:spPr bwMode="auto">
          <a:xfrm flipH="1">
            <a:off x="6831012" y="2403930"/>
            <a:ext cx="1300617" cy="87476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26" name="表格 25"/>
          <p:cNvGraphicFramePr>
            <a:graphicFrameLocks noGrp="1"/>
          </p:cNvGraphicFramePr>
          <p:nvPr>
            <p:extLst/>
          </p:nvPr>
        </p:nvGraphicFramePr>
        <p:xfrm>
          <a:off x="4360863" y="5100638"/>
          <a:ext cx="4630738" cy="818440"/>
        </p:xfrm>
        <a:graphic>
          <a:graphicData uri="http://schemas.openxmlformats.org/drawingml/2006/table">
            <a:tbl>
              <a:tblPr/>
              <a:tblGrid>
                <a:gridCol w="663308"/>
                <a:gridCol w="268140"/>
                <a:gridCol w="794326"/>
                <a:gridCol w="539086"/>
                <a:gridCol w="496653"/>
                <a:gridCol w="680536"/>
                <a:gridCol w="539586"/>
                <a:gridCol w="649103"/>
              </a:tblGrid>
              <a:tr h="17819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Cable</a:t>
                      </a:r>
                      <a:endParaRPr lang="zh-CN" sz="9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Hight</a:t>
                      </a:r>
                      <a:r>
                        <a:rPr lang="en-US" sz="9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zh-CN" sz="9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Width-i</a:t>
                      </a:r>
                      <a:endParaRPr lang="zh-CN" sz="9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Width-o</a:t>
                      </a:r>
                      <a:endParaRPr lang="zh-CN" sz="9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Ns</a:t>
                      </a:r>
                      <a:endParaRPr lang="zh-CN" sz="9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Strand </a:t>
                      </a:r>
                      <a:endParaRPr lang="zh-CN" sz="9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Filament</a:t>
                      </a:r>
                      <a:endParaRPr lang="zh-CN" sz="9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Insulation</a:t>
                      </a:r>
                      <a:endParaRPr lang="zh-CN" sz="9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</a:tr>
              <a:tr h="17819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IHEPW1</a:t>
                      </a:r>
                      <a:endParaRPr lang="zh-CN" sz="9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5.8</a:t>
                      </a:r>
                      <a:endParaRPr lang="zh-CN" sz="9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1.5</a:t>
                      </a:r>
                      <a:endParaRPr lang="zh-CN" sz="9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1.5</a:t>
                      </a:r>
                      <a:endParaRPr lang="zh-CN" sz="9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zh-CN" sz="9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IHEPWCJC</a:t>
                      </a:r>
                      <a:endParaRPr lang="zh-CN" sz="9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Nb3Sn</a:t>
                      </a:r>
                      <a:endParaRPr lang="zh-CN" sz="9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0.15</a:t>
                      </a:r>
                      <a:endParaRPr lang="zh-CN" sz="9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</a:tr>
              <a:tr h="17819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IHEPW3</a:t>
                      </a:r>
                      <a:endParaRPr lang="zh-CN" sz="9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zh-CN" sz="9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1.5</a:t>
                      </a:r>
                      <a:endParaRPr lang="zh-CN" sz="9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1.5</a:t>
                      </a:r>
                      <a:endParaRPr lang="zh-CN" sz="9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  <a:endParaRPr lang="zh-CN" sz="9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IHEPWCJC</a:t>
                      </a:r>
                      <a:endParaRPr lang="zh-CN" sz="9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Nb3Sn</a:t>
                      </a:r>
                      <a:endParaRPr lang="zh-CN" sz="9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0.15</a:t>
                      </a:r>
                      <a:endParaRPr lang="zh-CN" sz="9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</a:tr>
              <a:tr h="17819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IHEPWYBCO4</a:t>
                      </a:r>
                      <a:endParaRPr lang="zh-CN" sz="9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zh-CN" sz="9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0.2</a:t>
                      </a:r>
                      <a:endParaRPr lang="zh-CN" sz="9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0.2</a:t>
                      </a:r>
                      <a:endParaRPr lang="zh-CN" sz="9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zh-CN" sz="9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IHEPWYBCO</a:t>
                      </a:r>
                      <a:endParaRPr lang="zh-CN" sz="9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YBCO</a:t>
                      </a:r>
                      <a:endParaRPr lang="zh-CN" sz="9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zh-CN" sz="9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</a:tr>
            </a:tbl>
          </a:graphicData>
        </a:graphic>
      </p:graphicFrame>
      <p:sp>
        <p:nvSpPr>
          <p:cNvPr id="28" name="文本框 9"/>
          <p:cNvSpPr txBox="1">
            <a:spLocks noChangeArrowheads="1"/>
          </p:cNvSpPr>
          <p:nvPr/>
        </p:nvSpPr>
        <p:spPr bwMode="auto">
          <a:xfrm>
            <a:off x="7669212" y="1528519"/>
            <a:ext cx="14747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400" dirty="0">
                <a:solidFill>
                  <a:schemeClr val="tx1"/>
                </a:solidFill>
              </a:rPr>
              <a:t>Iron yoke OD: </a:t>
            </a:r>
          </a:p>
          <a:p>
            <a:r>
              <a:rPr lang="en-US" altLang="zh-CN" sz="1400" dirty="0">
                <a:solidFill>
                  <a:schemeClr val="tx1"/>
                </a:solidFill>
              </a:rPr>
              <a:t>600mm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031944" y="1627435"/>
            <a:ext cx="24668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/>
              <a:t>Clear bore </a:t>
            </a:r>
            <a:r>
              <a:rPr lang="en-US" altLang="zh-CN" sz="1400" b="1" dirty="0" smtClean="0"/>
              <a:t>diameter 15mm  </a:t>
            </a:r>
            <a:r>
              <a:rPr lang="en-US" altLang="zh-CN" sz="1400" b="1" dirty="0"/>
              <a:t>Inter-aperture </a:t>
            </a:r>
            <a:r>
              <a:rPr lang="en-US" altLang="zh-CN" sz="1400" b="1" dirty="0" smtClean="0"/>
              <a:t>spacing 156 </a:t>
            </a:r>
            <a:r>
              <a:rPr lang="en-US" altLang="zh-CN" sz="1400" b="1" dirty="0"/>
              <a:t>mm</a:t>
            </a:r>
            <a:endParaRPr lang="zh-CN" altLang="en-US" sz="1400" b="1" dirty="0"/>
          </a:p>
        </p:txBody>
      </p:sp>
      <p:cxnSp>
        <p:nvCxnSpPr>
          <p:cNvPr id="37" name="直接连接符 36"/>
          <p:cNvCxnSpPr/>
          <p:nvPr/>
        </p:nvCxnSpPr>
        <p:spPr>
          <a:xfrm>
            <a:off x="464315" y="763115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3"/>
          <p:cNvSpPr txBox="1">
            <a:spLocks noChangeArrowheads="1"/>
          </p:cNvSpPr>
          <p:nvPr/>
        </p:nvSpPr>
        <p:spPr bwMode="auto">
          <a:xfrm>
            <a:off x="315686" y="851651"/>
            <a:ext cx="8447314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zh-CN" sz="1600" dirty="0">
                <a:solidFill>
                  <a:schemeClr val="tx1"/>
                </a:solidFill>
              </a:rPr>
              <a:t>   </a:t>
            </a:r>
            <a:r>
              <a:rPr lang="en-US" altLang="zh-CN" sz="1600" dirty="0" smtClean="0">
                <a:solidFill>
                  <a:schemeClr val="tx1"/>
                </a:solidFill>
              </a:rPr>
              <a:t> To fabricate a 14-T </a:t>
            </a:r>
            <a:r>
              <a:rPr lang="en-US" altLang="zh-CN" sz="1600" dirty="0">
                <a:solidFill>
                  <a:schemeClr val="tx1"/>
                </a:solidFill>
              </a:rPr>
              <a:t>dipole magnet (with two apertures) with HTS </a:t>
            </a:r>
            <a:r>
              <a:rPr lang="en-US" altLang="zh-CN" sz="1600" dirty="0" smtClean="0">
                <a:solidFill>
                  <a:schemeClr val="tx1"/>
                </a:solidFill>
              </a:rPr>
              <a:t>and </a:t>
            </a:r>
            <a:r>
              <a:rPr lang="en-US" altLang="zh-CN" sz="1600" dirty="0">
                <a:solidFill>
                  <a:schemeClr val="tx1"/>
                </a:solidFill>
              </a:rPr>
              <a:t>Nb</a:t>
            </a:r>
            <a:r>
              <a:rPr lang="en-US" altLang="zh-CN" sz="1600" baseline="-25000" dirty="0">
                <a:solidFill>
                  <a:schemeClr val="tx1"/>
                </a:solidFill>
              </a:rPr>
              <a:t>3</a:t>
            </a:r>
            <a:r>
              <a:rPr lang="en-US" altLang="zh-CN" sz="1600" dirty="0">
                <a:solidFill>
                  <a:schemeClr val="tx1"/>
                </a:solidFill>
              </a:rPr>
              <a:t>Sn superconductors, to test the field optimization method of HTS &amp; Nb</a:t>
            </a:r>
            <a:r>
              <a:rPr lang="en-US" altLang="zh-CN" sz="1600" baseline="-25000" dirty="0">
                <a:solidFill>
                  <a:schemeClr val="tx1"/>
                </a:solidFill>
              </a:rPr>
              <a:t>3</a:t>
            </a:r>
            <a:r>
              <a:rPr lang="en-US" altLang="zh-CN" sz="1600" dirty="0">
                <a:solidFill>
                  <a:schemeClr val="tx1"/>
                </a:solidFill>
              </a:rPr>
              <a:t>Sn coils.</a:t>
            </a:r>
            <a:endParaRPr lang="zh-CN" altLang="en-US" sz="1600" dirty="0">
              <a:solidFill>
                <a:schemeClr val="tx1"/>
              </a:solidFill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A58D-5233-412E-BEDA-3EA526845FF2}" type="slidenum">
              <a:rPr lang="zh-CN" altLang="en-US" smtClean="0"/>
              <a:t>52</a:t>
            </a:fld>
            <a:endParaRPr lang="zh-CN" altLang="en-US"/>
          </a:p>
        </p:txBody>
      </p:sp>
      <p:sp>
        <p:nvSpPr>
          <p:cNvPr id="29" name="标题 2"/>
          <p:cNvSpPr txBox="1">
            <a:spLocks/>
          </p:cNvSpPr>
          <p:nvPr/>
        </p:nvSpPr>
        <p:spPr>
          <a:xfrm>
            <a:off x="0" y="-58616"/>
            <a:ext cx="9156789" cy="74134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000"/>
              </a:lnSpc>
            </a:pP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R&amp;D Steps and Status (2016-2018)</a:t>
            </a:r>
            <a:endParaRPr lang="en-US" altLang="zh-CN" sz="32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0187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69" descr="E:\Users\wst_zz4c39\Desktop\手机照片\手机照片2016-3-30\20160303_16055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9" b="7398"/>
          <a:stretch/>
        </p:blipFill>
        <p:spPr bwMode="auto">
          <a:xfrm>
            <a:off x="4806982" y="1395868"/>
            <a:ext cx="3869473" cy="2217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2" name="组合 1"/>
          <p:cNvGrpSpPr>
            <a:grpSpLocks/>
          </p:cNvGrpSpPr>
          <p:nvPr/>
        </p:nvGrpSpPr>
        <p:grpSpPr bwMode="auto">
          <a:xfrm>
            <a:off x="4806983" y="3707891"/>
            <a:ext cx="3869473" cy="2538412"/>
            <a:chOff x="3644559" y="3589361"/>
            <a:chExt cx="3869368" cy="2538484"/>
          </a:xfrm>
        </p:grpSpPr>
        <p:pic>
          <p:nvPicPr>
            <p:cNvPr id="4103" name="Picture 2" descr="E:\Users\wst_zz4c39\Desktop\手机照片\手机照片2016-3-30\微信照片\mmexport1457014786624-跳线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81" t="42693" r="15707" b="35309"/>
            <a:stretch/>
          </p:blipFill>
          <p:spPr bwMode="auto">
            <a:xfrm>
              <a:off x="3644559" y="3589361"/>
              <a:ext cx="3869368" cy="2538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4" name="椭圆 8"/>
            <p:cNvSpPr>
              <a:spLocks noChangeArrowheads="1"/>
            </p:cNvSpPr>
            <p:nvPr/>
          </p:nvSpPr>
          <p:spPr bwMode="auto">
            <a:xfrm>
              <a:off x="4716016" y="4082324"/>
              <a:ext cx="1800200" cy="864287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endParaRPr lang="zh-CN" altLang="en-US" b="1"/>
            </a:p>
          </p:txBody>
        </p:sp>
      </p:grpSp>
      <p:sp>
        <p:nvSpPr>
          <p:cNvPr id="14" name="矩形 13"/>
          <p:cNvSpPr/>
          <p:nvPr/>
        </p:nvSpPr>
        <p:spPr>
          <a:xfrm>
            <a:off x="4806982" y="6268915"/>
            <a:ext cx="38694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1" dirty="0" smtClean="0">
                <a:latin typeface="Comic Sans MS" panose="030F0702030302020204" pitchFamily="66" charset="0"/>
              </a:rPr>
              <a:t>Superconducting </a:t>
            </a:r>
            <a:r>
              <a:rPr lang="en-US" altLang="zh-CN" sz="1200" b="1" dirty="0">
                <a:latin typeface="Comic Sans MS" panose="030F0702030302020204" pitchFamily="66" charset="0"/>
              </a:rPr>
              <a:t>Rutherford </a:t>
            </a:r>
            <a:r>
              <a:rPr lang="en-US" altLang="zh-CN" sz="1200" b="1" dirty="0" smtClean="0">
                <a:latin typeface="Comic Sans MS" panose="030F0702030302020204" pitchFamily="66" charset="0"/>
              </a:rPr>
              <a:t>Cable fabricated by </a:t>
            </a:r>
            <a:r>
              <a:rPr lang="en-US" altLang="zh-CN" sz="1200" b="1" dirty="0" err="1" smtClean="0">
                <a:latin typeface="Comic Sans MS" panose="030F0702030302020204" pitchFamily="66" charset="0"/>
              </a:rPr>
              <a:t>Toly</a:t>
            </a:r>
            <a:r>
              <a:rPr lang="en-US" altLang="zh-CN" sz="1200" b="1" dirty="0" smtClean="0">
                <a:latin typeface="Comic Sans MS" panose="030F0702030302020204" pitchFamily="66" charset="0"/>
              </a:rPr>
              <a:t> Electric with WST ITER type Nb</a:t>
            </a:r>
            <a:r>
              <a:rPr lang="en-US" altLang="zh-CN" sz="1200" b="1" baseline="-25000" dirty="0" smtClean="0">
                <a:latin typeface="Comic Sans MS" panose="030F0702030302020204" pitchFamily="66" charset="0"/>
              </a:rPr>
              <a:t>3</a:t>
            </a:r>
            <a:r>
              <a:rPr lang="en-US" altLang="zh-CN" sz="1200" b="1" dirty="0" smtClean="0">
                <a:latin typeface="Comic Sans MS" panose="030F0702030302020204" pitchFamily="66" charset="0"/>
              </a:rPr>
              <a:t>Sn strand</a:t>
            </a:r>
            <a:endParaRPr lang="zh-CN" altLang="en-US" sz="1200" dirty="0"/>
          </a:p>
        </p:txBody>
      </p:sp>
      <p:sp>
        <p:nvSpPr>
          <p:cNvPr id="12" name="矩形 11"/>
          <p:cNvSpPr/>
          <p:nvPr/>
        </p:nvSpPr>
        <p:spPr>
          <a:xfrm>
            <a:off x="764060" y="794509"/>
            <a:ext cx="7615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i="1" dirty="0">
                <a:solidFill>
                  <a:srgbClr val="FF0000"/>
                </a:solidFill>
              </a:rPr>
              <a:t>W</a:t>
            </a:r>
            <a:r>
              <a:rPr lang="en-US" altLang="zh-CN" i="1" dirty="0" smtClean="0">
                <a:solidFill>
                  <a:srgbClr val="FF0000"/>
                </a:solidFill>
              </a:rPr>
              <a:t>ith Nb</a:t>
            </a:r>
            <a:r>
              <a:rPr lang="en-US" altLang="zh-CN" i="1" baseline="-25000" dirty="0" smtClean="0">
                <a:solidFill>
                  <a:srgbClr val="FF0000"/>
                </a:solidFill>
              </a:rPr>
              <a:t>3</a:t>
            </a:r>
            <a:r>
              <a:rPr lang="en-US" altLang="zh-CN" i="1" dirty="0" smtClean="0">
                <a:solidFill>
                  <a:srgbClr val="FF0000"/>
                </a:solidFill>
              </a:rPr>
              <a:t>Sn conductors (ongoing), and with HTS conductors (to be done</a:t>
            </a:r>
            <a:r>
              <a:rPr lang="en-US" altLang="zh-CN" i="1" dirty="0" smtClean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en-US" altLang="zh-CN" i="1" dirty="0" smtClean="0">
                <a:solidFill>
                  <a:srgbClr val="FF0000"/>
                </a:solidFill>
              </a:rPr>
              <a:t>Collaboration with WST, </a:t>
            </a:r>
            <a:r>
              <a:rPr lang="en-US" altLang="zh-CN" i="1" dirty="0" err="1" smtClean="0">
                <a:solidFill>
                  <a:srgbClr val="FF0000"/>
                </a:solidFill>
              </a:rPr>
              <a:t>Toly</a:t>
            </a:r>
            <a:r>
              <a:rPr lang="en-US" altLang="zh-CN" i="1" dirty="0" smtClean="0">
                <a:solidFill>
                  <a:srgbClr val="FF0000"/>
                </a:solidFill>
              </a:rPr>
              <a:t> Electric, and </a:t>
            </a:r>
            <a:r>
              <a:rPr lang="en-US" altLang="zh-CN" i="1" dirty="0" err="1" smtClean="0">
                <a:solidFill>
                  <a:srgbClr val="FF0000"/>
                </a:solidFill>
              </a:rPr>
              <a:t>Changtong</a:t>
            </a:r>
            <a:r>
              <a:rPr lang="en-US" altLang="zh-CN" i="1" dirty="0" smtClean="0">
                <a:solidFill>
                  <a:srgbClr val="FF0000"/>
                </a:solidFill>
              </a:rPr>
              <a:t> Electric</a:t>
            </a:r>
            <a:endParaRPr lang="en-US" altLang="zh-CN" i="1" dirty="0" smtClean="0">
              <a:solidFill>
                <a:srgbClr val="FF0000"/>
              </a:solidFill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A58D-5233-412E-BEDA-3EA526845FF2}" type="slidenum">
              <a:rPr lang="zh-CN" altLang="en-US" smtClean="0"/>
              <a:t>53</a:t>
            </a:fld>
            <a:endParaRPr lang="zh-CN" altLang="en-US"/>
          </a:p>
        </p:txBody>
      </p:sp>
      <p:pic>
        <p:nvPicPr>
          <p:cNvPr id="16" name="Picture 3" descr="E:\Users\wst_zz4c39\Desktop\手机照片\手机照片2016-3-30\20160303_16030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8" r="13917"/>
          <a:stretch/>
        </p:blipFill>
        <p:spPr bwMode="auto">
          <a:xfrm>
            <a:off x="512767" y="1395868"/>
            <a:ext cx="4073603" cy="4850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6"/>
          <p:cNvSpPr/>
          <p:nvPr/>
        </p:nvSpPr>
        <p:spPr>
          <a:xfrm>
            <a:off x="395536" y="6268916"/>
            <a:ext cx="42956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 smtClean="0">
                <a:latin typeface="Comic Sans MS" panose="030F0702030302020204" pitchFamily="66" charset="0"/>
              </a:rPr>
              <a:t>Superconducting </a:t>
            </a:r>
            <a:r>
              <a:rPr lang="en-US" altLang="zh-CN" sz="1200" b="1" dirty="0">
                <a:latin typeface="Comic Sans MS" panose="030F0702030302020204" pitchFamily="66" charset="0"/>
              </a:rPr>
              <a:t>Rutherford </a:t>
            </a:r>
            <a:r>
              <a:rPr lang="en-US" altLang="zh-CN" sz="1200" b="1" dirty="0" smtClean="0">
                <a:latin typeface="Comic Sans MS" panose="030F0702030302020204" pitchFamily="66" charset="0"/>
              </a:rPr>
              <a:t>Cable fabricated by </a:t>
            </a:r>
            <a:r>
              <a:rPr lang="en-US" altLang="zh-CN" sz="1200" b="1" dirty="0" err="1" smtClean="0">
                <a:latin typeface="Comic Sans MS" panose="030F0702030302020204" pitchFamily="66" charset="0"/>
              </a:rPr>
              <a:t>Changtong</a:t>
            </a:r>
            <a:r>
              <a:rPr lang="en-US" altLang="zh-CN" sz="1200" b="1" dirty="0" smtClean="0">
                <a:latin typeface="Comic Sans MS" panose="030F0702030302020204" pitchFamily="66" charset="0"/>
              </a:rPr>
              <a:t> Electric with WST ITER type Nb</a:t>
            </a:r>
            <a:r>
              <a:rPr lang="en-US" altLang="zh-CN" sz="1200" b="1" baseline="-25000" dirty="0" smtClean="0">
                <a:latin typeface="Comic Sans MS" panose="030F0702030302020204" pitchFamily="66" charset="0"/>
              </a:rPr>
              <a:t>3</a:t>
            </a:r>
            <a:r>
              <a:rPr lang="en-US" altLang="zh-CN" sz="1200" b="1" dirty="0" smtClean="0">
                <a:latin typeface="Comic Sans MS" panose="030F0702030302020204" pitchFamily="66" charset="0"/>
              </a:rPr>
              <a:t>Sn strand</a:t>
            </a:r>
            <a:endParaRPr lang="zh-CN" altLang="en-US" sz="1200" dirty="0"/>
          </a:p>
        </p:txBody>
      </p:sp>
      <p:sp>
        <p:nvSpPr>
          <p:cNvPr id="13" name="标题 2"/>
          <p:cNvSpPr>
            <a:spLocks noGrp="1"/>
          </p:cNvSpPr>
          <p:nvPr>
            <p:ph type="title"/>
          </p:nvPr>
        </p:nvSpPr>
        <p:spPr>
          <a:xfrm>
            <a:off x="0" y="-27384"/>
            <a:ext cx="9156789" cy="725470"/>
          </a:xfrm>
        </p:spPr>
        <p:txBody>
          <a:bodyPr>
            <a:noAutofit/>
          </a:bodyPr>
          <a:lstStyle/>
          <a:p>
            <a:pPr>
              <a:lnSpc>
                <a:spcPts val="6000"/>
              </a:lnSpc>
            </a:pP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R&amp;D </a:t>
            </a:r>
            <a:r>
              <a:rPr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S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teps </a:t>
            </a:r>
            <a:r>
              <a:rPr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and Status</a:t>
            </a:r>
            <a:endParaRPr lang="en-US" altLang="zh-CN" sz="32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464315" y="763115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171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/>
          </p:nvPr>
        </p:nvGraphicFramePr>
        <p:xfrm>
          <a:off x="464315" y="1412776"/>
          <a:ext cx="8222485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9318"/>
                <a:gridCol w="1429479"/>
                <a:gridCol w="1915164"/>
                <a:gridCol w="2051743"/>
                <a:gridCol w="186678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宋体" pitchFamily="2" charset="-122"/>
                        </a:rPr>
                        <a:t>Pitch length</a:t>
                      </a:r>
                      <a:endParaRPr lang="zh-CN" altLang="en-US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宋体" pitchFamily="2" charset="-122"/>
                        </a:rPr>
                        <a:t>Filling factor (%)</a:t>
                      </a:r>
                      <a:endParaRPr lang="zh-CN" altLang="en-US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宋体" pitchFamily="2" charset="-122"/>
                        </a:rPr>
                        <a:t>Ic</a:t>
                      </a:r>
                      <a:r>
                        <a:rPr lang="zh-CN" altLang="en-US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宋体" pitchFamily="2" charset="-122"/>
                        </a:rPr>
                        <a:t> </a:t>
                      </a:r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宋体" pitchFamily="2" charset="-122"/>
                        </a:rPr>
                        <a:t>degradation(%)</a:t>
                      </a:r>
                      <a:endParaRPr lang="zh-CN" altLang="en-US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</a:rPr>
                        <a:t>Average </a:t>
                      </a:r>
                      <a:r>
                        <a:rPr lang="en-US" altLang="zh-CN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</a:rPr>
                        <a:t>Ic</a:t>
                      </a:r>
                      <a:r>
                        <a:rPr lang="zh-CN" altLang="en-US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</a:rPr>
                        <a:t> </a:t>
                      </a:r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</a:rPr>
                        <a:t>degradation(%)</a:t>
                      </a:r>
                      <a:endParaRPr lang="zh-CN" altLang="en-US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宋体" pitchFamily="2" charset="-122"/>
                        </a:rPr>
                        <a:t>Comments</a:t>
                      </a:r>
                      <a:endParaRPr lang="zh-CN" altLang="en-US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 smtClean="0">
                          <a:latin typeface="Times New Roman" pitchFamily="18" charset="0"/>
                          <a:ea typeface="宋体" pitchFamily="2" charset="-122"/>
                        </a:rPr>
                        <a:t>60</a:t>
                      </a:r>
                      <a:endParaRPr lang="zh-CN" altLang="en-US" baseline="0" dirty="0"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 smtClean="0">
                          <a:latin typeface="Times New Roman" pitchFamily="18" charset="0"/>
                          <a:ea typeface="宋体" pitchFamily="2" charset="-122"/>
                        </a:rPr>
                        <a:t>90.6</a:t>
                      </a:r>
                      <a:endParaRPr lang="zh-CN" altLang="en-US" baseline="0" dirty="0"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 smtClean="0">
                          <a:latin typeface="Times New Roman" pitchFamily="18" charset="0"/>
                          <a:ea typeface="宋体" pitchFamily="2" charset="-122"/>
                        </a:rPr>
                        <a:t>9.39~16.04</a:t>
                      </a:r>
                      <a:endParaRPr lang="zh-CN" altLang="en-US" baseline="0" dirty="0"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 smtClean="0">
                          <a:latin typeface="Times New Roman" pitchFamily="18" charset="0"/>
                          <a:ea typeface="宋体" pitchFamily="2" charset="-122"/>
                        </a:rPr>
                        <a:t>12.48~12.67</a:t>
                      </a:r>
                      <a:endParaRPr lang="zh-CN" altLang="en-US" baseline="0" dirty="0"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宋体" pitchFamily="2" charset="-122"/>
                          <a:cs typeface="+mn-cs"/>
                        </a:rPr>
                        <a:t>Not acceptable</a:t>
                      </a:r>
                      <a:endParaRPr lang="zh-CN" altLang="en-US" sz="1800" kern="1200" baseline="0" dirty="0">
                        <a:solidFill>
                          <a:srgbClr val="FF0000"/>
                        </a:solidFill>
                        <a:latin typeface="+mn-lt"/>
                        <a:ea typeface="宋体" pitchFamily="2" charset="-122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 smtClean="0">
                          <a:latin typeface="Times New Roman" pitchFamily="18" charset="0"/>
                          <a:ea typeface="宋体" pitchFamily="2" charset="-122"/>
                        </a:rPr>
                        <a:t>45</a:t>
                      </a:r>
                      <a:endParaRPr lang="zh-CN" altLang="en-US" baseline="0" dirty="0"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 smtClean="0">
                          <a:latin typeface="Times New Roman" pitchFamily="18" charset="0"/>
                          <a:ea typeface="宋体" pitchFamily="2" charset="-122"/>
                        </a:rPr>
                        <a:t>90.7</a:t>
                      </a:r>
                      <a:endParaRPr lang="zh-CN" altLang="en-US" baseline="0" dirty="0"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 smtClean="0">
                          <a:latin typeface="Times New Roman" pitchFamily="18" charset="0"/>
                          <a:ea typeface="宋体" pitchFamily="2" charset="-122"/>
                        </a:rPr>
                        <a:t>3.84~10.33</a:t>
                      </a:r>
                      <a:endParaRPr lang="zh-CN" altLang="en-US" baseline="0" dirty="0"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 smtClean="0">
                          <a:latin typeface="Times New Roman" pitchFamily="18" charset="0"/>
                          <a:ea typeface="宋体" pitchFamily="2" charset="-122"/>
                        </a:rPr>
                        <a:t>6.31~7.42</a:t>
                      </a:r>
                      <a:endParaRPr lang="zh-CN" altLang="en-US" baseline="0" dirty="0"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宋体" pitchFamily="2" charset="-122"/>
                          <a:cs typeface="+mn-cs"/>
                        </a:rPr>
                        <a:t>Almost acceptable</a:t>
                      </a:r>
                      <a:endParaRPr lang="zh-CN" altLang="en-US" sz="1800" kern="1200" baseline="0" dirty="0">
                        <a:solidFill>
                          <a:srgbClr val="FF0000"/>
                        </a:solidFill>
                        <a:latin typeface="+mn-lt"/>
                        <a:ea typeface="宋体" pitchFamily="2" charset="-122"/>
                        <a:cs typeface="+mn-cs"/>
                      </a:endParaRPr>
                    </a:p>
                  </a:txBody>
                  <a:tcPr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 smtClean="0">
                          <a:latin typeface="Times New Roman" pitchFamily="18" charset="0"/>
                          <a:ea typeface="宋体" pitchFamily="2" charset="-122"/>
                        </a:rPr>
                        <a:t>52</a:t>
                      </a:r>
                      <a:endParaRPr lang="zh-CN" altLang="en-US" baseline="0" dirty="0"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 smtClean="0">
                          <a:latin typeface="Times New Roman" pitchFamily="18" charset="0"/>
                          <a:ea typeface="宋体" pitchFamily="2" charset="-122"/>
                        </a:rPr>
                        <a:t>87.4</a:t>
                      </a:r>
                      <a:endParaRPr lang="zh-CN" altLang="en-US" baseline="0" dirty="0"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 smtClean="0">
                          <a:latin typeface="Times New Roman" pitchFamily="18" charset="0"/>
                          <a:ea typeface="宋体" pitchFamily="2" charset="-122"/>
                        </a:rPr>
                        <a:t>3.18~10.39</a:t>
                      </a:r>
                      <a:endParaRPr lang="zh-CN" altLang="en-US" baseline="0" dirty="0"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 smtClean="0">
                          <a:latin typeface="Times New Roman" pitchFamily="18" charset="0"/>
                          <a:ea typeface="宋体" pitchFamily="2" charset="-122"/>
                        </a:rPr>
                        <a:t>6.51~6.76</a:t>
                      </a:r>
                      <a:endParaRPr lang="zh-CN" altLang="en-US" baseline="0" dirty="0"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baseline="0" dirty="0"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 smtClean="0">
                          <a:latin typeface="Times New Roman" pitchFamily="18" charset="0"/>
                          <a:ea typeface="宋体" pitchFamily="2" charset="-122"/>
                        </a:rPr>
                        <a:t>52</a:t>
                      </a:r>
                      <a:endParaRPr lang="zh-CN" altLang="en-US" baseline="0" dirty="0"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 smtClean="0">
                          <a:latin typeface="Times New Roman" pitchFamily="18" charset="0"/>
                          <a:ea typeface="宋体" pitchFamily="2" charset="-122"/>
                        </a:rPr>
                        <a:t>83.7</a:t>
                      </a:r>
                      <a:endParaRPr lang="zh-CN" altLang="en-US" baseline="0" dirty="0"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 smtClean="0">
                          <a:latin typeface="Times New Roman" pitchFamily="18" charset="0"/>
                          <a:ea typeface="宋体" pitchFamily="2" charset="-122"/>
                        </a:rPr>
                        <a:t>0.33~6.2</a:t>
                      </a:r>
                      <a:endParaRPr lang="zh-CN" altLang="en-US" baseline="0" dirty="0"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 smtClean="0">
                          <a:latin typeface="Times New Roman" pitchFamily="18" charset="0"/>
                          <a:ea typeface="宋体" pitchFamily="2" charset="-122"/>
                        </a:rPr>
                        <a:t>3.13~3.60</a:t>
                      </a:r>
                      <a:endParaRPr lang="zh-CN" altLang="en-US" baseline="0" dirty="0"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宋体" pitchFamily="2" charset="-122"/>
                          <a:cs typeface="+mn-cs"/>
                        </a:rPr>
                        <a:t>Acceptable</a:t>
                      </a:r>
                      <a:endParaRPr lang="zh-CN" altLang="en-US" sz="1800" kern="1200" baseline="0" dirty="0">
                        <a:solidFill>
                          <a:srgbClr val="FF0000"/>
                        </a:solidFill>
                        <a:latin typeface="+mn-lt"/>
                        <a:ea typeface="宋体" pitchFamily="2" charset="-122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130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3905548"/>
            <a:ext cx="8280400" cy="2835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A58D-5233-412E-BEDA-3EA526845FF2}" type="slidenum">
              <a:rPr lang="zh-CN" altLang="en-US" smtClean="0"/>
              <a:t>54</a:t>
            </a:fld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340954" y="3566993"/>
            <a:ext cx="17189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i="1" dirty="0">
                <a:solidFill>
                  <a:srgbClr val="FF0000"/>
                </a:solidFill>
              </a:rPr>
              <a:t>Y. Zhu (WST) et al.</a:t>
            </a:r>
            <a:endParaRPr lang="zh-CN" altLang="en-US" sz="1600" b="1" i="1" dirty="0">
              <a:solidFill>
                <a:srgbClr val="FF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764060" y="794509"/>
            <a:ext cx="7615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i="1" dirty="0">
                <a:solidFill>
                  <a:srgbClr val="FF0000"/>
                </a:solidFill>
              </a:rPr>
              <a:t>W</a:t>
            </a:r>
            <a:r>
              <a:rPr lang="en-US" altLang="zh-CN" i="1" dirty="0" smtClean="0">
                <a:solidFill>
                  <a:srgbClr val="FF0000"/>
                </a:solidFill>
              </a:rPr>
              <a:t>ith Nb</a:t>
            </a:r>
            <a:r>
              <a:rPr lang="en-US" altLang="zh-CN" i="1" baseline="-25000" dirty="0" smtClean="0">
                <a:solidFill>
                  <a:srgbClr val="FF0000"/>
                </a:solidFill>
              </a:rPr>
              <a:t>3</a:t>
            </a:r>
            <a:r>
              <a:rPr lang="en-US" altLang="zh-CN" i="1" dirty="0" smtClean="0">
                <a:solidFill>
                  <a:srgbClr val="FF0000"/>
                </a:solidFill>
              </a:rPr>
              <a:t>Sn conductors (ongoing), and with HTS conductors (to be done</a:t>
            </a:r>
            <a:r>
              <a:rPr lang="en-US" altLang="zh-CN" i="1" dirty="0" smtClean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en-US" altLang="zh-CN" i="1" dirty="0" smtClean="0">
                <a:solidFill>
                  <a:srgbClr val="FF0000"/>
                </a:solidFill>
              </a:rPr>
              <a:t>Collaboration with WST, </a:t>
            </a:r>
            <a:r>
              <a:rPr lang="en-US" altLang="zh-CN" i="1" dirty="0" err="1" smtClean="0">
                <a:solidFill>
                  <a:srgbClr val="FF0000"/>
                </a:solidFill>
              </a:rPr>
              <a:t>Toly</a:t>
            </a:r>
            <a:r>
              <a:rPr lang="en-US" altLang="zh-CN" i="1" dirty="0" smtClean="0">
                <a:solidFill>
                  <a:srgbClr val="FF0000"/>
                </a:solidFill>
              </a:rPr>
              <a:t> Electric, and </a:t>
            </a:r>
            <a:r>
              <a:rPr lang="en-US" altLang="zh-CN" i="1" dirty="0" err="1" smtClean="0">
                <a:solidFill>
                  <a:srgbClr val="FF0000"/>
                </a:solidFill>
              </a:rPr>
              <a:t>Changtong</a:t>
            </a:r>
            <a:r>
              <a:rPr lang="en-US" altLang="zh-CN" i="1" dirty="0" smtClean="0">
                <a:solidFill>
                  <a:srgbClr val="FF0000"/>
                </a:solidFill>
              </a:rPr>
              <a:t> Electric</a:t>
            </a:r>
            <a:endParaRPr lang="en-US" altLang="zh-CN" i="1" dirty="0" smtClean="0">
              <a:solidFill>
                <a:srgbClr val="FF0000"/>
              </a:solidFill>
            </a:endParaRPr>
          </a:p>
        </p:txBody>
      </p:sp>
      <p:sp>
        <p:nvSpPr>
          <p:cNvPr id="10" name="标题 2"/>
          <p:cNvSpPr>
            <a:spLocks noGrp="1"/>
          </p:cNvSpPr>
          <p:nvPr>
            <p:ph type="title"/>
          </p:nvPr>
        </p:nvSpPr>
        <p:spPr>
          <a:xfrm>
            <a:off x="0" y="-27384"/>
            <a:ext cx="9156789" cy="725470"/>
          </a:xfrm>
        </p:spPr>
        <p:txBody>
          <a:bodyPr>
            <a:noAutofit/>
          </a:bodyPr>
          <a:lstStyle/>
          <a:p>
            <a:pPr>
              <a:lnSpc>
                <a:spcPts val="6000"/>
              </a:lnSpc>
            </a:pP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R&amp;D </a:t>
            </a:r>
            <a:r>
              <a:rPr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S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teps </a:t>
            </a:r>
            <a:r>
              <a:rPr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and Status</a:t>
            </a:r>
            <a:endParaRPr lang="en-US" altLang="zh-CN" sz="32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464315" y="763115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186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621"/>
            <a:ext cx="8229600" cy="849333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Summary</a:t>
            </a:r>
            <a:endParaRPr lang="zh-CN" altLang="en-US" sz="3600" b="1" dirty="0">
              <a:solidFill>
                <a:srgbClr val="000000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970" y="836712"/>
            <a:ext cx="8499230" cy="5544616"/>
          </a:xfrm>
        </p:spPr>
        <p:txBody>
          <a:bodyPr>
            <a:noAutofit/>
          </a:bodyPr>
          <a:lstStyle/>
          <a:p>
            <a:pPr algn="just">
              <a:lnSpc>
                <a:spcPts val="3000"/>
              </a:lnSpc>
            </a:pPr>
            <a:r>
              <a:rPr lang="en-US" altLang="zh-CN" sz="2400" i="1" dirty="0" smtClean="0"/>
              <a:t>SPPC needs thousands of 20-T level magnets to bend and focus the high energy proton beams .</a:t>
            </a:r>
          </a:p>
          <a:p>
            <a:pPr algn="just">
              <a:lnSpc>
                <a:spcPts val="3000"/>
              </a:lnSpc>
            </a:pPr>
            <a:endParaRPr lang="en-US" altLang="zh-CN" sz="2400" i="1" dirty="0" smtClean="0"/>
          </a:p>
          <a:p>
            <a:pPr algn="just">
              <a:lnSpc>
                <a:spcPts val="3000"/>
              </a:lnSpc>
            </a:pPr>
            <a:r>
              <a:rPr lang="en-US" altLang="zh-CN" sz="2400" i="1" dirty="0" smtClean="0"/>
              <a:t>To </a:t>
            </a:r>
            <a:r>
              <a:rPr lang="en-US" altLang="zh-CN" sz="2400" i="1" dirty="0" smtClean="0"/>
              <a:t>achieve the challenging 20-T accelerator magnets, a 10~15 years long term R&amp;D is necessary. </a:t>
            </a:r>
          </a:p>
          <a:p>
            <a:pPr algn="just">
              <a:lnSpc>
                <a:spcPts val="3000"/>
              </a:lnSpc>
            </a:pPr>
            <a:endParaRPr lang="en-US" altLang="zh-CN" sz="2400" i="1" dirty="0" smtClean="0"/>
          </a:p>
          <a:p>
            <a:pPr algn="just">
              <a:lnSpc>
                <a:spcPts val="3000"/>
              </a:lnSpc>
            </a:pPr>
            <a:r>
              <a:rPr lang="en-US" altLang="zh-CN" sz="2400" i="1" dirty="0" smtClean="0"/>
              <a:t>A </a:t>
            </a:r>
            <a:r>
              <a:rPr lang="en-US" altLang="zh-CN" sz="2400" i="1" dirty="0" smtClean="0"/>
              <a:t>working group </a:t>
            </a:r>
            <a:r>
              <a:rPr lang="en-US" altLang="zh-CN" sz="2400" i="1" dirty="0"/>
              <a:t>i</a:t>
            </a:r>
            <a:r>
              <a:rPr lang="en-US" altLang="zh-CN" sz="2400" i="1" dirty="0" smtClean="0"/>
              <a:t>s being organized for the </a:t>
            </a:r>
            <a:r>
              <a:rPr lang="en-US" altLang="zh-CN" sz="2400" i="1" dirty="0"/>
              <a:t>20-T magnet </a:t>
            </a:r>
            <a:r>
              <a:rPr lang="en-US" altLang="zh-CN" sz="2400" i="1" dirty="0" smtClean="0"/>
              <a:t>R&amp;D in China, and expecting international collaboration with worldwide labs.</a:t>
            </a:r>
          </a:p>
          <a:p>
            <a:pPr algn="just">
              <a:lnSpc>
                <a:spcPts val="3000"/>
              </a:lnSpc>
            </a:pPr>
            <a:endParaRPr lang="en-US" altLang="zh-CN" sz="2400" i="1" dirty="0" smtClean="0"/>
          </a:p>
          <a:p>
            <a:pPr algn="just">
              <a:lnSpc>
                <a:spcPts val="3000"/>
              </a:lnSpc>
            </a:pPr>
            <a:r>
              <a:rPr lang="en-US" altLang="zh-CN" sz="2400" i="1" dirty="0" smtClean="0"/>
              <a:t>R&amp;D </a:t>
            </a:r>
            <a:r>
              <a:rPr lang="en-US" altLang="zh-CN" sz="2400" i="1" dirty="0" smtClean="0"/>
              <a:t>of </a:t>
            </a:r>
            <a:r>
              <a:rPr lang="en-US" altLang="zh-CN" sz="2400" i="1" dirty="0"/>
              <a:t>advanced superconductors </a:t>
            </a:r>
            <a:r>
              <a:rPr lang="en-US" altLang="zh-CN" sz="2400" i="1" dirty="0" smtClean="0"/>
              <a:t>and </a:t>
            </a:r>
            <a:r>
              <a:rPr lang="en-US" altLang="zh-CN" sz="2400" i="1" dirty="0" smtClean="0"/>
              <a:t>magnets for </a:t>
            </a:r>
            <a:r>
              <a:rPr lang="en-US" altLang="zh-CN" sz="2400" i="1" dirty="0" smtClean="0"/>
              <a:t>SPPC are ongoing. </a:t>
            </a:r>
            <a:r>
              <a:rPr lang="en-US" altLang="zh-CN" sz="2400" i="1" dirty="0" smtClean="0"/>
              <a:t>Welcome more collaborators to join us</a:t>
            </a:r>
            <a:r>
              <a:rPr lang="en-US" altLang="zh-CN" sz="2400" i="1" dirty="0" smtClean="0"/>
              <a:t>!</a:t>
            </a:r>
            <a:endParaRPr lang="en-US" altLang="zh-CN" sz="2400" i="1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CA0BC-07CC-4772-8C90-706563EEBEF9}" type="datetime1">
              <a:rPr lang="zh-CN" altLang="en-US" smtClean="0"/>
              <a:t>2016-8-1</a:t>
            </a:fld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55</a:t>
            </a:fld>
            <a:endParaRPr lang="zh-CN" altLang="en-US" dirty="0"/>
          </a:p>
        </p:txBody>
      </p:sp>
      <p:cxnSp>
        <p:nvCxnSpPr>
          <p:cNvPr id="7" name="直接连接符 6"/>
          <p:cNvCxnSpPr/>
          <p:nvPr/>
        </p:nvCxnSpPr>
        <p:spPr>
          <a:xfrm>
            <a:off x="464315" y="763115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89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44341"/>
            <a:ext cx="9144000" cy="4541042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4680" y="2420888"/>
            <a:ext cx="2674640" cy="1036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6000" i="1" dirty="0" smtClean="0">
                <a:solidFill>
                  <a:srgbClr val="FF0000"/>
                </a:solidFill>
              </a:rPr>
              <a:t>Thanks</a:t>
            </a:r>
            <a:endParaRPr lang="zh-CN" altLang="en-US" sz="6000" i="1" dirty="0">
              <a:solidFill>
                <a:srgbClr val="FF0000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CA0BC-07CC-4772-8C90-706563EEBEF9}" type="datetime1">
              <a:rPr lang="zh-CN" altLang="en-US" smtClean="0"/>
              <a:t>2016-8-1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56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9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00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25" y="3855870"/>
            <a:ext cx="2339975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88"/>
            <a:ext cx="91440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 smtClean="0"/>
              <a:t>PRINCIPLES of </a:t>
            </a:r>
            <a:r>
              <a:rPr lang="en-US" sz="4000" dirty="0"/>
              <a:t>a</a:t>
            </a:r>
            <a:r>
              <a:rPr lang="en-US" sz="4000" dirty="0" smtClean="0"/>
              <a:t> Circular Collider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idx="1"/>
          </p:nvPr>
        </p:nvSpPr>
        <p:spPr>
          <a:xfrm>
            <a:off x="190500" y="1146048"/>
            <a:ext cx="8229600" cy="530383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altLang="zh-CN" dirty="0"/>
              <a:t>Colliders: two beams with opposite momentum collide</a:t>
            </a:r>
          </a:p>
          <a:p>
            <a:pPr marL="0" indent="0" eaLnBrk="1" hangingPunct="1">
              <a:buNone/>
            </a:pPr>
            <a:endParaRPr lang="en-US" dirty="0" smtClean="0">
              <a:solidFill>
                <a:srgbClr val="CC3300"/>
              </a:solidFill>
            </a:endParaRPr>
          </a:p>
          <a:p>
            <a:pPr eaLnBrk="1" hangingPunct="1"/>
            <a:r>
              <a:rPr lang="en-US" dirty="0" smtClean="0">
                <a:solidFill>
                  <a:srgbClr val="CC3300"/>
                </a:solidFill>
              </a:rPr>
              <a:t>The arcs</a:t>
            </a:r>
            <a:r>
              <a:rPr lang="en-US" dirty="0" smtClean="0"/>
              <a:t>: region where the beam is bent</a:t>
            </a:r>
          </a:p>
          <a:p>
            <a:pPr lvl="1" eaLnBrk="1" hangingPunct="1"/>
            <a:r>
              <a:rPr lang="en-US" u="sng" dirty="0" smtClean="0"/>
              <a:t>Dipoles</a:t>
            </a:r>
            <a:r>
              <a:rPr lang="en-US" dirty="0" smtClean="0"/>
              <a:t> for </a:t>
            </a:r>
            <a:r>
              <a:rPr lang="en-US" dirty="0" smtClean="0">
                <a:solidFill>
                  <a:srgbClr val="CC3300"/>
                </a:solidFill>
              </a:rPr>
              <a:t>bending</a:t>
            </a:r>
          </a:p>
          <a:p>
            <a:pPr lvl="1" eaLnBrk="1" hangingPunct="1"/>
            <a:r>
              <a:rPr lang="en-US" u="sng" dirty="0" smtClean="0"/>
              <a:t>Quadrupoles</a:t>
            </a:r>
            <a:r>
              <a:rPr lang="en-US" dirty="0" smtClean="0"/>
              <a:t> for </a:t>
            </a:r>
            <a:r>
              <a:rPr lang="en-US" dirty="0" smtClean="0">
                <a:solidFill>
                  <a:srgbClr val="CC3300"/>
                </a:solidFill>
              </a:rPr>
              <a:t>focusing</a:t>
            </a:r>
          </a:p>
          <a:p>
            <a:pPr lvl="1" eaLnBrk="1" hangingPunct="1"/>
            <a:r>
              <a:rPr lang="en-US" dirty="0" smtClean="0"/>
              <a:t>Correctors</a:t>
            </a:r>
          </a:p>
          <a:p>
            <a:pPr marL="0" indent="0" eaLnBrk="1" hangingPunct="1">
              <a:buNone/>
            </a:pPr>
            <a:endParaRPr lang="en-US" dirty="0" smtClean="0">
              <a:solidFill>
                <a:srgbClr val="CC3300"/>
              </a:solidFill>
            </a:endParaRPr>
          </a:p>
          <a:p>
            <a:pPr eaLnBrk="1" hangingPunct="1"/>
            <a:r>
              <a:rPr lang="en-US" dirty="0" smtClean="0">
                <a:solidFill>
                  <a:srgbClr val="CC3300"/>
                </a:solidFill>
              </a:rPr>
              <a:t>Long straight sections (LSS)</a:t>
            </a:r>
          </a:p>
          <a:p>
            <a:pPr lvl="1" eaLnBrk="1" hangingPunct="1"/>
            <a:r>
              <a:rPr lang="en-US" dirty="0" smtClean="0">
                <a:solidFill>
                  <a:srgbClr val="CC3300"/>
                </a:solidFill>
              </a:rPr>
              <a:t>Interaction regions</a:t>
            </a:r>
            <a:r>
              <a:rPr lang="en-US" dirty="0" smtClean="0"/>
              <a:t> (IR)</a:t>
            </a:r>
          </a:p>
          <a:p>
            <a:pPr lvl="2" eaLnBrk="1" hangingPunct="1"/>
            <a:r>
              <a:rPr lang="en-US" u="sng" dirty="0" smtClean="0"/>
              <a:t>Quadrupoles</a:t>
            </a:r>
            <a:r>
              <a:rPr lang="en-US" dirty="0" smtClean="0"/>
              <a:t> for strong focusing in interaction point</a:t>
            </a:r>
          </a:p>
          <a:p>
            <a:pPr lvl="2" eaLnBrk="1" hangingPunct="1"/>
            <a:r>
              <a:rPr lang="en-US" dirty="0" smtClean="0"/>
              <a:t>Dipoles for beam crossing in two-ring machines</a:t>
            </a:r>
          </a:p>
          <a:p>
            <a:pPr lvl="1" eaLnBrk="1" hangingPunct="1"/>
            <a:r>
              <a:rPr lang="en-US" dirty="0" smtClean="0"/>
              <a:t>Regions for other services</a:t>
            </a:r>
          </a:p>
          <a:p>
            <a:pPr lvl="2" eaLnBrk="1" hangingPunct="1"/>
            <a:r>
              <a:rPr lang="en-US" dirty="0" smtClean="0"/>
              <a:t>Beam injection (dipole kickers)</a:t>
            </a:r>
          </a:p>
          <a:p>
            <a:pPr lvl="2" eaLnBrk="1" hangingPunct="1"/>
            <a:r>
              <a:rPr lang="en-US" dirty="0" smtClean="0"/>
              <a:t>Accelerating structure (RF cavities)</a:t>
            </a:r>
          </a:p>
          <a:p>
            <a:pPr lvl="2" eaLnBrk="1" hangingPunct="1"/>
            <a:r>
              <a:rPr lang="en-US" dirty="0" smtClean="0"/>
              <a:t>Beam dump (dipole kickers)</a:t>
            </a:r>
          </a:p>
          <a:p>
            <a:pPr lvl="2" eaLnBrk="1" hangingPunct="1"/>
            <a:r>
              <a:rPr lang="en-US" dirty="0" smtClean="0"/>
              <a:t>Beam cleaning (collimators)</a:t>
            </a:r>
          </a:p>
        </p:txBody>
      </p:sp>
      <p:pic>
        <p:nvPicPr>
          <p:cNvPr id="3379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900" y="1097178"/>
            <a:ext cx="2181225" cy="20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 Box 5"/>
          <p:cNvSpPr txBox="1">
            <a:spLocks noChangeArrowheads="1"/>
          </p:cNvSpPr>
          <p:nvPr/>
        </p:nvSpPr>
        <p:spPr bwMode="auto">
          <a:xfrm>
            <a:off x="6548438" y="3133598"/>
            <a:ext cx="24431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</a:rPr>
              <a:t>A schematic view of a synchrotron</a:t>
            </a:r>
          </a:p>
        </p:txBody>
      </p:sp>
      <p:sp>
        <p:nvSpPr>
          <p:cNvPr id="33799" name="Text Box 6"/>
          <p:cNvSpPr txBox="1">
            <a:spLocks noChangeArrowheads="1"/>
          </p:cNvSpPr>
          <p:nvPr/>
        </p:nvSpPr>
        <p:spPr bwMode="auto">
          <a:xfrm>
            <a:off x="6515618" y="5995663"/>
            <a:ext cx="2443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00" dirty="0">
                <a:solidFill>
                  <a:srgbClr val="000000"/>
                </a:solidFill>
              </a:rPr>
              <a:t>The lay-out of the LHC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084760"/>
            <a:ext cx="2133600" cy="365125"/>
          </a:xfrm>
        </p:spPr>
        <p:txBody>
          <a:bodyPr/>
          <a:lstStyle/>
          <a:p>
            <a:fld id="{945C08CC-83CF-460A-828B-E1893482F252}" type="datetime1">
              <a:rPr lang="zh-CN" altLang="en-US" smtClean="0"/>
              <a:t>2016-8-1</a:t>
            </a:fld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65415"/>
            <a:ext cx="2133600" cy="365125"/>
          </a:xfrm>
        </p:spPr>
        <p:txBody>
          <a:bodyPr/>
          <a:lstStyle/>
          <a:p>
            <a:fld id="{BE042987-6E2C-7E47-B081-56B64287DEB5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1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8743555"/>
              </p:ext>
            </p:extLst>
          </p:nvPr>
        </p:nvGraphicFramePr>
        <p:xfrm>
          <a:off x="5465762" y="2411952"/>
          <a:ext cx="1063625" cy="323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73" name="Equation" r:id="rId5" imgW="698197" imgH="215806" progId="Equation.3">
                  <p:embed/>
                </p:oleObj>
              </mc:Choice>
              <mc:Fallback>
                <p:oleObj name="Equation" r:id="rId5" imgW="698197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5762" y="2411952"/>
                        <a:ext cx="1063625" cy="32318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9"/>
          <p:cNvCxnSpPr>
            <a:cxnSpLocks noChangeShapeType="1"/>
          </p:cNvCxnSpPr>
          <p:nvPr/>
        </p:nvCxnSpPr>
        <p:spPr bwMode="auto">
          <a:xfrm>
            <a:off x="6675300" y="2544303"/>
            <a:ext cx="281125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8011235"/>
              </p:ext>
            </p:extLst>
          </p:nvPr>
        </p:nvGraphicFramePr>
        <p:xfrm>
          <a:off x="5794893" y="1964353"/>
          <a:ext cx="720725" cy="313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74" name="Equation" r:id="rId7" imgW="494870" imgH="215713" progId="Equation.3">
                  <p:embed/>
                </p:oleObj>
              </mc:Choice>
              <mc:Fallback>
                <p:oleObj name="Equation" r:id="rId7" imgW="494870" imgH="2157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4893" y="1964353"/>
                        <a:ext cx="720725" cy="31358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Straight Arrow Connector 19"/>
          <p:cNvCxnSpPr>
            <a:cxnSpLocks noChangeShapeType="1"/>
          </p:cNvCxnSpPr>
          <p:nvPr/>
        </p:nvCxnSpPr>
        <p:spPr bwMode="auto">
          <a:xfrm>
            <a:off x="6597375" y="2127162"/>
            <a:ext cx="281125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aphicFrame>
        <p:nvGraphicFramePr>
          <p:cNvPr id="17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288258"/>
              </p:ext>
            </p:extLst>
          </p:nvPr>
        </p:nvGraphicFramePr>
        <p:xfrm>
          <a:off x="2989262" y="6071863"/>
          <a:ext cx="2987675" cy="352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75" name="Equation" r:id="rId9" imgW="1714500" imgH="203200" progId="Equation.3">
                  <p:embed/>
                </p:oleObj>
              </mc:Choice>
              <mc:Fallback>
                <p:oleObj name="Equation" r:id="rId9" imgW="17145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9262" y="6071863"/>
                        <a:ext cx="2987675" cy="35262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直接连接符 6"/>
          <p:cNvCxnSpPr/>
          <p:nvPr/>
        </p:nvCxnSpPr>
        <p:spPr>
          <a:xfrm>
            <a:off x="3067050" y="6449885"/>
            <a:ext cx="28194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809625" y="958850"/>
            <a:ext cx="76104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5802563"/>
              </p:ext>
            </p:extLst>
          </p:nvPr>
        </p:nvGraphicFramePr>
        <p:xfrm>
          <a:off x="5499047" y="2812625"/>
          <a:ext cx="957560" cy="3498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76" name="Equation" r:id="rId11" imgW="558558" imgH="203112" progId="Equation.3">
                  <p:embed/>
                </p:oleObj>
              </mc:Choice>
              <mc:Fallback>
                <p:oleObj name="Equation" r:id="rId11" imgW="558558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9047" y="2812625"/>
                        <a:ext cx="957560" cy="34989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0858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176" name="Rectangle 11"/>
          <p:cNvSpPr>
            <a:spLocks noChangeArrowheads="1"/>
          </p:cNvSpPr>
          <p:nvPr/>
        </p:nvSpPr>
        <p:spPr bwMode="auto">
          <a:xfrm>
            <a:off x="0" y="33051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177" name="Rectangle 13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178" name="Rectangle 17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179" name="Rectangle 19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180" name="Rectangle 20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181" name="Rectangle 22"/>
          <p:cNvSpPr>
            <a:spLocks noChangeArrowheads="1"/>
          </p:cNvSpPr>
          <p:nvPr/>
        </p:nvSpPr>
        <p:spPr bwMode="auto">
          <a:xfrm>
            <a:off x="0" y="33480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182" name="Rectangle 24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183" name="Rectangle 31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184" name="Rectangle 33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graphicFrame>
        <p:nvGraphicFramePr>
          <p:cNvPr id="3074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2639637"/>
              </p:ext>
            </p:extLst>
          </p:nvPr>
        </p:nvGraphicFramePr>
        <p:xfrm>
          <a:off x="636588" y="1182215"/>
          <a:ext cx="3617913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9" name="Equation" r:id="rId4" imgW="1714500" imgH="203200" progId="Equation.3">
                  <p:embed/>
                </p:oleObj>
              </mc:Choice>
              <mc:Fallback>
                <p:oleObj name="Equation" r:id="rId4" imgW="17145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588" y="1182215"/>
                        <a:ext cx="3617913" cy="427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90" name="Picture 38" descr="sync_dipo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25491" y="974666"/>
            <a:ext cx="2414587" cy="93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93" y="1939834"/>
            <a:ext cx="7368381" cy="452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3BD7-8D46-4BD3-86D4-5D86D6B68B7C}" type="datetime1">
              <a:rPr lang="zh-CN" altLang="en-US" smtClean="0"/>
              <a:t>2016-8-1</a:t>
            </a:fld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7</a:t>
            </a:fld>
            <a:endParaRPr lang="en-US"/>
          </a:p>
        </p:txBody>
      </p:sp>
      <p:cxnSp>
        <p:nvCxnSpPr>
          <p:cNvPr id="22" name="直接连接符 21"/>
          <p:cNvCxnSpPr/>
          <p:nvPr/>
        </p:nvCxnSpPr>
        <p:spPr>
          <a:xfrm>
            <a:off x="731044" y="1692275"/>
            <a:ext cx="3429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8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PRINCIPLES </a:t>
            </a:r>
            <a:r>
              <a:rPr lang="en-US" altLang="zh-CN" sz="4000" dirty="0"/>
              <a:t>of a</a:t>
            </a:r>
            <a:r>
              <a:rPr lang="en-US" sz="4000" dirty="0" smtClean="0"/>
              <a:t> Circular Collider</a:t>
            </a:r>
          </a:p>
        </p:txBody>
      </p:sp>
      <p:cxnSp>
        <p:nvCxnSpPr>
          <p:cNvPr id="27" name="直接连接符 26"/>
          <p:cNvCxnSpPr/>
          <p:nvPr/>
        </p:nvCxnSpPr>
        <p:spPr>
          <a:xfrm>
            <a:off x="809625" y="958850"/>
            <a:ext cx="76104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084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8</a:t>
            </a:fld>
            <a:endParaRPr 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6" t="37902" r="5359" b="26163"/>
          <a:stretch/>
        </p:blipFill>
        <p:spPr>
          <a:xfrm>
            <a:off x="610693" y="1070217"/>
            <a:ext cx="8115300" cy="2805272"/>
          </a:xfrm>
          <a:prstGeom prst="rect">
            <a:avLst/>
          </a:prstGeom>
        </p:spPr>
      </p:pic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63A42-E481-49B3-8D53-EE8A5FDFB107}" type="datetime1">
              <a:rPr lang="zh-CN" altLang="en-US" smtClean="0"/>
              <a:t>2016-8-1</a:t>
            </a:fld>
            <a:endParaRPr 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5" t="24883" r="19733" b="34089"/>
          <a:stretch/>
        </p:blipFill>
        <p:spPr>
          <a:xfrm>
            <a:off x="0" y="4832350"/>
            <a:ext cx="2590800" cy="176788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2" t="13613" r="9278" b="13739"/>
          <a:stretch/>
        </p:blipFill>
        <p:spPr>
          <a:xfrm>
            <a:off x="2608757" y="4892675"/>
            <a:ext cx="2059586" cy="18288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15" t="4607" r="37785" b="86861"/>
          <a:stretch/>
        </p:blipFill>
        <p:spPr>
          <a:xfrm>
            <a:off x="1451468" y="4213674"/>
            <a:ext cx="1114426" cy="33737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3" t="24680" r="30130" b="32803"/>
          <a:stretch/>
        </p:blipFill>
        <p:spPr>
          <a:xfrm>
            <a:off x="4686300" y="4825113"/>
            <a:ext cx="2046198" cy="189636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3" t="3376" r="32426" b="85777"/>
          <a:stretch/>
        </p:blipFill>
        <p:spPr>
          <a:xfrm>
            <a:off x="5053838" y="4178897"/>
            <a:ext cx="1678659" cy="42511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5" t="19082" r="12498" b="6567"/>
          <a:stretch/>
        </p:blipFill>
        <p:spPr>
          <a:xfrm>
            <a:off x="6732497" y="4862068"/>
            <a:ext cx="2245587" cy="1909487"/>
          </a:xfrm>
          <a:prstGeom prst="rect">
            <a:avLst/>
          </a:prstGeom>
        </p:spPr>
      </p:pic>
      <p:graphicFrame>
        <p:nvGraphicFramePr>
          <p:cNvPr id="15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3130076"/>
              </p:ext>
            </p:extLst>
          </p:nvPr>
        </p:nvGraphicFramePr>
        <p:xfrm>
          <a:off x="2608757" y="4004517"/>
          <a:ext cx="956469" cy="7556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08" name="Equation" r:id="rId8" imgW="609336" imgH="482391" progId="Equation.3">
                  <p:embed/>
                </p:oleObj>
              </mc:Choice>
              <mc:Fallback>
                <p:oleObj name="Equation" r:id="rId8" imgW="609336" imgH="48239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8757" y="4004517"/>
                        <a:ext cx="956469" cy="75568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5539198"/>
              </p:ext>
            </p:extLst>
          </p:nvPr>
        </p:nvGraphicFramePr>
        <p:xfrm>
          <a:off x="6818223" y="4034019"/>
          <a:ext cx="930696" cy="696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09" name="Equation" r:id="rId10" imgW="634725" imgH="482391" progId="Equation.3">
                  <p:embed/>
                </p:oleObj>
              </mc:Choice>
              <mc:Fallback>
                <p:oleObj name="Equation" r:id="rId10" imgW="634725" imgH="48239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8223" y="4034019"/>
                        <a:ext cx="930696" cy="69668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8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PRINCIPLES </a:t>
            </a:r>
            <a:r>
              <a:rPr lang="en-US" altLang="zh-CN" sz="4000" dirty="0"/>
              <a:t>of a</a:t>
            </a:r>
            <a:r>
              <a:rPr lang="en-US" sz="4000" dirty="0" smtClean="0"/>
              <a:t> Circular Collider</a:t>
            </a:r>
          </a:p>
        </p:txBody>
      </p:sp>
      <p:cxnSp>
        <p:nvCxnSpPr>
          <p:cNvPr id="18" name="直接连接符 17"/>
          <p:cNvCxnSpPr/>
          <p:nvPr/>
        </p:nvCxnSpPr>
        <p:spPr>
          <a:xfrm>
            <a:off x="809625" y="958850"/>
            <a:ext cx="76104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772594" y="1270666"/>
            <a:ext cx="6788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rgbClr val="CC3300"/>
                </a:solidFill>
              </a:rPr>
              <a:t>Arc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19693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504A-EF88-4BBA-A293-496447C30FFF}" type="datetime1">
              <a:rPr lang="zh-CN" altLang="en-US" smtClean="0"/>
              <a:t>2016-8-1</a:t>
            </a:fld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9</a:t>
            </a:fld>
            <a:endParaRPr lang="en-US"/>
          </a:p>
        </p:txBody>
      </p:sp>
      <p:sp>
        <p:nvSpPr>
          <p:cNvPr id="6" name="矩形 5"/>
          <p:cNvSpPr/>
          <p:nvPr/>
        </p:nvSpPr>
        <p:spPr>
          <a:xfrm>
            <a:off x="457200" y="455730"/>
            <a:ext cx="81827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/>
              <a:t>Design of Superconducting Accelerator Magnets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895" y="1390723"/>
            <a:ext cx="6080706" cy="533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20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5194</TotalTime>
  <Words>3701</Words>
  <Application>Microsoft Office PowerPoint</Application>
  <PresentationFormat>全屏显示(4:3)</PresentationFormat>
  <Paragraphs>736</Paragraphs>
  <Slides>56</Slides>
  <Notes>7</Notes>
  <HiddenSlides>0</HiddenSlides>
  <MMClips>0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56</vt:i4>
      </vt:variant>
    </vt:vector>
  </HeadingPairs>
  <TitlesOfParts>
    <vt:vector size="74" baseType="lpstr">
      <vt:lpstr>Helvetica Light</vt:lpstr>
      <vt:lpstr>MS PGothic</vt:lpstr>
      <vt:lpstr>MS PGothic</vt:lpstr>
      <vt:lpstr>宋体</vt:lpstr>
      <vt:lpstr>微软雅黑</vt:lpstr>
      <vt:lpstr>Arial</vt:lpstr>
      <vt:lpstr>Book Antiqua</vt:lpstr>
      <vt:lpstr>Calibri</vt:lpstr>
      <vt:lpstr>Cambria Math</vt:lpstr>
      <vt:lpstr>Comic Sans MS</vt:lpstr>
      <vt:lpstr>Felix Titling</vt:lpstr>
      <vt:lpstr>Symbol</vt:lpstr>
      <vt:lpstr>Times New Roman</vt:lpstr>
      <vt:lpstr>Wingdings</vt:lpstr>
      <vt:lpstr>Office Theme</vt:lpstr>
      <vt:lpstr>Equation</vt:lpstr>
      <vt:lpstr>Équation</vt:lpstr>
      <vt:lpstr>公式</vt:lpstr>
      <vt:lpstr>A Brief Introduction  to Superconducting Accelerator Magnets  and R&amp;D of SPPC High Field Magnets</vt:lpstr>
      <vt:lpstr>PowerPoint 演示文稿</vt:lpstr>
      <vt:lpstr>Outline</vt:lpstr>
      <vt:lpstr>PowerPoint 演示文稿</vt:lpstr>
      <vt:lpstr>Acknowledgement</vt:lpstr>
      <vt:lpstr>PRINCIPLES of a Circular Collider</vt:lpstr>
      <vt:lpstr>PRINCIPLES of a Circular Collider</vt:lpstr>
      <vt:lpstr>PRINCIPLES of a Circular Collider</vt:lpstr>
      <vt:lpstr>PowerPoint 演示文稿</vt:lpstr>
      <vt:lpstr>Field Harmonics</vt:lpstr>
      <vt:lpstr>Field Harmonics</vt:lpstr>
      <vt:lpstr>Field Harmonics</vt:lpstr>
      <vt:lpstr>Field Harmonics</vt:lpstr>
      <vt:lpstr>Field Harmonics</vt:lpstr>
      <vt:lpstr>Field Harmonics</vt:lpstr>
      <vt:lpstr>Field Harmonics</vt:lpstr>
      <vt:lpstr>Field Harmonics</vt:lpstr>
      <vt:lpstr>Field Harmonics</vt:lpstr>
      <vt:lpstr>Field Harmonics</vt:lpstr>
      <vt:lpstr>Field Harmonics</vt:lpstr>
      <vt:lpstr>Electro-magnetic Force</vt:lpstr>
      <vt:lpstr>Electro-magnetic Force</vt:lpstr>
      <vt:lpstr>Electro-magnetic Force</vt:lpstr>
      <vt:lpstr>Electro-magnetic Force</vt:lpstr>
      <vt:lpstr>Electro-magnetic Force</vt:lpstr>
      <vt:lpstr>Electro-magnetic Force</vt:lpstr>
      <vt:lpstr>Quench Protection</vt:lpstr>
      <vt:lpstr>Quench Protection</vt:lpstr>
      <vt:lpstr>Quench Protection</vt:lpstr>
      <vt:lpstr>PowerPoint 演示文稿</vt:lpstr>
      <vt:lpstr>Superconducting materials</vt:lpstr>
      <vt:lpstr>Superconducting materials</vt:lpstr>
      <vt:lpstr>Superconducting materials</vt:lpstr>
      <vt:lpstr>Superconducting materials</vt:lpstr>
      <vt:lpstr>Superconducting materials</vt:lpstr>
      <vt:lpstr>Superconducting materials</vt:lpstr>
      <vt:lpstr>Superconducting materials</vt:lpstr>
      <vt:lpstr>Superconducting materials</vt:lpstr>
      <vt:lpstr>PowerPoint 演示文稿</vt:lpstr>
      <vt:lpstr>Requirements of the SPPC Magnets</vt:lpstr>
      <vt:lpstr>Why 20-T Dipole Is Difficult ?</vt:lpstr>
      <vt:lpstr>Performance of Superconductors</vt:lpstr>
      <vt:lpstr>R&amp;D History of Nb3Sn Dipole Magnets</vt:lpstr>
      <vt:lpstr>Challenges and R&amp;D Focus  of the 20-T Accelerator Magnets</vt:lpstr>
      <vt:lpstr>Design Study of the SPPC Dipole Magnets</vt:lpstr>
      <vt:lpstr>Design Study of the SPPC Dipole Magnets</vt:lpstr>
      <vt:lpstr>Design Study of the SPPC Dipole Magnets</vt:lpstr>
      <vt:lpstr>Design Study of the SPPC Dipole Magnets</vt:lpstr>
      <vt:lpstr>R&amp;D Steps and Status</vt:lpstr>
      <vt:lpstr>R&amp;D Steps and Status</vt:lpstr>
      <vt:lpstr>R&amp;D Steps and Status</vt:lpstr>
      <vt:lpstr>PowerPoint 演示文稿</vt:lpstr>
      <vt:lpstr>R&amp;D Steps and Status</vt:lpstr>
      <vt:lpstr>R&amp;D Steps and Status</vt:lpstr>
      <vt:lpstr>Summary</vt:lpstr>
      <vt:lpstr>PowerPoint 演示文稿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A-15型高场强超导磁体研制 - 技术现状及制作要点</dc:title>
  <dc:creator>Qingjin XU</dc:creator>
  <cp:lastModifiedBy>unknown</cp:lastModifiedBy>
  <cp:revision>291</cp:revision>
  <dcterms:created xsi:type="dcterms:W3CDTF">2013-12-06T06:48:01Z</dcterms:created>
  <dcterms:modified xsi:type="dcterms:W3CDTF">2016-08-01T06:59:19Z</dcterms:modified>
</cp:coreProperties>
</file>