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0"/>
  </p:notesMasterIdLst>
  <p:handoutMasterIdLst>
    <p:handoutMasterId r:id="rId101"/>
  </p:handoutMasterIdLst>
  <p:sldIdLst>
    <p:sldId id="516" r:id="rId2"/>
    <p:sldId id="696" r:id="rId3"/>
    <p:sldId id="612" r:id="rId4"/>
    <p:sldId id="697" r:id="rId5"/>
    <p:sldId id="698" r:id="rId6"/>
    <p:sldId id="699" r:id="rId7"/>
    <p:sldId id="700" r:id="rId8"/>
    <p:sldId id="701" r:id="rId9"/>
    <p:sldId id="702" r:id="rId10"/>
    <p:sldId id="611" r:id="rId11"/>
    <p:sldId id="615" r:id="rId12"/>
    <p:sldId id="617" r:id="rId13"/>
    <p:sldId id="703" r:id="rId14"/>
    <p:sldId id="704" r:id="rId15"/>
    <p:sldId id="705" r:id="rId16"/>
    <p:sldId id="706" r:id="rId17"/>
    <p:sldId id="707" r:id="rId18"/>
    <p:sldId id="708" r:id="rId19"/>
    <p:sldId id="709" r:id="rId20"/>
    <p:sldId id="710" r:id="rId21"/>
    <p:sldId id="676" r:id="rId22"/>
    <p:sldId id="711" r:id="rId23"/>
    <p:sldId id="712" r:id="rId24"/>
    <p:sldId id="625" r:id="rId25"/>
    <p:sldId id="627" r:id="rId26"/>
    <p:sldId id="630" r:id="rId27"/>
    <p:sldId id="679" r:id="rId28"/>
    <p:sldId id="685" r:id="rId29"/>
    <p:sldId id="639" r:id="rId30"/>
    <p:sldId id="641" r:id="rId31"/>
    <p:sldId id="642" r:id="rId32"/>
    <p:sldId id="643" r:id="rId33"/>
    <p:sldId id="713" r:id="rId34"/>
    <p:sldId id="717" r:id="rId35"/>
    <p:sldId id="718" r:id="rId36"/>
    <p:sldId id="719" r:id="rId37"/>
    <p:sldId id="720" r:id="rId38"/>
    <p:sldId id="715" r:id="rId39"/>
    <p:sldId id="725" r:id="rId40"/>
    <p:sldId id="727" r:id="rId41"/>
    <p:sldId id="649" r:id="rId42"/>
    <p:sldId id="728" r:id="rId43"/>
    <p:sldId id="729" r:id="rId44"/>
    <p:sldId id="730" r:id="rId45"/>
    <p:sldId id="731" r:id="rId46"/>
    <p:sldId id="745" r:id="rId47"/>
    <p:sldId id="732" r:id="rId48"/>
    <p:sldId id="656" r:id="rId49"/>
    <p:sldId id="657" r:id="rId50"/>
    <p:sldId id="660" r:id="rId51"/>
    <p:sldId id="694" r:id="rId52"/>
    <p:sldId id="733" r:id="rId53"/>
    <p:sldId id="734" r:id="rId54"/>
    <p:sldId id="735" r:id="rId55"/>
    <p:sldId id="736" r:id="rId56"/>
    <p:sldId id="737" r:id="rId57"/>
    <p:sldId id="738" r:id="rId58"/>
    <p:sldId id="740" r:id="rId59"/>
    <p:sldId id="741" r:id="rId60"/>
    <p:sldId id="742" r:id="rId61"/>
    <p:sldId id="743" r:id="rId62"/>
    <p:sldId id="744" r:id="rId63"/>
    <p:sldId id="739" r:id="rId64"/>
    <p:sldId id="721" r:id="rId65"/>
    <p:sldId id="722" r:id="rId66"/>
    <p:sldId id="723" r:id="rId67"/>
    <p:sldId id="724" r:id="rId68"/>
    <p:sldId id="671" r:id="rId69"/>
    <p:sldId id="714" r:id="rId70"/>
    <p:sldId id="673" r:id="rId71"/>
    <p:sldId id="686" r:id="rId72"/>
    <p:sldId id="662" r:id="rId73"/>
    <p:sldId id="654" r:id="rId74"/>
    <p:sldId id="688" r:id="rId75"/>
    <p:sldId id="645" r:id="rId76"/>
    <p:sldId id="661" r:id="rId77"/>
    <p:sldId id="634" r:id="rId78"/>
    <p:sldId id="635" r:id="rId79"/>
    <p:sldId id="636" r:id="rId80"/>
    <p:sldId id="637" r:id="rId81"/>
    <p:sldId id="638" r:id="rId82"/>
    <p:sldId id="640" r:id="rId83"/>
    <p:sldId id="644" r:id="rId84"/>
    <p:sldId id="652" r:id="rId85"/>
    <p:sldId id="655" r:id="rId86"/>
    <p:sldId id="658" r:id="rId87"/>
    <p:sldId id="659" r:id="rId88"/>
    <p:sldId id="663" r:id="rId89"/>
    <p:sldId id="664" r:id="rId90"/>
    <p:sldId id="665" r:id="rId91"/>
    <p:sldId id="666" r:id="rId92"/>
    <p:sldId id="667" r:id="rId93"/>
    <p:sldId id="675" r:id="rId94"/>
    <p:sldId id="680" r:id="rId95"/>
    <p:sldId id="681" r:id="rId96"/>
    <p:sldId id="682" r:id="rId97"/>
    <p:sldId id="683" r:id="rId98"/>
    <p:sldId id="684" r:id="rId9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6FA"/>
    <a:srgbClr val="0026B0"/>
    <a:srgbClr val="392BF5"/>
    <a:srgbClr val="FF33CC"/>
    <a:srgbClr val="9900CC"/>
    <a:srgbClr val="2153FF"/>
    <a:srgbClr val="FFCCFF"/>
    <a:srgbClr val="CC99FF"/>
    <a:srgbClr val="B5B5B5"/>
    <a:srgbClr val="00104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79" autoAdjust="0"/>
    <p:restoredTop sz="86819" autoAdjust="0"/>
  </p:normalViewPr>
  <p:slideViewPr>
    <p:cSldViewPr snapToGrid="0" snapToObjects="1">
      <p:cViewPr varScale="1">
        <p:scale>
          <a:sx n="74" d="100"/>
          <a:sy n="74" d="100"/>
        </p:scale>
        <p:origin x="138" y="72"/>
      </p:cViewPr>
      <p:guideLst>
        <p:guide orient="horz" pos="2160"/>
        <p:guide pos="2880"/>
      </p:guideLst>
    </p:cSldViewPr>
  </p:slideViewPr>
  <p:outlineViewPr>
    <p:cViewPr>
      <p:scale>
        <a:sx n="33" d="100"/>
        <a:sy n="33" d="100"/>
      </p:scale>
      <p:origin x="0" y="-27708"/>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552425A-B869-ED44-AABC-864CA411AED4}" type="datetimeFigureOut">
              <a:rPr lang="en-US" smtClean="0"/>
              <a:t>8/20/2016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64D4BE7-F420-8A48-AFA4-886DC4867292}" type="slidenum">
              <a:rPr lang="en-US" smtClean="0"/>
              <a:t>‹#›</a:t>
            </a:fld>
            <a:endParaRPr lang="en-US"/>
          </a:p>
        </p:txBody>
      </p:sp>
    </p:spTree>
    <p:extLst>
      <p:ext uri="{BB962C8B-B14F-4D97-AF65-F5344CB8AC3E}">
        <p14:creationId xmlns:p14="http://schemas.microsoft.com/office/powerpoint/2010/main" val="33655976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34C7EB-5FA1-2A48-96AC-B3FDC2A4A197}" type="datetimeFigureOut">
              <a:rPr lang="en-US" smtClean="0"/>
              <a:t>8/20/2016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512964-9D25-F140-BCE5-41B8A8543C54}" type="slidenum">
              <a:rPr lang="en-US" smtClean="0"/>
              <a:t>‹#›</a:t>
            </a:fld>
            <a:endParaRPr lang="en-US"/>
          </a:p>
        </p:txBody>
      </p:sp>
    </p:spTree>
    <p:extLst>
      <p:ext uri="{BB962C8B-B14F-4D97-AF65-F5344CB8AC3E}">
        <p14:creationId xmlns:p14="http://schemas.microsoft.com/office/powerpoint/2010/main" val="45087109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smtClean="0"/>
              <a:t>Good Morning everyone.</a:t>
            </a:r>
          </a:p>
          <a:p>
            <a:r>
              <a:rPr lang="en-US" altLang="zh-CN" baseline="0" dirty="0" smtClean="0"/>
              <a:t>My topic is High intensity Electron </a:t>
            </a:r>
            <a:r>
              <a:rPr lang="en-US" altLang="zh-CN" baseline="0" dirty="0" err="1" smtClean="0"/>
              <a:t>Postion</a:t>
            </a:r>
            <a:r>
              <a:rPr lang="en-US" altLang="zh-CN" baseline="0" dirty="0" smtClean="0"/>
              <a:t> </a:t>
            </a:r>
            <a:r>
              <a:rPr lang="en-US" altLang="zh-CN" baseline="0" dirty="0" err="1" smtClean="0"/>
              <a:t>Acc</a:t>
            </a:r>
            <a:r>
              <a:rPr lang="en-US" altLang="zh-CN" baseline="0" dirty="0" smtClean="0"/>
              <a:t>…</a:t>
            </a:r>
          </a:p>
          <a:p>
            <a:r>
              <a:rPr lang="en-US" altLang="zh-CN" baseline="0" dirty="0" smtClean="0"/>
              <a:t>Tau physics is one of most important topics in our projection.</a:t>
            </a:r>
          </a:p>
          <a:p>
            <a:r>
              <a:rPr lang="en-US" altLang="zh-CN" baseline="0" dirty="0" smtClean="0"/>
              <a:t>But Since this is the first time we introduce our projects in the </a:t>
            </a:r>
            <a:r>
              <a:rPr lang="en-US" altLang="zh-CN" baseline="0" dirty="0" err="1" smtClean="0"/>
              <a:t>internationial</a:t>
            </a:r>
            <a:r>
              <a:rPr lang="en-US" altLang="zh-CN" baseline="0" dirty="0" smtClean="0"/>
              <a:t> conference,</a:t>
            </a:r>
          </a:p>
          <a:p>
            <a:r>
              <a:rPr lang="en-US" altLang="zh-CN" baseline="0" dirty="0" smtClean="0"/>
              <a:t>Also, most of your are all the experts on tau physics,</a:t>
            </a:r>
          </a:p>
          <a:p>
            <a:r>
              <a:rPr lang="en-US" altLang="zh-CN" baseline="0" dirty="0" smtClean="0"/>
              <a:t>So I would like to introduce you HIEPA project, rather than focus on tau physics only.</a:t>
            </a:r>
          </a:p>
          <a:p>
            <a:r>
              <a:rPr lang="en-US" altLang="zh-CN" baseline="0" dirty="0" smtClean="0"/>
              <a:t>I apologize that I change the title of talk.</a:t>
            </a:r>
          </a:p>
        </p:txBody>
      </p:sp>
      <p:sp>
        <p:nvSpPr>
          <p:cNvPr id="4" name="灯片编号占位符 3"/>
          <p:cNvSpPr>
            <a:spLocks noGrp="1"/>
          </p:cNvSpPr>
          <p:nvPr>
            <p:ph type="sldNum" sz="quarter" idx="10"/>
          </p:nvPr>
        </p:nvSpPr>
        <p:spPr/>
        <p:txBody>
          <a:bodyPr/>
          <a:lstStyle/>
          <a:p>
            <a:fld id="{95512964-9D25-F140-BCE5-41B8A8543C54}" type="slidenum">
              <a:rPr lang="en-US" smtClean="0"/>
              <a:t>1</a:t>
            </a:fld>
            <a:endParaRPr lang="en-US"/>
          </a:p>
        </p:txBody>
      </p:sp>
    </p:spTree>
    <p:extLst>
      <p:ext uri="{BB962C8B-B14F-4D97-AF65-F5344CB8AC3E}">
        <p14:creationId xmlns:p14="http://schemas.microsoft.com/office/powerpoint/2010/main" val="2467639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 study from</a:t>
            </a:r>
            <a:r>
              <a:rPr lang="en-US" altLang="zh-CN" baseline="0" dirty="0" smtClean="0"/>
              <a:t> </a:t>
            </a:r>
            <a:r>
              <a:rPr lang="en-US" altLang="zh-CN" baseline="0" dirty="0" err="1" smtClean="0"/>
              <a:t>Vlaimir</a:t>
            </a:r>
            <a:r>
              <a:rPr lang="en-US" altLang="zh-CN" baseline="0" dirty="0" smtClean="0"/>
              <a:t> show with 7ab-1 data, super tau-charm can get</a:t>
            </a:r>
          </a:p>
          <a:p>
            <a:r>
              <a:rPr lang="en-US" altLang="zh-CN" baseline="0" dirty="0" smtClean="0"/>
              <a:t>The comparable or better </a:t>
            </a:r>
            <a:r>
              <a:rPr lang="en-US" altLang="zh-CN" baseline="0" dirty="0" err="1" smtClean="0"/>
              <a:t>upple</a:t>
            </a:r>
            <a:r>
              <a:rPr lang="en-US" altLang="zh-CN" baseline="0" dirty="0" smtClean="0"/>
              <a:t> limit than that of Supper-B </a:t>
            </a:r>
            <a:r>
              <a:rPr lang="en-US" altLang="zh-CN" baseline="0" dirty="0" err="1" smtClean="0"/>
              <a:t>expections</a:t>
            </a:r>
            <a:r>
              <a:rPr lang="en-US" altLang="zh-CN" baseline="0" dirty="0" smtClean="0"/>
              <a:t>.</a:t>
            </a:r>
          </a:p>
          <a:p>
            <a:r>
              <a:rPr lang="en-US" altLang="zh-CN" baseline="0" dirty="0" smtClean="0"/>
              <a:t>We are </a:t>
            </a:r>
            <a:r>
              <a:rPr lang="en-US" altLang="zh-CN" baseline="0" dirty="0" err="1" smtClean="0"/>
              <a:t>prosssing</a:t>
            </a:r>
            <a:r>
              <a:rPr lang="en-US" altLang="zh-CN" baseline="0" dirty="0" smtClean="0"/>
              <a:t> the correspond fast simulation for NP sensitivity and to</a:t>
            </a:r>
          </a:p>
          <a:p>
            <a:r>
              <a:rPr lang="en-US" altLang="zh-CN" baseline="0" dirty="0" smtClean="0"/>
              <a:t>Optimization the detector </a:t>
            </a:r>
            <a:r>
              <a:rPr lang="en-US" altLang="zh-CN" baseline="0" dirty="0" err="1" smtClean="0"/>
              <a:t>perfromance</a:t>
            </a:r>
            <a:r>
              <a:rPr lang="en-US" altLang="zh-CN" baseline="0" dirty="0" smtClean="0"/>
              <a:t>.</a:t>
            </a:r>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t>26</a:t>
            </a:fld>
            <a:endParaRPr lang="en-US"/>
          </a:p>
        </p:txBody>
      </p:sp>
    </p:spTree>
    <p:extLst>
      <p:ext uri="{BB962C8B-B14F-4D97-AF65-F5344CB8AC3E}">
        <p14:creationId xmlns:p14="http://schemas.microsoft.com/office/powerpoint/2010/main" val="2343686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Now</a:t>
            </a:r>
            <a:r>
              <a:rPr lang="en-US" altLang="zh-CN" sz="1200" kern="1200" baseline="0" dirty="0" smtClean="0">
                <a:solidFill>
                  <a:schemeClr val="tx1"/>
                </a:solidFill>
                <a:effectLst/>
                <a:latin typeface="+mn-lt"/>
                <a:ea typeface="+mn-ea"/>
                <a:cs typeface="+mn-cs"/>
              </a:rPr>
              <a:t> we move to the </a:t>
            </a:r>
            <a:r>
              <a:rPr lang="en-US" altLang="zh-CN" sz="1200" kern="1200" baseline="0" dirty="0" err="1" smtClean="0">
                <a:solidFill>
                  <a:schemeClr val="tx1"/>
                </a:solidFill>
                <a:effectLst/>
                <a:latin typeface="+mn-lt"/>
                <a:ea typeface="+mn-ea"/>
                <a:cs typeface="+mn-cs"/>
              </a:rPr>
              <a:t>Nuclearon</a:t>
            </a:r>
            <a:r>
              <a:rPr lang="en-US" altLang="zh-CN" sz="1200" kern="1200" baseline="0" dirty="0" smtClean="0">
                <a:solidFill>
                  <a:schemeClr val="tx1"/>
                </a:solidFill>
                <a:effectLst/>
                <a:latin typeface="+mn-lt"/>
                <a:ea typeface="+mn-ea"/>
                <a:cs typeface="+mn-cs"/>
              </a:rPr>
              <a:t> Electromagnetic Form factor topic.</a:t>
            </a:r>
            <a:endParaRPr lang="en-US" altLang="zh-CN" sz="1200"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The nucleon (proton and neutron) electromagnetic form factors describe the spatial distributions of electric charge and current inside the nucleon and thus are intimately related to its internal structure; these form factors are among the most basic observables of the nucleon.</a:t>
            </a:r>
          </a:p>
          <a:p>
            <a:r>
              <a:rPr lang="en-US" altLang="zh-CN" sz="1200" kern="1200" dirty="0" smtClean="0">
                <a:solidFill>
                  <a:schemeClr val="tx1"/>
                </a:solidFill>
                <a:effectLst/>
                <a:latin typeface="+mn-lt"/>
                <a:ea typeface="+mn-ea"/>
                <a:cs typeface="+mn-cs"/>
              </a:rPr>
              <a:t>There two kind of FF measurement, Space-like FF, which</a:t>
            </a:r>
            <a:r>
              <a:rPr lang="en-US" altLang="zh-CN" sz="1200" kern="1200" baseline="0" dirty="0" smtClean="0">
                <a:solidFill>
                  <a:schemeClr val="tx1"/>
                </a:solidFill>
                <a:effectLst/>
                <a:latin typeface="+mn-lt"/>
                <a:ea typeface="+mn-ea"/>
                <a:cs typeface="+mn-cs"/>
              </a:rPr>
              <a:t> can be measured in the scatter process, while the Time like FF, can be measure in the annihilate in the </a:t>
            </a:r>
            <a:r>
              <a:rPr lang="en-US" altLang="zh-CN" sz="1200" kern="1200" baseline="0" dirty="0" err="1" smtClean="0">
                <a:solidFill>
                  <a:schemeClr val="tx1"/>
                </a:solidFill>
                <a:effectLst/>
                <a:latin typeface="+mn-lt"/>
                <a:ea typeface="+mn-ea"/>
                <a:cs typeface="+mn-cs"/>
              </a:rPr>
              <a:t>ee</a:t>
            </a:r>
            <a:r>
              <a:rPr lang="en-US" altLang="zh-CN" sz="1200" kern="1200" baseline="0" dirty="0" smtClean="0">
                <a:solidFill>
                  <a:schemeClr val="tx1"/>
                </a:solidFill>
                <a:effectLst/>
                <a:latin typeface="+mn-lt"/>
                <a:ea typeface="+mn-ea"/>
                <a:cs typeface="+mn-cs"/>
              </a:rPr>
              <a:t> and </a:t>
            </a:r>
            <a:r>
              <a:rPr lang="en-US" altLang="zh-CN" sz="1200" kern="1200" baseline="0" dirty="0" err="1" smtClean="0">
                <a:solidFill>
                  <a:schemeClr val="tx1"/>
                </a:solidFill>
                <a:effectLst/>
                <a:latin typeface="+mn-lt"/>
                <a:ea typeface="+mn-ea"/>
                <a:cs typeface="+mn-cs"/>
              </a:rPr>
              <a:t>ppbar</a:t>
            </a:r>
            <a:r>
              <a:rPr lang="en-US" altLang="zh-CN" sz="1200" kern="1200" baseline="0" dirty="0" smtClean="0">
                <a:solidFill>
                  <a:schemeClr val="tx1"/>
                </a:solidFill>
                <a:effectLst/>
                <a:latin typeface="+mn-lt"/>
                <a:ea typeface="+mn-ea"/>
                <a:cs typeface="+mn-cs"/>
              </a:rPr>
              <a:t> process.</a:t>
            </a:r>
          </a:p>
          <a:p>
            <a:r>
              <a:rPr lang="en-US" altLang="zh-CN" sz="1200" kern="1200" baseline="0" dirty="0" smtClean="0">
                <a:solidFill>
                  <a:schemeClr val="tx1"/>
                </a:solidFill>
                <a:effectLst/>
                <a:latin typeface="+mn-lt"/>
                <a:ea typeface="+mn-ea"/>
                <a:cs typeface="+mn-cs"/>
              </a:rPr>
              <a:t>An complete picture of the nucleon </a:t>
            </a:r>
            <a:r>
              <a:rPr lang="en-US" altLang="zh-CN" sz="1200" kern="1200" baseline="0" dirty="0" err="1" smtClean="0">
                <a:solidFill>
                  <a:schemeClr val="tx1"/>
                </a:solidFill>
                <a:effectLst/>
                <a:latin typeface="+mn-lt"/>
                <a:ea typeface="+mn-ea"/>
                <a:cs typeface="+mn-cs"/>
              </a:rPr>
              <a:t>structrure</a:t>
            </a:r>
            <a:r>
              <a:rPr lang="en-US" altLang="zh-CN" sz="1200" kern="1200" baseline="0" dirty="0" smtClean="0">
                <a:solidFill>
                  <a:schemeClr val="tx1"/>
                </a:solidFill>
                <a:effectLst/>
                <a:latin typeface="+mn-lt"/>
                <a:ea typeface="+mn-ea"/>
                <a:cs typeface="+mn-cs"/>
              </a:rPr>
              <a:t> requires both space-like and time-like FF measurement.</a:t>
            </a:r>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t>29</a:t>
            </a:fld>
            <a:endParaRPr lang="en-US"/>
          </a:p>
        </p:txBody>
      </p:sp>
    </p:spTree>
    <p:extLst>
      <p:ext uri="{BB962C8B-B14F-4D97-AF65-F5344CB8AC3E}">
        <p14:creationId xmlns:p14="http://schemas.microsoft.com/office/powerpoint/2010/main" val="3347565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Many measurement of proton form factor in the space-like region have performed,</a:t>
            </a:r>
          </a:p>
          <a:p>
            <a:r>
              <a:rPr lang="en-US" altLang="zh-CN" dirty="0" smtClean="0"/>
              <a:t>And at JLAB, THE PROTON FACTOR RATIO</a:t>
            </a:r>
            <a:r>
              <a:rPr lang="en-US" altLang="zh-CN" baseline="0" dirty="0" smtClean="0"/>
              <a:t> was measurement precisely with an </a:t>
            </a:r>
            <a:r>
              <a:rPr lang="en-US" altLang="zh-CN" baseline="0" dirty="0" err="1" smtClean="0"/>
              <a:t>uncertianty</a:t>
            </a:r>
            <a:r>
              <a:rPr lang="en-US" altLang="zh-CN" baseline="0" dirty="0" smtClean="0"/>
              <a:t> of 1%,</a:t>
            </a:r>
          </a:p>
          <a:p>
            <a:r>
              <a:rPr lang="en-US" altLang="zh-CN" baseline="0" dirty="0" smtClean="0"/>
              <a:t>Base on which the proton electronic and magnetic radii could be extracted.</a:t>
            </a:r>
          </a:p>
          <a:p>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t>30</a:t>
            </a:fld>
            <a:endParaRPr lang="en-US"/>
          </a:p>
        </p:txBody>
      </p:sp>
    </p:spTree>
    <p:extLst>
      <p:ext uri="{BB962C8B-B14F-4D97-AF65-F5344CB8AC3E}">
        <p14:creationId xmlns:p14="http://schemas.microsoft.com/office/powerpoint/2010/main" val="1042930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However,</a:t>
            </a:r>
            <a:r>
              <a:rPr lang="en-US" altLang="zh-CN" baseline="0" dirty="0" smtClean="0"/>
              <a:t> for the time like proton FF, to day, the experiment statistics are still limit,</a:t>
            </a:r>
          </a:p>
          <a:p>
            <a:r>
              <a:rPr lang="en-US" altLang="zh-CN" baseline="0" dirty="0" smtClean="0"/>
              <a:t>It always assume the Gm=Ge in most of experiment, only two results from </a:t>
            </a:r>
            <a:r>
              <a:rPr lang="en-US" altLang="zh-CN" baseline="0" dirty="0" err="1" smtClean="0"/>
              <a:t>babar</a:t>
            </a:r>
            <a:r>
              <a:rPr lang="en-US" altLang="zh-CN" baseline="0" dirty="0" smtClean="0"/>
              <a:t> and PSI</a:t>
            </a:r>
          </a:p>
          <a:p>
            <a:r>
              <a:rPr lang="en-US" altLang="zh-CN" baseline="0" dirty="0" smtClean="0"/>
              <a:t>To extract the ratio of Ge to Gm, but the results are contradict, and the uncertainty of </a:t>
            </a:r>
          </a:p>
          <a:p>
            <a:r>
              <a:rPr lang="en-US" altLang="zh-CN" baseline="0" dirty="0" smtClean="0"/>
              <a:t>Ratio from the B factory is 10-24%.</a:t>
            </a:r>
          </a:p>
          <a:p>
            <a:r>
              <a:rPr lang="en-US" altLang="zh-CN" baseline="0" dirty="0" smtClean="0"/>
              <a:t>In BESIII, the uncertainty of the ratio is expected to be round 10% with 0.4pb-1 data,</a:t>
            </a:r>
          </a:p>
          <a:p>
            <a:r>
              <a:rPr lang="en-US" altLang="zh-CN" baseline="0" dirty="0" smtClean="0"/>
              <a:t>And it can be first time to extract the Gm and Ge without assumption.</a:t>
            </a:r>
          </a:p>
          <a:p>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t>31</a:t>
            </a:fld>
            <a:endParaRPr lang="en-US"/>
          </a:p>
        </p:txBody>
      </p:sp>
    </p:spTree>
    <p:extLst>
      <p:ext uri="{BB962C8B-B14F-4D97-AF65-F5344CB8AC3E}">
        <p14:creationId xmlns:p14="http://schemas.microsoft.com/office/powerpoint/2010/main" val="660521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So,</a:t>
            </a:r>
            <a:r>
              <a:rPr lang="en-US" altLang="zh-CN" baseline="0" dirty="0" smtClean="0"/>
              <a:t> for the Ratio of GE and Gm, the uncertainty of BESIII test run is about 24%,</a:t>
            </a:r>
          </a:p>
          <a:p>
            <a:r>
              <a:rPr lang="en-US" altLang="zh-CN" baseline="0" dirty="0" smtClean="0"/>
              <a:t>While is expected 10% in BESIII final results, </a:t>
            </a:r>
          </a:p>
          <a:p>
            <a:r>
              <a:rPr lang="en-US" altLang="zh-CN" baseline="0" dirty="0" smtClean="0"/>
              <a:t>while in HIEPA, the </a:t>
            </a:r>
            <a:r>
              <a:rPr lang="en-US" altLang="zh-CN" baseline="0" dirty="0" err="1" smtClean="0"/>
              <a:t>uncertiant</a:t>
            </a:r>
            <a:r>
              <a:rPr lang="en-US" altLang="zh-CN" baseline="0" dirty="0" smtClean="0"/>
              <a:t> is expected to be 1.5% or 1% with 1 or 2 days date </a:t>
            </a:r>
          </a:p>
          <a:p>
            <a:r>
              <a:rPr lang="en-US" altLang="zh-CN" baseline="0" dirty="0" smtClean="0"/>
              <a:t>taking respectively.</a:t>
            </a:r>
          </a:p>
          <a:p>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t>32</a:t>
            </a:fld>
            <a:endParaRPr lang="en-US"/>
          </a:p>
        </p:txBody>
      </p:sp>
    </p:spTree>
    <p:extLst>
      <p:ext uri="{BB962C8B-B14F-4D97-AF65-F5344CB8AC3E}">
        <p14:creationId xmlns:p14="http://schemas.microsoft.com/office/powerpoint/2010/main" val="4006368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γ</a:t>
            </a:r>
            <a:r>
              <a:rPr lang="zh-CN" altLang="zh-CN" sz="1200" kern="1200" dirty="0" smtClean="0">
                <a:solidFill>
                  <a:schemeClr val="tx1"/>
                </a:solidFill>
                <a:effectLst/>
                <a:latin typeface="+mn-lt"/>
                <a:ea typeface="+mn-ea"/>
                <a:cs typeface="+mn-cs"/>
              </a:rPr>
              <a:t>为相对能量，</a:t>
            </a:r>
            <a:r>
              <a:rPr lang="en-US" altLang="zh-CN" sz="1200" kern="1200" dirty="0" err="1" smtClean="0">
                <a:solidFill>
                  <a:schemeClr val="tx1"/>
                </a:solidFill>
                <a:effectLst/>
                <a:latin typeface="+mn-lt"/>
                <a:ea typeface="+mn-ea"/>
                <a:cs typeface="+mn-cs"/>
              </a:rPr>
              <a:t>n</a:t>
            </a:r>
            <a:r>
              <a:rPr lang="en-US" altLang="zh-CN" sz="1200" kern="1200" baseline="-25000" dirty="0" err="1" smtClean="0">
                <a:solidFill>
                  <a:schemeClr val="tx1"/>
                </a:solidFill>
                <a:effectLst/>
                <a:latin typeface="+mn-lt"/>
                <a:ea typeface="+mn-ea"/>
                <a:cs typeface="+mn-cs"/>
              </a:rPr>
              <a:t>b</a:t>
            </a:r>
            <a:r>
              <a:rPr lang="zh-CN" altLang="zh-CN" sz="1200" kern="1200" dirty="0" smtClean="0">
                <a:solidFill>
                  <a:schemeClr val="tx1"/>
                </a:solidFill>
                <a:effectLst/>
                <a:latin typeface="+mn-lt"/>
                <a:ea typeface="+mn-ea"/>
                <a:cs typeface="+mn-cs"/>
              </a:rPr>
              <a:t>为束团数，</a:t>
            </a:r>
            <a:r>
              <a:rPr lang="en-US" altLang="zh-CN" sz="1200" kern="1200" dirty="0" err="1" smtClean="0">
                <a:solidFill>
                  <a:schemeClr val="tx1"/>
                </a:solidFill>
                <a:effectLst/>
                <a:latin typeface="+mn-lt"/>
                <a:ea typeface="+mn-ea"/>
                <a:cs typeface="+mn-cs"/>
              </a:rPr>
              <a:t>I</a:t>
            </a:r>
            <a:r>
              <a:rPr lang="en-US" altLang="zh-CN" sz="1200" kern="1200" baseline="-25000" dirty="0" err="1" smtClean="0">
                <a:solidFill>
                  <a:schemeClr val="tx1"/>
                </a:solidFill>
                <a:effectLst/>
                <a:latin typeface="+mn-lt"/>
                <a:ea typeface="+mn-ea"/>
                <a:cs typeface="+mn-cs"/>
              </a:rPr>
              <a:t>b</a:t>
            </a:r>
            <a:r>
              <a:rPr lang="zh-CN" altLang="zh-CN" sz="1200" kern="1200" dirty="0" smtClean="0">
                <a:solidFill>
                  <a:schemeClr val="tx1"/>
                </a:solidFill>
                <a:effectLst/>
                <a:latin typeface="+mn-lt"/>
                <a:ea typeface="+mn-ea"/>
                <a:cs typeface="+mn-cs"/>
              </a:rPr>
              <a:t>为单束团流强，ξ</a:t>
            </a:r>
            <a:r>
              <a:rPr lang="en-US" altLang="zh-CN" sz="1200" kern="1200" baseline="-25000" dirty="0" smtClean="0">
                <a:solidFill>
                  <a:schemeClr val="tx1"/>
                </a:solidFill>
                <a:effectLst/>
                <a:latin typeface="+mn-lt"/>
                <a:ea typeface="+mn-ea"/>
                <a:cs typeface="+mn-cs"/>
              </a:rPr>
              <a:t>y</a:t>
            </a:r>
            <a:r>
              <a:rPr lang="zh-CN" altLang="zh-CN" sz="1200" kern="1200" dirty="0" smtClean="0">
                <a:solidFill>
                  <a:schemeClr val="tx1"/>
                </a:solidFill>
                <a:effectLst/>
                <a:latin typeface="+mn-lt"/>
                <a:ea typeface="+mn-ea"/>
                <a:cs typeface="+mn-cs"/>
              </a:rPr>
              <a:t>为垂直方向束</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束效应参数，</a:t>
            </a:r>
            <a:r>
              <a:rPr lang="en-US" altLang="zh-CN" sz="1200" kern="1200" dirty="0" smtClean="0">
                <a:solidFill>
                  <a:schemeClr val="tx1"/>
                </a:solidFill>
                <a:effectLst/>
                <a:latin typeface="+mn-lt"/>
                <a:ea typeface="+mn-ea"/>
                <a:cs typeface="+mn-cs"/>
              </a:rPr>
              <a:t>H</a:t>
            </a:r>
            <a:r>
              <a:rPr lang="zh-CN" altLang="zh-CN" sz="1200" kern="1200" dirty="0" smtClean="0">
                <a:solidFill>
                  <a:schemeClr val="tx1"/>
                </a:solidFill>
                <a:effectLst/>
                <a:latin typeface="+mn-lt"/>
                <a:ea typeface="+mn-ea"/>
                <a:cs typeface="+mn-cs"/>
              </a:rPr>
              <a:t>为因包络函数</a:t>
            </a:r>
            <a:r>
              <a:rPr lang="en-US" altLang="zh-CN" sz="1200" kern="1200" dirty="0" smtClean="0">
                <a:solidFill>
                  <a:schemeClr val="tx1"/>
                </a:solidFill>
                <a:effectLst/>
                <a:latin typeface="+mn-lt"/>
                <a:ea typeface="+mn-ea"/>
                <a:cs typeface="+mn-cs"/>
              </a:rPr>
              <a:t>β</a:t>
            </a:r>
            <a:r>
              <a:rPr lang="zh-CN" altLang="zh-CN" sz="1200" kern="1200" dirty="0" smtClean="0">
                <a:solidFill>
                  <a:schemeClr val="tx1"/>
                </a:solidFill>
                <a:effectLst/>
                <a:latin typeface="+mn-lt"/>
                <a:ea typeface="+mn-ea"/>
                <a:cs typeface="+mn-cs"/>
              </a:rPr>
              <a:t>沿束团变化导致的亮度限制参数即</a:t>
            </a:r>
            <a:r>
              <a:rPr lang="en-US" altLang="zh-CN" sz="1200" kern="1200" dirty="0" err="1" smtClean="0">
                <a:solidFill>
                  <a:schemeClr val="tx1"/>
                </a:solidFill>
                <a:effectLst/>
                <a:latin typeface="+mn-lt"/>
                <a:ea typeface="+mn-ea"/>
                <a:cs typeface="+mn-cs"/>
              </a:rPr>
              <a:t>Hourlass</a:t>
            </a:r>
            <a:r>
              <a:rPr lang="zh-CN" altLang="zh-CN" sz="1200" kern="1200" dirty="0" smtClean="0">
                <a:solidFill>
                  <a:schemeClr val="tx1"/>
                </a:solidFill>
                <a:effectLst/>
                <a:latin typeface="+mn-lt"/>
                <a:ea typeface="+mn-ea"/>
                <a:cs typeface="+mn-cs"/>
              </a:rPr>
              <a:t>因数。从式</a:t>
            </a:r>
            <a:r>
              <a:rPr lang="en-US" altLang="zh-CN" sz="1200" kern="1200" dirty="0" smtClean="0">
                <a:solidFill>
                  <a:schemeClr val="tx1"/>
                </a:solidFill>
                <a:effectLst/>
                <a:latin typeface="+mn-lt"/>
                <a:ea typeface="+mn-ea"/>
                <a:cs typeface="+mn-cs"/>
              </a:rPr>
              <a:t>(1)</a:t>
            </a:r>
            <a:r>
              <a:rPr lang="zh-CN" altLang="zh-CN" sz="1200" kern="1200" dirty="0" smtClean="0">
                <a:solidFill>
                  <a:schemeClr val="tx1"/>
                </a:solidFill>
                <a:effectLst/>
                <a:latin typeface="+mn-lt"/>
                <a:ea typeface="+mn-ea"/>
                <a:cs typeface="+mn-cs"/>
              </a:rPr>
              <a:t>中可以看出，对于在给定能量上优化的对撞机，对撞亮度与流强、垂直方向束</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束效应参数、</a:t>
            </a:r>
            <a:r>
              <a:rPr lang="en-US" altLang="zh-CN" sz="1200" kern="1200" dirty="0" smtClean="0">
                <a:solidFill>
                  <a:schemeClr val="tx1"/>
                </a:solidFill>
                <a:effectLst/>
                <a:latin typeface="+mn-lt"/>
                <a:ea typeface="+mn-ea"/>
                <a:cs typeface="+mn-cs"/>
              </a:rPr>
              <a:t>Hourglass</a:t>
            </a:r>
            <a:r>
              <a:rPr lang="zh-CN" altLang="zh-CN" sz="1200" kern="1200" dirty="0" smtClean="0">
                <a:solidFill>
                  <a:schemeClr val="tx1"/>
                </a:solidFill>
                <a:effectLst/>
                <a:latin typeface="+mn-lt"/>
                <a:ea typeface="+mn-ea"/>
                <a:cs typeface="+mn-cs"/>
              </a:rPr>
              <a:t>效应参数成正比，与垂直方向包络函数数值成反比</a:t>
            </a:r>
            <a:endParaRPr lang="en-US" altLang="zh-CN" sz="1200" kern="1200" dirty="0" smtClean="0">
              <a:solidFill>
                <a:schemeClr val="tx1"/>
              </a:solidFill>
              <a:effectLst/>
              <a:latin typeface="+mn-lt"/>
              <a:ea typeface="+mn-ea"/>
              <a:cs typeface="+mn-cs"/>
            </a:endParaRPr>
          </a:p>
          <a:p>
            <a:endParaRPr lang="en-US" altLang="zh-CN" sz="1200" kern="1200" dirty="0" smtClean="0">
              <a:solidFill>
                <a:schemeClr val="tx1"/>
              </a:solidFill>
              <a:effectLst/>
              <a:latin typeface="+mn-lt"/>
              <a:ea typeface="+mn-ea"/>
              <a:cs typeface="+mn-cs"/>
            </a:endParaRPr>
          </a:p>
          <a:p>
            <a:r>
              <a:rPr lang="zh-CN" altLang="en-US" sz="1200" kern="1200" dirty="0" smtClean="0">
                <a:solidFill>
                  <a:schemeClr val="tx1"/>
                </a:solidFill>
                <a:effectLst/>
                <a:latin typeface="+mn-lt"/>
                <a:ea typeface="+mn-ea"/>
                <a:cs typeface="+mn-cs"/>
              </a:rPr>
              <a:t>集体效应：</a:t>
            </a:r>
            <a:endParaRPr lang="en-US" altLang="zh-CN" sz="1200" kern="1200" dirty="0" smtClean="0">
              <a:solidFill>
                <a:schemeClr val="tx1"/>
              </a:solidFill>
              <a:effectLst/>
              <a:latin typeface="+mn-lt"/>
              <a:ea typeface="+mn-ea"/>
              <a:cs typeface="+mn-cs"/>
            </a:endParaRPr>
          </a:p>
          <a:p>
            <a:r>
              <a:rPr lang="zh-CN" altLang="zh-CN" sz="1200" kern="1200" dirty="0" smtClean="0">
                <a:solidFill>
                  <a:schemeClr val="tx1"/>
                </a:solidFill>
                <a:effectLst/>
                <a:latin typeface="+mn-lt"/>
                <a:ea typeface="+mn-ea"/>
                <a:cs typeface="+mn-cs"/>
              </a:rPr>
              <a:t>流强较强、束团尺寸较小而数量较多、能量较低，是</a:t>
            </a:r>
            <a:r>
              <a:rPr lang="en-US" altLang="zh-CN" sz="1200" kern="1200" dirty="0" smtClean="0">
                <a:solidFill>
                  <a:schemeClr val="tx1"/>
                </a:solidFill>
                <a:effectLst/>
                <a:latin typeface="+mn-lt"/>
                <a:ea typeface="+mn-ea"/>
                <a:cs typeface="+mn-cs"/>
              </a:rPr>
              <a:t>HIEPA</a:t>
            </a:r>
            <a:r>
              <a:rPr lang="zh-CN" altLang="zh-CN" sz="1200" kern="1200" dirty="0" smtClean="0">
                <a:solidFill>
                  <a:schemeClr val="tx1"/>
                </a:solidFill>
                <a:effectLst/>
                <a:latin typeface="+mn-lt"/>
                <a:ea typeface="+mn-ea"/>
                <a:cs typeface="+mn-cs"/>
              </a:rPr>
              <a:t>束流的三大特征，由此导致束流集体效应十分严重</a:t>
            </a:r>
            <a:r>
              <a:rPr lang="zh-CN" altLang="en-US"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束流不稳定性主要由尾场导致。严重的束流集体效应将引发粒子振荡频率改变、束流发射度增长、</a:t>
            </a:r>
            <a:r>
              <a:rPr lang="zh-CN" altLang="en-US" sz="1200" kern="1200" dirty="0" smtClean="0">
                <a:solidFill>
                  <a:schemeClr val="tx1"/>
                </a:solidFill>
                <a:effectLst/>
                <a:latin typeface="+mn-lt"/>
                <a:ea typeface="+mn-ea"/>
                <a:cs typeface="+mn-cs"/>
              </a:rPr>
              <a:t>束流</a:t>
            </a:r>
            <a:r>
              <a:rPr lang="zh-CN" altLang="zh-CN" sz="1200" kern="1200" dirty="0" smtClean="0">
                <a:solidFill>
                  <a:schemeClr val="tx1"/>
                </a:solidFill>
                <a:effectLst/>
                <a:latin typeface="+mn-lt"/>
                <a:ea typeface="+mn-ea"/>
                <a:cs typeface="+mn-cs"/>
              </a:rPr>
              <a:t>寿命下降</a:t>
            </a:r>
            <a:r>
              <a:rPr lang="zh-CN" altLang="en-US" sz="1200" kern="1200" dirty="0" smtClean="0">
                <a:solidFill>
                  <a:schemeClr val="tx1"/>
                </a:solidFill>
                <a:effectLst/>
                <a:latin typeface="+mn-lt"/>
                <a:ea typeface="+mn-ea"/>
                <a:cs typeface="+mn-cs"/>
              </a:rPr>
              <a:t>、束流品质降低以及</a:t>
            </a:r>
            <a:r>
              <a:rPr lang="zh-CN" altLang="zh-CN" sz="1200" kern="1200" dirty="0" smtClean="0">
                <a:solidFill>
                  <a:schemeClr val="tx1"/>
                </a:solidFill>
                <a:effectLst/>
                <a:latin typeface="+mn-lt"/>
                <a:ea typeface="+mn-ea"/>
                <a:cs typeface="+mn-cs"/>
              </a:rPr>
              <a:t>束流不稳定等现象。</a:t>
            </a:r>
            <a:endParaRPr lang="en-US" altLang="zh-CN" sz="1200" kern="1200" dirty="0" smtClean="0">
              <a:solidFill>
                <a:schemeClr val="tx1"/>
              </a:solidFill>
              <a:effectLst/>
              <a:latin typeface="+mn-lt"/>
              <a:ea typeface="+mn-ea"/>
              <a:cs typeface="+mn-cs"/>
            </a:endParaRPr>
          </a:p>
          <a:p>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t>35</a:t>
            </a:fld>
            <a:endParaRPr lang="en-US"/>
          </a:p>
        </p:txBody>
      </p:sp>
    </p:spTree>
    <p:extLst>
      <p:ext uri="{BB962C8B-B14F-4D97-AF65-F5344CB8AC3E}">
        <p14:creationId xmlns:p14="http://schemas.microsoft.com/office/powerpoint/2010/main" val="1618082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1 </a:t>
            </a:r>
            <a:r>
              <a:rPr lang="zh-CN" altLang="en-US" dirty="0" smtClean="0"/>
              <a:t>对撞机制：</a:t>
            </a:r>
            <a:endParaRPr lang="en-US" altLang="zh-CN" dirty="0" smtClean="0"/>
          </a:p>
          <a:p>
            <a:r>
              <a:rPr lang="en-US" altLang="zh-CN" dirty="0" smtClean="0"/>
              <a:t>Large</a:t>
            </a:r>
            <a:r>
              <a:rPr lang="en-US" altLang="zh-CN" baseline="0" dirty="0" smtClean="0"/>
              <a:t> </a:t>
            </a:r>
            <a:r>
              <a:rPr lang="en-US" altLang="zh-CN" baseline="0" dirty="0" err="1" smtClean="0"/>
              <a:t>Piwinski</a:t>
            </a:r>
            <a:r>
              <a:rPr lang="en-US" altLang="zh-CN" baseline="0" dirty="0" smtClean="0"/>
              <a:t> Angle</a:t>
            </a:r>
            <a:r>
              <a:rPr lang="zh-CN" altLang="en-US" baseline="0" dirty="0" smtClean="0"/>
              <a:t>，克服束团长度对</a:t>
            </a:r>
            <a:r>
              <a:rPr lang="en-US" altLang="zh-CN" baseline="0" dirty="0" smtClean="0"/>
              <a:t>β</a:t>
            </a:r>
            <a:r>
              <a:rPr lang="zh-CN" altLang="en-US" baseline="0" dirty="0" smtClean="0"/>
              <a:t>函数大小的限制，</a:t>
            </a:r>
            <a:r>
              <a:rPr lang="en-US" altLang="zh-CN" baseline="0" dirty="0" smtClean="0"/>
              <a:t>β</a:t>
            </a:r>
            <a:r>
              <a:rPr lang="zh-CN" altLang="en-US" baseline="0" dirty="0" smtClean="0"/>
              <a:t>函数可以压缩到很小；</a:t>
            </a:r>
            <a:endParaRPr lang="en-US" altLang="zh-CN" baseline="0" dirty="0" smtClean="0"/>
          </a:p>
          <a:p>
            <a:r>
              <a:rPr lang="en-US" altLang="zh-CN" baseline="0" dirty="0" smtClean="0"/>
              <a:t>Crab Waist</a:t>
            </a:r>
            <a:r>
              <a:rPr lang="zh-CN" altLang="en-US" baseline="0" dirty="0" smtClean="0"/>
              <a:t>，抑制引入的束</a:t>
            </a:r>
            <a:r>
              <a:rPr lang="en-US" altLang="zh-CN" baseline="0" dirty="0" smtClean="0"/>
              <a:t>-</a:t>
            </a:r>
            <a:r>
              <a:rPr lang="zh-CN" altLang="en-US" baseline="0" dirty="0" smtClean="0"/>
              <a:t>束共振效应</a:t>
            </a:r>
            <a:endParaRPr lang="en-US" altLang="zh-CN" dirty="0" smtClean="0"/>
          </a:p>
          <a:p>
            <a:endParaRPr lang="en-US" altLang="zh-CN" dirty="0" smtClean="0"/>
          </a:p>
          <a:p>
            <a:r>
              <a:rPr lang="en-US" altLang="zh-CN" dirty="0" smtClean="0"/>
              <a:t>2 </a:t>
            </a:r>
            <a:r>
              <a:rPr lang="zh-CN" altLang="en-US" dirty="0" smtClean="0"/>
              <a:t>束</a:t>
            </a:r>
            <a:r>
              <a:rPr lang="en-US" altLang="zh-CN" dirty="0" smtClean="0"/>
              <a:t>-</a:t>
            </a:r>
            <a:r>
              <a:rPr lang="zh-CN" altLang="en-US" dirty="0" smtClean="0"/>
              <a:t>束效应参数的优化：</a:t>
            </a:r>
            <a:endParaRPr lang="en-US" altLang="zh-CN" dirty="0" smtClean="0"/>
          </a:p>
          <a:p>
            <a:r>
              <a:rPr lang="zh-CN" altLang="zh-CN" sz="1200" kern="1200" dirty="0" smtClean="0">
                <a:solidFill>
                  <a:schemeClr val="tx1"/>
                </a:solidFill>
                <a:effectLst/>
                <a:latin typeface="+mn-lt"/>
                <a:ea typeface="+mn-ea"/>
                <a:cs typeface="+mn-cs"/>
              </a:rPr>
              <a:t>束</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束效应决定了对撞亮度的上限，束</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束作用参数可以看做对撞的</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效率</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 CEPC</a:t>
            </a:r>
            <a:r>
              <a:rPr lang="zh-CN" altLang="zh-CN" sz="1200" kern="1200" dirty="0" smtClean="0">
                <a:solidFill>
                  <a:schemeClr val="tx1"/>
                </a:solidFill>
                <a:effectLst/>
                <a:latin typeface="+mn-lt"/>
                <a:ea typeface="+mn-ea"/>
                <a:cs typeface="+mn-cs"/>
              </a:rPr>
              <a:t>预估其垂直方向束</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束效应参数约为</a:t>
            </a:r>
            <a:r>
              <a:rPr lang="en-US" altLang="zh-CN" sz="1200" kern="1200" dirty="0" smtClean="0">
                <a:solidFill>
                  <a:schemeClr val="tx1"/>
                </a:solidFill>
                <a:effectLst/>
                <a:latin typeface="+mn-lt"/>
                <a:ea typeface="+mn-ea"/>
                <a:cs typeface="+mn-cs"/>
              </a:rPr>
              <a:t>0.1</a:t>
            </a:r>
            <a:r>
              <a:rPr lang="zh-CN"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BEPC II</a:t>
            </a:r>
            <a:r>
              <a:rPr lang="zh-CN" altLang="zh-CN" sz="1200" kern="1200" dirty="0" smtClean="0">
                <a:solidFill>
                  <a:schemeClr val="tx1"/>
                </a:solidFill>
                <a:effectLst/>
                <a:latin typeface="+mn-lt"/>
                <a:ea typeface="+mn-ea"/>
                <a:cs typeface="+mn-cs"/>
              </a:rPr>
              <a:t>进行理论设计时假定垂直方向束</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束效应参数为</a:t>
            </a:r>
            <a:r>
              <a:rPr lang="en-US" altLang="zh-CN" sz="1200" kern="1200" dirty="0" smtClean="0">
                <a:solidFill>
                  <a:schemeClr val="tx1"/>
                </a:solidFill>
                <a:effectLst/>
                <a:latin typeface="+mn-lt"/>
                <a:ea typeface="+mn-ea"/>
                <a:cs typeface="+mn-cs"/>
              </a:rPr>
              <a:t>0.04</a:t>
            </a:r>
            <a:r>
              <a:rPr lang="zh-CN"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HIEPA</a:t>
            </a:r>
            <a:r>
              <a:rPr lang="zh-CN" altLang="zh-CN" sz="1200" kern="1200" dirty="0" smtClean="0">
                <a:solidFill>
                  <a:schemeClr val="tx1"/>
                </a:solidFill>
                <a:effectLst/>
                <a:latin typeface="+mn-lt"/>
                <a:ea typeface="+mn-ea"/>
                <a:cs typeface="+mn-cs"/>
              </a:rPr>
              <a:t>采用大</a:t>
            </a:r>
            <a:r>
              <a:rPr lang="en-US" altLang="zh-CN" sz="1200" kern="1200" dirty="0" err="1" smtClean="0">
                <a:solidFill>
                  <a:schemeClr val="tx1"/>
                </a:solidFill>
                <a:effectLst/>
                <a:latin typeface="+mn-lt"/>
                <a:ea typeface="+mn-ea"/>
                <a:cs typeface="+mn-cs"/>
              </a:rPr>
              <a:t>Piwinski</a:t>
            </a:r>
            <a:r>
              <a:rPr lang="zh-CN" altLang="zh-CN" sz="1200" kern="1200" dirty="0" smtClean="0">
                <a:solidFill>
                  <a:schemeClr val="tx1"/>
                </a:solidFill>
                <a:effectLst/>
                <a:latin typeface="+mn-lt"/>
                <a:ea typeface="+mn-ea"/>
                <a:cs typeface="+mn-cs"/>
              </a:rPr>
              <a:t>角和</a:t>
            </a:r>
            <a:r>
              <a:rPr lang="en-US" altLang="zh-CN" sz="1200" kern="1200" dirty="0" smtClean="0">
                <a:solidFill>
                  <a:schemeClr val="tx1"/>
                </a:solidFill>
                <a:effectLst/>
                <a:latin typeface="+mn-lt"/>
                <a:ea typeface="+mn-ea"/>
                <a:cs typeface="+mn-cs"/>
              </a:rPr>
              <a:t>Crab Waist Scheme</a:t>
            </a:r>
            <a:r>
              <a:rPr lang="zh-CN" altLang="zh-CN" sz="1200" kern="1200" dirty="0" smtClean="0">
                <a:solidFill>
                  <a:schemeClr val="tx1"/>
                </a:solidFill>
                <a:effectLst/>
                <a:latin typeface="+mn-lt"/>
                <a:ea typeface="+mn-ea"/>
                <a:cs typeface="+mn-cs"/>
              </a:rPr>
              <a:t>的对撞机制，与现有的</a:t>
            </a:r>
            <a:r>
              <a:rPr lang="en-US" altLang="zh-CN" sz="1200" kern="1200" dirty="0" smtClean="0">
                <a:solidFill>
                  <a:schemeClr val="tx1"/>
                </a:solidFill>
                <a:effectLst/>
                <a:latin typeface="+mn-lt"/>
                <a:ea typeface="+mn-ea"/>
                <a:cs typeface="+mn-cs"/>
              </a:rPr>
              <a:t>BEPC II</a:t>
            </a:r>
            <a:r>
              <a:rPr lang="zh-CN" altLang="zh-CN" sz="1200" kern="1200" dirty="0" smtClean="0">
                <a:solidFill>
                  <a:schemeClr val="tx1"/>
                </a:solidFill>
                <a:effectLst/>
                <a:latin typeface="+mn-lt"/>
                <a:ea typeface="+mn-ea"/>
                <a:cs typeface="+mn-cs"/>
              </a:rPr>
              <a:t>、在研的</a:t>
            </a:r>
            <a:r>
              <a:rPr lang="en-US" altLang="zh-CN" sz="1200" kern="1200" dirty="0" smtClean="0">
                <a:solidFill>
                  <a:schemeClr val="tx1"/>
                </a:solidFill>
                <a:effectLst/>
                <a:latin typeface="+mn-lt"/>
                <a:ea typeface="+mn-ea"/>
                <a:cs typeface="+mn-cs"/>
              </a:rPr>
              <a:t>CEPC</a:t>
            </a:r>
            <a:r>
              <a:rPr lang="zh-CN" altLang="zh-CN" sz="1200" kern="1200" dirty="0" smtClean="0">
                <a:solidFill>
                  <a:schemeClr val="tx1"/>
                </a:solidFill>
                <a:effectLst/>
                <a:latin typeface="+mn-lt"/>
                <a:ea typeface="+mn-ea"/>
                <a:cs typeface="+mn-cs"/>
              </a:rPr>
              <a:t>都完全不同，因此需要对束</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束效应参数的优化进行理论推导和计算机数值模拟，更深入地探索其优化方法。</a:t>
            </a:r>
          </a:p>
          <a:p>
            <a:endParaRPr lang="en-US" altLang="zh-CN" dirty="0" smtClean="0"/>
          </a:p>
          <a:p>
            <a:r>
              <a:rPr lang="en-US" altLang="zh-CN" dirty="0" smtClean="0"/>
              <a:t>3</a:t>
            </a:r>
            <a:r>
              <a:rPr lang="en-US" altLang="zh-CN" baseline="0" dirty="0" smtClean="0"/>
              <a:t> </a:t>
            </a:r>
            <a:r>
              <a:rPr lang="en-US" altLang="zh-CN" dirty="0" smtClean="0"/>
              <a:t> </a:t>
            </a:r>
            <a:r>
              <a:rPr lang="zh-CN" altLang="en-US" dirty="0" smtClean="0"/>
              <a:t>总体布局：</a:t>
            </a:r>
            <a:endParaRPr lang="en-US" altLang="zh-CN" dirty="0" smtClean="0"/>
          </a:p>
          <a:p>
            <a:r>
              <a:rPr lang="zh-CN" altLang="zh-CN" sz="1200" kern="1200" dirty="0" smtClean="0">
                <a:solidFill>
                  <a:schemeClr val="tx1"/>
                </a:solidFill>
                <a:effectLst/>
                <a:latin typeface="+mn-lt"/>
                <a:ea typeface="+mn-ea"/>
                <a:cs typeface="+mn-cs"/>
              </a:rPr>
              <a:t>对撞机为双环完全对称结构，电子、正电子束流能量相等，全环只有一个对撞点</a:t>
            </a:r>
            <a:r>
              <a:rPr lang="en-US" altLang="zh-CN" sz="1200" kern="1200" dirty="0" smtClean="0">
                <a:solidFill>
                  <a:schemeClr val="tx1"/>
                </a:solidFill>
                <a:effectLst/>
                <a:latin typeface="+mn-lt"/>
                <a:ea typeface="+mn-ea"/>
                <a:cs typeface="+mn-cs"/>
              </a:rPr>
              <a:t>(Interaction Point, IP)</a:t>
            </a:r>
            <a:r>
              <a:rPr lang="zh-CN" altLang="zh-CN" sz="1200" kern="1200" dirty="0" smtClean="0">
                <a:solidFill>
                  <a:schemeClr val="tx1"/>
                </a:solidFill>
                <a:effectLst/>
                <a:latin typeface="+mn-lt"/>
                <a:ea typeface="+mn-ea"/>
                <a:cs typeface="+mn-cs"/>
              </a:rPr>
              <a:t>。设置两个长直线节，分别作为对撞区和注入区使用，另外设置多个直线节用于安装</a:t>
            </a:r>
            <a:r>
              <a:rPr lang="en-US" altLang="zh-CN" sz="1200" kern="1200" dirty="0" smtClean="0">
                <a:solidFill>
                  <a:schemeClr val="tx1"/>
                </a:solidFill>
                <a:effectLst/>
                <a:latin typeface="+mn-lt"/>
                <a:ea typeface="+mn-ea"/>
                <a:cs typeface="+mn-cs"/>
              </a:rPr>
              <a:t>Damping Wiggler</a:t>
            </a:r>
            <a:r>
              <a:rPr lang="zh-CN" altLang="zh-CN" sz="1200" kern="1200" dirty="0" smtClean="0">
                <a:solidFill>
                  <a:schemeClr val="tx1"/>
                </a:solidFill>
                <a:effectLst/>
                <a:latin typeface="+mn-lt"/>
                <a:ea typeface="+mn-ea"/>
                <a:cs typeface="+mn-cs"/>
              </a:rPr>
              <a:t>等。为了能同时加速正负电子并且避免对磁铁和电源极性的变换引起的操作复杂度，电子和正电子的注入器各自独立，且只有正电子经过阻尼环。</a:t>
            </a:r>
            <a:endParaRPr lang="en-US" altLang="zh-CN" sz="1200" kern="1200" dirty="0" smtClean="0">
              <a:solidFill>
                <a:schemeClr val="tx1"/>
              </a:solidFill>
              <a:effectLst/>
              <a:latin typeface="+mn-lt"/>
              <a:ea typeface="+mn-ea"/>
              <a:cs typeface="+mn-cs"/>
            </a:endParaRPr>
          </a:p>
          <a:p>
            <a:endParaRPr lang="en-US" altLang="zh-CN" dirty="0" smtClean="0"/>
          </a:p>
          <a:p>
            <a:pPr lvl="0"/>
            <a:r>
              <a:rPr lang="en-US" altLang="zh-CN" sz="1200" kern="1200" dirty="0" smtClean="0">
                <a:solidFill>
                  <a:schemeClr val="tx1"/>
                </a:solidFill>
                <a:effectLst/>
                <a:latin typeface="+mn-lt"/>
                <a:ea typeface="+mn-ea"/>
                <a:cs typeface="+mn-cs"/>
              </a:rPr>
              <a:t>4 </a:t>
            </a:r>
            <a:r>
              <a:rPr lang="zh-CN" altLang="zh-CN" sz="1200" kern="1200" dirty="0" smtClean="0">
                <a:solidFill>
                  <a:schemeClr val="tx1"/>
                </a:solidFill>
                <a:effectLst/>
                <a:latin typeface="+mn-lt"/>
                <a:ea typeface="+mn-ea"/>
                <a:cs typeface="+mn-cs"/>
              </a:rPr>
              <a:t>聚焦结构</a:t>
            </a:r>
            <a:r>
              <a:rPr lang="en-US" altLang="zh-CN" sz="1200" kern="1200" dirty="0" smtClean="0">
                <a:solidFill>
                  <a:schemeClr val="tx1"/>
                </a:solidFill>
                <a:effectLst/>
                <a:latin typeface="+mn-lt"/>
                <a:ea typeface="+mn-ea"/>
                <a:cs typeface="+mn-cs"/>
              </a:rPr>
              <a:t>(Lattice)</a:t>
            </a:r>
            <a:r>
              <a:rPr lang="zh-CN" altLang="zh-CN" sz="1200" kern="1200" dirty="0" smtClean="0">
                <a:solidFill>
                  <a:schemeClr val="tx1"/>
                </a:solidFill>
                <a:effectLst/>
                <a:latin typeface="+mn-lt"/>
                <a:ea typeface="+mn-ea"/>
                <a:cs typeface="+mn-cs"/>
              </a:rPr>
              <a:t>设计与单粒子动力学优化</a:t>
            </a:r>
          </a:p>
          <a:p>
            <a:r>
              <a:rPr lang="en-US" altLang="zh-CN" sz="1200" kern="1200" dirty="0" smtClean="0">
                <a:solidFill>
                  <a:schemeClr val="tx1"/>
                </a:solidFill>
                <a:effectLst/>
                <a:latin typeface="+mn-lt"/>
                <a:ea typeface="+mn-ea"/>
                <a:cs typeface="+mn-cs"/>
              </a:rPr>
              <a:t>HIEPA</a:t>
            </a:r>
            <a:r>
              <a:rPr lang="zh-CN" altLang="zh-CN" sz="1200" kern="1200" dirty="0" smtClean="0">
                <a:solidFill>
                  <a:schemeClr val="tx1"/>
                </a:solidFill>
                <a:effectLst/>
                <a:latin typeface="+mn-lt"/>
                <a:ea typeface="+mn-ea"/>
                <a:cs typeface="+mn-cs"/>
              </a:rPr>
              <a:t>加速器采用模块化设计，设计对撞区时先假设</a:t>
            </a:r>
            <a:r>
              <a:rPr lang="en-US" altLang="zh-CN" sz="1200" kern="1200" dirty="0" err="1" smtClean="0">
                <a:solidFill>
                  <a:schemeClr val="tx1"/>
                </a:solidFill>
                <a:effectLst/>
                <a:latin typeface="+mn-lt"/>
                <a:ea typeface="+mn-ea"/>
                <a:cs typeface="+mn-cs"/>
              </a:rPr>
              <a:t>twiss</a:t>
            </a:r>
            <a:r>
              <a:rPr lang="zh-CN" altLang="zh-CN" sz="1200" kern="1200" dirty="0" smtClean="0">
                <a:solidFill>
                  <a:schemeClr val="tx1"/>
                </a:solidFill>
                <a:effectLst/>
                <a:latin typeface="+mn-lt"/>
                <a:ea typeface="+mn-ea"/>
                <a:cs typeface="+mn-cs"/>
              </a:rPr>
              <a:t>参数为周期解，分别优化对撞区和弧区（</a:t>
            </a:r>
            <a:r>
              <a:rPr lang="en-US" altLang="zh-CN" sz="1200" kern="1200" dirty="0" smtClean="0">
                <a:solidFill>
                  <a:schemeClr val="tx1"/>
                </a:solidFill>
                <a:effectLst/>
                <a:latin typeface="+mn-lt"/>
                <a:ea typeface="+mn-ea"/>
                <a:cs typeface="+mn-cs"/>
              </a:rPr>
              <a:t>Arc</a:t>
            </a:r>
            <a:r>
              <a:rPr lang="zh-CN" altLang="zh-CN" sz="1200" kern="1200" dirty="0" smtClean="0">
                <a:solidFill>
                  <a:schemeClr val="tx1"/>
                </a:solidFill>
                <a:effectLst/>
                <a:latin typeface="+mn-lt"/>
                <a:ea typeface="+mn-ea"/>
                <a:cs typeface="+mn-cs"/>
              </a:rPr>
              <a:t>）后，再进行全局优化。</a:t>
            </a:r>
          </a:p>
          <a:p>
            <a:r>
              <a:rPr lang="zh-CN" altLang="zh-CN" sz="1200" kern="1200" dirty="0" smtClean="0">
                <a:solidFill>
                  <a:schemeClr val="tx1"/>
                </a:solidFill>
                <a:effectLst/>
                <a:latin typeface="+mn-lt"/>
                <a:ea typeface="+mn-ea"/>
                <a:cs typeface="+mn-cs"/>
              </a:rPr>
              <a:t>对撞区的设计主要是通过超强聚焦磁铁如四极铁、六极铁和螺旋管的排布实现对束团的压缩。超强聚焦将引入较严重的非线性，对撞区同时应进行对聚焦的非线性补偿与优化，从而提供足够的动力学孔径与动量孔径并补偿束流扰动等。除此之外，聚焦系统与探测器位于同一位置，因此还应考虑与探测器的接口，例如部件尺寸、束流引入的背景噪声因素等。需要对整个聚焦系统进行精细的设计计算，给出各磁铁的物理参数（磁场强度、磁场梯度、多极场分量等），并综合考虑探测器部分所提出的要求和限制，以确保聚焦后的束流能够满足对撞实验的要求。</a:t>
            </a:r>
            <a:endParaRPr lang="en-US" altLang="zh-CN" sz="1200" kern="1200" dirty="0" smtClean="0">
              <a:solidFill>
                <a:schemeClr val="tx1"/>
              </a:solidFill>
              <a:effectLst/>
              <a:latin typeface="+mn-lt"/>
              <a:ea typeface="+mn-ea"/>
              <a:cs typeface="+mn-cs"/>
            </a:endParaRPr>
          </a:p>
          <a:p>
            <a:r>
              <a:rPr lang="zh-CN" altLang="zh-CN" sz="1200" kern="1200" dirty="0" smtClean="0">
                <a:solidFill>
                  <a:schemeClr val="tx1"/>
                </a:solidFill>
                <a:effectLst/>
                <a:latin typeface="+mn-lt"/>
                <a:ea typeface="+mn-ea"/>
                <a:cs typeface="+mn-cs"/>
              </a:rPr>
              <a:t>除了对撞区本地补偿外，为了压缩包络函数，还需要对整个</a:t>
            </a:r>
            <a:r>
              <a:rPr lang="en-US" altLang="zh-CN" sz="1200" kern="1200" dirty="0" smtClean="0">
                <a:solidFill>
                  <a:schemeClr val="tx1"/>
                </a:solidFill>
                <a:effectLst/>
                <a:latin typeface="+mn-lt"/>
                <a:ea typeface="+mn-ea"/>
                <a:cs typeface="+mn-cs"/>
              </a:rPr>
              <a:t>Lattice</a:t>
            </a:r>
            <a:r>
              <a:rPr lang="zh-CN" altLang="zh-CN" sz="1200" kern="1200" dirty="0" smtClean="0">
                <a:solidFill>
                  <a:schemeClr val="tx1"/>
                </a:solidFill>
                <a:effectLst/>
                <a:latin typeface="+mn-lt"/>
                <a:ea typeface="+mn-ea"/>
                <a:cs typeface="+mn-cs"/>
              </a:rPr>
              <a:t>进行动力学优化。超强聚焦需要引入强的非线性补偿，而且对撞区的</a:t>
            </a:r>
            <a:r>
              <a:rPr lang="en-US" altLang="zh-CN" sz="1200" kern="1200" dirty="0" smtClean="0">
                <a:solidFill>
                  <a:schemeClr val="tx1"/>
                </a:solidFill>
                <a:effectLst/>
                <a:latin typeface="+mn-lt"/>
                <a:ea typeface="+mn-ea"/>
                <a:cs typeface="+mn-cs"/>
              </a:rPr>
              <a:t>β</a:t>
            </a:r>
            <a:r>
              <a:rPr lang="zh-CN" altLang="zh-CN" sz="1200" kern="1200" dirty="0" smtClean="0">
                <a:solidFill>
                  <a:schemeClr val="tx1"/>
                </a:solidFill>
                <a:effectLst/>
                <a:latin typeface="+mn-lt"/>
                <a:ea typeface="+mn-ea"/>
                <a:cs typeface="+mn-cs"/>
              </a:rPr>
              <a:t>函数变化剧烈，磁铁的边缘场效应很强，这些都使得优化难度显著提升。</a:t>
            </a: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smtClean="0">
              <a:solidFill>
                <a:schemeClr val="tx1"/>
              </a:solidFill>
              <a:effectLst/>
              <a:latin typeface="+mn-lt"/>
              <a:ea typeface="+mn-ea"/>
              <a:cs typeface="+mn-cs"/>
            </a:endParaRPr>
          </a:p>
          <a:p>
            <a:r>
              <a:rPr lang="en-US" altLang="zh-CN" dirty="0" smtClean="0"/>
              <a:t>5 </a:t>
            </a:r>
            <a:r>
              <a:rPr lang="zh-CN" altLang="en-US" dirty="0" smtClean="0"/>
              <a:t>集体效应</a:t>
            </a:r>
            <a:endParaRPr lang="en-US" altLang="zh-CN" dirty="0" smtClean="0"/>
          </a:p>
          <a:p>
            <a:r>
              <a:rPr lang="zh-CN" altLang="zh-CN" sz="1200" kern="1200" dirty="0" smtClean="0">
                <a:solidFill>
                  <a:schemeClr val="tx1"/>
                </a:solidFill>
                <a:effectLst/>
                <a:latin typeface="+mn-lt"/>
                <a:ea typeface="+mn-ea"/>
                <a:cs typeface="+mn-cs"/>
              </a:rPr>
              <a:t>束流不稳定性主要由尾场导致。严重的束流集体效应将引发粒子振荡频率改变、束流发射度增长、寿命下降以至束流不稳定等现象。下一代对撞机中，</a:t>
            </a:r>
            <a:r>
              <a:rPr lang="en-US" altLang="zh-CN" sz="1200" kern="1200" dirty="0" smtClean="0">
                <a:solidFill>
                  <a:schemeClr val="tx1"/>
                </a:solidFill>
                <a:effectLst/>
                <a:latin typeface="+mn-lt"/>
                <a:ea typeface="+mn-ea"/>
                <a:cs typeface="+mn-cs"/>
              </a:rPr>
              <a:t>B</a:t>
            </a:r>
            <a:r>
              <a:rPr lang="zh-CN" altLang="zh-CN" sz="1200" kern="1200" dirty="0" smtClean="0">
                <a:solidFill>
                  <a:schemeClr val="tx1"/>
                </a:solidFill>
                <a:effectLst/>
                <a:latin typeface="+mn-lt"/>
                <a:ea typeface="+mn-ea"/>
                <a:cs typeface="+mn-cs"/>
              </a:rPr>
              <a:t>工厂能量高于韬</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粲工厂，</a:t>
            </a:r>
            <a:r>
              <a:rPr lang="en-US" altLang="zh-CN" sz="1200" kern="1200" dirty="0" smtClean="0">
                <a:solidFill>
                  <a:schemeClr val="tx1"/>
                </a:solidFill>
                <a:effectLst/>
                <a:latin typeface="+mn-lt"/>
                <a:ea typeface="+mn-ea"/>
                <a:cs typeface="+mn-cs"/>
              </a:rPr>
              <a:t>Higgs</a:t>
            </a:r>
            <a:r>
              <a:rPr lang="zh-CN" altLang="zh-CN" sz="1200" kern="1200" dirty="0" smtClean="0">
                <a:solidFill>
                  <a:schemeClr val="tx1"/>
                </a:solidFill>
                <a:effectLst/>
                <a:latin typeface="+mn-lt"/>
                <a:ea typeface="+mn-ea"/>
                <a:cs typeface="+mn-cs"/>
              </a:rPr>
              <a:t>工厂束流能量则接近韬</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粲工厂的</a:t>
            </a:r>
            <a:r>
              <a:rPr lang="en-US" altLang="zh-CN" sz="1200" kern="1200" dirty="0" smtClean="0">
                <a:solidFill>
                  <a:schemeClr val="tx1"/>
                </a:solidFill>
                <a:effectLst/>
                <a:latin typeface="+mn-lt"/>
                <a:ea typeface="+mn-ea"/>
                <a:cs typeface="+mn-cs"/>
              </a:rPr>
              <a:t>100</a:t>
            </a:r>
            <a:r>
              <a:rPr lang="zh-CN" altLang="zh-CN" sz="1200" kern="1200" dirty="0" smtClean="0">
                <a:solidFill>
                  <a:schemeClr val="tx1"/>
                </a:solidFill>
                <a:effectLst/>
                <a:latin typeface="+mn-lt"/>
                <a:ea typeface="+mn-ea"/>
                <a:cs typeface="+mn-cs"/>
              </a:rPr>
              <a:t>倍；</a:t>
            </a:r>
            <a:r>
              <a:rPr lang="en-US" altLang="zh-CN" sz="1200" kern="1200" dirty="0" smtClean="0">
                <a:solidFill>
                  <a:schemeClr val="tx1"/>
                </a:solidFill>
                <a:effectLst/>
                <a:latin typeface="+mn-lt"/>
                <a:ea typeface="+mn-ea"/>
                <a:cs typeface="+mn-cs"/>
              </a:rPr>
              <a:t>CEPC</a:t>
            </a:r>
            <a:r>
              <a:rPr lang="zh-CN" altLang="zh-CN" sz="1200" kern="1200" dirty="0" smtClean="0">
                <a:solidFill>
                  <a:schemeClr val="tx1"/>
                </a:solidFill>
                <a:effectLst/>
                <a:latin typeface="+mn-lt"/>
                <a:ea typeface="+mn-ea"/>
                <a:cs typeface="+mn-cs"/>
              </a:rPr>
              <a:t>的流强约</a:t>
            </a:r>
            <a:r>
              <a:rPr lang="en-US" altLang="zh-CN" sz="1200" kern="1200" dirty="0" smtClean="0">
                <a:solidFill>
                  <a:schemeClr val="tx1"/>
                </a:solidFill>
                <a:effectLst/>
                <a:latin typeface="+mn-lt"/>
                <a:ea typeface="+mn-ea"/>
                <a:cs typeface="+mn-cs"/>
              </a:rPr>
              <a:t>16.6mA</a:t>
            </a:r>
            <a:r>
              <a:rPr lang="zh-CN" altLang="zh-CN" sz="1200" kern="1200" dirty="0" smtClean="0">
                <a:solidFill>
                  <a:schemeClr val="tx1"/>
                </a:solidFill>
                <a:effectLst/>
                <a:latin typeface="+mn-lt"/>
                <a:ea typeface="+mn-ea"/>
                <a:cs typeface="+mn-cs"/>
              </a:rPr>
              <a:t>量级，</a:t>
            </a:r>
            <a:r>
              <a:rPr lang="en-US" altLang="zh-CN" sz="1200" kern="1200" dirty="0" smtClean="0">
                <a:solidFill>
                  <a:schemeClr val="tx1"/>
                </a:solidFill>
                <a:effectLst/>
                <a:latin typeface="+mn-lt"/>
                <a:ea typeface="+mn-ea"/>
                <a:cs typeface="+mn-cs"/>
              </a:rPr>
              <a:t>HIEPA</a:t>
            </a:r>
            <a:r>
              <a:rPr lang="zh-CN" altLang="zh-CN" sz="1200" kern="1200" dirty="0" smtClean="0">
                <a:solidFill>
                  <a:schemeClr val="tx1"/>
                </a:solidFill>
                <a:effectLst/>
                <a:latin typeface="+mn-lt"/>
                <a:ea typeface="+mn-ea"/>
                <a:cs typeface="+mn-cs"/>
              </a:rPr>
              <a:t>则为</a:t>
            </a:r>
            <a:r>
              <a:rPr lang="en-US" altLang="zh-CN" sz="1200" kern="1200" dirty="0" smtClean="0">
                <a:solidFill>
                  <a:schemeClr val="tx1"/>
                </a:solidFill>
                <a:effectLst/>
                <a:latin typeface="+mn-lt"/>
                <a:ea typeface="+mn-ea"/>
                <a:cs typeface="+mn-cs"/>
              </a:rPr>
              <a:t>2A</a:t>
            </a:r>
            <a:r>
              <a:rPr lang="zh-CN" altLang="zh-CN" sz="1200" kern="1200" dirty="0" smtClean="0">
                <a:solidFill>
                  <a:schemeClr val="tx1"/>
                </a:solidFill>
                <a:effectLst/>
                <a:latin typeface="+mn-lt"/>
                <a:ea typeface="+mn-ea"/>
                <a:cs typeface="+mn-cs"/>
              </a:rPr>
              <a:t>。流强较强、束团尺寸较小而数量较多、能量较低，是</a:t>
            </a:r>
            <a:r>
              <a:rPr lang="en-US" altLang="zh-CN" sz="1200" kern="1200" dirty="0" smtClean="0">
                <a:solidFill>
                  <a:schemeClr val="tx1"/>
                </a:solidFill>
                <a:effectLst/>
                <a:latin typeface="+mn-lt"/>
                <a:ea typeface="+mn-ea"/>
                <a:cs typeface="+mn-cs"/>
              </a:rPr>
              <a:t>HIEPA</a:t>
            </a:r>
            <a:r>
              <a:rPr lang="zh-CN" altLang="zh-CN" sz="1200" kern="1200" dirty="0" smtClean="0">
                <a:solidFill>
                  <a:schemeClr val="tx1"/>
                </a:solidFill>
                <a:effectLst/>
                <a:latin typeface="+mn-lt"/>
                <a:ea typeface="+mn-ea"/>
                <a:cs typeface="+mn-cs"/>
              </a:rPr>
              <a:t>束流的三大特征，由此导致束流集体效应十分严重，例如由于真空室孔径很小（为了得到强聚焦），电阻性壁尾场更强等。</a:t>
            </a:r>
          </a:p>
          <a:p>
            <a:r>
              <a:rPr lang="en-US" altLang="zh-CN" sz="1200" kern="1200" dirty="0" smtClean="0">
                <a:solidFill>
                  <a:schemeClr val="tx1"/>
                </a:solidFill>
                <a:effectLst/>
                <a:latin typeface="+mn-lt"/>
                <a:ea typeface="+mn-ea"/>
                <a:cs typeface="+mn-cs"/>
              </a:rPr>
              <a:t>HIEPA</a:t>
            </a:r>
            <a:r>
              <a:rPr lang="zh-CN" altLang="zh-CN" sz="1200" kern="1200" dirty="0" smtClean="0">
                <a:solidFill>
                  <a:schemeClr val="tx1"/>
                </a:solidFill>
                <a:effectLst/>
                <a:latin typeface="+mn-lt"/>
                <a:ea typeface="+mn-ea"/>
                <a:cs typeface="+mn-cs"/>
              </a:rPr>
              <a:t>的束流流强较强、束团间距较短，因此以多束团不稳定性为主，如横向阻抗壁不稳定性、耦合束团不稳定性、电子云不稳定性、离子俘获不稳定性等，而束团伸长效应等单束团不稳定性退居次要因素。除此之外，束流集体效应还包括束内散射</a:t>
            </a:r>
            <a:r>
              <a:rPr lang="en-US" altLang="zh-CN" sz="1200" kern="1200" dirty="0" smtClean="0">
                <a:solidFill>
                  <a:schemeClr val="tx1"/>
                </a:solidFill>
                <a:effectLst/>
                <a:latin typeface="+mn-lt"/>
                <a:ea typeface="+mn-ea"/>
                <a:cs typeface="+mn-cs"/>
              </a:rPr>
              <a:t>(IBS)</a:t>
            </a:r>
            <a:r>
              <a:rPr lang="zh-CN" altLang="zh-CN" sz="1200" kern="1200" dirty="0" smtClean="0">
                <a:solidFill>
                  <a:schemeClr val="tx1"/>
                </a:solidFill>
                <a:effectLst/>
                <a:latin typeface="+mn-lt"/>
                <a:ea typeface="+mn-ea"/>
                <a:cs typeface="+mn-cs"/>
              </a:rPr>
              <a:t>、托歇克散射和残余气体散射等，这些效应将导致束流品质下降与束流寿命降低。</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t>37</a:t>
            </a:fld>
            <a:endParaRPr lang="en-US"/>
          </a:p>
        </p:txBody>
      </p:sp>
    </p:spTree>
    <p:extLst>
      <p:ext uri="{BB962C8B-B14F-4D97-AF65-F5344CB8AC3E}">
        <p14:creationId xmlns:p14="http://schemas.microsoft.com/office/powerpoint/2010/main" val="1033164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t>38</a:t>
            </a:fld>
            <a:endParaRPr lang="en-US"/>
          </a:p>
        </p:txBody>
      </p:sp>
    </p:spTree>
    <p:extLst>
      <p:ext uri="{BB962C8B-B14F-4D97-AF65-F5344CB8AC3E}">
        <p14:creationId xmlns:p14="http://schemas.microsoft.com/office/powerpoint/2010/main" val="37701185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We also have very preliminary conception</a:t>
            </a:r>
            <a:r>
              <a:rPr lang="en-US" altLang="zh-CN" baseline="0" dirty="0" smtClean="0"/>
              <a:t> design for the Detector, a very BESIII like </a:t>
            </a:r>
            <a:r>
              <a:rPr lang="en-US" altLang="zh-CN" baseline="0" dirty="0" err="1" smtClean="0"/>
              <a:t>symetry</a:t>
            </a:r>
            <a:r>
              <a:rPr lang="en-US" altLang="zh-CN" baseline="0" dirty="0" smtClean="0"/>
              <a:t> </a:t>
            </a:r>
          </a:p>
          <a:p>
            <a:r>
              <a:rPr lang="en-US" altLang="zh-CN" baseline="0" dirty="0" smtClean="0"/>
              <a:t>Detectors is proposed.</a:t>
            </a:r>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t>41</a:t>
            </a:fld>
            <a:endParaRPr lang="en-US"/>
          </a:p>
        </p:txBody>
      </p:sp>
    </p:spTree>
    <p:extLst>
      <p:ext uri="{BB962C8B-B14F-4D97-AF65-F5344CB8AC3E}">
        <p14:creationId xmlns:p14="http://schemas.microsoft.com/office/powerpoint/2010/main" val="14695217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t>63</a:t>
            </a:fld>
            <a:endParaRPr lang="en-US"/>
          </a:p>
        </p:txBody>
      </p:sp>
    </p:spTree>
    <p:extLst>
      <p:ext uri="{BB962C8B-B14F-4D97-AF65-F5344CB8AC3E}">
        <p14:creationId xmlns:p14="http://schemas.microsoft.com/office/powerpoint/2010/main" val="1674475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Now</a:t>
            </a:r>
            <a:r>
              <a:rPr lang="en-US" altLang="zh-CN" baseline="0" dirty="0" smtClean="0"/>
              <a:t> the naïve question is why we propose the machine on tau-charm energy region.</a:t>
            </a:r>
          </a:p>
          <a:p>
            <a:r>
              <a:rPr lang="en-US" altLang="zh-CN" baseline="0" dirty="0" smtClean="0"/>
              <a:t>As we know, the tau-charm energy region have some advanced features.</a:t>
            </a:r>
          </a:p>
          <a:p>
            <a:r>
              <a:rPr lang="en-US" altLang="zh-CN" baseline="0" dirty="0" smtClean="0"/>
              <a:t>The region have very rich of resonances, such as </a:t>
            </a:r>
            <a:r>
              <a:rPr lang="en-US" altLang="zh-CN" baseline="0" dirty="0" err="1" smtClean="0"/>
              <a:t>charmonium</a:t>
            </a:r>
            <a:r>
              <a:rPr lang="en-US" altLang="zh-CN" baseline="0" dirty="0" smtClean="0"/>
              <a:t> and charmed mesons.</a:t>
            </a:r>
          </a:p>
          <a:p>
            <a:r>
              <a:rPr lang="en-US" altLang="zh-CN" baseline="0" dirty="0" smtClean="0"/>
              <a:t>It have threshold characteristics, which can provide a clean </a:t>
            </a:r>
            <a:r>
              <a:rPr lang="en-US" altLang="zh-CN" baseline="0" dirty="0" err="1" smtClean="0"/>
              <a:t>enviroment</a:t>
            </a:r>
            <a:r>
              <a:rPr lang="en-US" altLang="zh-CN" baseline="0" dirty="0" smtClean="0"/>
              <a:t> for physics</a:t>
            </a:r>
          </a:p>
          <a:p>
            <a:r>
              <a:rPr lang="en-US" altLang="zh-CN" baseline="0" dirty="0" smtClean="0"/>
              <a:t>Also, It is well know that the region is serviced as a transition between </a:t>
            </a:r>
            <a:r>
              <a:rPr lang="en-US" altLang="zh-CN" baseline="0" dirty="0" err="1" smtClean="0"/>
              <a:t>soomth</a:t>
            </a:r>
            <a:r>
              <a:rPr lang="en-US" altLang="zh-CN" baseline="0" dirty="0" smtClean="0"/>
              <a:t> and resonances, </a:t>
            </a:r>
            <a:r>
              <a:rPr lang="en-US" altLang="zh-CN" baseline="0" dirty="0" err="1" smtClean="0"/>
              <a:t>pertubative</a:t>
            </a:r>
            <a:r>
              <a:rPr lang="en-US" altLang="zh-CN" baseline="0" dirty="0" smtClean="0"/>
              <a:t> and </a:t>
            </a:r>
            <a:r>
              <a:rPr lang="en-US" altLang="zh-CN" baseline="0" dirty="0" err="1" smtClean="0"/>
              <a:t>monpertubvative</a:t>
            </a:r>
            <a:r>
              <a:rPr lang="en-US" altLang="zh-CN" baseline="0" dirty="0" smtClean="0"/>
              <a:t> QCD</a:t>
            </a:r>
          </a:p>
          <a:p>
            <a:r>
              <a:rPr lang="en-US" altLang="zh-CN" baseline="0" dirty="0" smtClean="0"/>
              <a:t>Also,  mass of the </a:t>
            </a:r>
            <a:r>
              <a:rPr lang="en-US" altLang="zh-CN" baseline="0" dirty="0" err="1" smtClean="0"/>
              <a:t>extotic</a:t>
            </a:r>
            <a:r>
              <a:rPr lang="en-US" altLang="zh-CN" baseline="0" dirty="0" smtClean="0"/>
              <a:t> hadron, </a:t>
            </a:r>
            <a:r>
              <a:rPr lang="en-US" altLang="zh-CN" baseline="0" dirty="0" err="1" smtClean="0"/>
              <a:t>gluonic</a:t>
            </a:r>
            <a:r>
              <a:rPr lang="en-US" altLang="zh-CN" baseline="0" dirty="0" smtClean="0"/>
              <a:t> and </a:t>
            </a:r>
            <a:r>
              <a:rPr lang="en-US" altLang="zh-CN" baseline="0" dirty="0" err="1" smtClean="0"/>
              <a:t>hybird</a:t>
            </a:r>
            <a:r>
              <a:rPr lang="en-US" altLang="zh-CN" baseline="0" dirty="0" smtClean="0"/>
              <a:t> are expected in this region</a:t>
            </a:r>
          </a:p>
          <a:p>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t>3</a:t>
            </a:fld>
            <a:endParaRPr lang="en-US"/>
          </a:p>
        </p:txBody>
      </p:sp>
    </p:spTree>
    <p:extLst>
      <p:ext uri="{BB962C8B-B14F-4D97-AF65-F5344CB8AC3E}">
        <p14:creationId xmlns:p14="http://schemas.microsoft.com/office/powerpoint/2010/main" val="32752186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t>64</a:t>
            </a:fld>
            <a:endParaRPr lang="en-US"/>
          </a:p>
        </p:txBody>
      </p:sp>
    </p:spTree>
    <p:extLst>
      <p:ext uri="{BB962C8B-B14F-4D97-AF65-F5344CB8AC3E}">
        <p14:creationId xmlns:p14="http://schemas.microsoft.com/office/powerpoint/2010/main" val="2536414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根据加速器物理设计的结果，确定磁铁与对撞点的距离分布，根据该距离和聚焦需求，给出对磁铁强度的要求。根据磁铁强度需求，确定磁铁的设计方案。</a:t>
            </a: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初步计算的结果，当四极磁铁与对撞点距离</a:t>
            </a:r>
            <a:r>
              <a:rPr lang="en-US" altLang="zh-CN" sz="1200" kern="1200" dirty="0" smtClean="0">
                <a:solidFill>
                  <a:schemeClr val="tx1"/>
                </a:solidFill>
                <a:effectLst/>
                <a:latin typeface="+mn-lt"/>
                <a:ea typeface="+mn-ea"/>
                <a:cs typeface="+mn-cs"/>
              </a:rPr>
              <a:t>600mm</a:t>
            </a:r>
            <a:r>
              <a:rPr lang="zh-CN" altLang="zh-CN" sz="1200" kern="1200" dirty="0" smtClean="0">
                <a:solidFill>
                  <a:schemeClr val="tx1"/>
                </a:solidFill>
                <a:effectLst/>
                <a:latin typeface="+mn-lt"/>
                <a:ea typeface="+mn-ea"/>
                <a:cs typeface="+mn-cs"/>
              </a:rPr>
              <a:t>时，四极铁磁场梯度在</a:t>
            </a:r>
            <a:r>
              <a:rPr lang="en-US" altLang="zh-CN" sz="1200" kern="1200" dirty="0" smtClean="0">
                <a:solidFill>
                  <a:schemeClr val="tx1"/>
                </a:solidFill>
                <a:effectLst/>
                <a:latin typeface="+mn-lt"/>
                <a:ea typeface="+mn-ea"/>
                <a:cs typeface="+mn-cs"/>
              </a:rPr>
              <a:t>107T/m</a:t>
            </a:r>
            <a:r>
              <a:rPr lang="zh-CN" altLang="zh-CN" sz="1200" kern="1200" dirty="0" smtClean="0">
                <a:solidFill>
                  <a:schemeClr val="tx1"/>
                </a:solidFill>
                <a:effectLst/>
                <a:latin typeface="+mn-lt"/>
                <a:ea typeface="+mn-ea"/>
                <a:cs typeface="+mn-cs"/>
              </a:rPr>
              <a:t>以上，螺线管需要提供</a:t>
            </a:r>
            <a:r>
              <a:rPr lang="en-US" altLang="zh-CN" sz="1200" kern="1200" dirty="0" smtClean="0">
                <a:solidFill>
                  <a:schemeClr val="tx1"/>
                </a:solidFill>
                <a:effectLst/>
                <a:latin typeface="+mn-lt"/>
                <a:ea typeface="+mn-ea"/>
                <a:cs typeface="+mn-cs"/>
              </a:rPr>
              <a:t>4.5T</a:t>
            </a:r>
            <a:r>
              <a:rPr lang="zh-CN" altLang="zh-CN" sz="1200" kern="1200" dirty="0" smtClean="0">
                <a:solidFill>
                  <a:schemeClr val="tx1"/>
                </a:solidFill>
                <a:effectLst/>
                <a:latin typeface="+mn-lt"/>
                <a:ea typeface="+mn-ea"/>
                <a:cs typeface="+mn-cs"/>
              </a:rPr>
              <a:t>以上的磁场。</a:t>
            </a: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为了在整个束流能量范围内对亮度进行优化，维持一个恒定的水平发射度和阻尼时间，束流的阻尼参量需要能够根据其能量进行精确控制，为此可利用超导阻尼</a:t>
            </a:r>
            <a:r>
              <a:rPr lang="en-US" altLang="zh-CN" sz="1200" kern="1200" dirty="0" smtClean="0">
                <a:solidFill>
                  <a:schemeClr val="tx1"/>
                </a:solidFill>
                <a:effectLst/>
                <a:latin typeface="+mn-lt"/>
                <a:ea typeface="+mn-ea"/>
                <a:cs typeface="+mn-cs"/>
              </a:rPr>
              <a:t>Wiggler</a:t>
            </a:r>
            <a:r>
              <a:rPr lang="zh-CN"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Wiggler</a:t>
            </a:r>
            <a:r>
              <a:rPr lang="zh-CN" altLang="zh-CN" sz="1200" kern="1200" dirty="0" smtClean="0">
                <a:solidFill>
                  <a:schemeClr val="tx1"/>
                </a:solidFill>
                <a:effectLst/>
                <a:latin typeface="+mn-lt"/>
                <a:ea typeface="+mn-ea"/>
                <a:cs typeface="+mn-cs"/>
              </a:rPr>
              <a:t>的磁场随着束流能量的降低而升高，当束流能量在最高值时其值为零，能量为</a:t>
            </a:r>
            <a:r>
              <a:rPr lang="en-US" altLang="zh-CN" sz="1200" kern="1200" dirty="0" smtClean="0">
                <a:solidFill>
                  <a:schemeClr val="tx1"/>
                </a:solidFill>
                <a:effectLst/>
                <a:latin typeface="+mn-lt"/>
                <a:ea typeface="+mn-ea"/>
                <a:cs typeface="+mn-cs"/>
              </a:rPr>
              <a:t>1 GeV</a:t>
            </a:r>
            <a:r>
              <a:rPr lang="zh-CN" altLang="zh-CN" sz="1200" kern="1200" dirty="0" smtClean="0">
                <a:solidFill>
                  <a:schemeClr val="tx1"/>
                </a:solidFill>
                <a:effectLst/>
                <a:latin typeface="+mn-lt"/>
                <a:ea typeface="+mn-ea"/>
                <a:cs typeface="+mn-cs"/>
              </a:rPr>
              <a:t>时其值为</a:t>
            </a:r>
            <a:r>
              <a:rPr lang="en-US" altLang="zh-CN" sz="1200" kern="1200" dirty="0" smtClean="0">
                <a:solidFill>
                  <a:schemeClr val="tx1"/>
                </a:solidFill>
                <a:effectLst/>
                <a:latin typeface="+mn-lt"/>
                <a:ea typeface="+mn-ea"/>
                <a:cs typeface="+mn-cs"/>
              </a:rPr>
              <a:t>4.9Tesla</a:t>
            </a:r>
            <a:r>
              <a:rPr lang="zh-CN" altLang="zh-CN" sz="1200" kern="1200" dirty="0" smtClean="0">
                <a:solidFill>
                  <a:schemeClr val="tx1"/>
                </a:solidFill>
                <a:effectLst/>
                <a:latin typeface="+mn-lt"/>
                <a:ea typeface="+mn-ea"/>
                <a:cs typeface="+mn-cs"/>
              </a:rPr>
              <a:t>。</a:t>
            </a:r>
            <a:endParaRPr lang="zh-CN" altLang="en-US" b="1" dirty="0" smtClean="0"/>
          </a:p>
          <a:p>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t>66</a:t>
            </a:fld>
            <a:endParaRPr lang="en-US"/>
          </a:p>
        </p:txBody>
      </p:sp>
    </p:spTree>
    <p:extLst>
      <p:ext uri="{BB962C8B-B14F-4D97-AF65-F5344CB8AC3E}">
        <p14:creationId xmlns:p14="http://schemas.microsoft.com/office/powerpoint/2010/main" val="25019286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储存环真空室的阻抗（也叫耦合阻抗）只取决于真空室本身的结构和尺寸，而与束流的性能无关。</a:t>
            </a:r>
            <a:r>
              <a:rPr lang="en-US" altLang="zh-CN" sz="1200" kern="1200" dirty="0" smtClean="0">
                <a:solidFill>
                  <a:schemeClr val="tx1"/>
                </a:solidFill>
                <a:effectLst/>
                <a:latin typeface="+mn-lt"/>
                <a:ea typeface="+mn-ea"/>
                <a:cs typeface="+mn-cs"/>
              </a:rPr>
              <a:t>HIEPA</a:t>
            </a:r>
            <a:r>
              <a:rPr lang="zh-CN" altLang="zh-CN" sz="1200" kern="1200" dirty="0" smtClean="0">
                <a:solidFill>
                  <a:schemeClr val="tx1"/>
                </a:solidFill>
                <a:effectLst/>
                <a:latin typeface="+mn-lt"/>
                <a:ea typeface="+mn-ea"/>
                <a:cs typeface="+mn-cs"/>
              </a:rPr>
              <a:t>具有周长达</a:t>
            </a:r>
            <a:r>
              <a:rPr lang="en-US" altLang="zh-CN" sz="1200" kern="1200" dirty="0" smtClean="0">
                <a:solidFill>
                  <a:schemeClr val="tx1"/>
                </a:solidFill>
                <a:effectLst/>
                <a:latin typeface="+mn-lt"/>
                <a:ea typeface="+mn-ea"/>
                <a:cs typeface="+mn-cs"/>
              </a:rPr>
              <a:t>600m</a:t>
            </a:r>
            <a:r>
              <a:rPr lang="zh-CN" altLang="zh-CN" sz="1200" kern="1200" dirty="0" smtClean="0">
                <a:solidFill>
                  <a:schemeClr val="tx1"/>
                </a:solidFill>
                <a:effectLst/>
                <a:latin typeface="+mn-lt"/>
                <a:ea typeface="+mn-ea"/>
                <a:cs typeface="+mn-cs"/>
              </a:rPr>
              <a:t>的双环，在储存环真空室的设计和制造阶段应尽量降低它的阻抗，对未来克服各种束流不稳定性十分重要。</a:t>
            </a:r>
          </a:p>
          <a:p>
            <a:r>
              <a:rPr lang="zh-CN" altLang="zh-CN" sz="1200" kern="1200" dirty="0" smtClean="0">
                <a:solidFill>
                  <a:schemeClr val="tx1"/>
                </a:solidFill>
                <a:effectLst/>
                <a:latin typeface="+mn-lt"/>
                <a:ea typeface="+mn-ea"/>
                <a:cs typeface="+mn-cs"/>
              </a:rPr>
              <a:t>高亮度高流强的环形对撞机同步辐射非常强，导致储存环热负载较高，因此需要研究如何降低热负载、提高热传导效率和维持储存环温度环境。</a:t>
            </a:r>
          </a:p>
          <a:p>
            <a:r>
              <a:rPr lang="zh-CN" altLang="zh-CN" sz="1200" kern="1200" dirty="0" smtClean="0">
                <a:solidFill>
                  <a:schemeClr val="tx1"/>
                </a:solidFill>
                <a:effectLst/>
                <a:latin typeface="+mn-lt"/>
                <a:ea typeface="+mn-ea"/>
                <a:cs typeface="+mn-cs"/>
              </a:rPr>
              <a:t>为符合在高能同步辐射条件下的真空要求，真空室结构及其内部的光吸收器的设计及布置、高负载下光吸收器及真空室的稳定性及真空性能都是要研究的对象，为此需进行模拟计算和实验研究。通过数值模拟计算，可以分析具备复杂的形状和边界条件的真空室的尾场与阻抗。</a:t>
            </a:r>
          </a:p>
          <a:p>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粒子加速器真空室内的残余气体会被带电粒子束电离产生电子，同时被粒子束轰击及同步辐射光照射的真空部件表面也会产生光电子发射。这些电子轰击真空腔体，导致二次电子发射，并最终导致电子云的形成。高密度的电子云对束流的效应导致横向束流不稳定性上升、束流损失增加、束流横向束团长度增大和真空度降低等后果，极大影响高能高亮度加速器装置的性能。</a:t>
            </a:r>
            <a:endParaRPr lang="en-US" altLang="zh-CN" sz="1200" kern="1200" dirty="0" smtClean="0">
              <a:solidFill>
                <a:schemeClr val="tx1"/>
              </a:solidFill>
              <a:effectLst/>
              <a:latin typeface="+mn-lt"/>
              <a:ea typeface="+mn-ea"/>
              <a:cs typeface="+mn-cs"/>
            </a:endParaRPr>
          </a:p>
          <a:p>
            <a:endParaRPr lang="en-US" altLang="zh-CN" sz="1200" kern="1200" dirty="0" smtClean="0">
              <a:solidFill>
                <a:schemeClr val="tx1"/>
              </a:solidFill>
              <a:effectLst/>
              <a:latin typeface="+mn-lt"/>
              <a:ea typeface="+mn-ea"/>
              <a:cs typeface="+mn-cs"/>
            </a:endParaRPr>
          </a:p>
          <a:p>
            <a:endParaRPr lang="en-US" altLang="zh-CN" sz="1200" kern="1200" dirty="0" smtClean="0">
              <a:solidFill>
                <a:schemeClr val="tx1"/>
              </a:solidFill>
              <a:effectLst/>
              <a:latin typeface="+mn-lt"/>
              <a:ea typeface="+mn-ea"/>
              <a:cs typeface="+mn-cs"/>
            </a:endParaRPr>
          </a:p>
          <a:p>
            <a:r>
              <a:rPr lang="zh-CN" altLang="zh-CN" sz="1200" kern="1200" dirty="0" smtClean="0">
                <a:solidFill>
                  <a:schemeClr val="tx1"/>
                </a:solidFill>
                <a:effectLst/>
                <a:latin typeface="+mn-lt"/>
                <a:ea typeface="+mn-ea"/>
                <a:cs typeface="+mn-cs"/>
              </a:rPr>
              <a:t>与目前常用的加速器真空室结构材料的二次电子产额（</a:t>
            </a:r>
            <a:r>
              <a:rPr lang="en-US" altLang="zh-CN" sz="1200" kern="1200" dirty="0" smtClean="0">
                <a:solidFill>
                  <a:schemeClr val="tx1"/>
                </a:solidFill>
                <a:effectLst/>
                <a:latin typeface="+mn-lt"/>
                <a:ea typeface="+mn-ea"/>
                <a:cs typeface="+mn-cs"/>
              </a:rPr>
              <a:t>SEY</a:t>
            </a:r>
            <a:r>
              <a:rPr lang="zh-CN" altLang="zh-CN" sz="1200" kern="1200" dirty="0" smtClean="0">
                <a:solidFill>
                  <a:schemeClr val="tx1"/>
                </a:solidFill>
                <a:effectLst/>
                <a:latin typeface="+mn-lt"/>
                <a:ea typeface="+mn-ea"/>
                <a:cs typeface="+mn-cs"/>
              </a:rPr>
              <a:t>）如无氧铜（约</a:t>
            </a:r>
            <a:r>
              <a:rPr lang="en-US" altLang="zh-CN" sz="1200" kern="1200" dirty="0" smtClean="0">
                <a:solidFill>
                  <a:schemeClr val="tx1"/>
                </a:solidFill>
                <a:effectLst/>
                <a:latin typeface="+mn-lt"/>
                <a:ea typeface="+mn-ea"/>
                <a:cs typeface="+mn-cs"/>
              </a:rPr>
              <a:t>1.4</a:t>
            </a:r>
            <a:r>
              <a:rPr lang="zh-CN" altLang="zh-CN" sz="1200" kern="1200" dirty="0" smtClean="0">
                <a:solidFill>
                  <a:schemeClr val="tx1"/>
                </a:solidFill>
                <a:effectLst/>
                <a:latin typeface="+mn-lt"/>
                <a:ea typeface="+mn-ea"/>
                <a:cs typeface="+mn-cs"/>
              </a:rPr>
              <a:t>）及铝（</a:t>
            </a:r>
            <a:r>
              <a:rPr lang="en-US" altLang="zh-CN" sz="1200" kern="1200" dirty="0" smtClean="0">
                <a:solidFill>
                  <a:schemeClr val="tx1"/>
                </a:solidFill>
                <a:effectLst/>
                <a:latin typeface="+mn-lt"/>
                <a:ea typeface="+mn-ea"/>
                <a:cs typeface="+mn-cs"/>
              </a:rPr>
              <a:t>1.3</a:t>
            </a:r>
            <a:r>
              <a:rPr lang="zh-CN" altLang="zh-CN" sz="1200" kern="1200" dirty="0" smtClean="0">
                <a:solidFill>
                  <a:schemeClr val="tx1"/>
                </a:solidFill>
                <a:effectLst/>
                <a:latin typeface="+mn-lt"/>
                <a:ea typeface="+mn-ea"/>
                <a:cs typeface="+mn-cs"/>
              </a:rPr>
              <a:t>）和不锈钢（</a:t>
            </a:r>
            <a:r>
              <a:rPr lang="en-US" altLang="zh-CN" sz="1200" kern="1200" dirty="0" smtClean="0">
                <a:solidFill>
                  <a:schemeClr val="tx1"/>
                </a:solidFill>
                <a:effectLst/>
                <a:latin typeface="+mn-lt"/>
                <a:ea typeface="+mn-ea"/>
                <a:cs typeface="+mn-cs"/>
              </a:rPr>
              <a:t>1.5</a:t>
            </a:r>
            <a:r>
              <a:rPr lang="zh-CN" altLang="zh-CN" sz="1200" kern="1200" dirty="0" smtClean="0">
                <a:solidFill>
                  <a:schemeClr val="tx1"/>
                </a:solidFill>
                <a:effectLst/>
                <a:latin typeface="+mn-lt"/>
                <a:ea typeface="+mn-ea"/>
                <a:cs typeface="+mn-cs"/>
              </a:rPr>
              <a:t>）相比，石墨烯具有超低的</a:t>
            </a:r>
            <a:r>
              <a:rPr lang="en-US" altLang="zh-CN" sz="1200" kern="1200" dirty="0" smtClean="0">
                <a:solidFill>
                  <a:schemeClr val="tx1"/>
                </a:solidFill>
                <a:effectLst/>
                <a:latin typeface="+mn-lt"/>
                <a:ea typeface="+mn-ea"/>
                <a:cs typeface="+mn-cs"/>
              </a:rPr>
              <a:t>SEY</a:t>
            </a:r>
            <a:r>
              <a:rPr lang="zh-CN" altLang="zh-CN" sz="1200" kern="1200" dirty="0" smtClean="0">
                <a:solidFill>
                  <a:schemeClr val="tx1"/>
                </a:solidFill>
                <a:effectLst/>
                <a:latin typeface="+mn-lt"/>
                <a:ea typeface="+mn-ea"/>
                <a:cs typeface="+mn-cs"/>
              </a:rPr>
              <a:t>，约为</a:t>
            </a:r>
            <a:r>
              <a:rPr lang="en-US" altLang="zh-CN" sz="1200" kern="1200" dirty="0" smtClean="0">
                <a:solidFill>
                  <a:schemeClr val="tx1"/>
                </a:solidFill>
                <a:effectLst/>
                <a:latin typeface="+mn-lt"/>
                <a:ea typeface="+mn-ea"/>
                <a:cs typeface="+mn-cs"/>
              </a:rPr>
              <a:t>0.1</a:t>
            </a:r>
            <a:r>
              <a:rPr lang="zh-CN" altLang="zh-CN" sz="1200" kern="1200" dirty="0" smtClean="0">
                <a:solidFill>
                  <a:schemeClr val="tx1"/>
                </a:solidFill>
                <a:effectLst/>
                <a:latin typeface="+mn-lt"/>
                <a:ea typeface="+mn-ea"/>
                <a:cs typeface="+mn-cs"/>
              </a:rPr>
              <a:t>，大大低于目前常用的镀膜材料的</a:t>
            </a:r>
            <a:r>
              <a:rPr lang="en-US" altLang="zh-CN" sz="1200" kern="1200" dirty="0" smtClean="0">
                <a:solidFill>
                  <a:schemeClr val="tx1"/>
                </a:solidFill>
                <a:effectLst/>
                <a:latin typeface="+mn-lt"/>
                <a:ea typeface="+mn-ea"/>
                <a:cs typeface="+mn-cs"/>
              </a:rPr>
              <a:t>SEY</a:t>
            </a:r>
            <a:r>
              <a:rPr lang="zh-CN" altLang="zh-CN" sz="1200" kern="1200" dirty="0" smtClean="0">
                <a:solidFill>
                  <a:schemeClr val="tx1"/>
                </a:solidFill>
                <a:effectLst/>
                <a:latin typeface="+mn-lt"/>
                <a:ea typeface="+mn-ea"/>
                <a:cs typeface="+mn-cs"/>
              </a:rPr>
              <a:t>。同时，石墨烯是单原子层厚度膜层，有利于保持表面粗糙度；具有良好的导电性，可以降低尾场效应；具备优良的热传导性，可提高真空室结构的热稳定性；可利用</a:t>
            </a:r>
            <a:r>
              <a:rPr lang="en-US" altLang="zh-CN" sz="1200" kern="1200" dirty="0" smtClean="0">
                <a:solidFill>
                  <a:schemeClr val="tx1"/>
                </a:solidFill>
                <a:effectLst/>
                <a:latin typeface="+mn-lt"/>
                <a:ea typeface="+mn-ea"/>
                <a:cs typeface="+mn-cs"/>
              </a:rPr>
              <a:t>CVD</a:t>
            </a:r>
            <a:r>
              <a:rPr lang="zh-CN" altLang="zh-CN" sz="1200" kern="1200" dirty="0" smtClean="0">
                <a:solidFill>
                  <a:schemeClr val="tx1"/>
                </a:solidFill>
                <a:effectLst/>
                <a:latin typeface="+mn-lt"/>
                <a:ea typeface="+mn-ea"/>
                <a:cs typeface="+mn-cs"/>
              </a:rPr>
              <a:t>方法形成以利于在小直径管道内形成。石墨烯具有成为高能高亮度加速器真空部件及真空室表面镀膜材料的应用前景，但为在</a:t>
            </a:r>
            <a:r>
              <a:rPr lang="en-US" altLang="zh-CN" sz="1200" kern="1200" dirty="0" smtClean="0">
                <a:solidFill>
                  <a:schemeClr val="tx1"/>
                </a:solidFill>
                <a:effectLst/>
                <a:latin typeface="+mn-lt"/>
                <a:ea typeface="+mn-ea"/>
                <a:cs typeface="+mn-cs"/>
              </a:rPr>
              <a:t>HIEPA</a:t>
            </a:r>
            <a:r>
              <a:rPr lang="zh-CN" altLang="zh-CN" sz="1200" kern="1200" dirty="0" smtClean="0">
                <a:solidFill>
                  <a:schemeClr val="tx1"/>
                </a:solidFill>
                <a:effectLst/>
                <a:latin typeface="+mn-lt"/>
                <a:ea typeface="+mn-ea"/>
                <a:cs typeface="+mn-cs"/>
              </a:rPr>
              <a:t>中应用石墨烯材料，还需对它在加速器环境中的特性如在同步辐射环境下的超高真空特性、光致解吸特性（</a:t>
            </a:r>
            <a:r>
              <a:rPr lang="en-US" altLang="zh-CN" sz="1200" kern="1200" dirty="0" smtClean="0">
                <a:solidFill>
                  <a:schemeClr val="tx1"/>
                </a:solidFill>
                <a:effectLst/>
                <a:latin typeface="+mn-lt"/>
                <a:ea typeface="+mn-ea"/>
                <a:cs typeface="+mn-cs"/>
              </a:rPr>
              <a:t>PSD</a:t>
            </a:r>
            <a:r>
              <a:rPr lang="zh-CN" altLang="zh-CN" sz="1200" kern="1200" dirty="0" smtClean="0">
                <a:solidFill>
                  <a:schemeClr val="tx1"/>
                </a:solidFill>
                <a:effectLst/>
                <a:latin typeface="+mn-lt"/>
                <a:ea typeface="+mn-ea"/>
                <a:cs typeface="+mn-cs"/>
              </a:rPr>
              <a:t>）及所获得膜层的机械、电气性能等进行一系列的研究工作。</a:t>
            </a:r>
          </a:p>
          <a:p>
            <a:r>
              <a:rPr lang="zh-CN" altLang="zh-CN" sz="1200" kern="1200" dirty="0" smtClean="0">
                <a:solidFill>
                  <a:schemeClr val="tx1"/>
                </a:solidFill>
                <a:effectLst/>
                <a:latin typeface="+mn-lt"/>
                <a:ea typeface="+mn-ea"/>
                <a:cs typeface="+mn-cs"/>
              </a:rPr>
              <a:t>项目的研究中，首先进行石墨烯等膜层材料真空性能测试，随后进行加速器结构材料上石墨烯等膜层材料及它们的同步辐射环境性能测试与分析，最后研究膜层材料在加速器真空管道腔体内镀膜技术、生长机理及膜层电气、机械等特性。</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t>67</a:t>
            </a:fld>
            <a:endParaRPr lang="en-US"/>
          </a:p>
        </p:txBody>
      </p:sp>
    </p:spTree>
    <p:extLst>
      <p:ext uri="{BB962C8B-B14F-4D97-AF65-F5344CB8AC3E}">
        <p14:creationId xmlns:p14="http://schemas.microsoft.com/office/powerpoint/2010/main" val="41605607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We</a:t>
            </a:r>
            <a:r>
              <a:rPr lang="en-US" altLang="zh-CN" baseline="0" dirty="0" smtClean="0"/>
              <a:t> were begin to this project from last year, at present we are in the concept design status.</a:t>
            </a:r>
          </a:p>
          <a:p>
            <a:r>
              <a:rPr lang="en-US" altLang="zh-CN" baseline="0" dirty="0" smtClean="0"/>
              <a:t>to day, we have very </a:t>
            </a:r>
            <a:r>
              <a:rPr lang="en-US" altLang="zh-CN" baseline="0" dirty="0" err="1" smtClean="0"/>
              <a:t>very</a:t>
            </a:r>
            <a:r>
              <a:rPr lang="en-US" altLang="zh-CN" baseline="0" dirty="0" smtClean="0"/>
              <a:t> preliminary concept designed for the accelerator, and detector.</a:t>
            </a:r>
          </a:p>
          <a:p>
            <a:r>
              <a:rPr lang="en-US" altLang="zh-CN" baseline="0" dirty="0" smtClean="0"/>
              <a:t>This plot show the our consider design for HIAPC </a:t>
            </a:r>
            <a:r>
              <a:rPr lang="en-US" altLang="zh-CN" baseline="0" dirty="0" err="1" smtClean="0"/>
              <a:t>accelearator</a:t>
            </a:r>
            <a:r>
              <a:rPr lang="en-US" altLang="zh-CN" baseline="0" dirty="0" smtClean="0"/>
              <a:t>, a double ring with 1000M,</a:t>
            </a:r>
          </a:p>
          <a:p>
            <a:r>
              <a:rPr lang="en-US" altLang="zh-CN" baseline="0" dirty="0" smtClean="0"/>
              <a:t>S </a:t>
            </a:r>
            <a:r>
              <a:rPr lang="en-US" altLang="zh-CN" baseline="0" dirty="0" err="1" smtClean="0"/>
              <a:t>siberai</a:t>
            </a:r>
            <a:r>
              <a:rPr lang="en-US" altLang="zh-CN" baseline="0" dirty="0" smtClean="0"/>
              <a:t> snake for the </a:t>
            </a:r>
            <a:r>
              <a:rPr lang="en-US" altLang="zh-CN" baseline="0" dirty="0" err="1" smtClean="0"/>
              <a:t>poliztion</a:t>
            </a:r>
            <a:r>
              <a:rPr lang="en-US" altLang="zh-CN" baseline="0" dirty="0" smtClean="0"/>
              <a:t>, and crabbed waist at the IP region for tau-charm factory</a:t>
            </a:r>
          </a:p>
          <a:p>
            <a:r>
              <a:rPr lang="en-US" altLang="zh-CN" baseline="0" dirty="0" smtClean="0"/>
              <a:t>And different light </a:t>
            </a:r>
            <a:r>
              <a:rPr lang="en-US" altLang="zh-CN" baseline="0" dirty="0" err="1" smtClean="0"/>
              <a:t>sourse</a:t>
            </a:r>
            <a:r>
              <a:rPr lang="en-US" altLang="zh-CN" baseline="0" dirty="0" smtClean="0"/>
              <a:t> service as 3</a:t>
            </a:r>
            <a:r>
              <a:rPr lang="en-US" altLang="zh-CN" baseline="30000" dirty="0" smtClean="0"/>
              <a:t>rd</a:t>
            </a:r>
            <a:r>
              <a:rPr lang="en-US" altLang="zh-CN" baseline="0" dirty="0" smtClean="0"/>
              <a:t> or 4</a:t>
            </a:r>
            <a:r>
              <a:rPr lang="en-US" altLang="zh-CN" baseline="30000" dirty="0" smtClean="0"/>
              <a:t>th</a:t>
            </a:r>
            <a:r>
              <a:rPr lang="en-US" altLang="zh-CN" baseline="0" dirty="0" smtClean="0"/>
              <a:t> generation SRF</a:t>
            </a:r>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t>68</a:t>
            </a:fld>
            <a:endParaRPr lang="en-US"/>
          </a:p>
        </p:txBody>
      </p:sp>
    </p:spTree>
    <p:extLst>
      <p:ext uri="{BB962C8B-B14F-4D97-AF65-F5344CB8AC3E}">
        <p14:creationId xmlns:p14="http://schemas.microsoft.com/office/powerpoint/2010/main" val="2694175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γ</a:t>
            </a:r>
            <a:r>
              <a:rPr lang="zh-CN" altLang="zh-CN" sz="1200" kern="1200" dirty="0" smtClean="0">
                <a:solidFill>
                  <a:schemeClr val="tx1"/>
                </a:solidFill>
                <a:effectLst/>
                <a:latin typeface="+mn-lt"/>
                <a:ea typeface="+mn-ea"/>
                <a:cs typeface="+mn-cs"/>
              </a:rPr>
              <a:t>为相对能量，</a:t>
            </a:r>
            <a:r>
              <a:rPr lang="en-US" altLang="zh-CN" sz="1200" kern="1200" dirty="0" err="1" smtClean="0">
                <a:solidFill>
                  <a:schemeClr val="tx1"/>
                </a:solidFill>
                <a:effectLst/>
                <a:latin typeface="+mn-lt"/>
                <a:ea typeface="+mn-ea"/>
                <a:cs typeface="+mn-cs"/>
              </a:rPr>
              <a:t>n</a:t>
            </a:r>
            <a:r>
              <a:rPr lang="en-US" altLang="zh-CN" sz="1200" kern="1200" baseline="-25000" dirty="0" err="1" smtClean="0">
                <a:solidFill>
                  <a:schemeClr val="tx1"/>
                </a:solidFill>
                <a:effectLst/>
                <a:latin typeface="+mn-lt"/>
                <a:ea typeface="+mn-ea"/>
                <a:cs typeface="+mn-cs"/>
              </a:rPr>
              <a:t>b</a:t>
            </a:r>
            <a:r>
              <a:rPr lang="zh-CN" altLang="zh-CN" sz="1200" kern="1200" dirty="0" smtClean="0">
                <a:solidFill>
                  <a:schemeClr val="tx1"/>
                </a:solidFill>
                <a:effectLst/>
                <a:latin typeface="+mn-lt"/>
                <a:ea typeface="+mn-ea"/>
                <a:cs typeface="+mn-cs"/>
              </a:rPr>
              <a:t>为束团数，</a:t>
            </a:r>
            <a:r>
              <a:rPr lang="en-US" altLang="zh-CN" sz="1200" kern="1200" dirty="0" err="1" smtClean="0">
                <a:solidFill>
                  <a:schemeClr val="tx1"/>
                </a:solidFill>
                <a:effectLst/>
                <a:latin typeface="+mn-lt"/>
                <a:ea typeface="+mn-ea"/>
                <a:cs typeface="+mn-cs"/>
              </a:rPr>
              <a:t>I</a:t>
            </a:r>
            <a:r>
              <a:rPr lang="en-US" altLang="zh-CN" sz="1200" kern="1200" baseline="-25000" dirty="0" err="1" smtClean="0">
                <a:solidFill>
                  <a:schemeClr val="tx1"/>
                </a:solidFill>
                <a:effectLst/>
                <a:latin typeface="+mn-lt"/>
                <a:ea typeface="+mn-ea"/>
                <a:cs typeface="+mn-cs"/>
              </a:rPr>
              <a:t>b</a:t>
            </a:r>
            <a:r>
              <a:rPr lang="zh-CN" altLang="zh-CN" sz="1200" kern="1200" dirty="0" smtClean="0">
                <a:solidFill>
                  <a:schemeClr val="tx1"/>
                </a:solidFill>
                <a:effectLst/>
                <a:latin typeface="+mn-lt"/>
                <a:ea typeface="+mn-ea"/>
                <a:cs typeface="+mn-cs"/>
              </a:rPr>
              <a:t>为单束团流强，ξ</a:t>
            </a:r>
            <a:r>
              <a:rPr lang="en-US" altLang="zh-CN" sz="1200" kern="1200" baseline="-25000" dirty="0" smtClean="0">
                <a:solidFill>
                  <a:schemeClr val="tx1"/>
                </a:solidFill>
                <a:effectLst/>
                <a:latin typeface="+mn-lt"/>
                <a:ea typeface="+mn-ea"/>
                <a:cs typeface="+mn-cs"/>
              </a:rPr>
              <a:t>y</a:t>
            </a:r>
            <a:r>
              <a:rPr lang="zh-CN" altLang="zh-CN" sz="1200" kern="1200" dirty="0" smtClean="0">
                <a:solidFill>
                  <a:schemeClr val="tx1"/>
                </a:solidFill>
                <a:effectLst/>
                <a:latin typeface="+mn-lt"/>
                <a:ea typeface="+mn-ea"/>
                <a:cs typeface="+mn-cs"/>
              </a:rPr>
              <a:t>为垂直方向束</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束效应参数，</a:t>
            </a:r>
            <a:r>
              <a:rPr lang="en-US" altLang="zh-CN" sz="1200" kern="1200" dirty="0" smtClean="0">
                <a:solidFill>
                  <a:schemeClr val="tx1"/>
                </a:solidFill>
                <a:effectLst/>
                <a:latin typeface="+mn-lt"/>
                <a:ea typeface="+mn-ea"/>
                <a:cs typeface="+mn-cs"/>
              </a:rPr>
              <a:t>H</a:t>
            </a:r>
            <a:r>
              <a:rPr lang="zh-CN" altLang="zh-CN" sz="1200" kern="1200" dirty="0" smtClean="0">
                <a:solidFill>
                  <a:schemeClr val="tx1"/>
                </a:solidFill>
                <a:effectLst/>
                <a:latin typeface="+mn-lt"/>
                <a:ea typeface="+mn-ea"/>
                <a:cs typeface="+mn-cs"/>
              </a:rPr>
              <a:t>为因包络函数</a:t>
            </a:r>
            <a:r>
              <a:rPr lang="en-US" altLang="zh-CN" sz="1200" kern="1200" dirty="0" smtClean="0">
                <a:solidFill>
                  <a:schemeClr val="tx1"/>
                </a:solidFill>
                <a:effectLst/>
                <a:latin typeface="+mn-lt"/>
                <a:ea typeface="+mn-ea"/>
                <a:cs typeface="+mn-cs"/>
              </a:rPr>
              <a:t>β</a:t>
            </a:r>
            <a:r>
              <a:rPr lang="zh-CN" altLang="zh-CN" sz="1200" kern="1200" dirty="0" smtClean="0">
                <a:solidFill>
                  <a:schemeClr val="tx1"/>
                </a:solidFill>
                <a:effectLst/>
                <a:latin typeface="+mn-lt"/>
                <a:ea typeface="+mn-ea"/>
                <a:cs typeface="+mn-cs"/>
              </a:rPr>
              <a:t>沿束团变化导致的亮度限制参数即</a:t>
            </a:r>
            <a:r>
              <a:rPr lang="en-US" altLang="zh-CN" sz="1200" kern="1200" dirty="0" err="1" smtClean="0">
                <a:solidFill>
                  <a:schemeClr val="tx1"/>
                </a:solidFill>
                <a:effectLst/>
                <a:latin typeface="+mn-lt"/>
                <a:ea typeface="+mn-ea"/>
                <a:cs typeface="+mn-cs"/>
              </a:rPr>
              <a:t>Hourlass</a:t>
            </a:r>
            <a:r>
              <a:rPr lang="zh-CN" altLang="zh-CN" sz="1200" kern="1200" dirty="0" smtClean="0">
                <a:solidFill>
                  <a:schemeClr val="tx1"/>
                </a:solidFill>
                <a:effectLst/>
                <a:latin typeface="+mn-lt"/>
                <a:ea typeface="+mn-ea"/>
                <a:cs typeface="+mn-cs"/>
              </a:rPr>
              <a:t>因数。从式</a:t>
            </a:r>
            <a:r>
              <a:rPr lang="en-US" altLang="zh-CN" sz="1200" kern="1200" dirty="0" smtClean="0">
                <a:solidFill>
                  <a:schemeClr val="tx1"/>
                </a:solidFill>
                <a:effectLst/>
                <a:latin typeface="+mn-lt"/>
                <a:ea typeface="+mn-ea"/>
                <a:cs typeface="+mn-cs"/>
              </a:rPr>
              <a:t>(1)</a:t>
            </a:r>
            <a:r>
              <a:rPr lang="zh-CN" altLang="zh-CN" sz="1200" kern="1200" dirty="0" smtClean="0">
                <a:solidFill>
                  <a:schemeClr val="tx1"/>
                </a:solidFill>
                <a:effectLst/>
                <a:latin typeface="+mn-lt"/>
                <a:ea typeface="+mn-ea"/>
                <a:cs typeface="+mn-cs"/>
              </a:rPr>
              <a:t>中可以看出，对于在给定能量上优化的对撞机，对撞亮度与流强、垂直方向束</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束效应参数、</a:t>
            </a:r>
            <a:r>
              <a:rPr lang="en-US" altLang="zh-CN" sz="1200" kern="1200" dirty="0" smtClean="0">
                <a:solidFill>
                  <a:schemeClr val="tx1"/>
                </a:solidFill>
                <a:effectLst/>
                <a:latin typeface="+mn-lt"/>
                <a:ea typeface="+mn-ea"/>
                <a:cs typeface="+mn-cs"/>
              </a:rPr>
              <a:t>Hourglass</a:t>
            </a:r>
            <a:r>
              <a:rPr lang="zh-CN" altLang="zh-CN" sz="1200" kern="1200" dirty="0" smtClean="0">
                <a:solidFill>
                  <a:schemeClr val="tx1"/>
                </a:solidFill>
                <a:effectLst/>
                <a:latin typeface="+mn-lt"/>
                <a:ea typeface="+mn-ea"/>
                <a:cs typeface="+mn-cs"/>
              </a:rPr>
              <a:t>效应参数成正比，与垂直方向包络函数数值成反比</a:t>
            </a:r>
            <a:endParaRPr lang="en-US" altLang="zh-CN" sz="1200" kern="1200" dirty="0" smtClean="0">
              <a:solidFill>
                <a:schemeClr val="tx1"/>
              </a:solidFill>
              <a:effectLst/>
              <a:latin typeface="+mn-lt"/>
              <a:ea typeface="+mn-ea"/>
              <a:cs typeface="+mn-cs"/>
            </a:endParaRPr>
          </a:p>
          <a:p>
            <a:endParaRPr lang="en-US" altLang="zh-CN" sz="1200" kern="1200" dirty="0" smtClean="0">
              <a:solidFill>
                <a:schemeClr val="tx1"/>
              </a:solidFill>
              <a:effectLst/>
              <a:latin typeface="+mn-lt"/>
              <a:ea typeface="+mn-ea"/>
              <a:cs typeface="+mn-cs"/>
            </a:endParaRPr>
          </a:p>
          <a:p>
            <a:r>
              <a:rPr lang="zh-CN" altLang="en-US" sz="1200" kern="1200" dirty="0" smtClean="0">
                <a:solidFill>
                  <a:schemeClr val="tx1"/>
                </a:solidFill>
                <a:effectLst/>
                <a:latin typeface="+mn-lt"/>
                <a:ea typeface="+mn-ea"/>
                <a:cs typeface="+mn-cs"/>
              </a:rPr>
              <a:t>集体效应：</a:t>
            </a:r>
            <a:endParaRPr lang="en-US" altLang="zh-CN" sz="1200" kern="1200" dirty="0" smtClean="0">
              <a:solidFill>
                <a:schemeClr val="tx1"/>
              </a:solidFill>
              <a:effectLst/>
              <a:latin typeface="+mn-lt"/>
              <a:ea typeface="+mn-ea"/>
              <a:cs typeface="+mn-cs"/>
            </a:endParaRPr>
          </a:p>
          <a:p>
            <a:r>
              <a:rPr lang="zh-CN" altLang="zh-CN" sz="1200" kern="1200" dirty="0" smtClean="0">
                <a:solidFill>
                  <a:schemeClr val="tx1"/>
                </a:solidFill>
                <a:effectLst/>
                <a:latin typeface="+mn-lt"/>
                <a:ea typeface="+mn-ea"/>
                <a:cs typeface="+mn-cs"/>
              </a:rPr>
              <a:t>流强较强、束团尺寸较小而数量较多、能量较低，是</a:t>
            </a:r>
            <a:r>
              <a:rPr lang="en-US" altLang="zh-CN" sz="1200" kern="1200" dirty="0" smtClean="0">
                <a:solidFill>
                  <a:schemeClr val="tx1"/>
                </a:solidFill>
                <a:effectLst/>
                <a:latin typeface="+mn-lt"/>
                <a:ea typeface="+mn-ea"/>
                <a:cs typeface="+mn-cs"/>
              </a:rPr>
              <a:t>HIEPA</a:t>
            </a:r>
            <a:r>
              <a:rPr lang="zh-CN" altLang="zh-CN" sz="1200" kern="1200" dirty="0" smtClean="0">
                <a:solidFill>
                  <a:schemeClr val="tx1"/>
                </a:solidFill>
                <a:effectLst/>
                <a:latin typeface="+mn-lt"/>
                <a:ea typeface="+mn-ea"/>
                <a:cs typeface="+mn-cs"/>
              </a:rPr>
              <a:t>束流的三大特征，由此导致束流集体效应十分严重</a:t>
            </a:r>
            <a:r>
              <a:rPr lang="zh-CN" altLang="en-US"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束流不稳定性主要由尾场导致。严重的束流集体效应将引发粒子振荡频率改变、束流发射度增长、</a:t>
            </a:r>
            <a:r>
              <a:rPr lang="zh-CN" altLang="en-US" sz="1200" kern="1200" dirty="0" smtClean="0">
                <a:solidFill>
                  <a:schemeClr val="tx1"/>
                </a:solidFill>
                <a:effectLst/>
                <a:latin typeface="+mn-lt"/>
                <a:ea typeface="+mn-ea"/>
                <a:cs typeface="+mn-cs"/>
              </a:rPr>
              <a:t>束流</a:t>
            </a:r>
            <a:r>
              <a:rPr lang="zh-CN" altLang="zh-CN" sz="1200" kern="1200" dirty="0" smtClean="0">
                <a:solidFill>
                  <a:schemeClr val="tx1"/>
                </a:solidFill>
                <a:effectLst/>
                <a:latin typeface="+mn-lt"/>
                <a:ea typeface="+mn-ea"/>
                <a:cs typeface="+mn-cs"/>
              </a:rPr>
              <a:t>寿命下降</a:t>
            </a:r>
            <a:r>
              <a:rPr lang="zh-CN" altLang="en-US" sz="1200" kern="1200" dirty="0" smtClean="0">
                <a:solidFill>
                  <a:schemeClr val="tx1"/>
                </a:solidFill>
                <a:effectLst/>
                <a:latin typeface="+mn-lt"/>
                <a:ea typeface="+mn-ea"/>
                <a:cs typeface="+mn-cs"/>
              </a:rPr>
              <a:t>、束流品质降低以及</a:t>
            </a:r>
            <a:r>
              <a:rPr lang="zh-CN" altLang="zh-CN" sz="1200" kern="1200" dirty="0" smtClean="0">
                <a:solidFill>
                  <a:schemeClr val="tx1"/>
                </a:solidFill>
                <a:effectLst/>
                <a:latin typeface="+mn-lt"/>
                <a:ea typeface="+mn-ea"/>
                <a:cs typeface="+mn-cs"/>
              </a:rPr>
              <a:t>束流不稳定等现象。</a:t>
            </a:r>
            <a:endParaRPr lang="en-US" altLang="zh-CN" sz="1200" kern="1200" dirty="0" smtClean="0">
              <a:solidFill>
                <a:schemeClr val="tx1"/>
              </a:solidFill>
              <a:effectLst/>
              <a:latin typeface="+mn-lt"/>
              <a:ea typeface="+mn-ea"/>
              <a:cs typeface="+mn-cs"/>
            </a:endParaRPr>
          </a:p>
          <a:p>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t>69</a:t>
            </a:fld>
            <a:endParaRPr lang="en-US"/>
          </a:p>
        </p:txBody>
      </p:sp>
    </p:spTree>
    <p:extLst>
      <p:ext uri="{BB962C8B-B14F-4D97-AF65-F5344CB8AC3E}">
        <p14:creationId xmlns:p14="http://schemas.microsoft.com/office/powerpoint/2010/main" val="41835645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Let</a:t>
            </a:r>
            <a:r>
              <a:rPr lang="en-US" altLang="zh-CN" baseline="0" dirty="0" smtClean="0"/>
              <a:t> me briefly introduce you some interesting topic.</a:t>
            </a:r>
          </a:p>
          <a:p>
            <a:r>
              <a:rPr lang="en-US" altLang="zh-CN" baseline="0" dirty="0" smtClean="0"/>
              <a:t>We </a:t>
            </a:r>
            <a:r>
              <a:rPr lang="en-US" altLang="zh-CN" baseline="0" dirty="0" err="1" smtClean="0"/>
              <a:t>bgin</a:t>
            </a:r>
            <a:r>
              <a:rPr lang="en-US" altLang="zh-CN" baseline="0" dirty="0" smtClean="0"/>
              <a:t> from the hadron spectroscopy.</a:t>
            </a:r>
          </a:p>
          <a:p>
            <a:r>
              <a:rPr lang="en-US" altLang="zh-CN" baseline="0" dirty="0" smtClean="0"/>
              <a:t>As we know, to date, in experiment, we only observed the meson which is compose with</a:t>
            </a:r>
          </a:p>
          <a:p>
            <a:r>
              <a:rPr lang="en-US" altLang="zh-CN" baseline="0" dirty="0" smtClean="0"/>
              <a:t>2 quarks, and baryon with 3 quark.</a:t>
            </a:r>
          </a:p>
          <a:p>
            <a:r>
              <a:rPr lang="en-US" altLang="zh-CN" baseline="0" dirty="0" smtClean="0"/>
              <a:t>But QCD suggest the existence of </a:t>
            </a:r>
            <a:r>
              <a:rPr lang="en-US" altLang="zh-CN" baseline="0" dirty="0" err="1" smtClean="0"/>
              <a:t>exitoc</a:t>
            </a:r>
            <a:r>
              <a:rPr lang="en-US" altLang="zh-CN" baseline="0" dirty="0" smtClean="0"/>
              <a:t> states such as </a:t>
            </a:r>
            <a:r>
              <a:rPr lang="en-US" altLang="zh-CN" baseline="0" dirty="0" err="1" smtClean="0"/>
              <a:t>glueball</a:t>
            </a:r>
            <a:r>
              <a:rPr lang="en-US" altLang="zh-CN" baseline="0" dirty="0" smtClean="0"/>
              <a:t>, </a:t>
            </a:r>
            <a:r>
              <a:rPr lang="en-US" altLang="zh-CN" baseline="0" dirty="0" err="1" smtClean="0"/>
              <a:t>multiquark</a:t>
            </a:r>
            <a:r>
              <a:rPr lang="en-US" altLang="zh-CN" baseline="0" dirty="0" smtClean="0"/>
              <a:t> etc.</a:t>
            </a:r>
          </a:p>
          <a:p>
            <a:r>
              <a:rPr lang="en-US" altLang="zh-CN" baseline="0" dirty="0" smtClean="0"/>
              <a:t>Search for these exotic hadron is a key science question.</a:t>
            </a:r>
          </a:p>
          <a:p>
            <a:r>
              <a:rPr lang="en-US" altLang="zh-CN" baseline="0" dirty="0" smtClean="0"/>
              <a:t>W</a:t>
            </a:r>
          </a:p>
          <a:p>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t>76</a:t>
            </a:fld>
            <a:endParaRPr lang="en-US"/>
          </a:p>
        </p:txBody>
      </p:sp>
    </p:spTree>
    <p:extLst>
      <p:ext uri="{BB962C8B-B14F-4D97-AF65-F5344CB8AC3E}">
        <p14:creationId xmlns:p14="http://schemas.microsoft.com/office/powerpoint/2010/main" val="12571749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In</a:t>
            </a:r>
            <a:r>
              <a:rPr lang="en-US" altLang="zh-CN" baseline="0" dirty="0" smtClean="0"/>
              <a:t> tau-charm energy machine, psi and Y can directly produced with running the machine at a given energy.</a:t>
            </a:r>
          </a:p>
          <a:p>
            <a:r>
              <a:rPr lang="en-US" altLang="zh-CN" baseline="0" dirty="0" smtClean="0"/>
              <a:t>And the state with C=1 can be studied via radiative transition.</a:t>
            </a:r>
          </a:p>
          <a:p>
            <a:r>
              <a:rPr lang="en-US" altLang="zh-CN" baseline="0" dirty="0" smtClean="0"/>
              <a:t>And </a:t>
            </a:r>
            <a:r>
              <a:rPr lang="en-US" altLang="zh-CN" baseline="0" dirty="0" err="1" smtClean="0"/>
              <a:t>hardron</a:t>
            </a:r>
            <a:r>
              <a:rPr lang="en-US" altLang="zh-CN" baseline="0" dirty="0" smtClean="0"/>
              <a:t> decay fro psi or Y states can be used to search for states, like </a:t>
            </a:r>
            <a:r>
              <a:rPr lang="en-US" altLang="zh-CN" baseline="0" dirty="0" err="1" smtClean="0"/>
              <a:t>zc</a:t>
            </a:r>
            <a:r>
              <a:rPr lang="en-US" altLang="zh-CN" baseline="0" dirty="0" smtClean="0"/>
              <a:t>(3900)</a:t>
            </a:r>
          </a:p>
          <a:p>
            <a:endParaRPr lang="en-US" altLang="zh-CN" dirty="0" smtClean="0"/>
          </a:p>
          <a:p>
            <a:r>
              <a:rPr lang="en-US" altLang="zh-CN" dirty="0" smtClean="0"/>
              <a:t>The</a:t>
            </a:r>
            <a:r>
              <a:rPr lang="en-US" altLang="zh-CN" baseline="0" dirty="0" smtClean="0"/>
              <a:t> interesting </a:t>
            </a:r>
            <a:r>
              <a:rPr lang="en-US" altLang="zh-CN" baseline="0" dirty="0" err="1" smtClean="0"/>
              <a:t>charmonium</a:t>
            </a:r>
            <a:r>
              <a:rPr lang="en-US" altLang="zh-CN" baseline="0" dirty="0" smtClean="0"/>
              <a:t> topic in HIEPA is to </a:t>
            </a:r>
            <a:r>
              <a:rPr lang="en-US" altLang="zh-CN" baseline="0" dirty="0" err="1" smtClean="0"/>
              <a:t>seraching</a:t>
            </a:r>
            <a:r>
              <a:rPr lang="en-US" altLang="zh-CN" baseline="0" dirty="0" smtClean="0"/>
              <a:t> for the missing particle</a:t>
            </a:r>
          </a:p>
          <a:p>
            <a:r>
              <a:rPr lang="en-US" altLang="zh-CN" baseline="0" dirty="0" smtClean="0"/>
              <a:t>Above the charm </a:t>
            </a:r>
            <a:r>
              <a:rPr lang="en-US" altLang="zh-CN" baseline="0" dirty="0" err="1" smtClean="0"/>
              <a:t>thredhold</a:t>
            </a:r>
            <a:r>
              <a:rPr lang="en-US" altLang="zh-CN" baseline="0" dirty="0" smtClean="0"/>
              <a:t>, like D wave singlet state and </a:t>
            </a:r>
            <a:r>
              <a:rPr lang="en-US" altLang="zh-CN" baseline="0" dirty="0" err="1" smtClean="0"/>
              <a:t>Pwave</a:t>
            </a:r>
            <a:r>
              <a:rPr lang="en-US" altLang="zh-CN" baseline="0" dirty="0" smtClean="0"/>
              <a:t> excited state.</a:t>
            </a:r>
          </a:p>
          <a:p>
            <a:r>
              <a:rPr lang="en-US" altLang="zh-CN" baseline="0" dirty="0" smtClean="0"/>
              <a:t>To identify F-wave states and search for </a:t>
            </a:r>
            <a:r>
              <a:rPr lang="en-US" altLang="zh-CN" baseline="0" dirty="0" err="1" smtClean="0"/>
              <a:t>Zcs</a:t>
            </a:r>
            <a:r>
              <a:rPr lang="en-US" altLang="zh-CN" baseline="0" dirty="0" smtClean="0"/>
              <a:t>, also to looking for the </a:t>
            </a:r>
            <a:r>
              <a:rPr lang="en-US" altLang="zh-CN" baseline="0" dirty="0" err="1" smtClean="0"/>
              <a:t>hybirds</a:t>
            </a:r>
            <a:r>
              <a:rPr lang="en-US" altLang="zh-CN" baseline="0" dirty="0" smtClean="0"/>
              <a:t> states predicted by QCD. </a:t>
            </a:r>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t>93</a:t>
            </a:fld>
            <a:endParaRPr lang="en-US"/>
          </a:p>
        </p:txBody>
      </p:sp>
    </p:spTree>
    <p:extLst>
      <p:ext uri="{BB962C8B-B14F-4D97-AF65-F5344CB8AC3E}">
        <p14:creationId xmlns:p14="http://schemas.microsoft.com/office/powerpoint/2010/main" val="4030113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BEPCII/BESIII will end her mission around 2020,</a:t>
            </a:r>
          </a:p>
          <a:p>
            <a:r>
              <a:rPr lang="en-US" altLang="zh-CN" dirty="0" smtClean="0"/>
              <a:t>Led</a:t>
            </a:r>
            <a:r>
              <a:rPr lang="en-US" altLang="zh-CN" baseline="0" dirty="0" smtClean="0"/>
              <a:t> by the high energy Physics association of China, we are exploring possible</a:t>
            </a:r>
          </a:p>
          <a:p>
            <a:r>
              <a:rPr lang="en-US" altLang="zh-CN" baseline="0" dirty="0" smtClean="0"/>
              <a:t>Future collider </a:t>
            </a:r>
            <a:r>
              <a:rPr lang="en-US" altLang="zh-CN" baseline="0" dirty="0" err="1" smtClean="0"/>
              <a:t>proejct</a:t>
            </a:r>
            <a:r>
              <a:rPr lang="en-US" altLang="zh-CN" baseline="0" dirty="0" smtClean="0"/>
              <a:t> post BEPCII and BESIII</a:t>
            </a:r>
          </a:p>
          <a:p>
            <a:r>
              <a:rPr lang="en-US" altLang="zh-CN" baseline="0" dirty="0" smtClean="0"/>
              <a:t>High intensity Electron Positron accelerator (HIEPA) is one of the options.</a:t>
            </a:r>
          </a:p>
          <a:p>
            <a:r>
              <a:rPr lang="en-US" altLang="zh-CN" baseline="0" dirty="0" smtClean="0"/>
              <a:t>HIEPA facility can be serviced  as a collider machine,</a:t>
            </a:r>
          </a:p>
          <a:p>
            <a:r>
              <a:rPr lang="en-US" altLang="zh-CN" baseline="0" dirty="0" smtClean="0"/>
              <a:t>Which provide peak </a:t>
            </a:r>
            <a:r>
              <a:rPr lang="en-US" altLang="zh-CN" baseline="0" dirty="0" err="1" smtClean="0"/>
              <a:t>lumin</a:t>
            </a:r>
            <a:r>
              <a:rPr lang="en-US" altLang="zh-CN" baseline="0" dirty="0" smtClean="0"/>
              <a:t>…..</a:t>
            </a:r>
          </a:p>
          <a:p>
            <a:r>
              <a:rPr lang="en-US" altLang="zh-CN" baseline="0" dirty="0" smtClean="0"/>
              <a:t>The energy range from 2-7Gev, polarization available on one beam </a:t>
            </a:r>
          </a:p>
          <a:p>
            <a:r>
              <a:rPr lang="en-US" altLang="zh-CN" baseline="0" dirty="0" smtClean="0"/>
              <a:t>And the </a:t>
            </a:r>
            <a:r>
              <a:rPr lang="en-US" altLang="zh-CN" baseline="0" dirty="0" err="1" smtClean="0"/>
              <a:t>symmertic</a:t>
            </a:r>
            <a:r>
              <a:rPr lang="en-US" altLang="zh-CN" baseline="0" dirty="0" smtClean="0"/>
              <a:t> machine with low currents and crabbed </a:t>
            </a:r>
            <a:r>
              <a:rPr lang="en-US" altLang="zh-CN" baseline="0" dirty="0" err="1" smtClean="0"/>
              <a:t>saist</a:t>
            </a:r>
            <a:r>
              <a:rPr lang="en-US" altLang="zh-CN" baseline="0" dirty="0" smtClean="0"/>
              <a:t> solution for the </a:t>
            </a:r>
            <a:r>
              <a:rPr lang="en-US" altLang="zh-CN" baseline="0" dirty="0" err="1" smtClean="0"/>
              <a:t>interation</a:t>
            </a:r>
            <a:r>
              <a:rPr lang="en-US" altLang="zh-CN" baseline="0" dirty="0" smtClean="0"/>
              <a:t>….</a:t>
            </a:r>
          </a:p>
          <a:p>
            <a:r>
              <a:rPr lang="en-US" altLang="zh-CN" baseline="0" dirty="0" smtClean="0"/>
              <a:t>It also can </a:t>
            </a:r>
          </a:p>
        </p:txBody>
      </p:sp>
      <p:sp>
        <p:nvSpPr>
          <p:cNvPr id="4" name="灯片编号占位符 3"/>
          <p:cNvSpPr>
            <a:spLocks noGrp="1"/>
          </p:cNvSpPr>
          <p:nvPr>
            <p:ph type="sldNum" sz="quarter" idx="10"/>
          </p:nvPr>
        </p:nvSpPr>
        <p:spPr/>
        <p:txBody>
          <a:bodyPr/>
          <a:lstStyle/>
          <a:p>
            <a:fld id="{95512964-9D25-F140-BCE5-41B8A8543C54}" type="slidenum">
              <a:rPr lang="en-US" smtClean="0"/>
              <a:t>10</a:t>
            </a:fld>
            <a:endParaRPr lang="en-US"/>
          </a:p>
        </p:txBody>
      </p:sp>
    </p:spTree>
    <p:extLst>
      <p:ext uri="{BB962C8B-B14F-4D97-AF65-F5344CB8AC3E}">
        <p14:creationId xmlns:p14="http://schemas.microsoft.com/office/powerpoint/2010/main" val="3816452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With assumed</a:t>
            </a:r>
            <a:r>
              <a:rPr lang="en-US" altLang="zh-CN" baseline="0" dirty="0" smtClean="0"/>
              <a:t> 10^35 </a:t>
            </a:r>
            <a:r>
              <a:rPr lang="en-US" altLang="zh-CN" baseline="0" dirty="0" err="1" smtClean="0"/>
              <a:t>luminrocity</a:t>
            </a:r>
            <a:r>
              <a:rPr lang="en-US" altLang="zh-CN" baseline="0" dirty="0" smtClean="0"/>
              <a:t>, it is estimated to get the 1.4ab-1 data per year</a:t>
            </a:r>
          </a:p>
          <a:p>
            <a:r>
              <a:rPr lang="en-US" altLang="zh-CN" baseline="0" dirty="0" smtClean="0"/>
              <a:t>Taking into account really running days and data taking efficiency.</a:t>
            </a:r>
          </a:p>
          <a:p>
            <a:r>
              <a:rPr lang="en-US" altLang="zh-CN" baseline="0" dirty="0" smtClean="0"/>
              <a:t>It is expected to collected 10^9 D meson pair and Tau lepton pairs.</a:t>
            </a:r>
          </a:p>
          <a:p>
            <a:r>
              <a:rPr lang="en-US" altLang="zh-CN" baseline="0" dirty="0" smtClean="0"/>
              <a:t>These data is about 1/3 of BELLE-II data/per year which is expected to run with luminosity at 10^36</a:t>
            </a:r>
          </a:p>
          <a:p>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t>11</a:t>
            </a:fld>
            <a:endParaRPr lang="en-US"/>
          </a:p>
        </p:txBody>
      </p:sp>
    </p:spTree>
    <p:extLst>
      <p:ext uri="{BB962C8B-B14F-4D97-AF65-F5344CB8AC3E}">
        <p14:creationId xmlns:p14="http://schemas.microsoft.com/office/powerpoint/2010/main" val="2911812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This plots</a:t>
            </a:r>
            <a:r>
              <a:rPr lang="en-US" altLang="zh-CN" baseline="0" dirty="0" smtClean="0"/>
              <a:t> show the expected </a:t>
            </a:r>
            <a:r>
              <a:rPr lang="en-US" altLang="zh-CN" baseline="0" dirty="0" err="1" smtClean="0"/>
              <a:t>charmonium</a:t>
            </a:r>
            <a:r>
              <a:rPr lang="en-US" altLang="zh-CN" baseline="0" dirty="0" smtClean="0"/>
              <a:t> </a:t>
            </a:r>
            <a:r>
              <a:rPr lang="en-US" altLang="zh-CN" baseline="0" dirty="0" err="1" smtClean="0"/>
              <a:t>spectronscopy</a:t>
            </a:r>
            <a:r>
              <a:rPr lang="en-US" altLang="zh-CN" baseline="0" dirty="0" smtClean="0"/>
              <a:t> </a:t>
            </a:r>
            <a:r>
              <a:rPr lang="en-US" altLang="zh-CN" baseline="0" dirty="0" err="1" smtClean="0"/>
              <a:t>prodicted</a:t>
            </a:r>
            <a:r>
              <a:rPr lang="en-US" altLang="zh-CN" baseline="0" dirty="0" smtClean="0"/>
              <a:t> by QM,</a:t>
            </a:r>
          </a:p>
          <a:p>
            <a:r>
              <a:rPr lang="en-US" altLang="zh-CN" baseline="0" dirty="0" smtClean="0"/>
              <a:t>To date, in experiment, states below charm </a:t>
            </a:r>
            <a:r>
              <a:rPr lang="en-US" altLang="zh-CN" baseline="0" dirty="0" err="1" smtClean="0"/>
              <a:t>trheshold</a:t>
            </a:r>
            <a:r>
              <a:rPr lang="en-US" altLang="zh-CN" baseline="0" dirty="0" smtClean="0"/>
              <a:t> are all observed well,</a:t>
            </a:r>
          </a:p>
          <a:p>
            <a:r>
              <a:rPr lang="en-US" altLang="zh-CN" baseline="0" dirty="0" smtClean="0"/>
              <a:t>But above the charm threshold, there are still some missing states have not be observed yet</a:t>
            </a:r>
          </a:p>
          <a:p>
            <a:r>
              <a:rPr lang="en-US" altLang="zh-CN" baseline="0" dirty="0" smtClean="0"/>
              <a:t>Also, in the last decay, a lot of new XYZ states are observed, which is not a obviously conventional </a:t>
            </a:r>
            <a:r>
              <a:rPr lang="en-US" altLang="zh-CN" baseline="0" dirty="0" err="1" smtClean="0"/>
              <a:t>charmonium</a:t>
            </a:r>
            <a:r>
              <a:rPr lang="en-US" altLang="zh-CN" baseline="0" dirty="0" smtClean="0"/>
              <a:t> states.</a:t>
            </a:r>
          </a:p>
          <a:p>
            <a:r>
              <a:rPr lang="en-US" altLang="zh-CN" baseline="0" dirty="0" smtClean="0"/>
              <a:t>The nature is these new </a:t>
            </a:r>
            <a:r>
              <a:rPr lang="en-US" altLang="zh-CN" baseline="0" dirty="0" err="1" smtClean="0"/>
              <a:t>observetion</a:t>
            </a:r>
            <a:r>
              <a:rPr lang="en-US" altLang="zh-CN" baseline="0" dirty="0" smtClean="0"/>
              <a:t> is unclear.</a:t>
            </a:r>
          </a:p>
          <a:p>
            <a:r>
              <a:rPr lang="en-US" altLang="zh-CN" baseline="0" dirty="0" smtClean="0"/>
              <a:t>A better </a:t>
            </a:r>
            <a:r>
              <a:rPr lang="en-US" altLang="zh-CN" baseline="0" dirty="0" err="1" smtClean="0"/>
              <a:t>understaing</a:t>
            </a:r>
            <a:r>
              <a:rPr lang="en-US" altLang="zh-CN" baseline="0" dirty="0" smtClean="0"/>
              <a:t> on </a:t>
            </a:r>
            <a:r>
              <a:rPr lang="en-US" altLang="zh-CN" baseline="0" dirty="0" err="1" smtClean="0"/>
              <a:t>charmonium</a:t>
            </a:r>
            <a:r>
              <a:rPr lang="en-US" altLang="zh-CN" baseline="0" dirty="0" smtClean="0"/>
              <a:t> </a:t>
            </a:r>
            <a:r>
              <a:rPr lang="en-US" altLang="zh-CN" baseline="0" dirty="0" err="1" smtClean="0"/>
              <a:t>spectron</a:t>
            </a:r>
            <a:r>
              <a:rPr lang="en-US" altLang="zh-CN" baseline="0" dirty="0" smtClean="0"/>
              <a:t> may help to understand their natures.</a:t>
            </a:r>
          </a:p>
          <a:p>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t>12</a:t>
            </a:fld>
            <a:endParaRPr lang="en-US"/>
          </a:p>
        </p:txBody>
      </p:sp>
    </p:spTree>
    <p:extLst>
      <p:ext uri="{BB962C8B-B14F-4D97-AF65-F5344CB8AC3E}">
        <p14:creationId xmlns:p14="http://schemas.microsoft.com/office/powerpoint/2010/main" val="2087374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Now,</a:t>
            </a:r>
            <a:r>
              <a:rPr lang="en-US" altLang="zh-CN" baseline="0" dirty="0" smtClean="0"/>
              <a:t> we move to the CPV in tau decay.</a:t>
            </a:r>
          </a:p>
          <a:p>
            <a:r>
              <a:rPr lang="en-US" altLang="zh-CN" baseline="0" dirty="0" smtClean="0"/>
              <a:t>To day, CP violation is observed in B,D and </a:t>
            </a:r>
            <a:r>
              <a:rPr lang="en-US" altLang="zh-CN" baseline="0" dirty="0" err="1" smtClean="0"/>
              <a:t>Ksystem</a:t>
            </a:r>
            <a:endParaRPr lang="en-US" altLang="zh-CN" baseline="0" dirty="0" smtClean="0"/>
          </a:p>
          <a:p>
            <a:r>
              <a:rPr lang="en-US" altLang="zh-CN" baseline="0" dirty="0" smtClean="0"/>
              <a:t>But no </a:t>
            </a:r>
            <a:r>
              <a:rPr lang="en-US" altLang="zh-CN" baseline="0" dirty="0" err="1" smtClean="0"/>
              <a:t>ovserved</a:t>
            </a:r>
            <a:r>
              <a:rPr lang="en-US" altLang="zh-CN" baseline="0" dirty="0" smtClean="0"/>
              <a:t> in the lepton sector,</a:t>
            </a:r>
          </a:p>
          <a:p>
            <a:r>
              <a:rPr lang="en-US" altLang="zh-CN" baseline="0" dirty="0" smtClean="0"/>
              <a:t>The discovery of CPV in tau decay is a clean </a:t>
            </a:r>
            <a:r>
              <a:rPr lang="en-US" altLang="zh-CN" baseline="0" dirty="0" err="1" smtClean="0"/>
              <a:t>signture</a:t>
            </a:r>
            <a:r>
              <a:rPr lang="en-US" altLang="zh-CN" baseline="0" dirty="0" smtClean="0"/>
              <a:t> of NP.</a:t>
            </a:r>
          </a:p>
          <a:p>
            <a:r>
              <a:rPr lang="en-US" altLang="zh-CN" baseline="0" dirty="0" smtClean="0"/>
              <a:t>The most promising CPV channels is tau-Ks pi v,</a:t>
            </a:r>
          </a:p>
          <a:p>
            <a:r>
              <a:rPr lang="en-US" altLang="zh-CN" baseline="0" dirty="0" smtClean="0"/>
              <a:t>The SM predicted the CVP at 10-3 level duo to the Ks-Kl mixing,</a:t>
            </a:r>
          </a:p>
          <a:p>
            <a:r>
              <a:rPr lang="en-US" altLang="zh-CN" baseline="0" dirty="0" smtClean="0"/>
              <a:t>But Belle and Babar did not observed any </a:t>
            </a:r>
            <a:r>
              <a:rPr lang="en-US" altLang="zh-CN" baseline="0" dirty="0" err="1" smtClean="0"/>
              <a:t>evindence</a:t>
            </a:r>
            <a:r>
              <a:rPr lang="en-US" altLang="zh-CN" baseline="0" dirty="0" smtClean="0"/>
              <a:t> for it CPV</a:t>
            </a:r>
          </a:p>
          <a:p>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t>22</a:t>
            </a:fld>
            <a:endParaRPr lang="en-US"/>
          </a:p>
        </p:txBody>
      </p:sp>
    </p:spTree>
    <p:extLst>
      <p:ext uri="{BB962C8B-B14F-4D97-AF65-F5344CB8AC3E}">
        <p14:creationId xmlns:p14="http://schemas.microsoft.com/office/powerpoint/2010/main" val="2236501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So we</a:t>
            </a:r>
            <a:r>
              <a:rPr lang="en-US" altLang="zh-CN" baseline="0" dirty="0" smtClean="0"/>
              <a:t> need a new measurement on the angular CPV </a:t>
            </a:r>
            <a:r>
              <a:rPr lang="en-US" altLang="zh-CN" baseline="0" dirty="0" err="1" smtClean="0"/>
              <a:t>asymmerty</a:t>
            </a:r>
            <a:r>
              <a:rPr lang="en-US" altLang="zh-CN" baseline="0" dirty="0" smtClean="0"/>
              <a:t>.</a:t>
            </a:r>
          </a:p>
          <a:p>
            <a:r>
              <a:rPr lang="en-US" altLang="zh-CN" baseline="0" dirty="0" smtClean="0"/>
              <a:t>Like use T-od </a:t>
            </a:r>
            <a:r>
              <a:rPr lang="en-US" altLang="zh-CN" baseline="0" dirty="0" err="1" smtClean="0"/>
              <a:t>ratationally</a:t>
            </a:r>
            <a:r>
              <a:rPr lang="en-US" altLang="zh-CN" baseline="0" dirty="0" smtClean="0"/>
              <a:t> invariant products.</a:t>
            </a:r>
          </a:p>
          <a:p>
            <a:r>
              <a:rPr lang="en-US" altLang="zh-CN" baseline="0" dirty="0" smtClean="0"/>
              <a:t>The kind of analysis can be performed in the tau decay into final state with more than 2 hadron.</a:t>
            </a:r>
          </a:p>
          <a:p>
            <a:r>
              <a:rPr lang="en-US" altLang="zh-CN" baseline="0" dirty="0" smtClean="0"/>
              <a:t>But the polarized beam is necessary.</a:t>
            </a:r>
          </a:p>
          <a:p>
            <a:r>
              <a:rPr lang="en-US" altLang="zh-CN" baseline="0" dirty="0" smtClean="0"/>
              <a:t>As we know, the polarization of electron beam can be </a:t>
            </a:r>
            <a:r>
              <a:rPr lang="en-US" altLang="zh-CN" baseline="0" dirty="0" err="1" smtClean="0"/>
              <a:t>transver</a:t>
            </a:r>
            <a:r>
              <a:rPr lang="en-US" altLang="zh-CN" baseline="0" dirty="0" smtClean="0"/>
              <a:t> to the produce</a:t>
            </a:r>
          </a:p>
          <a:p>
            <a:r>
              <a:rPr lang="en-US" altLang="zh-CN" baseline="0" dirty="0" smtClean="0"/>
              <a:t>Tau, </a:t>
            </a:r>
          </a:p>
          <a:p>
            <a:r>
              <a:rPr lang="en-US" altLang="zh-CN" baseline="0" dirty="0" smtClean="0"/>
              <a:t>In tau-charm region, all the produce tau is expected to the 100% </a:t>
            </a:r>
            <a:r>
              <a:rPr lang="en-US" altLang="zh-CN" baseline="0" dirty="0" err="1" smtClean="0"/>
              <a:t>poralaztion</a:t>
            </a:r>
            <a:endParaRPr lang="en-US" altLang="zh-CN" baseline="0" dirty="0" smtClean="0"/>
          </a:p>
          <a:p>
            <a:r>
              <a:rPr lang="en-US" altLang="zh-CN" baseline="0" dirty="0" smtClean="0"/>
              <a:t>While in the super factor, the </a:t>
            </a:r>
            <a:r>
              <a:rPr lang="en-US" altLang="zh-CN" baseline="0" dirty="0" err="1" smtClean="0"/>
              <a:t>proporazation</a:t>
            </a:r>
            <a:r>
              <a:rPr lang="en-US" altLang="zh-CN" baseline="0" dirty="0" smtClean="0"/>
              <a:t> is expected to be about 50% with </a:t>
            </a:r>
          </a:p>
          <a:p>
            <a:r>
              <a:rPr lang="en-US" altLang="zh-CN" baseline="0" dirty="0" smtClean="0"/>
              <a:t>Tau cos\</a:t>
            </a:r>
            <a:r>
              <a:rPr lang="en-US" altLang="zh-CN" baseline="0" dirty="0" err="1" smtClean="0"/>
              <a:t>thet</a:t>
            </a:r>
            <a:r>
              <a:rPr lang="en-US" altLang="zh-CN" baseline="0" dirty="0" smtClean="0"/>
              <a:t> is 0.</a:t>
            </a:r>
          </a:p>
          <a:p>
            <a:r>
              <a:rPr lang="en-US" altLang="zh-CN" baseline="0" dirty="0" smtClean="0"/>
              <a:t>A important variable “</a:t>
            </a:r>
            <a:r>
              <a:rPr lang="en-US" altLang="zh-CN" sz="1200" b="1" dirty="0" smtClean="0">
                <a:solidFill>
                  <a:srgbClr val="FF0000"/>
                </a:solidFill>
                <a:latin typeface="Times New Roman" panose="02020603050405020304" pitchFamily="18" charset="0"/>
                <a:cs typeface="Times New Roman" panose="02020603050405020304" pitchFamily="18" charset="0"/>
              </a:rPr>
              <a:t>Figure Of Merits</a:t>
            </a:r>
            <a:r>
              <a:rPr lang="en-US" altLang="zh-CN" baseline="0" dirty="0" smtClean="0"/>
              <a:t>” proposed by the Y.S TSAI which take</a:t>
            </a:r>
          </a:p>
          <a:p>
            <a:r>
              <a:rPr lang="en-US" altLang="zh-CN" baseline="0" dirty="0" smtClean="0"/>
              <a:t>into </a:t>
            </a:r>
            <a:r>
              <a:rPr lang="en-US" altLang="zh-CN" baseline="0" dirty="0" err="1" smtClean="0"/>
              <a:t>accouting</a:t>
            </a:r>
            <a:r>
              <a:rPr lang="en-US" altLang="zh-CN" baseline="0" dirty="0" smtClean="0"/>
              <a:t> </a:t>
            </a:r>
            <a:r>
              <a:rPr lang="en-US" altLang="zh-CN" baseline="0" dirty="0" err="1" smtClean="0"/>
              <a:t>luminorcist</a:t>
            </a:r>
            <a:r>
              <a:rPr lang="en-US" altLang="zh-CN" baseline="0" dirty="0" smtClean="0"/>
              <a:t>, polarization and total cross section,</a:t>
            </a:r>
          </a:p>
          <a:p>
            <a:r>
              <a:rPr lang="en-US" altLang="zh-CN" baseline="0" dirty="0" smtClean="0"/>
              <a:t>to quantitative evaluate the feature of different experiment on CPV study</a:t>
            </a:r>
          </a:p>
          <a:p>
            <a:r>
              <a:rPr lang="en-US" altLang="zh-CN" baseline="0" dirty="0" smtClean="0"/>
              <a:t>And  HIEPA is found to be with the best </a:t>
            </a:r>
            <a:r>
              <a:rPr lang="en-US" altLang="zh-CN" baseline="0" dirty="0" err="1" smtClean="0"/>
              <a:t>quilaty</a:t>
            </a:r>
            <a:r>
              <a:rPr lang="en-US" altLang="zh-CN" baseline="0" dirty="0" smtClean="0"/>
              <a:t>.</a:t>
            </a:r>
          </a:p>
          <a:p>
            <a:endParaRPr lang="en-US" altLang="zh-CN" baseline="0" dirty="0" smtClean="0"/>
          </a:p>
          <a:p>
            <a:r>
              <a:rPr lang="en-US" altLang="zh-CN" baseline="0" dirty="0" smtClean="0"/>
              <a:t>Evaluate the characters of </a:t>
            </a:r>
          </a:p>
          <a:p>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t>23</a:t>
            </a:fld>
            <a:endParaRPr lang="en-US"/>
          </a:p>
        </p:txBody>
      </p:sp>
    </p:spTree>
    <p:extLst>
      <p:ext uri="{BB962C8B-B14F-4D97-AF65-F5344CB8AC3E}">
        <p14:creationId xmlns:p14="http://schemas.microsoft.com/office/powerpoint/2010/main" val="3171300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Now we move the new physics,</a:t>
            </a:r>
          </a:p>
          <a:p>
            <a:r>
              <a:rPr lang="en-US" altLang="zh-CN" dirty="0" smtClean="0"/>
              <a:t>As</a:t>
            </a:r>
            <a:r>
              <a:rPr lang="en-US" altLang="zh-CN" baseline="0" dirty="0" smtClean="0"/>
              <a:t> we know, the discovery of Higgs complete the list of the </a:t>
            </a:r>
            <a:r>
              <a:rPr lang="en-US" altLang="zh-CN" baseline="0" dirty="0" err="1" smtClean="0"/>
              <a:t>partilce</a:t>
            </a:r>
            <a:r>
              <a:rPr lang="en-US" altLang="zh-CN" baseline="0" dirty="0" smtClean="0"/>
              <a:t> in SM.</a:t>
            </a:r>
          </a:p>
          <a:p>
            <a:r>
              <a:rPr lang="en-US" altLang="zh-CN" baseline="0" dirty="0" smtClean="0"/>
              <a:t>But there some still a lots questions can not be explain the </a:t>
            </a:r>
            <a:r>
              <a:rPr lang="en-US" altLang="zh-CN" baseline="0" dirty="0" err="1" smtClean="0"/>
              <a:t>the</a:t>
            </a:r>
            <a:r>
              <a:rPr lang="en-US" altLang="zh-CN" baseline="0" dirty="0" smtClean="0"/>
              <a:t> SM framework.</a:t>
            </a:r>
          </a:p>
          <a:p>
            <a:r>
              <a:rPr lang="en-US" altLang="zh-CN" baseline="0" dirty="0" smtClean="0"/>
              <a:t>To date, there are not any evidence of new physics at high energy frontiers,</a:t>
            </a:r>
          </a:p>
          <a:p>
            <a:r>
              <a:rPr lang="en-US" altLang="zh-CN" baseline="0" dirty="0" smtClean="0"/>
              <a:t>So it is important and </a:t>
            </a:r>
            <a:r>
              <a:rPr lang="en-US" altLang="zh-CN" baseline="0" dirty="0" err="1" smtClean="0"/>
              <a:t>complementart</a:t>
            </a:r>
            <a:r>
              <a:rPr lang="en-US" altLang="zh-CN" baseline="0" dirty="0" smtClean="0"/>
              <a:t> to directly search for new physics in the </a:t>
            </a:r>
            <a:r>
              <a:rPr lang="en-US" altLang="zh-CN" baseline="0" dirty="0" err="1" smtClean="0"/>
              <a:t>presision</a:t>
            </a:r>
            <a:r>
              <a:rPr lang="en-US" altLang="zh-CN" baseline="0" dirty="0" smtClean="0"/>
              <a:t> frontier.</a:t>
            </a:r>
          </a:p>
          <a:p>
            <a:r>
              <a:rPr lang="en-US" altLang="zh-CN" baseline="0" dirty="0" smtClean="0"/>
              <a:t>This table is DNA for the new physics search in flavor physics, </a:t>
            </a:r>
          </a:p>
          <a:p>
            <a:r>
              <a:rPr lang="en-US" altLang="zh-CN" baseline="0" dirty="0" smtClean="0"/>
              <a:t>and charge </a:t>
            </a:r>
            <a:r>
              <a:rPr lang="en-US" altLang="zh-CN" baseline="0" dirty="0" err="1" smtClean="0"/>
              <a:t>letpon</a:t>
            </a:r>
            <a:r>
              <a:rPr lang="en-US" altLang="zh-CN" baseline="0" dirty="0" smtClean="0"/>
              <a:t> </a:t>
            </a:r>
            <a:r>
              <a:rPr lang="en-US" altLang="zh-CN" baseline="0" dirty="0" err="1" smtClean="0"/>
              <a:t>Falvor</a:t>
            </a:r>
            <a:r>
              <a:rPr lang="en-US" altLang="zh-CN" baseline="0" dirty="0" smtClean="0"/>
              <a:t> </a:t>
            </a:r>
            <a:r>
              <a:rPr lang="en-US" altLang="zh-CN" baseline="0" dirty="0" err="1" smtClean="0"/>
              <a:t>violavation</a:t>
            </a:r>
            <a:r>
              <a:rPr lang="en-US" altLang="zh-CN" baseline="0" dirty="0" smtClean="0"/>
              <a:t> decay is found to be a promising process to find the new physics</a:t>
            </a:r>
          </a:p>
          <a:p>
            <a:r>
              <a:rPr lang="en-US" altLang="zh-CN" baseline="0" dirty="0" smtClean="0"/>
              <a:t>And </a:t>
            </a:r>
            <a:r>
              <a:rPr lang="en-US" altLang="zh-CN" baseline="0" dirty="0" err="1" smtClean="0"/>
              <a:t>discribmate</a:t>
            </a:r>
            <a:r>
              <a:rPr lang="en-US" altLang="zh-CN" baseline="0" dirty="0" smtClean="0"/>
              <a:t> the different models and </a:t>
            </a:r>
            <a:r>
              <a:rPr lang="en-US" altLang="zh-CN" baseline="0" dirty="0" err="1" smtClean="0"/>
              <a:t>contraint</a:t>
            </a:r>
            <a:r>
              <a:rPr lang="en-US" altLang="zh-CN" baseline="0" dirty="0" smtClean="0"/>
              <a:t> theirs parameters. </a:t>
            </a:r>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t>24</a:t>
            </a:fld>
            <a:endParaRPr lang="en-US"/>
          </a:p>
        </p:txBody>
      </p:sp>
    </p:spTree>
    <p:extLst>
      <p:ext uri="{BB962C8B-B14F-4D97-AF65-F5344CB8AC3E}">
        <p14:creationId xmlns:p14="http://schemas.microsoft.com/office/powerpoint/2010/main" val="3055708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smtClean="0"/>
              <a:t>Tua</a:t>
            </a:r>
            <a:r>
              <a:rPr lang="en-US" altLang="zh-CN" dirty="0" smtClean="0"/>
              <a:t>-&gt;gamma mu have been</a:t>
            </a:r>
            <a:r>
              <a:rPr lang="en-US" altLang="zh-CN" baseline="0" dirty="0" smtClean="0"/>
              <a:t> detail studying for many years in B </a:t>
            </a:r>
            <a:r>
              <a:rPr lang="en-US" altLang="zh-CN" baseline="0" dirty="0" err="1" smtClean="0"/>
              <a:t>facotry</a:t>
            </a:r>
            <a:r>
              <a:rPr lang="en-US" altLang="zh-CN" baseline="0" dirty="0" smtClean="0"/>
              <a:t>.</a:t>
            </a:r>
            <a:endParaRPr lang="en-US" altLang="zh-CN" dirty="0" smtClean="0"/>
          </a:p>
          <a:p>
            <a:r>
              <a:rPr lang="en-US" altLang="zh-CN" dirty="0" smtClean="0"/>
              <a:t>This</a:t>
            </a:r>
            <a:r>
              <a:rPr lang="en-US" altLang="zh-CN" baseline="0" dirty="0" smtClean="0"/>
              <a:t> plot show the update </a:t>
            </a:r>
            <a:r>
              <a:rPr lang="en-US" altLang="zh-CN" baseline="0" dirty="0" err="1" smtClean="0"/>
              <a:t>limint</a:t>
            </a:r>
            <a:r>
              <a:rPr lang="en-US" altLang="zh-CN" baseline="0" dirty="0" smtClean="0"/>
              <a:t> as function of luminosity for the different experiment.</a:t>
            </a:r>
          </a:p>
          <a:p>
            <a:r>
              <a:rPr lang="en-US" altLang="zh-CN" baseline="0" dirty="0" smtClean="0"/>
              <a:t>The current update limit is about 4x10-8 from both BABAR and BELLE,</a:t>
            </a:r>
          </a:p>
          <a:p>
            <a:r>
              <a:rPr lang="en-US" altLang="zh-CN" baseline="0" dirty="0" smtClean="0"/>
              <a:t>It is clear see that the upper limit is proportional to 1/</a:t>
            </a:r>
            <a:r>
              <a:rPr lang="en-US" altLang="zh-CN" baseline="0" dirty="0" err="1" smtClean="0"/>
              <a:t>sqrt</a:t>
            </a:r>
            <a:r>
              <a:rPr lang="en-US" altLang="zh-CN" baseline="0" dirty="0" smtClean="0"/>
              <a:t>(L)</a:t>
            </a:r>
          </a:p>
          <a:p>
            <a:r>
              <a:rPr lang="en-US" altLang="zh-CN" baseline="0" dirty="0" smtClean="0"/>
              <a:t>The </a:t>
            </a:r>
            <a:r>
              <a:rPr lang="en-US" altLang="zh-CN" baseline="0" dirty="0" err="1" smtClean="0"/>
              <a:t>strudy</a:t>
            </a:r>
            <a:r>
              <a:rPr lang="en-US" altLang="zh-CN" baseline="0" dirty="0" smtClean="0"/>
              <a:t> from Supper B show the expected UL is 3x10-9 with 75ab-1 data.</a:t>
            </a:r>
          </a:p>
          <a:p>
            <a:r>
              <a:rPr lang="en-US" altLang="zh-CN" baseline="0" dirty="0" smtClean="0"/>
              <a:t>At HIEPA, we expected to collected 3x109 tau pair per year</a:t>
            </a:r>
          </a:p>
          <a:p>
            <a:r>
              <a:rPr lang="en-US" altLang="zh-CN" baseline="0" dirty="0" smtClean="0"/>
              <a:t>It is interesting to know what the expected UL can be </a:t>
            </a:r>
            <a:r>
              <a:rPr lang="en-US" altLang="zh-CN" baseline="0" dirty="0" err="1" smtClean="0"/>
              <a:t>acieved</a:t>
            </a:r>
            <a:r>
              <a:rPr lang="zh-CN" altLang="en-US" baseline="0" dirty="0" smtClean="0"/>
              <a:t> </a:t>
            </a:r>
            <a:r>
              <a:rPr lang="en-US" altLang="zh-CN" baseline="0" dirty="0" smtClean="0"/>
              <a:t>in </a:t>
            </a:r>
            <a:r>
              <a:rPr lang="en-US" altLang="zh-CN" baseline="0" dirty="0" err="1" smtClean="0"/>
              <a:t>hiepa</a:t>
            </a:r>
            <a:r>
              <a:rPr lang="en-US" altLang="zh-CN" baseline="0" dirty="0" smtClean="0"/>
              <a:t>.</a:t>
            </a:r>
          </a:p>
        </p:txBody>
      </p:sp>
      <p:sp>
        <p:nvSpPr>
          <p:cNvPr id="4" name="灯片编号占位符 3"/>
          <p:cNvSpPr>
            <a:spLocks noGrp="1"/>
          </p:cNvSpPr>
          <p:nvPr>
            <p:ph type="sldNum" sz="quarter" idx="10"/>
          </p:nvPr>
        </p:nvSpPr>
        <p:spPr/>
        <p:txBody>
          <a:bodyPr/>
          <a:lstStyle/>
          <a:p>
            <a:fld id="{95512964-9D25-F140-BCE5-41B8A8543C54}" type="slidenum">
              <a:rPr lang="en-US" smtClean="0"/>
              <a:t>25</a:t>
            </a:fld>
            <a:endParaRPr lang="en-US"/>
          </a:p>
        </p:txBody>
      </p:sp>
    </p:spTree>
    <p:extLst>
      <p:ext uri="{BB962C8B-B14F-4D97-AF65-F5344CB8AC3E}">
        <p14:creationId xmlns:p14="http://schemas.microsoft.com/office/powerpoint/2010/main" val="14584481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lvl1pPr>
              <a:defRPr baseline="0"/>
            </a:lvl1pPr>
          </a:lstStyle>
          <a:p>
            <a:r>
              <a:rPr lang="en-US" dirty="0" smtClean="0"/>
              <a:t>Hadron Physics </a:t>
            </a:r>
            <a:br>
              <a:rPr lang="en-US" dirty="0" smtClean="0"/>
            </a:br>
            <a:r>
              <a:rPr lang="en-US" dirty="0" smtClean="0"/>
              <a:t>in China and the Facilities </a:t>
            </a:r>
            <a:endParaRPr lang="en-US" dirty="0"/>
          </a:p>
        </p:txBody>
      </p:sp>
      <p:sp>
        <p:nvSpPr>
          <p:cNvPr id="3" name="Subtitle 2"/>
          <p:cNvSpPr>
            <a:spLocks noGrp="1"/>
          </p:cNvSpPr>
          <p:nvPr>
            <p:ph type="subTitle" idx="1" hasCustomPrompt="1"/>
          </p:nvPr>
        </p:nvSpPr>
        <p:spPr>
          <a:xfrm>
            <a:off x="872067" y="3886200"/>
            <a:ext cx="73660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err="1" smtClean="0"/>
              <a:t>Zhengguo</a:t>
            </a:r>
            <a:r>
              <a:rPr lang="en-US" dirty="0" smtClean="0"/>
              <a:t> Zhao</a:t>
            </a:r>
          </a:p>
          <a:p>
            <a:r>
              <a:rPr lang="en-US" dirty="0" smtClean="0"/>
              <a:t>University of Science and Technology of China </a:t>
            </a:r>
            <a:endParaRPr lang="en-US" dirty="0"/>
          </a:p>
        </p:txBody>
      </p:sp>
      <p:sp>
        <p:nvSpPr>
          <p:cNvPr id="4" name="Date Placeholder 3"/>
          <p:cNvSpPr>
            <a:spLocks noGrp="1"/>
          </p:cNvSpPr>
          <p:nvPr>
            <p:ph type="dt" sz="half" idx="10"/>
          </p:nvPr>
        </p:nvSpPr>
        <p:spPr>
          <a:xfrm>
            <a:off x="284206" y="6356350"/>
            <a:ext cx="1853514" cy="365125"/>
          </a:xfrm>
        </p:spPr>
        <p:txBody>
          <a:bodyPr/>
          <a:lstStyle>
            <a:lvl1pPr>
              <a:defRPr b="1">
                <a:solidFill>
                  <a:schemeClr val="tx1"/>
                </a:solidFill>
              </a:defRPr>
            </a:lvl1pPr>
          </a:lstStyle>
          <a:p>
            <a:r>
              <a:rPr lang="en-US" altLang="zh-CN" smtClean="0"/>
              <a:t>20/08/2016  H.P.  Peng</a:t>
            </a:r>
            <a:endParaRPr lang="en-US" dirty="0"/>
          </a:p>
        </p:txBody>
      </p:sp>
      <p:sp>
        <p:nvSpPr>
          <p:cNvPr id="5" name="Footer Placeholder 4"/>
          <p:cNvSpPr>
            <a:spLocks noGrp="1"/>
          </p:cNvSpPr>
          <p:nvPr>
            <p:ph type="ftr" sz="quarter" idx="11"/>
          </p:nvPr>
        </p:nvSpPr>
        <p:spPr/>
        <p:txBody>
          <a:bodyPr/>
          <a:lstStyle>
            <a:lvl1pPr>
              <a:defRPr b="1">
                <a:solidFill>
                  <a:schemeClr val="tx1"/>
                </a:solidFill>
              </a:defRPr>
            </a:lvl1p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Slide Number Placeholder 5"/>
          <p:cNvSpPr>
            <a:spLocks noGrp="1"/>
          </p:cNvSpPr>
          <p:nvPr>
            <p:ph type="sldNum" sz="quarter" idx="12"/>
          </p:nvPr>
        </p:nvSpPr>
        <p:spPr/>
        <p:txBody>
          <a:bodyPr/>
          <a:lstStyle>
            <a:lvl1pPr>
              <a:defRPr b="0">
                <a:solidFill>
                  <a:schemeClr val="tx1"/>
                </a:solidFill>
              </a:defRPr>
            </a:lvl1pPr>
          </a:lstStyle>
          <a:p>
            <a:fld id="{C973300C-797F-D148-A78D-320196FBAF04}" type="slidenum">
              <a:rPr lang="en-US" smtClean="0"/>
              <a:pPr/>
              <a:t>‹#›</a:t>
            </a:fld>
            <a:endParaRPr lang="en-US" dirty="0"/>
          </a:p>
        </p:txBody>
      </p:sp>
      <p:pic>
        <p:nvPicPr>
          <p:cNvPr id="7" name="Picture 4" descr="C:\Users\penghp\Desktop\untitled.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870" y="28575"/>
            <a:ext cx="819151" cy="746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16992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sz="1400" b="1">
                <a:solidFill>
                  <a:schemeClr val="tx1"/>
                </a:solidFill>
              </a:defRPr>
            </a:lvl1pPr>
          </a:lstStyle>
          <a:p>
            <a:r>
              <a:rPr lang="en-US" altLang="zh-CN" smtClean="0"/>
              <a:t>20/08/2016  H.P.  Peng</a:t>
            </a:r>
            <a:endParaRPr lang="en-US" dirty="0"/>
          </a:p>
        </p:txBody>
      </p:sp>
      <p:sp>
        <p:nvSpPr>
          <p:cNvPr id="5" name="Footer Placeholder 4"/>
          <p:cNvSpPr>
            <a:spLocks noGrp="1"/>
          </p:cNvSpPr>
          <p:nvPr>
            <p:ph type="ftr" sz="quarter" idx="11"/>
          </p:nvPr>
        </p:nvSpPr>
        <p:spPr/>
        <p:txBody>
          <a:bodyPr/>
          <a:lstStyle>
            <a:lvl1pPr>
              <a:defRPr sz="1400" b="1">
                <a:solidFill>
                  <a:schemeClr val="tx1"/>
                </a:solidFill>
              </a:defRPr>
            </a:lvl1p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Slide Number Placeholder 5"/>
          <p:cNvSpPr>
            <a:spLocks noGrp="1"/>
          </p:cNvSpPr>
          <p:nvPr>
            <p:ph type="sldNum" sz="quarter" idx="12"/>
          </p:nvPr>
        </p:nvSpPr>
        <p:spPr/>
        <p:txBody>
          <a:bodyPr/>
          <a:lstStyle>
            <a:lvl1pPr>
              <a:defRPr sz="1400" b="1">
                <a:solidFill>
                  <a:schemeClr val="tx1"/>
                </a:solidFill>
              </a:defRPr>
            </a:lvl1pPr>
          </a:lstStyle>
          <a:p>
            <a:fld id="{C973300C-797F-D148-A78D-320196FBAF04}" type="slidenum">
              <a:rPr lang="en-US" smtClean="0"/>
              <a:pPr/>
              <a:t>‹#›</a:t>
            </a:fld>
            <a:endParaRPr lang="en-US" dirty="0"/>
          </a:p>
        </p:txBody>
      </p:sp>
      <p:pic>
        <p:nvPicPr>
          <p:cNvPr id="7" name="Picture 4" descr="C:\Users\penghp\Desktop\untitled.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10245" y="28575"/>
            <a:ext cx="819151" cy="746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53721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b="1" i="0" baseline="0">
                <a:solidFill>
                  <a:schemeClr val="tx1"/>
                </a:solidFill>
              </a:defRPr>
            </a:lvl1pPr>
          </a:lstStyle>
          <a:p>
            <a:r>
              <a:rPr lang="en-US" altLang="zh-CN" smtClean="0"/>
              <a:t>20/08/2016  H.P.  Peng</a:t>
            </a:r>
            <a:endParaRPr lang="en-US" dirty="0"/>
          </a:p>
        </p:txBody>
      </p:sp>
      <p:sp>
        <p:nvSpPr>
          <p:cNvPr id="6" name="Footer Placeholder 5"/>
          <p:cNvSpPr>
            <a:spLocks noGrp="1"/>
          </p:cNvSpPr>
          <p:nvPr>
            <p:ph type="ftr" sz="quarter" idx="11"/>
          </p:nvPr>
        </p:nvSpPr>
        <p:spPr/>
        <p:txBody>
          <a:bodyPr/>
          <a:lstStyle>
            <a:lvl1pPr>
              <a:defRPr b="1">
                <a:solidFill>
                  <a:schemeClr val="tx1"/>
                </a:solidFill>
              </a:defRPr>
            </a:lvl1p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7" name="Slide Number Placeholder 6"/>
          <p:cNvSpPr>
            <a:spLocks noGrp="1"/>
          </p:cNvSpPr>
          <p:nvPr>
            <p:ph type="sldNum" sz="quarter" idx="12"/>
          </p:nvPr>
        </p:nvSpPr>
        <p:spPr/>
        <p:txBody>
          <a:bodyPr/>
          <a:lstStyle>
            <a:lvl1pPr>
              <a:defRPr b="0"/>
            </a:lvl1pPr>
          </a:lstStyle>
          <a:p>
            <a:fld id="{C973300C-797F-D148-A78D-320196FBAF04}" type="slidenum">
              <a:rPr lang="en-US" smtClean="0"/>
              <a:pPr/>
              <a:t>‹#›</a:t>
            </a:fld>
            <a:endParaRPr lang="en-US" dirty="0"/>
          </a:p>
        </p:txBody>
      </p:sp>
    </p:spTree>
    <p:extLst>
      <p:ext uri="{BB962C8B-B14F-4D97-AF65-F5344CB8AC3E}">
        <p14:creationId xmlns:p14="http://schemas.microsoft.com/office/powerpoint/2010/main" val="8474853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8480" y="50539"/>
            <a:ext cx="7762240" cy="714850"/>
          </a:xfrm>
          <a:prstGeom prst="rect">
            <a:avLst/>
          </a:prstGeom>
          <a:solidFill>
            <a:srgbClr val="0036FA"/>
          </a:solidFill>
        </p:spPr>
        <p:txBody>
          <a:bodyPr vert="horz" lIns="91440" tIns="45720" rIns="91440" bIns="45720" rtlCol="0" anchor="ctr">
            <a:normAutofit/>
          </a:bodyPr>
          <a:lstStyle/>
          <a:p>
            <a:r>
              <a:rPr lang="en-US" dirty="0" smtClean="0"/>
              <a:t>Hadron Physics</a:t>
            </a:r>
            <a:endParaRPr lang="en-US" dirty="0"/>
          </a:p>
        </p:txBody>
      </p:sp>
      <p:sp>
        <p:nvSpPr>
          <p:cNvPr id="3" name="Text Placeholder 2"/>
          <p:cNvSpPr>
            <a:spLocks noGrp="1"/>
          </p:cNvSpPr>
          <p:nvPr>
            <p:ph type="body" idx="1"/>
          </p:nvPr>
        </p:nvSpPr>
        <p:spPr>
          <a:xfrm>
            <a:off x="227075" y="1059768"/>
            <a:ext cx="8654105" cy="506639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1">
                <a:solidFill>
                  <a:schemeClr val="tx1"/>
                </a:solidFill>
              </a:defRPr>
            </a:lvl1pPr>
          </a:lstStyle>
          <a:p>
            <a:r>
              <a:rPr lang="en-US" altLang="zh-CN" smtClean="0"/>
              <a:t>20/08/2016  H.P.  Peng</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1">
                <a:solidFill>
                  <a:schemeClr val="tx1"/>
                </a:solidFill>
              </a:defRPr>
            </a:lvl1p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1">
                <a:solidFill>
                  <a:schemeClr val="tx1"/>
                </a:solidFill>
              </a:defRPr>
            </a:lvl1pPr>
          </a:lstStyle>
          <a:p>
            <a:fld id="{C973300C-797F-D148-A78D-320196FBAF04}" type="slidenum">
              <a:rPr lang="en-US" smtClean="0"/>
              <a:pPr/>
              <a:t>‹#›</a:t>
            </a:fld>
            <a:endParaRPr lang="en-US" dirty="0"/>
          </a:p>
        </p:txBody>
      </p:sp>
      <p:cxnSp>
        <p:nvCxnSpPr>
          <p:cNvPr id="9" name="Straight Connector 8"/>
          <p:cNvCxnSpPr/>
          <p:nvPr userDrawn="1"/>
        </p:nvCxnSpPr>
        <p:spPr>
          <a:xfrm>
            <a:off x="227075" y="808515"/>
            <a:ext cx="8654105" cy="0"/>
          </a:xfrm>
          <a:prstGeom prst="line">
            <a:avLst/>
          </a:prstGeom>
          <a:ln w="50800">
            <a:solidFill>
              <a:schemeClr val="accent1">
                <a:lumMod val="20000"/>
                <a:lumOff val="80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8"/>
          <p:cNvCxnSpPr/>
          <p:nvPr userDrawn="1"/>
        </p:nvCxnSpPr>
        <p:spPr>
          <a:xfrm>
            <a:off x="237235" y="6321585"/>
            <a:ext cx="8654105" cy="0"/>
          </a:xfrm>
          <a:prstGeom prst="line">
            <a:avLst/>
          </a:prstGeom>
          <a:ln w="38100">
            <a:solidFill>
              <a:schemeClr val="tx2">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53976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Lst>
  <p:timing>
    <p:tnLst>
      <p:par>
        <p:cTn id="1" dur="indefinite" restart="never" nodeType="tmRoot"/>
      </p:par>
    </p:tnLst>
  </p:timing>
  <p:hf hdr="0"/>
  <p:txStyles>
    <p:titleStyle>
      <a:lvl1pPr algn="ctr" defTabSz="457200" rtl="0" eaLnBrk="1" latinLnBrk="0" hangingPunct="1">
        <a:spcBef>
          <a:spcPct val="0"/>
        </a:spcBef>
        <a:buNone/>
        <a:defRPr sz="4400" b="1" kern="1200" baseline="0">
          <a:solidFill>
            <a:schemeClr val="bg1"/>
          </a:solidFill>
          <a:latin typeface="Cambria" panose="02040503050406030204" pitchFamily="18" charset="0"/>
          <a:ea typeface="Arial Unicode MS" panose="020B0604020202020204" pitchFamily="34" charset="-122"/>
          <a:cs typeface="Arial Unicode MS" panose="020B0604020202020204" pitchFamily="34" charset="-122"/>
        </a:defRPr>
      </a:lvl1pPr>
    </p:titleStyle>
    <p:bodyStyle>
      <a:lvl1pPr marL="342900" indent="-342900" algn="l" defTabSz="457200" rtl="0" eaLnBrk="1" latinLnBrk="0" hangingPunct="1">
        <a:spcBef>
          <a:spcPct val="20000"/>
        </a:spcBef>
        <a:buFont typeface="Arial"/>
        <a:buChar char="•"/>
        <a:defRPr sz="3200" b="1"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457200" rtl="0" eaLnBrk="1" latinLnBrk="0" hangingPunct="1">
        <a:spcBef>
          <a:spcPct val="20000"/>
        </a:spcBef>
        <a:buFont typeface="Arial"/>
        <a:buChar char="–"/>
        <a:defRPr sz="2800" b="1"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457200" rtl="0" eaLnBrk="1" latinLnBrk="0" hangingPunct="1">
        <a:spcBef>
          <a:spcPct val="20000"/>
        </a:spcBef>
        <a:buFont typeface="Arial"/>
        <a:buChar char="•"/>
        <a:defRPr sz="2400" b="1"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457200" rtl="0" eaLnBrk="1" latinLnBrk="0" hangingPunct="1">
        <a:spcBef>
          <a:spcPct val="20000"/>
        </a:spcBef>
        <a:buFont typeface="Arial"/>
        <a:buChar char="–"/>
        <a:defRPr sz="2000" b="1"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457200" rtl="0" eaLnBrk="1" latinLnBrk="0" hangingPunct="1">
        <a:spcBef>
          <a:spcPct val="20000"/>
        </a:spcBef>
        <a:buFont typeface="Arial"/>
        <a:buChar char="»"/>
        <a:defRPr sz="2000" b="1"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7"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w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png"/></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7.emf"/><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3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94.wmf"/><Relationship Id="rId4" Type="http://schemas.openxmlformats.org/officeDocument/2006/relationships/oleObject" Target="../embeddings/oleObject1.bin"/></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4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4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gif"/></Relationships>
</file>

<file path=ppt/slides/_rels/slide4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8.gif"/><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1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5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4" Type="http://schemas.openxmlformats.org/officeDocument/2006/relationships/image" Target="../media/image123.wmf"/></Relationships>
</file>

<file path=ppt/slides/_rels/slide5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hyperlink" Target="http://wcm.ustc.edu.cn/pub/CICPI2011/futureplans/"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emf"/><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20.emf"/><Relationship Id="rId17" Type="http://schemas.openxmlformats.org/officeDocument/2006/relationships/image" Target="../media/image25.jpeg"/><Relationship Id="rId2" Type="http://schemas.openxmlformats.org/officeDocument/2006/relationships/image" Target="../media/image10.jpeg"/><Relationship Id="rId16"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9.png"/><Relationship Id="rId5" Type="http://schemas.openxmlformats.org/officeDocument/2006/relationships/image" Target="../media/image13.jpe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jpeg"/><Relationship Id="rId14" Type="http://schemas.openxmlformats.org/officeDocument/2006/relationships/image" Target="../media/image22.jpeg"/></Relationships>
</file>

<file path=ppt/slides/_rels/slide60.xml.rels><?xml version="1.0" encoding="UTF-8" standalone="yes"?>
<Relationships xmlns="http://schemas.openxmlformats.org/package/2006/relationships"><Relationship Id="rId8" Type="http://schemas.openxmlformats.org/officeDocument/2006/relationships/image" Target="../media/image138.jpeg"/><Relationship Id="rId3" Type="http://schemas.openxmlformats.org/officeDocument/2006/relationships/image" Target="../media/image133.jpeg"/><Relationship Id="rId7" Type="http://schemas.openxmlformats.org/officeDocument/2006/relationships/image" Target="../media/image137.jpe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36.jpeg"/><Relationship Id="rId5" Type="http://schemas.openxmlformats.org/officeDocument/2006/relationships/image" Target="../media/image135.png"/><Relationship Id="rId10" Type="http://schemas.openxmlformats.org/officeDocument/2006/relationships/image" Target="../media/image140.jpeg"/><Relationship Id="rId4" Type="http://schemas.openxmlformats.org/officeDocument/2006/relationships/image" Target="../media/image134.png"/><Relationship Id="rId9" Type="http://schemas.openxmlformats.org/officeDocument/2006/relationships/image" Target="../media/image139.jpeg"/></Relationships>
</file>

<file path=ppt/slides/_rels/slide61.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image" Target="../media/image142.jpeg"/><Relationship Id="rId7" Type="http://schemas.openxmlformats.org/officeDocument/2006/relationships/image" Target="../media/image146.jpeg"/><Relationship Id="rId2" Type="http://schemas.openxmlformats.org/officeDocument/2006/relationships/image" Target="../media/image141.jpeg"/><Relationship Id="rId1" Type="http://schemas.openxmlformats.org/officeDocument/2006/relationships/slideLayout" Target="../slideLayouts/slideLayout2.xml"/><Relationship Id="rId6" Type="http://schemas.openxmlformats.org/officeDocument/2006/relationships/image" Target="../media/image145.jpeg"/><Relationship Id="rId5" Type="http://schemas.openxmlformats.org/officeDocument/2006/relationships/image" Target="../media/image144.jpeg"/><Relationship Id="rId10" Type="http://schemas.openxmlformats.org/officeDocument/2006/relationships/image" Target="../media/image149.jpeg"/><Relationship Id="rId4" Type="http://schemas.openxmlformats.org/officeDocument/2006/relationships/image" Target="../media/image143.jpeg"/><Relationship Id="rId9" Type="http://schemas.openxmlformats.org/officeDocument/2006/relationships/image" Target="../media/image148.jpeg"/></Relationships>
</file>

<file path=ppt/slides/_rels/slide6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54.w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77.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1.wdp"/><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2.wdp"/><Relationship Id="rId4" Type="http://schemas.openxmlformats.org/officeDocument/2006/relationships/image" Target="../media/image3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8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8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xml"/><Relationship Id="rId5" Type="http://schemas.openxmlformats.org/officeDocument/2006/relationships/image" Target="../media/image179.png"/><Relationship Id="rId4" Type="http://schemas.openxmlformats.org/officeDocument/2006/relationships/image" Target="../media/image178.png"/></Relationships>
</file>

<file path=ppt/slides/_rels/slide8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emf"/><Relationship Id="rId1" Type="http://schemas.openxmlformats.org/officeDocument/2006/relationships/slideLayout" Target="../slideLayouts/slideLayout2.xml"/><Relationship Id="rId5" Type="http://schemas.openxmlformats.org/officeDocument/2006/relationships/image" Target="../media/image181.emf"/><Relationship Id="rId4" Type="http://schemas.openxmlformats.org/officeDocument/2006/relationships/image" Target="../media/image18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2.xml"/><Relationship Id="rId5" Type="http://schemas.openxmlformats.org/officeDocument/2006/relationships/image" Target="../media/image185.jpeg"/><Relationship Id="rId4" Type="http://schemas.openxmlformats.org/officeDocument/2006/relationships/image" Target="../media/image184.gif"/></Relationships>
</file>

<file path=ppt/slides/_rels/slide91.xml.rels><?xml version="1.0" encoding="UTF-8" standalone="yes"?>
<Relationships xmlns="http://schemas.openxmlformats.org/package/2006/relationships"><Relationship Id="rId3" Type="http://schemas.openxmlformats.org/officeDocument/2006/relationships/image" Target="../media/image187.gif"/><Relationship Id="rId2" Type="http://schemas.openxmlformats.org/officeDocument/2006/relationships/image" Target="../media/image186.png"/><Relationship Id="rId1" Type="http://schemas.openxmlformats.org/officeDocument/2006/relationships/slideLayout" Target="../slideLayouts/slideLayout2.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s>
</file>

<file path=ppt/slides/_rels/slide92.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2.xml"/><Relationship Id="rId4" Type="http://schemas.openxmlformats.org/officeDocument/2006/relationships/image" Target="../media/image195.png"/></Relationships>
</file>

<file path=ppt/slides/_rels/slide95.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2.xml"/><Relationship Id="rId4" Type="http://schemas.openxmlformats.org/officeDocument/2006/relationships/image" Target="../media/image199.png"/></Relationships>
</file>

<file path=ppt/slides/_rels/slide97.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2.xml"/><Relationship Id="rId4" Type="http://schemas.openxmlformats.org/officeDocument/2006/relationships/image" Target="../media/image202.png"/></Relationships>
</file>

<file path=ppt/slides/_rels/slide98.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a:spLocks noGrp="1"/>
          </p:cNvSpPr>
          <p:nvPr>
            <p:ph type="ctrTitle"/>
          </p:nvPr>
        </p:nvSpPr>
        <p:spPr>
          <a:xfrm>
            <a:off x="284206" y="956762"/>
            <a:ext cx="8409552" cy="1586754"/>
          </a:xfrm>
          <a:solidFill>
            <a:srgbClr val="0036FA"/>
          </a:solidFill>
        </p:spPr>
        <p:txBody>
          <a:bodyPr>
            <a:noAutofit/>
          </a:bodyPr>
          <a:lstStyle/>
          <a:p>
            <a:pPr>
              <a:lnSpc>
                <a:spcPct val="150000"/>
              </a:lnSpc>
            </a:pPr>
            <a:r>
              <a:rPr lang="en-US" altLang="zh-CN" sz="3600" dirty="0" smtClean="0">
                <a:solidFill>
                  <a:srgbClr val="FF0000"/>
                </a:solidFill>
                <a:latin typeface="华文楷体" panose="02010600040101010101" pitchFamily="2" charset="-122"/>
                <a:ea typeface="华文楷体" panose="02010600040101010101" pitchFamily="2" charset="-122"/>
              </a:rPr>
              <a:t>H</a:t>
            </a:r>
            <a:r>
              <a:rPr lang="en-US" altLang="zh-CN" sz="3600" dirty="0" smtClean="0">
                <a:latin typeface="华文楷体" panose="02010600040101010101" pitchFamily="2" charset="-122"/>
                <a:ea typeface="华文楷体" panose="02010600040101010101" pitchFamily="2" charset="-122"/>
              </a:rPr>
              <a:t>igh </a:t>
            </a:r>
            <a:r>
              <a:rPr lang="en-US" altLang="zh-CN" sz="3600" dirty="0" smtClean="0">
                <a:solidFill>
                  <a:srgbClr val="FF0000"/>
                </a:solidFill>
                <a:latin typeface="华文楷体" panose="02010600040101010101" pitchFamily="2" charset="-122"/>
                <a:ea typeface="华文楷体" panose="02010600040101010101" pitchFamily="2" charset="-122"/>
              </a:rPr>
              <a:t>I</a:t>
            </a:r>
            <a:r>
              <a:rPr lang="en-US" altLang="zh-CN" sz="3600" dirty="0" smtClean="0">
                <a:latin typeface="华文楷体" panose="02010600040101010101" pitchFamily="2" charset="-122"/>
                <a:ea typeface="华文楷体" panose="02010600040101010101" pitchFamily="2" charset="-122"/>
              </a:rPr>
              <a:t>ntensity </a:t>
            </a:r>
            <a:r>
              <a:rPr lang="en-US" altLang="zh-CN" sz="3600" dirty="0">
                <a:solidFill>
                  <a:srgbClr val="FF0000"/>
                </a:solidFill>
                <a:latin typeface="华文楷体" panose="02010600040101010101" pitchFamily="2" charset="-122"/>
                <a:ea typeface="华文楷体" panose="02010600040101010101" pitchFamily="2" charset="-122"/>
              </a:rPr>
              <a:t>E</a:t>
            </a:r>
            <a:r>
              <a:rPr lang="en-US" altLang="zh-CN" sz="3600" dirty="0" smtClean="0">
                <a:latin typeface="华文楷体" panose="02010600040101010101" pitchFamily="2" charset="-122"/>
                <a:ea typeface="华文楷体" panose="02010600040101010101" pitchFamily="2" charset="-122"/>
              </a:rPr>
              <a:t>lectron </a:t>
            </a:r>
            <a:r>
              <a:rPr lang="en-US" altLang="zh-CN" sz="3600" dirty="0">
                <a:solidFill>
                  <a:srgbClr val="FF0000"/>
                </a:solidFill>
                <a:latin typeface="华文楷体" panose="02010600040101010101" pitchFamily="2" charset="-122"/>
                <a:ea typeface="华文楷体" panose="02010600040101010101" pitchFamily="2" charset="-122"/>
              </a:rPr>
              <a:t>P</a:t>
            </a:r>
            <a:r>
              <a:rPr lang="en-US" altLang="zh-CN" sz="3600" dirty="0" smtClean="0">
                <a:latin typeface="华文楷体" panose="02010600040101010101" pitchFamily="2" charset="-122"/>
                <a:ea typeface="华文楷体" panose="02010600040101010101" pitchFamily="2" charset="-122"/>
              </a:rPr>
              <a:t>ositron </a:t>
            </a:r>
            <a:r>
              <a:rPr lang="en-US" altLang="zh-CN" sz="3600" dirty="0" smtClean="0">
                <a:solidFill>
                  <a:srgbClr val="FF0000"/>
                </a:solidFill>
                <a:latin typeface="华文楷体" panose="02010600040101010101" pitchFamily="2" charset="-122"/>
                <a:ea typeface="华文楷体" panose="02010600040101010101" pitchFamily="2" charset="-122"/>
              </a:rPr>
              <a:t>A</a:t>
            </a:r>
            <a:r>
              <a:rPr lang="en-US" altLang="zh-CN" sz="3600" dirty="0" smtClean="0">
                <a:latin typeface="华文楷体" panose="02010600040101010101" pitchFamily="2" charset="-122"/>
                <a:ea typeface="华文楷体" panose="02010600040101010101" pitchFamily="2" charset="-122"/>
              </a:rPr>
              <a:t>ccelerator  </a:t>
            </a:r>
            <a:r>
              <a:rPr lang="en-US" altLang="zh-CN" sz="3600" dirty="0">
                <a:solidFill>
                  <a:srgbClr val="FF0000"/>
                </a:solidFill>
                <a:latin typeface="华文楷体" panose="02010600040101010101" pitchFamily="2" charset="-122"/>
                <a:ea typeface="华文楷体" panose="02010600040101010101" pitchFamily="2" charset="-122"/>
              </a:rPr>
              <a:t>(HIEPA</a:t>
            </a:r>
            <a:r>
              <a:rPr lang="en-US" altLang="zh-CN" sz="3600" dirty="0" smtClean="0">
                <a:solidFill>
                  <a:srgbClr val="FF0000"/>
                </a:solidFill>
                <a:latin typeface="华文楷体" panose="02010600040101010101" pitchFamily="2" charset="-122"/>
                <a:ea typeface="华文楷体" panose="02010600040101010101" pitchFamily="2" charset="-122"/>
              </a:rPr>
              <a:t>) </a:t>
            </a:r>
            <a:r>
              <a:rPr lang="zh-CN" altLang="en-US" sz="3600" dirty="0" smtClean="0">
                <a:latin typeface="华文楷体" panose="02010600040101010101" pitchFamily="2" charset="-122"/>
                <a:ea typeface="华文楷体" panose="02010600040101010101" pitchFamily="2" charset="-122"/>
              </a:rPr>
              <a:t>物理</a:t>
            </a:r>
            <a:r>
              <a:rPr lang="en-US" altLang="zh-CN" sz="3600" dirty="0" smtClean="0">
                <a:latin typeface="华文楷体" panose="02010600040101010101" pitchFamily="2" charset="-122"/>
                <a:ea typeface="华文楷体" panose="02010600040101010101" pitchFamily="2" charset="-122"/>
              </a:rPr>
              <a:t>, </a:t>
            </a:r>
            <a:r>
              <a:rPr lang="zh-CN" altLang="en-US" sz="3600" dirty="0" smtClean="0">
                <a:latin typeface="华文楷体" panose="02010600040101010101" pitchFamily="2" charset="-122"/>
                <a:ea typeface="华文楷体" panose="02010600040101010101" pitchFamily="2" charset="-122"/>
              </a:rPr>
              <a:t>探测器进展</a:t>
            </a:r>
            <a:endParaRPr lang="zh-CN" altLang="en-US" sz="3600" dirty="0">
              <a:solidFill>
                <a:srgbClr val="FF0000"/>
              </a:solidFill>
              <a:latin typeface="华文楷体" panose="02010600040101010101" pitchFamily="2" charset="-122"/>
              <a:ea typeface="华文楷体" panose="02010600040101010101" pitchFamily="2" charset="-122"/>
            </a:endParaRPr>
          </a:p>
        </p:txBody>
      </p:sp>
      <p:sp>
        <p:nvSpPr>
          <p:cNvPr id="8" name="TextBox 7"/>
          <p:cNvSpPr txBox="1"/>
          <p:nvPr/>
        </p:nvSpPr>
        <p:spPr>
          <a:xfrm>
            <a:off x="816428" y="2916180"/>
            <a:ext cx="7870372" cy="3067506"/>
          </a:xfrm>
          <a:prstGeom prst="rect">
            <a:avLst/>
          </a:prstGeom>
          <a:solidFill>
            <a:schemeClr val="bg1"/>
          </a:solidFill>
        </p:spPr>
        <p:txBody>
          <a:bodyPr wrap="square" rtlCol="0">
            <a:spAutoFit/>
          </a:bodyPr>
          <a:lstStyle/>
          <a:p>
            <a:pPr algn="ctr">
              <a:lnSpc>
                <a:spcPts val="4360"/>
              </a:lnSpc>
            </a:pPr>
            <a:r>
              <a:rPr lang="en-US" altLang="zh-CN" sz="2400" b="1" dirty="0" smtClean="0">
                <a:latin typeface="华文楷体" panose="02010600040101010101" pitchFamily="2" charset="-122"/>
                <a:ea typeface="华文楷体" panose="02010600040101010101" pitchFamily="2" charset="-122"/>
                <a:cs typeface="Arial Unicode MS" panose="020B0604020202020204" pitchFamily="34" charset="-122"/>
              </a:rPr>
              <a:t>Hai-ping Peng (</a:t>
            </a:r>
            <a:r>
              <a:rPr lang="zh-CN" altLang="en-US" sz="2400" b="1" dirty="0" smtClean="0">
                <a:latin typeface="华文楷体" panose="02010600040101010101" pitchFamily="2" charset="-122"/>
                <a:ea typeface="华文楷体" panose="02010600040101010101" pitchFamily="2" charset="-122"/>
                <a:cs typeface="Arial Unicode MS" panose="020B0604020202020204" pitchFamily="34" charset="-122"/>
              </a:rPr>
              <a:t>彭海平</a:t>
            </a:r>
            <a:r>
              <a:rPr lang="en-US" altLang="zh-CN" sz="2400" b="1" dirty="0" smtClean="0">
                <a:latin typeface="华文楷体" panose="02010600040101010101" pitchFamily="2" charset="-122"/>
                <a:ea typeface="华文楷体" panose="02010600040101010101" pitchFamily="2" charset="-122"/>
                <a:cs typeface="Arial Unicode MS" panose="020B0604020202020204" pitchFamily="34" charset="-122"/>
              </a:rPr>
              <a:t>)</a:t>
            </a:r>
          </a:p>
          <a:p>
            <a:pPr algn="ctr">
              <a:lnSpc>
                <a:spcPts val="4360"/>
              </a:lnSpc>
            </a:pPr>
            <a:r>
              <a:rPr lang="en-US" altLang="zh-CN" sz="2400" b="1" dirty="0" smtClean="0">
                <a:latin typeface="华文楷体" panose="02010600040101010101" pitchFamily="2" charset="-122"/>
                <a:ea typeface="华文楷体" panose="02010600040101010101" pitchFamily="2" charset="-122"/>
                <a:cs typeface="Arial Unicode MS" panose="020B0604020202020204" pitchFamily="34" charset="-122"/>
              </a:rPr>
              <a:t>penghp@ustc.edu.cn</a:t>
            </a:r>
          </a:p>
          <a:p>
            <a:pPr algn="ctr"/>
            <a:r>
              <a:rPr lang="en-US" altLang="zh-CN" sz="2400" b="1" dirty="0" smtClean="0">
                <a:latin typeface="华文楷体" panose="02010600040101010101" pitchFamily="2" charset="-122"/>
                <a:ea typeface="华文楷体" panose="02010600040101010101" pitchFamily="2" charset="-122"/>
                <a:cs typeface="Arial Unicode MS" panose="020B0604020202020204" pitchFamily="34" charset="-122"/>
              </a:rPr>
              <a:t>(On behalf HIEPA Steering </a:t>
            </a:r>
            <a:r>
              <a:rPr lang="en-US" altLang="zh-CN" sz="2400" b="1" dirty="0">
                <a:latin typeface="华文楷体" panose="02010600040101010101" pitchFamily="2" charset="-122"/>
                <a:ea typeface="华文楷体" panose="02010600040101010101" pitchFamily="2" charset="-122"/>
                <a:cs typeface="Arial Unicode MS" panose="020B0604020202020204" pitchFamily="34" charset="-122"/>
              </a:rPr>
              <a:t>C</a:t>
            </a:r>
            <a:r>
              <a:rPr lang="en-US" altLang="zh-CN" sz="2400" b="1" dirty="0" smtClean="0">
                <a:latin typeface="华文楷体" panose="02010600040101010101" pitchFamily="2" charset="-122"/>
                <a:ea typeface="华文楷体" panose="02010600040101010101" pitchFamily="2" charset="-122"/>
                <a:cs typeface="Arial Unicode MS" panose="020B0604020202020204" pitchFamily="34" charset="-122"/>
              </a:rPr>
              <a:t>ommittee)</a:t>
            </a:r>
          </a:p>
          <a:p>
            <a:pPr algn="ctr"/>
            <a:endParaRPr lang="en-US" altLang="zh-CN" sz="2400" b="1" dirty="0">
              <a:latin typeface="华文楷体" panose="02010600040101010101" pitchFamily="2" charset="-122"/>
              <a:ea typeface="华文楷体" panose="02010600040101010101" pitchFamily="2" charset="-122"/>
              <a:cs typeface="Arial Unicode MS" panose="020B0604020202020204" pitchFamily="34" charset="-122"/>
            </a:endParaRPr>
          </a:p>
          <a:p>
            <a:pPr algn="ctr"/>
            <a:r>
              <a:rPr lang="en-US" altLang="zh-CN" sz="2400" b="1" dirty="0" smtClean="0">
                <a:latin typeface="华文楷体" panose="02010600040101010101" pitchFamily="2" charset="-122"/>
                <a:ea typeface="华文楷体" panose="02010600040101010101" pitchFamily="2" charset="-122"/>
                <a:cs typeface="Arial Unicode MS" panose="020B0604020202020204" pitchFamily="34" charset="-122"/>
              </a:rPr>
              <a:t>University of Science and Technology of China (USTC)</a:t>
            </a:r>
          </a:p>
          <a:p>
            <a:pPr algn="ctr"/>
            <a:endParaRPr lang="en-US" altLang="zh-CN" sz="2400" b="1" dirty="0">
              <a:latin typeface="华文楷体" panose="02010600040101010101" pitchFamily="2" charset="-122"/>
              <a:ea typeface="华文楷体" panose="02010600040101010101" pitchFamily="2" charset="-122"/>
              <a:cs typeface="Arial Unicode MS" panose="020B0604020202020204" pitchFamily="34" charset="-122"/>
            </a:endParaRPr>
          </a:p>
          <a:p>
            <a:pPr algn="ctr"/>
            <a:r>
              <a:rPr lang="zh-CN" altLang="en-US" sz="2400" b="1" dirty="0" smtClean="0">
                <a:latin typeface="华文楷体" panose="02010600040101010101" pitchFamily="2" charset="-122"/>
                <a:ea typeface="华文楷体" panose="02010600040101010101" pitchFamily="2" charset="-122"/>
                <a:cs typeface="Arial Unicode MS" panose="020B0604020202020204" pitchFamily="34" charset="-122"/>
              </a:rPr>
              <a:t>第六次高能物理战略研讨会 </a:t>
            </a:r>
            <a:r>
              <a:rPr lang="en-US" altLang="zh-CN" sz="2400" b="1" dirty="0" smtClean="0">
                <a:latin typeface="华文楷体" panose="02010600040101010101" pitchFamily="2" charset="-122"/>
                <a:ea typeface="华文楷体" panose="02010600040101010101" pitchFamily="2" charset="-122"/>
                <a:cs typeface="Arial Unicode MS" panose="020B0604020202020204" pitchFamily="34" charset="-122"/>
              </a:rPr>
              <a:t>(</a:t>
            </a:r>
            <a:r>
              <a:rPr lang="zh-CN" altLang="en-US" sz="2400" b="1" dirty="0" smtClean="0">
                <a:latin typeface="华文楷体" panose="02010600040101010101" pitchFamily="2" charset="-122"/>
                <a:ea typeface="华文楷体" panose="02010600040101010101" pitchFamily="2" charset="-122"/>
                <a:cs typeface="Arial Unicode MS" panose="020B0604020202020204" pitchFamily="34" charset="-122"/>
              </a:rPr>
              <a:t>合肥</a:t>
            </a:r>
            <a:r>
              <a:rPr lang="en-US" altLang="zh-CN" sz="2400" b="1" dirty="0" smtClean="0">
                <a:latin typeface="华文楷体" panose="02010600040101010101" pitchFamily="2" charset="-122"/>
                <a:ea typeface="华文楷体" panose="02010600040101010101" pitchFamily="2" charset="-122"/>
                <a:cs typeface="Arial Unicode MS" panose="020B0604020202020204" pitchFamily="34" charset="-122"/>
              </a:rPr>
              <a:t>) </a:t>
            </a:r>
          </a:p>
        </p:txBody>
      </p:sp>
      <p:pic>
        <p:nvPicPr>
          <p:cNvPr id="6148" name="Picture 4" descr="C:\Users\penghp\Desktop\untitl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0870" y="28575"/>
            <a:ext cx="819151" cy="746527"/>
          </a:xfrm>
          <a:prstGeom prst="rect">
            <a:avLst/>
          </a:prstGeom>
          <a:noFill/>
          <a:extLst>
            <a:ext uri="{909E8E84-426E-40DD-AFC4-6F175D3DCCD1}">
              <a14:hiddenFill xmlns:a14="http://schemas.microsoft.com/office/drawing/2010/main">
                <a:solidFill>
                  <a:srgbClr val="FFFFFF"/>
                </a:solidFill>
              </a14:hiddenFill>
            </a:ext>
          </a:extLst>
        </p:spPr>
      </p:pic>
      <p:sp>
        <p:nvSpPr>
          <p:cNvPr id="5" name="日期占位符 4"/>
          <p:cNvSpPr>
            <a:spLocks noGrp="1"/>
          </p:cNvSpPr>
          <p:nvPr>
            <p:ph type="dt" sz="half" idx="10"/>
          </p:nvPr>
        </p:nvSpPr>
        <p:spPr/>
        <p:txBody>
          <a:bodyPr/>
          <a:lstStyle/>
          <a:p>
            <a:r>
              <a:rPr lang="en-US" altLang="zh-CN" smtClean="0"/>
              <a:t>20/08/2016  H.P.  Peng</a:t>
            </a:r>
            <a:endParaRPr lang="en-US" dirty="0"/>
          </a:p>
        </p:txBody>
      </p:sp>
      <p:sp>
        <p:nvSpPr>
          <p:cNvPr id="6" name="页脚占位符 5"/>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7" name="灯片编号占位符 6"/>
          <p:cNvSpPr>
            <a:spLocks noGrp="1"/>
          </p:cNvSpPr>
          <p:nvPr>
            <p:ph type="sldNum" sz="quarter" idx="12"/>
          </p:nvPr>
        </p:nvSpPr>
        <p:spPr/>
        <p:txBody>
          <a:bodyPr/>
          <a:lstStyle/>
          <a:p>
            <a:fld id="{C973300C-797F-D148-A78D-320196FBAF04}" type="slidenum">
              <a:rPr lang="en-US" smtClean="0"/>
              <a:pPr/>
              <a:t>1</a:t>
            </a:fld>
            <a:endParaRPr lang="en-US" dirty="0"/>
          </a:p>
        </p:txBody>
      </p:sp>
    </p:spTree>
    <p:extLst>
      <p:ext uri="{BB962C8B-B14F-4D97-AF65-F5344CB8AC3E}">
        <p14:creationId xmlns:p14="http://schemas.microsoft.com/office/powerpoint/2010/main" val="740116074"/>
      </p:ext>
    </p:extLst>
  </p:cSld>
  <p:clrMapOvr>
    <a:masterClrMapping/>
  </p:clrMapOvr>
  <mc:AlternateContent xmlns:mc="http://schemas.openxmlformats.org/markup-compatibility/2006" xmlns:p14="http://schemas.microsoft.com/office/powerpoint/2010/main">
    <mc:Choice Requires="p14">
      <p:transition spd="slow" p14:dur="2000" advTm="5522"/>
    </mc:Choice>
    <mc:Fallback xmlns="">
      <p:transition spd="slow" advTm="5522"/>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dirty="0" smtClean="0">
                <a:latin typeface="Times New Roman" panose="02020603050405020304" pitchFamily="18" charset="0"/>
                <a:cs typeface="Times New Roman" panose="02020603050405020304" pitchFamily="18" charset="0"/>
              </a:rPr>
              <a:t>What is HIEPA?</a:t>
            </a:r>
            <a:endParaRPr lang="zh-CN" altLang="en-US" sz="3600" dirty="0">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a:xfrm>
            <a:off x="3124199" y="6356350"/>
            <a:ext cx="3132221" cy="365125"/>
          </a:xfrm>
        </p:spPr>
        <p:txBody>
          <a:bodyPr/>
          <a:lstStyle/>
          <a:p>
            <a:r>
              <a:rPr lang="zh-CN" altLang="en-US" sz="1200" smtClean="0"/>
              <a:t>高能物理战略研讨会 </a:t>
            </a:r>
            <a:r>
              <a:rPr lang="en-US" altLang="zh-CN" sz="1200" smtClean="0"/>
              <a:t>(</a:t>
            </a:r>
            <a:r>
              <a:rPr lang="zh-CN" altLang="en-US" sz="1200" smtClean="0"/>
              <a:t>合肥</a:t>
            </a:r>
            <a:r>
              <a:rPr lang="en-US" altLang="zh-CN" sz="1200" smtClean="0"/>
              <a:t>)</a:t>
            </a:r>
            <a:endParaRPr lang="en-US" sz="1200" dirty="0"/>
          </a:p>
        </p:txBody>
      </p:sp>
      <p:sp>
        <p:nvSpPr>
          <p:cNvPr id="6" name="灯片编号占位符 5"/>
          <p:cNvSpPr>
            <a:spLocks noGrp="1"/>
          </p:cNvSpPr>
          <p:nvPr>
            <p:ph type="sldNum" sz="quarter" idx="12"/>
          </p:nvPr>
        </p:nvSpPr>
        <p:spPr/>
        <p:txBody>
          <a:bodyPr/>
          <a:lstStyle/>
          <a:p>
            <a:fld id="{C973300C-797F-D148-A78D-320196FBAF04}" type="slidenum">
              <a:rPr lang="en-US" smtClean="0"/>
              <a:pPr/>
              <a:t>10</a:t>
            </a:fld>
            <a:endParaRPr lang="en-US" dirty="0"/>
          </a:p>
        </p:txBody>
      </p:sp>
      <p:sp>
        <p:nvSpPr>
          <p:cNvPr id="8" name="Content Placeholder 2"/>
          <p:cNvSpPr>
            <a:spLocks noGrp="1"/>
          </p:cNvSpPr>
          <p:nvPr/>
        </p:nvSpPr>
        <p:spPr>
          <a:xfrm>
            <a:off x="967070" y="819870"/>
            <a:ext cx="7209857" cy="943654"/>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H</a:t>
            </a:r>
            <a:r>
              <a:rPr lang="en-US" dirty="0" smtClean="0">
                <a:latin typeface="华文楷体" panose="02010600040101010101" pitchFamily="2" charset="-122"/>
                <a:ea typeface="华文楷体" panose="02010600040101010101" pitchFamily="2" charset="-122"/>
                <a:cs typeface="Times New Roman" panose="02020603050405020304" pitchFamily="18" charset="0"/>
              </a:rPr>
              <a:t>igh </a:t>
            </a:r>
            <a:r>
              <a:rPr lang="en-US"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I</a:t>
            </a:r>
            <a:r>
              <a:rPr lang="en-US" dirty="0" smtClean="0">
                <a:latin typeface="华文楷体" panose="02010600040101010101" pitchFamily="2" charset="-122"/>
                <a:ea typeface="华文楷体" panose="02010600040101010101" pitchFamily="2" charset="-122"/>
                <a:cs typeface="Times New Roman" panose="02020603050405020304" pitchFamily="18" charset="0"/>
              </a:rPr>
              <a:t>ntensity </a:t>
            </a:r>
            <a:r>
              <a:rPr lang="en-US"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E</a:t>
            </a:r>
            <a:r>
              <a:rPr lang="en-US" dirty="0" smtClean="0">
                <a:latin typeface="华文楷体" panose="02010600040101010101" pitchFamily="2" charset="-122"/>
                <a:ea typeface="华文楷体" panose="02010600040101010101" pitchFamily="2" charset="-122"/>
                <a:cs typeface="Times New Roman" panose="02020603050405020304" pitchFamily="18" charset="0"/>
              </a:rPr>
              <a:t>lectron </a:t>
            </a:r>
            <a:r>
              <a:rPr lang="en-US"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P</a:t>
            </a:r>
            <a:r>
              <a:rPr lang="en-US" dirty="0" smtClean="0">
                <a:latin typeface="华文楷体" panose="02010600040101010101" pitchFamily="2" charset="-122"/>
                <a:ea typeface="华文楷体" panose="02010600040101010101" pitchFamily="2" charset="-122"/>
                <a:cs typeface="Times New Roman" panose="02020603050405020304" pitchFamily="18" charset="0"/>
              </a:rPr>
              <a:t>ositron </a:t>
            </a:r>
            <a:r>
              <a:rPr lang="en-US"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A</a:t>
            </a:r>
            <a:r>
              <a:rPr lang="en-US" dirty="0" smtClean="0">
                <a:latin typeface="华文楷体" panose="02010600040101010101" pitchFamily="2" charset="-122"/>
                <a:ea typeface="华文楷体" panose="02010600040101010101" pitchFamily="2" charset="-122"/>
                <a:cs typeface="Times New Roman" panose="02020603050405020304" pitchFamily="18" charset="0"/>
              </a:rPr>
              <a:t>ccelerator (</a:t>
            </a:r>
            <a:r>
              <a:rPr lang="en-US"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HIEPA</a:t>
            </a:r>
            <a:r>
              <a:rPr lang="en-US" dirty="0" smtClean="0">
                <a:latin typeface="华文楷体" panose="02010600040101010101" pitchFamily="2" charset="-122"/>
                <a:ea typeface="华文楷体" panose="02010600040101010101" pitchFamily="2" charset="-122"/>
                <a:cs typeface="Times New Roman" panose="02020603050405020304" pitchFamily="18" charset="0"/>
              </a:rPr>
              <a:t>) Facility</a:t>
            </a:r>
          </a:p>
        </p:txBody>
      </p:sp>
      <p:sp>
        <p:nvSpPr>
          <p:cNvPr id="10" name="Content Placeholder 2"/>
          <p:cNvSpPr>
            <a:spLocks noGrp="1"/>
          </p:cNvSpPr>
          <p:nvPr/>
        </p:nvSpPr>
        <p:spPr>
          <a:xfrm>
            <a:off x="457200" y="1514045"/>
            <a:ext cx="8435280" cy="447937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40000"/>
              </a:lnSpc>
              <a:buFont typeface="Wingdings" panose="05000000000000000000" pitchFamily="2" charset="2"/>
              <a:buChar char="p"/>
            </a:pPr>
            <a:r>
              <a:rPr lang="en-US" sz="2400" b="1"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Electron Positron </a:t>
            </a:r>
            <a:r>
              <a:rPr lang="en-US" sz="24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Collider </a:t>
            </a:r>
            <a:r>
              <a:rPr lang="en-US" sz="2400" b="1"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machine</a:t>
            </a:r>
          </a:p>
          <a:p>
            <a:pPr marL="594900">
              <a:lnSpc>
                <a:spcPct val="140000"/>
              </a:lnSpc>
              <a:buFont typeface="Symbol" panose="05050102010706020507" pitchFamily="18" charset="2"/>
              <a:buChar char=""/>
            </a:pPr>
            <a:r>
              <a:rPr lang="en-US" sz="2200" b="1" dirty="0" smtClean="0">
                <a:latin typeface="华文楷体" panose="02010600040101010101" pitchFamily="2" charset="-122"/>
                <a:ea typeface="华文楷体" panose="02010600040101010101" pitchFamily="2" charset="-122"/>
                <a:cs typeface="Times New Roman" panose="02020603050405020304" pitchFamily="18" charset="0"/>
              </a:rPr>
              <a:t>Peaking luminosity &gt;0.5-1</a:t>
            </a:r>
            <a:r>
              <a:rPr lang="en-US" sz="2200" b="1"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r>
              <a:rPr lang="en-US" sz="22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10</a:t>
            </a:r>
            <a:r>
              <a:rPr lang="en-US" sz="2200" b="1" baseline="300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35</a:t>
            </a:r>
            <a:r>
              <a:rPr lang="en-US" sz="2200" b="1" dirty="0" smtClean="0">
                <a:latin typeface="华文楷体" panose="02010600040101010101" pitchFamily="2" charset="-122"/>
                <a:ea typeface="华文楷体" panose="02010600040101010101" pitchFamily="2" charset="-122"/>
                <a:cs typeface="Times New Roman" panose="02020603050405020304" pitchFamily="18" charset="0"/>
              </a:rPr>
              <a:t> cm</a:t>
            </a:r>
            <a:r>
              <a:rPr lang="en-US" sz="2200" b="1" baseline="30000" dirty="0" smtClean="0">
                <a:latin typeface="华文楷体" panose="02010600040101010101" pitchFamily="2" charset="-122"/>
                <a:ea typeface="华文楷体" panose="02010600040101010101" pitchFamily="2" charset="-122"/>
                <a:cs typeface="Times New Roman" panose="02020603050405020304" pitchFamily="18" charset="0"/>
              </a:rPr>
              <a:t>-2</a:t>
            </a:r>
            <a:r>
              <a:rPr lang="en-US" sz="2200" b="1" dirty="0" smtClean="0">
                <a:latin typeface="华文楷体" panose="02010600040101010101" pitchFamily="2" charset="-122"/>
                <a:ea typeface="华文楷体" panose="02010600040101010101" pitchFamily="2" charset="-122"/>
                <a:cs typeface="Times New Roman" panose="02020603050405020304" pitchFamily="18" charset="0"/>
              </a:rPr>
              <a:t>s</a:t>
            </a:r>
            <a:r>
              <a:rPr lang="en-US" sz="2200" b="1" baseline="30000" dirty="0" smtClean="0">
                <a:latin typeface="华文楷体" panose="02010600040101010101" pitchFamily="2" charset="-122"/>
                <a:ea typeface="华文楷体" panose="02010600040101010101" pitchFamily="2" charset="-122"/>
                <a:cs typeface="Times New Roman" panose="02020603050405020304" pitchFamily="18" charset="0"/>
              </a:rPr>
              <a:t>-1</a:t>
            </a:r>
            <a:r>
              <a:rPr lang="en-US" sz="2200" b="1" dirty="0" smtClean="0">
                <a:latin typeface="华文楷体" panose="02010600040101010101" pitchFamily="2" charset="-122"/>
                <a:ea typeface="华文楷体" panose="02010600040101010101" pitchFamily="2" charset="-122"/>
                <a:cs typeface="Times New Roman" panose="02020603050405020304" pitchFamily="18" charset="0"/>
              </a:rPr>
              <a:t> at </a:t>
            </a:r>
            <a:r>
              <a:rPr lang="en-US" sz="22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4 GeV </a:t>
            </a:r>
            <a:r>
              <a:rPr lang="en-US" sz="2200" b="1" dirty="0" smtClean="0">
                <a:latin typeface="华文楷体" panose="02010600040101010101" pitchFamily="2" charset="-122"/>
                <a:ea typeface="华文楷体" panose="02010600040101010101" pitchFamily="2" charset="-122"/>
                <a:cs typeface="Times New Roman" panose="02020603050405020304" pitchFamily="18" charset="0"/>
              </a:rPr>
              <a:t>for physics</a:t>
            </a:r>
          </a:p>
          <a:p>
            <a:pPr marL="594900">
              <a:lnSpc>
                <a:spcPct val="140000"/>
              </a:lnSpc>
              <a:buFont typeface="Symbol" panose="05050102010706020507" pitchFamily="18" charset="2"/>
              <a:buChar char=""/>
            </a:pPr>
            <a:r>
              <a:rPr lang="en-US" sz="2200" b="1" dirty="0" smtClean="0">
                <a:latin typeface="华文楷体" panose="02010600040101010101" pitchFamily="2" charset="-122"/>
                <a:ea typeface="华文楷体" panose="02010600040101010101" pitchFamily="2" charset="-122"/>
                <a:cs typeface="Times New Roman" panose="02020603050405020304" pitchFamily="18" charset="0"/>
              </a:rPr>
              <a:t>Wide </a:t>
            </a:r>
            <a:r>
              <a:rPr lang="en-US" sz="2200" b="1" dirty="0" err="1" smtClean="0">
                <a:latin typeface="华文楷体" panose="02010600040101010101" pitchFamily="2" charset="-122"/>
                <a:ea typeface="华文楷体" panose="02010600040101010101" pitchFamily="2" charset="-122"/>
                <a:cs typeface="Times New Roman" panose="02020603050405020304" pitchFamily="18" charset="0"/>
              </a:rPr>
              <a:t>c.m</a:t>
            </a:r>
            <a:r>
              <a:rPr lang="en-US" sz="2200" b="1" dirty="0" smtClean="0">
                <a:latin typeface="华文楷体" panose="02010600040101010101" pitchFamily="2" charset="-122"/>
                <a:ea typeface="华文楷体" panose="02010600040101010101" pitchFamily="2" charset="-122"/>
                <a:cs typeface="Times New Roman" panose="02020603050405020304" pitchFamily="18" charset="0"/>
              </a:rPr>
              <a:t>. range coverage : </a:t>
            </a:r>
            <a:r>
              <a:rPr lang="en-US" sz="2200" b="1" dirty="0" err="1" smtClean="0">
                <a:latin typeface="华文楷体" panose="02010600040101010101" pitchFamily="2" charset="-122"/>
                <a:ea typeface="华文楷体" panose="02010600040101010101" pitchFamily="2" charset="-122"/>
                <a:cs typeface="Times New Roman" panose="02020603050405020304" pitchFamily="18" charset="0"/>
              </a:rPr>
              <a:t>E</a:t>
            </a:r>
            <a:r>
              <a:rPr lang="en-US" sz="2200" b="1" baseline="-25000" dirty="0" err="1" smtClean="0">
                <a:latin typeface="华文楷体" panose="02010600040101010101" pitchFamily="2" charset="-122"/>
                <a:ea typeface="华文楷体" panose="02010600040101010101" pitchFamily="2" charset="-122"/>
                <a:cs typeface="Times New Roman" panose="02020603050405020304" pitchFamily="18" charset="0"/>
              </a:rPr>
              <a:t>cm</a:t>
            </a:r>
            <a:r>
              <a:rPr lang="en-US" sz="2200" b="1" dirty="0" smtClean="0">
                <a:latin typeface="华文楷体" panose="02010600040101010101" pitchFamily="2" charset="-122"/>
                <a:ea typeface="华文楷体" panose="02010600040101010101" pitchFamily="2" charset="-122"/>
                <a:cs typeface="Times New Roman" panose="02020603050405020304" pitchFamily="18" charset="0"/>
              </a:rPr>
              <a:t> = </a:t>
            </a:r>
            <a:r>
              <a:rPr lang="en-US" sz="22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2</a:t>
            </a:r>
            <a:r>
              <a:rPr lang="en-US" sz="22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r>
              <a:rPr lang="en-US" sz="22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7GeV </a:t>
            </a:r>
          </a:p>
          <a:p>
            <a:pPr marL="594900">
              <a:lnSpc>
                <a:spcPct val="140000"/>
              </a:lnSpc>
              <a:buFont typeface="Symbol" panose="05050102010706020507" pitchFamily="18" charset="2"/>
              <a:buChar char=""/>
            </a:pPr>
            <a:r>
              <a:rPr lang="en-US" sz="22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Polarization</a:t>
            </a:r>
            <a:r>
              <a:rPr lang="en-US" sz="2200" b="1" dirty="0" smtClean="0">
                <a:latin typeface="华文楷体" panose="02010600040101010101" pitchFamily="2" charset="-122"/>
                <a:ea typeface="华文楷体" panose="02010600040101010101" pitchFamily="2" charset="-122"/>
                <a:cs typeface="Times New Roman" panose="02020603050405020304" pitchFamily="18" charset="0"/>
              </a:rPr>
              <a:t> available on one beam (</a:t>
            </a:r>
            <a:r>
              <a:rPr lang="en-US" sz="22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phase II</a:t>
            </a:r>
            <a:r>
              <a:rPr lang="en-US" sz="2200" b="1" dirty="0" smtClean="0">
                <a:latin typeface="华文楷体" panose="02010600040101010101" pitchFamily="2" charset="-122"/>
                <a:ea typeface="华文楷体" panose="02010600040101010101" pitchFamily="2" charset="-122"/>
                <a:cs typeface="Times New Roman" panose="02020603050405020304" pitchFamily="18" charset="0"/>
              </a:rPr>
              <a:t>)</a:t>
            </a:r>
          </a:p>
          <a:p>
            <a:pPr marL="954000">
              <a:lnSpc>
                <a:spcPct val="140000"/>
              </a:lnSpc>
              <a:buFont typeface="华文楷体" panose="02010600040101010101" pitchFamily="2" charset="-122"/>
              <a:buChar char="−"/>
            </a:pPr>
            <a:r>
              <a:rPr lang="en-US" sz="2200" b="1" dirty="0" smtClean="0">
                <a:latin typeface="华文楷体" panose="02010600040101010101" pitchFamily="2" charset="-122"/>
                <a:ea typeface="华文楷体" panose="02010600040101010101" pitchFamily="2" charset="-122"/>
                <a:cs typeface="Times New Roman" panose="02020603050405020304" pitchFamily="18" charset="0"/>
              </a:rPr>
              <a:t>Polarized electron beam source</a:t>
            </a:r>
          </a:p>
          <a:p>
            <a:pPr marL="954000">
              <a:lnSpc>
                <a:spcPct val="140000"/>
              </a:lnSpc>
              <a:buFont typeface="华文楷体" panose="02010600040101010101" pitchFamily="2" charset="-122"/>
              <a:buChar char="−"/>
            </a:pPr>
            <a:r>
              <a:rPr lang="en-US" sz="2200" b="1" dirty="0" smtClean="0">
                <a:latin typeface="华文楷体" panose="02010600040101010101" pitchFamily="2" charset="-122"/>
                <a:ea typeface="华文楷体" panose="02010600040101010101" pitchFamily="2" charset="-122"/>
                <a:cs typeface="Times New Roman" panose="02020603050405020304" pitchFamily="18" charset="0"/>
              </a:rPr>
              <a:t>Siberian Snake curing depolarization</a:t>
            </a:r>
          </a:p>
          <a:p>
            <a:pPr>
              <a:lnSpc>
                <a:spcPct val="140000"/>
              </a:lnSpc>
              <a:buFont typeface="Wingdings" panose="05000000000000000000" pitchFamily="2" charset="2"/>
              <a:buChar char="p"/>
            </a:pPr>
            <a:r>
              <a:rPr lang="en-US" sz="2400" b="1"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Being a</a:t>
            </a:r>
            <a:r>
              <a:rPr lang="en-US" sz="2400" b="1" dirty="0" smtClean="0">
                <a:latin typeface="华文楷体" panose="02010600040101010101" pitchFamily="2" charset="-122"/>
                <a:ea typeface="华文楷体" panose="02010600040101010101" pitchFamily="2" charset="-122"/>
                <a:cs typeface="Times New Roman" panose="02020603050405020304" pitchFamily="18" charset="0"/>
              </a:rPr>
              <a:t> </a:t>
            </a:r>
            <a:r>
              <a:rPr lang="en-US" sz="24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3</a:t>
            </a:r>
            <a:r>
              <a:rPr lang="en-US" sz="2400" b="1" baseline="300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rd</a:t>
            </a:r>
            <a:r>
              <a:rPr lang="en-US" sz="24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a:t>
            </a:r>
            <a:r>
              <a:rPr lang="en-US" sz="24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4</a:t>
            </a:r>
            <a:r>
              <a:rPr lang="en-US" sz="2400" b="1" baseline="300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th</a:t>
            </a:r>
            <a:r>
              <a:rPr lang="en-US" sz="24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 generation SRF</a:t>
            </a:r>
            <a:r>
              <a:rPr lang="en-US" sz="2400" b="1" dirty="0" smtClean="0">
                <a:latin typeface="华文楷体" panose="02010600040101010101" pitchFamily="2" charset="-122"/>
                <a:ea typeface="华文楷体" panose="02010600040101010101" pitchFamily="2" charset="-122"/>
                <a:cs typeface="Times New Roman" panose="02020603050405020304" pitchFamily="18" charset="0"/>
              </a:rPr>
              <a:t> </a:t>
            </a:r>
            <a:r>
              <a:rPr lang="en-US" sz="2400" b="1"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(synchrotron radiation facility). </a:t>
            </a:r>
            <a:endParaRPr lang="en-US" sz="2400" b="1" dirty="0">
              <a:solidFill>
                <a:srgbClr val="0036FA"/>
              </a:solidFill>
              <a:latin typeface="华文楷体" panose="02010600040101010101" pitchFamily="2" charset="-122"/>
              <a:ea typeface="华文楷体" panose="02010600040101010101" pitchFamily="2" charset="-122"/>
              <a:cs typeface="Times New Roman" panose="02020603050405020304" pitchFamily="18" charset="0"/>
            </a:endParaRPr>
          </a:p>
          <a:p>
            <a:pPr>
              <a:lnSpc>
                <a:spcPct val="140000"/>
              </a:lnSpc>
              <a:buFont typeface="Wingdings" panose="05000000000000000000" pitchFamily="2" charset="2"/>
              <a:buChar char="p"/>
            </a:pPr>
            <a:r>
              <a:rPr lang="en-US" sz="2400" b="1"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Reserving the potential for future </a:t>
            </a:r>
            <a:r>
              <a:rPr lang="en-US" sz="24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FEL</a:t>
            </a:r>
            <a:r>
              <a:rPr lang="en-US" sz="2400" b="1" dirty="0">
                <a:latin typeface="华文楷体" panose="02010600040101010101" pitchFamily="2" charset="-122"/>
                <a:ea typeface="华文楷体" panose="02010600040101010101" pitchFamily="2" charset="-122"/>
                <a:cs typeface="Times New Roman" panose="02020603050405020304" pitchFamily="18" charset="0"/>
              </a:rPr>
              <a:t> </a:t>
            </a:r>
            <a:r>
              <a:rPr lang="en-US" sz="2400" b="1"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(free electron laser) study with the long LINAC.</a:t>
            </a:r>
          </a:p>
        </p:txBody>
      </p:sp>
    </p:spTree>
    <p:extLst>
      <p:ext uri="{BB962C8B-B14F-4D97-AF65-F5344CB8AC3E}">
        <p14:creationId xmlns:p14="http://schemas.microsoft.com/office/powerpoint/2010/main" val="1961552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dirty="0" smtClean="0">
                <a:latin typeface="Times New Roman" panose="02020603050405020304" pitchFamily="18" charset="0"/>
                <a:cs typeface="Times New Roman" panose="02020603050405020304" pitchFamily="18" charset="0"/>
              </a:rPr>
              <a:t>Data Samples / Year</a:t>
            </a:r>
            <a:endParaRPr lang="zh-CN" altLang="en-US" sz="3600" dirty="0">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z="1200" smtClean="0"/>
              <a:t>高能物理战略研讨会 </a:t>
            </a:r>
            <a:r>
              <a:rPr lang="en-US" altLang="zh-CN" sz="1200" smtClean="0"/>
              <a:t>(</a:t>
            </a:r>
            <a:r>
              <a:rPr lang="zh-CN" altLang="en-US" sz="1200" smtClean="0"/>
              <a:t>合肥</a:t>
            </a:r>
            <a:r>
              <a:rPr lang="en-US" altLang="zh-CN" sz="1200" smtClean="0"/>
              <a:t>)</a:t>
            </a:r>
            <a:endParaRPr lang="en-US" sz="1200" dirty="0"/>
          </a:p>
        </p:txBody>
      </p:sp>
      <p:sp>
        <p:nvSpPr>
          <p:cNvPr id="6" name="灯片编号占位符 5"/>
          <p:cNvSpPr>
            <a:spLocks noGrp="1"/>
          </p:cNvSpPr>
          <p:nvPr>
            <p:ph type="sldNum" sz="quarter" idx="12"/>
          </p:nvPr>
        </p:nvSpPr>
        <p:spPr/>
        <p:txBody>
          <a:bodyPr/>
          <a:lstStyle/>
          <a:p>
            <a:fld id="{C973300C-797F-D148-A78D-320196FBAF04}" type="slidenum">
              <a:rPr lang="en-US" smtClean="0"/>
              <a:pPr/>
              <a:t>11</a:t>
            </a:fld>
            <a:endParaRPr lang="en-US" dirty="0"/>
          </a:p>
        </p:txBody>
      </p:sp>
      <p:sp>
        <p:nvSpPr>
          <p:cNvPr id="7" name="矩形 6"/>
          <p:cNvSpPr/>
          <p:nvPr/>
        </p:nvSpPr>
        <p:spPr>
          <a:xfrm>
            <a:off x="1524000" y="1326677"/>
            <a:ext cx="6155852" cy="461665"/>
          </a:xfrm>
          <a:prstGeom prst="rect">
            <a:avLst/>
          </a:prstGeom>
        </p:spPr>
        <p:txBody>
          <a:bodyPr wrap="none">
            <a:spAutoFit/>
          </a:bodyPr>
          <a:lstStyle/>
          <a:p>
            <a:r>
              <a:rPr lang="en-US" altLang="zh-CN" sz="2400" dirty="0" smtClean="0">
                <a:latin typeface="Times New Roman" panose="02020603050405020304" pitchFamily="18" charset="0"/>
                <a:cs typeface="Times New Roman" panose="02020603050405020304" pitchFamily="18" charset="0"/>
              </a:rPr>
              <a:t>10</a:t>
            </a:r>
            <a:r>
              <a:rPr lang="en-US" altLang="zh-CN" sz="2400" baseline="30000" dirty="0" smtClean="0">
                <a:latin typeface="Times New Roman" panose="02020603050405020304" pitchFamily="18" charset="0"/>
                <a:cs typeface="Times New Roman" panose="02020603050405020304" pitchFamily="18" charset="0"/>
              </a:rPr>
              <a:t>35</a:t>
            </a:r>
            <a:r>
              <a:rPr lang="en-US" altLang="zh-CN" sz="2400" dirty="0" smtClean="0">
                <a:latin typeface="Times New Roman" panose="02020603050405020304" pitchFamily="18" charset="0"/>
                <a:cs typeface="Times New Roman" panose="02020603050405020304" pitchFamily="18" charset="0"/>
              </a:rPr>
              <a:t>cm</a:t>
            </a:r>
            <a:r>
              <a:rPr lang="en-US" altLang="zh-CN" sz="2400" baseline="30000" dirty="0" smtClean="0">
                <a:latin typeface="Times New Roman" panose="02020603050405020304" pitchFamily="18" charset="0"/>
                <a:cs typeface="Times New Roman" panose="02020603050405020304" pitchFamily="18" charset="0"/>
              </a:rPr>
              <a:t>-2</a:t>
            </a:r>
            <a:r>
              <a:rPr lang="en-US" altLang="zh-CN" sz="2400" dirty="0" smtClean="0">
                <a:latin typeface="Times New Roman" panose="02020603050405020304" pitchFamily="18" charset="0"/>
                <a:cs typeface="Times New Roman" panose="02020603050405020304" pitchFamily="18" charset="0"/>
              </a:rPr>
              <a:t>s</a:t>
            </a:r>
            <a:r>
              <a:rPr lang="en-US" altLang="zh-CN" sz="2400" baseline="30000" dirty="0" smtClean="0">
                <a:latin typeface="Times New Roman" panose="02020603050405020304" pitchFamily="18" charset="0"/>
                <a:cs typeface="Times New Roman" panose="02020603050405020304" pitchFamily="18" charset="0"/>
              </a:rPr>
              <a:t>-1</a:t>
            </a:r>
            <a:r>
              <a:rPr lang="en-US" altLang="zh-CN" sz="2400" dirty="0" smtClean="0">
                <a:latin typeface="Times New Roman" panose="02020603050405020304" pitchFamily="18" charset="0"/>
                <a:cs typeface="Times New Roman" panose="02020603050405020304" pitchFamily="18" charset="0"/>
              </a:rPr>
              <a:t> </a:t>
            </a:r>
            <a:r>
              <a:rPr lang="en-US" altLang="zh-CN" sz="2400" dirty="0" smtClean="0">
                <a:latin typeface="Times New Roman" panose="02020603050405020304" pitchFamily="18" charset="0"/>
                <a:cs typeface="Times New Roman" panose="02020603050405020304" pitchFamily="18" charset="0"/>
                <a:sym typeface="Symbol"/>
              </a:rPr>
              <a:t> </a:t>
            </a:r>
            <a:r>
              <a:rPr lang="en-US" altLang="zh-CN" sz="2400" dirty="0" smtClean="0">
                <a:latin typeface="Times New Roman" panose="02020603050405020304" pitchFamily="18" charset="0"/>
                <a:cs typeface="Times New Roman" panose="02020603050405020304" pitchFamily="18" charset="0"/>
              </a:rPr>
              <a:t>86400s </a:t>
            </a:r>
            <a:r>
              <a:rPr lang="en-US" altLang="zh-CN" sz="2400" dirty="0" smtClean="0">
                <a:latin typeface="Times New Roman" panose="02020603050405020304" pitchFamily="18" charset="0"/>
                <a:cs typeface="Times New Roman" panose="02020603050405020304" pitchFamily="18" charset="0"/>
                <a:sym typeface="Symbol"/>
              </a:rPr>
              <a:t> 180days  90% = </a:t>
            </a:r>
            <a:r>
              <a:rPr lang="en-US" altLang="zh-CN" sz="2400" dirty="0" smtClean="0">
                <a:solidFill>
                  <a:srgbClr val="FF00FF"/>
                </a:solidFill>
                <a:latin typeface="Times New Roman" panose="02020603050405020304" pitchFamily="18" charset="0"/>
                <a:cs typeface="Times New Roman" panose="02020603050405020304" pitchFamily="18" charset="0"/>
                <a:sym typeface="Symbol"/>
              </a:rPr>
              <a:t>1.4ab</a:t>
            </a:r>
            <a:r>
              <a:rPr lang="en-US" altLang="zh-CN" sz="2400" baseline="30000" dirty="0" smtClean="0">
                <a:solidFill>
                  <a:srgbClr val="FF00FF"/>
                </a:solidFill>
                <a:latin typeface="Times New Roman" panose="02020603050405020304" pitchFamily="18" charset="0"/>
                <a:cs typeface="Times New Roman" panose="02020603050405020304" pitchFamily="18" charset="0"/>
                <a:sym typeface="Symbol"/>
              </a:rPr>
              <a:t>-1</a:t>
            </a:r>
            <a:endParaRPr lang="zh-CN" altLang="en-US" sz="2400" dirty="0">
              <a:latin typeface="Times New Roman" panose="02020603050405020304" pitchFamily="18" charset="0"/>
              <a:cs typeface="Times New Roman" panose="02020603050405020304" pitchFamily="18" charset="0"/>
            </a:endParaRPr>
          </a:p>
        </p:txBody>
      </p:sp>
      <p:sp>
        <p:nvSpPr>
          <p:cNvPr id="9" name="TextBox 3"/>
          <p:cNvSpPr txBox="1">
            <a:spLocks noChangeArrowheads="1"/>
          </p:cNvSpPr>
          <p:nvPr/>
        </p:nvSpPr>
        <p:spPr bwMode="auto">
          <a:xfrm>
            <a:off x="6212345" y="4470829"/>
            <a:ext cx="2660656" cy="810478"/>
          </a:xfrm>
          <a:prstGeom prst="rect">
            <a:avLst/>
          </a:prstGeom>
          <a:solidFill>
            <a:schemeClr val="accent6">
              <a:lumMod val="20000"/>
              <a:lumOff val="80000"/>
            </a:schemeClr>
          </a:solidFill>
          <a:ln>
            <a:noFill/>
          </a:ln>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ts val="2800"/>
              </a:lnSpc>
              <a:spcBef>
                <a:spcPct val="0"/>
              </a:spcBef>
              <a:buFontTx/>
              <a:buNone/>
            </a:pPr>
            <a:r>
              <a:rPr lang="en-US" altLang="zh-CN" sz="1800" dirty="0" smtClean="0">
                <a:latin typeface="Cambria" panose="02040503050406030204" pitchFamily="18" charset="0"/>
              </a:rPr>
              <a:t>10</a:t>
            </a:r>
            <a:r>
              <a:rPr lang="en-US" altLang="zh-CN" sz="1800" baseline="30000" dirty="0" smtClean="0">
                <a:latin typeface="Cambria" panose="02040503050406030204" pitchFamily="18" charset="0"/>
              </a:rPr>
              <a:t>10</a:t>
            </a:r>
            <a:r>
              <a:rPr lang="en-US" altLang="zh-CN" sz="1800" dirty="0" smtClean="0">
                <a:latin typeface="Cambria" panose="02040503050406030204" pitchFamily="18" charset="0"/>
              </a:rPr>
              <a:t> </a:t>
            </a:r>
            <a:r>
              <a:rPr lang="en-US" altLang="zh-CN" sz="1800" dirty="0">
                <a:latin typeface="Cambria" panose="02040503050406030204" pitchFamily="18" charset="0"/>
              </a:rPr>
              <a:t>charm @ </a:t>
            </a:r>
            <a:r>
              <a:rPr lang="en-US" altLang="zh-CN" sz="1800" dirty="0">
                <a:latin typeface="Cambria" panose="02040503050406030204" pitchFamily="18" charset="0"/>
                <a:sym typeface="SymbolPS" panose="05050102010607020607" pitchFamily="18" charset="2"/>
              </a:rPr>
              <a:t></a:t>
            </a:r>
            <a:r>
              <a:rPr lang="en-US" altLang="zh-CN" sz="1800" dirty="0">
                <a:latin typeface="Cambria" panose="02040503050406030204" pitchFamily="18" charset="0"/>
                <a:sym typeface="Symbol" panose="05050102010706020507" pitchFamily="18" charset="2"/>
              </a:rPr>
              <a:t>(4S) </a:t>
            </a:r>
            <a:endParaRPr lang="en-US" altLang="zh-CN" sz="1800" dirty="0">
              <a:latin typeface="Cambria" panose="02040503050406030204" pitchFamily="18" charset="0"/>
            </a:endParaRPr>
          </a:p>
          <a:p>
            <a:pPr algn="ctr" eaLnBrk="1" hangingPunct="1">
              <a:lnSpc>
                <a:spcPts val="2800"/>
              </a:lnSpc>
              <a:spcBef>
                <a:spcPct val="0"/>
              </a:spcBef>
              <a:buFontTx/>
              <a:buNone/>
            </a:pPr>
            <a:r>
              <a:rPr lang="en-US" altLang="zh-CN" sz="1800" dirty="0">
                <a:latin typeface="Cambria" panose="02040503050406030204" pitchFamily="18" charset="0"/>
              </a:rPr>
              <a:t>10</a:t>
            </a:r>
            <a:r>
              <a:rPr lang="en-US" altLang="zh-CN" sz="1800" baseline="30000" dirty="0">
                <a:latin typeface="Cambria" panose="02040503050406030204" pitchFamily="18" charset="0"/>
              </a:rPr>
              <a:t>10 </a:t>
            </a:r>
            <a:r>
              <a:rPr lang="en-US" altLang="zh-CN" sz="1800" dirty="0">
                <a:latin typeface="Cambria" panose="02040503050406030204" pitchFamily="18" charset="0"/>
                <a:sym typeface="Symbol" panose="05050102010706020507" pitchFamily="18" charset="2"/>
              </a:rPr>
              <a:t> pairs @ </a:t>
            </a:r>
            <a:r>
              <a:rPr lang="en-US" altLang="zh-CN" sz="1800" dirty="0">
                <a:latin typeface="Cambria" panose="02040503050406030204" pitchFamily="18" charset="0"/>
                <a:sym typeface="SymbolPS" panose="05050102010607020607" pitchFamily="18" charset="2"/>
              </a:rPr>
              <a:t></a:t>
            </a:r>
            <a:r>
              <a:rPr lang="en-US" altLang="zh-CN" sz="1800" dirty="0">
                <a:latin typeface="Cambria" panose="02040503050406030204" pitchFamily="18" charset="0"/>
                <a:sym typeface="Symbol" panose="05050102010706020507" pitchFamily="18" charset="2"/>
              </a:rPr>
              <a:t>(4S) </a:t>
            </a:r>
            <a:endParaRPr lang="en-US" altLang="zh-CN" sz="1800" dirty="0">
              <a:latin typeface="Cambria" panose="02040503050406030204" pitchFamily="18" charset="0"/>
            </a:endParaRPr>
          </a:p>
        </p:txBody>
      </p:sp>
      <p:graphicFrame>
        <p:nvGraphicFramePr>
          <p:cNvPr id="11" name="Group 40"/>
          <p:cNvGraphicFramePr>
            <a:graphicFrameLocks noGrp="1"/>
          </p:cNvGraphicFramePr>
          <p:nvPr>
            <p:ph idx="1"/>
            <p:extLst>
              <p:ext uri="{D42A27DB-BD31-4B8C-83A1-F6EECF244321}">
                <p14:modId xmlns:p14="http://schemas.microsoft.com/office/powerpoint/2010/main" val="1737605381"/>
              </p:ext>
            </p:extLst>
          </p:nvPr>
        </p:nvGraphicFramePr>
        <p:xfrm>
          <a:off x="591297" y="1742592"/>
          <a:ext cx="8204200" cy="2651952"/>
        </p:xfrm>
        <a:graphic>
          <a:graphicData uri="http://schemas.openxmlformats.org/drawingml/2006/table">
            <a:tbl>
              <a:tblPr/>
              <a:tblGrid>
                <a:gridCol w="1296997"/>
                <a:gridCol w="1212858"/>
                <a:gridCol w="1733878"/>
                <a:gridCol w="2036404"/>
                <a:gridCol w="1924063"/>
              </a:tblGrid>
              <a:tr h="633982">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2000" b="0" i="0" u="none" strike="noStrike" cap="none" normalizeH="0" baseline="0" dirty="0" smtClean="0">
                        <a:ln>
                          <a:noFill/>
                        </a:ln>
                        <a:solidFill>
                          <a:schemeClr val="tx1"/>
                        </a:solidFill>
                        <a:effectLst/>
                        <a:latin typeface="Comic Sans MS" pitchFamily="66" charset="0"/>
                        <a:ea typeface="宋体" pitchFamily="2" charset="-122"/>
                      </a:endParaRPr>
                    </a:p>
                  </a:txBody>
                  <a:tcPr marL="91441" marR="91441" marT="45736" marB="45736" horzOverflow="overflow">
                    <a:lnL>
                      <a:noFill/>
                    </a:lnL>
                    <a:lnR>
                      <a:noFill/>
                    </a:lnR>
                    <a:lnT>
                      <a:noFill/>
                    </a:lnT>
                    <a:lnB>
                      <a:noFill/>
                    </a:lnB>
                    <a:lnTlToBr>
                      <a:noFill/>
                    </a:lnTlToBr>
                    <a:lnBlToTr>
                      <a:noFill/>
                    </a:lnBlToTr>
                    <a:solidFill>
                      <a:schemeClr val="accent1">
                        <a:lumMod val="20000"/>
                        <a:lumOff val="80000"/>
                      </a:schemeClr>
                    </a:solidFill>
                  </a:tcPr>
                </a:tc>
                <a:tc gridSpan="2">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Cambria" panose="02040503050406030204" pitchFamily="18" charset="0"/>
                          <a:ea typeface="宋体" pitchFamily="2" charset="-122"/>
                        </a:rPr>
                        <a:t>CLEO-C</a:t>
                      </a:r>
                    </a:p>
                  </a:txBody>
                  <a:tcPr marL="91441" marR="91441" marT="45736" marB="45736" horzOverflow="overflow">
                    <a:lnL>
                      <a:noFill/>
                    </a:lnL>
                    <a:lnR>
                      <a:noFill/>
                    </a:lnR>
                    <a:lnT>
                      <a:noFill/>
                    </a:lnT>
                    <a:lnB>
                      <a:noFill/>
                    </a:lnB>
                    <a:lnTlToBr>
                      <a:noFill/>
                    </a:lnTlToBr>
                    <a:lnBlToTr>
                      <a:noFill/>
                    </a:lnBlToTr>
                    <a:solidFill>
                      <a:schemeClr val="accent1">
                        <a:lumMod val="20000"/>
                        <a:lumOff val="80000"/>
                      </a:schemeClr>
                    </a:solidFill>
                  </a:tcPr>
                </a:tc>
                <a:tc hMerge="1">
                  <a:txBody>
                    <a:bodyPr/>
                    <a:lstStyle/>
                    <a:p>
                      <a:endParaRPr lang="zh-CN" altLang="en-US"/>
                    </a:p>
                  </a:txBody>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Cambria" panose="02040503050406030204" pitchFamily="18" charset="0"/>
                          <a:ea typeface="宋体" pitchFamily="2" charset="-122"/>
                        </a:rPr>
                        <a:t>BES-III/ year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rgbClr val="FF0000"/>
                          </a:solidFill>
                          <a:effectLst/>
                          <a:latin typeface="Cambria" panose="02040503050406030204" pitchFamily="18" charset="0"/>
                          <a:ea typeface="宋体" pitchFamily="2" charset="-122"/>
                        </a:rPr>
                        <a:t>10</a:t>
                      </a:r>
                      <a:r>
                        <a:rPr kumimoji="0" lang="en-US" altLang="zh-CN" sz="1800" b="0" i="0" u="none" strike="noStrike" cap="none" normalizeH="0" baseline="30000" dirty="0" smtClean="0">
                          <a:ln>
                            <a:noFill/>
                          </a:ln>
                          <a:solidFill>
                            <a:srgbClr val="FF0000"/>
                          </a:solidFill>
                          <a:effectLst/>
                          <a:latin typeface="Cambria" panose="02040503050406030204" pitchFamily="18" charset="0"/>
                          <a:ea typeface="宋体" pitchFamily="2" charset="-122"/>
                        </a:rPr>
                        <a:t>33</a:t>
                      </a:r>
                      <a:r>
                        <a:rPr kumimoji="0" lang="en-US" altLang="zh-CN" sz="1800" b="0" i="0" u="none" strike="noStrike" cap="none" normalizeH="0" baseline="0" dirty="0" smtClean="0">
                          <a:ln>
                            <a:noFill/>
                          </a:ln>
                          <a:solidFill>
                            <a:srgbClr val="FF0000"/>
                          </a:solidFill>
                          <a:effectLst/>
                          <a:latin typeface="Cambria" panose="02040503050406030204" pitchFamily="18" charset="0"/>
                          <a:ea typeface="宋体" pitchFamily="2" charset="-122"/>
                        </a:rPr>
                        <a:t>cm</a:t>
                      </a:r>
                      <a:r>
                        <a:rPr kumimoji="0" lang="en-US" altLang="zh-CN" sz="1800" b="0" i="0" u="none" strike="noStrike" cap="none" normalizeH="0" baseline="30000" dirty="0" smtClean="0">
                          <a:ln>
                            <a:noFill/>
                          </a:ln>
                          <a:solidFill>
                            <a:srgbClr val="FF0000"/>
                          </a:solidFill>
                          <a:effectLst/>
                          <a:latin typeface="Cambria" panose="02040503050406030204" pitchFamily="18" charset="0"/>
                          <a:ea typeface="宋体" pitchFamily="2" charset="-122"/>
                        </a:rPr>
                        <a:t>-2</a:t>
                      </a:r>
                      <a:r>
                        <a:rPr kumimoji="0" lang="en-US" altLang="zh-CN" sz="1800" b="0" i="0" u="none" strike="noStrike" cap="none" normalizeH="0" baseline="0" dirty="0" smtClean="0">
                          <a:ln>
                            <a:noFill/>
                          </a:ln>
                          <a:solidFill>
                            <a:srgbClr val="FF0000"/>
                          </a:solidFill>
                          <a:effectLst/>
                          <a:latin typeface="Cambria" panose="02040503050406030204" pitchFamily="18" charset="0"/>
                          <a:ea typeface="宋体" pitchFamily="2" charset="-122"/>
                        </a:rPr>
                        <a:t>s</a:t>
                      </a:r>
                      <a:r>
                        <a:rPr kumimoji="0" lang="en-US" altLang="zh-CN" sz="1800" b="0" i="0" u="none" strike="noStrike" cap="none" normalizeH="0" baseline="30000" dirty="0" smtClean="0">
                          <a:ln>
                            <a:noFill/>
                          </a:ln>
                          <a:solidFill>
                            <a:srgbClr val="FF0000"/>
                          </a:solidFill>
                          <a:effectLst/>
                          <a:latin typeface="Cambria" panose="02040503050406030204" pitchFamily="18" charset="0"/>
                          <a:ea typeface="宋体" pitchFamily="2" charset="-122"/>
                        </a:rPr>
                        <a:t>-1</a:t>
                      </a:r>
                      <a:r>
                        <a:rPr kumimoji="0" lang="en-US" altLang="zh-CN" sz="1800" b="0" i="0" u="none" strike="noStrike" cap="none" normalizeH="0" baseline="0" dirty="0" smtClean="0">
                          <a:ln>
                            <a:noFill/>
                          </a:ln>
                          <a:solidFill>
                            <a:srgbClr val="FF0000"/>
                          </a:solidFill>
                          <a:effectLst/>
                          <a:latin typeface="Cambria" panose="02040503050406030204" pitchFamily="18" charset="0"/>
                          <a:ea typeface="宋体" pitchFamily="2" charset="-122"/>
                        </a:rPr>
                        <a:t>(10fb</a:t>
                      </a:r>
                      <a:r>
                        <a:rPr kumimoji="0" lang="en-US" altLang="zh-CN" sz="1800" b="0" i="0" u="none" strike="noStrike" cap="none" normalizeH="0" baseline="30000" dirty="0" smtClean="0">
                          <a:ln>
                            <a:noFill/>
                          </a:ln>
                          <a:solidFill>
                            <a:srgbClr val="FF0000"/>
                          </a:solidFill>
                          <a:effectLst/>
                          <a:latin typeface="Cambria" panose="02040503050406030204" pitchFamily="18" charset="0"/>
                          <a:ea typeface="宋体" pitchFamily="2" charset="-122"/>
                        </a:rPr>
                        <a:t>-1</a:t>
                      </a:r>
                      <a:r>
                        <a:rPr kumimoji="0" lang="en-US" altLang="zh-CN" sz="1800" b="0" i="0" u="none" strike="noStrike" cap="none" normalizeH="0" baseline="0" dirty="0" smtClean="0">
                          <a:ln>
                            <a:noFill/>
                          </a:ln>
                          <a:solidFill>
                            <a:srgbClr val="FF0000"/>
                          </a:solidFill>
                          <a:effectLst/>
                          <a:latin typeface="Cambria" panose="02040503050406030204" pitchFamily="18" charset="0"/>
                          <a:ea typeface="宋体" pitchFamily="2" charset="-122"/>
                        </a:rPr>
                        <a:t>)</a:t>
                      </a:r>
                    </a:p>
                  </a:txBody>
                  <a:tcPr marL="91441" marR="91441" marT="45736" marB="45736" horzOverflow="overflow">
                    <a:lnL>
                      <a:noFill/>
                    </a:lnL>
                    <a:lnR>
                      <a:noFill/>
                    </a:lnR>
                    <a:lnT>
                      <a:noFill/>
                    </a:lnT>
                    <a:lnB>
                      <a:noFill/>
                    </a:lnB>
                    <a:lnTlToBr>
                      <a:noFill/>
                    </a:lnTlToBr>
                    <a:lnBlToTr>
                      <a:noFill/>
                    </a:lnBlToTr>
                    <a:solidFill>
                      <a:schemeClr val="accent2">
                        <a:lumMod val="20000"/>
                        <a:lumOff val="80000"/>
                        <a:alpha val="38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Cambria" panose="02040503050406030204" pitchFamily="18" charset="0"/>
                          <a:ea typeface="宋体" pitchFamily="2" charset="-122"/>
                          <a:sym typeface="Symbol" pitchFamily="18" charset="2"/>
                        </a:rPr>
                        <a:t>HIEPA</a:t>
                      </a:r>
                      <a:r>
                        <a:rPr kumimoji="0" lang="en-US" altLang="zh-CN" sz="2000" b="0" i="0" u="none" strike="noStrike" cap="none" normalizeH="0" baseline="0" dirty="0" smtClean="0">
                          <a:ln>
                            <a:noFill/>
                          </a:ln>
                          <a:solidFill>
                            <a:schemeClr val="tx1"/>
                          </a:solidFill>
                          <a:effectLst/>
                          <a:latin typeface="Cambria" panose="02040503050406030204" pitchFamily="18" charset="0"/>
                          <a:ea typeface="宋体" pitchFamily="2" charset="-122"/>
                        </a:rPr>
                        <a:t>/year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cap="none" normalizeH="0" baseline="0" dirty="0" smtClean="0">
                          <a:ln>
                            <a:noFill/>
                          </a:ln>
                          <a:solidFill>
                            <a:srgbClr val="FF0000"/>
                          </a:solidFill>
                          <a:effectLst/>
                          <a:latin typeface="Cambria" panose="02040503050406030204" pitchFamily="18" charset="0"/>
                          <a:ea typeface="宋体" pitchFamily="2" charset="-122"/>
                        </a:rPr>
                        <a:t>10</a:t>
                      </a:r>
                      <a:r>
                        <a:rPr kumimoji="0" lang="en-US" altLang="zh-CN" sz="1800" b="0" i="0" u="none" strike="noStrike" cap="none" normalizeH="0" baseline="30000" dirty="0" smtClean="0">
                          <a:ln>
                            <a:noFill/>
                          </a:ln>
                          <a:solidFill>
                            <a:srgbClr val="FF0000"/>
                          </a:solidFill>
                          <a:effectLst/>
                          <a:latin typeface="Cambria" panose="02040503050406030204" pitchFamily="18" charset="0"/>
                          <a:ea typeface="宋体" pitchFamily="2" charset="-122"/>
                        </a:rPr>
                        <a:t>35</a:t>
                      </a:r>
                      <a:r>
                        <a:rPr kumimoji="0" lang="en-US" altLang="zh-CN" sz="1800" b="0" i="0" u="none" strike="noStrike" cap="none" normalizeH="0" baseline="0" dirty="0" smtClean="0">
                          <a:ln>
                            <a:noFill/>
                          </a:ln>
                          <a:solidFill>
                            <a:srgbClr val="FF0000"/>
                          </a:solidFill>
                          <a:effectLst/>
                          <a:latin typeface="Cambria" panose="02040503050406030204" pitchFamily="18" charset="0"/>
                          <a:ea typeface="宋体" pitchFamily="2" charset="-122"/>
                        </a:rPr>
                        <a:t>cm</a:t>
                      </a:r>
                      <a:r>
                        <a:rPr kumimoji="0" lang="en-US" altLang="zh-CN" sz="1800" b="0" i="0" u="none" strike="noStrike" cap="none" normalizeH="0" baseline="30000" dirty="0" smtClean="0">
                          <a:ln>
                            <a:noFill/>
                          </a:ln>
                          <a:solidFill>
                            <a:srgbClr val="FF0000"/>
                          </a:solidFill>
                          <a:effectLst/>
                          <a:latin typeface="Cambria" panose="02040503050406030204" pitchFamily="18" charset="0"/>
                          <a:ea typeface="宋体" pitchFamily="2" charset="-122"/>
                        </a:rPr>
                        <a:t>-2</a:t>
                      </a:r>
                      <a:r>
                        <a:rPr kumimoji="0" lang="en-US" altLang="zh-CN" sz="1800" b="0" i="0" u="none" strike="noStrike" cap="none" normalizeH="0" baseline="0" dirty="0" smtClean="0">
                          <a:ln>
                            <a:noFill/>
                          </a:ln>
                          <a:solidFill>
                            <a:srgbClr val="FF0000"/>
                          </a:solidFill>
                          <a:effectLst/>
                          <a:latin typeface="Cambria" panose="02040503050406030204" pitchFamily="18" charset="0"/>
                          <a:ea typeface="宋体" pitchFamily="2" charset="-122"/>
                        </a:rPr>
                        <a:t>s</a:t>
                      </a:r>
                      <a:r>
                        <a:rPr kumimoji="0" lang="en-US" altLang="zh-CN" sz="1800" b="0" i="0" u="none" strike="noStrike" cap="none" normalizeH="0" baseline="30000" dirty="0" smtClean="0">
                          <a:ln>
                            <a:noFill/>
                          </a:ln>
                          <a:solidFill>
                            <a:srgbClr val="FF0000"/>
                          </a:solidFill>
                          <a:effectLst/>
                          <a:latin typeface="Cambria" panose="02040503050406030204" pitchFamily="18" charset="0"/>
                          <a:ea typeface="宋体" pitchFamily="2" charset="-122"/>
                        </a:rPr>
                        <a:t>-1 </a:t>
                      </a:r>
                      <a:r>
                        <a:rPr kumimoji="0" lang="en-US" altLang="zh-CN" sz="1800" b="0" i="0" u="none" strike="noStrike" cap="none" normalizeH="0" baseline="0" dirty="0" smtClean="0">
                          <a:ln>
                            <a:noFill/>
                          </a:ln>
                          <a:solidFill>
                            <a:srgbClr val="FF0000"/>
                          </a:solidFill>
                          <a:effectLst/>
                          <a:latin typeface="Cambria" panose="02040503050406030204" pitchFamily="18" charset="0"/>
                          <a:ea typeface="宋体" pitchFamily="2" charset="-122"/>
                        </a:rPr>
                        <a:t>(1ab</a:t>
                      </a:r>
                      <a:r>
                        <a:rPr kumimoji="0" lang="en-US" altLang="zh-CN" sz="1800" b="0" i="0" u="none" strike="noStrike" cap="none" normalizeH="0" baseline="30000" dirty="0" smtClean="0">
                          <a:ln>
                            <a:noFill/>
                          </a:ln>
                          <a:solidFill>
                            <a:srgbClr val="FF0000"/>
                          </a:solidFill>
                          <a:effectLst/>
                          <a:latin typeface="Cambria" panose="02040503050406030204" pitchFamily="18" charset="0"/>
                          <a:ea typeface="宋体" pitchFamily="2" charset="-122"/>
                        </a:rPr>
                        <a:t>-1</a:t>
                      </a:r>
                      <a:r>
                        <a:rPr kumimoji="0" lang="en-US" altLang="zh-CN" sz="1800" b="0" i="0" u="none" strike="noStrike" cap="none" normalizeH="0" baseline="0" dirty="0" smtClean="0">
                          <a:ln>
                            <a:noFill/>
                          </a:ln>
                          <a:solidFill>
                            <a:srgbClr val="FF0000"/>
                          </a:solidFill>
                          <a:effectLst/>
                          <a:latin typeface="Cambria" panose="02040503050406030204" pitchFamily="18" charset="0"/>
                          <a:ea typeface="宋体" pitchFamily="2" charset="-122"/>
                        </a:rPr>
                        <a:t>)</a:t>
                      </a:r>
                    </a:p>
                  </a:txBody>
                  <a:tcPr marL="91441" marR="91441" marT="45736" marB="45736" horzOverflow="overflow">
                    <a:lnL>
                      <a:noFill/>
                    </a:lnL>
                    <a:lnR>
                      <a:noFill/>
                    </a:lnR>
                    <a:lnT>
                      <a:noFill/>
                    </a:lnT>
                    <a:lnB>
                      <a:noFill/>
                    </a:lnB>
                    <a:lnTlToBr>
                      <a:noFill/>
                    </a:lnTlToBr>
                    <a:lnBlToTr>
                      <a:noFill/>
                    </a:lnBlToTr>
                    <a:solidFill>
                      <a:srgbClr val="E1A17C">
                        <a:alpha val="27058"/>
                      </a:srgbClr>
                    </a:solidFill>
                  </a:tcPr>
                </a:tc>
              </a:tr>
              <a:tr h="374638">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Cambria" panose="02040503050406030204" pitchFamily="18" charset="0"/>
                          <a:ea typeface="宋体" pitchFamily="2" charset="-122"/>
                        </a:rPr>
                        <a:t>J/</a:t>
                      </a:r>
                      <a:r>
                        <a:rPr kumimoji="0" lang="en-US" altLang="zh-CN" sz="2000" b="0" i="0" u="none" strike="noStrike" cap="none" normalizeH="0" baseline="0" dirty="0" smtClean="0">
                          <a:ln>
                            <a:noFill/>
                          </a:ln>
                          <a:solidFill>
                            <a:schemeClr val="tx1"/>
                          </a:solidFill>
                          <a:effectLst/>
                          <a:latin typeface="Cambria" panose="02040503050406030204" pitchFamily="18" charset="0"/>
                          <a:ea typeface="宋体" pitchFamily="2" charset="-122"/>
                          <a:sym typeface="Symbol" pitchFamily="18" charset="2"/>
                        </a:rPr>
                        <a:t></a:t>
                      </a:r>
                      <a:endParaRPr kumimoji="0" lang="en-US" altLang="zh-CN" sz="2000" b="0" i="0" u="none" strike="noStrike" cap="none" normalizeH="0" baseline="0" dirty="0" smtClean="0">
                        <a:ln>
                          <a:noFill/>
                        </a:ln>
                        <a:solidFill>
                          <a:schemeClr val="tx1"/>
                        </a:solidFill>
                        <a:effectLst/>
                        <a:latin typeface="Cambria" panose="02040503050406030204" pitchFamily="18" charset="0"/>
                        <a:ea typeface="宋体" pitchFamily="2" charset="-122"/>
                      </a:endParaRPr>
                    </a:p>
                  </a:txBody>
                  <a:tcPr marL="91441" marR="91441" marT="45736" marB="45736"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Cambria" panose="02040503050406030204" pitchFamily="18" charset="0"/>
                          <a:ea typeface="宋体" pitchFamily="2" charset="-122"/>
                          <a:sym typeface="Symbol" pitchFamily="18" charset="2"/>
                        </a:rPr>
                        <a:t></a:t>
                      </a:r>
                      <a:endParaRPr kumimoji="0" lang="en-US" altLang="zh-CN" sz="2000" b="0" i="0" u="none" strike="noStrike" cap="none" normalizeH="0" baseline="0" smtClean="0">
                        <a:ln>
                          <a:noFill/>
                        </a:ln>
                        <a:solidFill>
                          <a:schemeClr val="tx1"/>
                        </a:solidFill>
                        <a:effectLst/>
                        <a:latin typeface="Cambria" panose="02040503050406030204" pitchFamily="18" charset="0"/>
                        <a:ea typeface="宋体" pitchFamily="2" charset="-122"/>
                      </a:endParaRPr>
                    </a:p>
                  </a:txBody>
                  <a:tcPr marL="91441" marR="91441" marT="45736" marB="45736"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Cambria" panose="02040503050406030204" pitchFamily="18" charset="0"/>
                          <a:ea typeface="宋体" pitchFamily="2" charset="-122"/>
                          <a:sym typeface="Symbol" pitchFamily="18" charset="2"/>
                        </a:rPr>
                        <a:t></a:t>
                      </a:r>
                      <a:endParaRPr kumimoji="0" lang="en-US" altLang="zh-CN" sz="2000" b="0" i="0" u="none" strike="noStrike" cap="none" normalizeH="0" baseline="0" dirty="0" smtClean="0">
                        <a:ln>
                          <a:noFill/>
                        </a:ln>
                        <a:solidFill>
                          <a:schemeClr val="tx1"/>
                        </a:solidFill>
                        <a:effectLst/>
                        <a:latin typeface="Cambria" panose="02040503050406030204" pitchFamily="18" charset="0"/>
                        <a:ea typeface="宋体" pitchFamily="2" charset="-122"/>
                      </a:endParaRPr>
                    </a:p>
                  </a:txBody>
                  <a:tcPr marL="91441" marR="91441" marT="45736" marB="45736"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Cambria" panose="02040503050406030204" pitchFamily="18" charset="0"/>
                          <a:ea typeface="宋体" pitchFamily="2" charset="-122"/>
                          <a:sym typeface="Symbol" pitchFamily="18" charset="2"/>
                        </a:rPr>
                        <a:t>1010</a:t>
                      </a:r>
                      <a:r>
                        <a:rPr kumimoji="0" lang="en-US" altLang="zh-CN" sz="2000" b="0" i="0" u="none" strike="noStrike" cap="none" normalizeH="0" baseline="30000" dirty="0" smtClean="0">
                          <a:ln>
                            <a:noFill/>
                          </a:ln>
                          <a:solidFill>
                            <a:schemeClr val="tx1"/>
                          </a:solidFill>
                          <a:effectLst/>
                          <a:latin typeface="Cambria" panose="02040503050406030204" pitchFamily="18" charset="0"/>
                          <a:ea typeface="宋体" pitchFamily="2" charset="-122"/>
                          <a:sym typeface="Symbol" pitchFamily="18" charset="2"/>
                        </a:rPr>
                        <a:t>9</a:t>
                      </a:r>
                      <a:endParaRPr kumimoji="0" lang="en-US" altLang="zh-CN" sz="2000" b="0" i="0" u="none" strike="noStrike" cap="none" normalizeH="0" baseline="0" dirty="0" smtClean="0">
                        <a:ln>
                          <a:noFill/>
                        </a:ln>
                        <a:solidFill>
                          <a:schemeClr val="tx1"/>
                        </a:solidFill>
                        <a:effectLst/>
                        <a:latin typeface="Cambria" panose="02040503050406030204" pitchFamily="18" charset="0"/>
                        <a:ea typeface="宋体" pitchFamily="2" charset="-122"/>
                      </a:endParaRPr>
                    </a:p>
                  </a:txBody>
                  <a:tcPr marL="91441" marR="91441" marT="45736" marB="45736" horzOverflow="overflow">
                    <a:lnL>
                      <a:noFill/>
                    </a:lnL>
                    <a:lnR>
                      <a:noFill/>
                    </a:lnR>
                    <a:lnT>
                      <a:noFill/>
                    </a:lnT>
                    <a:lnB>
                      <a:noFill/>
                    </a:lnB>
                    <a:lnTlToBr>
                      <a:noFill/>
                    </a:lnTlToBr>
                    <a:lnBlToTr>
                      <a:noFill/>
                    </a:lnBlToTr>
                    <a:solidFill>
                      <a:schemeClr val="accent2">
                        <a:lumMod val="20000"/>
                        <a:lumOff val="80000"/>
                        <a:alpha val="38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Cambria" panose="02040503050406030204" pitchFamily="18" charset="0"/>
                          <a:ea typeface="宋体" pitchFamily="2" charset="-122"/>
                          <a:sym typeface="Symbol" pitchFamily="18" charset="2"/>
                        </a:rPr>
                        <a:t>1010</a:t>
                      </a:r>
                      <a:r>
                        <a:rPr kumimoji="0" lang="en-US" altLang="zh-CN" sz="2000" b="0" i="0" u="none" strike="noStrike" cap="none" normalizeH="0" baseline="30000" dirty="0" smtClean="0">
                          <a:ln>
                            <a:noFill/>
                          </a:ln>
                          <a:solidFill>
                            <a:schemeClr val="tx1"/>
                          </a:solidFill>
                          <a:effectLst/>
                          <a:latin typeface="Cambria" panose="02040503050406030204" pitchFamily="18" charset="0"/>
                          <a:ea typeface="宋体" pitchFamily="2" charset="-122"/>
                          <a:sym typeface="Symbol" pitchFamily="18" charset="2"/>
                        </a:rPr>
                        <a:t>11</a:t>
                      </a:r>
                      <a:endParaRPr kumimoji="0" lang="en-US" altLang="zh-CN" sz="2000" b="0" i="0" u="none" strike="noStrike" cap="none" normalizeH="0" baseline="0" dirty="0" smtClean="0">
                        <a:ln>
                          <a:noFill/>
                        </a:ln>
                        <a:solidFill>
                          <a:schemeClr val="tx1"/>
                        </a:solidFill>
                        <a:effectLst/>
                        <a:latin typeface="Cambria" panose="02040503050406030204" pitchFamily="18" charset="0"/>
                        <a:ea typeface="宋体" pitchFamily="2" charset="-122"/>
                      </a:endParaRPr>
                    </a:p>
                  </a:txBody>
                  <a:tcPr marL="91441" marR="91441" marT="45736" marB="45736" horzOverflow="overflow">
                    <a:lnL>
                      <a:noFill/>
                    </a:lnL>
                    <a:lnR>
                      <a:noFill/>
                    </a:lnR>
                    <a:lnT>
                      <a:noFill/>
                    </a:lnT>
                    <a:lnB>
                      <a:noFill/>
                    </a:lnB>
                    <a:lnTlToBr>
                      <a:noFill/>
                    </a:lnTlToBr>
                    <a:lnBlToTr>
                      <a:noFill/>
                    </a:lnBlToTr>
                    <a:solidFill>
                      <a:srgbClr val="E1A17C">
                        <a:alpha val="27058"/>
                      </a:srgbClr>
                    </a:solidFill>
                  </a:tcPr>
                </a:tc>
              </a:tr>
              <a:tr h="374638">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Cambria" panose="02040503050406030204" pitchFamily="18" charset="0"/>
                          <a:ea typeface="宋体" pitchFamily="2" charset="-122"/>
                          <a:sym typeface="Symbol" pitchFamily="18" charset="2"/>
                        </a:rPr>
                        <a:t>(2S)</a:t>
                      </a:r>
                      <a:endParaRPr kumimoji="0" lang="en-US" altLang="zh-CN" sz="2000" b="0" i="0" u="none" strike="noStrike" cap="none" normalizeH="0" baseline="0" dirty="0" smtClean="0">
                        <a:ln>
                          <a:noFill/>
                        </a:ln>
                        <a:solidFill>
                          <a:schemeClr val="tx1"/>
                        </a:solidFill>
                        <a:effectLst/>
                        <a:latin typeface="Cambria" panose="02040503050406030204" pitchFamily="18" charset="0"/>
                        <a:ea typeface="宋体" pitchFamily="2" charset="-122"/>
                      </a:endParaRPr>
                    </a:p>
                  </a:txBody>
                  <a:tcPr marL="91441" marR="91441" marT="45736" marB="45736"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Cambria" panose="02040503050406030204" pitchFamily="18" charset="0"/>
                          <a:ea typeface="宋体" pitchFamily="2" charset="-122"/>
                        </a:rPr>
                        <a:t>54 pb</a:t>
                      </a:r>
                      <a:r>
                        <a:rPr kumimoji="0" lang="en-US" altLang="zh-CN" sz="2000" b="0" i="0" u="none" strike="noStrike" cap="none" normalizeH="0" baseline="30000" dirty="0" smtClean="0">
                          <a:ln>
                            <a:noFill/>
                          </a:ln>
                          <a:solidFill>
                            <a:schemeClr val="tx1"/>
                          </a:solidFill>
                          <a:effectLst/>
                          <a:latin typeface="Cambria" panose="02040503050406030204" pitchFamily="18" charset="0"/>
                          <a:ea typeface="宋体" pitchFamily="2" charset="-122"/>
                        </a:rPr>
                        <a:t>-1</a:t>
                      </a:r>
                    </a:p>
                  </a:txBody>
                  <a:tcPr marL="91441" marR="91441" marT="45736" marB="45736"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Cambria" panose="02040503050406030204" pitchFamily="18" charset="0"/>
                          <a:ea typeface="宋体" pitchFamily="2" charset="-122"/>
                        </a:rPr>
                        <a:t>27</a:t>
                      </a:r>
                      <a:r>
                        <a:rPr kumimoji="0" lang="en-US" altLang="zh-CN" sz="2000" b="0" i="0" u="none" strike="noStrike" cap="none" normalizeH="0" baseline="0" dirty="0" smtClean="0">
                          <a:ln>
                            <a:noFill/>
                          </a:ln>
                          <a:solidFill>
                            <a:schemeClr val="tx1"/>
                          </a:solidFill>
                          <a:effectLst/>
                          <a:latin typeface="Cambria" panose="02040503050406030204" pitchFamily="18" charset="0"/>
                          <a:ea typeface="宋体" pitchFamily="2" charset="-122"/>
                          <a:sym typeface="Symbol" pitchFamily="18" charset="2"/>
                        </a:rPr>
                        <a:t>10</a:t>
                      </a:r>
                      <a:r>
                        <a:rPr kumimoji="0" lang="en-US" altLang="zh-CN" sz="2000" b="0" i="0" u="none" strike="noStrike" cap="none" normalizeH="0" baseline="30000" dirty="0" smtClean="0">
                          <a:ln>
                            <a:noFill/>
                          </a:ln>
                          <a:solidFill>
                            <a:schemeClr val="tx1"/>
                          </a:solidFill>
                          <a:effectLst/>
                          <a:latin typeface="Cambria" panose="02040503050406030204" pitchFamily="18" charset="0"/>
                          <a:ea typeface="宋体" pitchFamily="2" charset="-122"/>
                          <a:sym typeface="Symbol" pitchFamily="18" charset="2"/>
                        </a:rPr>
                        <a:t>6 </a:t>
                      </a:r>
                      <a:endParaRPr kumimoji="0" lang="en-US" altLang="zh-CN" sz="2000" b="0" i="0" u="none" strike="noStrike" cap="none" normalizeH="0" baseline="30000" dirty="0" smtClean="0">
                        <a:ln>
                          <a:noFill/>
                        </a:ln>
                        <a:solidFill>
                          <a:schemeClr val="tx1"/>
                        </a:solidFill>
                        <a:effectLst/>
                        <a:latin typeface="Cambria" panose="02040503050406030204" pitchFamily="18" charset="0"/>
                        <a:ea typeface="宋体" pitchFamily="2" charset="-122"/>
                      </a:endParaRPr>
                    </a:p>
                  </a:txBody>
                  <a:tcPr marL="91441" marR="91441" marT="45736" marB="45736"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Cambria" panose="02040503050406030204" pitchFamily="18" charset="0"/>
                          <a:ea typeface="宋体" pitchFamily="2" charset="-122"/>
                          <a:sym typeface="Symbol" pitchFamily="18" charset="2"/>
                        </a:rPr>
                        <a:t>310</a:t>
                      </a:r>
                      <a:r>
                        <a:rPr kumimoji="0" lang="en-US" altLang="zh-CN" sz="2000" b="0" i="0" u="none" strike="noStrike" cap="none" normalizeH="0" baseline="30000" dirty="0" smtClean="0">
                          <a:ln>
                            <a:noFill/>
                          </a:ln>
                          <a:solidFill>
                            <a:schemeClr val="tx1"/>
                          </a:solidFill>
                          <a:effectLst/>
                          <a:latin typeface="Cambria" panose="02040503050406030204" pitchFamily="18" charset="0"/>
                          <a:ea typeface="宋体" pitchFamily="2" charset="-122"/>
                          <a:sym typeface="Symbol" pitchFamily="18" charset="2"/>
                        </a:rPr>
                        <a:t>9</a:t>
                      </a:r>
                      <a:endParaRPr kumimoji="0" lang="en-US" altLang="zh-CN" sz="2000" b="0" i="0" u="none" strike="noStrike" cap="none" normalizeH="0" baseline="0" dirty="0" smtClean="0">
                        <a:ln>
                          <a:noFill/>
                        </a:ln>
                        <a:solidFill>
                          <a:schemeClr val="tx1"/>
                        </a:solidFill>
                        <a:effectLst/>
                        <a:latin typeface="Cambria" panose="02040503050406030204" pitchFamily="18" charset="0"/>
                        <a:ea typeface="宋体" pitchFamily="2" charset="-122"/>
                      </a:endParaRPr>
                    </a:p>
                  </a:txBody>
                  <a:tcPr marL="91441" marR="91441" marT="45736" marB="45736" horzOverflow="overflow">
                    <a:lnL>
                      <a:noFill/>
                    </a:lnL>
                    <a:lnR>
                      <a:noFill/>
                    </a:lnR>
                    <a:lnT>
                      <a:noFill/>
                    </a:lnT>
                    <a:lnB>
                      <a:noFill/>
                    </a:lnB>
                    <a:lnTlToBr>
                      <a:noFill/>
                    </a:lnTlToBr>
                    <a:lnBlToTr>
                      <a:noFill/>
                    </a:lnBlToTr>
                    <a:solidFill>
                      <a:schemeClr val="accent2">
                        <a:lumMod val="20000"/>
                        <a:lumOff val="80000"/>
                        <a:alpha val="38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Cambria" panose="02040503050406030204" pitchFamily="18" charset="0"/>
                          <a:ea typeface="+mn-ea"/>
                          <a:sym typeface="Symbol" pitchFamily="18" charset="2"/>
                        </a:rPr>
                        <a:t>310</a:t>
                      </a:r>
                      <a:r>
                        <a:rPr kumimoji="0" lang="en-US" altLang="zh-CN" sz="2000" b="0" i="0" u="none" strike="noStrike" cap="none" normalizeH="0" baseline="30000" dirty="0" smtClean="0">
                          <a:ln>
                            <a:noFill/>
                          </a:ln>
                          <a:solidFill>
                            <a:schemeClr val="tx1"/>
                          </a:solidFill>
                          <a:effectLst/>
                          <a:latin typeface="Cambria" panose="02040503050406030204" pitchFamily="18" charset="0"/>
                          <a:ea typeface="+mn-ea"/>
                          <a:sym typeface="Symbol" pitchFamily="18" charset="2"/>
                        </a:rPr>
                        <a:t>11</a:t>
                      </a:r>
                      <a:endParaRPr kumimoji="0" lang="en-US" altLang="zh-CN" sz="2000" b="0" i="0" u="none" strike="noStrike" cap="none" normalizeH="0" baseline="0" dirty="0" smtClean="0">
                        <a:ln>
                          <a:noFill/>
                        </a:ln>
                        <a:solidFill>
                          <a:schemeClr val="tx1"/>
                        </a:solidFill>
                        <a:effectLst/>
                        <a:latin typeface="Cambria" panose="02040503050406030204" pitchFamily="18" charset="0"/>
                        <a:ea typeface="+mn-ea"/>
                      </a:endParaRPr>
                    </a:p>
                  </a:txBody>
                  <a:tcPr marL="91441" marR="91441" marT="45736" marB="45736" horzOverflow="overflow">
                    <a:lnL>
                      <a:noFill/>
                    </a:lnL>
                    <a:lnR>
                      <a:noFill/>
                    </a:lnR>
                    <a:lnT>
                      <a:noFill/>
                    </a:lnT>
                    <a:lnB>
                      <a:noFill/>
                    </a:lnB>
                    <a:lnTlToBr>
                      <a:noFill/>
                    </a:lnTlToBr>
                    <a:lnBlToTr>
                      <a:noFill/>
                    </a:lnBlToTr>
                    <a:solidFill>
                      <a:srgbClr val="E1A17C">
                        <a:alpha val="27058"/>
                      </a:srgbClr>
                    </a:solidFill>
                  </a:tcPr>
                </a:tc>
              </a:tr>
              <a:tr h="374638">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Cambria" panose="02040503050406030204" pitchFamily="18" charset="0"/>
                          <a:ea typeface="宋体" pitchFamily="2" charset="-122"/>
                          <a:sym typeface="Symbol" pitchFamily="18" charset="2"/>
                        </a:rPr>
                        <a:t>(3770)</a:t>
                      </a:r>
                      <a:endParaRPr kumimoji="0" lang="en-US" altLang="zh-CN" sz="2000" b="0" i="0" u="none" strike="noStrike" cap="none" normalizeH="0" baseline="0" dirty="0" smtClean="0">
                        <a:ln>
                          <a:noFill/>
                        </a:ln>
                        <a:solidFill>
                          <a:schemeClr val="tx1"/>
                        </a:solidFill>
                        <a:effectLst/>
                        <a:latin typeface="Cambria" panose="02040503050406030204" pitchFamily="18" charset="0"/>
                        <a:ea typeface="宋体" pitchFamily="2" charset="-122"/>
                      </a:endParaRPr>
                    </a:p>
                  </a:txBody>
                  <a:tcPr marL="91441" marR="91441" marT="45736" marB="45736"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Cambria" panose="02040503050406030204" pitchFamily="18" charset="0"/>
                          <a:ea typeface="宋体" pitchFamily="2" charset="-122"/>
                        </a:rPr>
                        <a:t>818 pb</a:t>
                      </a:r>
                      <a:r>
                        <a:rPr kumimoji="0" lang="en-US" altLang="zh-CN" sz="2000" b="0" i="0" u="none" strike="noStrike" cap="none" normalizeH="0" baseline="30000" dirty="0" smtClean="0">
                          <a:ln>
                            <a:noFill/>
                          </a:ln>
                          <a:solidFill>
                            <a:schemeClr val="tx1"/>
                          </a:solidFill>
                          <a:effectLst/>
                          <a:latin typeface="Cambria" panose="02040503050406030204" pitchFamily="18" charset="0"/>
                          <a:ea typeface="宋体" pitchFamily="2" charset="-122"/>
                        </a:rPr>
                        <a:t>-1</a:t>
                      </a:r>
                    </a:p>
                  </a:txBody>
                  <a:tcPr marL="91441" marR="91441" marT="45736" marB="45736"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Cambria" panose="02040503050406030204" pitchFamily="18" charset="0"/>
                          <a:ea typeface="宋体" pitchFamily="2" charset="-122"/>
                          <a:sym typeface="Symbol" pitchFamily="18" charset="2"/>
                        </a:rPr>
                        <a:t>510</a:t>
                      </a:r>
                      <a:r>
                        <a:rPr kumimoji="0" lang="en-US" altLang="zh-CN" sz="2000" b="0" i="0" u="none" strike="noStrike" cap="none" normalizeH="0" baseline="30000" dirty="0" smtClean="0">
                          <a:ln>
                            <a:noFill/>
                          </a:ln>
                          <a:solidFill>
                            <a:schemeClr val="tx1"/>
                          </a:solidFill>
                          <a:effectLst/>
                          <a:latin typeface="Cambria" panose="02040503050406030204" pitchFamily="18" charset="0"/>
                          <a:ea typeface="宋体" pitchFamily="2" charset="-122"/>
                          <a:sym typeface="Symbol" pitchFamily="18" charset="2"/>
                        </a:rPr>
                        <a:t>6  </a:t>
                      </a:r>
                      <a:r>
                        <a:rPr kumimoji="0" lang="en-US" altLang="zh-CN" sz="2000" b="0" i="0" u="none" strike="noStrike" cap="none" normalizeH="0" baseline="0" dirty="0" smtClean="0">
                          <a:ln>
                            <a:noFill/>
                          </a:ln>
                          <a:solidFill>
                            <a:schemeClr val="tx1"/>
                          </a:solidFill>
                          <a:effectLst/>
                          <a:latin typeface="Cambria" panose="02040503050406030204" pitchFamily="18" charset="0"/>
                          <a:ea typeface="宋体" pitchFamily="2" charset="-122"/>
                        </a:rPr>
                        <a:t>D-pair</a:t>
                      </a:r>
                    </a:p>
                  </a:txBody>
                  <a:tcPr marL="91441" marR="91441" marT="45736" marB="45736"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Cambria" panose="02040503050406030204" pitchFamily="18" charset="0"/>
                          <a:ea typeface="宋体" pitchFamily="2" charset="-122"/>
                          <a:sym typeface="Symbol" pitchFamily="18" charset="2"/>
                        </a:rPr>
                        <a:t>410</a:t>
                      </a:r>
                      <a:r>
                        <a:rPr kumimoji="0" lang="en-US" altLang="zh-CN" sz="2000" b="0" i="0" u="none" strike="noStrike" cap="none" normalizeH="0" baseline="30000" dirty="0" smtClean="0">
                          <a:ln>
                            <a:noFill/>
                          </a:ln>
                          <a:solidFill>
                            <a:schemeClr val="tx1"/>
                          </a:solidFill>
                          <a:effectLst/>
                          <a:latin typeface="Cambria" panose="02040503050406030204" pitchFamily="18" charset="0"/>
                          <a:ea typeface="宋体" pitchFamily="2" charset="-122"/>
                          <a:sym typeface="Symbol" pitchFamily="18" charset="2"/>
                        </a:rPr>
                        <a:t>7 </a:t>
                      </a:r>
                      <a:endParaRPr kumimoji="0" lang="en-US" altLang="zh-CN" sz="2000" b="0" i="0" u="none" strike="noStrike" cap="none" normalizeH="0" baseline="0" dirty="0" smtClean="0">
                        <a:ln>
                          <a:noFill/>
                        </a:ln>
                        <a:solidFill>
                          <a:schemeClr val="tx1"/>
                        </a:solidFill>
                        <a:effectLst/>
                        <a:latin typeface="Cambria" panose="02040503050406030204" pitchFamily="18" charset="0"/>
                        <a:ea typeface="宋体" pitchFamily="2" charset="-122"/>
                      </a:endParaRPr>
                    </a:p>
                  </a:txBody>
                  <a:tcPr marL="91441" marR="91441" marT="45736" marB="45736" horzOverflow="overflow">
                    <a:lnL>
                      <a:noFill/>
                    </a:lnL>
                    <a:lnR>
                      <a:noFill/>
                    </a:lnR>
                    <a:lnT>
                      <a:noFill/>
                    </a:lnT>
                    <a:lnB>
                      <a:noFill/>
                    </a:lnB>
                    <a:lnTlToBr>
                      <a:noFill/>
                    </a:lnTlToBr>
                    <a:lnBlToTr>
                      <a:noFill/>
                    </a:lnBlToTr>
                    <a:solidFill>
                      <a:schemeClr val="accent2">
                        <a:lumMod val="20000"/>
                        <a:lumOff val="80000"/>
                        <a:alpha val="38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cap="none" normalizeH="0" baseline="0" dirty="0" smtClean="0">
                          <a:ln>
                            <a:noFill/>
                          </a:ln>
                          <a:solidFill>
                            <a:schemeClr val="tx1"/>
                          </a:solidFill>
                          <a:effectLst/>
                          <a:latin typeface="Cambria" panose="02040503050406030204" pitchFamily="18" charset="0"/>
                          <a:ea typeface="+mn-ea"/>
                          <a:sym typeface="Symbol" pitchFamily="18" charset="2"/>
                        </a:rPr>
                        <a:t>410</a:t>
                      </a:r>
                      <a:r>
                        <a:rPr kumimoji="0" lang="en-US" altLang="zh-CN" sz="2000" b="0" i="0" u="none" strike="noStrike" cap="none" normalizeH="0" baseline="30000" dirty="0" smtClean="0">
                          <a:ln>
                            <a:noFill/>
                          </a:ln>
                          <a:solidFill>
                            <a:schemeClr val="tx1"/>
                          </a:solidFill>
                          <a:effectLst/>
                          <a:latin typeface="Cambria" panose="02040503050406030204" pitchFamily="18" charset="0"/>
                          <a:ea typeface="+mn-ea"/>
                          <a:sym typeface="Symbol" pitchFamily="18" charset="2"/>
                        </a:rPr>
                        <a:t>9 </a:t>
                      </a:r>
                      <a:endParaRPr kumimoji="0" lang="en-US" altLang="zh-CN" sz="2000" b="0" i="0" u="none" strike="noStrike" cap="none" normalizeH="0" baseline="0" dirty="0" smtClean="0">
                        <a:ln>
                          <a:noFill/>
                        </a:ln>
                        <a:solidFill>
                          <a:schemeClr val="tx1"/>
                        </a:solidFill>
                        <a:effectLst/>
                        <a:latin typeface="Cambria" panose="02040503050406030204" pitchFamily="18" charset="0"/>
                        <a:ea typeface="+mn-ea"/>
                      </a:endParaRPr>
                    </a:p>
                  </a:txBody>
                  <a:tcPr marL="91441" marR="91441" marT="45736" marB="45736" horzOverflow="overflow">
                    <a:lnL>
                      <a:noFill/>
                    </a:lnL>
                    <a:lnR>
                      <a:noFill/>
                    </a:lnR>
                    <a:lnT>
                      <a:noFill/>
                    </a:lnT>
                    <a:lnB>
                      <a:noFill/>
                    </a:lnB>
                    <a:lnTlToBr>
                      <a:noFill/>
                    </a:lnTlToBr>
                    <a:lnBlToTr>
                      <a:noFill/>
                    </a:lnBlToTr>
                    <a:solidFill>
                      <a:srgbClr val="E1A17C">
                        <a:alpha val="27058"/>
                      </a:srgbClr>
                    </a:solidFill>
                  </a:tcPr>
                </a:tc>
              </a:tr>
              <a:tr h="374638">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Cambria" panose="02040503050406030204" pitchFamily="18" charset="0"/>
                          <a:ea typeface="宋体" pitchFamily="2" charset="-122"/>
                        </a:rPr>
                        <a:t>4.17 GeV</a:t>
                      </a:r>
                    </a:p>
                  </a:txBody>
                  <a:tcPr marL="91441" marR="91441" marT="45736" marB="45736"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Cambria" panose="02040503050406030204" pitchFamily="18" charset="0"/>
                          <a:ea typeface="宋体" pitchFamily="2" charset="-122"/>
                        </a:rPr>
                        <a:t>586 pb</a:t>
                      </a:r>
                      <a:r>
                        <a:rPr kumimoji="0" lang="en-US" altLang="zh-CN" sz="2000" b="0" i="0" u="none" strike="noStrike" cap="none" normalizeH="0" baseline="30000" dirty="0" smtClean="0">
                          <a:ln>
                            <a:noFill/>
                          </a:ln>
                          <a:solidFill>
                            <a:schemeClr val="tx1"/>
                          </a:solidFill>
                          <a:effectLst/>
                          <a:latin typeface="Cambria" panose="02040503050406030204" pitchFamily="18" charset="0"/>
                          <a:ea typeface="宋体" pitchFamily="2" charset="-122"/>
                        </a:rPr>
                        <a:t>-1</a:t>
                      </a:r>
                    </a:p>
                  </a:txBody>
                  <a:tcPr marL="91441" marR="91441" marT="45736" marB="45736"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Cambria" panose="02040503050406030204" pitchFamily="18" charset="0"/>
                          <a:ea typeface="宋体" pitchFamily="2" charset="-122"/>
                          <a:sym typeface="Symbol" pitchFamily="18" charset="2"/>
                        </a:rPr>
                        <a:t>710</a:t>
                      </a:r>
                      <a:r>
                        <a:rPr kumimoji="0" lang="en-US" altLang="zh-CN" sz="2000" b="0" i="0" u="none" strike="noStrike" cap="none" normalizeH="0" baseline="30000" dirty="0" smtClean="0">
                          <a:ln>
                            <a:noFill/>
                          </a:ln>
                          <a:solidFill>
                            <a:schemeClr val="tx1"/>
                          </a:solidFill>
                          <a:effectLst/>
                          <a:latin typeface="Cambria" panose="02040503050406030204" pitchFamily="18" charset="0"/>
                          <a:ea typeface="宋体" pitchFamily="2" charset="-122"/>
                          <a:sym typeface="Symbol" pitchFamily="18" charset="2"/>
                        </a:rPr>
                        <a:t>5  </a:t>
                      </a:r>
                      <a:r>
                        <a:rPr kumimoji="0" lang="en-US" altLang="zh-CN" sz="2000" b="0" i="0" u="none" strike="noStrike" cap="none" normalizeH="0" baseline="0" dirty="0" smtClean="0">
                          <a:ln>
                            <a:noFill/>
                          </a:ln>
                          <a:solidFill>
                            <a:schemeClr val="tx1"/>
                          </a:solidFill>
                          <a:effectLst/>
                          <a:latin typeface="Cambria" panose="02040503050406030204" pitchFamily="18" charset="0"/>
                          <a:ea typeface="宋体" pitchFamily="2" charset="-122"/>
                        </a:rPr>
                        <a:t>D</a:t>
                      </a:r>
                      <a:r>
                        <a:rPr kumimoji="0" lang="en-US" altLang="zh-CN" sz="2000" b="0" i="0" u="none" strike="noStrike" cap="none" normalizeH="0" baseline="-25000" dirty="0" smtClean="0">
                          <a:ln>
                            <a:noFill/>
                          </a:ln>
                          <a:solidFill>
                            <a:schemeClr val="tx1"/>
                          </a:solidFill>
                          <a:effectLst/>
                          <a:latin typeface="Cambria" panose="02040503050406030204" pitchFamily="18" charset="0"/>
                          <a:ea typeface="宋体" pitchFamily="2" charset="-122"/>
                        </a:rPr>
                        <a:t>s</a:t>
                      </a:r>
                      <a:r>
                        <a:rPr kumimoji="0" lang="en-US" altLang="zh-CN" sz="2000" b="0" i="0" u="none" strike="noStrike" cap="none" normalizeH="0" baseline="0" dirty="0" smtClean="0">
                          <a:ln>
                            <a:noFill/>
                          </a:ln>
                          <a:solidFill>
                            <a:schemeClr val="tx1"/>
                          </a:solidFill>
                          <a:effectLst/>
                          <a:latin typeface="Cambria" panose="02040503050406030204" pitchFamily="18" charset="0"/>
                          <a:ea typeface="宋体" pitchFamily="2" charset="-122"/>
                        </a:rPr>
                        <a:t>-pair</a:t>
                      </a:r>
                    </a:p>
                  </a:txBody>
                  <a:tcPr marL="91441" marR="91441" marT="45736" marB="45736"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Cambria" panose="02040503050406030204" pitchFamily="18" charset="0"/>
                          <a:ea typeface="宋体" pitchFamily="2" charset="-122"/>
                          <a:sym typeface="Symbol" pitchFamily="18" charset="2"/>
                        </a:rPr>
                        <a:t>110</a:t>
                      </a:r>
                      <a:r>
                        <a:rPr kumimoji="0" lang="en-US" altLang="zh-CN" sz="2000" b="0" i="0" u="none" strike="noStrike" cap="none" normalizeH="0" baseline="30000" dirty="0" smtClean="0">
                          <a:ln>
                            <a:noFill/>
                          </a:ln>
                          <a:solidFill>
                            <a:schemeClr val="tx1"/>
                          </a:solidFill>
                          <a:effectLst/>
                          <a:latin typeface="Cambria" panose="02040503050406030204" pitchFamily="18" charset="0"/>
                          <a:ea typeface="宋体" pitchFamily="2" charset="-122"/>
                          <a:sym typeface="Symbol" pitchFamily="18" charset="2"/>
                        </a:rPr>
                        <a:t>6 </a:t>
                      </a:r>
                      <a:endParaRPr kumimoji="0" lang="en-US" altLang="zh-CN" sz="2000" b="0" i="0" u="none" strike="noStrike" cap="none" normalizeH="0" baseline="0" dirty="0" smtClean="0">
                        <a:ln>
                          <a:noFill/>
                        </a:ln>
                        <a:solidFill>
                          <a:schemeClr val="tx1"/>
                        </a:solidFill>
                        <a:effectLst/>
                        <a:latin typeface="Cambria" panose="02040503050406030204" pitchFamily="18" charset="0"/>
                        <a:ea typeface="宋体" pitchFamily="2" charset="-122"/>
                      </a:endParaRPr>
                    </a:p>
                  </a:txBody>
                  <a:tcPr marL="91441" marR="91441" marT="45736" marB="45736" horzOverflow="overflow">
                    <a:lnL>
                      <a:noFill/>
                    </a:lnL>
                    <a:lnR>
                      <a:noFill/>
                    </a:lnR>
                    <a:lnT>
                      <a:noFill/>
                    </a:lnT>
                    <a:lnB>
                      <a:noFill/>
                    </a:lnB>
                    <a:lnTlToBr>
                      <a:noFill/>
                    </a:lnTlToBr>
                    <a:lnBlToTr>
                      <a:noFill/>
                    </a:lnBlToTr>
                    <a:solidFill>
                      <a:schemeClr val="accent2">
                        <a:lumMod val="20000"/>
                        <a:lumOff val="80000"/>
                        <a:alpha val="38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Cambria" panose="02040503050406030204" pitchFamily="18" charset="0"/>
                          <a:ea typeface="+mn-ea"/>
                          <a:sym typeface="Symbol" pitchFamily="18" charset="2"/>
                        </a:rPr>
                        <a:t>110</a:t>
                      </a:r>
                      <a:r>
                        <a:rPr kumimoji="0" lang="en-US" altLang="zh-CN" sz="2000" b="0" i="0" u="none" strike="noStrike" cap="none" normalizeH="0" baseline="30000" dirty="0" smtClean="0">
                          <a:ln>
                            <a:noFill/>
                          </a:ln>
                          <a:solidFill>
                            <a:schemeClr val="tx1"/>
                          </a:solidFill>
                          <a:effectLst/>
                          <a:latin typeface="Cambria" panose="02040503050406030204" pitchFamily="18" charset="0"/>
                          <a:ea typeface="+mn-ea"/>
                          <a:sym typeface="Symbol" pitchFamily="18" charset="2"/>
                        </a:rPr>
                        <a:t>8 </a:t>
                      </a:r>
                      <a:endParaRPr kumimoji="0" lang="en-US" altLang="zh-CN" sz="2000" b="0" i="0" u="none" strike="noStrike" cap="none" normalizeH="0" baseline="0" dirty="0" smtClean="0">
                        <a:ln>
                          <a:noFill/>
                        </a:ln>
                        <a:solidFill>
                          <a:schemeClr val="tx1"/>
                        </a:solidFill>
                        <a:effectLst/>
                        <a:latin typeface="Cambria" panose="02040503050406030204" pitchFamily="18" charset="0"/>
                        <a:ea typeface="+mn-ea"/>
                      </a:endParaRPr>
                    </a:p>
                  </a:txBody>
                  <a:tcPr marL="91441" marR="91441" marT="45736" marB="45736" horzOverflow="overflow">
                    <a:lnL>
                      <a:noFill/>
                    </a:lnL>
                    <a:lnR>
                      <a:noFill/>
                    </a:lnR>
                    <a:lnT>
                      <a:noFill/>
                    </a:lnT>
                    <a:lnB>
                      <a:noFill/>
                    </a:lnB>
                    <a:lnTlToBr>
                      <a:noFill/>
                    </a:lnTlToBr>
                    <a:lnBlToTr>
                      <a:noFill/>
                    </a:lnBlToTr>
                    <a:solidFill>
                      <a:srgbClr val="E1A17C">
                        <a:alpha val="27058"/>
                      </a:srgbClr>
                    </a:solidFill>
                  </a:tcPr>
                </a:tc>
              </a:tr>
              <a:tr h="374638">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Cambria" panose="02040503050406030204" pitchFamily="18" charset="0"/>
                          <a:ea typeface="宋体" pitchFamily="2" charset="-122"/>
                          <a:sym typeface="Symbol" pitchFamily="18" charset="2"/>
                        </a:rPr>
                        <a:t></a:t>
                      </a:r>
                      <a:r>
                        <a:rPr kumimoji="0" lang="en-US" altLang="zh-CN" sz="2000" b="0" i="0" u="none" strike="noStrike" cap="none" normalizeH="0" baseline="30000" dirty="0" smtClean="0">
                          <a:ln>
                            <a:noFill/>
                          </a:ln>
                          <a:solidFill>
                            <a:schemeClr val="tx1"/>
                          </a:solidFill>
                          <a:effectLst/>
                          <a:latin typeface="Cambria" panose="02040503050406030204" pitchFamily="18" charset="0"/>
                          <a:ea typeface="宋体" pitchFamily="2" charset="-122"/>
                          <a:sym typeface="Symbol" pitchFamily="18" charset="2"/>
                        </a:rPr>
                        <a:t>+</a:t>
                      </a:r>
                      <a:r>
                        <a:rPr kumimoji="0" lang="en-US" altLang="zh-CN" sz="2000" b="0" i="0" u="none" strike="noStrike" cap="none" normalizeH="0" baseline="0" dirty="0" smtClean="0">
                          <a:ln>
                            <a:noFill/>
                          </a:ln>
                          <a:solidFill>
                            <a:schemeClr val="tx1"/>
                          </a:solidFill>
                          <a:effectLst/>
                          <a:latin typeface="Cambria" panose="02040503050406030204" pitchFamily="18" charset="0"/>
                          <a:ea typeface="宋体" pitchFamily="2" charset="-122"/>
                          <a:sym typeface="Symbol" pitchFamily="18" charset="2"/>
                        </a:rPr>
                        <a:t></a:t>
                      </a:r>
                      <a:r>
                        <a:rPr kumimoji="0" lang="en-US" altLang="zh-CN" sz="2000" b="0" i="0" u="none" strike="noStrike" cap="none" normalizeH="0" baseline="30000" dirty="0" smtClean="0">
                          <a:ln>
                            <a:noFill/>
                          </a:ln>
                          <a:solidFill>
                            <a:schemeClr val="tx1"/>
                          </a:solidFill>
                          <a:effectLst/>
                          <a:latin typeface="Cambria" panose="02040503050406030204" pitchFamily="18" charset="0"/>
                          <a:ea typeface="宋体" pitchFamily="2" charset="-122"/>
                          <a:sym typeface="Symbol" pitchFamily="18" charset="2"/>
                        </a:rPr>
                        <a:t> </a:t>
                      </a:r>
                      <a:r>
                        <a:rPr kumimoji="0" lang="en-US" altLang="zh-CN" sz="2000" b="0" i="0" u="none" strike="noStrike" cap="none" normalizeH="0" baseline="0" dirty="0" smtClean="0">
                          <a:ln>
                            <a:noFill/>
                          </a:ln>
                          <a:solidFill>
                            <a:schemeClr val="tx1"/>
                          </a:solidFill>
                          <a:effectLst/>
                          <a:latin typeface="Cambria" panose="02040503050406030204" pitchFamily="18" charset="0"/>
                          <a:ea typeface="宋体" pitchFamily="2" charset="-122"/>
                          <a:sym typeface="Symbol" pitchFamily="18" charset="2"/>
                        </a:rPr>
                        <a:t>(4.25)</a:t>
                      </a:r>
                      <a:endParaRPr kumimoji="0" lang="en-US" altLang="zh-CN" sz="2000" b="0" i="0" u="none" strike="noStrike" cap="none" normalizeH="0" baseline="30000" dirty="0" smtClean="0">
                        <a:ln>
                          <a:noFill/>
                        </a:ln>
                        <a:solidFill>
                          <a:schemeClr val="tx1"/>
                        </a:solidFill>
                        <a:effectLst/>
                        <a:latin typeface="Cambria" panose="02040503050406030204" pitchFamily="18" charset="0"/>
                        <a:ea typeface="宋体" pitchFamily="2" charset="-122"/>
                      </a:endParaRPr>
                    </a:p>
                  </a:txBody>
                  <a:tcPr marL="91441" marR="91441" marT="45736" marB="45736"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2000" b="0" i="0" u="none" strike="noStrike" cap="none" normalizeH="0" baseline="30000" dirty="0" smtClean="0">
                        <a:ln>
                          <a:noFill/>
                        </a:ln>
                        <a:solidFill>
                          <a:schemeClr val="tx1"/>
                        </a:solidFill>
                        <a:effectLst/>
                        <a:latin typeface="Cambria" panose="02040503050406030204" pitchFamily="18" charset="0"/>
                        <a:ea typeface="宋体" pitchFamily="2" charset="-122"/>
                      </a:endParaRPr>
                    </a:p>
                  </a:txBody>
                  <a:tcPr marL="91441" marR="91441" marT="45736" marB="45736"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Cambria" panose="02040503050406030204" pitchFamily="18" charset="0"/>
                          <a:ea typeface="宋体" pitchFamily="2" charset="-122"/>
                        </a:rPr>
                        <a:t>4</a:t>
                      </a:r>
                      <a:r>
                        <a:rPr kumimoji="0" lang="en-US" altLang="zh-CN" sz="2000" b="0" i="0" u="none" strike="noStrike" cap="none" normalizeH="0" baseline="0" dirty="0" smtClean="0">
                          <a:ln>
                            <a:noFill/>
                          </a:ln>
                          <a:solidFill>
                            <a:schemeClr val="tx1"/>
                          </a:solidFill>
                          <a:effectLst/>
                          <a:latin typeface="Cambria" panose="02040503050406030204" pitchFamily="18" charset="0"/>
                          <a:ea typeface="宋体" pitchFamily="2" charset="-122"/>
                          <a:sym typeface="Symbol" pitchFamily="18" charset="2"/>
                        </a:rPr>
                        <a:t>10</a:t>
                      </a:r>
                      <a:r>
                        <a:rPr kumimoji="0" lang="en-US" altLang="zh-CN" sz="2000" b="0" i="0" u="none" strike="noStrike" cap="none" normalizeH="0" baseline="30000" dirty="0" smtClean="0">
                          <a:ln>
                            <a:noFill/>
                          </a:ln>
                          <a:solidFill>
                            <a:schemeClr val="tx1"/>
                          </a:solidFill>
                          <a:effectLst/>
                          <a:latin typeface="Cambria" panose="02040503050406030204" pitchFamily="18" charset="0"/>
                          <a:ea typeface="宋体" pitchFamily="2" charset="-122"/>
                          <a:sym typeface="Symbol" pitchFamily="18" charset="2"/>
                        </a:rPr>
                        <a:t>6 </a:t>
                      </a:r>
                      <a:endParaRPr kumimoji="0" lang="en-US" altLang="zh-CN" sz="2000" b="0" i="0" u="none" strike="noStrike" cap="none" normalizeH="0" baseline="0" dirty="0" smtClean="0">
                        <a:ln>
                          <a:noFill/>
                        </a:ln>
                        <a:solidFill>
                          <a:schemeClr val="tx1"/>
                        </a:solidFill>
                        <a:effectLst/>
                        <a:latin typeface="Cambria" panose="02040503050406030204" pitchFamily="18" charset="0"/>
                        <a:ea typeface="宋体" pitchFamily="2" charset="-122"/>
                      </a:endParaRPr>
                    </a:p>
                  </a:txBody>
                  <a:tcPr marL="91441" marR="91441" marT="45736" marB="45736"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Cambria" panose="02040503050406030204" pitchFamily="18" charset="0"/>
                          <a:ea typeface="宋体" pitchFamily="2" charset="-122"/>
                          <a:sym typeface="Symbol" pitchFamily="18" charset="2"/>
                        </a:rPr>
                        <a:t>310</a:t>
                      </a:r>
                      <a:r>
                        <a:rPr kumimoji="0" lang="en-US" altLang="zh-CN" sz="2000" b="0" i="0" u="none" strike="noStrike" cap="none" normalizeH="0" baseline="30000" dirty="0" smtClean="0">
                          <a:ln>
                            <a:noFill/>
                          </a:ln>
                          <a:solidFill>
                            <a:schemeClr val="tx1"/>
                          </a:solidFill>
                          <a:effectLst/>
                          <a:latin typeface="Cambria" panose="02040503050406030204" pitchFamily="18" charset="0"/>
                          <a:ea typeface="宋体" pitchFamily="2" charset="-122"/>
                          <a:sym typeface="Symbol" pitchFamily="18" charset="2"/>
                        </a:rPr>
                        <a:t>7 </a:t>
                      </a:r>
                      <a:endParaRPr kumimoji="0" lang="en-US" altLang="zh-CN" sz="2000" b="0" i="0" u="none" strike="noStrike" cap="none" normalizeH="0" baseline="0" dirty="0" smtClean="0">
                        <a:ln>
                          <a:noFill/>
                        </a:ln>
                        <a:solidFill>
                          <a:schemeClr val="tx1"/>
                        </a:solidFill>
                        <a:effectLst/>
                        <a:latin typeface="Cambria" panose="02040503050406030204" pitchFamily="18" charset="0"/>
                        <a:ea typeface="宋体" pitchFamily="2" charset="-122"/>
                      </a:endParaRPr>
                    </a:p>
                  </a:txBody>
                  <a:tcPr marL="91441" marR="91441" marT="45736" marB="45736" horzOverflow="overflow">
                    <a:lnL>
                      <a:noFill/>
                    </a:lnL>
                    <a:lnR>
                      <a:noFill/>
                    </a:lnR>
                    <a:lnT>
                      <a:noFill/>
                    </a:lnT>
                    <a:lnB>
                      <a:noFill/>
                    </a:lnB>
                    <a:lnTlToBr>
                      <a:noFill/>
                    </a:lnTlToBr>
                    <a:lnBlToTr>
                      <a:noFill/>
                    </a:lnBlToTr>
                    <a:solidFill>
                      <a:schemeClr val="accent2">
                        <a:lumMod val="20000"/>
                        <a:lumOff val="80000"/>
                        <a:alpha val="38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cap="none" normalizeH="0" baseline="0" dirty="0" smtClean="0">
                          <a:ln>
                            <a:noFill/>
                          </a:ln>
                          <a:solidFill>
                            <a:schemeClr val="tx1"/>
                          </a:solidFill>
                          <a:effectLst/>
                          <a:latin typeface="Cambria" panose="02040503050406030204" pitchFamily="18" charset="0"/>
                          <a:ea typeface="宋体" pitchFamily="2" charset="-122"/>
                        </a:rPr>
                        <a:t>3</a:t>
                      </a:r>
                      <a:r>
                        <a:rPr kumimoji="0" lang="en-US" altLang="zh-CN" sz="2000" b="0" i="0" u="none" strike="noStrike" cap="none" normalizeH="0" baseline="0" dirty="0" smtClean="0">
                          <a:ln>
                            <a:noFill/>
                          </a:ln>
                          <a:solidFill>
                            <a:schemeClr val="tx1"/>
                          </a:solidFill>
                          <a:effectLst/>
                          <a:latin typeface="Cambria" panose="02040503050406030204" pitchFamily="18" charset="0"/>
                          <a:ea typeface="宋体" pitchFamily="2" charset="-122"/>
                          <a:sym typeface="Symbol" pitchFamily="18" charset="2"/>
                        </a:rPr>
                        <a:t>10</a:t>
                      </a:r>
                      <a:r>
                        <a:rPr kumimoji="0" lang="en-US" altLang="zh-CN" sz="2000" b="0" i="0" u="none" strike="noStrike" cap="none" normalizeH="0" baseline="30000" dirty="0" smtClean="0">
                          <a:ln>
                            <a:noFill/>
                          </a:ln>
                          <a:solidFill>
                            <a:schemeClr val="tx1"/>
                          </a:solidFill>
                          <a:effectLst/>
                          <a:latin typeface="Cambria" panose="02040503050406030204" pitchFamily="18" charset="0"/>
                          <a:ea typeface="宋体" pitchFamily="2" charset="-122"/>
                          <a:sym typeface="Symbol" pitchFamily="18" charset="2"/>
                        </a:rPr>
                        <a:t>9 </a:t>
                      </a:r>
                      <a:endParaRPr kumimoji="0" lang="en-US" altLang="zh-CN" sz="2000" b="0" i="0" u="none" strike="noStrike" cap="none" normalizeH="0" baseline="0" dirty="0" smtClean="0">
                        <a:ln>
                          <a:noFill/>
                        </a:ln>
                        <a:solidFill>
                          <a:schemeClr val="tx1"/>
                        </a:solidFill>
                        <a:effectLst/>
                        <a:latin typeface="Cambria" panose="02040503050406030204" pitchFamily="18" charset="0"/>
                        <a:ea typeface="宋体" pitchFamily="2" charset="-122"/>
                      </a:endParaRPr>
                    </a:p>
                  </a:txBody>
                  <a:tcPr marL="91441" marR="91441" marT="45736" marB="45736" horzOverflow="overflow">
                    <a:lnL>
                      <a:noFill/>
                    </a:lnL>
                    <a:lnR>
                      <a:noFill/>
                    </a:lnR>
                    <a:lnT>
                      <a:noFill/>
                    </a:lnT>
                    <a:lnB>
                      <a:noFill/>
                    </a:lnB>
                    <a:lnTlToBr>
                      <a:noFill/>
                    </a:lnTlToBr>
                    <a:lnBlToTr>
                      <a:noFill/>
                    </a:lnBlToTr>
                    <a:solidFill>
                      <a:srgbClr val="E1A17C">
                        <a:alpha val="27058"/>
                      </a:srgbClr>
                    </a:solidFill>
                  </a:tcPr>
                </a:tc>
              </a:tr>
            </a:tbl>
          </a:graphicData>
        </a:graphic>
      </p:graphicFrame>
      <p:sp>
        <p:nvSpPr>
          <p:cNvPr id="12" name="TextBox 3"/>
          <p:cNvSpPr txBox="1">
            <a:spLocks noChangeArrowheads="1"/>
          </p:cNvSpPr>
          <p:nvPr/>
        </p:nvSpPr>
        <p:spPr bwMode="auto">
          <a:xfrm>
            <a:off x="6203877" y="5307740"/>
            <a:ext cx="2694522" cy="810478"/>
          </a:xfrm>
          <a:prstGeom prst="rect">
            <a:avLst/>
          </a:prstGeom>
          <a:solidFill>
            <a:schemeClr val="accent2">
              <a:lumMod val="20000"/>
              <a:lumOff val="80000"/>
            </a:schemeClr>
          </a:solidFill>
          <a:ln>
            <a:noFill/>
          </a:ln>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ts val="2800"/>
              </a:lnSpc>
              <a:spcBef>
                <a:spcPct val="0"/>
              </a:spcBef>
              <a:buFontTx/>
              <a:buNone/>
            </a:pPr>
            <a:r>
              <a:rPr lang="en-US" altLang="zh-CN" sz="1800" b="1" dirty="0">
                <a:latin typeface="Cambria" panose="02040503050406030204" pitchFamily="18" charset="0"/>
                <a:ea typeface="GulimChe" panose="020B0609000101010101" pitchFamily="49" charset="-127"/>
              </a:rPr>
              <a:t>BELLE-II/Super KEKB</a:t>
            </a:r>
          </a:p>
          <a:p>
            <a:pPr algn="ctr" eaLnBrk="1" hangingPunct="1">
              <a:lnSpc>
                <a:spcPts val="2800"/>
              </a:lnSpc>
              <a:spcBef>
                <a:spcPct val="0"/>
              </a:spcBef>
              <a:buFontTx/>
              <a:buNone/>
            </a:pPr>
            <a:r>
              <a:rPr lang="en-US" altLang="zh-CN" sz="1800" dirty="0" smtClean="0">
                <a:solidFill>
                  <a:srgbClr val="FF0000"/>
                </a:solidFill>
                <a:latin typeface="Cambria" panose="02040503050406030204" pitchFamily="18" charset="0"/>
              </a:rPr>
              <a:t>10</a:t>
            </a:r>
            <a:r>
              <a:rPr lang="en-US" altLang="zh-CN" sz="1800" baseline="30000" dirty="0" smtClean="0">
                <a:solidFill>
                  <a:srgbClr val="FF0000"/>
                </a:solidFill>
                <a:latin typeface="Cambria" panose="02040503050406030204" pitchFamily="18" charset="0"/>
              </a:rPr>
              <a:t>36</a:t>
            </a:r>
            <a:r>
              <a:rPr lang="en-US" altLang="zh-CN" sz="1800" dirty="0" smtClean="0">
                <a:solidFill>
                  <a:srgbClr val="FF0000"/>
                </a:solidFill>
                <a:latin typeface="Cambria" panose="02040503050406030204" pitchFamily="18" charset="0"/>
              </a:rPr>
              <a:t>cm</a:t>
            </a:r>
            <a:r>
              <a:rPr lang="en-US" altLang="zh-CN" sz="1800" baseline="30000" dirty="0" smtClean="0">
                <a:solidFill>
                  <a:srgbClr val="FF0000"/>
                </a:solidFill>
                <a:latin typeface="Cambria" panose="02040503050406030204" pitchFamily="18" charset="0"/>
              </a:rPr>
              <a:t>-2</a:t>
            </a:r>
            <a:r>
              <a:rPr lang="en-US" altLang="zh-CN" sz="1800" dirty="0" smtClean="0">
                <a:solidFill>
                  <a:srgbClr val="FF0000"/>
                </a:solidFill>
                <a:latin typeface="Cambria" panose="02040503050406030204" pitchFamily="18" charset="0"/>
              </a:rPr>
              <a:t>s</a:t>
            </a:r>
            <a:r>
              <a:rPr lang="en-US" altLang="zh-CN" sz="1800" baseline="30000" dirty="0" smtClean="0">
                <a:solidFill>
                  <a:srgbClr val="FF0000"/>
                </a:solidFill>
                <a:latin typeface="Cambria" panose="02040503050406030204" pitchFamily="18" charset="0"/>
              </a:rPr>
              <a:t>-1</a:t>
            </a:r>
            <a:r>
              <a:rPr lang="en-US" altLang="zh-CN" sz="1800" dirty="0" smtClean="0">
                <a:solidFill>
                  <a:srgbClr val="FF0000"/>
                </a:solidFill>
                <a:latin typeface="Cambria" panose="02040503050406030204" pitchFamily="18" charset="0"/>
              </a:rPr>
              <a:t>(10ab</a:t>
            </a:r>
            <a:r>
              <a:rPr lang="en-US" altLang="zh-CN" sz="1800" baseline="30000" dirty="0" smtClean="0">
                <a:solidFill>
                  <a:srgbClr val="FF0000"/>
                </a:solidFill>
                <a:latin typeface="Cambria" panose="02040503050406030204" pitchFamily="18" charset="0"/>
              </a:rPr>
              <a:t>-1</a:t>
            </a:r>
            <a:r>
              <a:rPr lang="en-US" altLang="zh-CN" sz="1800" dirty="0" smtClean="0">
                <a:solidFill>
                  <a:srgbClr val="FF0000"/>
                </a:solidFill>
                <a:latin typeface="Cambria" panose="02040503050406030204" pitchFamily="18" charset="0"/>
              </a:rPr>
              <a:t>) </a:t>
            </a:r>
            <a:endParaRPr lang="en-US" altLang="zh-CN" sz="1800" dirty="0">
              <a:solidFill>
                <a:srgbClr val="FF0000"/>
              </a:solidFill>
              <a:latin typeface="Cambria" panose="02040503050406030204" pitchFamily="18" charset="0"/>
            </a:endParaRPr>
          </a:p>
        </p:txBody>
      </p:sp>
      <p:sp>
        <p:nvSpPr>
          <p:cNvPr id="13" name="椭圆 12"/>
          <p:cNvSpPr/>
          <p:nvPr/>
        </p:nvSpPr>
        <p:spPr>
          <a:xfrm>
            <a:off x="7169926" y="3196108"/>
            <a:ext cx="1348878" cy="42062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4" name="椭圆 13"/>
          <p:cNvSpPr/>
          <p:nvPr/>
        </p:nvSpPr>
        <p:spPr>
          <a:xfrm>
            <a:off x="7206996" y="4039453"/>
            <a:ext cx="1377695" cy="42062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 name="椭圆 2"/>
          <p:cNvSpPr/>
          <p:nvPr/>
        </p:nvSpPr>
        <p:spPr>
          <a:xfrm>
            <a:off x="6229278" y="4349516"/>
            <a:ext cx="2660691" cy="105052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6" name="内容占位符 2"/>
          <p:cNvSpPr txBox="1">
            <a:spLocks/>
          </p:cNvSpPr>
          <p:nvPr/>
        </p:nvSpPr>
        <p:spPr>
          <a:xfrm>
            <a:off x="538480" y="4470829"/>
            <a:ext cx="5648429" cy="1949183"/>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3200" b="1"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457200" rtl="0" eaLnBrk="1" latinLnBrk="0" hangingPunct="1">
              <a:spcBef>
                <a:spcPct val="20000"/>
              </a:spcBef>
              <a:buFont typeface="Arial"/>
              <a:buChar char="–"/>
              <a:defRPr sz="2800" b="1"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457200" rtl="0" eaLnBrk="1" latinLnBrk="0" hangingPunct="1">
              <a:spcBef>
                <a:spcPct val="20000"/>
              </a:spcBef>
              <a:buFont typeface="Arial"/>
              <a:buChar char="•"/>
              <a:defRPr sz="2400" b="1"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457200" rtl="0" eaLnBrk="1" latinLnBrk="0" hangingPunct="1">
              <a:spcBef>
                <a:spcPct val="20000"/>
              </a:spcBef>
              <a:buFont typeface="Arial"/>
              <a:buChar char="–"/>
              <a:defRPr sz="2000" b="1"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457200" rtl="0" eaLnBrk="1" latinLnBrk="0" hangingPunct="1">
              <a:spcBef>
                <a:spcPct val="20000"/>
              </a:spcBef>
              <a:buFont typeface="Arial"/>
              <a:buChar char="»"/>
              <a:defRPr sz="2000" b="1"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altLang="zh-CN" sz="31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Highlight physics topic</a:t>
            </a:r>
          </a:p>
          <a:p>
            <a:pPr>
              <a:lnSpc>
                <a:spcPts val="2600"/>
              </a:lnSpc>
              <a:buFont typeface="Wingdings" panose="05000000000000000000" pitchFamily="2" charset="2"/>
              <a:buChar char="p"/>
            </a:pPr>
            <a:r>
              <a:rPr lang="en-US" altLang="zh-CN" sz="2800" dirty="0" smtClean="0">
                <a:latin typeface="华文楷体" panose="02010600040101010101" pitchFamily="2" charset="-122"/>
                <a:ea typeface="华文楷体" panose="02010600040101010101" pitchFamily="2" charset="-122"/>
                <a:cs typeface="Times New Roman" panose="02020603050405020304" pitchFamily="18" charset="0"/>
              </a:rPr>
              <a:t>Hadron Spectroscopy (</a:t>
            </a:r>
            <a:r>
              <a:rPr lang="en-US" altLang="zh-CN" sz="2800" dirty="0" err="1" smtClean="0">
                <a:latin typeface="华文楷体" panose="02010600040101010101" pitchFamily="2" charset="-122"/>
                <a:ea typeface="华文楷体" panose="02010600040101010101" pitchFamily="2" charset="-122"/>
                <a:cs typeface="Times New Roman" panose="02020603050405020304" pitchFamily="18" charset="0"/>
              </a:rPr>
              <a:t>Charmonium</a:t>
            </a:r>
            <a:r>
              <a:rPr lang="en-US" altLang="zh-CN" sz="2800" dirty="0" smtClean="0">
                <a:latin typeface="华文楷体" panose="02010600040101010101" pitchFamily="2" charset="-122"/>
                <a:ea typeface="华文楷体" panose="02010600040101010101" pitchFamily="2" charset="-122"/>
                <a:cs typeface="Times New Roman" panose="02020603050405020304" pitchFamily="18" charset="0"/>
              </a:rPr>
              <a:t>)</a:t>
            </a:r>
          </a:p>
          <a:p>
            <a:pPr>
              <a:lnSpc>
                <a:spcPts val="2600"/>
              </a:lnSpc>
              <a:buFont typeface="Wingdings" panose="05000000000000000000" pitchFamily="2" charset="2"/>
              <a:buChar char="p"/>
            </a:pPr>
            <a:r>
              <a:rPr lang="en-US" altLang="zh-CN" sz="2800" dirty="0" smtClean="0">
                <a:latin typeface="华文楷体" panose="02010600040101010101" pitchFamily="2" charset="-122"/>
                <a:ea typeface="华文楷体" panose="02010600040101010101" pitchFamily="2" charset="-122"/>
                <a:cs typeface="Times New Roman" panose="02020603050405020304" pitchFamily="18" charset="0"/>
              </a:rPr>
              <a:t>Tau Physics</a:t>
            </a:r>
          </a:p>
          <a:p>
            <a:pPr>
              <a:lnSpc>
                <a:spcPts val="2600"/>
              </a:lnSpc>
              <a:buFont typeface="Wingdings" panose="05000000000000000000" pitchFamily="2" charset="2"/>
              <a:buChar char="p"/>
            </a:pPr>
            <a:r>
              <a:rPr lang="en-US" altLang="zh-CN" sz="2800" dirty="0" smtClean="0">
                <a:latin typeface="华文楷体" panose="02010600040101010101" pitchFamily="2" charset="-122"/>
                <a:ea typeface="华文楷体" panose="02010600040101010101" pitchFamily="2" charset="-122"/>
                <a:cs typeface="Times New Roman" panose="02020603050405020304" pitchFamily="18" charset="0"/>
              </a:rPr>
              <a:t>Nucleon/hadron electromagnetic form factor</a:t>
            </a:r>
          </a:p>
          <a:p>
            <a:pPr>
              <a:lnSpc>
                <a:spcPts val="2600"/>
              </a:lnSpc>
              <a:buFont typeface="Wingdings" panose="05000000000000000000" pitchFamily="2" charset="2"/>
              <a:buChar char="p"/>
            </a:pPr>
            <a:r>
              <a:rPr lang="en-US" altLang="zh-CN" sz="2800" dirty="0" smtClean="0">
                <a:latin typeface="Times New Roman" panose="02020603050405020304" pitchFamily="18" charset="0"/>
                <a:cs typeface="Times New Roman" panose="02020603050405020304" pitchFamily="18" charset="0"/>
              </a:rPr>
              <a:t>…..</a:t>
            </a:r>
          </a:p>
        </p:txBody>
      </p:sp>
      <p:sp>
        <p:nvSpPr>
          <p:cNvPr id="15" name="圆角矩形标注 14"/>
          <p:cNvSpPr/>
          <p:nvPr/>
        </p:nvSpPr>
        <p:spPr>
          <a:xfrm>
            <a:off x="425662" y="931767"/>
            <a:ext cx="1512872" cy="318254"/>
          </a:xfrm>
          <a:prstGeom prst="wedgeRoundRectCallout">
            <a:avLst>
              <a:gd name="adj1" fmla="val 33343"/>
              <a:gd name="adj2" fmla="val 94227"/>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rgbClr val="FF33CC"/>
                </a:solidFill>
              </a:rPr>
              <a:t>Luminosity</a:t>
            </a:r>
            <a:r>
              <a:rPr lang="en-US" altLang="zh-CN" sz="2000" b="1" dirty="0"/>
              <a:t> </a:t>
            </a:r>
            <a:endParaRPr lang="zh-CN" altLang="en-US" sz="2000" b="1" dirty="0"/>
          </a:p>
        </p:txBody>
      </p:sp>
      <p:sp>
        <p:nvSpPr>
          <p:cNvPr id="17" name="圆角矩形标注 16"/>
          <p:cNvSpPr/>
          <p:nvPr/>
        </p:nvSpPr>
        <p:spPr>
          <a:xfrm>
            <a:off x="2113694" y="913021"/>
            <a:ext cx="1800503" cy="400966"/>
          </a:xfrm>
          <a:prstGeom prst="wedgeRoundRectCallout">
            <a:avLst>
              <a:gd name="adj1" fmla="val 28603"/>
              <a:gd name="adj2" fmla="val 9627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solidFill>
                  <a:srgbClr val="FF33CC"/>
                </a:solidFill>
              </a:rPr>
              <a:t>Seconds/days</a:t>
            </a:r>
            <a:r>
              <a:rPr lang="en-US" altLang="zh-CN" sz="2000" b="1" dirty="0" smtClean="0"/>
              <a:t> </a:t>
            </a:r>
            <a:endParaRPr lang="zh-CN" altLang="en-US" sz="2000" b="1" dirty="0"/>
          </a:p>
        </p:txBody>
      </p:sp>
      <p:sp>
        <p:nvSpPr>
          <p:cNvPr id="18" name="圆角矩形标注 17"/>
          <p:cNvSpPr/>
          <p:nvPr/>
        </p:nvSpPr>
        <p:spPr>
          <a:xfrm>
            <a:off x="4089358" y="934368"/>
            <a:ext cx="2349542" cy="379620"/>
          </a:xfrm>
          <a:prstGeom prst="wedgeRoundRectCallout">
            <a:avLst>
              <a:gd name="adj1" fmla="val -13212"/>
              <a:gd name="adj2" fmla="val 88736"/>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solidFill>
                  <a:srgbClr val="FF33CC"/>
                </a:solidFill>
              </a:rPr>
              <a:t>Running time/year</a:t>
            </a:r>
            <a:r>
              <a:rPr lang="en-US" altLang="zh-CN" sz="2000" b="1" dirty="0" smtClean="0"/>
              <a:t> </a:t>
            </a:r>
            <a:endParaRPr lang="zh-CN" altLang="en-US" sz="2000" b="1" dirty="0"/>
          </a:p>
        </p:txBody>
      </p:sp>
      <p:sp>
        <p:nvSpPr>
          <p:cNvPr id="19" name="圆角矩形标注 18"/>
          <p:cNvSpPr/>
          <p:nvPr/>
        </p:nvSpPr>
        <p:spPr>
          <a:xfrm>
            <a:off x="6614061" y="924150"/>
            <a:ext cx="1300024" cy="368806"/>
          </a:xfrm>
          <a:prstGeom prst="wedgeRoundRectCallout">
            <a:avLst>
              <a:gd name="adj1" fmla="val -65349"/>
              <a:gd name="adj2" fmla="val 9147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solidFill>
                  <a:srgbClr val="FF33CC"/>
                </a:solidFill>
              </a:rPr>
              <a:t>Efficiency</a:t>
            </a:r>
            <a:r>
              <a:rPr lang="en-US" altLang="zh-CN" sz="2000" b="1" dirty="0" smtClean="0"/>
              <a:t> </a:t>
            </a:r>
            <a:endParaRPr lang="zh-CN" altLang="en-US" sz="2000" b="1" dirty="0"/>
          </a:p>
        </p:txBody>
      </p:sp>
    </p:spTree>
    <p:extLst>
      <p:ext uri="{BB962C8B-B14F-4D97-AF65-F5344CB8AC3E}">
        <p14:creationId xmlns:p14="http://schemas.microsoft.com/office/powerpoint/2010/main" val="276881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P spid="3" grpId="0" animBg="1"/>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dirty="0" err="1" smtClean="0">
                <a:latin typeface="Times New Roman" panose="02020603050405020304" pitchFamily="18" charset="0"/>
              </a:rPr>
              <a:t>Charmonium</a:t>
            </a:r>
            <a:r>
              <a:rPr lang="en-US" altLang="zh-CN" sz="3600" dirty="0" smtClean="0">
                <a:latin typeface="Times New Roman" panose="02020603050405020304" pitchFamily="18" charset="0"/>
              </a:rPr>
              <a:t> (like) Spectroscopy</a:t>
            </a:r>
            <a:endParaRPr lang="zh-CN" altLang="en-US" sz="3600" dirty="0">
              <a:latin typeface="Times New Roman" panose="02020603050405020304" pitchFamily="18" charset="0"/>
            </a:endParaRPr>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z="1200" smtClean="0"/>
              <a:t>高能物理战略研讨会 </a:t>
            </a:r>
            <a:r>
              <a:rPr lang="en-US" altLang="zh-CN" sz="1200" smtClean="0"/>
              <a:t>(</a:t>
            </a:r>
            <a:r>
              <a:rPr lang="zh-CN" altLang="en-US" sz="1200" smtClean="0"/>
              <a:t>合肥</a:t>
            </a:r>
            <a:r>
              <a:rPr lang="en-US" altLang="zh-CN" sz="1200" smtClean="0"/>
              <a:t>)</a:t>
            </a:r>
            <a:endParaRPr lang="en-US" sz="1200" dirty="0"/>
          </a:p>
        </p:txBody>
      </p:sp>
      <p:sp>
        <p:nvSpPr>
          <p:cNvPr id="6" name="灯片编号占位符 5"/>
          <p:cNvSpPr>
            <a:spLocks noGrp="1"/>
          </p:cNvSpPr>
          <p:nvPr>
            <p:ph type="sldNum" sz="quarter" idx="12"/>
          </p:nvPr>
        </p:nvSpPr>
        <p:spPr/>
        <p:txBody>
          <a:bodyPr/>
          <a:lstStyle/>
          <a:p>
            <a:fld id="{C973300C-797F-D148-A78D-320196FBAF04}" type="slidenum">
              <a:rPr lang="en-US" smtClean="0"/>
              <a:pPr/>
              <a:t>12</a:t>
            </a:fld>
            <a:endParaRPr lang="en-US" dirty="0"/>
          </a:p>
        </p:txBody>
      </p:sp>
      <p:pic>
        <p:nvPicPr>
          <p:cNvPr id="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264" y="1017579"/>
            <a:ext cx="6966172" cy="4526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文本框 34"/>
          <p:cNvSpPr txBox="1"/>
          <p:nvPr/>
        </p:nvSpPr>
        <p:spPr>
          <a:xfrm>
            <a:off x="2001394" y="4769635"/>
            <a:ext cx="3783106" cy="369332"/>
          </a:xfrm>
          <a:prstGeom prst="rect">
            <a:avLst/>
          </a:prstGeom>
          <a:noFill/>
        </p:spPr>
        <p:txBody>
          <a:bodyPr wrap="square" rtlCol="0">
            <a:spAutoFit/>
          </a:bodyPr>
          <a:lstStyle/>
          <a:p>
            <a:r>
              <a:rPr lang="en-US" altLang="zh-CN" dirty="0" smtClean="0">
                <a:solidFill>
                  <a:srgbClr val="0036FA"/>
                </a:solidFill>
                <a:latin typeface="Times New Roman" panose="02020603050405020304" pitchFamily="18" charset="0"/>
                <a:cs typeface="Times New Roman" panose="02020603050405020304" pitchFamily="18" charset="0"/>
              </a:rPr>
              <a:t>Godfrey &amp; </a:t>
            </a:r>
            <a:r>
              <a:rPr lang="en-US" altLang="zh-CN" dirty="0" err="1" smtClean="0">
                <a:solidFill>
                  <a:srgbClr val="0036FA"/>
                </a:solidFill>
                <a:latin typeface="Times New Roman" panose="02020603050405020304" pitchFamily="18" charset="0"/>
                <a:cs typeface="Times New Roman" panose="02020603050405020304" pitchFamily="18" charset="0"/>
              </a:rPr>
              <a:t>Isgur</a:t>
            </a:r>
            <a:r>
              <a:rPr lang="en-US" altLang="zh-CN" dirty="0" smtClean="0">
                <a:solidFill>
                  <a:srgbClr val="0036FA"/>
                </a:solidFill>
                <a:latin typeface="Times New Roman" panose="02020603050405020304" pitchFamily="18" charset="0"/>
                <a:cs typeface="Times New Roman" panose="02020603050405020304" pitchFamily="18" charset="0"/>
              </a:rPr>
              <a:t>, PRD 32, 189 (1985)</a:t>
            </a:r>
            <a:endParaRPr lang="zh-CN" altLang="en-US" dirty="0">
              <a:solidFill>
                <a:srgbClr val="0036FA"/>
              </a:solidFill>
              <a:latin typeface="Times New Roman" panose="02020603050405020304" pitchFamily="18" charset="0"/>
              <a:cs typeface="Times New Roman" panose="02020603050405020304" pitchFamily="18" charset="0"/>
            </a:endParaRPr>
          </a:p>
        </p:txBody>
      </p:sp>
      <p:cxnSp>
        <p:nvCxnSpPr>
          <p:cNvPr id="38" name="直接连接符 37"/>
          <p:cNvCxnSpPr/>
          <p:nvPr/>
        </p:nvCxnSpPr>
        <p:spPr>
          <a:xfrm>
            <a:off x="1290659" y="3400791"/>
            <a:ext cx="6109602" cy="26894"/>
          </a:xfrm>
          <a:prstGeom prst="line">
            <a:avLst/>
          </a:prstGeom>
          <a:ln w="50800">
            <a:solidFill>
              <a:srgbClr val="C00000"/>
            </a:solidFill>
          </a:ln>
        </p:spPr>
        <p:style>
          <a:lnRef idx="2">
            <a:schemeClr val="accent1"/>
          </a:lnRef>
          <a:fillRef idx="0">
            <a:schemeClr val="accent1"/>
          </a:fillRef>
          <a:effectRef idx="1">
            <a:schemeClr val="accent1"/>
          </a:effectRef>
          <a:fontRef idx="minor">
            <a:schemeClr val="tx1"/>
          </a:fontRef>
        </p:style>
      </p:cxnSp>
      <p:sp>
        <p:nvSpPr>
          <p:cNvPr id="39" name="下箭头 38"/>
          <p:cNvSpPr/>
          <p:nvPr/>
        </p:nvSpPr>
        <p:spPr>
          <a:xfrm>
            <a:off x="3619946" y="3427685"/>
            <a:ext cx="542364" cy="188259"/>
          </a:xfrm>
          <a:prstGeom prst="down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40" name="文本框 39"/>
          <p:cNvSpPr txBox="1"/>
          <p:nvPr/>
        </p:nvSpPr>
        <p:spPr>
          <a:xfrm>
            <a:off x="3721660" y="3895749"/>
            <a:ext cx="5194158" cy="1015663"/>
          </a:xfrm>
          <a:prstGeom prst="rect">
            <a:avLst/>
          </a:prstGeom>
          <a:noFill/>
        </p:spPr>
        <p:txBody>
          <a:bodyPr wrap="square" rtlCol="0">
            <a:spAutoFit/>
          </a:bodyPr>
          <a:lstStyle/>
          <a:p>
            <a:pPr algn="ctr"/>
            <a:r>
              <a:rPr lang="en-US" altLang="zh-CN" sz="20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A better understanding on </a:t>
            </a:r>
            <a:r>
              <a:rPr lang="en-US" altLang="zh-CN" sz="2000" b="1" dirty="0" err="1"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charmonium</a:t>
            </a:r>
            <a:r>
              <a:rPr lang="en-US" altLang="zh-CN" sz="20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 spectrum may help to understand natures of QCD</a:t>
            </a:r>
          </a:p>
          <a:p>
            <a:pPr algn="ctr"/>
            <a:r>
              <a:rPr lang="en-US" altLang="zh-CN" sz="20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Help to search for the exotic states</a:t>
            </a:r>
            <a:endParaRPr lang="zh-CN" altLang="en-US" sz="20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41" name="文本框 15"/>
          <p:cNvSpPr txBox="1"/>
          <p:nvPr/>
        </p:nvSpPr>
        <p:spPr>
          <a:xfrm>
            <a:off x="2339990" y="962201"/>
            <a:ext cx="5843883" cy="430887"/>
          </a:xfrm>
          <a:prstGeom prst="rect">
            <a:avLst/>
          </a:prstGeom>
          <a:noFill/>
        </p:spPr>
        <p:txBody>
          <a:bodyPr wrap="square" rtlCol="0">
            <a:spAutoFit/>
          </a:bodyPr>
          <a:lstStyle/>
          <a:p>
            <a:pPr algn="ctr"/>
            <a:r>
              <a:rPr lang="en-US" altLang="zh-CN" sz="22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Key question : Is there any exotic hadron exist</a:t>
            </a:r>
            <a:endParaRPr lang="zh-CN" altLang="en-US" sz="22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42" name="文本框 41"/>
          <p:cNvSpPr txBox="1"/>
          <p:nvPr/>
        </p:nvSpPr>
        <p:spPr>
          <a:xfrm>
            <a:off x="1822378" y="2778857"/>
            <a:ext cx="548462" cy="184666"/>
          </a:xfrm>
          <a:prstGeom prst="rect">
            <a:avLst/>
          </a:prstGeom>
          <a:solidFill>
            <a:srgbClr val="FFFF00">
              <a:alpha val="50000"/>
            </a:srgbClr>
          </a:solidFill>
        </p:spPr>
        <p:txBody>
          <a:bodyPr wrap="square" rtlCol="0">
            <a:spAutoFit/>
          </a:bodyPr>
          <a:lstStyle/>
          <a:p>
            <a:endParaRPr lang="zh-CN" altLang="en-US" dirty="0"/>
          </a:p>
        </p:txBody>
      </p:sp>
      <p:sp>
        <p:nvSpPr>
          <p:cNvPr id="43" name="文本框 42"/>
          <p:cNvSpPr txBox="1"/>
          <p:nvPr/>
        </p:nvSpPr>
        <p:spPr>
          <a:xfrm>
            <a:off x="1837368" y="3189734"/>
            <a:ext cx="548462" cy="184666"/>
          </a:xfrm>
          <a:prstGeom prst="rect">
            <a:avLst/>
          </a:prstGeom>
          <a:solidFill>
            <a:srgbClr val="FFFF00">
              <a:alpha val="50000"/>
            </a:srgbClr>
          </a:solidFill>
        </p:spPr>
        <p:txBody>
          <a:bodyPr wrap="square" rtlCol="0">
            <a:spAutoFit/>
          </a:bodyPr>
          <a:lstStyle/>
          <a:p>
            <a:endParaRPr lang="zh-CN" altLang="en-US" dirty="0"/>
          </a:p>
        </p:txBody>
      </p:sp>
      <p:sp>
        <p:nvSpPr>
          <p:cNvPr id="44" name="文本框 43"/>
          <p:cNvSpPr txBox="1"/>
          <p:nvPr/>
        </p:nvSpPr>
        <p:spPr>
          <a:xfrm>
            <a:off x="1831122" y="3477493"/>
            <a:ext cx="548462" cy="184666"/>
          </a:xfrm>
          <a:prstGeom prst="rect">
            <a:avLst/>
          </a:prstGeom>
          <a:solidFill>
            <a:srgbClr val="FFFF00">
              <a:alpha val="50000"/>
            </a:srgbClr>
          </a:solidFill>
        </p:spPr>
        <p:txBody>
          <a:bodyPr wrap="square" rtlCol="0">
            <a:spAutoFit/>
          </a:bodyPr>
          <a:lstStyle/>
          <a:p>
            <a:endParaRPr lang="zh-CN" altLang="en-US" dirty="0"/>
          </a:p>
        </p:txBody>
      </p:sp>
      <p:sp>
        <p:nvSpPr>
          <p:cNvPr id="45" name="文本框 44"/>
          <p:cNvSpPr txBox="1"/>
          <p:nvPr/>
        </p:nvSpPr>
        <p:spPr>
          <a:xfrm>
            <a:off x="1842816" y="4531909"/>
            <a:ext cx="548462" cy="184666"/>
          </a:xfrm>
          <a:prstGeom prst="rect">
            <a:avLst/>
          </a:prstGeom>
          <a:solidFill>
            <a:srgbClr val="FFFF00">
              <a:alpha val="50000"/>
            </a:srgbClr>
          </a:solidFill>
        </p:spPr>
        <p:txBody>
          <a:bodyPr wrap="square" rtlCol="0">
            <a:spAutoFit/>
          </a:bodyPr>
          <a:lstStyle/>
          <a:p>
            <a:endParaRPr lang="zh-CN" altLang="en-US" dirty="0"/>
          </a:p>
        </p:txBody>
      </p:sp>
      <p:sp>
        <p:nvSpPr>
          <p:cNvPr id="46" name="文本框 45"/>
          <p:cNvSpPr txBox="1"/>
          <p:nvPr/>
        </p:nvSpPr>
        <p:spPr>
          <a:xfrm>
            <a:off x="1282660" y="3607029"/>
            <a:ext cx="548462" cy="184666"/>
          </a:xfrm>
          <a:prstGeom prst="rect">
            <a:avLst/>
          </a:prstGeom>
          <a:solidFill>
            <a:srgbClr val="FFFF00">
              <a:alpha val="50000"/>
            </a:srgbClr>
          </a:solidFill>
        </p:spPr>
        <p:txBody>
          <a:bodyPr wrap="square" rtlCol="0">
            <a:spAutoFit/>
          </a:bodyPr>
          <a:lstStyle/>
          <a:p>
            <a:endParaRPr lang="zh-CN" altLang="en-US" dirty="0"/>
          </a:p>
        </p:txBody>
      </p:sp>
      <p:sp>
        <p:nvSpPr>
          <p:cNvPr id="47" name="文本框 46"/>
          <p:cNvSpPr txBox="1"/>
          <p:nvPr/>
        </p:nvSpPr>
        <p:spPr>
          <a:xfrm>
            <a:off x="1820681" y="2545873"/>
            <a:ext cx="548462" cy="184666"/>
          </a:xfrm>
          <a:prstGeom prst="rect">
            <a:avLst/>
          </a:prstGeom>
          <a:solidFill>
            <a:srgbClr val="FFFF00">
              <a:alpha val="50000"/>
            </a:srgbClr>
          </a:solidFill>
        </p:spPr>
        <p:txBody>
          <a:bodyPr wrap="square" rtlCol="0">
            <a:spAutoFit/>
          </a:bodyPr>
          <a:lstStyle/>
          <a:p>
            <a:endParaRPr lang="zh-CN" altLang="en-US" dirty="0"/>
          </a:p>
        </p:txBody>
      </p:sp>
      <p:sp>
        <p:nvSpPr>
          <p:cNvPr id="48" name="文本框 47"/>
          <p:cNvSpPr txBox="1"/>
          <p:nvPr/>
        </p:nvSpPr>
        <p:spPr>
          <a:xfrm>
            <a:off x="1835671" y="2226011"/>
            <a:ext cx="548462" cy="184666"/>
          </a:xfrm>
          <a:prstGeom prst="rect">
            <a:avLst/>
          </a:prstGeom>
          <a:solidFill>
            <a:srgbClr val="FFFF00">
              <a:alpha val="50000"/>
            </a:srgbClr>
          </a:solidFill>
        </p:spPr>
        <p:txBody>
          <a:bodyPr wrap="square" rtlCol="0">
            <a:spAutoFit/>
          </a:bodyPr>
          <a:lstStyle/>
          <a:p>
            <a:endParaRPr lang="zh-CN" altLang="en-US" dirty="0"/>
          </a:p>
        </p:txBody>
      </p:sp>
      <p:sp>
        <p:nvSpPr>
          <p:cNvPr id="49" name="文本框 48"/>
          <p:cNvSpPr txBox="1"/>
          <p:nvPr/>
        </p:nvSpPr>
        <p:spPr>
          <a:xfrm>
            <a:off x="1324335" y="4716575"/>
            <a:ext cx="548462" cy="184666"/>
          </a:xfrm>
          <a:prstGeom prst="rect">
            <a:avLst/>
          </a:prstGeom>
          <a:solidFill>
            <a:srgbClr val="FFFF00">
              <a:alpha val="50000"/>
            </a:srgbClr>
          </a:solidFill>
        </p:spPr>
        <p:txBody>
          <a:bodyPr wrap="square" rtlCol="0">
            <a:spAutoFit/>
          </a:bodyPr>
          <a:lstStyle/>
          <a:p>
            <a:endParaRPr lang="zh-CN" altLang="en-US" dirty="0"/>
          </a:p>
        </p:txBody>
      </p:sp>
      <p:sp>
        <p:nvSpPr>
          <p:cNvPr id="50" name="文本框 49"/>
          <p:cNvSpPr txBox="1"/>
          <p:nvPr/>
        </p:nvSpPr>
        <p:spPr>
          <a:xfrm>
            <a:off x="2339990" y="3748949"/>
            <a:ext cx="548462" cy="184666"/>
          </a:xfrm>
          <a:prstGeom prst="rect">
            <a:avLst/>
          </a:prstGeom>
          <a:solidFill>
            <a:srgbClr val="FFFF00">
              <a:alpha val="50000"/>
            </a:srgbClr>
          </a:solidFill>
        </p:spPr>
        <p:txBody>
          <a:bodyPr wrap="square" rtlCol="0">
            <a:spAutoFit/>
          </a:bodyPr>
          <a:lstStyle/>
          <a:p>
            <a:endParaRPr lang="zh-CN" altLang="en-US" dirty="0"/>
          </a:p>
        </p:txBody>
      </p:sp>
      <p:sp>
        <p:nvSpPr>
          <p:cNvPr id="51" name="文本框 50"/>
          <p:cNvSpPr txBox="1"/>
          <p:nvPr/>
        </p:nvSpPr>
        <p:spPr>
          <a:xfrm>
            <a:off x="3856958" y="3681422"/>
            <a:ext cx="548462" cy="184666"/>
          </a:xfrm>
          <a:prstGeom prst="rect">
            <a:avLst/>
          </a:prstGeom>
          <a:solidFill>
            <a:srgbClr val="FFFF00">
              <a:alpha val="50000"/>
            </a:srgbClr>
          </a:solidFill>
        </p:spPr>
        <p:txBody>
          <a:bodyPr wrap="square" rtlCol="0">
            <a:spAutoFit/>
          </a:bodyPr>
          <a:lstStyle/>
          <a:p>
            <a:endParaRPr lang="zh-CN" altLang="en-US" dirty="0"/>
          </a:p>
        </p:txBody>
      </p:sp>
      <p:sp>
        <p:nvSpPr>
          <p:cNvPr id="52" name="文本框 51"/>
          <p:cNvSpPr txBox="1"/>
          <p:nvPr/>
        </p:nvSpPr>
        <p:spPr>
          <a:xfrm>
            <a:off x="3352190" y="3773755"/>
            <a:ext cx="548462" cy="184666"/>
          </a:xfrm>
          <a:prstGeom prst="rect">
            <a:avLst/>
          </a:prstGeom>
          <a:solidFill>
            <a:srgbClr val="FFFF00">
              <a:alpha val="50000"/>
            </a:srgbClr>
          </a:solidFill>
        </p:spPr>
        <p:txBody>
          <a:bodyPr wrap="square" rtlCol="0">
            <a:spAutoFit/>
          </a:bodyPr>
          <a:lstStyle/>
          <a:p>
            <a:endParaRPr lang="zh-CN" altLang="en-US" dirty="0"/>
          </a:p>
        </p:txBody>
      </p:sp>
      <p:sp>
        <p:nvSpPr>
          <p:cNvPr id="53" name="文本框 52"/>
          <p:cNvSpPr txBox="1"/>
          <p:nvPr/>
        </p:nvSpPr>
        <p:spPr>
          <a:xfrm>
            <a:off x="2834664" y="3941469"/>
            <a:ext cx="548462" cy="184666"/>
          </a:xfrm>
          <a:prstGeom prst="rect">
            <a:avLst/>
          </a:prstGeom>
          <a:solidFill>
            <a:srgbClr val="FFFF00">
              <a:alpha val="50000"/>
            </a:srgbClr>
          </a:solidFill>
        </p:spPr>
        <p:txBody>
          <a:bodyPr wrap="square" rtlCol="0">
            <a:spAutoFit/>
          </a:bodyPr>
          <a:lstStyle/>
          <a:p>
            <a:endParaRPr lang="zh-CN" altLang="en-US" dirty="0"/>
          </a:p>
        </p:txBody>
      </p:sp>
      <p:sp>
        <p:nvSpPr>
          <p:cNvPr id="54" name="文本框 53"/>
          <p:cNvSpPr txBox="1"/>
          <p:nvPr/>
        </p:nvSpPr>
        <p:spPr>
          <a:xfrm>
            <a:off x="4863250" y="3170703"/>
            <a:ext cx="548462" cy="184666"/>
          </a:xfrm>
          <a:prstGeom prst="rect">
            <a:avLst/>
          </a:prstGeom>
          <a:solidFill>
            <a:srgbClr val="FFFF00">
              <a:alpha val="50000"/>
            </a:srgbClr>
          </a:solidFill>
        </p:spPr>
        <p:txBody>
          <a:bodyPr wrap="square" rtlCol="0">
            <a:spAutoFit/>
          </a:bodyPr>
          <a:lstStyle/>
          <a:p>
            <a:endParaRPr lang="zh-CN" altLang="en-US" dirty="0"/>
          </a:p>
        </p:txBody>
      </p:sp>
      <p:sp>
        <p:nvSpPr>
          <p:cNvPr id="55" name="文本框 54"/>
          <p:cNvSpPr txBox="1"/>
          <p:nvPr/>
        </p:nvSpPr>
        <p:spPr>
          <a:xfrm>
            <a:off x="5411712" y="3202930"/>
            <a:ext cx="423311" cy="184666"/>
          </a:xfrm>
          <a:prstGeom prst="rect">
            <a:avLst/>
          </a:prstGeom>
          <a:solidFill>
            <a:schemeClr val="bg1">
              <a:lumMod val="85000"/>
              <a:alpha val="49000"/>
            </a:schemeClr>
          </a:solidFill>
        </p:spPr>
        <p:txBody>
          <a:bodyPr wrap="square" rtlCol="0">
            <a:spAutoFit/>
          </a:bodyPr>
          <a:lstStyle/>
          <a:p>
            <a:r>
              <a:rPr lang="en-US" altLang="zh-CN" sz="600" dirty="0">
                <a:solidFill>
                  <a:schemeClr val="bg1">
                    <a:lumMod val="85000"/>
                  </a:schemeClr>
                </a:solidFill>
              </a:rPr>
              <a:t>h</a:t>
            </a:r>
            <a:endParaRPr lang="zh-CN" altLang="en-US" sz="600" dirty="0">
              <a:solidFill>
                <a:schemeClr val="bg1">
                  <a:lumMod val="85000"/>
                </a:schemeClr>
              </a:solidFill>
            </a:endParaRPr>
          </a:p>
        </p:txBody>
      </p:sp>
      <p:sp>
        <p:nvSpPr>
          <p:cNvPr id="56" name="文本框 55"/>
          <p:cNvSpPr txBox="1"/>
          <p:nvPr/>
        </p:nvSpPr>
        <p:spPr>
          <a:xfrm>
            <a:off x="7068680" y="1493436"/>
            <a:ext cx="1862127" cy="307777"/>
          </a:xfrm>
          <a:prstGeom prst="rect">
            <a:avLst/>
          </a:prstGeom>
          <a:solidFill>
            <a:schemeClr val="bg1">
              <a:lumMod val="85000"/>
              <a:alpha val="49000"/>
            </a:schemeClr>
          </a:solidFill>
        </p:spPr>
        <p:txBody>
          <a:bodyPr wrap="square" rtlCol="0">
            <a:spAutoFit/>
          </a:bodyPr>
          <a:lstStyle/>
          <a:p>
            <a:r>
              <a:rPr lang="en-US" altLang="zh-CN" sz="1400" b="1" dirty="0" smtClean="0">
                <a:latin typeface="Times New Roman" panose="02020603050405020304" pitchFamily="18" charset="0"/>
                <a:cs typeface="Times New Roman" panose="02020603050405020304" pitchFamily="18" charset="0"/>
              </a:rPr>
              <a:t>D wave , narrow</a:t>
            </a:r>
            <a:endParaRPr lang="zh-CN" altLang="en-US" sz="1400" b="1" dirty="0">
              <a:latin typeface="Times New Roman" panose="02020603050405020304" pitchFamily="18" charset="0"/>
              <a:cs typeface="Times New Roman" panose="02020603050405020304" pitchFamily="18" charset="0"/>
            </a:endParaRPr>
          </a:p>
        </p:txBody>
      </p:sp>
      <p:sp>
        <p:nvSpPr>
          <p:cNvPr id="57" name="文本框 56"/>
          <p:cNvSpPr txBox="1"/>
          <p:nvPr/>
        </p:nvSpPr>
        <p:spPr>
          <a:xfrm>
            <a:off x="4348749" y="3176351"/>
            <a:ext cx="423311" cy="184666"/>
          </a:xfrm>
          <a:prstGeom prst="rect">
            <a:avLst/>
          </a:prstGeom>
          <a:solidFill>
            <a:schemeClr val="bg1">
              <a:lumMod val="85000"/>
              <a:alpha val="49000"/>
            </a:schemeClr>
          </a:solidFill>
        </p:spPr>
        <p:txBody>
          <a:bodyPr wrap="square" rtlCol="0">
            <a:spAutoFit/>
          </a:bodyPr>
          <a:lstStyle/>
          <a:p>
            <a:r>
              <a:rPr lang="en-US" altLang="zh-CN" sz="600" dirty="0">
                <a:solidFill>
                  <a:schemeClr val="bg1">
                    <a:lumMod val="85000"/>
                  </a:schemeClr>
                </a:solidFill>
              </a:rPr>
              <a:t>h</a:t>
            </a:r>
            <a:endParaRPr lang="zh-CN" altLang="en-US" sz="600" dirty="0">
              <a:solidFill>
                <a:schemeClr val="bg1">
                  <a:lumMod val="85000"/>
                </a:schemeClr>
              </a:solidFill>
            </a:endParaRPr>
          </a:p>
        </p:txBody>
      </p:sp>
      <p:sp>
        <p:nvSpPr>
          <p:cNvPr id="58" name="文本框 57"/>
          <p:cNvSpPr txBox="1"/>
          <p:nvPr/>
        </p:nvSpPr>
        <p:spPr>
          <a:xfrm>
            <a:off x="2881959" y="3065878"/>
            <a:ext cx="423311" cy="184666"/>
          </a:xfrm>
          <a:prstGeom prst="rect">
            <a:avLst/>
          </a:prstGeom>
          <a:solidFill>
            <a:schemeClr val="bg1">
              <a:lumMod val="50000"/>
              <a:alpha val="49000"/>
            </a:schemeClr>
          </a:solidFill>
        </p:spPr>
        <p:txBody>
          <a:bodyPr wrap="square" rtlCol="0">
            <a:spAutoFit/>
          </a:bodyPr>
          <a:lstStyle/>
          <a:p>
            <a:endParaRPr lang="zh-CN" altLang="en-US" sz="600" dirty="0">
              <a:solidFill>
                <a:schemeClr val="bg1">
                  <a:lumMod val="85000"/>
                </a:schemeClr>
              </a:solidFill>
            </a:endParaRPr>
          </a:p>
        </p:txBody>
      </p:sp>
      <p:sp>
        <p:nvSpPr>
          <p:cNvPr id="59" name="文本框 58"/>
          <p:cNvSpPr txBox="1"/>
          <p:nvPr/>
        </p:nvSpPr>
        <p:spPr>
          <a:xfrm>
            <a:off x="7071600" y="1808222"/>
            <a:ext cx="1844218" cy="312470"/>
          </a:xfrm>
          <a:prstGeom prst="rect">
            <a:avLst/>
          </a:prstGeom>
          <a:solidFill>
            <a:schemeClr val="bg1">
              <a:lumMod val="50000"/>
              <a:alpha val="49000"/>
            </a:schemeClr>
          </a:solidFill>
        </p:spPr>
        <p:txBody>
          <a:bodyPr wrap="square" rtlCol="0">
            <a:spAutoFit/>
          </a:bodyPr>
          <a:lstStyle/>
          <a:p>
            <a:r>
              <a:rPr lang="en-US" altLang="zh-CN" sz="1400" dirty="0" smtClean="0">
                <a:latin typeface="Times New Roman" panose="02020603050405020304" pitchFamily="18" charset="0"/>
                <a:cs typeface="Times New Roman" panose="02020603050405020304" pitchFamily="18" charset="0"/>
              </a:rPr>
              <a:t>P wave Spin-triplet</a:t>
            </a:r>
            <a:endParaRPr lang="zh-CN" altLang="en-US" sz="1400" dirty="0">
              <a:latin typeface="Times New Roman" panose="02020603050405020304" pitchFamily="18" charset="0"/>
              <a:cs typeface="Times New Roman" panose="02020603050405020304" pitchFamily="18" charset="0"/>
            </a:endParaRPr>
          </a:p>
        </p:txBody>
      </p:sp>
      <p:sp>
        <p:nvSpPr>
          <p:cNvPr id="60" name="文本框 59"/>
          <p:cNvSpPr txBox="1"/>
          <p:nvPr/>
        </p:nvSpPr>
        <p:spPr>
          <a:xfrm>
            <a:off x="3867175" y="2985658"/>
            <a:ext cx="423311" cy="184666"/>
          </a:xfrm>
          <a:prstGeom prst="rect">
            <a:avLst/>
          </a:prstGeom>
          <a:solidFill>
            <a:schemeClr val="bg1">
              <a:lumMod val="50000"/>
              <a:alpha val="49000"/>
            </a:schemeClr>
          </a:solidFill>
        </p:spPr>
        <p:txBody>
          <a:bodyPr wrap="square" rtlCol="0">
            <a:spAutoFit/>
          </a:bodyPr>
          <a:lstStyle/>
          <a:p>
            <a:endParaRPr lang="zh-CN" altLang="en-US" sz="600" dirty="0">
              <a:solidFill>
                <a:schemeClr val="bg1">
                  <a:lumMod val="85000"/>
                </a:schemeClr>
              </a:solidFill>
            </a:endParaRPr>
          </a:p>
        </p:txBody>
      </p:sp>
      <p:sp>
        <p:nvSpPr>
          <p:cNvPr id="61" name="文本框 60"/>
          <p:cNvSpPr txBox="1"/>
          <p:nvPr/>
        </p:nvSpPr>
        <p:spPr>
          <a:xfrm>
            <a:off x="3385601" y="3033575"/>
            <a:ext cx="423311" cy="184666"/>
          </a:xfrm>
          <a:prstGeom prst="rect">
            <a:avLst/>
          </a:prstGeom>
          <a:solidFill>
            <a:schemeClr val="bg1">
              <a:lumMod val="50000"/>
              <a:alpha val="49000"/>
            </a:schemeClr>
          </a:solidFill>
        </p:spPr>
        <p:txBody>
          <a:bodyPr wrap="square" rtlCol="0">
            <a:spAutoFit/>
          </a:bodyPr>
          <a:lstStyle/>
          <a:p>
            <a:endParaRPr lang="zh-CN" altLang="en-US" sz="600" dirty="0">
              <a:solidFill>
                <a:schemeClr val="bg1">
                  <a:lumMod val="85000"/>
                </a:schemeClr>
              </a:solidFill>
            </a:endParaRPr>
          </a:p>
        </p:txBody>
      </p:sp>
      <p:sp>
        <p:nvSpPr>
          <p:cNvPr id="62" name="文本框 61"/>
          <p:cNvSpPr txBox="1"/>
          <p:nvPr/>
        </p:nvSpPr>
        <p:spPr>
          <a:xfrm>
            <a:off x="7058288" y="2129003"/>
            <a:ext cx="1872520" cy="307805"/>
          </a:xfrm>
          <a:prstGeom prst="rect">
            <a:avLst/>
          </a:prstGeom>
          <a:solidFill>
            <a:srgbClr val="0036FA">
              <a:alpha val="49000"/>
            </a:srgbClr>
          </a:solidFill>
        </p:spPr>
        <p:txBody>
          <a:bodyPr wrap="square" rtlCol="0">
            <a:spAutoFit/>
          </a:bodyPr>
          <a:lstStyle/>
          <a:p>
            <a:r>
              <a:rPr lang="en-US" altLang="zh-CN" sz="1400" dirty="0" smtClean="0">
                <a:latin typeface="Times New Roman" panose="02020603050405020304" pitchFamily="18" charset="0"/>
                <a:cs typeface="Times New Roman" panose="02020603050405020304" pitchFamily="18" charset="0"/>
              </a:rPr>
              <a:t>S/P Wave Spin-</a:t>
            </a:r>
            <a:r>
              <a:rPr lang="en-US" altLang="zh-CN" sz="1400" dirty="0" err="1" smtClean="0">
                <a:latin typeface="Times New Roman" panose="02020603050405020304" pitchFamily="18" charset="0"/>
                <a:cs typeface="Times New Roman" panose="02020603050405020304" pitchFamily="18" charset="0"/>
              </a:rPr>
              <a:t>Singlets</a:t>
            </a:r>
            <a:endParaRPr lang="zh-CN" altLang="en-US" sz="1400" dirty="0">
              <a:latin typeface="Times New Roman" panose="02020603050405020304" pitchFamily="18" charset="0"/>
              <a:cs typeface="Times New Roman" panose="02020603050405020304" pitchFamily="18" charset="0"/>
            </a:endParaRPr>
          </a:p>
        </p:txBody>
      </p:sp>
      <p:sp>
        <p:nvSpPr>
          <p:cNvPr id="63" name="文本框 62"/>
          <p:cNvSpPr txBox="1"/>
          <p:nvPr/>
        </p:nvSpPr>
        <p:spPr>
          <a:xfrm>
            <a:off x="1324335" y="2834235"/>
            <a:ext cx="476365" cy="184666"/>
          </a:xfrm>
          <a:prstGeom prst="rect">
            <a:avLst/>
          </a:prstGeom>
          <a:solidFill>
            <a:srgbClr val="0036FA">
              <a:alpha val="49000"/>
            </a:srgbClr>
          </a:solidFill>
        </p:spPr>
        <p:txBody>
          <a:bodyPr wrap="square" rtlCol="0">
            <a:spAutoFit/>
          </a:bodyPr>
          <a:lstStyle/>
          <a:p>
            <a:endParaRPr lang="zh-CN" altLang="en-US" sz="600" dirty="0">
              <a:solidFill>
                <a:schemeClr val="bg1">
                  <a:lumMod val="85000"/>
                </a:schemeClr>
              </a:solidFill>
            </a:endParaRPr>
          </a:p>
        </p:txBody>
      </p:sp>
      <p:sp>
        <p:nvSpPr>
          <p:cNvPr id="64" name="文本框 63"/>
          <p:cNvSpPr txBox="1"/>
          <p:nvPr/>
        </p:nvSpPr>
        <p:spPr>
          <a:xfrm>
            <a:off x="2309195" y="3018901"/>
            <a:ext cx="473183" cy="210106"/>
          </a:xfrm>
          <a:prstGeom prst="rect">
            <a:avLst/>
          </a:prstGeom>
          <a:solidFill>
            <a:srgbClr val="0036FA">
              <a:alpha val="49000"/>
            </a:srgbClr>
          </a:solidFill>
        </p:spPr>
        <p:txBody>
          <a:bodyPr wrap="square" rtlCol="0">
            <a:spAutoFit/>
          </a:bodyPr>
          <a:lstStyle/>
          <a:p>
            <a:endParaRPr lang="zh-CN" altLang="en-US" sz="600" dirty="0">
              <a:solidFill>
                <a:schemeClr val="bg1">
                  <a:lumMod val="85000"/>
                </a:schemeClr>
              </a:solidFill>
            </a:endParaRPr>
          </a:p>
        </p:txBody>
      </p:sp>
      <p:sp>
        <p:nvSpPr>
          <p:cNvPr id="65" name="文本框 64"/>
          <p:cNvSpPr txBox="1"/>
          <p:nvPr/>
        </p:nvSpPr>
        <p:spPr>
          <a:xfrm>
            <a:off x="6863627" y="2750684"/>
            <a:ext cx="531467" cy="184666"/>
          </a:xfrm>
          <a:prstGeom prst="rect">
            <a:avLst/>
          </a:prstGeom>
          <a:solidFill>
            <a:srgbClr val="FF33CC">
              <a:alpha val="49000"/>
            </a:srgbClr>
          </a:solidFill>
        </p:spPr>
        <p:txBody>
          <a:bodyPr wrap="square" rtlCol="0">
            <a:spAutoFit/>
          </a:bodyPr>
          <a:lstStyle/>
          <a:p>
            <a:r>
              <a:rPr lang="en-US" altLang="zh-CN" sz="600" dirty="0" smtClean="0">
                <a:solidFill>
                  <a:schemeClr val="bg1">
                    <a:lumMod val="85000"/>
                  </a:schemeClr>
                </a:solidFill>
              </a:rPr>
              <a:t>HH</a:t>
            </a:r>
            <a:endParaRPr lang="zh-CN" altLang="en-US" sz="600" dirty="0">
              <a:solidFill>
                <a:schemeClr val="bg1">
                  <a:lumMod val="85000"/>
                </a:schemeClr>
              </a:solidFill>
            </a:endParaRPr>
          </a:p>
        </p:txBody>
      </p:sp>
      <p:sp>
        <p:nvSpPr>
          <p:cNvPr id="66" name="文本框 65"/>
          <p:cNvSpPr txBox="1"/>
          <p:nvPr/>
        </p:nvSpPr>
        <p:spPr>
          <a:xfrm>
            <a:off x="7043298" y="2411622"/>
            <a:ext cx="1887509" cy="307777"/>
          </a:xfrm>
          <a:prstGeom prst="rect">
            <a:avLst/>
          </a:prstGeom>
          <a:solidFill>
            <a:srgbClr val="FF33CC">
              <a:alpha val="49000"/>
            </a:srgbClr>
          </a:solid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F</a:t>
            </a:r>
            <a:r>
              <a:rPr lang="en-US" altLang="zh-CN" sz="1400" dirty="0" smtClean="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W</a:t>
            </a:r>
            <a:r>
              <a:rPr lang="en-US" altLang="zh-CN" sz="1400" dirty="0" smtClean="0">
                <a:latin typeface="Times New Roman" panose="02020603050405020304" pitchFamily="18" charset="0"/>
                <a:cs typeface="Times New Roman" panose="02020603050405020304" pitchFamily="18" charset="0"/>
              </a:rPr>
              <a:t>ave</a:t>
            </a:r>
            <a:endParaRPr lang="zh-CN" altLang="en-US" sz="1400" dirty="0">
              <a:latin typeface="Times New Roman" panose="02020603050405020304" pitchFamily="18" charset="0"/>
              <a:cs typeface="Times New Roman" panose="02020603050405020304" pitchFamily="18" charset="0"/>
            </a:endParaRPr>
          </a:p>
        </p:txBody>
      </p:sp>
      <p:sp>
        <p:nvSpPr>
          <p:cNvPr id="67" name="文本框 66"/>
          <p:cNvSpPr txBox="1"/>
          <p:nvPr/>
        </p:nvSpPr>
        <p:spPr>
          <a:xfrm>
            <a:off x="6389066" y="2774054"/>
            <a:ext cx="531467" cy="184666"/>
          </a:xfrm>
          <a:prstGeom prst="rect">
            <a:avLst/>
          </a:prstGeom>
          <a:solidFill>
            <a:srgbClr val="FF33CC">
              <a:alpha val="49000"/>
            </a:srgbClr>
          </a:solidFill>
        </p:spPr>
        <p:txBody>
          <a:bodyPr wrap="square" rtlCol="0">
            <a:spAutoFit/>
          </a:bodyPr>
          <a:lstStyle/>
          <a:p>
            <a:r>
              <a:rPr lang="en-US" altLang="zh-CN" sz="600" dirty="0" smtClean="0">
                <a:solidFill>
                  <a:schemeClr val="bg1">
                    <a:lumMod val="85000"/>
                  </a:schemeClr>
                </a:solidFill>
              </a:rPr>
              <a:t>HH</a:t>
            </a:r>
            <a:endParaRPr lang="zh-CN" altLang="en-US" sz="600" dirty="0">
              <a:solidFill>
                <a:schemeClr val="bg1">
                  <a:lumMod val="85000"/>
                </a:schemeClr>
              </a:solidFill>
            </a:endParaRPr>
          </a:p>
        </p:txBody>
      </p:sp>
      <p:sp>
        <p:nvSpPr>
          <p:cNvPr id="68" name="文本框 67"/>
          <p:cNvSpPr txBox="1"/>
          <p:nvPr/>
        </p:nvSpPr>
        <p:spPr>
          <a:xfrm>
            <a:off x="5855666" y="2749150"/>
            <a:ext cx="531467" cy="184666"/>
          </a:xfrm>
          <a:prstGeom prst="rect">
            <a:avLst/>
          </a:prstGeom>
          <a:solidFill>
            <a:srgbClr val="FF33CC">
              <a:alpha val="49000"/>
            </a:srgbClr>
          </a:solidFill>
        </p:spPr>
        <p:txBody>
          <a:bodyPr wrap="square" rtlCol="0">
            <a:spAutoFit/>
          </a:bodyPr>
          <a:lstStyle/>
          <a:p>
            <a:r>
              <a:rPr lang="en-US" altLang="zh-CN" sz="600" dirty="0" smtClean="0">
                <a:solidFill>
                  <a:schemeClr val="bg1">
                    <a:lumMod val="85000"/>
                  </a:schemeClr>
                </a:solidFill>
              </a:rPr>
              <a:t>HH</a:t>
            </a:r>
            <a:endParaRPr lang="zh-CN" altLang="en-US" sz="600" dirty="0">
              <a:solidFill>
                <a:schemeClr val="bg1">
                  <a:lumMod val="85000"/>
                </a:schemeClr>
              </a:solidFill>
            </a:endParaRPr>
          </a:p>
        </p:txBody>
      </p:sp>
      <p:sp>
        <p:nvSpPr>
          <p:cNvPr id="69" name="文本框 68"/>
          <p:cNvSpPr txBox="1"/>
          <p:nvPr/>
        </p:nvSpPr>
        <p:spPr>
          <a:xfrm>
            <a:off x="3788999" y="2745935"/>
            <a:ext cx="531467" cy="184666"/>
          </a:xfrm>
          <a:prstGeom prst="rect">
            <a:avLst/>
          </a:prstGeom>
          <a:solidFill>
            <a:srgbClr val="FF33CC">
              <a:alpha val="49000"/>
            </a:srgbClr>
          </a:solidFill>
        </p:spPr>
        <p:txBody>
          <a:bodyPr wrap="square" rtlCol="0">
            <a:spAutoFit/>
          </a:bodyPr>
          <a:lstStyle/>
          <a:p>
            <a:r>
              <a:rPr lang="en-US" altLang="zh-CN" sz="600" dirty="0" smtClean="0">
                <a:solidFill>
                  <a:schemeClr val="bg1">
                    <a:lumMod val="85000"/>
                  </a:schemeClr>
                </a:solidFill>
              </a:rPr>
              <a:t>HH</a:t>
            </a:r>
            <a:endParaRPr lang="zh-CN" altLang="en-US" sz="600" dirty="0">
              <a:solidFill>
                <a:schemeClr val="bg1">
                  <a:lumMod val="85000"/>
                </a:schemeClr>
              </a:solidFill>
            </a:endParaRPr>
          </a:p>
        </p:txBody>
      </p:sp>
      <p:grpSp>
        <p:nvGrpSpPr>
          <p:cNvPr id="70" name="组合 69"/>
          <p:cNvGrpSpPr/>
          <p:nvPr/>
        </p:nvGrpSpPr>
        <p:grpSpPr>
          <a:xfrm>
            <a:off x="1380615" y="939201"/>
            <a:ext cx="1065237" cy="1075432"/>
            <a:chOff x="6881813" y="1993900"/>
            <a:chExt cx="1219200" cy="1249300"/>
          </a:xfrm>
        </p:grpSpPr>
        <p:sp>
          <p:nvSpPr>
            <p:cNvPr id="71" name="Oval 47"/>
            <p:cNvSpPr>
              <a:spLocks noChangeArrowheads="1"/>
            </p:cNvSpPr>
            <p:nvPr/>
          </p:nvSpPr>
          <p:spPr bwMode="auto">
            <a:xfrm>
              <a:off x="6881813" y="1993900"/>
              <a:ext cx="1219200" cy="1219200"/>
            </a:xfrm>
            <a:prstGeom prst="ellipse">
              <a:avLst/>
            </a:prstGeom>
            <a:solidFill>
              <a:srgbClr val="CC99FF"/>
            </a:solidFill>
            <a:ln w="9525">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2" name="Oval 48"/>
            <p:cNvSpPr>
              <a:spLocks noChangeArrowheads="1"/>
            </p:cNvSpPr>
            <p:nvPr/>
          </p:nvSpPr>
          <p:spPr bwMode="auto">
            <a:xfrm>
              <a:off x="7260118" y="2663679"/>
              <a:ext cx="457200" cy="457200"/>
            </a:xfrm>
            <a:prstGeom prst="ellipse">
              <a:avLst/>
            </a:prstGeom>
            <a:gradFill rotWithShape="0">
              <a:gsLst>
                <a:gs pos="0">
                  <a:srgbClr val="FF3399"/>
                </a:gs>
                <a:gs pos="25000">
                  <a:srgbClr val="FF6633"/>
                </a:gs>
                <a:gs pos="50000">
                  <a:srgbClr val="FFFF00"/>
                </a:gs>
                <a:gs pos="75000">
                  <a:srgbClr val="01A78F"/>
                </a:gs>
                <a:gs pos="100000">
                  <a:srgbClr val="3366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3" name="Oval 49"/>
            <p:cNvSpPr>
              <a:spLocks noChangeArrowheads="1"/>
            </p:cNvSpPr>
            <p:nvPr/>
          </p:nvSpPr>
          <p:spPr bwMode="auto">
            <a:xfrm>
              <a:off x="7235825" y="2108200"/>
              <a:ext cx="457200" cy="457200"/>
            </a:xfrm>
            <a:prstGeom prst="ellipse">
              <a:avLst/>
            </a:prstGeom>
            <a:gradFill rotWithShape="0">
              <a:gsLst>
                <a:gs pos="0">
                  <a:srgbClr val="A603AB"/>
                </a:gs>
                <a:gs pos="21001">
                  <a:srgbClr val="0819FB"/>
                </a:gs>
                <a:gs pos="35001">
                  <a:srgbClr val="1A8D48"/>
                </a:gs>
                <a:gs pos="52000">
                  <a:srgbClr val="FFFF00"/>
                </a:gs>
                <a:gs pos="73000">
                  <a:srgbClr val="EE3F17"/>
                </a:gs>
                <a:gs pos="88000">
                  <a:srgbClr val="E81766"/>
                </a:gs>
                <a:gs pos="100000">
                  <a:srgbClr val="A603AB"/>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4" name="Text Box 53"/>
            <p:cNvSpPr txBox="1">
              <a:spLocks noChangeArrowheads="1"/>
            </p:cNvSpPr>
            <p:nvPr/>
          </p:nvSpPr>
          <p:spPr bwMode="auto">
            <a:xfrm>
              <a:off x="7417411" y="2492375"/>
              <a:ext cx="211431" cy="7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pPr>
              <a:endParaRPr kumimoji="1" lang="en-US" altLang="zh-CN" sz="3600" b="1" dirty="0">
                <a:solidFill>
                  <a:srgbClr val="A50021"/>
                </a:solidFill>
                <a:latin typeface="Arial Unicode MS" pitchFamily="34" charset="-122"/>
                <a:ea typeface="Arial Unicode MS" pitchFamily="34" charset="-122"/>
                <a:cs typeface="Arial Unicode MS" pitchFamily="34" charset="-122"/>
              </a:endParaRPr>
            </a:p>
          </p:txBody>
        </p:sp>
      </p:grpSp>
      <p:sp>
        <p:nvSpPr>
          <p:cNvPr id="75" name="文本框 74"/>
          <p:cNvSpPr txBox="1"/>
          <p:nvPr/>
        </p:nvSpPr>
        <p:spPr>
          <a:xfrm>
            <a:off x="1110155" y="5533362"/>
            <a:ext cx="5932645" cy="707886"/>
          </a:xfrm>
          <a:prstGeom prst="rect">
            <a:avLst/>
          </a:prstGeom>
          <a:noFill/>
        </p:spPr>
        <p:txBody>
          <a:bodyPr wrap="square" rtlCol="0">
            <a:spAutoFit/>
          </a:bodyPr>
          <a:lstStyle/>
          <a:p>
            <a:pPr marL="342900" indent="-342900">
              <a:buFont typeface="Wingdings" panose="05000000000000000000" pitchFamily="2" charset="2"/>
              <a:buChar char="p"/>
            </a:pPr>
            <a:r>
              <a:rPr lang="en-US" altLang="zh-CN" sz="2000" b="1" dirty="0" smtClean="0">
                <a:solidFill>
                  <a:srgbClr val="0026B0"/>
                </a:solidFill>
                <a:latin typeface="华文楷体" panose="02010600040101010101" pitchFamily="2" charset="-122"/>
                <a:ea typeface="华文楷体" panose="02010600040101010101" pitchFamily="2" charset="-122"/>
              </a:rPr>
              <a:t>States below charm threshold are all well observed</a:t>
            </a:r>
          </a:p>
          <a:p>
            <a:pPr marL="342900" indent="-342900">
              <a:buFont typeface="Wingdings" panose="05000000000000000000" pitchFamily="2" charset="2"/>
              <a:buChar char="p"/>
            </a:pPr>
            <a:r>
              <a:rPr lang="en-US" altLang="zh-CN" sz="2000" b="1" dirty="0" smtClean="0">
                <a:solidFill>
                  <a:srgbClr val="0026B0"/>
                </a:solidFill>
                <a:latin typeface="华文楷体" panose="02010600040101010101" pitchFamily="2" charset="-122"/>
                <a:ea typeface="华文楷体" panose="02010600040101010101" pitchFamily="2" charset="-122"/>
              </a:rPr>
              <a:t>A lot of missing states above the threshold</a:t>
            </a:r>
          </a:p>
        </p:txBody>
      </p:sp>
    </p:spTree>
    <p:extLst>
      <p:ext uri="{BB962C8B-B14F-4D97-AF65-F5344CB8AC3E}">
        <p14:creationId xmlns:p14="http://schemas.microsoft.com/office/powerpoint/2010/main" val="390514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9"/>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par>
                                <p:cTn id="51" presetID="10" presetClass="entr" presetSubtype="0" fill="hold" grpId="0" nodeType="with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fade">
                                      <p:cBhvr>
                                        <p:cTn id="53" dur="500"/>
                                        <p:tgtEl>
                                          <p:spTgt spid="5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59"/>
                                        </p:tgtEl>
                                        <p:attrNameLst>
                                          <p:attrName>style.visibility</p:attrName>
                                        </p:attrNameLst>
                                      </p:cBhvr>
                                      <p:to>
                                        <p:strVal val="visible"/>
                                      </p:to>
                                    </p:set>
                                    <p:animEffect transition="in" filter="fade">
                                      <p:cBhvr>
                                        <p:cTn id="56" dur="500"/>
                                        <p:tgtEl>
                                          <p:spTgt spid="5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60"/>
                                        </p:tgtEl>
                                        <p:attrNameLst>
                                          <p:attrName>style.visibility</p:attrName>
                                        </p:attrNameLst>
                                      </p:cBhvr>
                                      <p:to>
                                        <p:strVal val="visible"/>
                                      </p:to>
                                    </p:set>
                                    <p:animEffect transition="in" filter="fade">
                                      <p:cBhvr>
                                        <p:cTn id="59" dur="500"/>
                                        <p:tgtEl>
                                          <p:spTgt spid="6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61"/>
                                        </p:tgtEl>
                                        <p:attrNameLst>
                                          <p:attrName>style.visibility</p:attrName>
                                        </p:attrNameLst>
                                      </p:cBhvr>
                                      <p:to>
                                        <p:strVal val="visible"/>
                                      </p:to>
                                    </p:set>
                                    <p:animEffect transition="in" filter="fade">
                                      <p:cBhvr>
                                        <p:cTn id="62" dur="500"/>
                                        <p:tgtEl>
                                          <p:spTgt spid="6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2"/>
                                        </p:tgtEl>
                                        <p:attrNameLst>
                                          <p:attrName>style.visibility</p:attrName>
                                        </p:attrNameLst>
                                      </p:cBhvr>
                                      <p:to>
                                        <p:strVal val="visible"/>
                                      </p:to>
                                    </p:set>
                                    <p:animEffect transition="in" filter="fade">
                                      <p:cBhvr>
                                        <p:cTn id="65" dur="500"/>
                                        <p:tgtEl>
                                          <p:spTgt spid="6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63"/>
                                        </p:tgtEl>
                                        <p:attrNameLst>
                                          <p:attrName>style.visibility</p:attrName>
                                        </p:attrNameLst>
                                      </p:cBhvr>
                                      <p:to>
                                        <p:strVal val="visible"/>
                                      </p:to>
                                    </p:set>
                                    <p:animEffect transition="in" filter="fade">
                                      <p:cBhvr>
                                        <p:cTn id="68" dur="500"/>
                                        <p:tgtEl>
                                          <p:spTgt spid="6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64"/>
                                        </p:tgtEl>
                                        <p:attrNameLst>
                                          <p:attrName>style.visibility</p:attrName>
                                        </p:attrNameLst>
                                      </p:cBhvr>
                                      <p:to>
                                        <p:strVal val="visible"/>
                                      </p:to>
                                    </p:set>
                                    <p:animEffect transition="in" filter="fade">
                                      <p:cBhvr>
                                        <p:cTn id="71" dur="500"/>
                                        <p:tgtEl>
                                          <p:spTgt spid="64"/>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65"/>
                                        </p:tgtEl>
                                        <p:attrNameLst>
                                          <p:attrName>style.visibility</p:attrName>
                                        </p:attrNameLst>
                                      </p:cBhvr>
                                      <p:to>
                                        <p:strVal val="visible"/>
                                      </p:to>
                                    </p:set>
                                    <p:animEffect transition="in" filter="fade">
                                      <p:cBhvr>
                                        <p:cTn id="74" dur="500"/>
                                        <p:tgtEl>
                                          <p:spTgt spid="65"/>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66"/>
                                        </p:tgtEl>
                                        <p:attrNameLst>
                                          <p:attrName>style.visibility</p:attrName>
                                        </p:attrNameLst>
                                      </p:cBhvr>
                                      <p:to>
                                        <p:strVal val="visible"/>
                                      </p:to>
                                    </p:set>
                                    <p:animEffect transition="in" filter="fade">
                                      <p:cBhvr>
                                        <p:cTn id="77" dur="500"/>
                                        <p:tgtEl>
                                          <p:spTgt spid="66"/>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67"/>
                                        </p:tgtEl>
                                        <p:attrNameLst>
                                          <p:attrName>style.visibility</p:attrName>
                                        </p:attrNameLst>
                                      </p:cBhvr>
                                      <p:to>
                                        <p:strVal val="visible"/>
                                      </p:to>
                                    </p:set>
                                    <p:animEffect transition="in" filter="fade">
                                      <p:cBhvr>
                                        <p:cTn id="80" dur="500"/>
                                        <p:tgtEl>
                                          <p:spTgt spid="67"/>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68"/>
                                        </p:tgtEl>
                                        <p:attrNameLst>
                                          <p:attrName>style.visibility</p:attrName>
                                        </p:attrNameLst>
                                      </p:cBhvr>
                                      <p:to>
                                        <p:strVal val="visible"/>
                                      </p:to>
                                    </p:set>
                                    <p:animEffect transition="in" filter="fade">
                                      <p:cBhvr>
                                        <p:cTn id="83" dur="500"/>
                                        <p:tgtEl>
                                          <p:spTgt spid="68"/>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69"/>
                                        </p:tgtEl>
                                        <p:attrNameLst>
                                          <p:attrName>style.visibility</p:attrName>
                                        </p:attrNameLst>
                                      </p:cBhvr>
                                      <p:to>
                                        <p:strVal val="visible"/>
                                      </p:to>
                                    </p:set>
                                    <p:animEffect transition="in" filter="fade">
                                      <p:cBhvr>
                                        <p:cTn id="86" dur="500"/>
                                        <p:tgtEl>
                                          <p:spTgt spid="69"/>
                                        </p:tgtEl>
                                      </p:cBhvr>
                                    </p:animEffec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0"/>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75">
                                            <p:txEl>
                                              <p:pRg st="0" end="0"/>
                                            </p:txEl>
                                          </p:spTgt>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7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9" grpId="0" animBg="1"/>
      <p:bldP spid="40" grpId="0"/>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Competition from Belle II?</a:t>
            </a:r>
            <a:endParaRPr lang="zh-CN" altLang="en-US"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13</a:t>
            </a:fld>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376" y="1001930"/>
            <a:ext cx="5317550" cy="4522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文本框 7"/>
          <p:cNvSpPr txBox="1"/>
          <p:nvPr/>
        </p:nvSpPr>
        <p:spPr>
          <a:xfrm>
            <a:off x="1229904" y="963370"/>
            <a:ext cx="2983833" cy="1131079"/>
          </a:xfrm>
          <a:prstGeom prst="rect">
            <a:avLst/>
          </a:prstGeom>
          <a:noFill/>
        </p:spPr>
        <p:txBody>
          <a:bodyPr wrap="square" rtlCol="0">
            <a:spAutoFit/>
          </a:bodyPr>
          <a:lstStyle/>
          <a:p>
            <a:pPr algn="ctr">
              <a:lnSpc>
                <a:spcPts val="2660"/>
              </a:lnSpc>
            </a:pP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Integrated luminosity</a:t>
            </a:r>
          </a:p>
          <a:p>
            <a:pPr marL="285750" indent="-285750">
              <a:lnSpc>
                <a:spcPts val="2660"/>
              </a:lnSpc>
              <a:buFont typeface="Wingdings" panose="05000000000000000000" pitchFamily="2" charset="2"/>
              <a:buChar char="p"/>
            </a:pPr>
            <a:r>
              <a:rPr lang="en-US" altLang="zh-CN" b="1" dirty="0" smtClean="0">
                <a:solidFill>
                  <a:srgbClr val="392BF5"/>
                </a:solidFill>
                <a:latin typeface="华文楷体" panose="02010600040101010101" pitchFamily="2" charset="-122"/>
                <a:ea typeface="华文楷体" panose="02010600040101010101" pitchFamily="2" charset="-122"/>
                <a:cs typeface="Times New Roman" panose="02020603050405020304" pitchFamily="18" charset="0"/>
              </a:rPr>
              <a:t>0.4ab</a:t>
            </a:r>
            <a:r>
              <a:rPr lang="en-US" altLang="zh-CN" b="1" baseline="30000" dirty="0" smtClean="0">
                <a:solidFill>
                  <a:srgbClr val="392BF5"/>
                </a:solidFill>
                <a:latin typeface="华文楷体" panose="02010600040101010101" pitchFamily="2" charset="-122"/>
                <a:ea typeface="华文楷体" panose="02010600040101010101" pitchFamily="2" charset="-122"/>
                <a:cs typeface="Times New Roman" panose="02020603050405020304" pitchFamily="18" charset="0"/>
              </a:rPr>
              <a:t>-1</a:t>
            </a:r>
            <a:r>
              <a:rPr lang="en-US" altLang="zh-CN" b="1" dirty="0" smtClean="0">
                <a:solidFill>
                  <a:srgbClr val="392BF5"/>
                </a:solidFill>
                <a:latin typeface="华文楷体" panose="02010600040101010101" pitchFamily="2" charset="-122"/>
                <a:ea typeface="华文楷体" panose="02010600040101010101" pitchFamily="2" charset="-122"/>
                <a:cs typeface="Times New Roman" panose="02020603050405020304" pitchFamily="18" charset="0"/>
              </a:rPr>
              <a:t> from Belle II 2024</a:t>
            </a:r>
          </a:p>
          <a:p>
            <a:pPr marL="285750" indent="-285750">
              <a:lnSpc>
                <a:spcPts val="2660"/>
              </a:lnSpc>
              <a:buFont typeface="Wingdings" panose="05000000000000000000" pitchFamily="2" charset="2"/>
              <a:buChar char="p"/>
            </a:pPr>
            <a:r>
              <a:rPr lang="en-US" altLang="zh-CN" b="1" dirty="0" smtClean="0">
                <a:solidFill>
                  <a:srgbClr val="392BF5"/>
                </a:solidFill>
                <a:latin typeface="华文楷体" panose="02010600040101010101" pitchFamily="2" charset="-122"/>
                <a:ea typeface="华文楷体" panose="02010600040101010101" pitchFamily="2" charset="-122"/>
                <a:cs typeface="Times New Roman" panose="02020603050405020304" pitchFamily="18" charset="0"/>
              </a:rPr>
              <a:t>1.0ab</a:t>
            </a:r>
            <a:r>
              <a:rPr lang="en-US" altLang="zh-CN" b="1" baseline="30000" dirty="0" smtClean="0">
                <a:solidFill>
                  <a:srgbClr val="392BF5"/>
                </a:solidFill>
                <a:latin typeface="华文楷体" panose="02010600040101010101" pitchFamily="2" charset="-122"/>
                <a:ea typeface="华文楷体" panose="02010600040101010101" pitchFamily="2" charset="-122"/>
                <a:cs typeface="Times New Roman" panose="02020603050405020304" pitchFamily="18" charset="0"/>
              </a:rPr>
              <a:t>-1</a:t>
            </a:r>
            <a:r>
              <a:rPr lang="en-US" altLang="zh-CN" b="1" dirty="0" smtClean="0">
                <a:solidFill>
                  <a:srgbClr val="392BF5"/>
                </a:solidFill>
                <a:latin typeface="华文楷体" panose="02010600040101010101" pitchFamily="2" charset="-122"/>
                <a:ea typeface="华文楷体" panose="02010600040101010101" pitchFamily="2" charset="-122"/>
                <a:cs typeface="Times New Roman" panose="02020603050405020304" pitchFamily="18" charset="0"/>
              </a:rPr>
              <a:t> from HIEPA/year</a:t>
            </a:r>
          </a:p>
        </p:txBody>
      </p:sp>
      <p:sp>
        <p:nvSpPr>
          <p:cNvPr id="9" name="TextBox 4"/>
          <p:cNvSpPr txBox="1"/>
          <p:nvPr/>
        </p:nvSpPr>
        <p:spPr>
          <a:xfrm>
            <a:off x="1328554" y="3149991"/>
            <a:ext cx="2983833" cy="646331"/>
          </a:xfrm>
          <a:prstGeom prst="rect">
            <a:avLst/>
          </a:prstGeom>
          <a:solidFill>
            <a:srgbClr val="FFFFCC"/>
          </a:solidFill>
        </p:spPr>
        <p:txBody>
          <a:bodyPr wrap="square" rtlCol="0">
            <a:spAutoFit/>
          </a:bodyPr>
          <a:lstStyle/>
          <a:p>
            <a:pPr algn="ctr"/>
            <a:r>
              <a:rPr lang="en-US" altLang="zh-CN" b="1" dirty="0">
                <a:solidFill>
                  <a:srgbClr val="FF0000"/>
                </a:solidFill>
                <a:latin typeface="Times New Roman" panose="02020603050405020304" pitchFamily="18" charset="0"/>
                <a:cs typeface="Times New Roman" panose="02020603050405020304" pitchFamily="18" charset="0"/>
                <a:sym typeface="Symbol"/>
              </a:rPr>
              <a:t>@</a:t>
            </a:r>
            <a:r>
              <a:rPr kumimoji="0" lang="en-US" altLang="zh-CN" b="1" dirty="0" smtClean="0">
                <a:solidFill>
                  <a:srgbClr val="FF0000"/>
                </a:solidFill>
                <a:latin typeface="Times New Roman" panose="02020603050405020304" pitchFamily="18" charset="0"/>
                <a:cs typeface="Times New Roman" panose="02020603050405020304" pitchFamily="18" charset="0"/>
                <a:sym typeface="Symbol"/>
              </a:rPr>
              <a:t> 4.26 </a:t>
            </a:r>
            <a:r>
              <a:rPr kumimoji="0" lang="en-US" altLang="zh-CN" b="1" dirty="0" err="1" smtClean="0">
                <a:solidFill>
                  <a:srgbClr val="FF0000"/>
                </a:solidFill>
                <a:latin typeface="Times New Roman" panose="02020603050405020304" pitchFamily="18" charset="0"/>
                <a:cs typeface="Times New Roman" panose="02020603050405020304" pitchFamily="18" charset="0"/>
                <a:sym typeface="Symbol"/>
              </a:rPr>
              <a:t>GeV</a:t>
            </a:r>
            <a:r>
              <a:rPr kumimoji="0" lang="en-US" altLang="zh-CN" b="1" dirty="0" smtClean="0">
                <a:solidFill>
                  <a:srgbClr val="FF0000"/>
                </a:solidFill>
                <a:latin typeface="Times New Roman" panose="02020603050405020304" pitchFamily="18" charset="0"/>
                <a:cs typeface="Times New Roman" panose="02020603050405020304" pitchFamily="18" charset="0"/>
                <a:sym typeface="Symbol"/>
              </a:rPr>
              <a:t> for </a:t>
            </a:r>
            <a:r>
              <a:rPr kumimoji="0" lang="en-US" altLang="zh-CN" b="1" baseline="30000" dirty="0" smtClean="0">
                <a:solidFill>
                  <a:srgbClr val="FF0000"/>
                </a:solidFill>
                <a:latin typeface="Times New Roman" panose="02020603050405020304" pitchFamily="18" charset="0"/>
                <a:cs typeface="Times New Roman" panose="02020603050405020304" pitchFamily="18" charset="0"/>
                <a:sym typeface="Symbol"/>
              </a:rPr>
              <a:t>+</a:t>
            </a:r>
            <a:r>
              <a:rPr kumimoji="0" lang="en-US" altLang="zh-CN" b="1" dirty="0" smtClean="0">
                <a:solidFill>
                  <a:srgbClr val="FF0000"/>
                </a:solidFill>
                <a:latin typeface="Times New Roman" panose="02020603050405020304" pitchFamily="18" charset="0"/>
                <a:cs typeface="Times New Roman" panose="02020603050405020304" pitchFamily="18" charset="0"/>
                <a:sym typeface="Symbol"/>
              </a:rPr>
              <a:t></a:t>
            </a:r>
            <a:r>
              <a:rPr kumimoji="0" lang="en-US" altLang="zh-CN" b="1" baseline="30000" dirty="0" smtClean="0">
                <a:solidFill>
                  <a:srgbClr val="FF0000"/>
                </a:solidFill>
                <a:latin typeface="Times New Roman" panose="02020603050405020304" pitchFamily="18" charset="0"/>
                <a:cs typeface="Times New Roman" panose="02020603050405020304" pitchFamily="18" charset="0"/>
                <a:sym typeface="Symbol"/>
              </a:rPr>
              <a:t>-</a:t>
            </a:r>
            <a:r>
              <a:rPr kumimoji="0" lang="en-US" altLang="zh-CN" b="1" dirty="0" smtClean="0">
                <a:solidFill>
                  <a:srgbClr val="FF0000"/>
                </a:solidFill>
                <a:latin typeface="Times New Roman" panose="02020603050405020304" pitchFamily="18" charset="0"/>
                <a:cs typeface="Times New Roman" panose="02020603050405020304" pitchFamily="18" charset="0"/>
                <a:sym typeface="Symbol"/>
              </a:rPr>
              <a:t>J/</a:t>
            </a:r>
          </a:p>
          <a:p>
            <a:pPr algn="ctr"/>
            <a:r>
              <a:rPr kumimoji="0" lang="en-US" altLang="zh-CN" b="1" dirty="0" smtClean="0">
                <a:solidFill>
                  <a:srgbClr val="FF0000"/>
                </a:solidFill>
                <a:latin typeface="Times New Roman" panose="02020603050405020304" pitchFamily="18" charset="0"/>
                <a:cs typeface="Times New Roman" panose="02020603050405020304" pitchFamily="18" charset="0"/>
                <a:sym typeface="Symbol"/>
              </a:rPr>
              <a:t></a:t>
            </a:r>
            <a:r>
              <a:rPr kumimoji="0" lang="en-US" altLang="zh-CN" b="1" baseline="-25000" dirty="0" smtClean="0">
                <a:solidFill>
                  <a:srgbClr val="FF0000"/>
                </a:solidFill>
                <a:latin typeface="Times New Roman" panose="02020603050405020304" pitchFamily="18" charset="0"/>
                <a:cs typeface="Times New Roman" panose="02020603050405020304" pitchFamily="18" charset="0"/>
                <a:sym typeface="Symbol"/>
              </a:rPr>
              <a:t>BESIII </a:t>
            </a:r>
            <a:r>
              <a:rPr kumimoji="0" lang="en-US" altLang="zh-CN" b="1" dirty="0" smtClean="0">
                <a:solidFill>
                  <a:srgbClr val="FF0000"/>
                </a:solidFill>
                <a:latin typeface="Times New Roman" panose="02020603050405020304" pitchFamily="18" charset="0"/>
                <a:cs typeface="Times New Roman" panose="02020603050405020304" pitchFamily="18" charset="0"/>
                <a:sym typeface="Symbol"/>
              </a:rPr>
              <a:t>= 46%,</a:t>
            </a:r>
            <a:r>
              <a:rPr lang="en-US" altLang="zh-CN" b="1" dirty="0">
                <a:solidFill>
                  <a:srgbClr val="FF0000"/>
                </a:solidFill>
                <a:latin typeface="Times New Roman" panose="02020603050405020304" pitchFamily="18" charset="0"/>
                <a:cs typeface="Times New Roman" panose="02020603050405020304" pitchFamily="18" charset="0"/>
                <a:sym typeface="Symbol"/>
              </a:rPr>
              <a:t> </a:t>
            </a:r>
            <a:r>
              <a:rPr kumimoji="0" lang="en-US" altLang="zh-CN" b="1" dirty="0" smtClean="0">
                <a:solidFill>
                  <a:srgbClr val="FF0000"/>
                </a:solidFill>
                <a:latin typeface="Times New Roman" panose="02020603050405020304" pitchFamily="18" charset="0"/>
                <a:cs typeface="Times New Roman" panose="02020603050405020304" pitchFamily="18" charset="0"/>
                <a:sym typeface="Symbol"/>
              </a:rPr>
              <a:t></a:t>
            </a:r>
            <a:r>
              <a:rPr kumimoji="0" lang="en-US" altLang="zh-CN" b="1" baseline="-25000" dirty="0" smtClean="0">
                <a:solidFill>
                  <a:srgbClr val="FF0000"/>
                </a:solidFill>
                <a:latin typeface="Times New Roman" panose="02020603050405020304" pitchFamily="18" charset="0"/>
                <a:cs typeface="Times New Roman" panose="02020603050405020304" pitchFamily="18" charset="0"/>
                <a:sym typeface="Symbol"/>
              </a:rPr>
              <a:t>Belle   </a:t>
            </a:r>
            <a:r>
              <a:rPr kumimoji="0" lang="en-US" altLang="zh-CN" b="1" dirty="0" smtClean="0">
                <a:solidFill>
                  <a:srgbClr val="FF0000"/>
                </a:solidFill>
                <a:latin typeface="Times New Roman" panose="02020603050405020304" pitchFamily="18" charset="0"/>
                <a:cs typeface="Times New Roman" panose="02020603050405020304" pitchFamily="18" charset="0"/>
                <a:sym typeface="Symbol"/>
              </a:rPr>
              <a:t>= 10%</a:t>
            </a:r>
            <a:endParaRPr kumimoji="0" lang="en-US" altLang="zh-CN" b="1" dirty="0">
              <a:solidFill>
                <a:srgbClr val="FF0000"/>
              </a:solidFill>
              <a:latin typeface="Times New Roman" panose="02020603050405020304" pitchFamily="18" charset="0"/>
              <a:cs typeface="Times New Roman" panose="02020603050405020304" pitchFamily="18" charset="0"/>
              <a:sym typeface="Symbol"/>
            </a:endParaRPr>
          </a:p>
        </p:txBody>
      </p:sp>
      <p:sp>
        <p:nvSpPr>
          <p:cNvPr id="10" name="TextBox 8"/>
          <p:cNvSpPr txBox="1"/>
          <p:nvPr/>
        </p:nvSpPr>
        <p:spPr>
          <a:xfrm>
            <a:off x="807545" y="5656839"/>
            <a:ext cx="8057171" cy="498598"/>
          </a:xfrm>
          <a:prstGeom prst="rect">
            <a:avLst/>
          </a:prstGeom>
          <a:noFill/>
        </p:spPr>
        <p:txBody>
          <a:bodyPr wrap="square" rtlCol="0">
            <a:spAutoFit/>
          </a:bodyPr>
          <a:lstStyle/>
          <a:p>
            <a:pPr algn="ctr">
              <a:lnSpc>
                <a:spcPct val="110000"/>
              </a:lnSpc>
            </a:pPr>
            <a:r>
              <a:rPr lang="en-US" altLang="zh-CN" sz="2400" b="1" dirty="0">
                <a:latin typeface="华文楷体" panose="02010600040101010101" pitchFamily="2" charset="-122"/>
                <a:ea typeface="华文楷体" panose="02010600040101010101" pitchFamily="2" charset="-122"/>
              </a:rPr>
              <a:t>H</a:t>
            </a:r>
            <a:r>
              <a:rPr lang="en-US" altLang="zh-CN" sz="2400" b="1" dirty="0" smtClean="0">
                <a:latin typeface="华文楷体" panose="02010600040101010101" pitchFamily="2" charset="-122"/>
                <a:ea typeface="华文楷体" panose="02010600040101010101" pitchFamily="2" charset="-122"/>
              </a:rPr>
              <a:t>ave </a:t>
            </a:r>
            <a:r>
              <a:rPr lang="en-US" altLang="zh-CN" sz="2400" b="1" dirty="0" smtClean="0">
                <a:solidFill>
                  <a:srgbClr val="FF0000"/>
                </a:solidFill>
                <a:latin typeface="华文楷体" panose="02010600040101010101" pitchFamily="2" charset="-122"/>
                <a:ea typeface="华文楷体" panose="02010600040101010101" pitchFamily="2" charset="-122"/>
              </a:rPr>
              <a:t>incomparable superiority</a:t>
            </a:r>
            <a:r>
              <a:rPr lang="en-US" altLang="zh-CN" sz="2400" b="1" dirty="0" smtClean="0">
                <a:latin typeface="华文楷体" panose="02010600040101010101" pitchFamily="2" charset="-122"/>
                <a:ea typeface="华文楷体" panose="02010600040101010101" pitchFamily="2" charset="-122"/>
              </a:rPr>
              <a:t> to explore </a:t>
            </a:r>
            <a:r>
              <a:rPr lang="en-US" altLang="zh-CN" sz="2400" b="1" dirty="0" err="1" smtClean="0">
                <a:latin typeface="华文楷体" panose="02010600040101010101" pitchFamily="2" charset="-122"/>
                <a:ea typeface="华文楷体" panose="02010600040101010101" pitchFamily="2" charset="-122"/>
                <a:cs typeface="Times New Roman" panose="02020603050405020304" pitchFamily="18" charset="0"/>
              </a:rPr>
              <a:t>Charmonium</a:t>
            </a:r>
            <a:r>
              <a:rPr lang="en-US" altLang="zh-CN" sz="2400" b="1" dirty="0" smtClean="0">
                <a:latin typeface="华文楷体" panose="02010600040101010101" pitchFamily="2" charset="-122"/>
                <a:ea typeface="华文楷体" panose="02010600040101010101" pitchFamily="2" charset="-122"/>
                <a:cs typeface="Times New Roman" panose="02020603050405020304" pitchFamily="18" charset="0"/>
              </a:rPr>
              <a:t>(like) states </a:t>
            </a:r>
            <a:endParaRPr lang="en-US" altLang="zh-CN" sz="2400" dirty="0">
              <a:latin typeface="华文楷体" panose="02010600040101010101" pitchFamily="2" charset="-122"/>
              <a:ea typeface="华文楷体" panose="02010600040101010101" pitchFamily="2" charset="-122"/>
            </a:endParaRPr>
          </a:p>
        </p:txBody>
      </p:sp>
      <p:grpSp>
        <p:nvGrpSpPr>
          <p:cNvPr id="11" name="组合 10"/>
          <p:cNvGrpSpPr/>
          <p:nvPr/>
        </p:nvGrpSpPr>
        <p:grpSpPr>
          <a:xfrm>
            <a:off x="5872068" y="1197299"/>
            <a:ext cx="3141360" cy="2040209"/>
            <a:chOff x="122769" y="2262894"/>
            <a:chExt cx="4363570" cy="3737677"/>
          </a:xfrm>
        </p:grpSpPr>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769" y="2262894"/>
              <a:ext cx="4363570" cy="3737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9" descr="Belle-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8459" y="2538714"/>
              <a:ext cx="818360" cy="72493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0"/>
            <p:cNvSpPr txBox="1"/>
            <p:nvPr/>
          </p:nvSpPr>
          <p:spPr>
            <a:xfrm>
              <a:off x="3163810" y="3740314"/>
              <a:ext cx="1322529" cy="677108"/>
            </a:xfrm>
            <a:prstGeom prst="rect">
              <a:avLst/>
            </a:prstGeom>
            <a:noFill/>
          </p:spPr>
          <p:txBody>
            <a:bodyPr wrap="square" rtlCol="0">
              <a:spAutoFit/>
            </a:bodyPr>
            <a:lstStyle/>
            <a:p>
              <a:pPr>
                <a:spcBef>
                  <a:spcPct val="20000"/>
                </a:spcBef>
              </a:pPr>
              <a:r>
                <a:rPr lang="en-US" altLang="zh-CN" sz="1600" b="1" dirty="0">
                  <a:solidFill>
                    <a:srgbClr val="FF0000"/>
                  </a:solidFill>
                  <a:latin typeface="Arial Unicode MS"/>
                  <a:ea typeface="宋体" charset="-122"/>
                  <a:cs typeface="Arial Unicode MS"/>
                  <a:sym typeface="Symbol"/>
                </a:rPr>
                <a:t>&gt;5.2</a:t>
              </a:r>
            </a:p>
          </p:txBody>
        </p:sp>
      </p:grpSp>
      <p:grpSp>
        <p:nvGrpSpPr>
          <p:cNvPr id="15" name="组合 14"/>
          <p:cNvGrpSpPr/>
          <p:nvPr/>
        </p:nvGrpSpPr>
        <p:grpSpPr>
          <a:xfrm>
            <a:off x="5872068" y="3473722"/>
            <a:ext cx="3254744" cy="1924942"/>
            <a:chOff x="4369229" y="2403306"/>
            <a:chExt cx="4377585" cy="3770318"/>
          </a:xfrm>
        </p:grpSpPr>
        <p:pic>
          <p:nvPicPr>
            <p:cNvPr id="16"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601"/>
            <a:stretch/>
          </p:blipFill>
          <p:spPr bwMode="auto">
            <a:xfrm>
              <a:off x="4369229" y="2403306"/>
              <a:ext cx="4377585" cy="3770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descr="C:\Users\user\Desktop\BES3_logo.jpg"/>
            <p:cNvPicPr>
              <a:picLocks noChangeAspect="1" noChangeArrowheads="1"/>
            </p:cNvPicPr>
            <p:nvPr/>
          </p:nvPicPr>
          <p:blipFill>
            <a:blip r:embed="rId6" cstate="screen">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5366265" y="2617729"/>
              <a:ext cx="1378018" cy="64592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20"/>
            <p:cNvSpPr txBox="1"/>
            <p:nvPr/>
          </p:nvSpPr>
          <p:spPr>
            <a:xfrm>
              <a:off x="5745387" y="4722768"/>
              <a:ext cx="998896" cy="723398"/>
            </a:xfrm>
            <a:prstGeom prst="rect">
              <a:avLst/>
            </a:prstGeom>
            <a:noFill/>
          </p:spPr>
          <p:txBody>
            <a:bodyPr wrap="square" rtlCol="0">
              <a:spAutoFit/>
            </a:bodyPr>
            <a:lstStyle/>
            <a:p>
              <a:pPr>
                <a:spcBef>
                  <a:spcPct val="20000"/>
                </a:spcBef>
              </a:pPr>
              <a:r>
                <a:rPr lang="en-US" altLang="zh-CN" b="1" dirty="0" smtClean="0">
                  <a:solidFill>
                    <a:srgbClr val="FF0000"/>
                  </a:solidFill>
                  <a:latin typeface="Arial Unicode MS"/>
                  <a:ea typeface="宋体" charset="-122"/>
                  <a:cs typeface="Arial Unicode MS"/>
                  <a:sym typeface="Symbol"/>
                </a:rPr>
                <a:t>&gt;</a:t>
              </a:r>
              <a:r>
                <a:rPr lang="en-US" altLang="zh-CN" b="1" dirty="0">
                  <a:solidFill>
                    <a:srgbClr val="FF0000"/>
                  </a:solidFill>
                  <a:latin typeface="Arial Unicode MS"/>
                  <a:ea typeface="宋体" charset="-122"/>
                  <a:cs typeface="Arial Unicode MS"/>
                  <a:sym typeface="Symbol"/>
                </a:rPr>
                <a:t>8</a:t>
              </a:r>
              <a:r>
                <a:rPr lang="en-US" altLang="zh-CN" b="1" dirty="0" smtClean="0">
                  <a:solidFill>
                    <a:srgbClr val="FF0000"/>
                  </a:solidFill>
                  <a:latin typeface="Arial Unicode MS"/>
                  <a:ea typeface="宋体" charset="-122"/>
                  <a:cs typeface="Arial Unicode MS"/>
                  <a:sym typeface="Symbol"/>
                </a:rPr>
                <a:t></a:t>
              </a:r>
              <a:endParaRPr lang="en-US" altLang="zh-CN" b="1" dirty="0">
                <a:solidFill>
                  <a:srgbClr val="FF0000"/>
                </a:solidFill>
                <a:latin typeface="Arial Unicode MS"/>
                <a:ea typeface="宋体" charset="-122"/>
                <a:cs typeface="Arial Unicode MS"/>
                <a:sym typeface="Symbol"/>
              </a:endParaRPr>
            </a:p>
          </p:txBody>
        </p:sp>
      </p:grpSp>
      <p:sp>
        <p:nvSpPr>
          <p:cNvPr id="19" name="矩形 10"/>
          <p:cNvSpPr/>
          <p:nvPr/>
        </p:nvSpPr>
        <p:spPr>
          <a:xfrm>
            <a:off x="6174952" y="3153844"/>
            <a:ext cx="3045618" cy="523220"/>
          </a:xfrm>
          <a:prstGeom prst="rect">
            <a:avLst/>
          </a:prstGeom>
          <a:solidFill>
            <a:srgbClr val="FFFF00"/>
          </a:solidFill>
          <a:ln>
            <a:solidFill>
              <a:srgbClr val="FFFF00"/>
            </a:solidFill>
          </a:ln>
        </p:spPr>
        <p:txBody>
          <a:bodyPr wrap="square">
            <a:spAutoFit/>
          </a:bodyPr>
          <a:lstStyle/>
          <a:p>
            <a:pPr algn="ctr">
              <a:spcBef>
                <a:spcPts val="0"/>
              </a:spcBef>
            </a:pPr>
            <a:r>
              <a:rPr kumimoji="0" lang="en-US" altLang="zh-CN" sz="1400" dirty="0" smtClean="0">
                <a:solidFill>
                  <a:srgbClr val="000000"/>
                </a:solidFill>
                <a:latin typeface="Times New Roman" panose="02020603050405020304" pitchFamily="18" charset="0"/>
                <a:ea typeface="宋体" charset="-122"/>
                <a:cs typeface="Times New Roman" panose="02020603050405020304" pitchFamily="18" charset="0"/>
                <a:sym typeface="Symbol" pitchFamily="18" charset="2"/>
              </a:rPr>
              <a:t>BESIII at 4.260 </a:t>
            </a:r>
            <a:r>
              <a:rPr kumimoji="0" lang="en-US" altLang="zh-CN" sz="1400" dirty="0" err="1" smtClean="0">
                <a:solidFill>
                  <a:srgbClr val="000000"/>
                </a:solidFill>
                <a:latin typeface="Times New Roman" panose="02020603050405020304" pitchFamily="18" charset="0"/>
                <a:ea typeface="宋体" charset="-122"/>
                <a:cs typeface="Times New Roman" panose="02020603050405020304" pitchFamily="18" charset="0"/>
                <a:sym typeface="Symbol" pitchFamily="18" charset="2"/>
              </a:rPr>
              <a:t>GeV</a:t>
            </a:r>
            <a:r>
              <a:rPr kumimoji="0" lang="en-US" altLang="zh-CN" sz="1400" dirty="0" smtClean="0">
                <a:solidFill>
                  <a:srgbClr val="000000"/>
                </a:solidFill>
                <a:latin typeface="Times New Roman" panose="02020603050405020304" pitchFamily="18" charset="0"/>
                <a:ea typeface="宋体" charset="-122"/>
                <a:cs typeface="Times New Roman" panose="02020603050405020304" pitchFamily="18" charset="0"/>
                <a:sym typeface="Symbol" pitchFamily="18" charset="2"/>
              </a:rPr>
              <a:t>: PRL110, 252001</a:t>
            </a:r>
          </a:p>
          <a:p>
            <a:pPr algn="ctr">
              <a:spcBef>
                <a:spcPts val="0"/>
              </a:spcBef>
            </a:pPr>
            <a:r>
              <a:rPr kumimoji="0" lang="en-US" altLang="zh-CN" sz="1400" dirty="0" smtClean="0">
                <a:solidFill>
                  <a:srgbClr val="000000"/>
                </a:solidFill>
                <a:latin typeface="Times New Roman" panose="02020603050405020304" pitchFamily="18" charset="0"/>
                <a:ea typeface="宋体" charset="-122"/>
                <a:cs typeface="Times New Roman" panose="02020603050405020304" pitchFamily="18" charset="0"/>
                <a:sym typeface="Symbol" pitchFamily="18" charset="2"/>
              </a:rPr>
              <a:t>0.525 </a:t>
            </a:r>
            <a:r>
              <a:rPr lang="en-US" altLang="zh-CN" sz="1400" dirty="0">
                <a:solidFill>
                  <a:srgbClr val="000000"/>
                </a:solidFill>
                <a:latin typeface="Times New Roman" panose="02020603050405020304" pitchFamily="18" charset="0"/>
                <a:ea typeface="宋体" charset="-122"/>
                <a:cs typeface="Times New Roman" panose="02020603050405020304" pitchFamily="18" charset="0"/>
                <a:sym typeface="Symbol" pitchFamily="18" charset="2"/>
              </a:rPr>
              <a:t>f</a:t>
            </a:r>
            <a:r>
              <a:rPr kumimoji="0" lang="en-US" altLang="zh-CN" sz="1400" dirty="0" smtClean="0">
                <a:solidFill>
                  <a:srgbClr val="000000"/>
                </a:solidFill>
                <a:latin typeface="Times New Roman" panose="02020603050405020304" pitchFamily="18" charset="0"/>
                <a:ea typeface="宋体" charset="-122"/>
                <a:cs typeface="Times New Roman" panose="02020603050405020304" pitchFamily="18" charset="0"/>
                <a:sym typeface="Symbol" pitchFamily="18" charset="2"/>
              </a:rPr>
              <a:t>b</a:t>
            </a:r>
            <a:r>
              <a:rPr kumimoji="0" lang="en-US" altLang="zh-CN" sz="1400" baseline="30000" dirty="0" smtClean="0">
                <a:solidFill>
                  <a:srgbClr val="000000"/>
                </a:solidFill>
                <a:latin typeface="Times New Roman" panose="02020603050405020304" pitchFamily="18" charset="0"/>
                <a:ea typeface="宋体" charset="-122"/>
                <a:cs typeface="Times New Roman" panose="02020603050405020304" pitchFamily="18" charset="0"/>
                <a:sym typeface="Symbol" pitchFamily="18" charset="2"/>
              </a:rPr>
              <a:t>-1</a:t>
            </a:r>
            <a:r>
              <a:rPr kumimoji="0" lang="en-US" altLang="zh-CN" sz="1400" dirty="0" smtClean="0">
                <a:solidFill>
                  <a:srgbClr val="000000"/>
                </a:solidFill>
                <a:latin typeface="Times New Roman" panose="02020603050405020304" pitchFamily="18" charset="0"/>
                <a:ea typeface="宋体" charset="-122"/>
                <a:cs typeface="Times New Roman" panose="02020603050405020304" pitchFamily="18" charset="0"/>
                <a:sym typeface="Symbol" pitchFamily="18" charset="2"/>
              </a:rPr>
              <a:t> in one month running time </a:t>
            </a:r>
          </a:p>
        </p:txBody>
      </p:sp>
      <p:sp>
        <p:nvSpPr>
          <p:cNvPr id="20" name="矩形 10"/>
          <p:cNvSpPr/>
          <p:nvPr/>
        </p:nvSpPr>
        <p:spPr>
          <a:xfrm>
            <a:off x="6298244" y="827104"/>
            <a:ext cx="2566472" cy="523220"/>
          </a:xfrm>
          <a:prstGeom prst="rect">
            <a:avLst/>
          </a:prstGeom>
          <a:solidFill>
            <a:srgbClr val="FFFF00"/>
          </a:solidFill>
          <a:ln>
            <a:solidFill>
              <a:srgbClr val="FFFF00"/>
            </a:solidFill>
          </a:ln>
        </p:spPr>
        <p:txBody>
          <a:bodyPr wrap="none">
            <a:spAutoFit/>
          </a:bodyPr>
          <a:lstStyle/>
          <a:p>
            <a:pPr algn="ctr">
              <a:spcBef>
                <a:spcPts val="0"/>
              </a:spcBef>
            </a:pPr>
            <a:r>
              <a:rPr kumimoji="0" lang="en-US" altLang="zh-CN" sz="1400" dirty="0" smtClean="0">
                <a:latin typeface="Times New Roman" panose="02020603050405020304" pitchFamily="18" charset="0"/>
                <a:ea typeface="宋体" charset="-122"/>
                <a:cs typeface="Times New Roman" panose="02020603050405020304" pitchFamily="18" charset="0"/>
                <a:sym typeface="Symbol" pitchFamily="18" charset="2"/>
              </a:rPr>
              <a:t>Belle with ISR: PRL110, 252002</a:t>
            </a:r>
          </a:p>
          <a:p>
            <a:pPr algn="ctr">
              <a:spcBef>
                <a:spcPts val="0"/>
              </a:spcBef>
            </a:pPr>
            <a:r>
              <a:rPr kumimoji="0" lang="en-US" altLang="zh-CN" sz="1400" dirty="0" smtClean="0">
                <a:latin typeface="Times New Roman" panose="02020603050405020304" pitchFamily="18" charset="0"/>
                <a:ea typeface="宋体" charset="-122"/>
                <a:cs typeface="Times New Roman" panose="02020603050405020304" pitchFamily="18" charset="0"/>
                <a:sym typeface="Symbol" pitchFamily="18" charset="2"/>
              </a:rPr>
              <a:t>967 fb</a:t>
            </a:r>
            <a:r>
              <a:rPr kumimoji="0" lang="en-US" altLang="zh-CN" sz="1400" baseline="30000" dirty="0" smtClean="0">
                <a:latin typeface="Times New Roman" panose="02020603050405020304" pitchFamily="18" charset="0"/>
                <a:ea typeface="宋体" charset="-122"/>
                <a:cs typeface="Times New Roman" panose="02020603050405020304" pitchFamily="18" charset="0"/>
                <a:sym typeface="Symbol" pitchFamily="18" charset="2"/>
              </a:rPr>
              <a:t>-1</a:t>
            </a:r>
            <a:r>
              <a:rPr kumimoji="0" lang="en-US" altLang="zh-CN" sz="1400" dirty="0" smtClean="0">
                <a:latin typeface="Times New Roman" panose="02020603050405020304" pitchFamily="18" charset="0"/>
                <a:ea typeface="宋体" charset="-122"/>
                <a:cs typeface="Times New Roman" panose="02020603050405020304" pitchFamily="18" charset="0"/>
                <a:sym typeface="Symbol" pitchFamily="18" charset="2"/>
              </a:rPr>
              <a:t> in 10 years running time</a:t>
            </a:r>
          </a:p>
        </p:txBody>
      </p:sp>
    </p:spTree>
    <p:extLst>
      <p:ext uri="{BB962C8B-B14F-4D97-AF65-F5344CB8AC3E}">
        <p14:creationId xmlns:p14="http://schemas.microsoft.com/office/powerpoint/2010/main" val="38035462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39700" y="50539"/>
            <a:ext cx="8128000" cy="714850"/>
          </a:xfrm>
        </p:spPr>
        <p:txBody>
          <a:bodyPr>
            <a:normAutofit/>
          </a:bodyPr>
          <a:lstStyle/>
          <a:p>
            <a:r>
              <a:rPr lang="en-US" altLang="zh-CN" sz="3800" dirty="0" smtClean="0"/>
              <a:t>Production Mechanism @ B Factory</a:t>
            </a:r>
            <a:endParaRPr lang="zh-CN" altLang="en-US" sz="3800"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14</a:t>
            </a:fld>
            <a:endParaRPr lang="en-US" dirty="0"/>
          </a:p>
        </p:txBody>
      </p:sp>
      <p:pic>
        <p:nvPicPr>
          <p:cNvPr id="7" name="图片 6"/>
          <p:cNvPicPr>
            <a:picLocks noChangeAspect="1"/>
          </p:cNvPicPr>
          <p:nvPr/>
        </p:nvPicPr>
        <p:blipFill>
          <a:blip r:embed="rId2"/>
          <a:stretch>
            <a:fillRect/>
          </a:stretch>
        </p:blipFill>
        <p:spPr>
          <a:xfrm>
            <a:off x="1129453" y="1166282"/>
            <a:ext cx="7285567" cy="4608341"/>
          </a:xfrm>
          <a:prstGeom prst="rect">
            <a:avLst/>
          </a:prstGeom>
        </p:spPr>
      </p:pic>
    </p:spTree>
    <p:extLst>
      <p:ext uri="{BB962C8B-B14F-4D97-AF65-F5344CB8AC3E}">
        <p14:creationId xmlns:p14="http://schemas.microsoft.com/office/powerpoint/2010/main" val="24976269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7074" y="114731"/>
            <a:ext cx="8073645" cy="714850"/>
          </a:xfrm>
        </p:spPr>
        <p:txBody>
          <a:bodyPr>
            <a:noAutofit/>
          </a:bodyPr>
          <a:lstStyle/>
          <a:p>
            <a:r>
              <a:rPr lang="en-US" altLang="zh-CN" sz="3600" dirty="0" smtClean="0"/>
              <a:t>Production Mechanism @ </a:t>
            </a:r>
            <a:r>
              <a:rPr lang="en-US" altLang="zh-CN" sz="3600" dirty="0" smtClean="0">
                <a:sym typeface="Symbol" panose="05050102010706020507" pitchFamily="18" charset="2"/>
              </a:rPr>
              <a:t>-c Factory</a:t>
            </a:r>
            <a:endParaRPr lang="zh-CN" altLang="en-US" sz="3600"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15</a:t>
            </a:fld>
            <a:endParaRPr lang="en-US" dirty="0"/>
          </a:p>
        </p:txBody>
      </p:sp>
      <p:sp>
        <p:nvSpPr>
          <p:cNvPr id="7" name="文本框 6"/>
          <p:cNvSpPr txBox="1"/>
          <p:nvPr/>
        </p:nvSpPr>
        <p:spPr>
          <a:xfrm>
            <a:off x="227074" y="863426"/>
            <a:ext cx="6112934" cy="5410712"/>
          </a:xfrm>
          <a:prstGeom prst="rect">
            <a:avLst/>
          </a:prstGeom>
          <a:noFill/>
        </p:spPr>
        <p:txBody>
          <a:bodyPr wrap="square" rtlCol="0">
            <a:spAutoFit/>
          </a:bodyPr>
          <a:lstStyle/>
          <a:p>
            <a:pPr marL="342900" indent="-342900">
              <a:lnSpc>
                <a:spcPct val="120000"/>
              </a:lnSpc>
              <a:buFont typeface="Wingdings" panose="05000000000000000000" pitchFamily="2" charset="2"/>
              <a:buChar char="p"/>
            </a:pPr>
            <a:r>
              <a:rPr lang="zh-CN" altLang="en-US" sz="2400" b="1"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r>
              <a:rPr lang="en-US" altLang="zh-CN" sz="2400" b="1"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/Y/Hybrid(</a:t>
            </a:r>
            <a:r>
              <a:rPr lang="en-US" altLang="zh-CN" sz="2400" b="1" dirty="0" err="1"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ccg</a:t>
            </a:r>
            <a:r>
              <a:rPr lang="en-US" altLang="zh-CN" sz="2400" b="1"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 (1</a:t>
            </a:r>
            <a:r>
              <a:rPr lang="en-US" altLang="zh-CN" sz="2400" b="1" baseline="30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r>
              <a:rPr lang="en-US" altLang="zh-CN" sz="2400" b="1"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 produced directly in the </a:t>
            </a:r>
            <a:r>
              <a:rPr lang="en-US" altLang="zh-CN" sz="2400" b="1" dirty="0" err="1"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e</a:t>
            </a:r>
            <a:r>
              <a:rPr lang="en-US" altLang="zh-CN" sz="2400" b="1" baseline="30000" dirty="0" err="1"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r>
              <a:rPr lang="en-US" altLang="zh-CN" sz="2400" b="1" dirty="0" err="1"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e</a:t>
            </a:r>
            <a:r>
              <a:rPr lang="en-US" altLang="zh-CN" sz="2400" b="1" baseline="30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 </a:t>
            </a:r>
            <a:r>
              <a:rPr lang="en-US" altLang="zh-CN" sz="2400" b="1"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collision</a:t>
            </a:r>
          </a:p>
          <a:p>
            <a:pPr marL="594000" indent="-342900">
              <a:lnSpc>
                <a:spcPct val="120000"/>
              </a:lnSpc>
              <a:buFont typeface="华文楷体" panose="02010600040101010101" pitchFamily="2" charset="-122"/>
              <a:buChar char="−"/>
            </a:pPr>
            <a:r>
              <a:rPr lang="en-US" altLang="zh-CN" sz="2000" b="1" dirty="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T</a:t>
            </a:r>
            <a:r>
              <a:rPr lang="en-US" altLang="zh-CN" sz="2000" b="1"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o determine the resonance parameters for the excited </a:t>
            </a:r>
            <a:r>
              <a:rPr lang="zh-CN" altLang="en-US" sz="2000" b="1"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 </a:t>
            </a:r>
            <a:r>
              <a:rPr lang="en-US" altLang="zh-CN" sz="2000" b="1"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or Y state</a:t>
            </a:r>
          </a:p>
          <a:p>
            <a:pPr marL="594000" indent="-342900">
              <a:lnSpc>
                <a:spcPct val="120000"/>
              </a:lnSpc>
              <a:buFont typeface="华文楷体" panose="02010600040101010101" pitchFamily="2" charset="-122"/>
              <a:buChar char="−"/>
            </a:pPr>
            <a:r>
              <a:rPr lang="en-US" altLang="zh-CN" sz="2000" b="1"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Precisely measure the x-sec of inclusive/exclusive final states at different </a:t>
            </a:r>
            <a:r>
              <a:rPr lang="en-US" altLang="zh-CN" sz="2000" b="1" dirty="0" err="1"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Ecms</a:t>
            </a:r>
            <a:endParaRPr lang="en-US" altLang="zh-CN" sz="2000" b="1" dirty="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endParaRPr>
          </a:p>
          <a:p>
            <a:pPr marL="342900" indent="-342900">
              <a:lnSpc>
                <a:spcPct val="120000"/>
              </a:lnSpc>
              <a:buFont typeface="Wingdings" panose="05000000000000000000" pitchFamily="2" charset="2"/>
              <a:buChar char="p"/>
            </a:pPr>
            <a:r>
              <a:rPr lang="en-US" altLang="zh-CN" sz="2400" b="1"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Charge parity c=+1 states produced via radiative transition from vector </a:t>
            </a:r>
            <a:r>
              <a:rPr lang="zh-CN" altLang="en-US" sz="2400" b="1"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r>
              <a:rPr lang="en-US" altLang="zh-CN" sz="2400" b="1" dirty="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r>
              <a:rPr lang="en-US" altLang="zh-CN" sz="2400" b="1"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Y</a:t>
            </a:r>
          </a:p>
          <a:p>
            <a:pPr marL="536400" indent="-285750">
              <a:lnSpc>
                <a:spcPct val="120000"/>
              </a:lnSpc>
              <a:buFont typeface="华文楷体" panose="02010600040101010101" pitchFamily="2" charset="-122"/>
              <a:buChar char="−"/>
            </a:pPr>
            <a:r>
              <a:rPr lang="en-US" altLang="zh-CN" sz="2000" b="1"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The decay rate </a:t>
            </a:r>
            <a:r>
              <a:rPr lang="zh-CN" altLang="en-US" sz="2000" b="1"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r>
              <a:rPr lang="en-US" altLang="zh-CN" sz="2000" b="1"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r>
              <a:rPr lang="en-US" altLang="zh-CN" sz="2000" b="1" dirty="0" err="1"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nS</a:t>
            </a:r>
            <a:r>
              <a:rPr lang="en-US" altLang="zh-CN" sz="2000" b="1"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r>
              <a:rPr lang="en-US" altLang="zh-CN" sz="2000" b="1" dirty="0" err="1"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nD</a:t>
            </a:r>
            <a:r>
              <a:rPr lang="en-US" altLang="zh-CN" sz="2000" b="1"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)X(3872), X(3940)… </a:t>
            </a:r>
          </a:p>
          <a:p>
            <a:pPr marL="536400" indent="-285750">
              <a:lnSpc>
                <a:spcPct val="120000"/>
              </a:lnSpc>
              <a:spcBef>
                <a:spcPct val="30000"/>
              </a:spcBef>
              <a:buFont typeface="华文楷体" panose="02010600040101010101" pitchFamily="2" charset="-122"/>
              <a:buChar char="−"/>
            </a:pPr>
            <a:r>
              <a:rPr lang="en-US" altLang="zh-CN" sz="2000" b="1" dirty="0">
                <a:latin typeface="华文楷体" panose="02010600040101010101" pitchFamily="2" charset="-122"/>
                <a:ea typeface="华文楷体" panose="02010600040101010101" pitchFamily="2" charset="-122"/>
                <a:sym typeface="Symbol" pitchFamily="18" charset="2"/>
              </a:rPr>
              <a:t></a:t>
            </a:r>
            <a:r>
              <a:rPr lang="en-US" altLang="zh-CN" sz="2000" b="1" baseline="-25000" dirty="0" err="1">
                <a:latin typeface="华文楷体" panose="02010600040101010101" pitchFamily="2" charset="-122"/>
                <a:ea typeface="华文楷体" panose="02010600040101010101" pitchFamily="2" charset="-122"/>
                <a:sym typeface="Symbol" pitchFamily="18" charset="2"/>
              </a:rPr>
              <a:t>cJ</a:t>
            </a:r>
            <a:r>
              <a:rPr lang="en-US" altLang="zh-CN" sz="2000" b="1" dirty="0">
                <a:latin typeface="华文楷体" panose="02010600040101010101" pitchFamily="2" charset="-122"/>
                <a:ea typeface="华文楷体" panose="02010600040101010101" pitchFamily="2" charset="-122"/>
                <a:sym typeface="Symbol" pitchFamily="18" charset="2"/>
              </a:rPr>
              <a:t>(2P)</a:t>
            </a:r>
            <a:r>
              <a:rPr lang="zh-CN" altLang="en-US" sz="2000" b="1" dirty="0">
                <a:latin typeface="华文楷体" panose="02010600040101010101" pitchFamily="2" charset="-122"/>
                <a:ea typeface="华文楷体" panose="02010600040101010101" pitchFamily="2" charset="-122"/>
                <a:sym typeface="Symbol" pitchFamily="18" charset="2"/>
              </a:rPr>
              <a:t>、</a:t>
            </a:r>
            <a:r>
              <a:rPr lang="en-US" altLang="zh-CN" sz="2000" b="1" dirty="0">
                <a:latin typeface="华文楷体" panose="02010600040101010101" pitchFamily="2" charset="-122"/>
                <a:ea typeface="华文楷体" panose="02010600040101010101" pitchFamily="2" charset="-122"/>
                <a:sym typeface="Symbol" pitchFamily="18" charset="2"/>
              </a:rPr>
              <a:t></a:t>
            </a:r>
            <a:r>
              <a:rPr lang="en-US" altLang="zh-CN" sz="2000" b="1" baseline="-25000" dirty="0" err="1">
                <a:latin typeface="华文楷体" panose="02010600040101010101" pitchFamily="2" charset="-122"/>
                <a:ea typeface="华文楷体" panose="02010600040101010101" pitchFamily="2" charset="-122"/>
                <a:sym typeface="Symbol" pitchFamily="18" charset="2"/>
              </a:rPr>
              <a:t>cJ</a:t>
            </a:r>
            <a:r>
              <a:rPr lang="en-US" altLang="zh-CN" sz="2000" b="1" dirty="0">
                <a:latin typeface="华文楷体" panose="02010600040101010101" pitchFamily="2" charset="-122"/>
                <a:ea typeface="华文楷体" panose="02010600040101010101" pitchFamily="2" charset="-122"/>
                <a:sym typeface="Symbol" pitchFamily="18" charset="2"/>
              </a:rPr>
              <a:t>(3P)</a:t>
            </a:r>
            <a:r>
              <a:rPr lang="zh-CN" altLang="en-US" sz="2000" b="1" dirty="0">
                <a:latin typeface="华文楷体" panose="02010600040101010101" pitchFamily="2" charset="-122"/>
                <a:ea typeface="华文楷体" panose="02010600040101010101" pitchFamily="2" charset="-122"/>
                <a:sym typeface="Symbol" pitchFamily="18" charset="2"/>
              </a:rPr>
              <a:t>、</a:t>
            </a:r>
            <a:r>
              <a:rPr lang="en-US" altLang="zh-CN" sz="2000" b="1" dirty="0">
                <a:latin typeface="华文楷体" panose="02010600040101010101" pitchFamily="2" charset="-122"/>
                <a:ea typeface="华文楷体" panose="02010600040101010101" pitchFamily="2" charset="-122"/>
                <a:sym typeface="Symbol" pitchFamily="18" charset="2"/>
              </a:rPr>
              <a:t></a:t>
            </a:r>
            <a:r>
              <a:rPr lang="en-US" altLang="zh-CN" sz="2000" b="1" baseline="-25000" dirty="0">
                <a:latin typeface="华文楷体" panose="02010600040101010101" pitchFamily="2" charset="-122"/>
                <a:ea typeface="华文楷体" panose="02010600040101010101" pitchFamily="2" charset="-122"/>
                <a:sym typeface="Symbol" pitchFamily="18" charset="2"/>
              </a:rPr>
              <a:t>c</a:t>
            </a:r>
            <a:r>
              <a:rPr lang="en-US" altLang="zh-CN" sz="2000" b="1" dirty="0">
                <a:latin typeface="华文楷体" panose="02010600040101010101" pitchFamily="2" charset="-122"/>
                <a:ea typeface="华文楷体" panose="02010600040101010101" pitchFamily="2" charset="-122"/>
                <a:sym typeface="Symbol" pitchFamily="18" charset="2"/>
              </a:rPr>
              <a:t>(3S)</a:t>
            </a:r>
            <a:r>
              <a:rPr lang="zh-CN" altLang="en-US" sz="2000" b="1" dirty="0">
                <a:latin typeface="华文楷体" panose="02010600040101010101" pitchFamily="2" charset="-122"/>
                <a:ea typeface="华文楷体" panose="02010600040101010101" pitchFamily="2" charset="-122"/>
                <a:sym typeface="Symbol" pitchFamily="18" charset="2"/>
              </a:rPr>
              <a:t>、</a:t>
            </a:r>
            <a:r>
              <a:rPr lang="en-US" altLang="zh-CN" sz="2000" b="1" dirty="0">
                <a:latin typeface="华文楷体" panose="02010600040101010101" pitchFamily="2" charset="-122"/>
                <a:ea typeface="华文楷体" panose="02010600040101010101" pitchFamily="2" charset="-122"/>
                <a:sym typeface="Symbol" pitchFamily="18" charset="2"/>
              </a:rPr>
              <a:t> </a:t>
            </a:r>
            <a:r>
              <a:rPr lang="en-US" altLang="zh-CN" sz="2000" b="1" baseline="-25000" dirty="0">
                <a:latin typeface="华文楷体" panose="02010600040101010101" pitchFamily="2" charset="-122"/>
                <a:ea typeface="华文楷体" panose="02010600040101010101" pitchFamily="2" charset="-122"/>
                <a:sym typeface="Symbol" pitchFamily="18" charset="2"/>
              </a:rPr>
              <a:t>c</a:t>
            </a:r>
            <a:r>
              <a:rPr lang="en-US" altLang="zh-CN" sz="2000" b="1" dirty="0">
                <a:latin typeface="华文楷体" panose="02010600040101010101" pitchFamily="2" charset="-122"/>
                <a:ea typeface="华文楷体" panose="02010600040101010101" pitchFamily="2" charset="-122"/>
                <a:sym typeface="Symbol" pitchFamily="18" charset="2"/>
              </a:rPr>
              <a:t>(4S)</a:t>
            </a:r>
            <a:r>
              <a:rPr lang="zh-CN" altLang="en-US" sz="2000" b="1" dirty="0">
                <a:latin typeface="华文楷体" panose="02010600040101010101" pitchFamily="2" charset="-122"/>
                <a:ea typeface="华文楷体" panose="02010600040101010101" pitchFamily="2" charset="-122"/>
                <a:sym typeface="Symbol" pitchFamily="18" charset="2"/>
              </a:rPr>
              <a:t>、 </a:t>
            </a:r>
            <a:r>
              <a:rPr lang="en-US" altLang="zh-CN" sz="2000" b="1" dirty="0">
                <a:latin typeface="华文楷体" panose="02010600040101010101" pitchFamily="2" charset="-122"/>
                <a:ea typeface="华文楷体" panose="02010600040101010101" pitchFamily="2" charset="-122"/>
                <a:sym typeface="Symbol" pitchFamily="18" charset="2"/>
              </a:rPr>
              <a:t>…</a:t>
            </a:r>
          </a:p>
          <a:p>
            <a:pPr marL="250650" lvl="1">
              <a:lnSpc>
                <a:spcPct val="120000"/>
              </a:lnSpc>
              <a:spcBef>
                <a:spcPct val="30000"/>
              </a:spcBef>
            </a:pPr>
            <a:r>
              <a:rPr lang="en-US" altLang="zh-CN" sz="2000" b="1" dirty="0" smtClean="0">
                <a:latin typeface="华文楷体" panose="02010600040101010101" pitchFamily="2" charset="-122"/>
                <a:ea typeface="华文楷体" panose="02010600040101010101" pitchFamily="2" charset="-122"/>
                <a:sym typeface="Symbol" pitchFamily="18" charset="2"/>
              </a:rPr>
              <a:t>     B</a:t>
            </a:r>
            <a:r>
              <a:rPr lang="en-US" altLang="zh-CN" sz="2000" b="1" dirty="0">
                <a:latin typeface="华文楷体" panose="02010600040101010101" pitchFamily="2" charset="-122"/>
                <a:ea typeface="华文楷体" panose="02010600040101010101" pitchFamily="2" charset="-122"/>
                <a:sym typeface="Symbol" pitchFamily="18" charset="2"/>
              </a:rPr>
              <a:t>((3S</a:t>
            </a:r>
            <a:r>
              <a:rPr lang="en-US" altLang="zh-CN" sz="2000" b="1" dirty="0" smtClean="0">
                <a:latin typeface="华文楷体" panose="02010600040101010101" pitchFamily="2" charset="-122"/>
                <a:ea typeface="华文楷体" panose="02010600040101010101" pitchFamily="2" charset="-122"/>
                <a:sym typeface="Symbol" pitchFamily="18" charset="2"/>
              </a:rPr>
              <a:t>)</a:t>
            </a:r>
            <a:r>
              <a:rPr lang="en-US" altLang="zh-CN" sz="2000" b="1" dirty="0">
                <a:latin typeface="华文楷体" panose="02010600040101010101" pitchFamily="2" charset="-122"/>
                <a:ea typeface="华文楷体" panose="02010600040101010101" pitchFamily="2" charset="-122"/>
                <a:sym typeface="Symbol" pitchFamily="18" charset="2"/>
              </a:rPr>
              <a:t>’</a:t>
            </a:r>
            <a:r>
              <a:rPr lang="en-US" altLang="zh-CN" sz="2000" b="1" baseline="-25000" dirty="0" err="1">
                <a:latin typeface="华文楷体" panose="02010600040101010101" pitchFamily="2" charset="-122"/>
                <a:ea typeface="华文楷体" panose="02010600040101010101" pitchFamily="2" charset="-122"/>
                <a:sym typeface="Symbol" pitchFamily="18" charset="2"/>
              </a:rPr>
              <a:t>cJ</a:t>
            </a:r>
            <a:r>
              <a:rPr lang="en-US" altLang="zh-CN" sz="2000" b="1" dirty="0" smtClean="0">
                <a:latin typeface="华文楷体" panose="02010600040101010101" pitchFamily="2" charset="-122"/>
                <a:ea typeface="华文楷体" panose="02010600040101010101" pitchFamily="2" charset="-122"/>
                <a:sym typeface="Symbol" pitchFamily="18" charset="2"/>
              </a:rPr>
              <a:t>) = (</a:t>
            </a:r>
            <a:r>
              <a:rPr lang="en-US" altLang="zh-CN" sz="2000" b="1" dirty="0">
                <a:latin typeface="华文楷体" panose="02010600040101010101" pitchFamily="2" charset="-122"/>
                <a:ea typeface="华文楷体" panose="02010600040101010101" pitchFamily="2" charset="-122"/>
                <a:sym typeface="Symbol" pitchFamily="18" charset="2"/>
              </a:rPr>
              <a:t>7, 3, 1</a:t>
            </a:r>
            <a:r>
              <a:rPr lang="en-US" altLang="zh-CN" sz="2000" b="1" dirty="0" smtClean="0">
                <a:latin typeface="华文楷体" panose="02010600040101010101" pitchFamily="2" charset="-122"/>
                <a:ea typeface="华文楷体" panose="02010600040101010101" pitchFamily="2" charset="-122"/>
                <a:sym typeface="Symbol" pitchFamily="18" charset="2"/>
              </a:rPr>
              <a:t>) x 10</a:t>
            </a:r>
            <a:r>
              <a:rPr lang="en-US" altLang="zh-CN" sz="2000" b="1" baseline="30000" dirty="0" smtClean="0">
                <a:latin typeface="华文楷体" panose="02010600040101010101" pitchFamily="2" charset="-122"/>
                <a:ea typeface="华文楷体" panose="02010600040101010101" pitchFamily="2" charset="-122"/>
                <a:sym typeface="Symbol" pitchFamily="18" charset="2"/>
              </a:rPr>
              <a:t>-4</a:t>
            </a:r>
            <a:r>
              <a:rPr lang="en-US" altLang="zh-CN" sz="2000" b="1" dirty="0" smtClean="0">
                <a:latin typeface="华文楷体" panose="02010600040101010101" pitchFamily="2" charset="-122"/>
                <a:ea typeface="华文楷体" panose="02010600040101010101" pitchFamily="2" charset="-122"/>
                <a:sym typeface="Symbol" pitchFamily="18" charset="2"/>
              </a:rPr>
              <a:t> </a:t>
            </a:r>
            <a:r>
              <a:rPr lang="en-US" altLang="zh-CN" sz="2000" b="1" dirty="0">
                <a:latin typeface="华文楷体" panose="02010600040101010101" pitchFamily="2" charset="-122"/>
                <a:ea typeface="华文楷体" panose="02010600040101010101" pitchFamily="2" charset="-122"/>
                <a:sym typeface="Symbol" pitchFamily="18" charset="2"/>
              </a:rPr>
              <a:t>for </a:t>
            </a:r>
            <a:r>
              <a:rPr lang="en-US" altLang="zh-CN" sz="2000" b="1" dirty="0" smtClean="0">
                <a:latin typeface="华文楷体" panose="02010600040101010101" pitchFamily="2" charset="-122"/>
                <a:ea typeface="华文楷体" panose="02010600040101010101" pitchFamily="2" charset="-122"/>
                <a:sym typeface="Symbol" pitchFamily="18" charset="2"/>
              </a:rPr>
              <a:t>J=2,1,0</a:t>
            </a:r>
            <a:endParaRPr lang="en-US" altLang="zh-CN" sz="2000" b="1"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endParaRPr>
          </a:p>
          <a:p>
            <a:pPr marL="342900" indent="-342900">
              <a:lnSpc>
                <a:spcPct val="120000"/>
              </a:lnSpc>
              <a:buFont typeface="Wingdings" panose="05000000000000000000" pitchFamily="2" charset="2"/>
              <a:buChar char="p"/>
            </a:pPr>
            <a:r>
              <a:rPr lang="en-US" altLang="zh-CN" sz="2400" b="1"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Search for new states from hadronic transition</a:t>
            </a:r>
          </a:p>
          <a:p>
            <a:pPr marL="536400" indent="-285750">
              <a:lnSpc>
                <a:spcPct val="120000"/>
              </a:lnSpc>
              <a:buFont typeface="华文楷体" panose="02010600040101010101" pitchFamily="2" charset="-122"/>
              <a:buChar char="−"/>
            </a:pPr>
            <a:r>
              <a:rPr lang="en-US" altLang="zh-CN" sz="2000" b="1"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To search for </a:t>
            </a:r>
            <a:r>
              <a:rPr lang="en-US" altLang="zh-CN" sz="2000" b="1" dirty="0" err="1"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Zc</a:t>
            </a:r>
            <a:r>
              <a:rPr lang="en-US" altLang="zh-CN" sz="2000" b="1"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 </a:t>
            </a:r>
            <a:r>
              <a:rPr lang="en-US" altLang="zh-CN" sz="2000" b="1" dirty="0" err="1"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Zcs</a:t>
            </a:r>
            <a:r>
              <a:rPr lang="en-US" altLang="zh-CN" sz="2000" b="1"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 </a:t>
            </a:r>
            <a:r>
              <a:rPr lang="en-US" altLang="zh-CN" sz="2000" b="1" dirty="0" err="1"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hc</a:t>
            </a:r>
            <a:r>
              <a:rPr lang="en-US" altLang="zh-CN" sz="2000" b="1"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(2P) …. </a:t>
            </a:r>
            <a:r>
              <a:rPr lang="en-US" altLang="zh-CN" sz="2000" b="1" dirty="0" smtClean="0">
                <a:latin typeface="华文楷体" panose="02010600040101010101" pitchFamily="2" charset="-122"/>
                <a:ea typeface="华文楷体" panose="02010600040101010101" pitchFamily="2" charset="-122"/>
                <a:cs typeface="Times New Roman" panose="02020603050405020304" pitchFamily="18" charset="0"/>
              </a:rPr>
              <a:t> </a:t>
            </a:r>
            <a:endParaRPr lang="zh-CN" altLang="en-US" sz="2000" b="1" dirty="0">
              <a:latin typeface="华文楷体" panose="02010600040101010101" pitchFamily="2" charset="-122"/>
              <a:ea typeface="华文楷体" panose="02010600040101010101" pitchFamily="2" charset="-122"/>
              <a:cs typeface="Times New Roman" panose="02020603050405020304" pitchFamily="18" charset="0"/>
            </a:endParaRPr>
          </a:p>
        </p:txBody>
      </p:sp>
      <p:pic>
        <p:nvPicPr>
          <p:cNvPr id="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5700" y="1091670"/>
            <a:ext cx="2768600" cy="1854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矩形 8"/>
          <p:cNvSpPr/>
          <p:nvPr/>
        </p:nvSpPr>
        <p:spPr>
          <a:xfrm>
            <a:off x="6340008" y="922393"/>
            <a:ext cx="2077813" cy="338554"/>
          </a:xfrm>
          <a:prstGeom prst="rect">
            <a:avLst/>
          </a:prstGeom>
          <a:noFill/>
        </p:spPr>
        <p:txBody>
          <a:bodyPr wrap="none">
            <a:spAutoFit/>
          </a:bodyPr>
          <a:lstStyle/>
          <a:p>
            <a:pPr algn="l">
              <a:spcBef>
                <a:spcPts val="0"/>
              </a:spcBef>
            </a:pPr>
            <a:r>
              <a:rPr lang="en-US" altLang="zh-CN" sz="1600" dirty="0" smtClean="0">
                <a:solidFill>
                  <a:srgbClr val="7030A0"/>
                </a:solidFill>
                <a:latin typeface="Arial Unicode MS"/>
                <a:ea typeface="宋体" pitchFamily="2" charset="-122"/>
                <a:cs typeface="Arial Unicode MS"/>
                <a:sym typeface="Symbol" pitchFamily="18" charset="2"/>
              </a:rPr>
              <a:t>PLB 660, 315 </a:t>
            </a:r>
            <a:r>
              <a:rPr lang="en-US" altLang="zh-CN" sz="1600" dirty="0">
                <a:solidFill>
                  <a:srgbClr val="7030A0"/>
                </a:solidFill>
                <a:latin typeface="Arial Unicode MS"/>
                <a:ea typeface="宋体" pitchFamily="2" charset="-122"/>
                <a:cs typeface="Arial Unicode MS"/>
                <a:sym typeface="Symbol" pitchFamily="18" charset="2"/>
              </a:rPr>
              <a:t>(</a:t>
            </a:r>
            <a:r>
              <a:rPr lang="en-US" altLang="zh-CN" sz="1600" dirty="0" smtClean="0">
                <a:solidFill>
                  <a:srgbClr val="7030A0"/>
                </a:solidFill>
                <a:latin typeface="Arial Unicode MS"/>
                <a:ea typeface="宋体" pitchFamily="2" charset="-122"/>
                <a:cs typeface="Arial Unicode MS"/>
                <a:sym typeface="Symbol" pitchFamily="18" charset="2"/>
              </a:rPr>
              <a:t>2008)</a:t>
            </a:r>
            <a:endParaRPr lang="zh-CN" altLang="en-US" sz="1600" dirty="0">
              <a:solidFill>
                <a:srgbClr val="7030A0"/>
              </a:solidFill>
              <a:latin typeface="Arial Unicode MS"/>
              <a:ea typeface="宋体" pitchFamily="2" charset="-122"/>
              <a:cs typeface="Arial Unicode MS"/>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0632" y="3056632"/>
            <a:ext cx="3093368" cy="2292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矩形 10"/>
          <p:cNvSpPr/>
          <p:nvPr/>
        </p:nvSpPr>
        <p:spPr>
          <a:xfrm>
            <a:off x="6573826" y="3232840"/>
            <a:ext cx="2430474" cy="338554"/>
          </a:xfrm>
          <a:prstGeom prst="rect">
            <a:avLst/>
          </a:prstGeom>
          <a:noFill/>
        </p:spPr>
        <p:txBody>
          <a:bodyPr wrap="none">
            <a:spAutoFit/>
          </a:bodyPr>
          <a:lstStyle/>
          <a:p>
            <a:pPr algn="l">
              <a:spcBef>
                <a:spcPts val="0"/>
              </a:spcBef>
            </a:pPr>
            <a:r>
              <a:rPr lang="en-US" altLang="zh-CN" sz="1600" dirty="0" smtClean="0">
                <a:solidFill>
                  <a:srgbClr val="7030A0"/>
                </a:solidFill>
                <a:latin typeface="Arial Unicode MS"/>
                <a:ea typeface="宋体" pitchFamily="2" charset="-122"/>
                <a:cs typeface="Arial Unicode MS"/>
                <a:sym typeface="Symbol" pitchFamily="18" charset="2"/>
              </a:rPr>
              <a:t>PRL </a:t>
            </a:r>
            <a:r>
              <a:rPr lang="en-US" altLang="zh-CN" sz="1600" dirty="0">
                <a:solidFill>
                  <a:srgbClr val="7030A0"/>
                </a:solidFill>
                <a:latin typeface="Arial Unicode MS"/>
                <a:ea typeface="宋体" pitchFamily="2" charset="-122"/>
                <a:cs typeface="Arial Unicode MS"/>
                <a:sym typeface="Symbol" pitchFamily="18" charset="2"/>
              </a:rPr>
              <a:t>112, 092001 (2014)</a:t>
            </a:r>
            <a:endParaRPr lang="zh-CN" altLang="en-US" sz="1600" dirty="0">
              <a:solidFill>
                <a:srgbClr val="7030A0"/>
              </a:solidFill>
              <a:latin typeface="Arial Unicode MS"/>
              <a:ea typeface="宋体" pitchFamily="2" charset="-122"/>
              <a:cs typeface="Arial Unicode MS"/>
            </a:endParaRPr>
          </a:p>
        </p:txBody>
      </p:sp>
      <p:sp>
        <p:nvSpPr>
          <p:cNvPr id="12" name="矩形 11"/>
          <p:cNvSpPr/>
          <p:nvPr/>
        </p:nvSpPr>
        <p:spPr>
          <a:xfrm>
            <a:off x="6513142" y="3705820"/>
            <a:ext cx="2457724" cy="369332"/>
          </a:xfrm>
          <a:prstGeom prst="rect">
            <a:avLst/>
          </a:prstGeom>
        </p:spPr>
        <p:txBody>
          <a:bodyPr wrap="none">
            <a:spAutoFit/>
          </a:bodyPr>
          <a:lstStyle/>
          <a:p>
            <a:r>
              <a:rPr lang="en-US" altLang="zh-CN" dirty="0" smtClean="0">
                <a:latin typeface="Times New Roman" panose="02020603050405020304" pitchFamily="18" charset="0"/>
                <a:cs typeface="Times New Roman" panose="02020603050405020304" pitchFamily="18" charset="0"/>
                <a:sym typeface="Symbol" panose="05050102010706020507" pitchFamily="18" charset="2"/>
              </a:rPr>
              <a:t> </a:t>
            </a:r>
            <a:r>
              <a:rPr lang="en-US" altLang="zh-CN" sz="1400" dirty="0">
                <a:latin typeface="Times New Roman" panose="02020603050405020304" pitchFamily="18" charset="0"/>
                <a:cs typeface="Times New Roman" panose="02020603050405020304" pitchFamily="18" charset="0"/>
                <a:sym typeface="Symbol" panose="05050102010706020507" pitchFamily="18" charset="2"/>
              </a:rPr>
              <a:t>(Y(4260) X(3872))6pb </a:t>
            </a:r>
            <a:endParaRPr lang="zh-CN" altLang="en-US" sz="1400" dirty="0"/>
          </a:p>
        </p:txBody>
      </p:sp>
      <p:sp>
        <p:nvSpPr>
          <p:cNvPr id="13" name="文本框 12"/>
          <p:cNvSpPr txBox="1"/>
          <p:nvPr/>
        </p:nvSpPr>
        <p:spPr>
          <a:xfrm>
            <a:off x="6713526" y="5360073"/>
            <a:ext cx="2143799" cy="953659"/>
          </a:xfrm>
          <a:prstGeom prst="rect">
            <a:avLst/>
          </a:prstGeom>
          <a:solidFill>
            <a:srgbClr val="FFFF00"/>
          </a:solidFill>
        </p:spPr>
        <p:txBody>
          <a:bodyPr wrap="square" rtlCol="0">
            <a:spAutoFit/>
          </a:bodyPr>
          <a:lstStyle/>
          <a:p>
            <a:pPr algn="ctr">
              <a:lnSpc>
                <a:spcPct val="120000"/>
              </a:lnSpc>
            </a:pPr>
            <a:r>
              <a:rPr lang="en-US" altLang="zh-CN" sz="24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Complementary to B factory</a:t>
            </a:r>
            <a:endParaRPr lang="zh-CN" altLang="en-US" sz="2400" b="1" dirty="0">
              <a:solidFill>
                <a:srgbClr val="FF0000"/>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17271208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Search for 1</a:t>
            </a:r>
            <a:r>
              <a:rPr lang="en-US" altLang="zh-CN" baseline="30000" dirty="0" smtClean="0">
                <a:latin typeface="华文楷体" panose="02010600040101010101" pitchFamily="2" charset="-122"/>
                <a:ea typeface="华文楷体" panose="02010600040101010101" pitchFamily="2" charset="-122"/>
              </a:rPr>
              <a:t>−−</a:t>
            </a:r>
            <a:r>
              <a:rPr lang="en-US" altLang="zh-CN" baseline="30000" dirty="0" smtClean="0"/>
              <a:t> </a:t>
            </a:r>
            <a:r>
              <a:rPr lang="en-US" altLang="zh-CN" dirty="0" smtClean="0"/>
              <a:t>hybrid</a:t>
            </a:r>
            <a:endParaRPr lang="zh-CN" altLang="en-US"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16</a:t>
            </a:fld>
            <a:endParaRPr lang="en-US" dirty="0"/>
          </a:p>
        </p:txBody>
      </p:sp>
      <p:sp>
        <p:nvSpPr>
          <p:cNvPr id="7" name="内容占位符 2"/>
          <p:cNvSpPr>
            <a:spLocks noGrp="1"/>
          </p:cNvSpPr>
          <p:nvPr>
            <p:ph idx="1"/>
          </p:nvPr>
        </p:nvSpPr>
        <p:spPr>
          <a:xfrm>
            <a:off x="1041992" y="948328"/>
            <a:ext cx="7092358" cy="5109571"/>
          </a:xfrm>
        </p:spPr>
        <p:txBody>
          <a:bodyPr>
            <a:normAutofit/>
          </a:bodyPr>
          <a:lstStyle/>
          <a:p>
            <a:pPr>
              <a:lnSpc>
                <a:spcPct val="130000"/>
              </a:lnSpc>
              <a:buFont typeface="Wingdings" panose="05000000000000000000" pitchFamily="2" charset="2"/>
              <a:buChar char="p"/>
            </a:pPr>
            <a:r>
              <a:rPr lang="en-US" altLang="zh-CN" sz="2200" dirty="0" smtClean="0">
                <a:solidFill>
                  <a:srgbClr val="0036FA"/>
                </a:solidFill>
                <a:latin typeface="Times New Roman" panose="02020603050405020304" pitchFamily="18" charset="0"/>
                <a:cs typeface="Times New Roman" panose="02020603050405020304" pitchFamily="18" charset="0"/>
                <a:sym typeface="Symbol"/>
              </a:rPr>
              <a:t>B(</a:t>
            </a:r>
            <a:r>
              <a:rPr lang="en-US" altLang="zh-CN" sz="2200" dirty="0" err="1" smtClean="0">
                <a:solidFill>
                  <a:srgbClr val="0036FA"/>
                </a:solidFill>
                <a:latin typeface="Times New Roman" panose="02020603050405020304" pitchFamily="18" charset="0"/>
                <a:cs typeface="Times New Roman" panose="02020603050405020304" pitchFamily="18" charset="0"/>
                <a:sym typeface="Symbol"/>
              </a:rPr>
              <a:t>H</a:t>
            </a:r>
            <a:r>
              <a:rPr lang="en-US" altLang="zh-CN" sz="2200" baseline="-25000" dirty="0" err="1" smtClean="0">
                <a:solidFill>
                  <a:srgbClr val="0036FA"/>
                </a:solidFill>
                <a:latin typeface="Times New Roman" panose="02020603050405020304" pitchFamily="18" charset="0"/>
                <a:cs typeface="Times New Roman" panose="02020603050405020304" pitchFamily="18" charset="0"/>
                <a:sym typeface="Symbol"/>
              </a:rPr>
              <a:t>ccg</a:t>
            </a:r>
            <a:r>
              <a:rPr lang="en-US" altLang="zh-CN" sz="2200" dirty="0" smtClean="0">
                <a:solidFill>
                  <a:srgbClr val="0036FA"/>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CN" sz="2200" dirty="0" smtClean="0">
                <a:solidFill>
                  <a:srgbClr val="0036FA"/>
                </a:solidFill>
                <a:latin typeface="Times New Roman" panose="02020603050405020304" pitchFamily="18" charset="0"/>
                <a:cs typeface="Times New Roman" panose="02020603050405020304" pitchFamily="18" charset="0"/>
                <a:sym typeface="Symbol"/>
              </a:rPr>
              <a:t></a:t>
            </a:r>
            <a:r>
              <a:rPr lang="en-US" altLang="zh-CN" sz="2200" baseline="-25000" dirty="0">
                <a:solidFill>
                  <a:srgbClr val="0036FA"/>
                </a:solidFill>
                <a:latin typeface="Times New Roman" panose="02020603050405020304" pitchFamily="18" charset="0"/>
                <a:cs typeface="Times New Roman" panose="02020603050405020304" pitchFamily="18" charset="0"/>
                <a:sym typeface="Symbol"/>
              </a:rPr>
              <a:t>c</a:t>
            </a:r>
            <a:r>
              <a:rPr lang="en-US" altLang="zh-CN" sz="2200" dirty="0" smtClean="0">
                <a:solidFill>
                  <a:srgbClr val="0036FA"/>
                </a:solidFill>
                <a:latin typeface="Times New Roman" panose="02020603050405020304" pitchFamily="18" charset="0"/>
                <a:cs typeface="Times New Roman" panose="02020603050405020304" pitchFamily="18" charset="0"/>
                <a:sym typeface="Symbol"/>
              </a:rPr>
              <a:t>) ~ 2x(B(</a:t>
            </a:r>
            <a:r>
              <a:rPr lang="en-US" altLang="zh-CN" sz="2200" dirty="0" err="1" smtClean="0">
                <a:solidFill>
                  <a:srgbClr val="0036FA"/>
                </a:solidFill>
                <a:latin typeface="Times New Roman" panose="02020603050405020304" pitchFamily="18" charset="0"/>
                <a:cs typeface="Times New Roman" panose="02020603050405020304" pitchFamily="18" charset="0"/>
                <a:sym typeface="Symbol"/>
              </a:rPr>
              <a:t>H</a:t>
            </a:r>
            <a:r>
              <a:rPr lang="en-US" altLang="zh-CN" sz="2200" baseline="-25000" dirty="0" err="1" smtClean="0">
                <a:solidFill>
                  <a:srgbClr val="0036FA"/>
                </a:solidFill>
                <a:latin typeface="Times New Roman" panose="02020603050405020304" pitchFamily="18" charset="0"/>
                <a:cs typeface="Times New Roman" panose="02020603050405020304" pitchFamily="18" charset="0"/>
                <a:sym typeface="Symbol"/>
              </a:rPr>
              <a:t>ccg</a:t>
            </a:r>
            <a:r>
              <a:rPr lang="en-US" altLang="zh-CN" sz="2200" dirty="0" smtClean="0">
                <a:solidFill>
                  <a:srgbClr val="0036FA"/>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CN" sz="2200" dirty="0" smtClean="0">
                <a:solidFill>
                  <a:srgbClr val="0036FA"/>
                </a:solidFill>
                <a:latin typeface="Times New Roman" panose="02020603050405020304" pitchFamily="18" charset="0"/>
                <a:cs typeface="Times New Roman" panose="02020603050405020304" pitchFamily="18" charset="0"/>
                <a:sym typeface="Symbol"/>
              </a:rPr>
              <a:t></a:t>
            </a:r>
            <a:r>
              <a:rPr lang="en-US" altLang="zh-CN" sz="2200" baseline="-25000" dirty="0">
                <a:solidFill>
                  <a:srgbClr val="0036FA"/>
                </a:solidFill>
                <a:latin typeface="Times New Roman" panose="02020603050405020304" pitchFamily="18" charset="0"/>
                <a:cs typeface="Times New Roman" panose="02020603050405020304" pitchFamily="18" charset="0"/>
                <a:sym typeface="Symbol"/>
              </a:rPr>
              <a:t>c0</a:t>
            </a:r>
            <a:r>
              <a:rPr lang="en-US" altLang="zh-CN" sz="2200" dirty="0">
                <a:solidFill>
                  <a:srgbClr val="0036FA"/>
                </a:solidFill>
                <a:latin typeface="Times New Roman" panose="02020603050405020304" pitchFamily="18" charset="0"/>
                <a:cs typeface="Times New Roman" panose="02020603050405020304" pitchFamily="18" charset="0"/>
                <a:sym typeface="Symbol"/>
              </a:rPr>
              <a:t>) ~ </a:t>
            </a:r>
            <a:r>
              <a:rPr lang="en-US" altLang="zh-CN" sz="2200" dirty="0" smtClean="0">
                <a:solidFill>
                  <a:srgbClr val="0036FA"/>
                </a:solidFill>
                <a:latin typeface="Times New Roman" panose="02020603050405020304" pitchFamily="18" charset="0"/>
                <a:cs typeface="Times New Roman" panose="02020603050405020304" pitchFamily="18" charset="0"/>
                <a:sym typeface="Symbol"/>
              </a:rPr>
              <a:t> 4x10</a:t>
            </a:r>
            <a:r>
              <a:rPr lang="en-US" altLang="zh-CN" sz="2200" baseline="30000" dirty="0" smtClean="0">
                <a:solidFill>
                  <a:srgbClr val="0036FA"/>
                </a:solidFill>
                <a:latin typeface="Times New Roman" panose="02020603050405020304" pitchFamily="18" charset="0"/>
                <a:cs typeface="Times New Roman" panose="02020603050405020304" pitchFamily="18" charset="0"/>
                <a:sym typeface="Symbol"/>
              </a:rPr>
              <a:t>-4</a:t>
            </a:r>
            <a:r>
              <a:rPr lang="en-US" altLang="zh-CN" sz="2200" dirty="0" smtClean="0">
                <a:solidFill>
                  <a:srgbClr val="0036FA"/>
                </a:solidFill>
                <a:latin typeface="Times New Roman" panose="02020603050405020304" pitchFamily="18" charset="0"/>
                <a:cs typeface="Times New Roman" panose="02020603050405020304" pitchFamily="18" charset="0"/>
                <a:sym typeface="Symbol"/>
              </a:rPr>
              <a:t> </a:t>
            </a:r>
            <a:endParaRPr lang="en-US" altLang="zh-CN" sz="2200" dirty="0">
              <a:solidFill>
                <a:srgbClr val="0036FA"/>
              </a:solidFill>
              <a:latin typeface="Times New Roman" panose="02020603050405020304" pitchFamily="18" charset="0"/>
              <a:cs typeface="Times New Roman" panose="02020603050405020304" pitchFamily="18" charset="0"/>
              <a:sym typeface="Symbol"/>
            </a:endParaRPr>
          </a:p>
          <a:p>
            <a:pPr marL="0" indent="0">
              <a:lnSpc>
                <a:spcPct val="130000"/>
              </a:lnSpc>
              <a:buNone/>
            </a:pPr>
            <a:r>
              <a:rPr lang="en-US" altLang="zh-CN" sz="2200" dirty="0">
                <a:solidFill>
                  <a:srgbClr val="0036FA"/>
                </a:solidFill>
                <a:latin typeface="Times New Roman" panose="02020603050405020304" pitchFamily="18" charset="0"/>
                <a:cs typeface="Times New Roman" panose="02020603050405020304" pitchFamily="18" charset="0"/>
                <a:sym typeface="Symbol"/>
              </a:rPr>
              <a:t> </a:t>
            </a:r>
            <a:r>
              <a:rPr lang="en-US" altLang="zh-CN" sz="2200" dirty="0" smtClean="0">
                <a:solidFill>
                  <a:srgbClr val="0036FA"/>
                </a:solidFill>
                <a:latin typeface="Times New Roman" panose="02020603050405020304" pitchFamily="18" charset="0"/>
                <a:cs typeface="Times New Roman" panose="02020603050405020304" pitchFamily="18" charset="0"/>
                <a:sym typeface="Symbol"/>
              </a:rPr>
              <a:t>    [</a:t>
            </a:r>
            <a:r>
              <a:rPr lang="en-US" altLang="zh-CN" sz="2200" dirty="0">
                <a:solidFill>
                  <a:srgbClr val="0036FA"/>
                </a:solidFill>
                <a:latin typeface="Times New Roman" panose="02020603050405020304" pitchFamily="18" charset="0"/>
                <a:cs typeface="Times New Roman" panose="02020603050405020304" pitchFamily="18" charset="0"/>
                <a:sym typeface="Symbol"/>
              </a:rPr>
              <a:t>in </a:t>
            </a:r>
            <a:r>
              <a:rPr lang="en-US" altLang="zh-CN" sz="2200" dirty="0" err="1">
                <a:solidFill>
                  <a:srgbClr val="0036FA"/>
                </a:solidFill>
                <a:latin typeface="Times New Roman" panose="02020603050405020304" pitchFamily="18" charset="0"/>
                <a:cs typeface="Times New Roman" panose="02020603050405020304" pitchFamily="18" charset="0"/>
                <a:sym typeface="Symbol"/>
              </a:rPr>
              <a:t>H,cc</a:t>
            </a:r>
            <a:r>
              <a:rPr lang="en-US" altLang="zh-CN" sz="2200" dirty="0">
                <a:solidFill>
                  <a:srgbClr val="0036FA"/>
                </a:solidFill>
                <a:latin typeface="Times New Roman" panose="02020603050405020304" pitchFamily="18" charset="0"/>
                <a:cs typeface="Times New Roman" panose="02020603050405020304" pitchFamily="18" charset="0"/>
                <a:sym typeface="Symbol"/>
              </a:rPr>
              <a:t> in spin-singlet! LQCD by Dudek’09</a:t>
            </a:r>
            <a:r>
              <a:rPr lang="en-US" altLang="zh-CN" sz="2200" dirty="0" smtClean="0">
                <a:solidFill>
                  <a:srgbClr val="0036FA"/>
                </a:solidFill>
                <a:latin typeface="Times New Roman" panose="02020603050405020304" pitchFamily="18" charset="0"/>
                <a:cs typeface="Times New Roman" panose="02020603050405020304" pitchFamily="18" charset="0"/>
                <a:sym typeface="Symbol"/>
              </a:rPr>
              <a:t>]</a:t>
            </a:r>
          </a:p>
          <a:p>
            <a:pPr>
              <a:lnSpc>
                <a:spcPct val="130000"/>
              </a:lnSpc>
              <a:buFont typeface="Wingdings" panose="05000000000000000000" pitchFamily="2" charset="2"/>
              <a:buChar char="p"/>
            </a:pPr>
            <a:r>
              <a:rPr lang="zh-CN" altLang="en-US" sz="2200" dirty="0" smtClean="0">
                <a:solidFill>
                  <a:srgbClr val="0036FA"/>
                </a:solidFill>
                <a:latin typeface="Times New Roman" panose="02020603050405020304" pitchFamily="18" charset="0"/>
                <a:cs typeface="Times New Roman" panose="02020603050405020304" pitchFamily="18" charset="0"/>
                <a:sym typeface="Symbol"/>
              </a:rPr>
              <a:t></a:t>
            </a:r>
            <a:r>
              <a:rPr lang="en-US" altLang="zh-CN" sz="2200" dirty="0">
                <a:solidFill>
                  <a:srgbClr val="0036FA"/>
                </a:solidFill>
                <a:latin typeface="Times New Roman" panose="02020603050405020304" pitchFamily="18" charset="0"/>
                <a:cs typeface="Times New Roman" panose="02020603050405020304" pitchFamily="18" charset="0"/>
                <a:sym typeface="Symbol"/>
              </a:rPr>
              <a:t>(</a:t>
            </a:r>
            <a:r>
              <a:rPr lang="en-US" altLang="zh-CN" sz="2200" dirty="0" err="1" smtClean="0">
                <a:solidFill>
                  <a:srgbClr val="0036FA"/>
                </a:solidFill>
                <a:latin typeface="Times New Roman" panose="02020603050405020304" pitchFamily="18" charset="0"/>
                <a:cs typeface="Times New Roman" panose="02020603050405020304" pitchFamily="18" charset="0"/>
                <a:sym typeface="Symbol"/>
              </a:rPr>
              <a:t>e</a:t>
            </a:r>
            <a:r>
              <a:rPr lang="en-US" altLang="zh-CN" sz="2200" baseline="30000" dirty="0" err="1" smtClean="0">
                <a:solidFill>
                  <a:srgbClr val="0036FA"/>
                </a:solidFill>
                <a:latin typeface="Times New Roman" panose="02020603050405020304" pitchFamily="18" charset="0"/>
                <a:cs typeface="Times New Roman" panose="02020603050405020304" pitchFamily="18" charset="0"/>
                <a:sym typeface="Symbol"/>
              </a:rPr>
              <a:t>+</a:t>
            </a:r>
            <a:r>
              <a:rPr lang="en-US" altLang="zh-CN" sz="2200" dirty="0" err="1" smtClean="0">
                <a:solidFill>
                  <a:srgbClr val="0036FA"/>
                </a:solidFill>
                <a:latin typeface="Times New Roman" panose="02020603050405020304" pitchFamily="18" charset="0"/>
                <a:cs typeface="Times New Roman" panose="02020603050405020304" pitchFamily="18" charset="0"/>
                <a:sym typeface="Symbol"/>
              </a:rPr>
              <a:t>e</a:t>
            </a:r>
            <a:r>
              <a:rPr lang="en-US" altLang="zh-CN" sz="2200" baseline="30000" dirty="0" smtClean="0">
                <a:solidFill>
                  <a:srgbClr val="0036FA"/>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CN" sz="2200" dirty="0" smtClean="0">
                <a:solidFill>
                  <a:srgbClr val="0036FA"/>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CN" sz="2200" dirty="0" err="1" smtClean="0">
                <a:solidFill>
                  <a:srgbClr val="0036FA"/>
                </a:solidFill>
                <a:latin typeface="Times New Roman" panose="02020603050405020304" pitchFamily="18" charset="0"/>
                <a:cs typeface="Times New Roman" panose="02020603050405020304" pitchFamily="18" charset="0"/>
                <a:sym typeface="Symbol"/>
              </a:rPr>
              <a:t>H</a:t>
            </a:r>
            <a:r>
              <a:rPr lang="en-US" altLang="zh-CN" sz="2200" baseline="-25000" dirty="0" err="1" smtClean="0">
                <a:solidFill>
                  <a:srgbClr val="0036FA"/>
                </a:solidFill>
                <a:latin typeface="Times New Roman" panose="02020603050405020304" pitchFamily="18" charset="0"/>
                <a:cs typeface="Times New Roman" panose="02020603050405020304" pitchFamily="18" charset="0"/>
                <a:sym typeface="Symbol"/>
              </a:rPr>
              <a:t>ccg</a:t>
            </a:r>
            <a:r>
              <a:rPr lang="en-US" altLang="zh-CN" sz="2200" dirty="0">
                <a:solidFill>
                  <a:srgbClr val="0036FA"/>
                </a:solidFill>
                <a:latin typeface="Times New Roman" panose="02020603050405020304" pitchFamily="18" charset="0"/>
                <a:cs typeface="Times New Roman" panose="02020603050405020304" pitchFamily="18" charset="0"/>
                <a:sym typeface="Symbol"/>
              </a:rPr>
              <a:t>) ~  O(10-100) </a:t>
            </a:r>
            <a:r>
              <a:rPr lang="en-US" altLang="zh-CN" sz="2200" dirty="0" err="1">
                <a:solidFill>
                  <a:srgbClr val="0036FA"/>
                </a:solidFill>
                <a:latin typeface="Times New Roman" panose="02020603050405020304" pitchFamily="18" charset="0"/>
                <a:cs typeface="Times New Roman" panose="02020603050405020304" pitchFamily="18" charset="0"/>
                <a:sym typeface="Symbol"/>
              </a:rPr>
              <a:t>pb</a:t>
            </a:r>
            <a:r>
              <a:rPr lang="en-US" altLang="zh-CN" sz="2200" dirty="0">
                <a:solidFill>
                  <a:srgbClr val="0036FA"/>
                </a:solidFill>
                <a:latin typeface="Times New Roman" panose="02020603050405020304" pitchFamily="18" charset="0"/>
                <a:cs typeface="Times New Roman" panose="02020603050405020304" pitchFamily="18" charset="0"/>
                <a:sym typeface="Symbol"/>
              </a:rPr>
              <a:t> [???]</a:t>
            </a:r>
          </a:p>
          <a:p>
            <a:pPr>
              <a:lnSpc>
                <a:spcPct val="130000"/>
              </a:lnSpc>
              <a:buFont typeface="Wingdings" panose="05000000000000000000" pitchFamily="2" charset="2"/>
              <a:buChar char="p"/>
            </a:pPr>
            <a:r>
              <a:rPr lang="en-US" altLang="zh-CN" sz="2200" dirty="0" smtClean="0">
                <a:solidFill>
                  <a:srgbClr val="FF0000"/>
                </a:solidFill>
                <a:latin typeface="Times New Roman" panose="02020603050405020304" pitchFamily="18" charset="0"/>
                <a:cs typeface="Times New Roman" panose="02020603050405020304" pitchFamily="18" charset="0"/>
                <a:sym typeface="Symbol"/>
              </a:rPr>
              <a:t>Scan </a:t>
            </a:r>
            <a:r>
              <a:rPr lang="en-US" altLang="zh-CN" sz="2200" dirty="0" err="1" smtClean="0">
                <a:solidFill>
                  <a:srgbClr val="FF0000"/>
                </a:solidFill>
                <a:latin typeface="Times New Roman" panose="02020603050405020304" pitchFamily="18" charset="0"/>
                <a:cs typeface="Times New Roman" panose="02020603050405020304" pitchFamily="18" charset="0"/>
                <a:sym typeface="Symbol"/>
              </a:rPr>
              <a:t>e+e</a:t>
            </a:r>
            <a:r>
              <a:rPr lang="en-US" altLang="zh-CN" sz="2200" baseline="30000" dirty="0"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CN" sz="2200" dirty="0"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CN" sz="2200" dirty="0" smtClean="0">
                <a:solidFill>
                  <a:srgbClr val="FF0000"/>
                </a:solidFill>
                <a:latin typeface="Times New Roman" panose="02020603050405020304" pitchFamily="18" charset="0"/>
                <a:cs typeface="Times New Roman" panose="02020603050405020304" pitchFamily="18" charset="0"/>
                <a:sym typeface="Symbol"/>
              </a:rPr>
              <a:t></a:t>
            </a:r>
            <a:r>
              <a:rPr lang="en-US" altLang="zh-CN" sz="2200" baseline="-25000" dirty="0">
                <a:solidFill>
                  <a:srgbClr val="FF0000"/>
                </a:solidFill>
                <a:latin typeface="Times New Roman" panose="02020603050405020304" pitchFamily="18" charset="0"/>
                <a:cs typeface="Times New Roman" panose="02020603050405020304" pitchFamily="18" charset="0"/>
                <a:sym typeface="Symbol"/>
              </a:rPr>
              <a:t>c</a:t>
            </a:r>
            <a:r>
              <a:rPr lang="en-US" altLang="zh-CN" sz="2200" dirty="0">
                <a:solidFill>
                  <a:srgbClr val="FF0000"/>
                </a:solidFill>
                <a:latin typeface="Times New Roman" panose="02020603050405020304" pitchFamily="18" charset="0"/>
                <a:cs typeface="Times New Roman" panose="02020603050405020304" pitchFamily="18" charset="0"/>
                <a:sym typeface="Symbol"/>
              </a:rPr>
              <a:t> and </a:t>
            </a:r>
            <a:r>
              <a:rPr lang="en-US" altLang="zh-CN" sz="2200" baseline="-25000" dirty="0">
                <a:solidFill>
                  <a:srgbClr val="FF0000"/>
                </a:solidFill>
                <a:latin typeface="Times New Roman" panose="02020603050405020304" pitchFamily="18" charset="0"/>
                <a:cs typeface="Times New Roman" panose="02020603050405020304" pitchFamily="18" charset="0"/>
                <a:sym typeface="Symbol"/>
              </a:rPr>
              <a:t>c0 </a:t>
            </a:r>
            <a:r>
              <a:rPr lang="en-US" altLang="zh-CN" sz="2200" dirty="0">
                <a:solidFill>
                  <a:srgbClr val="FF0000"/>
                </a:solidFill>
                <a:latin typeface="Times New Roman" panose="02020603050405020304" pitchFamily="18" charset="0"/>
                <a:cs typeface="Times New Roman" panose="02020603050405020304" pitchFamily="18" charset="0"/>
                <a:sym typeface="Symbol"/>
              </a:rPr>
              <a:t>for exotic structures</a:t>
            </a:r>
            <a:endParaRPr lang="en-US" altLang="zh-CN" sz="2200" dirty="0">
              <a:solidFill>
                <a:srgbClr val="FF0000"/>
              </a:solidFill>
              <a:latin typeface="Times New Roman" panose="02020603050405020304" pitchFamily="18" charset="0"/>
              <a:cs typeface="Times New Roman" panose="02020603050405020304" pitchFamily="18" charset="0"/>
              <a:sym typeface="Wingdings" pitchFamily="2" charset="2"/>
            </a:endParaRPr>
          </a:p>
          <a:p>
            <a:pPr marL="359100" indent="0">
              <a:lnSpc>
                <a:spcPct val="130000"/>
              </a:lnSpc>
              <a:buNone/>
            </a:pPr>
            <a:r>
              <a:rPr lang="en-US" altLang="zh-CN" sz="2200" dirty="0">
                <a:solidFill>
                  <a:srgbClr val="FF0000"/>
                </a:solidFill>
                <a:latin typeface="Times New Roman" panose="02020603050405020304" pitchFamily="18" charset="0"/>
                <a:cs typeface="Times New Roman" panose="02020603050405020304" pitchFamily="18" charset="0"/>
                <a:sym typeface="Symbol"/>
              </a:rPr>
              <a:t>B</a:t>
            </a:r>
            <a:r>
              <a:rPr lang="en-US" altLang="zh-CN" sz="2200" dirty="0">
                <a:solidFill>
                  <a:srgbClr val="FF0000"/>
                </a:solidFill>
                <a:latin typeface="Times New Roman" panose="02020603050405020304" pitchFamily="18" charset="0"/>
                <a:cs typeface="Times New Roman" panose="02020603050405020304" pitchFamily="18" charset="0"/>
                <a:sym typeface="Wingdings" pitchFamily="2" charset="2"/>
              </a:rPr>
              <a:t> ~ 10% for </a:t>
            </a:r>
            <a:r>
              <a:rPr lang="en-US" altLang="zh-CN" sz="2200" dirty="0">
                <a:solidFill>
                  <a:srgbClr val="FF0000"/>
                </a:solidFill>
                <a:latin typeface="Times New Roman" panose="02020603050405020304" pitchFamily="18" charset="0"/>
                <a:cs typeface="Times New Roman" panose="02020603050405020304" pitchFamily="18" charset="0"/>
                <a:sym typeface="Symbol"/>
              </a:rPr>
              <a:t></a:t>
            </a:r>
            <a:r>
              <a:rPr lang="en-US" altLang="zh-CN" sz="2200" baseline="-25000" dirty="0">
                <a:solidFill>
                  <a:srgbClr val="FF0000"/>
                </a:solidFill>
                <a:latin typeface="Times New Roman" panose="02020603050405020304" pitchFamily="18" charset="0"/>
                <a:cs typeface="Times New Roman" panose="02020603050405020304" pitchFamily="18" charset="0"/>
                <a:sym typeface="Symbol"/>
              </a:rPr>
              <a:t>c</a:t>
            </a:r>
            <a:r>
              <a:rPr lang="en-US" altLang="zh-CN" sz="2200" dirty="0">
                <a:solidFill>
                  <a:srgbClr val="FF0000"/>
                </a:solidFill>
                <a:latin typeface="Times New Roman" panose="02020603050405020304" pitchFamily="18" charset="0"/>
                <a:cs typeface="Times New Roman" panose="02020603050405020304" pitchFamily="18" charset="0"/>
                <a:sym typeface="Wingdings" pitchFamily="2" charset="2"/>
              </a:rPr>
              <a:t> and </a:t>
            </a:r>
            <a:r>
              <a:rPr lang="en-US" altLang="zh-CN" sz="2200" dirty="0">
                <a:solidFill>
                  <a:srgbClr val="FF0000"/>
                </a:solidFill>
                <a:latin typeface="Times New Roman" panose="02020603050405020304" pitchFamily="18" charset="0"/>
                <a:cs typeface="Times New Roman" panose="02020603050405020304" pitchFamily="18" charset="0"/>
                <a:sym typeface="Symbol"/>
              </a:rPr>
              <a:t></a:t>
            </a:r>
            <a:r>
              <a:rPr lang="en-US" altLang="zh-CN" sz="2200" baseline="-25000" dirty="0" smtClean="0">
                <a:solidFill>
                  <a:srgbClr val="FF0000"/>
                </a:solidFill>
                <a:latin typeface="Times New Roman" panose="02020603050405020304" pitchFamily="18" charset="0"/>
                <a:cs typeface="Times New Roman" panose="02020603050405020304" pitchFamily="18" charset="0"/>
                <a:sym typeface="Symbol"/>
              </a:rPr>
              <a:t>c0</a:t>
            </a:r>
            <a:r>
              <a:rPr lang="en-US" altLang="zh-CN" sz="2200" dirty="0"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CN" sz="2200" dirty="0" smtClean="0">
                <a:solidFill>
                  <a:srgbClr val="FF0000"/>
                </a:solidFill>
                <a:latin typeface="Times New Roman" panose="02020603050405020304" pitchFamily="18" charset="0"/>
                <a:cs typeface="Times New Roman" panose="02020603050405020304" pitchFamily="18" charset="0"/>
                <a:sym typeface="Symbol"/>
              </a:rPr>
              <a:t></a:t>
            </a:r>
            <a:r>
              <a:rPr lang="en-US" altLang="zh-CN" sz="2200" dirty="0">
                <a:solidFill>
                  <a:srgbClr val="FF0000"/>
                </a:solidFill>
                <a:latin typeface="Times New Roman" panose="02020603050405020304" pitchFamily="18" charset="0"/>
                <a:cs typeface="Times New Roman" panose="02020603050405020304" pitchFamily="18" charset="0"/>
                <a:sym typeface="Symbol"/>
              </a:rPr>
              <a:t>+hadrons</a:t>
            </a:r>
            <a:endParaRPr lang="en-US" altLang="zh-CN" sz="2200" dirty="0">
              <a:solidFill>
                <a:srgbClr val="FF0000"/>
              </a:solidFill>
              <a:latin typeface="Times New Roman" panose="02020603050405020304" pitchFamily="18" charset="0"/>
              <a:cs typeface="Times New Roman" panose="02020603050405020304" pitchFamily="18" charset="0"/>
              <a:sym typeface="Wingdings" pitchFamily="2" charset="2"/>
            </a:endParaRPr>
          </a:p>
          <a:p>
            <a:pPr>
              <a:lnSpc>
                <a:spcPct val="130000"/>
              </a:lnSpc>
              <a:buFont typeface="Wingdings" panose="05000000000000000000" pitchFamily="2" charset="2"/>
              <a:buChar char="p"/>
            </a:pPr>
            <a:r>
              <a:rPr lang="en-US" altLang="zh-CN" sz="2200" dirty="0" err="1">
                <a:solidFill>
                  <a:srgbClr val="0000CC"/>
                </a:solidFill>
                <a:latin typeface="Times New Roman" panose="02020603050405020304" pitchFamily="18" charset="0"/>
                <a:cs typeface="Times New Roman" panose="02020603050405020304" pitchFamily="18" charset="0"/>
                <a:sym typeface="Wingdings" pitchFamily="2" charset="2"/>
              </a:rPr>
              <a:t>L</a:t>
            </a:r>
            <a:r>
              <a:rPr lang="en-US" altLang="zh-CN" sz="2200" baseline="-25000" dirty="0" err="1">
                <a:solidFill>
                  <a:srgbClr val="0000CC"/>
                </a:solidFill>
                <a:latin typeface="Times New Roman" panose="02020603050405020304" pitchFamily="18" charset="0"/>
                <a:cs typeface="Times New Roman" panose="02020603050405020304" pitchFamily="18" charset="0"/>
                <a:sym typeface="Wingdings" pitchFamily="2" charset="2"/>
              </a:rPr>
              <a:t>peak</a:t>
            </a:r>
            <a:r>
              <a:rPr lang="en-US" altLang="zh-CN" sz="2200" dirty="0">
                <a:solidFill>
                  <a:srgbClr val="0000CC"/>
                </a:solidFill>
                <a:latin typeface="Times New Roman" panose="02020603050405020304" pitchFamily="18" charset="0"/>
                <a:cs typeface="Times New Roman" panose="02020603050405020304" pitchFamily="18" charset="0"/>
                <a:sym typeface="Wingdings" pitchFamily="2" charset="2"/>
              </a:rPr>
              <a:t>=10</a:t>
            </a:r>
            <a:r>
              <a:rPr lang="en-US" altLang="zh-CN" sz="2200" baseline="30000" dirty="0">
                <a:solidFill>
                  <a:srgbClr val="0000CC"/>
                </a:solidFill>
                <a:latin typeface="Times New Roman" panose="02020603050405020304" pitchFamily="18" charset="0"/>
                <a:cs typeface="Times New Roman" panose="02020603050405020304" pitchFamily="18" charset="0"/>
                <a:sym typeface="Wingdings" pitchFamily="2" charset="2"/>
              </a:rPr>
              <a:t>35</a:t>
            </a:r>
            <a:r>
              <a:rPr lang="en-US" altLang="zh-CN" sz="2200" dirty="0">
                <a:solidFill>
                  <a:srgbClr val="0000CC"/>
                </a:solidFill>
                <a:latin typeface="Times New Roman" panose="02020603050405020304" pitchFamily="18" charset="0"/>
                <a:cs typeface="Times New Roman" panose="02020603050405020304" pitchFamily="18" charset="0"/>
                <a:sym typeface="Wingdings" pitchFamily="2" charset="2"/>
              </a:rPr>
              <a:t>/cm</a:t>
            </a:r>
            <a:r>
              <a:rPr lang="en-US" altLang="zh-CN" sz="2200" baseline="30000" dirty="0">
                <a:solidFill>
                  <a:srgbClr val="0000CC"/>
                </a:solidFill>
                <a:latin typeface="Times New Roman" panose="02020603050405020304" pitchFamily="18" charset="0"/>
                <a:cs typeface="Times New Roman" panose="02020603050405020304" pitchFamily="18" charset="0"/>
                <a:sym typeface="Wingdings" pitchFamily="2" charset="2"/>
              </a:rPr>
              <a:t>2</a:t>
            </a:r>
            <a:r>
              <a:rPr lang="en-US" altLang="zh-CN" sz="2200" dirty="0">
                <a:solidFill>
                  <a:srgbClr val="0000CC"/>
                </a:solidFill>
                <a:latin typeface="Times New Roman" panose="02020603050405020304" pitchFamily="18" charset="0"/>
                <a:cs typeface="Times New Roman" panose="02020603050405020304" pitchFamily="18" charset="0"/>
                <a:sym typeface="Wingdings" pitchFamily="2" charset="2"/>
              </a:rPr>
              <a:t>/s, 1 year running = 10</a:t>
            </a:r>
            <a:r>
              <a:rPr lang="en-US" altLang="zh-CN" sz="2200" baseline="30000" dirty="0">
                <a:solidFill>
                  <a:srgbClr val="0000CC"/>
                </a:solidFill>
                <a:latin typeface="Times New Roman" panose="02020603050405020304" pitchFamily="18" charset="0"/>
                <a:cs typeface="Times New Roman" panose="02020603050405020304" pitchFamily="18" charset="0"/>
                <a:sym typeface="Wingdings" pitchFamily="2" charset="2"/>
              </a:rPr>
              <a:t>6</a:t>
            </a:r>
            <a:r>
              <a:rPr lang="en-US" altLang="zh-CN" sz="2200" dirty="0">
                <a:solidFill>
                  <a:srgbClr val="0000CC"/>
                </a:solidFill>
                <a:latin typeface="Times New Roman" panose="02020603050405020304" pitchFamily="18" charset="0"/>
                <a:cs typeface="Times New Roman" panose="02020603050405020304" pitchFamily="18" charset="0"/>
                <a:sym typeface="Wingdings" pitchFamily="2" charset="2"/>
              </a:rPr>
              <a:t>pb</a:t>
            </a:r>
            <a:r>
              <a:rPr lang="en-US" altLang="zh-CN" sz="2200" baseline="30000" dirty="0">
                <a:solidFill>
                  <a:srgbClr val="0000CC"/>
                </a:solidFill>
                <a:latin typeface="Times New Roman" panose="02020603050405020304" pitchFamily="18" charset="0"/>
                <a:cs typeface="Times New Roman" panose="02020603050405020304" pitchFamily="18" charset="0"/>
                <a:sym typeface="Wingdings" pitchFamily="2" charset="2"/>
              </a:rPr>
              <a:t>-1</a:t>
            </a:r>
            <a:r>
              <a:rPr lang="en-US" altLang="zh-CN" sz="2200" dirty="0">
                <a:solidFill>
                  <a:srgbClr val="0000CC"/>
                </a:solidFill>
                <a:latin typeface="Times New Roman" panose="02020603050405020304" pitchFamily="18" charset="0"/>
                <a:cs typeface="Times New Roman" panose="02020603050405020304" pitchFamily="18" charset="0"/>
                <a:sym typeface="Wingdings" pitchFamily="2" charset="2"/>
              </a:rPr>
              <a:t>=1 ab</a:t>
            </a:r>
            <a:r>
              <a:rPr lang="en-US" altLang="zh-CN" sz="2200" baseline="30000" dirty="0">
                <a:solidFill>
                  <a:srgbClr val="0000CC"/>
                </a:solidFill>
                <a:latin typeface="Times New Roman" panose="02020603050405020304" pitchFamily="18" charset="0"/>
                <a:cs typeface="Times New Roman" panose="02020603050405020304" pitchFamily="18" charset="0"/>
                <a:sym typeface="Wingdings" pitchFamily="2" charset="2"/>
              </a:rPr>
              <a:t>-1</a:t>
            </a:r>
          </a:p>
          <a:p>
            <a:pPr>
              <a:lnSpc>
                <a:spcPct val="130000"/>
              </a:lnSpc>
              <a:buFont typeface="Wingdings" panose="05000000000000000000" pitchFamily="2" charset="2"/>
              <a:buChar char="p"/>
            </a:pPr>
            <a:r>
              <a:rPr lang="en-US" altLang="zh-CN" sz="2200" dirty="0">
                <a:solidFill>
                  <a:srgbClr val="0000CC"/>
                </a:solidFill>
                <a:latin typeface="Times New Roman" panose="02020603050405020304" pitchFamily="18" charset="0"/>
                <a:cs typeface="Times New Roman" panose="02020603050405020304" pitchFamily="18" charset="0"/>
                <a:sym typeface="Wingdings" pitchFamily="2" charset="2"/>
              </a:rPr>
              <a:t>At 100 energy points </a:t>
            </a:r>
            <a:r>
              <a:rPr lang="en-US" altLang="zh-CN" sz="2200" dirty="0" err="1">
                <a:solidFill>
                  <a:srgbClr val="0000CC"/>
                </a:solidFill>
                <a:latin typeface="Times New Roman" panose="02020603050405020304" pitchFamily="18" charset="0"/>
                <a:cs typeface="Times New Roman" panose="02020603050405020304" pitchFamily="18" charset="0"/>
                <a:sym typeface="Wingdings" pitchFamily="2" charset="2"/>
              </a:rPr>
              <a:t>above</a:t>
            </a:r>
            <a:r>
              <a:rPr lang="en-US" altLang="zh-CN" sz="2200" dirty="0" err="1">
                <a:solidFill>
                  <a:srgbClr val="0000CC"/>
                </a:solidFill>
                <a:latin typeface="Times New Roman" panose="02020603050405020304" pitchFamily="18" charset="0"/>
                <a:cs typeface="Times New Roman" panose="02020603050405020304" pitchFamily="18" charset="0"/>
                <a:sym typeface="Symbol"/>
              </a:rPr>
              <a:t></a:t>
            </a:r>
            <a:r>
              <a:rPr lang="en-US" altLang="zh-CN" sz="2200" dirty="0" err="1">
                <a:solidFill>
                  <a:srgbClr val="0000CC"/>
                </a:solidFill>
                <a:latin typeface="Times New Roman" panose="02020603050405020304" pitchFamily="18" charset="0"/>
                <a:cs typeface="Times New Roman" panose="02020603050405020304" pitchFamily="18" charset="0"/>
                <a:sym typeface="Wingdings" pitchFamily="2" charset="2"/>
              </a:rPr>
              <a:t>DD</a:t>
            </a:r>
            <a:r>
              <a:rPr lang="en-US" altLang="zh-CN" sz="2200" dirty="0">
                <a:solidFill>
                  <a:srgbClr val="0000CC"/>
                </a:solidFill>
                <a:latin typeface="Times New Roman" panose="02020603050405020304" pitchFamily="18" charset="0"/>
                <a:cs typeface="Times New Roman" panose="02020603050405020304" pitchFamily="18" charset="0"/>
                <a:sym typeface="Wingdings" pitchFamily="2" charset="2"/>
              </a:rPr>
              <a:t> threshold</a:t>
            </a:r>
          </a:p>
          <a:p>
            <a:pPr marL="702000">
              <a:lnSpc>
                <a:spcPct val="130000"/>
              </a:lnSpc>
              <a:buFont typeface="华文楷体" panose="02010600040101010101" pitchFamily="2" charset="-122"/>
              <a:buChar char="−"/>
            </a:pPr>
            <a:r>
              <a:rPr lang="en-US" altLang="zh-CN" sz="2200" dirty="0">
                <a:solidFill>
                  <a:srgbClr val="0000CC"/>
                </a:solidFill>
                <a:latin typeface="Times New Roman" panose="02020603050405020304" pitchFamily="18" charset="0"/>
                <a:cs typeface="Times New Roman" panose="02020603050405020304" pitchFamily="18" charset="0"/>
                <a:sym typeface="Wingdings" pitchFamily="2" charset="2"/>
              </a:rPr>
              <a:t>N</a:t>
            </a:r>
            <a:r>
              <a:rPr lang="en-US" altLang="zh-CN" sz="2200" baseline="30000" dirty="0">
                <a:solidFill>
                  <a:srgbClr val="0000CC"/>
                </a:solidFill>
                <a:latin typeface="Times New Roman" panose="02020603050405020304" pitchFamily="18" charset="0"/>
                <a:cs typeface="Times New Roman" panose="02020603050405020304" pitchFamily="18" charset="0"/>
                <a:sym typeface="Wingdings" pitchFamily="2" charset="2"/>
              </a:rPr>
              <a:t>obs</a:t>
            </a:r>
            <a:r>
              <a:rPr lang="en-US" altLang="zh-CN" sz="2200" dirty="0">
                <a:solidFill>
                  <a:srgbClr val="0000CC"/>
                </a:solidFill>
                <a:latin typeface="Times New Roman" panose="02020603050405020304" pitchFamily="18" charset="0"/>
                <a:cs typeface="Times New Roman" panose="02020603050405020304" pitchFamily="18" charset="0"/>
                <a:sym typeface="Wingdings" pitchFamily="2" charset="2"/>
              </a:rPr>
              <a:t>(</a:t>
            </a:r>
            <a:r>
              <a:rPr lang="en-US" altLang="zh-CN" sz="2200" dirty="0">
                <a:solidFill>
                  <a:srgbClr val="0000CC"/>
                </a:solidFill>
                <a:latin typeface="Times New Roman" panose="02020603050405020304" pitchFamily="18" charset="0"/>
                <a:cs typeface="Times New Roman" panose="02020603050405020304" pitchFamily="18" charset="0"/>
                <a:sym typeface="Symbol"/>
              </a:rPr>
              <a:t></a:t>
            </a:r>
            <a:r>
              <a:rPr lang="en-US" altLang="zh-CN" sz="2200" baseline="-25000" dirty="0">
                <a:solidFill>
                  <a:srgbClr val="0000CC"/>
                </a:solidFill>
                <a:latin typeface="Times New Roman" panose="02020603050405020304" pitchFamily="18" charset="0"/>
                <a:cs typeface="Times New Roman" panose="02020603050405020304" pitchFamily="18" charset="0"/>
                <a:sym typeface="Symbol"/>
              </a:rPr>
              <a:t>c</a:t>
            </a:r>
            <a:r>
              <a:rPr lang="en-US" altLang="zh-CN" sz="2200" dirty="0">
                <a:solidFill>
                  <a:srgbClr val="0000CC"/>
                </a:solidFill>
                <a:latin typeface="Times New Roman" panose="02020603050405020304" pitchFamily="18" charset="0"/>
                <a:cs typeface="Times New Roman" panose="02020603050405020304" pitchFamily="18" charset="0"/>
                <a:sym typeface="Wingdings" pitchFamily="2" charset="2"/>
              </a:rPr>
              <a:t>)=O(4~40)/point/year at peak</a:t>
            </a:r>
          </a:p>
          <a:p>
            <a:pPr marL="702000">
              <a:lnSpc>
                <a:spcPct val="130000"/>
              </a:lnSpc>
              <a:buFont typeface="华文楷体" panose="02010600040101010101" pitchFamily="2" charset="-122"/>
              <a:buChar char="−"/>
            </a:pPr>
            <a:r>
              <a:rPr lang="en-US" altLang="zh-CN" sz="2200" dirty="0">
                <a:solidFill>
                  <a:srgbClr val="0000CC"/>
                </a:solidFill>
                <a:latin typeface="Times New Roman" panose="02020603050405020304" pitchFamily="18" charset="0"/>
                <a:cs typeface="Times New Roman" panose="02020603050405020304" pitchFamily="18" charset="0"/>
                <a:sym typeface="Wingdings" pitchFamily="2" charset="2"/>
              </a:rPr>
              <a:t>N</a:t>
            </a:r>
            <a:r>
              <a:rPr lang="en-US" altLang="zh-CN" sz="2200" baseline="30000" dirty="0">
                <a:solidFill>
                  <a:srgbClr val="0000CC"/>
                </a:solidFill>
                <a:latin typeface="Times New Roman" panose="02020603050405020304" pitchFamily="18" charset="0"/>
                <a:cs typeface="Times New Roman" panose="02020603050405020304" pitchFamily="18" charset="0"/>
                <a:sym typeface="Wingdings" pitchFamily="2" charset="2"/>
              </a:rPr>
              <a:t>obs</a:t>
            </a:r>
            <a:r>
              <a:rPr lang="en-US" altLang="zh-CN" sz="2200" dirty="0">
                <a:solidFill>
                  <a:srgbClr val="0000CC"/>
                </a:solidFill>
                <a:latin typeface="Times New Roman" panose="02020603050405020304" pitchFamily="18" charset="0"/>
                <a:cs typeface="Times New Roman" panose="02020603050405020304" pitchFamily="18" charset="0"/>
                <a:sym typeface="Wingdings" pitchFamily="2" charset="2"/>
              </a:rPr>
              <a:t>(</a:t>
            </a:r>
            <a:r>
              <a:rPr lang="en-US" altLang="zh-CN" sz="2200" dirty="0">
                <a:solidFill>
                  <a:srgbClr val="0000CC"/>
                </a:solidFill>
                <a:latin typeface="Times New Roman" panose="02020603050405020304" pitchFamily="18" charset="0"/>
                <a:cs typeface="Times New Roman" panose="02020603050405020304" pitchFamily="18" charset="0"/>
                <a:sym typeface="Symbol"/>
              </a:rPr>
              <a:t></a:t>
            </a:r>
            <a:r>
              <a:rPr lang="en-US" altLang="zh-CN" sz="2200" baseline="-25000" dirty="0">
                <a:solidFill>
                  <a:srgbClr val="0000CC"/>
                </a:solidFill>
                <a:latin typeface="Times New Roman" panose="02020603050405020304" pitchFamily="18" charset="0"/>
                <a:cs typeface="Times New Roman" panose="02020603050405020304" pitchFamily="18" charset="0"/>
                <a:sym typeface="Symbol"/>
              </a:rPr>
              <a:t>c0</a:t>
            </a:r>
            <a:r>
              <a:rPr lang="en-US" altLang="zh-CN" sz="2200" dirty="0">
                <a:solidFill>
                  <a:srgbClr val="0000CC"/>
                </a:solidFill>
                <a:latin typeface="Times New Roman" panose="02020603050405020304" pitchFamily="18" charset="0"/>
                <a:cs typeface="Times New Roman" panose="02020603050405020304" pitchFamily="18" charset="0"/>
                <a:sym typeface="Wingdings" pitchFamily="2" charset="2"/>
              </a:rPr>
              <a:t>)=O(2~20)/point/year at peak</a:t>
            </a:r>
          </a:p>
          <a:p>
            <a:pPr>
              <a:lnSpc>
                <a:spcPct val="130000"/>
              </a:lnSpc>
              <a:buFont typeface="Wingdings" panose="05000000000000000000" pitchFamily="2" charset="2"/>
              <a:buChar char="p"/>
            </a:pPr>
            <a:endParaRPr lang="zh-CN" altLang="en-US" dirty="0"/>
          </a:p>
        </p:txBody>
      </p:sp>
    </p:spTree>
    <p:extLst>
      <p:ext uri="{BB962C8B-B14F-4D97-AF65-F5344CB8AC3E}">
        <p14:creationId xmlns:p14="http://schemas.microsoft.com/office/powerpoint/2010/main" val="23299737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9050"/>
            <a:ext cx="7762240" cy="714850"/>
          </a:xfrm>
        </p:spPr>
        <p:txBody>
          <a:bodyPr>
            <a:normAutofit/>
          </a:bodyPr>
          <a:lstStyle/>
          <a:p>
            <a:r>
              <a:rPr lang="en-US" altLang="zh-CN" sz="3600" dirty="0" smtClean="0"/>
              <a:t>Exclusive Line Shape Measurement</a:t>
            </a:r>
            <a:endParaRPr lang="zh-CN" altLang="en-US" sz="3600"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17</a:t>
            </a:fld>
            <a:endParaRPr lang="en-US" dirty="0"/>
          </a:p>
        </p:txBody>
      </p:sp>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247" t="29890" r="10585" b="32264"/>
          <a:stretch/>
        </p:blipFill>
        <p:spPr bwMode="auto">
          <a:xfrm>
            <a:off x="1524000" y="862910"/>
            <a:ext cx="5820966" cy="3988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内容占位符 2"/>
          <p:cNvSpPr>
            <a:spLocks noGrp="1"/>
          </p:cNvSpPr>
          <p:nvPr>
            <p:ph idx="1"/>
          </p:nvPr>
        </p:nvSpPr>
        <p:spPr>
          <a:xfrm>
            <a:off x="1222671" y="4726891"/>
            <a:ext cx="7464129" cy="1812021"/>
          </a:xfrm>
        </p:spPr>
        <p:txBody>
          <a:bodyPr>
            <a:normAutofit/>
          </a:bodyPr>
          <a:lstStyle/>
          <a:p>
            <a:pPr>
              <a:lnSpc>
                <a:spcPts val="3380"/>
              </a:lnSpc>
              <a:buFont typeface="Wingdings" panose="05000000000000000000" pitchFamily="2" charset="2"/>
              <a:buChar char="p"/>
            </a:pPr>
            <a:r>
              <a:rPr lang="en-US" altLang="zh-CN" sz="2400" dirty="0" smtClean="0">
                <a:solidFill>
                  <a:srgbClr val="0000CC"/>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rPr>
              <a:t>L </a:t>
            </a:r>
            <a:r>
              <a:rPr lang="en-US" altLang="zh-CN" sz="2400" baseline="-25000" dirty="0" smtClean="0">
                <a:solidFill>
                  <a:srgbClr val="0000CC"/>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rPr>
              <a:t>peak</a:t>
            </a:r>
            <a:r>
              <a:rPr lang="en-US" altLang="zh-CN" sz="2400" dirty="0" smtClean="0">
                <a:solidFill>
                  <a:srgbClr val="0000CC"/>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rPr>
              <a:t>=10</a:t>
            </a:r>
            <a:r>
              <a:rPr lang="en-US" altLang="zh-CN" sz="2400" baseline="30000" dirty="0" smtClean="0">
                <a:solidFill>
                  <a:srgbClr val="0000CC"/>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rPr>
              <a:t>35</a:t>
            </a:r>
            <a:r>
              <a:rPr lang="en-US" altLang="zh-CN" sz="2400" dirty="0" smtClean="0">
                <a:solidFill>
                  <a:srgbClr val="0000CC"/>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rPr>
              <a:t>/cm</a:t>
            </a:r>
            <a:r>
              <a:rPr lang="en-US" altLang="zh-CN" sz="2400" baseline="30000" dirty="0" smtClean="0">
                <a:solidFill>
                  <a:srgbClr val="0000CC"/>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rPr>
              <a:t>2</a:t>
            </a:r>
            <a:r>
              <a:rPr lang="en-US" altLang="zh-CN" sz="2400" dirty="0" smtClean="0">
                <a:solidFill>
                  <a:srgbClr val="0000CC"/>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rPr>
              <a:t>/s</a:t>
            </a:r>
            <a:r>
              <a:rPr lang="en-US" altLang="zh-CN" sz="24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rPr>
              <a:t>, 1 year running = </a:t>
            </a:r>
            <a:r>
              <a:rPr lang="en-US" altLang="zh-CN" sz="2400" dirty="0" smtClean="0">
                <a:solidFill>
                  <a:srgbClr val="0000CC"/>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rPr>
              <a:t>10</a:t>
            </a:r>
            <a:r>
              <a:rPr lang="en-US" altLang="zh-CN" sz="2400" baseline="30000" dirty="0" smtClean="0">
                <a:solidFill>
                  <a:srgbClr val="0000CC"/>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rPr>
              <a:t>6</a:t>
            </a:r>
            <a:r>
              <a:rPr lang="en-US" altLang="zh-CN" sz="2400" dirty="0" smtClean="0">
                <a:solidFill>
                  <a:srgbClr val="0000CC"/>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rPr>
              <a:t>pb</a:t>
            </a:r>
            <a:r>
              <a:rPr lang="en-US" altLang="zh-CN" sz="2400" baseline="30000" dirty="0" smtClean="0">
                <a:solidFill>
                  <a:srgbClr val="0000CC"/>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rPr>
              <a:t>-1 </a:t>
            </a:r>
            <a:r>
              <a:rPr lang="en-US" altLang="zh-CN" sz="2400" dirty="0" smtClean="0">
                <a:solidFill>
                  <a:srgbClr val="0000CC"/>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rPr>
              <a:t>= 1 </a:t>
            </a:r>
            <a:r>
              <a:rPr lang="en-US" altLang="zh-CN" sz="24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rPr>
              <a:t>ab</a:t>
            </a:r>
            <a:r>
              <a:rPr lang="en-US" altLang="zh-CN" sz="2400" baseline="30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rPr>
              <a:t>-1</a:t>
            </a:r>
          </a:p>
          <a:p>
            <a:pPr>
              <a:lnSpc>
                <a:spcPts val="3380"/>
              </a:lnSpc>
              <a:buFont typeface="Wingdings" panose="05000000000000000000" pitchFamily="2" charset="2"/>
              <a:buChar char="p"/>
            </a:pPr>
            <a:r>
              <a:rPr lang="en-US" altLang="zh-CN" sz="24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rPr>
              <a:t>At 100 energy </a:t>
            </a:r>
            <a:r>
              <a:rPr lang="en-US" altLang="zh-CN" sz="2400" dirty="0" smtClean="0">
                <a:solidFill>
                  <a:srgbClr val="0000CC"/>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rPr>
              <a:t>points </a:t>
            </a:r>
            <a:r>
              <a:rPr lang="en-US" altLang="zh-CN" sz="2400" dirty="0" err="1" smtClean="0">
                <a:solidFill>
                  <a:srgbClr val="0000CC"/>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rPr>
              <a:t>above</a:t>
            </a:r>
            <a:r>
              <a:rPr lang="en-US" altLang="zh-CN" sz="2400" dirty="0" err="1" smtClean="0">
                <a:solidFill>
                  <a:srgbClr val="0000CC"/>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2400" dirty="0" err="1" smtClean="0">
                <a:solidFill>
                  <a:srgbClr val="0000CC"/>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rPr>
              <a:t>DD</a:t>
            </a:r>
            <a:r>
              <a:rPr lang="en-US" altLang="zh-CN" sz="2400" dirty="0" smtClean="0">
                <a:solidFill>
                  <a:srgbClr val="0000CC"/>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rPr>
              <a:t> threshold</a:t>
            </a:r>
          </a:p>
          <a:p>
            <a:pPr>
              <a:lnSpc>
                <a:spcPts val="3380"/>
              </a:lnSpc>
              <a:buFont typeface="Wingdings" panose="05000000000000000000" pitchFamily="2" charset="2"/>
              <a:buChar char="p"/>
            </a:pPr>
            <a:r>
              <a:rPr lang="en-US" altLang="zh-CN" sz="2400" dirty="0" smtClean="0">
                <a:solidFill>
                  <a:srgbClr val="0000CC"/>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rPr>
              <a:t>Precisely measure the x-sec for exclusive final states</a:t>
            </a:r>
            <a:endParaRPr lang="en-US" altLang="zh-CN" sz="24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endParaRPr>
          </a:p>
        </p:txBody>
      </p:sp>
    </p:spTree>
    <p:extLst>
      <p:ext uri="{BB962C8B-B14F-4D97-AF65-F5344CB8AC3E}">
        <p14:creationId xmlns:p14="http://schemas.microsoft.com/office/powerpoint/2010/main" val="18863179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Explore the Nature of </a:t>
            </a:r>
            <a:r>
              <a:rPr lang="en-US" altLang="zh-CN" dirty="0" err="1" smtClean="0"/>
              <a:t>Z</a:t>
            </a:r>
            <a:r>
              <a:rPr lang="en-US" altLang="zh-CN" baseline="-25000" dirty="0" err="1" smtClean="0"/>
              <a:t>c</a:t>
            </a:r>
            <a:endParaRPr lang="zh-CN" altLang="en-US" baseline="-25000"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18</a:t>
            </a:fld>
            <a:endParaRPr lang="en-US" dirty="0"/>
          </a:p>
        </p:txBody>
      </p:sp>
      <p:sp>
        <p:nvSpPr>
          <p:cNvPr id="7" name="内容占位符 2"/>
          <p:cNvSpPr>
            <a:spLocks noGrp="1"/>
          </p:cNvSpPr>
          <p:nvPr>
            <p:ph idx="1"/>
          </p:nvPr>
        </p:nvSpPr>
        <p:spPr>
          <a:xfrm>
            <a:off x="538480" y="1040036"/>
            <a:ext cx="8518317" cy="4694014"/>
          </a:xfrm>
        </p:spPr>
        <p:txBody>
          <a:bodyPr>
            <a:normAutofit lnSpcReduction="10000"/>
          </a:bodyPr>
          <a:lstStyle/>
          <a:p>
            <a:pPr>
              <a:lnSpc>
                <a:spcPct val="130000"/>
              </a:lnSpc>
              <a:buFont typeface="Wingdings" panose="05000000000000000000" pitchFamily="2" charset="2"/>
              <a:buChar char="p"/>
            </a:pPr>
            <a:r>
              <a:rPr lang="zh-CN" altLang="en-US" sz="2600" dirty="0" smtClean="0">
                <a:solidFill>
                  <a:srgbClr val="0000CC"/>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2600" dirty="0" smtClean="0">
                <a:solidFill>
                  <a:srgbClr val="0000CC"/>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2600" dirty="0" err="1" smtClean="0">
                <a:solidFill>
                  <a:srgbClr val="0000CC"/>
                </a:solidFill>
                <a:latin typeface="华文楷体" panose="02010600040101010101" pitchFamily="2" charset="-122"/>
                <a:ea typeface="华文楷体" panose="02010600040101010101" pitchFamily="2" charset="-122"/>
                <a:cs typeface="Times New Roman" panose="02020603050405020304" pitchFamily="18" charset="0"/>
                <a:sym typeface="Symbol"/>
              </a:rPr>
              <a:t>e+e</a:t>
            </a:r>
            <a:r>
              <a:rPr lang="en-US" altLang="zh-CN" sz="2600" baseline="30000" dirty="0" smtClean="0">
                <a:solidFill>
                  <a:srgbClr val="0000CC"/>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r>
              <a:rPr lang="en-US" altLang="zh-CN" sz="2600" dirty="0" smtClean="0">
                <a:solidFill>
                  <a:srgbClr val="0000CC"/>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r>
              <a:rPr lang="en-US" altLang="zh-CN" sz="2600" dirty="0" smtClean="0">
                <a:solidFill>
                  <a:srgbClr val="0000CC"/>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26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2600" dirty="0" err="1" smtClean="0">
                <a:solidFill>
                  <a:srgbClr val="0000CC"/>
                </a:solidFill>
                <a:latin typeface="华文楷体" panose="02010600040101010101" pitchFamily="2" charset="-122"/>
                <a:ea typeface="华文楷体" panose="02010600040101010101" pitchFamily="2" charset="-122"/>
                <a:cs typeface="Times New Roman" panose="02020603050405020304" pitchFamily="18" charset="0"/>
                <a:sym typeface="Symbol"/>
              </a:rPr>
              <a:t>charmonium</a:t>
            </a:r>
            <a:r>
              <a:rPr lang="en-US" altLang="zh-CN" sz="2600" dirty="0" smtClean="0">
                <a:solidFill>
                  <a:srgbClr val="0000CC"/>
                </a:solidFill>
                <a:latin typeface="华文楷体" panose="02010600040101010101" pitchFamily="2" charset="-122"/>
                <a:ea typeface="华文楷体" panose="02010600040101010101" pitchFamily="2" charset="-122"/>
                <a:cs typeface="Times New Roman" panose="02020603050405020304" pitchFamily="18" charset="0"/>
                <a:sym typeface="Symbol"/>
              </a:rPr>
              <a:t>) ~  O(10) </a:t>
            </a:r>
            <a:r>
              <a:rPr lang="en-US" altLang="zh-CN" sz="2600" dirty="0" err="1">
                <a:solidFill>
                  <a:srgbClr val="0000CC"/>
                </a:solidFill>
                <a:latin typeface="华文楷体" panose="02010600040101010101" pitchFamily="2" charset="-122"/>
                <a:ea typeface="华文楷体" panose="02010600040101010101" pitchFamily="2" charset="-122"/>
                <a:cs typeface="Times New Roman" panose="02020603050405020304" pitchFamily="18" charset="0"/>
                <a:sym typeface="Symbol"/>
              </a:rPr>
              <a:t>p</a:t>
            </a:r>
            <a:r>
              <a:rPr lang="en-US" altLang="zh-CN" sz="2600" dirty="0" err="1" smtClean="0">
                <a:solidFill>
                  <a:srgbClr val="0000CC"/>
                </a:solidFill>
                <a:latin typeface="华文楷体" panose="02010600040101010101" pitchFamily="2" charset="-122"/>
                <a:ea typeface="华文楷体" panose="02010600040101010101" pitchFamily="2" charset="-122"/>
                <a:cs typeface="Times New Roman" panose="02020603050405020304" pitchFamily="18" charset="0"/>
                <a:sym typeface="Symbol"/>
              </a:rPr>
              <a:t>b</a:t>
            </a:r>
            <a:r>
              <a:rPr lang="en-US" altLang="zh-CN" sz="2600" dirty="0" smtClean="0">
                <a:solidFill>
                  <a:srgbClr val="0000CC"/>
                </a:solidFill>
                <a:latin typeface="华文楷体" panose="02010600040101010101" pitchFamily="2" charset="-122"/>
                <a:ea typeface="华文楷体" panose="02010600040101010101" pitchFamily="2" charset="-122"/>
                <a:cs typeface="Times New Roman" panose="02020603050405020304" pitchFamily="18" charset="0"/>
                <a:sym typeface="Symbol"/>
              </a:rPr>
              <a:t> </a:t>
            </a:r>
          </a:p>
          <a:p>
            <a:pPr>
              <a:lnSpc>
                <a:spcPct val="130000"/>
              </a:lnSpc>
              <a:buFont typeface="Wingdings" panose="05000000000000000000" pitchFamily="2" charset="2"/>
              <a:buChar char="p"/>
            </a:pPr>
            <a:r>
              <a:rPr lang="en-US" altLang="zh-CN" sz="26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rPr>
              <a:t>Look for states in +</a:t>
            </a:r>
            <a:r>
              <a:rPr lang="en-US" altLang="zh-CN" sz="2600" dirty="0" err="1"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rPr>
              <a:t>charmonium</a:t>
            </a:r>
            <a:endParaRPr lang="en-US" altLang="zh-CN" sz="26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endParaRPr>
          </a:p>
          <a:p>
            <a:pPr marL="702000">
              <a:lnSpc>
                <a:spcPct val="130000"/>
              </a:lnSpc>
              <a:buFont typeface="Symbol" panose="05050102010706020507" pitchFamily="18" charset="2"/>
              <a:buChar char="-"/>
            </a:pPr>
            <a:r>
              <a:rPr lang="en-US" altLang="zh-CN" sz="26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rPr>
              <a:t>B</a:t>
            </a:r>
            <a:r>
              <a:rPr lang="en-US" altLang="zh-CN" sz="26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rPr>
              <a:t> ~ 2.7% for </a:t>
            </a:r>
            <a:r>
              <a:rPr lang="en-US" altLang="zh-CN" sz="26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2600" dirty="0" err="1"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rPr>
              <a:t>h</a:t>
            </a:r>
            <a:r>
              <a:rPr lang="en-US" altLang="zh-CN" sz="2600" baseline="-25000" dirty="0" err="1"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rPr>
              <a:t>c</a:t>
            </a:r>
            <a:r>
              <a:rPr lang="en-US" altLang="zh-CN" sz="26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r>
              <a:rPr lang="en-US" altLang="zh-CN" sz="26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2600" baseline="-250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rPr>
              <a:t>c</a:t>
            </a:r>
            <a:r>
              <a:rPr lang="en-US" altLang="zh-CN" sz="26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rPr>
              <a:t> </a:t>
            </a:r>
            <a:endParaRPr lang="en-US" altLang="zh-CN" sz="26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endParaRPr>
          </a:p>
          <a:p>
            <a:pPr marL="702000">
              <a:lnSpc>
                <a:spcPct val="130000"/>
              </a:lnSpc>
              <a:buFont typeface="Symbol" panose="05050102010706020507" pitchFamily="18" charset="2"/>
              <a:buChar char="-"/>
            </a:pPr>
            <a:r>
              <a:rPr lang="en-US" altLang="zh-CN" sz="26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rPr>
              <a:t>B</a:t>
            </a:r>
            <a:r>
              <a:rPr lang="en-US" altLang="zh-CN" sz="26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rPr>
              <a:t> ~ </a:t>
            </a:r>
            <a:r>
              <a:rPr lang="en-US" altLang="zh-CN" sz="26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rPr>
              <a:t>5.0% </a:t>
            </a:r>
            <a:r>
              <a:rPr lang="en-US" altLang="zh-CN" sz="26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rPr>
              <a:t>for </a:t>
            </a:r>
            <a:r>
              <a:rPr lang="en-US" altLang="zh-CN" sz="26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rPr>
              <a:t>J/ </a:t>
            </a:r>
            <a:endParaRPr lang="en-US" altLang="zh-CN" sz="26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endParaRPr>
          </a:p>
          <a:p>
            <a:pPr marL="702000">
              <a:lnSpc>
                <a:spcPct val="130000"/>
              </a:lnSpc>
              <a:buFont typeface="Symbol" panose="05050102010706020507" pitchFamily="18" charset="2"/>
              <a:buChar char="-"/>
            </a:pPr>
            <a:r>
              <a:rPr lang="en-US" altLang="zh-CN" sz="26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rPr>
              <a:t>B</a:t>
            </a:r>
            <a:r>
              <a:rPr lang="en-US" altLang="zh-CN" sz="26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rPr>
              <a:t> ~ </a:t>
            </a:r>
            <a:r>
              <a:rPr lang="en-US" altLang="zh-CN" sz="26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rPr>
              <a:t>2.0% </a:t>
            </a:r>
            <a:r>
              <a:rPr lang="en-US" altLang="zh-CN" sz="26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rPr>
              <a:t>for </a:t>
            </a:r>
            <a:r>
              <a:rPr lang="en-US" altLang="zh-CN" sz="26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2600" baseline="-250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rPr>
              <a:t>c</a:t>
            </a:r>
            <a:r>
              <a:rPr lang="en-US" altLang="zh-CN" sz="26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r>
              <a:rPr lang="en-US" altLang="zh-CN" sz="26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rPr>
              <a:t>J</a:t>
            </a:r>
            <a:r>
              <a:rPr lang="en-US" altLang="zh-CN" sz="26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26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rPr>
              <a:t></a:t>
            </a:r>
          </a:p>
          <a:p>
            <a:pPr marL="702000">
              <a:lnSpc>
                <a:spcPct val="130000"/>
              </a:lnSpc>
              <a:buFont typeface="Symbol" panose="05050102010706020507" pitchFamily="18" charset="2"/>
              <a:buChar char="-"/>
            </a:pPr>
            <a:r>
              <a:rPr lang="en-US" altLang="zh-CN" sz="26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rPr>
              <a:t>B</a:t>
            </a:r>
            <a:r>
              <a:rPr lang="en-US" altLang="zh-CN" sz="26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rPr>
              <a:t> ~ </a:t>
            </a:r>
            <a:r>
              <a:rPr lang="en-US" altLang="zh-CN" sz="26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rPr>
              <a:t>1.0% </a:t>
            </a:r>
            <a:r>
              <a:rPr lang="en-US" altLang="zh-CN" sz="26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rPr>
              <a:t>for </a:t>
            </a:r>
            <a:r>
              <a:rPr lang="en-US" altLang="zh-CN" sz="26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26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r>
              <a:rPr lang="en-US" altLang="zh-CN" sz="26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rPr>
              <a:t>J</a:t>
            </a:r>
            <a:r>
              <a:rPr lang="en-US" altLang="zh-CN" sz="26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rPr>
              <a:t>/</a:t>
            </a:r>
            <a:endParaRPr lang="en-US" altLang="zh-CN" sz="26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endParaRPr>
          </a:p>
          <a:p>
            <a:pPr>
              <a:lnSpc>
                <a:spcPct val="130000"/>
              </a:lnSpc>
              <a:buFont typeface="Wingdings" panose="05000000000000000000" pitchFamily="2" charset="2"/>
              <a:buChar char="p"/>
            </a:pPr>
            <a:r>
              <a:rPr lang="en-US" altLang="zh-CN" sz="26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rPr>
              <a:t>L </a:t>
            </a:r>
            <a:r>
              <a:rPr lang="en-US" altLang="zh-CN" sz="2600" baseline="-25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rPr>
              <a:t>peak</a:t>
            </a:r>
            <a:r>
              <a:rPr lang="en-US" altLang="zh-CN" sz="26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rPr>
              <a:t>=10</a:t>
            </a:r>
            <a:r>
              <a:rPr lang="en-US" altLang="zh-CN" sz="2600" baseline="30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rPr>
              <a:t>35</a:t>
            </a:r>
            <a:r>
              <a:rPr lang="en-US" altLang="zh-CN" sz="26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rPr>
              <a:t>/cm</a:t>
            </a:r>
            <a:r>
              <a:rPr lang="en-US" altLang="zh-CN" sz="2600" baseline="30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rPr>
              <a:t>2</a:t>
            </a:r>
            <a:r>
              <a:rPr lang="en-US" altLang="zh-CN" sz="26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rPr>
              <a:t>/s, 1 year running = 10</a:t>
            </a:r>
            <a:r>
              <a:rPr lang="en-US" altLang="zh-CN" sz="2600" baseline="30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rPr>
              <a:t>6 </a:t>
            </a:r>
            <a:r>
              <a:rPr lang="en-US" altLang="zh-CN" sz="26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rPr>
              <a:t>pb</a:t>
            </a:r>
            <a:r>
              <a:rPr lang="en-US" altLang="zh-CN" sz="2600" baseline="30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rPr>
              <a:t>-1</a:t>
            </a:r>
            <a:r>
              <a:rPr lang="en-US" altLang="zh-CN" sz="26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rPr>
              <a:t>=1 ab</a:t>
            </a:r>
            <a:r>
              <a:rPr lang="en-US" altLang="zh-CN" sz="2600" baseline="30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rPr>
              <a:t>-1</a:t>
            </a:r>
          </a:p>
          <a:p>
            <a:pPr>
              <a:lnSpc>
                <a:spcPct val="130000"/>
              </a:lnSpc>
              <a:buFont typeface="Wingdings" panose="05000000000000000000" pitchFamily="2" charset="2"/>
              <a:buChar char="p"/>
            </a:pPr>
            <a:r>
              <a:rPr lang="en-US" altLang="zh-CN" sz="26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rPr>
              <a:t>N</a:t>
            </a:r>
            <a:r>
              <a:rPr lang="en-US" altLang="zh-CN" sz="2600" baseline="30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rPr>
              <a:t>obs</a:t>
            </a:r>
            <a:r>
              <a:rPr lang="en-US" altLang="zh-CN" sz="26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rPr>
              <a:t>=O(10</a:t>
            </a:r>
            <a:r>
              <a:rPr lang="en-US" altLang="zh-CN" sz="2600" baseline="30000" dirty="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rPr>
              <a:t>5</a:t>
            </a:r>
            <a:r>
              <a:rPr lang="en-US" altLang="zh-CN" sz="26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rPr>
              <a:t>)/year; sufficient for PWA or </a:t>
            </a:r>
            <a:r>
              <a:rPr lang="en-US" altLang="zh-CN" sz="2600" dirty="0" err="1"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rPr>
              <a:t>Argand</a:t>
            </a:r>
            <a:r>
              <a:rPr lang="en-US" altLang="zh-CN" sz="26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Wingdings" pitchFamily="2" charset="2"/>
              </a:rPr>
              <a:t> plot analysis</a:t>
            </a:r>
          </a:p>
        </p:txBody>
      </p:sp>
    </p:spTree>
    <p:extLst>
      <p:ext uri="{BB962C8B-B14F-4D97-AF65-F5344CB8AC3E}">
        <p14:creationId xmlns:p14="http://schemas.microsoft.com/office/powerpoint/2010/main" val="22928452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Search for </a:t>
            </a:r>
            <a:r>
              <a:rPr lang="en-US" altLang="zh-CN" dirty="0" err="1" smtClean="0"/>
              <a:t>Zcs</a:t>
            </a:r>
            <a:r>
              <a:rPr lang="en-US" altLang="zh-CN" dirty="0" smtClean="0"/>
              <a:t> </a:t>
            </a:r>
            <a:endParaRPr lang="zh-CN" altLang="en-US"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19</a:t>
            </a:fld>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480" y="995112"/>
            <a:ext cx="8319770" cy="4608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文本框 7"/>
          <p:cNvSpPr txBox="1"/>
          <p:nvPr/>
        </p:nvSpPr>
        <p:spPr>
          <a:xfrm>
            <a:off x="709930" y="5720975"/>
            <a:ext cx="8148320" cy="523220"/>
          </a:xfrm>
          <a:prstGeom prst="rect">
            <a:avLst/>
          </a:prstGeom>
          <a:noFill/>
        </p:spPr>
        <p:txBody>
          <a:bodyPr wrap="square" rtlCol="0">
            <a:spAutoFit/>
          </a:bodyPr>
          <a:lstStyle/>
          <a:p>
            <a:pPr algn="ctr"/>
            <a:r>
              <a:rPr lang="en-US" altLang="zh-CN" sz="2800" dirty="0" smtClean="0">
                <a:solidFill>
                  <a:srgbClr val="FF0000"/>
                </a:solidFill>
              </a:rPr>
              <a:t>search for Excited </a:t>
            </a:r>
            <a:r>
              <a:rPr lang="en-US" altLang="zh-CN" sz="2800" dirty="0" err="1" smtClean="0">
                <a:solidFill>
                  <a:srgbClr val="FF0000"/>
                </a:solidFill>
              </a:rPr>
              <a:t>Z</a:t>
            </a:r>
            <a:r>
              <a:rPr lang="en-US" altLang="zh-CN" sz="2800" baseline="-25000" dirty="0" err="1" smtClean="0">
                <a:solidFill>
                  <a:srgbClr val="FF0000"/>
                </a:solidFill>
              </a:rPr>
              <a:t>c</a:t>
            </a:r>
            <a:r>
              <a:rPr lang="en-US" altLang="zh-CN" sz="2800" dirty="0" smtClean="0">
                <a:solidFill>
                  <a:srgbClr val="FF0000"/>
                </a:solidFill>
              </a:rPr>
              <a:t> and </a:t>
            </a:r>
            <a:r>
              <a:rPr lang="en-US" altLang="zh-CN" sz="2800" dirty="0" err="1" smtClean="0">
                <a:solidFill>
                  <a:srgbClr val="FF0000"/>
                </a:solidFill>
              </a:rPr>
              <a:t>Z</a:t>
            </a:r>
            <a:r>
              <a:rPr lang="en-US" altLang="zh-CN" sz="2800" baseline="-25000" dirty="0" err="1" smtClean="0">
                <a:solidFill>
                  <a:srgbClr val="FF0000"/>
                </a:solidFill>
              </a:rPr>
              <a:t>cs</a:t>
            </a:r>
            <a:r>
              <a:rPr lang="en-US" altLang="zh-CN" sz="2800" dirty="0" smtClean="0">
                <a:solidFill>
                  <a:srgbClr val="FF0000"/>
                </a:solidFill>
              </a:rPr>
              <a:t> particle@ </a:t>
            </a:r>
            <a:r>
              <a:rPr lang="en-US" altLang="zh-CN" sz="2800" dirty="0" err="1" smtClean="0">
                <a:solidFill>
                  <a:srgbClr val="FF0000"/>
                </a:solidFill>
              </a:rPr>
              <a:t>Ecms</a:t>
            </a:r>
            <a:r>
              <a:rPr lang="en-US" altLang="zh-CN" sz="2800" dirty="0" smtClean="0">
                <a:solidFill>
                  <a:srgbClr val="FF0000"/>
                </a:solidFill>
              </a:rPr>
              <a:t>&gt;4.5 GeV</a:t>
            </a:r>
            <a:endParaRPr lang="zh-CN" altLang="en-US" sz="2800" dirty="0">
              <a:solidFill>
                <a:srgbClr val="FF0000"/>
              </a:solidFill>
            </a:endParaRPr>
          </a:p>
        </p:txBody>
      </p:sp>
    </p:spTree>
    <p:extLst>
      <p:ext uri="{BB962C8B-B14F-4D97-AF65-F5344CB8AC3E}">
        <p14:creationId xmlns:p14="http://schemas.microsoft.com/office/powerpoint/2010/main" val="9858695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Hadronic Physics</a:t>
            </a:r>
            <a:endParaRPr lang="zh-CN" altLang="en-US"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2</a:t>
            </a:fld>
            <a:endParaRPr lang="en-US" dirty="0"/>
          </a:p>
        </p:txBody>
      </p:sp>
      <p:sp>
        <p:nvSpPr>
          <p:cNvPr id="7" name="灯片编号占位符 3"/>
          <p:cNvSpPr txBox="1">
            <a:spLocks/>
          </p:cNvSpPr>
          <p:nvPr/>
        </p:nvSpPr>
        <p:spPr>
          <a:xfrm>
            <a:off x="6553200" y="61531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4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CE8CDAF-82F5-48B1-94DA-61C027BB28F0}" type="slidenum">
              <a:rPr lang="zh-CN" altLang="en-US" smtClean="0"/>
              <a:pPr/>
              <a:t>2</a:t>
            </a:fld>
            <a:endParaRPr lang="zh-CN" altLang="en-US"/>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924899"/>
            <a:ext cx="4252895" cy="5323502"/>
          </a:xfrm>
          <a:prstGeom prst="rect">
            <a:avLst/>
          </a:prstGeom>
        </p:spPr>
      </p:pic>
      <p:sp>
        <p:nvSpPr>
          <p:cNvPr id="9" name="圆角矩形标注 8"/>
          <p:cNvSpPr/>
          <p:nvPr/>
        </p:nvSpPr>
        <p:spPr>
          <a:xfrm>
            <a:off x="1864301" y="3361546"/>
            <a:ext cx="2420489" cy="720080"/>
          </a:xfrm>
          <a:prstGeom prst="wedgeRoundRectCallout">
            <a:avLst>
              <a:gd name="adj1" fmla="val 16920"/>
              <a:gd name="adj2" fmla="val 186727"/>
              <a:gd name="adj3" fmla="val 16667"/>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zh-CN" sz="2000" b="1" dirty="0" err="1" smtClean="0">
                <a:latin typeface="Comic Sans MS" panose="030F0702030302020204" pitchFamily="66" charset="0"/>
              </a:rPr>
              <a:t>pQCD</a:t>
            </a:r>
            <a:endParaRPr lang="en-US" altLang="zh-CN" sz="2000" b="1" dirty="0">
              <a:latin typeface="Comic Sans MS" panose="030F0702030302020204" pitchFamily="66" charset="0"/>
            </a:endParaRPr>
          </a:p>
          <a:p>
            <a:pPr algn="ctr">
              <a:lnSpc>
                <a:spcPct val="120000"/>
              </a:lnSpc>
            </a:pPr>
            <a:r>
              <a:rPr lang="en-US" altLang="zh-CN" sz="2000" b="1" dirty="0">
                <a:latin typeface="+mj-lt"/>
              </a:rPr>
              <a:t>Asymptotic freedom</a:t>
            </a:r>
          </a:p>
        </p:txBody>
      </p:sp>
      <p:sp>
        <p:nvSpPr>
          <p:cNvPr id="10" name="圆角矩形标注 9"/>
          <p:cNvSpPr/>
          <p:nvPr/>
        </p:nvSpPr>
        <p:spPr>
          <a:xfrm>
            <a:off x="1187624" y="1423142"/>
            <a:ext cx="2496772" cy="720080"/>
          </a:xfrm>
          <a:prstGeom prst="wedgeRoundRectCallout">
            <a:avLst>
              <a:gd name="adj1" fmla="val -51801"/>
              <a:gd name="adj2" fmla="val 178953"/>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zh-CN" sz="2000" b="1" dirty="0" smtClean="0">
                <a:solidFill>
                  <a:schemeClr val="bg1"/>
                </a:solidFill>
                <a:latin typeface="Comic Sans MS" panose="030F0702030302020204" pitchFamily="66" charset="0"/>
              </a:rPr>
              <a:t>Non-</a:t>
            </a:r>
            <a:r>
              <a:rPr lang="en-US" altLang="zh-CN" sz="2000" b="1" dirty="0" err="1" smtClean="0">
                <a:solidFill>
                  <a:schemeClr val="bg1"/>
                </a:solidFill>
                <a:latin typeface="Comic Sans MS" panose="030F0702030302020204" pitchFamily="66" charset="0"/>
              </a:rPr>
              <a:t>pQCD</a:t>
            </a:r>
            <a:endParaRPr lang="en-US" altLang="zh-CN" sz="2000" b="1" dirty="0">
              <a:solidFill>
                <a:schemeClr val="bg1"/>
              </a:solidFill>
              <a:latin typeface="Comic Sans MS" panose="030F0702030302020204" pitchFamily="66" charset="0"/>
            </a:endParaRPr>
          </a:p>
          <a:p>
            <a:pPr algn="ctr">
              <a:lnSpc>
                <a:spcPct val="120000"/>
              </a:lnSpc>
            </a:pPr>
            <a:r>
              <a:rPr lang="en-US" altLang="zh-CN" sz="2000" b="1" dirty="0" smtClean="0">
                <a:solidFill>
                  <a:schemeClr val="bg1"/>
                </a:solidFill>
                <a:latin typeface="+mj-lt"/>
              </a:rPr>
              <a:t>Effective field Theory</a:t>
            </a:r>
            <a:endParaRPr lang="en-US" altLang="zh-CN" sz="2000" b="1" dirty="0">
              <a:solidFill>
                <a:schemeClr val="bg1"/>
              </a:solidFill>
              <a:latin typeface="+mj-lt"/>
            </a:endParaRPr>
          </a:p>
        </p:txBody>
      </p:sp>
      <p:sp>
        <p:nvSpPr>
          <p:cNvPr id="11" name="文本框 10"/>
          <p:cNvSpPr txBox="1"/>
          <p:nvPr/>
        </p:nvSpPr>
        <p:spPr>
          <a:xfrm>
            <a:off x="4572000" y="968589"/>
            <a:ext cx="4226825" cy="4662815"/>
          </a:xfrm>
          <a:prstGeom prst="rect">
            <a:avLst/>
          </a:prstGeom>
          <a:noFill/>
        </p:spPr>
        <p:txBody>
          <a:bodyPr wrap="square" rtlCol="0">
            <a:spAutoFit/>
          </a:bodyPr>
          <a:lstStyle/>
          <a:p>
            <a:pPr algn="ctr">
              <a:lnSpc>
                <a:spcPct val="150000"/>
              </a:lnSpc>
            </a:pPr>
            <a:r>
              <a:rPr lang="en-US" altLang="zh-CN" sz="2200" dirty="0" smtClean="0">
                <a:latin typeface="华文楷体" panose="02010600040101010101" pitchFamily="2" charset="-122"/>
                <a:ea typeface="华文楷体" panose="02010600040101010101" pitchFamily="2" charset="-122"/>
              </a:rPr>
              <a:t>That [intermediate </a:t>
            </a:r>
            <a:r>
              <a:rPr lang="en-US" altLang="zh-CN" sz="2200" dirty="0" err="1" smtClean="0">
                <a:latin typeface="华文楷体" panose="02010600040101010101" pitchFamily="2" charset="-122"/>
                <a:ea typeface="华文楷体" panose="02010600040101010101" pitchFamily="2" charset="-122"/>
              </a:rPr>
              <a:t>distrance</a:t>
            </a:r>
            <a:r>
              <a:rPr lang="en-US" altLang="zh-CN" sz="2200" dirty="0" smtClean="0">
                <a:latin typeface="华文楷体" panose="02010600040101010101" pitchFamily="2" charset="-122"/>
                <a:ea typeface="华文楷体" panose="02010600040101010101" pitchFamily="2" charset="-122"/>
              </a:rPr>
              <a:t>] scale is the richest phenomenologically, and is certainly the crux region to understand …. What QCD is really about. And at the heart of subject is the hadron spectrum, … </a:t>
            </a:r>
            <a:r>
              <a:rPr lang="en-US" altLang="zh-CN" sz="2200" dirty="0" smtClean="0">
                <a:solidFill>
                  <a:srgbClr val="FF0000"/>
                </a:solidFill>
                <a:latin typeface="华文楷体" panose="02010600040101010101" pitchFamily="2" charset="-122"/>
                <a:ea typeface="华文楷体" panose="02010600040101010101" pitchFamily="2" charset="-122"/>
              </a:rPr>
              <a:t>with question, there is a great need for a new round of experiments</a:t>
            </a:r>
            <a:endParaRPr lang="en-US" altLang="zh-CN" sz="2200" dirty="0">
              <a:latin typeface="华文楷体" panose="02010600040101010101" pitchFamily="2" charset="-122"/>
              <a:ea typeface="华文楷体" panose="02010600040101010101" pitchFamily="2" charset="-122"/>
            </a:endParaRPr>
          </a:p>
          <a:p>
            <a:pPr algn="r">
              <a:lnSpc>
                <a:spcPct val="150000"/>
              </a:lnSpc>
            </a:pPr>
            <a:r>
              <a:rPr lang="en-US" altLang="zh-CN" sz="2200" dirty="0" smtClean="0">
                <a:latin typeface="华文楷体" panose="02010600040101010101" pitchFamily="2" charset="-122"/>
                <a:ea typeface="华文楷体" panose="02010600040101010101" pitchFamily="2" charset="-122"/>
              </a:rPr>
              <a:t>James D. </a:t>
            </a:r>
            <a:r>
              <a:rPr lang="en-US" altLang="zh-CN" sz="2200" dirty="0" err="1" smtClean="0">
                <a:latin typeface="华文楷体" panose="02010600040101010101" pitchFamily="2" charset="-122"/>
                <a:ea typeface="华文楷体" panose="02010600040101010101" pitchFamily="2" charset="-122"/>
              </a:rPr>
              <a:t>Bjorken</a:t>
            </a:r>
            <a:r>
              <a:rPr lang="en-US" altLang="zh-CN" sz="2200" dirty="0" smtClean="0">
                <a:latin typeface="华文楷体" panose="02010600040101010101" pitchFamily="2" charset="-122"/>
                <a:ea typeface="华文楷体" panose="02010600040101010101" pitchFamily="2" charset="-122"/>
              </a:rPr>
              <a:t> (2000) </a:t>
            </a:r>
            <a:endParaRPr lang="zh-CN" altLang="en-US" sz="2200" dirty="0">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35294068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latin typeface="Times New Roman" panose="02020603050405020304" pitchFamily="18" charset="0"/>
                <a:cs typeface="Times New Roman" panose="02020603050405020304" pitchFamily="18" charset="0"/>
              </a:rPr>
              <a:t>Search for </a:t>
            </a:r>
            <a:r>
              <a:rPr lang="en-US" altLang="zh-CN" dirty="0">
                <a:latin typeface="Times New Roman" panose="02020603050405020304" pitchFamily="18" charset="0"/>
                <a:cs typeface="Times New Roman" panose="02020603050405020304" pitchFamily="18" charset="0"/>
                <a:sym typeface="Symbol" panose="05050102010706020507" pitchFamily="18" charset="2"/>
              </a:rPr>
              <a:t></a:t>
            </a:r>
            <a:r>
              <a:rPr lang="en-US" altLang="zh-CN" baseline="-25000" dirty="0">
                <a:latin typeface="Times New Roman" panose="02020603050405020304" pitchFamily="18" charset="0"/>
                <a:cs typeface="Times New Roman" panose="02020603050405020304" pitchFamily="18" charset="0"/>
                <a:sym typeface="Symbol" panose="05050102010706020507" pitchFamily="18" charset="2"/>
              </a:rPr>
              <a:t>c2</a:t>
            </a:r>
            <a:r>
              <a:rPr lang="en-US" altLang="zh-CN" dirty="0">
                <a:latin typeface="Times New Roman" panose="02020603050405020304" pitchFamily="18" charset="0"/>
                <a:cs typeface="Times New Roman" panose="02020603050405020304" pitchFamily="18" charset="0"/>
                <a:sym typeface="Symbol" panose="05050102010706020507" pitchFamily="18" charset="2"/>
              </a:rPr>
              <a:t>(1</a:t>
            </a:r>
            <a:r>
              <a:rPr lang="en-US" altLang="zh-CN" baseline="30000" dirty="0">
                <a:latin typeface="Times New Roman" panose="02020603050405020304" pitchFamily="18" charset="0"/>
                <a:cs typeface="Times New Roman" panose="02020603050405020304" pitchFamily="18" charset="0"/>
                <a:sym typeface="Symbol" panose="05050102010706020507" pitchFamily="18" charset="2"/>
              </a:rPr>
              <a:t>1</a:t>
            </a:r>
            <a:r>
              <a:rPr lang="en-US" altLang="zh-CN" dirty="0">
                <a:latin typeface="Times New Roman" panose="02020603050405020304" pitchFamily="18" charset="0"/>
                <a:cs typeface="Times New Roman" panose="02020603050405020304" pitchFamily="18" charset="0"/>
                <a:sym typeface="Symbol" panose="05050102010706020507" pitchFamily="18" charset="2"/>
              </a:rPr>
              <a:t>D</a:t>
            </a:r>
            <a:r>
              <a:rPr lang="en-US" altLang="zh-CN" baseline="-25000" dirty="0">
                <a:latin typeface="Times New Roman" panose="02020603050405020304" pitchFamily="18" charset="0"/>
                <a:cs typeface="Times New Roman" panose="02020603050405020304" pitchFamily="18" charset="0"/>
                <a:sym typeface="Symbol" panose="05050102010706020507" pitchFamily="18" charset="2"/>
              </a:rPr>
              <a:t>2</a:t>
            </a:r>
            <a:r>
              <a:rPr lang="en-US" altLang="zh-CN" dirty="0">
                <a:latin typeface="Times New Roman" panose="02020603050405020304" pitchFamily="18" charset="0"/>
                <a:cs typeface="Times New Roman" panose="02020603050405020304" pitchFamily="18" charset="0"/>
                <a:sym typeface="Symbol" panose="05050102010706020507" pitchFamily="18" charset="2"/>
              </a:rPr>
              <a:t>)</a:t>
            </a:r>
            <a:endParaRPr lang="zh-CN" altLang="en-US"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20</a:t>
            </a:fld>
            <a:endParaRPr lang="en-US" dirty="0"/>
          </a:p>
        </p:txBody>
      </p:sp>
      <p:sp>
        <p:nvSpPr>
          <p:cNvPr id="7" name="内容占位符 2"/>
          <p:cNvSpPr>
            <a:spLocks noGrp="1"/>
          </p:cNvSpPr>
          <p:nvPr>
            <p:ph idx="1"/>
          </p:nvPr>
        </p:nvSpPr>
        <p:spPr>
          <a:xfrm>
            <a:off x="636693" y="754253"/>
            <a:ext cx="7870613" cy="6450036"/>
          </a:xfrm>
          <a:ln w="34925">
            <a:noFill/>
          </a:ln>
        </p:spPr>
        <p:txBody>
          <a:bodyPr>
            <a:normAutofit fontScale="70000" lnSpcReduction="20000"/>
          </a:bodyPr>
          <a:lstStyle/>
          <a:p>
            <a:pPr marL="0" indent="0">
              <a:lnSpc>
                <a:spcPts val="2420"/>
              </a:lnSpc>
              <a:buNone/>
            </a:pPr>
            <a:endParaRPr lang="en-US" altLang="zh-CN" sz="1600" b="0" dirty="0" smtClean="0">
              <a:solidFill>
                <a:srgbClr val="0036FA"/>
              </a:solidFill>
              <a:latin typeface="Times New Roman" panose="02020603050405020304" pitchFamily="18" charset="0"/>
              <a:cs typeface="Times New Roman" panose="02020603050405020304" pitchFamily="18" charset="0"/>
              <a:sym typeface="Symbol" panose="05050102010706020507" pitchFamily="18" charset="2"/>
            </a:endParaRPr>
          </a:p>
          <a:p>
            <a:pPr>
              <a:lnSpc>
                <a:spcPct val="140000"/>
              </a:lnSpc>
              <a:buFont typeface="Wingdings" panose="05000000000000000000" pitchFamily="2" charset="2"/>
              <a:buChar char="p"/>
            </a:pPr>
            <a:r>
              <a:rPr lang="en-US" altLang="zh-CN" sz="3700" b="0" dirty="0" smtClean="0">
                <a:solidFill>
                  <a:srgbClr val="0036FA"/>
                </a:solidFill>
                <a:latin typeface="Times New Roman" panose="02020603050405020304" pitchFamily="18" charset="0"/>
                <a:cs typeface="Times New Roman" panose="02020603050405020304" pitchFamily="18" charset="0"/>
                <a:sym typeface="Symbol" panose="05050102010706020507" pitchFamily="18" charset="2"/>
              </a:rPr>
              <a:t>B(</a:t>
            </a:r>
            <a:r>
              <a:rPr lang="en-US" altLang="zh-CN" sz="3700" b="0" dirty="0" err="1" smtClean="0">
                <a:solidFill>
                  <a:srgbClr val="0036FA"/>
                </a:solidFill>
                <a:latin typeface="Times New Roman" panose="02020603050405020304" pitchFamily="18" charset="0"/>
                <a:cs typeface="Times New Roman" panose="02020603050405020304" pitchFamily="18" charset="0"/>
                <a:sym typeface="Symbol" panose="05050102010706020507" pitchFamily="18" charset="2"/>
              </a:rPr>
              <a:t>h</a:t>
            </a:r>
            <a:r>
              <a:rPr lang="en-US" altLang="zh-CN" sz="3700" b="0" baseline="-25000" dirty="0" err="1" smtClean="0">
                <a:solidFill>
                  <a:srgbClr val="0036FA"/>
                </a:solidFill>
                <a:latin typeface="Times New Roman" panose="02020603050405020304" pitchFamily="18" charset="0"/>
                <a:cs typeface="Times New Roman" panose="02020603050405020304" pitchFamily="18" charset="0"/>
                <a:sym typeface="Symbol" panose="05050102010706020507" pitchFamily="18" charset="2"/>
              </a:rPr>
              <a:t>c</a:t>
            </a:r>
            <a:r>
              <a:rPr lang="en-US" altLang="zh-CN" sz="3700" b="0" dirty="0" smtClean="0">
                <a:solidFill>
                  <a:srgbClr val="0036FA"/>
                </a:solidFill>
                <a:latin typeface="Times New Roman" panose="02020603050405020304" pitchFamily="18" charset="0"/>
                <a:cs typeface="Times New Roman" panose="02020603050405020304" pitchFamily="18" charset="0"/>
                <a:sym typeface="Symbol" panose="05050102010706020507" pitchFamily="18" charset="2"/>
              </a:rPr>
              <a:t>(2P)</a:t>
            </a:r>
            <a:r>
              <a:rPr lang="zh-CN" altLang="en-US" sz="3700" b="0" dirty="0">
                <a:solidFill>
                  <a:srgbClr val="0036FA"/>
                </a:solidFill>
                <a:latin typeface="Times New Roman" panose="02020603050405020304" pitchFamily="18" charset="0"/>
                <a:cs typeface="Times New Roman" panose="02020603050405020304" pitchFamily="18" charset="0"/>
                <a:sym typeface="Symbol" panose="05050102010706020507" pitchFamily="18" charset="2"/>
              </a:rPr>
              <a:t> </a:t>
            </a:r>
            <a:r>
              <a:rPr lang="zh-CN" altLang="en-US" sz="3700" b="0" dirty="0" smtClean="0">
                <a:solidFill>
                  <a:srgbClr val="0036FA"/>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CN" sz="3700" b="0" baseline="-25000" dirty="0" smtClean="0">
                <a:solidFill>
                  <a:srgbClr val="0036FA"/>
                </a:solidFill>
                <a:latin typeface="Times New Roman" panose="02020603050405020304" pitchFamily="18" charset="0"/>
                <a:cs typeface="Times New Roman" panose="02020603050405020304" pitchFamily="18" charset="0"/>
                <a:sym typeface="Symbol" panose="05050102010706020507" pitchFamily="18" charset="2"/>
              </a:rPr>
              <a:t>c2</a:t>
            </a:r>
            <a:r>
              <a:rPr lang="en-US" altLang="zh-CN" sz="3700" b="0" dirty="0" smtClean="0">
                <a:solidFill>
                  <a:srgbClr val="0036FA"/>
                </a:solidFill>
                <a:latin typeface="Times New Roman" panose="02020603050405020304" pitchFamily="18" charset="0"/>
                <a:cs typeface="Times New Roman" panose="02020603050405020304" pitchFamily="18" charset="0"/>
                <a:sym typeface="Symbol" panose="05050102010706020507" pitchFamily="18" charset="2"/>
              </a:rPr>
              <a:t>)  310</a:t>
            </a:r>
            <a:r>
              <a:rPr lang="en-US" altLang="zh-CN" sz="3700" b="0" baseline="30000" dirty="0" smtClean="0">
                <a:solidFill>
                  <a:srgbClr val="0036FA"/>
                </a:solidFill>
                <a:latin typeface="Times New Roman" panose="02020603050405020304" pitchFamily="18" charset="0"/>
                <a:cs typeface="Times New Roman" panose="02020603050405020304" pitchFamily="18" charset="0"/>
                <a:sym typeface="Symbol" panose="05050102010706020507" pitchFamily="18" charset="2"/>
              </a:rPr>
              <a:t>-4  </a:t>
            </a:r>
            <a:r>
              <a:rPr lang="en-US" altLang="zh-CN" sz="3700" b="0" dirty="0" smtClean="0">
                <a:solidFill>
                  <a:srgbClr val="0036FA"/>
                </a:solidFill>
                <a:latin typeface="Times New Roman" panose="02020603050405020304" pitchFamily="18" charset="0"/>
                <a:cs typeface="Times New Roman" panose="02020603050405020304" pitchFamily="18" charset="0"/>
                <a:sym typeface="Symbol" panose="05050102010706020507" pitchFamily="18" charset="2"/>
              </a:rPr>
              <a:t>[E1 trans., Barnes 05]</a:t>
            </a:r>
          </a:p>
          <a:p>
            <a:pPr>
              <a:lnSpc>
                <a:spcPct val="140000"/>
              </a:lnSpc>
              <a:buFont typeface="Wingdings" panose="05000000000000000000" pitchFamily="2" charset="2"/>
              <a:buChar char="p"/>
            </a:pPr>
            <a:r>
              <a:rPr lang="en-US" altLang="zh-CN" sz="3700" b="0" dirty="0" smtClean="0">
                <a:solidFill>
                  <a:srgbClr val="0036FA"/>
                </a:solidFill>
                <a:latin typeface="Times New Roman" panose="02020603050405020304" pitchFamily="18" charset="0"/>
                <a:cs typeface="Times New Roman" panose="02020603050405020304" pitchFamily="18" charset="0"/>
                <a:sym typeface="Symbol" panose="05050102010706020507" pitchFamily="18" charset="2"/>
              </a:rPr>
              <a:t>B(</a:t>
            </a:r>
            <a:r>
              <a:rPr lang="zh-CN" altLang="en-US" sz="3700" b="0" dirty="0">
                <a:solidFill>
                  <a:srgbClr val="0036FA"/>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CN" sz="3700" b="0" baseline="-25000" dirty="0" smtClean="0">
                <a:solidFill>
                  <a:srgbClr val="0036FA"/>
                </a:solidFill>
                <a:latin typeface="Times New Roman" panose="02020603050405020304" pitchFamily="18" charset="0"/>
                <a:cs typeface="Times New Roman" panose="02020603050405020304" pitchFamily="18" charset="0"/>
                <a:sym typeface="Symbol" panose="05050102010706020507" pitchFamily="18" charset="2"/>
              </a:rPr>
              <a:t>c2</a:t>
            </a:r>
            <a:r>
              <a:rPr lang="en-US" altLang="zh-CN" sz="3700" b="0" dirty="0" smtClean="0">
                <a:solidFill>
                  <a:srgbClr val="0036FA"/>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CN" sz="3700" b="0" dirty="0" err="1" smtClean="0">
                <a:solidFill>
                  <a:srgbClr val="0036FA"/>
                </a:solidFill>
                <a:latin typeface="Times New Roman" panose="02020603050405020304" pitchFamily="18" charset="0"/>
                <a:cs typeface="Times New Roman" panose="02020603050405020304" pitchFamily="18" charset="0"/>
                <a:sym typeface="Symbol" panose="05050102010706020507" pitchFamily="18" charset="2"/>
              </a:rPr>
              <a:t>h</a:t>
            </a:r>
            <a:r>
              <a:rPr lang="en-US" altLang="zh-CN" sz="3700" b="0" baseline="-25000" dirty="0" err="1" smtClean="0">
                <a:solidFill>
                  <a:srgbClr val="0036FA"/>
                </a:solidFill>
                <a:latin typeface="Times New Roman" panose="02020603050405020304" pitchFamily="18" charset="0"/>
                <a:cs typeface="Times New Roman" panose="02020603050405020304" pitchFamily="18" charset="0"/>
                <a:sym typeface="Symbol" panose="05050102010706020507" pitchFamily="18" charset="2"/>
              </a:rPr>
              <a:t>c</a:t>
            </a:r>
            <a:r>
              <a:rPr lang="en-US" altLang="zh-CN" sz="3700" b="0" dirty="0" smtClean="0">
                <a:solidFill>
                  <a:srgbClr val="0036FA"/>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CN" sz="3700" b="0" dirty="0">
                <a:solidFill>
                  <a:srgbClr val="0036FA"/>
                </a:solidFill>
                <a:latin typeface="Times New Roman" panose="02020603050405020304" pitchFamily="18" charset="0"/>
                <a:cs typeface="Times New Roman" panose="02020603050405020304" pitchFamily="18" charset="0"/>
                <a:sym typeface="Symbol" panose="05050102010706020507" pitchFamily="18" charset="2"/>
              </a:rPr>
              <a:t> </a:t>
            </a:r>
            <a:r>
              <a:rPr lang="en-US" altLang="zh-CN" sz="3700" b="0" dirty="0" smtClean="0">
                <a:solidFill>
                  <a:srgbClr val="0036FA"/>
                </a:solidFill>
                <a:latin typeface="Times New Roman" panose="02020603050405020304" pitchFamily="18" charset="0"/>
                <a:cs typeface="Times New Roman" panose="02020603050405020304" pitchFamily="18" charset="0"/>
                <a:sym typeface="Symbol" panose="05050102010706020507" pitchFamily="18" charset="2"/>
              </a:rPr>
              <a:t> (4454)%    [E1 trans., Fan 09]</a:t>
            </a:r>
            <a:endParaRPr lang="en-US" altLang="zh-CN" sz="3700" b="0" dirty="0">
              <a:solidFill>
                <a:srgbClr val="0036FA"/>
              </a:solidFill>
              <a:latin typeface="Times New Roman" panose="02020603050405020304" pitchFamily="18" charset="0"/>
              <a:cs typeface="Times New Roman" panose="02020603050405020304" pitchFamily="18" charset="0"/>
              <a:sym typeface="Symbol" panose="05050102010706020507" pitchFamily="18" charset="2"/>
            </a:endParaRPr>
          </a:p>
          <a:p>
            <a:pPr>
              <a:lnSpc>
                <a:spcPct val="140000"/>
              </a:lnSpc>
              <a:buFont typeface="Wingdings" panose="05000000000000000000" pitchFamily="2" charset="2"/>
              <a:buChar char="p"/>
            </a:pPr>
            <a:r>
              <a:rPr lang="en-US" altLang="zh-CN" sz="3700" b="0" dirty="0" smtClean="0">
                <a:solidFill>
                  <a:srgbClr val="0036FA"/>
                </a:solidFill>
                <a:latin typeface="Times New Roman" panose="02020603050405020304" pitchFamily="18" charset="0"/>
                <a:cs typeface="Times New Roman" panose="02020603050405020304" pitchFamily="18" charset="0"/>
                <a:sym typeface="Symbol" panose="05050102010706020507" pitchFamily="18" charset="2"/>
              </a:rPr>
              <a:t>B(</a:t>
            </a:r>
            <a:r>
              <a:rPr lang="en-US" altLang="zh-CN" sz="3700" b="0" dirty="0" err="1" smtClean="0">
                <a:solidFill>
                  <a:srgbClr val="0036FA"/>
                </a:solidFill>
                <a:latin typeface="Times New Roman" panose="02020603050405020304" pitchFamily="18" charset="0"/>
                <a:cs typeface="Times New Roman" panose="02020603050405020304" pitchFamily="18" charset="0"/>
                <a:sym typeface="Symbol" panose="05050102010706020507" pitchFamily="18" charset="2"/>
              </a:rPr>
              <a:t>h</a:t>
            </a:r>
            <a:r>
              <a:rPr lang="en-US" altLang="zh-CN" sz="3700" b="0" baseline="-25000" dirty="0" err="1" smtClean="0">
                <a:solidFill>
                  <a:srgbClr val="0036FA"/>
                </a:solidFill>
                <a:latin typeface="Times New Roman" panose="02020603050405020304" pitchFamily="18" charset="0"/>
                <a:cs typeface="Times New Roman" panose="02020603050405020304" pitchFamily="18" charset="0"/>
                <a:sym typeface="Symbol" panose="05050102010706020507" pitchFamily="18" charset="2"/>
              </a:rPr>
              <a:t>c</a:t>
            </a:r>
            <a:r>
              <a:rPr lang="en-US" altLang="zh-CN" sz="3700" b="0" dirty="0" smtClean="0">
                <a:solidFill>
                  <a:srgbClr val="0036FA"/>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CN" sz="3700" b="0" baseline="-25000" dirty="0" smtClean="0">
                <a:solidFill>
                  <a:srgbClr val="0036FA"/>
                </a:solidFill>
                <a:latin typeface="Times New Roman" panose="02020603050405020304" pitchFamily="18" charset="0"/>
                <a:cs typeface="Times New Roman" panose="02020603050405020304" pitchFamily="18" charset="0"/>
                <a:sym typeface="Symbol" panose="05050102010706020507" pitchFamily="18" charset="2"/>
              </a:rPr>
              <a:t>c</a:t>
            </a:r>
            <a:r>
              <a:rPr lang="en-US" altLang="zh-CN" sz="3700" b="0" dirty="0" smtClean="0">
                <a:solidFill>
                  <a:srgbClr val="0036FA"/>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CN" sz="3700" b="0" dirty="0">
                <a:solidFill>
                  <a:srgbClr val="0036FA"/>
                </a:solidFill>
                <a:latin typeface="Times New Roman" panose="02020603050405020304" pitchFamily="18" charset="0"/>
                <a:cs typeface="Times New Roman" panose="02020603050405020304" pitchFamily="18" charset="0"/>
                <a:sym typeface="Symbol" panose="05050102010706020507" pitchFamily="18" charset="2"/>
              </a:rPr>
              <a:t>  </a:t>
            </a:r>
            <a:r>
              <a:rPr lang="en-US" altLang="zh-CN" sz="3700" b="0" dirty="0" smtClean="0">
                <a:solidFill>
                  <a:srgbClr val="0036FA"/>
                </a:solidFill>
                <a:latin typeface="Times New Roman" panose="02020603050405020304" pitchFamily="18" charset="0"/>
                <a:cs typeface="Times New Roman" panose="02020603050405020304" pitchFamily="18" charset="0"/>
                <a:sym typeface="Symbol" panose="05050102010706020507" pitchFamily="18" charset="2"/>
              </a:rPr>
              <a:t>54%              [E1 trans., BESIII10]</a:t>
            </a:r>
          </a:p>
          <a:p>
            <a:pPr>
              <a:lnSpc>
                <a:spcPct val="140000"/>
              </a:lnSpc>
              <a:buFont typeface="Wingdings" panose="05000000000000000000" pitchFamily="2" charset="2"/>
              <a:buChar char="p"/>
            </a:pPr>
            <a:r>
              <a:rPr lang="zh-CN" altLang="en-US" sz="3700" b="0" dirty="0">
                <a:solidFill>
                  <a:srgbClr val="0036FA"/>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CN" sz="3700" b="0" dirty="0">
                <a:solidFill>
                  <a:srgbClr val="0036FA"/>
                </a:solidFill>
                <a:latin typeface="Times New Roman" panose="02020603050405020304" pitchFamily="18" charset="0"/>
                <a:cs typeface="Times New Roman" panose="02020603050405020304" pitchFamily="18" charset="0"/>
                <a:sym typeface="Symbol" panose="05050102010706020507" pitchFamily="18" charset="2"/>
              </a:rPr>
              <a:t>(e</a:t>
            </a:r>
            <a:r>
              <a:rPr lang="zh-CN" altLang="en-US" sz="3700" b="0" baseline="30000" dirty="0">
                <a:solidFill>
                  <a:srgbClr val="0036FA"/>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CN" sz="3700" b="0" dirty="0">
                <a:solidFill>
                  <a:srgbClr val="0036FA"/>
                </a:solidFill>
                <a:latin typeface="Times New Roman" panose="02020603050405020304" pitchFamily="18" charset="0"/>
                <a:cs typeface="Times New Roman" panose="02020603050405020304" pitchFamily="18" charset="0"/>
                <a:sym typeface="Symbol" panose="05050102010706020507" pitchFamily="18" charset="2"/>
              </a:rPr>
              <a:t>e</a:t>
            </a:r>
            <a:r>
              <a:rPr lang="zh-CN" altLang="en-US" sz="3700" b="0" baseline="30000" dirty="0">
                <a:solidFill>
                  <a:srgbClr val="0036FA"/>
                </a:solidFill>
                <a:latin typeface="Times New Roman" panose="02020603050405020304" pitchFamily="18" charset="0"/>
                <a:cs typeface="Times New Roman" panose="02020603050405020304" pitchFamily="18" charset="0"/>
                <a:sym typeface="Symbol" panose="05050102010706020507" pitchFamily="18" charset="2"/>
              </a:rPr>
              <a:t></a:t>
            </a:r>
            <a:r>
              <a:rPr lang="zh-CN" altLang="en-US" sz="3700" b="0" dirty="0">
                <a:solidFill>
                  <a:srgbClr val="0036FA"/>
                </a:solidFill>
                <a:latin typeface="Times New Roman" panose="02020603050405020304" pitchFamily="18" charset="0"/>
                <a:cs typeface="Times New Roman" panose="02020603050405020304" pitchFamily="18" charset="0"/>
                <a:sym typeface="Symbol" panose="05050102010706020507" pitchFamily="18" charset="2"/>
              </a:rPr>
              <a:t></a:t>
            </a:r>
            <a:r>
              <a:rPr lang="zh-CN" altLang="en-US" sz="3700" b="0" baseline="30000" dirty="0">
                <a:solidFill>
                  <a:srgbClr val="0036FA"/>
                </a:solidFill>
                <a:latin typeface="Times New Roman" panose="02020603050405020304" pitchFamily="18" charset="0"/>
                <a:cs typeface="Times New Roman" panose="02020603050405020304" pitchFamily="18" charset="0"/>
                <a:sym typeface="Symbol" panose="05050102010706020507" pitchFamily="18" charset="2"/>
              </a:rPr>
              <a:t></a:t>
            </a:r>
            <a:r>
              <a:rPr lang="zh-CN" altLang="en-US" sz="3700" b="0" dirty="0">
                <a:solidFill>
                  <a:srgbClr val="0036FA"/>
                </a:solidFill>
                <a:latin typeface="Times New Roman" panose="02020603050405020304" pitchFamily="18" charset="0"/>
                <a:cs typeface="Times New Roman" panose="02020603050405020304" pitchFamily="18" charset="0"/>
                <a:sym typeface="Symbol" panose="05050102010706020507" pitchFamily="18" charset="2"/>
              </a:rPr>
              <a:t></a:t>
            </a:r>
            <a:r>
              <a:rPr lang="zh-CN" altLang="en-US" sz="3700" b="0" baseline="30000" dirty="0">
                <a:solidFill>
                  <a:srgbClr val="0036FA"/>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CN" sz="3700" b="0" dirty="0" err="1">
                <a:solidFill>
                  <a:srgbClr val="0036FA"/>
                </a:solidFill>
                <a:latin typeface="Times New Roman" panose="02020603050405020304" pitchFamily="18" charset="0"/>
                <a:cs typeface="Times New Roman" panose="02020603050405020304" pitchFamily="18" charset="0"/>
                <a:sym typeface="Symbol" panose="05050102010706020507" pitchFamily="18" charset="2"/>
              </a:rPr>
              <a:t>h</a:t>
            </a:r>
            <a:r>
              <a:rPr lang="en-US" altLang="zh-CN" sz="3700" b="0" baseline="-25000" dirty="0" err="1">
                <a:solidFill>
                  <a:srgbClr val="0036FA"/>
                </a:solidFill>
                <a:latin typeface="Times New Roman" panose="02020603050405020304" pitchFamily="18" charset="0"/>
                <a:cs typeface="Times New Roman" panose="02020603050405020304" pitchFamily="18" charset="0"/>
                <a:sym typeface="Symbol" panose="05050102010706020507" pitchFamily="18" charset="2"/>
              </a:rPr>
              <a:t>c</a:t>
            </a:r>
            <a:r>
              <a:rPr lang="en-US" altLang="zh-CN" sz="3700" b="0" dirty="0">
                <a:solidFill>
                  <a:srgbClr val="0036FA"/>
                </a:solidFill>
                <a:latin typeface="Times New Roman" panose="02020603050405020304" pitchFamily="18" charset="0"/>
                <a:cs typeface="Times New Roman" panose="02020603050405020304" pitchFamily="18" charset="0"/>
                <a:sym typeface="Symbol" panose="05050102010706020507" pitchFamily="18" charset="2"/>
              </a:rPr>
              <a:t>(2P)) </a:t>
            </a:r>
            <a:r>
              <a:rPr lang="zh-CN" altLang="en-US" sz="3700" b="0" dirty="0">
                <a:solidFill>
                  <a:srgbClr val="0036FA"/>
                </a:solidFill>
                <a:latin typeface="Times New Roman" panose="02020603050405020304" pitchFamily="18" charset="0"/>
                <a:cs typeface="Times New Roman" panose="02020603050405020304" pitchFamily="18" charset="0"/>
                <a:sym typeface="Symbol" panose="05050102010706020507" pitchFamily="18" charset="2"/>
              </a:rPr>
              <a:t> </a:t>
            </a:r>
            <a:r>
              <a:rPr lang="en-US" altLang="zh-CN" sz="3700" b="0" dirty="0">
                <a:solidFill>
                  <a:srgbClr val="0036FA"/>
                </a:solidFill>
                <a:latin typeface="Times New Roman" panose="02020603050405020304" pitchFamily="18" charset="0"/>
                <a:cs typeface="Times New Roman" panose="02020603050405020304" pitchFamily="18" charset="0"/>
                <a:sym typeface="Symbol" panose="05050102010706020507" pitchFamily="18" charset="2"/>
              </a:rPr>
              <a:t>20 </a:t>
            </a:r>
            <a:r>
              <a:rPr lang="en-US" altLang="zh-CN" sz="3700" b="0" dirty="0" err="1">
                <a:solidFill>
                  <a:srgbClr val="0036FA"/>
                </a:solidFill>
                <a:latin typeface="Times New Roman" panose="02020603050405020304" pitchFamily="18" charset="0"/>
                <a:cs typeface="Times New Roman" panose="02020603050405020304" pitchFamily="18" charset="0"/>
                <a:sym typeface="Symbol" panose="05050102010706020507" pitchFamily="18" charset="2"/>
              </a:rPr>
              <a:t>pb</a:t>
            </a:r>
            <a:r>
              <a:rPr lang="en-US" altLang="zh-CN" sz="3700" b="0" dirty="0">
                <a:solidFill>
                  <a:srgbClr val="0036FA"/>
                </a:solidFill>
                <a:latin typeface="Times New Roman" panose="02020603050405020304" pitchFamily="18" charset="0"/>
                <a:cs typeface="Times New Roman" panose="02020603050405020304" pitchFamily="18" charset="0"/>
                <a:sym typeface="Symbol" panose="05050102010706020507" pitchFamily="18" charset="2"/>
              </a:rPr>
              <a:t> @ </a:t>
            </a:r>
            <a:r>
              <a:rPr lang="en-US" altLang="zh-CN" sz="3700" b="0" dirty="0" smtClean="0">
                <a:solidFill>
                  <a:srgbClr val="0036FA"/>
                </a:solidFill>
                <a:latin typeface="Times New Roman" panose="02020603050405020304" pitchFamily="18" charset="0"/>
                <a:cs typeface="Times New Roman" panose="02020603050405020304" pitchFamily="18" charset="0"/>
                <a:sym typeface="Symbol" panose="05050102010706020507" pitchFamily="18" charset="2"/>
              </a:rPr>
              <a:t> </a:t>
            </a:r>
            <a:r>
              <a:rPr lang="en-US" altLang="zh-CN" sz="3700" b="0" dirty="0" err="1" smtClean="0">
                <a:solidFill>
                  <a:srgbClr val="0036FA"/>
                </a:solidFill>
                <a:latin typeface="Times New Roman" panose="02020603050405020304" pitchFamily="18" charset="0"/>
                <a:cs typeface="Times New Roman" panose="02020603050405020304" pitchFamily="18" charset="0"/>
                <a:sym typeface="Symbol" panose="05050102010706020507" pitchFamily="18" charset="2"/>
              </a:rPr>
              <a:t>Ecm</a:t>
            </a:r>
            <a:r>
              <a:rPr lang="en-US" altLang="zh-CN" sz="3700" b="0" dirty="0" smtClean="0">
                <a:solidFill>
                  <a:srgbClr val="0036FA"/>
                </a:solidFill>
                <a:latin typeface="Times New Roman" panose="02020603050405020304" pitchFamily="18" charset="0"/>
                <a:cs typeface="Times New Roman" panose="02020603050405020304" pitchFamily="18" charset="0"/>
                <a:sym typeface="Symbol" panose="05050102010706020507" pitchFamily="18" charset="2"/>
              </a:rPr>
              <a:t> = ?? </a:t>
            </a:r>
            <a:r>
              <a:rPr lang="en-US" altLang="zh-CN" sz="3700" b="0" dirty="0" err="1" smtClean="0">
                <a:solidFill>
                  <a:srgbClr val="0036FA"/>
                </a:solidFill>
                <a:latin typeface="Times New Roman" panose="02020603050405020304" pitchFamily="18" charset="0"/>
                <a:cs typeface="Times New Roman" panose="02020603050405020304" pitchFamily="18" charset="0"/>
                <a:sym typeface="Symbol" panose="05050102010706020507" pitchFamily="18" charset="2"/>
              </a:rPr>
              <a:t>GeV</a:t>
            </a:r>
            <a:endParaRPr lang="en-US" altLang="zh-CN" sz="3700" b="0" dirty="0" smtClean="0">
              <a:solidFill>
                <a:srgbClr val="0036FA"/>
              </a:solidFill>
              <a:latin typeface="Times New Roman" panose="02020603050405020304" pitchFamily="18" charset="0"/>
              <a:cs typeface="Times New Roman" panose="02020603050405020304" pitchFamily="18" charset="0"/>
              <a:sym typeface="Symbol" panose="05050102010706020507" pitchFamily="18" charset="2"/>
            </a:endParaRPr>
          </a:p>
          <a:p>
            <a:pPr>
              <a:lnSpc>
                <a:spcPct val="140000"/>
              </a:lnSpc>
              <a:buFont typeface="Wingdings" panose="05000000000000000000" pitchFamily="2" charset="2"/>
              <a:buChar char="p"/>
            </a:pPr>
            <a:r>
              <a:rPr lang="en-US" altLang="zh-CN" sz="3700" b="0" dirty="0" smtClean="0">
                <a:solidFill>
                  <a:srgbClr val="9900CC"/>
                </a:solidFill>
                <a:latin typeface="Times New Roman" panose="02020603050405020304" pitchFamily="18" charset="0"/>
                <a:cs typeface="Times New Roman" panose="02020603050405020304" pitchFamily="18" charset="0"/>
                <a:sym typeface="Symbol" panose="05050102010706020507" pitchFamily="18" charset="2"/>
              </a:rPr>
              <a:t>B(</a:t>
            </a:r>
            <a:r>
              <a:rPr lang="en-US" altLang="zh-CN" sz="3700" b="0" dirty="0">
                <a:solidFill>
                  <a:srgbClr val="9900CC"/>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CN" sz="3700" b="0" baseline="-25000" dirty="0" err="1" smtClean="0">
                <a:solidFill>
                  <a:srgbClr val="9900CC"/>
                </a:solidFill>
                <a:latin typeface="Times New Roman" panose="02020603050405020304" pitchFamily="18" charset="0"/>
                <a:cs typeface="Times New Roman" panose="02020603050405020304" pitchFamily="18" charset="0"/>
                <a:sym typeface="Symbol" panose="05050102010706020507" pitchFamily="18" charset="2"/>
              </a:rPr>
              <a:t>c</a:t>
            </a:r>
            <a:r>
              <a:rPr lang="en-US" altLang="zh-CN" sz="3700" b="0" dirty="0" err="1" smtClean="0">
                <a:solidFill>
                  <a:srgbClr val="9900CC"/>
                </a:solidFill>
                <a:latin typeface="Times New Roman" panose="02020603050405020304" pitchFamily="18" charset="0"/>
                <a:cs typeface="Times New Roman" panose="02020603050405020304" pitchFamily="18" charset="0"/>
                <a:sym typeface="Symbol" panose="05050102010706020507" pitchFamily="18" charset="2"/>
              </a:rPr>
              <a:t>hadrons</a:t>
            </a:r>
            <a:r>
              <a:rPr lang="en-US" altLang="zh-CN" sz="3700" b="0" dirty="0" smtClean="0">
                <a:solidFill>
                  <a:srgbClr val="9900CC"/>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CN" sz="3700" b="0" dirty="0">
                <a:solidFill>
                  <a:srgbClr val="9900CC"/>
                </a:solidFill>
                <a:latin typeface="Times New Roman" panose="02020603050405020304" pitchFamily="18" charset="0"/>
                <a:cs typeface="Times New Roman" panose="02020603050405020304" pitchFamily="18" charset="0"/>
                <a:sym typeface="Symbol" panose="05050102010706020507" pitchFamily="18" charset="2"/>
              </a:rPr>
              <a:t>  </a:t>
            </a:r>
            <a:r>
              <a:rPr lang="en-US" altLang="zh-CN" sz="3700" b="0" dirty="0" smtClean="0">
                <a:solidFill>
                  <a:srgbClr val="9900CC"/>
                </a:solidFill>
                <a:latin typeface="Times New Roman" panose="02020603050405020304" pitchFamily="18" charset="0"/>
                <a:cs typeface="Times New Roman" panose="02020603050405020304" pitchFamily="18" charset="0"/>
                <a:sym typeface="Symbol" panose="05050102010706020507" pitchFamily="18" charset="2"/>
              </a:rPr>
              <a:t>1.5% at BESIII</a:t>
            </a:r>
          </a:p>
          <a:p>
            <a:pPr>
              <a:lnSpc>
                <a:spcPct val="140000"/>
              </a:lnSpc>
              <a:buFont typeface="Wingdings" panose="05000000000000000000" pitchFamily="2" charset="2"/>
              <a:buChar char="p"/>
            </a:pPr>
            <a:r>
              <a:rPr lang="en-US" altLang="zh-CN" sz="3700" b="0" dirty="0" smtClean="0">
                <a:solidFill>
                  <a:srgbClr val="9900CC"/>
                </a:solidFill>
                <a:latin typeface="Times New Roman" panose="02020603050405020304" pitchFamily="18" charset="0"/>
                <a:cs typeface="Times New Roman" panose="02020603050405020304" pitchFamily="18" charset="0"/>
                <a:sym typeface="Symbol" panose="05050102010706020507" pitchFamily="18" charset="2"/>
              </a:rPr>
              <a:t>N</a:t>
            </a:r>
            <a:r>
              <a:rPr lang="en-US" altLang="zh-CN" sz="3700" b="0" baseline="30000" dirty="0" smtClean="0">
                <a:solidFill>
                  <a:srgbClr val="9900CC"/>
                </a:solidFill>
                <a:latin typeface="Times New Roman" panose="02020603050405020304" pitchFamily="18" charset="0"/>
                <a:cs typeface="Times New Roman" panose="02020603050405020304" pitchFamily="18" charset="0"/>
                <a:sym typeface="Symbol" panose="05050102010706020507" pitchFamily="18" charset="2"/>
              </a:rPr>
              <a:t>obs</a:t>
            </a:r>
            <a:r>
              <a:rPr lang="en-US" altLang="zh-CN" sz="3700" b="0" dirty="0" smtClean="0">
                <a:solidFill>
                  <a:srgbClr val="9900CC"/>
                </a:solidFill>
                <a:latin typeface="Times New Roman" panose="02020603050405020304" pitchFamily="18" charset="0"/>
                <a:cs typeface="Times New Roman" panose="02020603050405020304" pitchFamily="18" charset="0"/>
                <a:sym typeface="Symbol" panose="05050102010706020507" pitchFamily="18" charset="2"/>
              </a:rPr>
              <a:t>=210</a:t>
            </a:r>
            <a:r>
              <a:rPr lang="en-US" altLang="zh-CN" sz="3700" b="0" baseline="30000" dirty="0" smtClean="0">
                <a:solidFill>
                  <a:srgbClr val="9900CC"/>
                </a:solidFill>
                <a:latin typeface="Times New Roman" panose="02020603050405020304" pitchFamily="18" charset="0"/>
                <a:cs typeface="Times New Roman" panose="02020603050405020304" pitchFamily="18" charset="0"/>
                <a:sym typeface="Symbol" panose="05050102010706020507" pitchFamily="18" charset="2"/>
              </a:rPr>
              <a:t>-5</a:t>
            </a:r>
            <a:r>
              <a:rPr lang="en-US" altLang="zh-CN" sz="3700" b="0" dirty="0" smtClean="0">
                <a:solidFill>
                  <a:srgbClr val="9900CC"/>
                </a:solidFill>
                <a:latin typeface="Times New Roman" panose="02020603050405020304" pitchFamily="18" charset="0"/>
                <a:cs typeface="Times New Roman" panose="02020603050405020304" pitchFamily="18" charset="0"/>
                <a:sym typeface="Symbol" panose="05050102010706020507" pitchFamily="18" charset="2"/>
              </a:rPr>
              <a:t>L (L is int. </a:t>
            </a:r>
            <a:r>
              <a:rPr lang="en-US" altLang="zh-CN" sz="3700" b="0" dirty="0" err="1" smtClean="0">
                <a:solidFill>
                  <a:srgbClr val="9900CC"/>
                </a:solidFill>
                <a:latin typeface="Times New Roman" panose="02020603050405020304" pitchFamily="18" charset="0"/>
                <a:cs typeface="Times New Roman" panose="02020603050405020304" pitchFamily="18" charset="0"/>
                <a:sym typeface="Symbol" panose="05050102010706020507" pitchFamily="18" charset="2"/>
              </a:rPr>
              <a:t>lumi</a:t>
            </a:r>
            <a:r>
              <a:rPr lang="en-US" altLang="zh-CN" sz="3700" b="0" dirty="0" smtClean="0">
                <a:solidFill>
                  <a:srgbClr val="9900CC"/>
                </a:solidFill>
                <a:latin typeface="Times New Roman" panose="02020603050405020304" pitchFamily="18" charset="0"/>
                <a:cs typeface="Times New Roman" panose="02020603050405020304" pitchFamily="18" charset="0"/>
                <a:sym typeface="Symbol" panose="05050102010706020507" pitchFamily="18" charset="2"/>
              </a:rPr>
              <a:t>. </a:t>
            </a:r>
            <a:r>
              <a:rPr lang="en-US" altLang="zh-CN" sz="3700" b="0" dirty="0">
                <a:solidFill>
                  <a:srgbClr val="9900CC"/>
                </a:solidFill>
                <a:latin typeface="Times New Roman" panose="02020603050405020304" pitchFamily="18" charset="0"/>
                <a:cs typeface="Times New Roman" panose="02020603050405020304" pitchFamily="18" charset="0"/>
                <a:sym typeface="Symbol" panose="05050102010706020507" pitchFamily="18" charset="2"/>
              </a:rPr>
              <a:t>i</a:t>
            </a:r>
            <a:r>
              <a:rPr lang="en-US" altLang="zh-CN" sz="3700" b="0" dirty="0" smtClean="0">
                <a:solidFill>
                  <a:srgbClr val="9900CC"/>
                </a:solidFill>
                <a:latin typeface="Times New Roman" panose="02020603050405020304" pitchFamily="18" charset="0"/>
                <a:cs typeface="Times New Roman" panose="02020603050405020304" pitchFamily="18" charset="0"/>
                <a:sym typeface="Symbol" panose="05050102010706020507" pitchFamily="18" charset="2"/>
              </a:rPr>
              <a:t>n pb</a:t>
            </a:r>
            <a:r>
              <a:rPr lang="en-US" altLang="zh-CN" sz="3700" b="0" baseline="30000" dirty="0" smtClean="0">
                <a:solidFill>
                  <a:srgbClr val="9900CC"/>
                </a:solidFill>
                <a:latin typeface="Times New Roman" panose="02020603050405020304" pitchFamily="18" charset="0"/>
                <a:cs typeface="Times New Roman" panose="02020603050405020304" pitchFamily="18" charset="0"/>
                <a:sym typeface="Symbol" panose="05050102010706020507" pitchFamily="18" charset="2"/>
              </a:rPr>
              <a:t>-1</a:t>
            </a:r>
            <a:r>
              <a:rPr lang="en-US" altLang="zh-CN" sz="3700" b="0" dirty="0" smtClean="0">
                <a:solidFill>
                  <a:srgbClr val="9900CC"/>
                </a:solidFill>
                <a:latin typeface="Times New Roman" panose="02020603050405020304" pitchFamily="18" charset="0"/>
                <a:cs typeface="Times New Roman" panose="02020603050405020304" pitchFamily="18" charset="0"/>
                <a:sym typeface="Symbol" panose="05050102010706020507" pitchFamily="18" charset="2"/>
              </a:rPr>
              <a:t>)</a:t>
            </a:r>
            <a:endParaRPr lang="en-US" altLang="zh-CN" sz="3700" b="0" dirty="0"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endParaRPr>
          </a:p>
          <a:p>
            <a:pPr>
              <a:lnSpc>
                <a:spcPct val="140000"/>
              </a:lnSpc>
              <a:buFont typeface="Wingdings" panose="05000000000000000000" pitchFamily="2" charset="2"/>
              <a:buChar char="p"/>
            </a:pPr>
            <a:r>
              <a:rPr lang="en-US" altLang="zh-CN" sz="3700" b="0" dirty="0">
                <a:solidFill>
                  <a:srgbClr val="0036FA"/>
                </a:solidFill>
                <a:latin typeface="Times New Roman" panose="02020603050405020304" pitchFamily="18" charset="0"/>
                <a:cs typeface="Times New Roman" panose="02020603050405020304" pitchFamily="18" charset="0"/>
              </a:rPr>
              <a:t>L </a:t>
            </a:r>
            <a:r>
              <a:rPr lang="en-US" altLang="zh-CN" sz="3700" b="0" baseline="-25000" dirty="0">
                <a:solidFill>
                  <a:srgbClr val="0036FA"/>
                </a:solidFill>
                <a:latin typeface="Times New Roman" panose="02020603050405020304" pitchFamily="18" charset="0"/>
                <a:cs typeface="Times New Roman" panose="02020603050405020304" pitchFamily="18" charset="0"/>
              </a:rPr>
              <a:t>peak </a:t>
            </a:r>
            <a:r>
              <a:rPr lang="en-US" altLang="zh-CN" sz="3700" b="0" dirty="0">
                <a:solidFill>
                  <a:srgbClr val="0036FA"/>
                </a:solidFill>
                <a:latin typeface="Times New Roman" panose="02020603050405020304" pitchFamily="18" charset="0"/>
                <a:cs typeface="Times New Roman" panose="02020603050405020304" pitchFamily="18" charset="0"/>
              </a:rPr>
              <a:t>= 10</a:t>
            </a:r>
            <a:r>
              <a:rPr lang="en-US" altLang="zh-CN" sz="3700" b="0" baseline="30000" dirty="0">
                <a:solidFill>
                  <a:srgbClr val="0036FA"/>
                </a:solidFill>
                <a:latin typeface="Times New Roman" panose="02020603050405020304" pitchFamily="18" charset="0"/>
                <a:cs typeface="Times New Roman" panose="02020603050405020304" pitchFamily="18" charset="0"/>
              </a:rPr>
              <a:t>35</a:t>
            </a:r>
            <a:r>
              <a:rPr lang="en-US" altLang="zh-CN" sz="3700" b="0" dirty="0">
                <a:solidFill>
                  <a:srgbClr val="0036FA"/>
                </a:solidFill>
                <a:latin typeface="Times New Roman" panose="02020603050405020304" pitchFamily="18" charset="0"/>
                <a:cs typeface="Times New Roman" panose="02020603050405020304" pitchFamily="18" charset="0"/>
              </a:rPr>
              <a:t>cm</a:t>
            </a:r>
            <a:r>
              <a:rPr lang="en-US" altLang="zh-CN" sz="3700" b="0" baseline="30000" dirty="0">
                <a:solidFill>
                  <a:srgbClr val="0036FA"/>
                </a:solidFill>
                <a:latin typeface="Times New Roman" panose="02020603050405020304" pitchFamily="18" charset="0"/>
                <a:cs typeface="Times New Roman" panose="02020603050405020304" pitchFamily="18" charset="0"/>
              </a:rPr>
              <a:t>-1</a:t>
            </a:r>
            <a:r>
              <a:rPr lang="en-US" altLang="zh-CN" sz="3700" b="0" dirty="0">
                <a:solidFill>
                  <a:srgbClr val="0036FA"/>
                </a:solidFill>
                <a:latin typeface="Times New Roman" panose="02020603050405020304" pitchFamily="18" charset="0"/>
                <a:cs typeface="Times New Roman" panose="02020603050405020304" pitchFamily="18" charset="0"/>
              </a:rPr>
              <a:t>s</a:t>
            </a:r>
            <a:r>
              <a:rPr lang="en-US" altLang="zh-CN" sz="3700" b="0" baseline="30000" dirty="0">
                <a:solidFill>
                  <a:srgbClr val="0036FA"/>
                </a:solidFill>
                <a:latin typeface="Times New Roman" panose="02020603050405020304" pitchFamily="18" charset="0"/>
                <a:cs typeface="Times New Roman" panose="02020603050405020304" pitchFamily="18" charset="0"/>
              </a:rPr>
              <a:t>-1</a:t>
            </a:r>
            <a:r>
              <a:rPr lang="en-US" altLang="zh-CN" sz="3700" b="0" dirty="0">
                <a:solidFill>
                  <a:srgbClr val="0036FA"/>
                </a:solidFill>
                <a:latin typeface="Times New Roman" panose="02020603050405020304" pitchFamily="18" charset="0"/>
                <a:cs typeface="Times New Roman" panose="02020603050405020304" pitchFamily="18" charset="0"/>
              </a:rPr>
              <a:t>, 1 year running = 10</a:t>
            </a:r>
            <a:r>
              <a:rPr lang="en-US" altLang="zh-CN" sz="3700" b="0" baseline="30000" dirty="0">
                <a:solidFill>
                  <a:srgbClr val="0036FA"/>
                </a:solidFill>
                <a:latin typeface="Times New Roman" panose="02020603050405020304" pitchFamily="18" charset="0"/>
                <a:cs typeface="Times New Roman" panose="02020603050405020304" pitchFamily="18" charset="0"/>
              </a:rPr>
              <a:t>6</a:t>
            </a:r>
            <a:r>
              <a:rPr lang="en-US" altLang="zh-CN" sz="3700" b="0" dirty="0">
                <a:solidFill>
                  <a:srgbClr val="0036FA"/>
                </a:solidFill>
                <a:latin typeface="Times New Roman" panose="02020603050405020304" pitchFamily="18" charset="0"/>
                <a:cs typeface="Times New Roman" panose="02020603050405020304" pitchFamily="18" charset="0"/>
              </a:rPr>
              <a:t>pb</a:t>
            </a:r>
            <a:r>
              <a:rPr lang="en-US" altLang="zh-CN" sz="3700" b="0" baseline="30000" dirty="0">
                <a:solidFill>
                  <a:srgbClr val="0036FA"/>
                </a:solidFill>
                <a:latin typeface="Times New Roman" panose="02020603050405020304" pitchFamily="18" charset="0"/>
                <a:cs typeface="Times New Roman" panose="02020603050405020304" pitchFamily="18" charset="0"/>
              </a:rPr>
              <a:t>-1 </a:t>
            </a:r>
            <a:r>
              <a:rPr lang="en-US" altLang="zh-CN" sz="3700" b="0" dirty="0">
                <a:solidFill>
                  <a:srgbClr val="0036FA"/>
                </a:solidFill>
                <a:latin typeface="Times New Roman" panose="02020603050405020304" pitchFamily="18" charset="0"/>
                <a:cs typeface="Times New Roman" panose="02020603050405020304" pitchFamily="18" charset="0"/>
              </a:rPr>
              <a:t>= </a:t>
            </a:r>
            <a:r>
              <a:rPr lang="en-US" altLang="zh-CN" sz="3700" b="0" dirty="0" smtClean="0">
                <a:solidFill>
                  <a:srgbClr val="0036FA"/>
                </a:solidFill>
                <a:latin typeface="Times New Roman" panose="02020603050405020304" pitchFamily="18" charset="0"/>
                <a:cs typeface="Times New Roman" panose="02020603050405020304" pitchFamily="18" charset="0"/>
              </a:rPr>
              <a:t>1ab</a:t>
            </a:r>
            <a:r>
              <a:rPr lang="en-US" altLang="zh-CN" sz="3700" b="0" baseline="30000" dirty="0" smtClean="0">
                <a:solidFill>
                  <a:srgbClr val="0036FA"/>
                </a:solidFill>
                <a:latin typeface="Times New Roman" panose="02020603050405020304" pitchFamily="18" charset="0"/>
                <a:cs typeface="Times New Roman" panose="02020603050405020304" pitchFamily="18" charset="0"/>
              </a:rPr>
              <a:t>-1</a:t>
            </a:r>
          </a:p>
          <a:p>
            <a:pPr marL="522000">
              <a:lnSpc>
                <a:spcPct val="140000"/>
              </a:lnSpc>
              <a:buFont typeface="Symbol" panose="05050102010706020507" pitchFamily="18" charset="2"/>
              <a:buChar char="-"/>
            </a:pPr>
            <a:r>
              <a:rPr lang="en-US" altLang="zh-CN" sz="3700" b="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N</a:t>
            </a:r>
            <a:r>
              <a:rPr lang="en-US" altLang="zh-CN" sz="3700" b="0" baseline="300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obs</a:t>
            </a:r>
            <a:r>
              <a:rPr lang="en-US" altLang="zh-CN" sz="3700" b="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=20 events /year, </a:t>
            </a:r>
            <a:endParaRPr lang="en-US" altLang="zh-CN" sz="3700" b="0" dirty="0"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endParaRPr>
          </a:p>
          <a:p>
            <a:pPr>
              <a:lnSpc>
                <a:spcPct val="140000"/>
              </a:lnSpc>
              <a:buFont typeface="Wingdings" panose="05000000000000000000" pitchFamily="2" charset="2"/>
              <a:buChar char="p"/>
            </a:pPr>
            <a:r>
              <a:rPr lang="en-US" altLang="zh-CN" sz="3700" b="0" dirty="0"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rPr>
              <a:t>Background is expected to be low for narrow </a:t>
            </a:r>
            <a:r>
              <a:rPr lang="en-US" altLang="zh-CN" sz="3700" b="0" dirty="0" err="1"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rPr>
              <a:t>h</a:t>
            </a:r>
            <a:r>
              <a:rPr lang="en-US" altLang="zh-CN" sz="3700" b="0" baseline="-25000" dirty="0" err="1"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rPr>
              <a:t>c</a:t>
            </a:r>
            <a:r>
              <a:rPr lang="en-US" altLang="zh-CN" sz="3700" b="0" baseline="-25000" dirty="0"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zh-CN" sz="3700" b="0" dirty="0"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and</a:t>
            </a:r>
            <a:r>
              <a:rPr lang="en-US" altLang="zh-CN" sz="3700" b="0" baseline="-25000" dirty="0"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zh-CN" sz="3700" b="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CN" sz="3700" b="0" baseline="-250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c</a:t>
            </a:r>
            <a:endParaRPr lang="en-US" altLang="zh-CN" sz="3700" b="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endParaRPr>
          </a:p>
        </p:txBody>
      </p:sp>
    </p:spTree>
    <p:extLst>
      <p:ext uri="{BB962C8B-B14F-4D97-AF65-F5344CB8AC3E}">
        <p14:creationId xmlns:p14="http://schemas.microsoft.com/office/powerpoint/2010/main" val="27528734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5" descr="C:\Users\penghp\Desktop\xsection-11 (2).e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9866" y="1199713"/>
            <a:ext cx="3754134" cy="3013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normAutofit fontScale="90000"/>
          </a:bodyPr>
          <a:lstStyle/>
          <a:p>
            <a:r>
              <a:rPr lang="en-US" altLang="zh-CN" dirty="0" smtClean="0">
                <a:sym typeface="Symbol" panose="05050102010706020507" pitchFamily="18" charset="2"/>
              </a:rPr>
              <a:t> Lepton Physics</a:t>
            </a:r>
            <a:endParaRPr lang="zh-CN" altLang="en-US" dirty="0"/>
          </a:p>
        </p:txBody>
      </p:sp>
      <p:sp>
        <p:nvSpPr>
          <p:cNvPr id="3" name="内容占位符 2"/>
          <p:cNvSpPr>
            <a:spLocks noGrp="1"/>
          </p:cNvSpPr>
          <p:nvPr>
            <p:ph idx="1"/>
          </p:nvPr>
        </p:nvSpPr>
        <p:spPr>
          <a:xfrm>
            <a:off x="88130" y="864576"/>
            <a:ext cx="8212590" cy="5392587"/>
          </a:xfrm>
        </p:spPr>
        <p:txBody>
          <a:bodyPr>
            <a:normAutofit/>
          </a:bodyPr>
          <a:lstStyle/>
          <a:p>
            <a:pPr>
              <a:lnSpc>
                <a:spcPts val="2280"/>
              </a:lnSpc>
              <a:buFont typeface="Wingdings" panose="05000000000000000000" pitchFamily="2" charset="2"/>
              <a:buChar char="p"/>
            </a:pPr>
            <a:r>
              <a:rPr lang="en-US" altLang="zh-CN" sz="20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X sec grows from 0.1nb near threshold to 3.5nb at 4.25GeV </a:t>
            </a:r>
          </a:p>
          <a:p>
            <a:pPr marL="342000" indent="-198000">
              <a:lnSpc>
                <a:spcPts val="2080"/>
              </a:lnSpc>
              <a:buFont typeface="Symbol" panose="05050102010706020507" pitchFamily="18" charset="2"/>
              <a:buChar char="-"/>
              <a:defRPr/>
            </a:pPr>
            <a:r>
              <a:rPr lang="en-US" altLang="zh-CN" sz="2000" b="0" dirty="0">
                <a:latin typeface="华文楷体" panose="02010600040101010101" pitchFamily="2" charset="-122"/>
                <a:ea typeface="华文楷体" panose="02010600040101010101" pitchFamily="2" charset="-122"/>
                <a:cs typeface="Times New Roman" panose="02020603050405020304" pitchFamily="18" charset="0"/>
                <a:sym typeface="Symbol"/>
              </a:rPr>
              <a:t>10</a:t>
            </a:r>
            <a:r>
              <a:rPr lang="en-US" altLang="zh-CN" sz="2000" b="0" baseline="30000" dirty="0">
                <a:latin typeface="华文楷体" panose="02010600040101010101" pitchFamily="2" charset="-122"/>
                <a:ea typeface="华文楷体" panose="02010600040101010101" pitchFamily="2" charset="-122"/>
                <a:cs typeface="Times New Roman" panose="02020603050405020304" pitchFamily="18" charset="0"/>
                <a:sym typeface="Symbol"/>
              </a:rPr>
              <a:t>8</a:t>
            </a:r>
            <a:r>
              <a:rPr lang="en-US" altLang="zh-CN" sz="2000" b="0" dirty="0">
                <a:latin typeface="华文楷体" panose="02010600040101010101" pitchFamily="2" charset="-122"/>
                <a:ea typeface="华文楷体" panose="02010600040101010101" pitchFamily="2" charset="-122"/>
                <a:cs typeface="Times New Roman" panose="02020603050405020304" pitchFamily="18" charset="0"/>
                <a:sym typeface="Symbol"/>
              </a:rPr>
              <a:t> tau pairs per year at threshold </a:t>
            </a:r>
            <a:r>
              <a:rPr lang="en-US" altLang="zh-CN" sz="20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 (x-sec = 0.1nb</a:t>
            </a:r>
            <a:r>
              <a:rPr lang="en-US" altLang="zh-CN" sz="2000" b="0" dirty="0">
                <a:latin typeface="华文楷体" panose="02010600040101010101" pitchFamily="2" charset="-122"/>
                <a:ea typeface="华文楷体" panose="02010600040101010101" pitchFamily="2" charset="-122"/>
                <a:cs typeface="Times New Roman" panose="02020603050405020304" pitchFamily="18" charset="0"/>
                <a:sym typeface="Symbol"/>
              </a:rPr>
              <a:t>)</a:t>
            </a:r>
          </a:p>
          <a:p>
            <a:pPr marL="342000" indent="-198000">
              <a:lnSpc>
                <a:spcPts val="2080"/>
              </a:lnSpc>
              <a:buFont typeface="Symbol" panose="05050102010706020507" pitchFamily="18" charset="2"/>
              <a:buChar char="-"/>
              <a:defRPr/>
            </a:pPr>
            <a:r>
              <a:rPr lang="en-US" altLang="zh-CN" sz="2000" b="0" dirty="0">
                <a:latin typeface="华文楷体" panose="02010600040101010101" pitchFamily="2" charset="-122"/>
                <a:ea typeface="华文楷体" panose="02010600040101010101" pitchFamily="2" charset="-122"/>
                <a:cs typeface="Times New Roman" panose="02020603050405020304" pitchFamily="18" charset="0"/>
                <a:sym typeface="Symbol"/>
              </a:rPr>
              <a:t>3.510</a:t>
            </a:r>
            <a:r>
              <a:rPr lang="en-US" altLang="zh-CN" sz="2000" b="0" baseline="30000" dirty="0">
                <a:latin typeface="华文楷体" panose="02010600040101010101" pitchFamily="2" charset="-122"/>
                <a:ea typeface="华文楷体" panose="02010600040101010101" pitchFamily="2" charset="-122"/>
                <a:cs typeface="Times New Roman" panose="02020603050405020304" pitchFamily="18" charset="0"/>
                <a:sym typeface="Symbol"/>
              </a:rPr>
              <a:t>9 </a:t>
            </a:r>
            <a:r>
              <a:rPr lang="en-US" altLang="zh-CN" sz="2000" b="0" dirty="0">
                <a:latin typeface="华文楷体" panose="02010600040101010101" pitchFamily="2" charset="-122"/>
                <a:ea typeface="华文楷体" panose="02010600040101010101" pitchFamily="2" charset="-122"/>
                <a:cs typeface="Times New Roman" panose="02020603050405020304" pitchFamily="18" charset="0"/>
                <a:sym typeface="Symbol"/>
              </a:rPr>
              <a:t> tau pairs/year at 4.25GeV (x-sec = 3.5nb</a:t>
            </a:r>
            <a:r>
              <a:rPr lang="en-US" altLang="zh-CN" sz="20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a:t>
            </a:r>
          </a:p>
          <a:p>
            <a:pPr marL="342000" indent="-198000">
              <a:lnSpc>
                <a:spcPts val="2080"/>
              </a:lnSpc>
              <a:buFont typeface="Symbol" panose="05050102010706020507" pitchFamily="18" charset="2"/>
              <a:buChar char="-"/>
              <a:defRPr/>
            </a:pPr>
            <a:r>
              <a:rPr lang="en-US" altLang="zh-CN" sz="2000" b="0" dirty="0">
                <a:solidFill>
                  <a:srgbClr val="92D050"/>
                </a:solidFill>
                <a:latin typeface="华文楷体" panose="02010600040101010101" pitchFamily="2" charset="-122"/>
                <a:ea typeface="华文楷体" panose="02010600040101010101" pitchFamily="2" charset="-122"/>
                <a:cs typeface="Times New Roman" panose="02020603050405020304" pitchFamily="18" charset="0"/>
                <a:sym typeface="Symbol"/>
              </a:rPr>
              <a:t>10</a:t>
            </a:r>
            <a:r>
              <a:rPr lang="en-US" altLang="zh-CN" sz="2000" b="0" baseline="30000" dirty="0">
                <a:solidFill>
                  <a:srgbClr val="92D050"/>
                </a:solidFill>
                <a:latin typeface="华文楷体" panose="02010600040101010101" pitchFamily="2" charset="-122"/>
                <a:ea typeface="华文楷体" panose="02010600040101010101" pitchFamily="2" charset="-122"/>
                <a:cs typeface="Times New Roman" panose="02020603050405020304" pitchFamily="18" charset="0"/>
                <a:sym typeface="Symbol"/>
              </a:rPr>
              <a:t>10</a:t>
            </a:r>
            <a:r>
              <a:rPr lang="en-US" altLang="zh-CN" sz="2000" b="0" dirty="0">
                <a:solidFill>
                  <a:srgbClr val="92D050"/>
                </a:solidFill>
                <a:latin typeface="华文楷体" panose="02010600040101010101" pitchFamily="2" charset="-122"/>
                <a:ea typeface="华文楷体" panose="02010600040101010101" pitchFamily="2" charset="-122"/>
                <a:cs typeface="Times New Roman" panose="02020603050405020304" pitchFamily="18" charset="0"/>
                <a:sym typeface="Symbol"/>
              </a:rPr>
              <a:t> tau pairs per </a:t>
            </a:r>
            <a:r>
              <a:rPr lang="en-US" altLang="zh-CN" sz="2000" b="0" dirty="0" smtClean="0">
                <a:solidFill>
                  <a:srgbClr val="92D050"/>
                </a:solidFill>
                <a:latin typeface="华文楷体" panose="02010600040101010101" pitchFamily="2" charset="-122"/>
                <a:ea typeface="华文楷体" panose="02010600040101010101" pitchFamily="2" charset="-122"/>
                <a:cs typeface="Times New Roman" panose="02020603050405020304" pitchFamily="18" charset="0"/>
                <a:sym typeface="Symbol"/>
              </a:rPr>
              <a:t>year for Belle II  (x-sec = 1nb)</a:t>
            </a:r>
            <a:endParaRPr lang="en-US" altLang="zh-CN" sz="2000" b="0" dirty="0" smtClean="0">
              <a:solidFill>
                <a:srgbClr val="92D050"/>
              </a:solidFill>
              <a:latin typeface="华文楷体" panose="02010600040101010101" pitchFamily="2" charset="-122"/>
              <a:ea typeface="华文楷体" panose="02010600040101010101" pitchFamily="2" charset="-122"/>
              <a:cs typeface="Times New Roman" panose="02020603050405020304" pitchFamily="18" charset="0"/>
            </a:endParaRPr>
          </a:p>
          <a:p>
            <a:pPr>
              <a:lnSpc>
                <a:spcPts val="2280"/>
              </a:lnSpc>
              <a:buFont typeface="Wingdings" panose="05000000000000000000" pitchFamily="2" charset="2"/>
              <a:buChar char="p"/>
            </a:pPr>
            <a:r>
              <a:rPr lang="en-US" altLang="zh-CN" sz="20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rPr>
              <a:t>Physics Highlighted Physics program</a:t>
            </a:r>
          </a:p>
          <a:p>
            <a:pPr marL="450000" indent="-198000">
              <a:lnSpc>
                <a:spcPts val="2080"/>
              </a:lnSpc>
              <a:buFont typeface="Symbol" panose="05050102010706020507" pitchFamily="18" charset="2"/>
              <a:buChar char="-"/>
            </a:pPr>
            <a:r>
              <a:rPr lang="en-US" altLang="zh-CN" sz="2000" b="0" dirty="0">
                <a:latin typeface="华文楷体" panose="02010600040101010101" pitchFamily="2" charset="-122"/>
                <a:ea typeface="华文楷体" panose="02010600040101010101" pitchFamily="2" charset="-122"/>
                <a:cs typeface="Times New Roman" panose="02020603050405020304" pitchFamily="18" charset="0"/>
              </a:rPr>
              <a:t>Precision measurements of  </a:t>
            </a:r>
            <a:r>
              <a:rPr lang="en-US" altLang="zh-CN" sz="2000" b="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r>
              <a:rPr lang="en-US" altLang="zh-CN" sz="2000" b="0" baseline="-250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s</a:t>
            </a:r>
            <a:r>
              <a:rPr lang="en-US" altLang="zh-CN" sz="2000" b="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sz="2000" b="0" dirty="0" err="1">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m</a:t>
            </a:r>
            <a:r>
              <a:rPr lang="en-US" altLang="zh-CN" sz="2000" b="0" baseline="-25000" dirty="0" err="1">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s</a:t>
            </a:r>
            <a:r>
              <a:rPr lang="en-US" altLang="zh-CN" sz="2000" b="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sz="2000" b="0" dirty="0" err="1">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V</a:t>
            </a:r>
            <a:r>
              <a:rPr lang="en-US" altLang="zh-CN" sz="2000" b="0" baseline="-25000" dirty="0" err="1">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us</a:t>
            </a:r>
            <a:endParaRPr lang="en-US" altLang="zh-CN" sz="2000" b="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a:p>
            <a:pPr marL="450000" indent="-198000">
              <a:lnSpc>
                <a:spcPts val="2080"/>
              </a:lnSpc>
              <a:buFont typeface="Symbol" panose="05050102010706020507" pitchFamily="18" charset="2"/>
              <a:buChar char="-"/>
            </a:pPr>
            <a:r>
              <a:rPr lang="en-US" altLang="zh-CN" sz="2000" b="0" dirty="0">
                <a:latin typeface="华文楷体" panose="02010600040101010101" pitchFamily="2" charset="-122"/>
                <a:ea typeface="华文楷体" panose="02010600040101010101" pitchFamily="2" charset="-122"/>
                <a:cs typeface="Times New Roman" panose="02020603050405020304" pitchFamily="18" charset="0"/>
              </a:rPr>
              <a:t>Lepton </a:t>
            </a:r>
            <a:r>
              <a:rPr lang="en-US" altLang="zh-CN" sz="2000" b="0" dirty="0" smtClean="0">
                <a:latin typeface="华文楷体" panose="02010600040101010101" pitchFamily="2" charset="-122"/>
                <a:ea typeface="华文楷体" panose="02010600040101010101" pitchFamily="2" charset="-122"/>
                <a:cs typeface="Times New Roman" panose="02020603050405020304" pitchFamily="18" charset="0"/>
              </a:rPr>
              <a:t>universality : m</a:t>
            </a:r>
            <a:r>
              <a:rPr lang="en-US" altLang="zh-CN" sz="2000" b="0" baseline="-25000"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r>
              <a:rPr lang="en-US" altLang="zh-CN" sz="2000" b="0" dirty="0" smtClean="0">
                <a:latin typeface="华文楷体" panose="02010600040101010101" pitchFamily="2" charset="-122"/>
                <a:ea typeface="华文楷体" panose="02010600040101010101" pitchFamily="2" charset="-122"/>
                <a:cs typeface="Times New Roman" panose="02020603050405020304" pitchFamily="18" charset="0"/>
              </a:rPr>
              <a:t>, </a:t>
            </a:r>
            <a:r>
              <a:rPr lang="en-US" altLang="zh-CN" sz="2000" b="0"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r>
              <a:rPr lang="en-US" altLang="zh-CN" sz="2000" b="0" baseline="30000"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r>
              <a:rPr lang="en-US" altLang="zh-CN" sz="2000" b="0"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r>
              <a:rPr lang="en-US" altLang="zh-CN" sz="2000" b="0" baseline="-25000"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r>
              <a:rPr lang="en-US" altLang="zh-CN" sz="2000" b="0" dirty="0" smtClean="0">
                <a:latin typeface="华文楷体" panose="02010600040101010101" pitchFamily="2" charset="-122"/>
                <a:ea typeface="华文楷体" panose="02010600040101010101" pitchFamily="2" charset="-122"/>
                <a:cs typeface="Times New Roman" panose="02020603050405020304" pitchFamily="18" charset="0"/>
              </a:rPr>
              <a:t>  and </a:t>
            </a:r>
            <a:r>
              <a:rPr lang="en-US" altLang="zh-CN" sz="2000" b="0"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K</a:t>
            </a:r>
            <a:r>
              <a:rPr lang="en-US" altLang="zh-CN" sz="2000" b="0" baseline="30000"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r>
              <a:rPr lang="en-US" altLang="zh-CN" sz="2000" b="0"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r>
              <a:rPr lang="en-US" altLang="zh-CN" sz="2000" b="0" baseline="-25000"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endParaRPr lang="en-US" altLang="zh-CN" sz="2000" b="0" dirty="0">
              <a:latin typeface="华文楷体" panose="02010600040101010101" pitchFamily="2" charset="-122"/>
              <a:ea typeface="华文楷体" panose="02010600040101010101" pitchFamily="2" charset="-122"/>
              <a:cs typeface="Times New Roman" panose="02020603050405020304" pitchFamily="18" charset="0"/>
              <a:sym typeface="Wingdings"/>
            </a:endParaRPr>
          </a:p>
          <a:p>
            <a:pPr marL="450000" indent="-198000">
              <a:lnSpc>
                <a:spcPts val="2080"/>
              </a:lnSpc>
              <a:buFont typeface="Symbol" panose="05050102010706020507" pitchFamily="18" charset="2"/>
              <a:buChar char="-"/>
            </a:pPr>
            <a:r>
              <a:rPr lang="en-US" altLang="zh-CN" sz="2000" b="0" dirty="0">
                <a:latin typeface="华文楷体" panose="02010600040101010101" pitchFamily="2" charset="-122"/>
                <a:ea typeface="华文楷体" panose="02010600040101010101" pitchFamily="2" charset="-122"/>
                <a:cs typeface="Times New Roman" panose="02020603050405020304" pitchFamily="18" charset="0"/>
                <a:sym typeface="Wingdings"/>
              </a:rPr>
              <a:t>Lorentz structure of the amplitude for </a:t>
            </a:r>
            <a:r>
              <a:rPr lang="en-US" altLang="zh-CN" sz="2000" b="0"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ℓ</a:t>
            </a:r>
            <a:r>
              <a:rPr lang="en-US" altLang="zh-CN" sz="2000" b="0" baseline="-25000"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ℓ</a:t>
            </a:r>
            <a:r>
              <a:rPr lang="en-US" altLang="zh-CN" sz="2000" b="0"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r>
              <a:rPr lang="en-US" altLang="zh-CN" sz="2000" b="0" baseline="-25000"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endParaRPr lang="en-US" altLang="zh-CN" sz="2000" b="0" baseline="-25000" dirty="0">
              <a:latin typeface="华文楷体" panose="02010600040101010101" pitchFamily="2" charset="-122"/>
              <a:ea typeface="华文楷体" panose="02010600040101010101" pitchFamily="2" charset="-122"/>
              <a:cs typeface="Times New Roman" panose="02020603050405020304" pitchFamily="18" charset="0"/>
              <a:sym typeface="Wingdings"/>
            </a:endParaRPr>
          </a:p>
          <a:p>
            <a:pPr marL="450000" indent="-198000">
              <a:lnSpc>
                <a:spcPts val="2080"/>
              </a:lnSpc>
              <a:buFont typeface="Symbol" panose="05050102010706020507" pitchFamily="18" charset="2"/>
              <a:buChar char="-"/>
            </a:pPr>
            <a:r>
              <a:rPr lang="en-US" altLang="zh-CN" sz="2000" b="0" dirty="0">
                <a:latin typeface="华文楷体" panose="02010600040101010101" pitchFamily="2" charset="-122"/>
                <a:ea typeface="华文楷体" panose="02010600040101010101" pitchFamily="2" charset="-122"/>
                <a:cs typeface="Times New Roman" panose="02020603050405020304" pitchFamily="18" charset="0"/>
                <a:sym typeface="Wingdings"/>
              </a:rPr>
              <a:t>Search for </a:t>
            </a:r>
            <a:r>
              <a:rPr lang="en-US" altLang="zh-CN" sz="2000" b="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Wingdings"/>
              </a:rPr>
              <a:t>LFV</a:t>
            </a:r>
            <a:r>
              <a:rPr lang="en-US" altLang="zh-CN" sz="2000" b="0" dirty="0">
                <a:latin typeface="华文楷体" panose="02010600040101010101" pitchFamily="2" charset="-122"/>
                <a:ea typeface="华文楷体" panose="02010600040101010101" pitchFamily="2" charset="-122"/>
                <a:cs typeface="Times New Roman" panose="02020603050405020304" pitchFamily="18" charset="0"/>
                <a:sym typeface="Wingdings"/>
              </a:rPr>
              <a:t> </a:t>
            </a:r>
            <a:r>
              <a:rPr lang="en-US" altLang="zh-CN" sz="2000" b="0" dirty="0" smtClean="0">
                <a:latin typeface="华文楷体" panose="02010600040101010101" pitchFamily="2" charset="-122"/>
                <a:ea typeface="华文楷体" panose="02010600040101010101" pitchFamily="2" charset="-122"/>
                <a:cs typeface="Times New Roman" panose="02020603050405020304" pitchFamily="18" charset="0"/>
                <a:sym typeface="Wingdings"/>
              </a:rPr>
              <a:t>processes : </a:t>
            </a:r>
            <a:r>
              <a:rPr lang="en-US" altLang="zh-CN" sz="2000" b="0"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r>
              <a:rPr lang="en-US" altLang="zh-CN" sz="2000" b="0" dirty="0" smtClean="0">
                <a:latin typeface="华文楷体" panose="02010600040101010101" pitchFamily="2" charset="-122"/>
                <a:ea typeface="华文楷体" panose="02010600040101010101" pitchFamily="2" charset="-122"/>
                <a:cs typeface="Times New Roman" panose="02020603050405020304" pitchFamily="18" charset="0"/>
                <a:sym typeface="Wingdings"/>
              </a:rPr>
              <a:t>ℓ</a:t>
            </a:r>
            <a:r>
              <a:rPr lang="en-US" altLang="zh-CN" sz="2000" b="0"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r>
              <a:rPr lang="en-US" altLang="zh-CN" sz="2000" b="0" dirty="0" smtClean="0">
                <a:latin typeface="华文楷体" panose="02010600040101010101" pitchFamily="2" charset="-122"/>
                <a:ea typeface="华文楷体" panose="02010600040101010101" pitchFamily="2" charset="-122"/>
                <a:cs typeface="Times New Roman" panose="02020603050405020304" pitchFamily="18" charset="0"/>
                <a:sym typeface="Wingdings"/>
              </a:rPr>
              <a:t>, ℓℓℓ, ℓh</a:t>
            </a:r>
          </a:p>
          <a:p>
            <a:pPr marL="450000" indent="-198000">
              <a:lnSpc>
                <a:spcPts val="2080"/>
              </a:lnSpc>
              <a:buFont typeface="Symbol" panose="05050102010706020507" pitchFamily="18" charset="2"/>
              <a:buChar char="-"/>
            </a:pPr>
            <a:r>
              <a:rPr lang="en-US" altLang="zh-CN" sz="2000" b="0" dirty="0" smtClean="0">
                <a:latin typeface="华文楷体" panose="02010600040101010101" pitchFamily="2" charset="-122"/>
                <a:ea typeface="华文楷体" panose="02010600040101010101" pitchFamily="2" charset="-122"/>
                <a:cs typeface="Times New Roman" panose="02020603050405020304" pitchFamily="18" charset="0"/>
                <a:sym typeface="Wingdings"/>
              </a:rPr>
              <a:t>Search </a:t>
            </a:r>
            <a:r>
              <a:rPr lang="en-US" altLang="zh-CN" sz="2000" b="0" dirty="0">
                <a:latin typeface="华文楷体" panose="02010600040101010101" pitchFamily="2" charset="-122"/>
                <a:ea typeface="华文楷体" panose="02010600040101010101" pitchFamily="2" charset="-122"/>
                <a:cs typeface="Times New Roman" panose="02020603050405020304" pitchFamily="18" charset="0"/>
                <a:sym typeface="Wingdings"/>
              </a:rPr>
              <a:t>for </a:t>
            </a:r>
            <a:r>
              <a:rPr lang="en-US" altLang="zh-CN" sz="2000" b="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Wingdings"/>
              </a:rPr>
              <a:t>CPV</a:t>
            </a:r>
          </a:p>
          <a:p>
            <a:pPr marL="450000" indent="-198000">
              <a:lnSpc>
                <a:spcPts val="2080"/>
              </a:lnSpc>
              <a:buFont typeface="Symbol" panose="05050102010706020507" pitchFamily="18" charset="2"/>
              <a:buChar char="-"/>
            </a:pPr>
            <a:r>
              <a:rPr lang="en-US" altLang="zh-CN" sz="2000" b="0" dirty="0" smtClean="0">
                <a:latin typeface="华文楷体" panose="02010600040101010101" pitchFamily="2" charset="-122"/>
                <a:ea typeface="华文楷体" panose="02010600040101010101" pitchFamily="2" charset="-122"/>
                <a:cs typeface="Times New Roman" panose="02020603050405020304" pitchFamily="18" charset="0"/>
                <a:sym typeface="Wingdings"/>
              </a:rPr>
              <a:t>V-A Structure of the weak current in </a:t>
            </a:r>
            <a:r>
              <a:rPr lang="en-US" altLang="zh-CN" sz="2000" b="0" dirty="0" err="1" smtClean="0">
                <a:latin typeface="华文楷体" panose="02010600040101010101" pitchFamily="2" charset="-122"/>
                <a:ea typeface="华文楷体" panose="02010600040101010101" pitchFamily="2" charset="-122"/>
                <a:cs typeface="Times New Roman" panose="02020603050405020304" pitchFamily="18" charset="0"/>
                <a:sym typeface="Wingdings"/>
              </a:rPr>
              <a:t>leptonic</a:t>
            </a:r>
            <a:r>
              <a:rPr lang="en-US" altLang="zh-CN" sz="2000" b="0" dirty="0" smtClean="0">
                <a:latin typeface="华文楷体" panose="02010600040101010101" pitchFamily="2" charset="-122"/>
                <a:ea typeface="华文楷体" panose="02010600040101010101" pitchFamily="2" charset="-122"/>
                <a:cs typeface="Times New Roman" panose="02020603050405020304" pitchFamily="18" charset="0"/>
                <a:sym typeface="Wingdings"/>
              </a:rPr>
              <a:t> decays</a:t>
            </a:r>
          </a:p>
          <a:p>
            <a:pPr marL="450000" indent="-198000">
              <a:lnSpc>
                <a:spcPts val="2080"/>
              </a:lnSpc>
              <a:buFont typeface="Symbol" panose="05050102010706020507" pitchFamily="18" charset="2"/>
              <a:buChar char="-"/>
            </a:pPr>
            <a:r>
              <a:rPr lang="en-US" altLang="zh-CN" sz="2000" b="0" dirty="0" smtClean="0">
                <a:latin typeface="华文楷体" panose="02010600040101010101" pitchFamily="2" charset="-122"/>
                <a:ea typeface="华文楷体" panose="02010600040101010101" pitchFamily="2" charset="-122"/>
                <a:cs typeface="Times New Roman" panose="02020603050405020304" pitchFamily="18" charset="0"/>
                <a:sym typeface="Wingdings"/>
              </a:rPr>
              <a:t>Rare hadronic decays</a:t>
            </a:r>
            <a:endParaRPr lang="en-US" altLang="zh-CN" sz="2000" b="0" dirty="0" smtClean="0">
              <a:latin typeface="华文楷体" panose="02010600040101010101" pitchFamily="2" charset="-122"/>
              <a:ea typeface="华文楷体" panose="02010600040101010101" pitchFamily="2" charset="-122"/>
              <a:cs typeface="Times New Roman" panose="02020603050405020304" pitchFamily="18" charset="0"/>
              <a:sym typeface="Symbol"/>
            </a:endParaRPr>
          </a:p>
          <a:p>
            <a:pPr>
              <a:lnSpc>
                <a:spcPts val="2280"/>
              </a:lnSpc>
              <a:buFont typeface="Wingdings" panose="05000000000000000000" pitchFamily="2" charset="2"/>
              <a:buChar char="p"/>
            </a:pPr>
            <a:r>
              <a:rPr lang="en-US" altLang="zh-CN" sz="20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rPr>
              <a:t>Competition to Belle II</a:t>
            </a:r>
            <a:endParaRPr lang="en-US" altLang="zh-CN" sz="2000" baseline="30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endParaRPr>
          </a:p>
          <a:p>
            <a:pPr marL="450000" indent="-198000">
              <a:lnSpc>
                <a:spcPts val="2080"/>
              </a:lnSpc>
              <a:buFont typeface="Symbol" panose="05050102010706020507" pitchFamily="18" charset="2"/>
              <a:buChar char="-"/>
            </a:pPr>
            <a:r>
              <a:rPr lang="en-US" altLang="zh-CN" sz="2000" b="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Threshold </a:t>
            </a:r>
            <a:r>
              <a:rPr lang="en-US" altLang="zh-CN" sz="2000" b="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effect </a:t>
            </a:r>
            <a:r>
              <a:rPr lang="en-US" altLang="zh-CN" sz="2000" b="0" dirty="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is important for controlling and understanding background</a:t>
            </a:r>
          </a:p>
          <a:p>
            <a:pPr marL="450000" indent="-198000">
              <a:lnSpc>
                <a:spcPts val="2080"/>
              </a:lnSpc>
              <a:buFont typeface="Symbol" panose="05050102010706020507" pitchFamily="18" charset="2"/>
              <a:buChar char="-"/>
            </a:pPr>
            <a:r>
              <a:rPr lang="en-US" altLang="zh-CN" sz="2000" b="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Longitudinal polarization </a:t>
            </a:r>
            <a:r>
              <a:rPr lang="en-US" altLang="zh-CN" sz="2000" b="0" dirty="0">
                <a:latin typeface="华文楷体" panose="02010600040101010101" pitchFamily="2" charset="-122"/>
                <a:ea typeface="华文楷体" panose="02010600040101010101" pitchFamily="2" charset="-122"/>
                <a:cs typeface="Times New Roman" panose="02020603050405020304" pitchFamily="18" charset="0"/>
              </a:rPr>
              <a:t>of the initial beams will significantly increase sensitivity in searches for CPV in  lepton decays.</a:t>
            </a:r>
            <a:endParaRPr lang="en-US" altLang="zh-CN" sz="2000" b="0" dirty="0">
              <a:solidFill>
                <a:srgbClr val="000000"/>
              </a:solidFill>
              <a:latin typeface="华文楷体" panose="02010600040101010101" pitchFamily="2" charset="-122"/>
              <a:ea typeface="华文楷体" panose="02010600040101010101" pitchFamily="2" charset="-122"/>
              <a:cs typeface="Times New Roman" panose="02020603050405020304" pitchFamily="18" charset="0"/>
            </a:endParaRPr>
          </a:p>
          <a:p>
            <a:pPr>
              <a:lnSpc>
                <a:spcPts val="2280"/>
              </a:lnSpc>
            </a:pPr>
            <a:endParaRPr lang="zh-CN" altLang="en-US" sz="2000" dirty="0">
              <a:latin typeface="Times New Roman" panose="02020603050405020304" pitchFamily="18" charset="0"/>
            </a:endParaRPr>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z="1200" smtClean="0"/>
              <a:t>高能物理战略研讨会 </a:t>
            </a:r>
            <a:r>
              <a:rPr lang="en-US" altLang="zh-CN" sz="1200" smtClean="0"/>
              <a:t>(</a:t>
            </a:r>
            <a:r>
              <a:rPr lang="zh-CN" altLang="en-US" sz="1200" smtClean="0"/>
              <a:t>合肥</a:t>
            </a:r>
            <a:r>
              <a:rPr lang="en-US" altLang="zh-CN" sz="1200" smtClean="0"/>
              <a:t>)</a:t>
            </a:r>
            <a:endParaRPr lang="en-US" sz="1200" dirty="0"/>
          </a:p>
        </p:txBody>
      </p:sp>
      <p:sp>
        <p:nvSpPr>
          <p:cNvPr id="6" name="灯片编号占位符 5"/>
          <p:cNvSpPr>
            <a:spLocks noGrp="1"/>
          </p:cNvSpPr>
          <p:nvPr>
            <p:ph type="sldNum" sz="quarter" idx="12"/>
          </p:nvPr>
        </p:nvSpPr>
        <p:spPr/>
        <p:txBody>
          <a:bodyPr/>
          <a:lstStyle/>
          <a:p>
            <a:fld id="{C973300C-797F-D148-A78D-320196FBAF04}" type="slidenum">
              <a:rPr lang="en-US" smtClean="0"/>
              <a:pPr/>
              <a:t>21</a:t>
            </a:fld>
            <a:endParaRPr lang="en-US"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5266" y="3113724"/>
            <a:ext cx="1609709" cy="354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83155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dirty="0" smtClean="0">
                <a:latin typeface="Times New Roman" panose="02020603050405020304" pitchFamily="18" charset="0"/>
                <a:cs typeface="Times New Roman" panose="02020603050405020304" pitchFamily="18" charset="0"/>
              </a:rPr>
              <a:t>CP Violation in </a:t>
            </a:r>
            <a:r>
              <a:rPr lang="en-US" altLang="zh-CN" sz="3600" dirty="0" smtClean="0">
                <a:latin typeface="Times New Roman" panose="02020603050405020304" pitchFamily="18" charset="0"/>
                <a:cs typeface="Times New Roman" panose="02020603050405020304" pitchFamily="18" charset="0"/>
                <a:sym typeface="Symbol"/>
              </a:rPr>
              <a:t> Decay</a:t>
            </a:r>
            <a:endParaRPr lang="zh-CN" altLang="en-US" sz="3600" dirty="0">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z="1200" smtClean="0"/>
              <a:t>高能物理战略研讨会 </a:t>
            </a:r>
            <a:r>
              <a:rPr lang="en-US" altLang="zh-CN" sz="1200" smtClean="0"/>
              <a:t>(</a:t>
            </a:r>
            <a:r>
              <a:rPr lang="zh-CN" altLang="en-US" sz="1200" smtClean="0"/>
              <a:t>合肥</a:t>
            </a:r>
            <a:r>
              <a:rPr lang="en-US" altLang="zh-CN" sz="1200" smtClean="0"/>
              <a:t>)</a:t>
            </a:r>
            <a:endParaRPr lang="en-US" sz="1200" dirty="0"/>
          </a:p>
        </p:txBody>
      </p:sp>
      <p:sp>
        <p:nvSpPr>
          <p:cNvPr id="6" name="灯片编号占位符 5"/>
          <p:cNvSpPr>
            <a:spLocks noGrp="1"/>
          </p:cNvSpPr>
          <p:nvPr>
            <p:ph type="sldNum" sz="quarter" idx="12"/>
          </p:nvPr>
        </p:nvSpPr>
        <p:spPr/>
        <p:txBody>
          <a:bodyPr/>
          <a:lstStyle/>
          <a:p>
            <a:fld id="{C973300C-797F-D148-A78D-320196FBAF04}" type="slidenum">
              <a:rPr lang="en-US" smtClean="0"/>
              <a:pPr/>
              <a:t>22</a:t>
            </a:fld>
            <a:endParaRPr lang="en-US" dirty="0"/>
          </a:p>
        </p:txBody>
      </p:sp>
      <p:sp>
        <p:nvSpPr>
          <p:cNvPr id="16" name="内容占位符 2"/>
          <p:cNvSpPr>
            <a:spLocks noGrp="1"/>
          </p:cNvSpPr>
          <p:nvPr>
            <p:ph idx="1"/>
          </p:nvPr>
        </p:nvSpPr>
        <p:spPr>
          <a:xfrm>
            <a:off x="457200" y="879653"/>
            <a:ext cx="5924550" cy="5066395"/>
          </a:xfrm>
        </p:spPr>
        <p:txBody>
          <a:bodyPr>
            <a:normAutofit fontScale="92500"/>
          </a:bodyPr>
          <a:lstStyle/>
          <a:p>
            <a:pPr>
              <a:buFont typeface="Wingdings" panose="05000000000000000000" pitchFamily="2" charset="2"/>
              <a:buChar char="p"/>
            </a:pPr>
            <a:r>
              <a:rPr lang="en-US" altLang="zh-CN"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CP violation is observed in B, D and K systems to date</a:t>
            </a:r>
          </a:p>
          <a:p>
            <a:pPr>
              <a:buFont typeface="Wingdings" panose="05000000000000000000" pitchFamily="2" charset="2"/>
              <a:buChar char="p"/>
            </a:pPr>
            <a:r>
              <a:rPr lang="en-US" altLang="zh-CN"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No CPV has been observed in the lepton sector</a:t>
            </a:r>
          </a:p>
          <a:p>
            <a:pPr>
              <a:buFont typeface="Wingdings" panose="05000000000000000000" pitchFamily="2" charset="2"/>
              <a:buChar char="p"/>
            </a:pPr>
            <a:r>
              <a:rPr lang="en-US" altLang="zh-CN"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The discovery of CPV in the tau sector would be a clean signature of NP</a:t>
            </a:r>
          </a:p>
          <a:p>
            <a:pPr>
              <a:buFont typeface="Wingdings" panose="05000000000000000000" pitchFamily="2" charset="2"/>
              <a:buChar char="p"/>
            </a:pPr>
            <a:r>
              <a:rPr lang="en-US" altLang="zh-CN"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One of  the most promising CPV channels is </a:t>
            </a:r>
            <a:r>
              <a:rPr lang="en-US" altLang="zh-CN"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2000" baseline="30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K</a:t>
            </a:r>
            <a:r>
              <a:rPr lang="en-US" altLang="zh-CN" sz="2000" baseline="-25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S</a:t>
            </a:r>
            <a:r>
              <a:rPr lang="en-US" altLang="zh-CN"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2000" baseline="30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a:t>
            </a:r>
          </a:p>
          <a:p>
            <a:pPr marL="450000" indent="-198000">
              <a:buFont typeface="Symbol" panose="05050102010706020507" pitchFamily="18" charset="2"/>
              <a:buChar char="-"/>
            </a:pP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SM CP asymmetry from K</a:t>
            </a:r>
            <a:r>
              <a:rPr lang="en-US" altLang="zh-CN" sz="1600" b="0" baseline="-25000" dirty="0" smtClean="0">
                <a:latin typeface="华文楷体" panose="02010600040101010101" pitchFamily="2" charset="-122"/>
                <a:ea typeface="华文楷体" panose="02010600040101010101" pitchFamily="2" charset="-122"/>
                <a:cs typeface="Times New Roman" panose="02020603050405020304" pitchFamily="18" charset="0"/>
                <a:sym typeface="Symbol"/>
              </a:rPr>
              <a:t>S</a:t>
            </a: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-K</a:t>
            </a:r>
            <a:r>
              <a:rPr lang="en-US" altLang="zh-CN" sz="1600" b="0" baseline="-25000" dirty="0" smtClean="0">
                <a:latin typeface="华文楷体" panose="02010600040101010101" pitchFamily="2" charset="-122"/>
                <a:ea typeface="华文楷体" panose="02010600040101010101" pitchFamily="2" charset="-122"/>
                <a:cs typeface="Times New Roman" panose="02020603050405020304" pitchFamily="18" charset="0"/>
                <a:sym typeface="Symbol"/>
              </a:rPr>
              <a:t>L </a:t>
            </a: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mixing is expected to be : </a:t>
            </a:r>
          </a:p>
          <a:p>
            <a:pPr marL="252000" indent="0">
              <a:buNone/>
            </a:pPr>
            <a:r>
              <a:rPr lang="en-US" altLang="zh-CN" sz="1600" b="0" dirty="0">
                <a:solidFill>
                  <a:srgbClr val="FF33CC"/>
                </a:solidFill>
                <a:latin typeface="华文楷体" panose="02010600040101010101" pitchFamily="2" charset="-122"/>
                <a:ea typeface="华文楷体" panose="02010600040101010101" pitchFamily="2" charset="-122"/>
                <a:cs typeface="Times New Roman" panose="02020603050405020304" pitchFamily="18" charset="0"/>
                <a:sym typeface="Symbol"/>
              </a:rPr>
              <a:t> </a:t>
            </a:r>
            <a:r>
              <a:rPr lang="en-US" altLang="zh-CN" sz="1600" b="0" dirty="0" smtClean="0">
                <a:solidFill>
                  <a:srgbClr val="FF33CC"/>
                </a:solidFill>
                <a:latin typeface="华文楷体" panose="02010600040101010101" pitchFamily="2" charset="-122"/>
                <a:ea typeface="华文楷体" panose="02010600040101010101" pitchFamily="2" charset="-122"/>
                <a:cs typeface="Times New Roman" panose="02020603050405020304" pitchFamily="18" charset="0"/>
                <a:sym typeface="Symbol"/>
              </a:rPr>
              <a:t>    </a:t>
            </a:r>
            <a:r>
              <a:rPr lang="en-US" altLang="zh-CN" sz="1200" b="0" dirty="0" smtClean="0">
                <a:solidFill>
                  <a:srgbClr val="FF33CC"/>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1200" b="0" dirty="0" err="1" smtClean="0">
                <a:solidFill>
                  <a:srgbClr val="FF33CC"/>
                </a:solidFill>
                <a:latin typeface="华文楷体" panose="02010600040101010101" pitchFamily="2" charset="-122"/>
                <a:ea typeface="华文楷体" panose="02010600040101010101" pitchFamily="2" charset="-122"/>
                <a:cs typeface="Times New Roman" panose="02020603050405020304" pitchFamily="18" charset="0"/>
                <a:sym typeface="Symbol"/>
              </a:rPr>
              <a:t>Bigi</a:t>
            </a:r>
            <a:r>
              <a:rPr lang="en-US" altLang="zh-CN" sz="1200" b="0" dirty="0" smtClean="0">
                <a:solidFill>
                  <a:srgbClr val="FF33CC"/>
                </a:solidFill>
                <a:latin typeface="华文楷体" panose="02010600040101010101" pitchFamily="2" charset="-122"/>
                <a:ea typeface="华文楷体" panose="02010600040101010101" pitchFamily="2" charset="-122"/>
                <a:cs typeface="Times New Roman" panose="02020603050405020304" pitchFamily="18" charset="0"/>
                <a:sym typeface="Symbol"/>
              </a:rPr>
              <a:t> &amp; </a:t>
            </a:r>
            <a:r>
              <a:rPr lang="en-US" altLang="zh-CN" sz="1200" b="0" dirty="0" err="1" smtClean="0">
                <a:solidFill>
                  <a:srgbClr val="FF33CC"/>
                </a:solidFill>
                <a:latin typeface="华文楷体" panose="02010600040101010101" pitchFamily="2" charset="-122"/>
                <a:ea typeface="华文楷体" panose="02010600040101010101" pitchFamily="2" charset="-122"/>
                <a:cs typeface="Times New Roman" panose="02020603050405020304" pitchFamily="18" charset="0"/>
                <a:sym typeface="Symbol"/>
              </a:rPr>
              <a:t>Sanda</a:t>
            </a:r>
            <a:r>
              <a:rPr lang="en-US" altLang="zh-CN" sz="1200" b="0" dirty="0" smtClean="0">
                <a:solidFill>
                  <a:srgbClr val="FF33CC"/>
                </a:solidFill>
                <a:latin typeface="华文楷体" panose="02010600040101010101" pitchFamily="2" charset="-122"/>
                <a:ea typeface="华文楷体" panose="02010600040101010101" pitchFamily="2" charset="-122"/>
                <a:cs typeface="Times New Roman" panose="02020603050405020304" pitchFamily="18" charset="0"/>
                <a:sym typeface="Symbol"/>
              </a:rPr>
              <a:t>, PLB 625, 2005,  Grossman &amp;</a:t>
            </a:r>
            <a:r>
              <a:rPr lang="en-US" altLang="zh-CN" sz="1200" b="0" dirty="0" err="1" smtClean="0">
                <a:solidFill>
                  <a:srgbClr val="FF33CC"/>
                </a:solidFill>
                <a:latin typeface="华文楷体" panose="02010600040101010101" pitchFamily="2" charset="-122"/>
                <a:ea typeface="华文楷体" panose="02010600040101010101" pitchFamily="2" charset="-122"/>
                <a:cs typeface="Times New Roman" panose="02020603050405020304" pitchFamily="18" charset="0"/>
                <a:sym typeface="Symbol"/>
              </a:rPr>
              <a:t>Nir</a:t>
            </a:r>
            <a:r>
              <a:rPr lang="en-US" altLang="zh-CN" sz="1200" b="0" dirty="0" smtClean="0">
                <a:solidFill>
                  <a:srgbClr val="FF33CC"/>
                </a:solidFill>
                <a:latin typeface="华文楷体" panose="02010600040101010101" pitchFamily="2" charset="-122"/>
                <a:ea typeface="华文楷体" panose="02010600040101010101" pitchFamily="2" charset="-122"/>
                <a:cs typeface="Times New Roman" panose="02020603050405020304" pitchFamily="18" charset="0"/>
                <a:sym typeface="Symbol"/>
              </a:rPr>
              <a:t> JHEP 1204 (2012)  002]</a:t>
            </a:r>
          </a:p>
          <a:p>
            <a:pPr marL="450000" indent="-198000">
              <a:buFont typeface="Symbol" panose="05050102010706020507" pitchFamily="18" charset="2"/>
              <a:buChar char="-"/>
            </a:pPr>
            <a:endParaRPr lang="en-US" altLang="zh-CN" sz="1200" b="0" dirty="0">
              <a:latin typeface="华文楷体" panose="02010600040101010101" pitchFamily="2" charset="-122"/>
              <a:ea typeface="华文楷体" panose="02010600040101010101" pitchFamily="2" charset="-122"/>
              <a:cs typeface="Times New Roman" panose="02020603050405020304" pitchFamily="18" charset="0"/>
              <a:sym typeface="Symbol"/>
            </a:endParaRPr>
          </a:p>
          <a:p>
            <a:pPr marL="450000" indent="-198000">
              <a:buFont typeface="Symbol" panose="05050102010706020507" pitchFamily="18" charset="2"/>
              <a:buChar char="-"/>
            </a:pPr>
            <a:endParaRPr lang="en-US" altLang="zh-CN" sz="1200" b="0" dirty="0" smtClean="0">
              <a:latin typeface="华文楷体" panose="02010600040101010101" pitchFamily="2" charset="-122"/>
              <a:ea typeface="华文楷体" panose="02010600040101010101" pitchFamily="2" charset="-122"/>
              <a:cs typeface="Times New Roman" panose="02020603050405020304" pitchFamily="18" charset="0"/>
              <a:sym typeface="Symbol"/>
            </a:endParaRPr>
          </a:p>
          <a:p>
            <a:pPr marL="450000" indent="-198000">
              <a:buFont typeface="Symbol" panose="05050102010706020507" pitchFamily="18" charset="2"/>
              <a:buChar char="-"/>
            </a:pPr>
            <a:endParaRPr lang="en-US" altLang="zh-CN" sz="1200" b="0" dirty="0">
              <a:latin typeface="华文楷体" panose="02010600040101010101" pitchFamily="2" charset="-122"/>
              <a:ea typeface="华文楷体" panose="02010600040101010101" pitchFamily="2" charset="-122"/>
              <a:cs typeface="Times New Roman" panose="02020603050405020304" pitchFamily="18" charset="0"/>
              <a:sym typeface="Symbol"/>
            </a:endParaRPr>
          </a:p>
          <a:p>
            <a:pPr marL="450000" indent="-198000">
              <a:buFont typeface="Symbol" panose="05050102010706020507" pitchFamily="18" charset="2"/>
              <a:buChar char="-"/>
            </a:pPr>
            <a:endParaRPr lang="en-US" altLang="zh-CN" sz="1200" b="0" dirty="0" smtClean="0">
              <a:latin typeface="华文楷体" panose="02010600040101010101" pitchFamily="2" charset="-122"/>
              <a:ea typeface="华文楷体" panose="02010600040101010101" pitchFamily="2" charset="-122"/>
              <a:cs typeface="Times New Roman" panose="02020603050405020304" pitchFamily="18" charset="0"/>
              <a:sym typeface="Symbol"/>
            </a:endParaRPr>
          </a:p>
          <a:p>
            <a:pPr marL="450000" indent="-198000">
              <a:buFont typeface="Symbol" panose="05050102010706020507" pitchFamily="18" charset="2"/>
              <a:buChar char="-"/>
            </a:pPr>
            <a:endParaRPr lang="en-US" altLang="zh-CN" sz="1200" b="0" dirty="0" smtClean="0">
              <a:latin typeface="华文楷体" panose="02010600040101010101" pitchFamily="2" charset="-122"/>
              <a:ea typeface="华文楷体" panose="02010600040101010101" pitchFamily="2" charset="-122"/>
              <a:cs typeface="Times New Roman" panose="02020603050405020304" pitchFamily="18" charset="0"/>
              <a:sym typeface="Symbol"/>
            </a:endParaRPr>
          </a:p>
          <a:p>
            <a:pPr marL="450000" indent="-198000">
              <a:buFont typeface="Symbol" panose="05050102010706020507" pitchFamily="18" charset="2"/>
              <a:buChar char="-"/>
            </a:pPr>
            <a:r>
              <a:rPr lang="en-US" altLang="zh-CN" sz="1600" b="0" dirty="0" err="1" smtClean="0">
                <a:latin typeface="华文楷体" panose="02010600040101010101" pitchFamily="2" charset="-122"/>
                <a:ea typeface="华文楷体" panose="02010600040101010101" pitchFamily="2" charset="-122"/>
                <a:cs typeface="Times New Roman" panose="02020603050405020304" pitchFamily="18" charset="0"/>
                <a:sym typeface="Symbol"/>
              </a:rPr>
              <a:t>BaBar</a:t>
            </a: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 measurement </a:t>
            </a:r>
            <a:r>
              <a:rPr lang="en-US" altLang="zh-CN" sz="1200" b="0" dirty="0" smtClean="0">
                <a:solidFill>
                  <a:srgbClr val="FF33CC"/>
                </a:solidFill>
                <a:latin typeface="华文楷体" panose="02010600040101010101" pitchFamily="2" charset="-122"/>
                <a:ea typeface="华文楷体" panose="02010600040101010101" pitchFamily="2" charset="-122"/>
                <a:cs typeface="Times New Roman" panose="02020603050405020304" pitchFamily="18" charset="0"/>
                <a:sym typeface="Symbol"/>
              </a:rPr>
              <a:t>[PRD 85, 031102] </a:t>
            </a:r>
          </a:p>
          <a:p>
            <a:pPr marL="450000" indent="-198000">
              <a:buFont typeface="Symbol" panose="05050102010706020507" pitchFamily="18" charset="2"/>
              <a:buChar char="-"/>
            </a:pPr>
            <a:endParaRPr lang="en-US" altLang="zh-CN" sz="1200" b="0" dirty="0" smtClean="0">
              <a:solidFill>
                <a:srgbClr val="FF33CC"/>
              </a:solidFill>
              <a:latin typeface="华文楷体" panose="02010600040101010101" pitchFamily="2" charset="-122"/>
              <a:ea typeface="华文楷体" panose="02010600040101010101" pitchFamily="2" charset="-122"/>
              <a:cs typeface="Times New Roman" panose="02020603050405020304" pitchFamily="18" charset="0"/>
              <a:sym typeface="Symbol"/>
            </a:endParaRPr>
          </a:p>
          <a:p>
            <a:pPr marL="450000" indent="-198000">
              <a:buFont typeface="Symbol" panose="05050102010706020507" pitchFamily="18" charset="2"/>
              <a:buChar char="-"/>
            </a:pPr>
            <a:endParaRPr lang="en-US" altLang="zh-CN" sz="1200" b="0" dirty="0">
              <a:latin typeface="华文楷体" panose="02010600040101010101" pitchFamily="2" charset="-122"/>
              <a:ea typeface="华文楷体" panose="02010600040101010101" pitchFamily="2" charset="-122"/>
              <a:cs typeface="Times New Roman" panose="02020603050405020304" pitchFamily="18" charset="0"/>
              <a:sym typeface="Symbol"/>
            </a:endParaRPr>
          </a:p>
          <a:p>
            <a:pPr marL="450000" indent="-198000">
              <a:buFont typeface="Symbol" panose="05050102010706020507" pitchFamily="18" charset="2"/>
              <a:buChar char="-"/>
            </a:pPr>
            <a:endParaRPr lang="en-US" altLang="zh-CN" sz="1200" b="0" dirty="0" smtClean="0">
              <a:latin typeface="华文楷体" panose="02010600040101010101" pitchFamily="2" charset="-122"/>
              <a:ea typeface="华文楷体" panose="02010600040101010101" pitchFamily="2" charset="-122"/>
              <a:cs typeface="Times New Roman" panose="02020603050405020304" pitchFamily="18" charset="0"/>
              <a:sym typeface="Symbol"/>
            </a:endParaRPr>
          </a:p>
          <a:p>
            <a:pPr marL="252000" indent="0">
              <a:buNone/>
            </a:pPr>
            <a:endParaRPr lang="en-US" altLang="zh-CN" sz="1200" b="0" dirty="0">
              <a:latin typeface="华文楷体" panose="02010600040101010101" pitchFamily="2" charset="-122"/>
              <a:ea typeface="华文楷体" panose="02010600040101010101" pitchFamily="2" charset="-122"/>
              <a:cs typeface="Times New Roman" panose="02020603050405020304" pitchFamily="18" charset="0"/>
              <a:sym typeface="Symbol"/>
            </a:endParaRPr>
          </a:p>
          <a:p>
            <a:pPr marL="450000" indent="-198000">
              <a:buFont typeface="Symbol" panose="05050102010706020507" pitchFamily="18" charset="2"/>
              <a:buChar char="-"/>
            </a:pP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Belle measurement </a:t>
            </a:r>
            <a:r>
              <a:rPr lang="en-US" altLang="zh-CN" sz="1200" b="0" dirty="0" smtClean="0">
                <a:solidFill>
                  <a:srgbClr val="FF33CC"/>
                </a:solidFill>
                <a:latin typeface="华文楷体" panose="02010600040101010101" pitchFamily="2" charset="-122"/>
                <a:ea typeface="华文楷体" panose="02010600040101010101" pitchFamily="2" charset="-122"/>
                <a:cs typeface="Times New Roman" panose="02020603050405020304" pitchFamily="18" charset="0"/>
                <a:sym typeface="Symbol"/>
              </a:rPr>
              <a:t>[PRL 107, 131801]</a:t>
            </a:r>
          </a:p>
        </p:txBody>
      </p:sp>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6820" y="1026785"/>
            <a:ext cx="2530181" cy="4210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4742" y="3114955"/>
            <a:ext cx="1914525" cy="539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184" y="3709404"/>
            <a:ext cx="2638425"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5899" y="3790655"/>
            <a:ext cx="2231448" cy="271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02780" y="4492910"/>
            <a:ext cx="3279198" cy="794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56763" y="5673386"/>
            <a:ext cx="2076450" cy="241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9"/>
          <p:cNvSpPr txBox="1"/>
          <p:nvPr/>
        </p:nvSpPr>
        <p:spPr>
          <a:xfrm>
            <a:off x="1623131" y="5937829"/>
            <a:ext cx="3793996" cy="307777"/>
          </a:xfrm>
          <a:prstGeom prst="rect">
            <a:avLst/>
          </a:prstGeom>
          <a:noFill/>
        </p:spPr>
        <p:txBody>
          <a:bodyPr wrap="square" rtlCol="0">
            <a:spAutoFit/>
          </a:bodyPr>
          <a:lstStyle/>
          <a:p>
            <a:r>
              <a:rPr lang="en-US" altLang="zh-CN" sz="1400" dirty="0" err="1" smtClean="0">
                <a:latin typeface="Times New Roman" panose="02020603050405020304" pitchFamily="18" charset="0"/>
                <a:cs typeface="Times New Roman" panose="02020603050405020304" pitchFamily="18" charset="0"/>
              </a:rPr>
              <a:t>A</a:t>
            </a:r>
            <a:r>
              <a:rPr lang="en-US" altLang="zh-CN" sz="1400" baseline="-25000" dirty="0" err="1" smtClean="0">
                <a:latin typeface="Times New Roman" panose="02020603050405020304" pitchFamily="18" charset="0"/>
                <a:cs typeface="Times New Roman" panose="02020603050405020304" pitchFamily="18" charset="0"/>
              </a:rPr>
              <a:t>cp</a:t>
            </a:r>
            <a:r>
              <a:rPr lang="en-US" altLang="zh-CN" sz="1400" dirty="0" smtClean="0">
                <a:latin typeface="Times New Roman" panose="02020603050405020304" pitchFamily="18" charset="0"/>
                <a:cs typeface="Times New Roman" panose="02020603050405020304" pitchFamily="18" charset="0"/>
              </a:rPr>
              <a:t> = (1.8</a:t>
            </a:r>
            <a:r>
              <a:rPr lang="en-US" altLang="zh-CN" sz="1400" dirty="0" smtClean="0">
                <a:latin typeface="Times New Roman" panose="02020603050405020304" pitchFamily="18" charset="0"/>
                <a:cs typeface="Times New Roman" panose="02020603050405020304" pitchFamily="18" charset="0"/>
                <a:sym typeface="Symbol"/>
              </a:rPr>
              <a:t>2.1</a:t>
            </a:r>
            <a:r>
              <a:rPr lang="en-US" altLang="zh-CN" sz="1400" dirty="0" smtClean="0">
                <a:latin typeface="Times New Roman" panose="02020603050405020304" pitchFamily="18" charset="0"/>
                <a:cs typeface="Times New Roman" panose="02020603050405020304" pitchFamily="18" charset="0"/>
              </a:rPr>
              <a:t> 1.4) </a:t>
            </a:r>
            <a:r>
              <a:rPr lang="en-US" altLang="zh-CN" sz="1400" dirty="0" smtClean="0">
                <a:latin typeface="Times New Roman" panose="02020603050405020304" pitchFamily="18" charset="0"/>
                <a:cs typeface="Times New Roman" panose="02020603050405020304" pitchFamily="18" charset="0"/>
                <a:sym typeface="Symbol"/>
              </a:rPr>
              <a:t>10</a:t>
            </a:r>
            <a:r>
              <a:rPr lang="en-US" altLang="zh-CN" sz="1400" baseline="30000" dirty="0" smtClean="0">
                <a:latin typeface="Times New Roman" panose="02020603050405020304" pitchFamily="18" charset="0"/>
                <a:cs typeface="Times New Roman" panose="02020603050405020304" pitchFamily="18" charset="0"/>
                <a:sym typeface="Symbol"/>
              </a:rPr>
              <a:t>-3  @ </a:t>
            </a:r>
            <a:r>
              <a:rPr lang="en-US" altLang="zh-CN" sz="1400" dirty="0" smtClean="0">
                <a:latin typeface="Times New Roman" panose="02020603050405020304" pitchFamily="18" charset="0"/>
                <a:cs typeface="Times New Roman" panose="02020603050405020304" pitchFamily="18" charset="0"/>
                <a:sym typeface="Symbol"/>
              </a:rPr>
              <a:t>W  [0.89-1.11] </a:t>
            </a:r>
            <a:r>
              <a:rPr lang="en-US" altLang="zh-CN" sz="1400" dirty="0" err="1" smtClean="0">
                <a:latin typeface="Times New Roman" panose="02020603050405020304" pitchFamily="18" charset="0"/>
                <a:cs typeface="Times New Roman" panose="02020603050405020304" pitchFamily="18" charset="0"/>
                <a:sym typeface="Symbol"/>
              </a:rPr>
              <a:t>GeV</a:t>
            </a:r>
            <a:endParaRPr lang="zh-CN" altLang="en-US" sz="1400" dirty="0">
              <a:latin typeface="Times New Roman" panose="02020603050405020304" pitchFamily="18" charset="0"/>
              <a:cs typeface="Times New Roman" panose="02020603050405020304" pitchFamily="18" charset="0"/>
            </a:endParaRPr>
          </a:p>
        </p:txBody>
      </p:sp>
      <p:sp>
        <p:nvSpPr>
          <p:cNvPr id="24" name="TextBox 9"/>
          <p:cNvSpPr txBox="1">
            <a:spLocks noChangeArrowheads="1"/>
          </p:cNvSpPr>
          <p:nvPr/>
        </p:nvSpPr>
        <p:spPr bwMode="auto">
          <a:xfrm>
            <a:off x="6227625" y="5361420"/>
            <a:ext cx="2839316" cy="733534"/>
          </a:xfrm>
          <a:prstGeom prst="rect">
            <a:avLst/>
          </a:prstGeom>
          <a:noFill/>
          <a:ln w="9525">
            <a:solidFill>
              <a:srgbClr val="F21A58"/>
            </a:solidFill>
            <a:miter lim="800000"/>
            <a:headEnd/>
            <a:tailEnd/>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lgn="ctr" eaLnBrk="1" hangingPunct="1">
              <a:lnSpc>
                <a:spcPts val="2500"/>
              </a:lnSpc>
              <a:spcBef>
                <a:spcPct val="0"/>
              </a:spcBef>
              <a:buFontTx/>
              <a:buNone/>
            </a:pPr>
            <a:r>
              <a:rPr lang="en-US" altLang="zh-CN" sz="1600" dirty="0">
                <a:latin typeface="Times New Roman" panose="02020603050405020304" pitchFamily="18" charset="0"/>
              </a:rPr>
              <a:t>Charge Higgs, new Scalar, </a:t>
            </a:r>
          </a:p>
          <a:p>
            <a:pPr algn="ctr" eaLnBrk="1" hangingPunct="1">
              <a:lnSpc>
                <a:spcPts val="2500"/>
              </a:lnSpc>
              <a:spcBef>
                <a:spcPct val="0"/>
              </a:spcBef>
              <a:buFontTx/>
              <a:buNone/>
            </a:pPr>
            <a:r>
              <a:rPr lang="en-US" altLang="zh-CN" sz="1600" dirty="0">
                <a:latin typeface="Times New Roman" panose="02020603050405020304" pitchFamily="18" charset="0"/>
              </a:rPr>
              <a:t>W</a:t>
            </a:r>
            <a:r>
              <a:rPr lang="en-US" altLang="zh-CN" sz="1600" baseline="-25000" dirty="0">
                <a:latin typeface="Times New Roman" panose="02020603050405020304" pitchFamily="18" charset="0"/>
              </a:rPr>
              <a:t>L</a:t>
            </a:r>
            <a:r>
              <a:rPr lang="en-US" altLang="zh-CN" sz="1600" dirty="0">
                <a:latin typeface="Times New Roman" panose="02020603050405020304" pitchFamily="18" charset="0"/>
              </a:rPr>
              <a:t>-W</a:t>
            </a:r>
            <a:r>
              <a:rPr lang="en-US" altLang="zh-CN" sz="1600" baseline="-25000" dirty="0">
                <a:latin typeface="Times New Roman" panose="02020603050405020304" pitchFamily="18" charset="0"/>
              </a:rPr>
              <a:t>R</a:t>
            </a:r>
            <a:r>
              <a:rPr lang="en-US" altLang="zh-CN" sz="1600" dirty="0">
                <a:latin typeface="Times New Roman" panose="02020603050405020304" pitchFamily="18" charset="0"/>
              </a:rPr>
              <a:t> Mixings, </a:t>
            </a:r>
            <a:r>
              <a:rPr lang="en-US" altLang="zh-CN" sz="1600" dirty="0" err="1" smtClean="0">
                <a:latin typeface="Times New Roman" panose="02020603050405020304" pitchFamily="18" charset="0"/>
              </a:rPr>
              <a:t>LeptonQuarks</a:t>
            </a:r>
            <a:endParaRPr lang="zh-CN" altLang="en-US" sz="1600" dirty="0">
              <a:latin typeface="Times New Roman" panose="02020603050405020304" pitchFamily="18" charset="0"/>
            </a:endParaRPr>
          </a:p>
        </p:txBody>
      </p:sp>
    </p:spTree>
    <p:extLst>
      <p:ext uri="{BB962C8B-B14F-4D97-AF65-F5344CB8AC3E}">
        <p14:creationId xmlns:p14="http://schemas.microsoft.com/office/powerpoint/2010/main" val="7096853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latin typeface="Times New Roman" panose="02020603050405020304" pitchFamily="18" charset="0"/>
                <a:cs typeface="Times New Roman" panose="02020603050405020304" pitchFamily="18" charset="0"/>
                <a:sym typeface="Symbol"/>
              </a:rPr>
              <a:t>  CPV in Angle Distribution</a:t>
            </a:r>
            <a:endParaRPr lang="zh-CN" altLang="en-US"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z="1200" smtClean="0"/>
              <a:t>高能物理战略研讨会 </a:t>
            </a:r>
            <a:r>
              <a:rPr lang="en-US" altLang="zh-CN" sz="1200" smtClean="0"/>
              <a:t>(</a:t>
            </a:r>
            <a:r>
              <a:rPr lang="zh-CN" altLang="en-US" sz="1200" smtClean="0"/>
              <a:t>合肥</a:t>
            </a:r>
            <a:r>
              <a:rPr lang="en-US" altLang="zh-CN" sz="1200" smtClean="0"/>
              <a:t>)</a:t>
            </a:r>
            <a:endParaRPr lang="en-US" sz="1200" dirty="0"/>
          </a:p>
        </p:txBody>
      </p:sp>
      <p:sp>
        <p:nvSpPr>
          <p:cNvPr id="6" name="灯片编号占位符 5"/>
          <p:cNvSpPr>
            <a:spLocks noGrp="1"/>
          </p:cNvSpPr>
          <p:nvPr>
            <p:ph type="sldNum" sz="quarter" idx="12"/>
          </p:nvPr>
        </p:nvSpPr>
        <p:spPr/>
        <p:txBody>
          <a:bodyPr/>
          <a:lstStyle/>
          <a:p>
            <a:fld id="{C973300C-797F-D148-A78D-320196FBAF04}" type="slidenum">
              <a:rPr lang="en-US" smtClean="0"/>
              <a:pPr/>
              <a:t>23</a:t>
            </a:fld>
            <a:endParaRPr lang="en-US" dirty="0"/>
          </a:p>
        </p:txBody>
      </p:sp>
      <p:sp>
        <p:nvSpPr>
          <p:cNvPr id="7" name="TextBox 6"/>
          <p:cNvSpPr txBox="1"/>
          <p:nvPr/>
        </p:nvSpPr>
        <p:spPr>
          <a:xfrm>
            <a:off x="1094508" y="836613"/>
            <a:ext cx="6862041" cy="425758"/>
          </a:xfrm>
          <a:prstGeom prst="rect">
            <a:avLst/>
          </a:prstGeom>
          <a:noFill/>
        </p:spPr>
        <p:txBody>
          <a:bodyPr wrap="square">
            <a:spAutoFit/>
          </a:bodyPr>
          <a:lstStyle/>
          <a:p>
            <a:pPr algn="ctr">
              <a:lnSpc>
                <a:spcPts val="2600"/>
              </a:lnSpc>
              <a:defRPr/>
            </a:pPr>
            <a:r>
              <a:rPr lang="en-US" altLang="zh-CN" sz="2200" dirty="0" smtClean="0">
                <a:solidFill>
                  <a:srgbClr val="C00000"/>
                </a:solidFill>
                <a:latin typeface="Times New Roman" panose="02020603050405020304" pitchFamily="18" charset="0"/>
                <a:cs typeface="Times New Roman" panose="02020603050405020304" pitchFamily="18" charset="0"/>
              </a:rPr>
              <a:t>Need </a:t>
            </a:r>
            <a:r>
              <a:rPr lang="en-US" altLang="zh-CN" sz="2200" dirty="0">
                <a:solidFill>
                  <a:srgbClr val="C00000"/>
                </a:solidFill>
                <a:latin typeface="Times New Roman" panose="02020603050405020304" pitchFamily="18" charset="0"/>
                <a:cs typeface="Times New Roman" panose="02020603050405020304" pitchFamily="18" charset="0"/>
              </a:rPr>
              <a:t>new measurement on the angular CPV asymmetry</a:t>
            </a:r>
          </a:p>
        </p:txBody>
      </p:sp>
      <p:sp>
        <p:nvSpPr>
          <p:cNvPr id="9" name="TextBox 8"/>
          <p:cNvSpPr txBox="1">
            <a:spLocks noChangeArrowheads="1"/>
          </p:cNvSpPr>
          <p:nvPr/>
        </p:nvSpPr>
        <p:spPr bwMode="auto">
          <a:xfrm>
            <a:off x="1893716" y="1251554"/>
            <a:ext cx="5043513" cy="1631216"/>
          </a:xfrm>
          <a:prstGeom prst="rect">
            <a:avLst/>
          </a:prstGeom>
          <a:noFill/>
          <a:ln w="9525">
            <a:solidFill>
              <a:srgbClr val="F21A58"/>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r>
              <a:rPr lang="en-US" altLang="zh-CN" sz="2000" dirty="0">
                <a:latin typeface="Times New Roman" panose="02020603050405020304" pitchFamily="18" charset="0"/>
                <a:cs typeface="Times New Roman" panose="02020603050405020304" pitchFamily="18" charset="0"/>
              </a:rPr>
              <a:t>Use T-odd rotationally invariant products : e.g.</a:t>
            </a:r>
          </a:p>
          <a:p>
            <a:pPr algn="ctr" eaLnBrk="1" hangingPunct="1">
              <a:spcBef>
                <a:spcPct val="0"/>
              </a:spcBef>
              <a:buFontTx/>
              <a:buNone/>
            </a:pPr>
            <a:endParaRPr lang="en-US" altLang="zh-CN" sz="2000" dirty="0">
              <a:latin typeface="Times New Roman" panose="02020603050405020304" pitchFamily="18" charset="0"/>
              <a:cs typeface="Times New Roman" panose="02020603050405020304" pitchFamily="18" charset="0"/>
            </a:endParaRPr>
          </a:p>
          <a:p>
            <a:pPr algn="ctr" eaLnBrk="1" hangingPunct="1">
              <a:spcBef>
                <a:spcPct val="0"/>
              </a:spcBef>
              <a:buFontTx/>
              <a:buNone/>
            </a:pPr>
            <a:endParaRPr lang="en-US" altLang="zh-CN" sz="2000" dirty="0">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zh-CN" sz="2000" dirty="0">
                <a:latin typeface="Times New Roman" panose="02020603050405020304" pitchFamily="18" charset="0"/>
                <a:cs typeface="Times New Roman" panose="02020603050405020304" pitchFamily="18" charset="0"/>
              </a:rPr>
              <a:t>in </a:t>
            </a:r>
            <a:r>
              <a:rPr lang="en-US" altLang="zh-CN" sz="2000" dirty="0">
                <a:latin typeface="Times New Roman" panose="02020603050405020304" pitchFamily="18" charset="0"/>
                <a:cs typeface="Times New Roman" panose="02020603050405020304" pitchFamily="18" charset="0"/>
                <a:sym typeface="Symbol" pitchFamily="18" charset="2"/>
              </a:rPr>
              <a:t></a:t>
            </a:r>
            <a:r>
              <a:rPr lang="en-US" altLang="zh-CN" sz="2000" baseline="30000" dirty="0">
                <a:latin typeface="Times New Roman" panose="02020603050405020304" pitchFamily="18" charset="0"/>
                <a:cs typeface="Times New Roman" panose="02020603050405020304" pitchFamily="18" charset="0"/>
                <a:sym typeface="Symbol" pitchFamily="18" charset="2"/>
              </a:rPr>
              <a:t>  </a:t>
            </a:r>
            <a:r>
              <a:rPr lang="en-US" altLang="zh-CN" sz="2000" dirty="0">
                <a:latin typeface="Times New Roman" panose="02020603050405020304" pitchFamily="18" charset="0"/>
                <a:cs typeface="Times New Roman" panose="02020603050405020304" pitchFamily="18" charset="0"/>
                <a:sym typeface="Symbol" pitchFamily="18" charset="2"/>
              </a:rPr>
              <a:t>and </a:t>
            </a:r>
            <a:r>
              <a:rPr lang="en-US" altLang="zh-CN" sz="2000" baseline="30000" dirty="0">
                <a:latin typeface="Times New Roman" panose="02020603050405020304" pitchFamily="18" charset="0"/>
                <a:cs typeface="Times New Roman" panose="02020603050405020304" pitchFamily="18" charset="0"/>
                <a:sym typeface="Symbol" pitchFamily="18" charset="2"/>
              </a:rPr>
              <a:t></a:t>
            </a:r>
            <a:r>
              <a:rPr lang="en-US" altLang="zh-CN" sz="2000" dirty="0">
                <a:latin typeface="Times New Roman" panose="02020603050405020304" pitchFamily="18" charset="0"/>
                <a:cs typeface="Times New Roman" panose="02020603050405020304" pitchFamily="18" charset="0"/>
                <a:sym typeface="Symbol" pitchFamily="18" charset="2"/>
              </a:rPr>
              <a:t> decays to &gt;=2 hadrons such as : </a:t>
            </a:r>
          </a:p>
          <a:p>
            <a:pPr algn="ctr" eaLnBrk="1" hangingPunct="1">
              <a:spcBef>
                <a:spcPct val="0"/>
              </a:spcBef>
              <a:buFontTx/>
              <a:buNone/>
            </a:pPr>
            <a:r>
              <a:rPr lang="zh-CN" altLang="en-US" sz="2000" dirty="0">
                <a:latin typeface="Times New Roman" panose="02020603050405020304" pitchFamily="18" charset="0"/>
                <a:cs typeface="Times New Roman" panose="02020603050405020304" pitchFamily="18" charset="0"/>
                <a:sym typeface="Symbol" pitchFamily="18" charset="2"/>
              </a:rPr>
              <a:t></a:t>
            </a:r>
            <a:r>
              <a:rPr lang="zh-CN" altLang="en-US" sz="2000" baseline="30000" dirty="0">
                <a:latin typeface="Times New Roman" panose="02020603050405020304" pitchFamily="18" charset="0"/>
                <a:cs typeface="Times New Roman" panose="02020603050405020304" pitchFamily="18" charset="0"/>
                <a:sym typeface="Symbol" pitchFamily="18" charset="2"/>
              </a:rPr>
              <a:t></a:t>
            </a:r>
            <a:r>
              <a:rPr lang="zh-CN" altLang="en-US" sz="2000" dirty="0">
                <a:latin typeface="Times New Roman" panose="02020603050405020304" pitchFamily="18" charset="0"/>
                <a:cs typeface="Times New Roman" panose="02020603050405020304" pitchFamily="18" charset="0"/>
                <a:sym typeface="Symbol" pitchFamily="18" charset="2"/>
              </a:rPr>
              <a:t></a:t>
            </a:r>
            <a:r>
              <a:rPr lang="zh-CN" altLang="en-US" sz="2000" baseline="30000" dirty="0">
                <a:latin typeface="Times New Roman" panose="02020603050405020304" pitchFamily="18" charset="0"/>
                <a:cs typeface="Times New Roman" panose="02020603050405020304" pitchFamily="18" charset="0"/>
                <a:sym typeface="Symbol" pitchFamily="18" charset="2"/>
              </a:rPr>
              <a:t></a:t>
            </a:r>
            <a:r>
              <a:rPr lang="zh-CN" altLang="en-US" sz="2000" dirty="0">
                <a:latin typeface="Times New Roman" panose="02020603050405020304" pitchFamily="18" charset="0"/>
                <a:cs typeface="Times New Roman" panose="02020603050405020304" pitchFamily="18" charset="0"/>
                <a:sym typeface="Symbol" pitchFamily="18" charset="2"/>
              </a:rPr>
              <a:t></a:t>
            </a:r>
            <a:r>
              <a:rPr lang="en-US" altLang="zh-CN" sz="2000" baseline="30000" dirty="0">
                <a:latin typeface="Times New Roman" panose="02020603050405020304" pitchFamily="18" charset="0"/>
                <a:cs typeface="Times New Roman" panose="02020603050405020304" pitchFamily="18" charset="0"/>
                <a:sym typeface="Symbol" pitchFamily="18" charset="2"/>
              </a:rPr>
              <a:t>0</a:t>
            </a:r>
            <a:r>
              <a:rPr lang="zh-CN" altLang="en-US" sz="2000" dirty="0">
                <a:latin typeface="Times New Roman" panose="02020603050405020304" pitchFamily="18" charset="0"/>
                <a:cs typeface="Times New Roman" panose="02020603050405020304" pitchFamily="18" charset="0"/>
                <a:sym typeface="Symbol" pitchFamily="18" charset="2"/>
              </a:rPr>
              <a:t></a:t>
            </a:r>
            <a:r>
              <a:rPr lang="zh-CN" altLang="en-US" sz="2000" baseline="-25000" dirty="0">
                <a:latin typeface="Times New Roman" panose="02020603050405020304" pitchFamily="18" charset="0"/>
                <a:cs typeface="Times New Roman" panose="02020603050405020304" pitchFamily="18" charset="0"/>
                <a:sym typeface="Symbol" pitchFamily="18" charset="2"/>
              </a:rPr>
              <a:t> </a:t>
            </a:r>
            <a:r>
              <a:rPr lang="en-US" altLang="zh-CN" sz="2000" dirty="0">
                <a:latin typeface="Times New Roman" panose="02020603050405020304" pitchFamily="18" charset="0"/>
                <a:cs typeface="Times New Roman" panose="02020603050405020304" pitchFamily="18" charset="0"/>
                <a:sym typeface="Symbol" pitchFamily="18" charset="2"/>
              </a:rPr>
              <a:t>/k</a:t>
            </a:r>
            <a:r>
              <a:rPr lang="zh-CN" altLang="en-US" sz="2000" baseline="30000" dirty="0">
                <a:latin typeface="Times New Roman" panose="02020603050405020304" pitchFamily="18" charset="0"/>
                <a:cs typeface="Times New Roman" panose="02020603050405020304" pitchFamily="18" charset="0"/>
                <a:sym typeface="Symbol" pitchFamily="18" charset="2"/>
              </a:rPr>
              <a:t></a:t>
            </a:r>
            <a:r>
              <a:rPr lang="zh-CN" altLang="en-US" sz="2000" dirty="0">
                <a:latin typeface="Times New Roman" panose="02020603050405020304" pitchFamily="18" charset="0"/>
                <a:cs typeface="Times New Roman" panose="02020603050405020304" pitchFamily="18" charset="0"/>
                <a:sym typeface="Symbol" pitchFamily="18" charset="2"/>
              </a:rPr>
              <a:t></a:t>
            </a:r>
            <a:r>
              <a:rPr lang="en-US" altLang="zh-CN" sz="2000" baseline="30000" dirty="0">
                <a:latin typeface="Times New Roman" panose="02020603050405020304" pitchFamily="18" charset="0"/>
                <a:cs typeface="Times New Roman" panose="02020603050405020304" pitchFamily="18" charset="0"/>
                <a:sym typeface="Symbol" pitchFamily="18" charset="2"/>
              </a:rPr>
              <a:t>0</a:t>
            </a:r>
            <a:r>
              <a:rPr lang="zh-CN" altLang="en-US" sz="2000" dirty="0">
                <a:latin typeface="Times New Roman" panose="02020603050405020304" pitchFamily="18" charset="0"/>
                <a:cs typeface="Times New Roman" panose="02020603050405020304" pitchFamily="18" charset="0"/>
                <a:sym typeface="Symbol" pitchFamily="18" charset="2"/>
              </a:rPr>
              <a:t></a:t>
            </a:r>
            <a:r>
              <a:rPr lang="zh-CN" altLang="en-US" sz="2000" baseline="-25000" dirty="0">
                <a:latin typeface="Times New Roman" panose="02020603050405020304" pitchFamily="18" charset="0"/>
                <a:cs typeface="Times New Roman" panose="02020603050405020304" pitchFamily="18" charset="0"/>
                <a:sym typeface="Symbol" pitchFamily="18" charset="2"/>
              </a:rPr>
              <a:t> </a:t>
            </a:r>
            <a:r>
              <a:rPr lang="en-US" altLang="zh-CN" sz="2000" dirty="0">
                <a:latin typeface="Times New Roman" panose="02020603050405020304" pitchFamily="18" charset="0"/>
                <a:cs typeface="Times New Roman" panose="02020603050405020304" pitchFamily="18" charset="0"/>
                <a:sym typeface="Symbol" pitchFamily="18" charset="2"/>
              </a:rPr>
              <a:t>,  </a:t>
            </a:r>
            <a:r>
              <a:rPr lang="zh-CN" altLang="en-US" sz="2000" dirty="0">
                <a:latin typeface="Times New Roman" panose="02020603050405020304" pitchFamily="18" charset="0"/>
                <a:cs typeface="Times New Roman" panose="02020603050405020304" pitchFamily="18" charset="0"/>
                <a:sym typeface="Symbol" pitchFamily="18" charset="2"/>
              </a:rPr>
              <a:t> </a:t>
            </a:r>
            <a:r>
              <a:rPr lang="zh-CN" altLang="en-US" sz="2000" baseline="30000" dirty="0">
                <a:latin typeface="Times New Roman" panose="02020603050405020304" pitchFamily="18" charset="0"/>
                <a:cs typeface="Times New Roman" panose="02020603050405020304" pitchFamily="18" charset="0"/>
                <a:sym typeface="Symbol" pitchFamily="18" charset="2"/>
              </a:rPr>
              <a:t></a:t>
            </a:r>
            <a:r>
              <a:rPr lang="zh-CN" altLang="en-US" sz="2000" dirty="0">
                <a:latin typeface="Times New Roman" panose="02020603050405020304" pitchFamily="18" charset="0"/>
                <a:cs typeface="Times New Roman" panose="02020603050405020304" pitchFamily="18" charset="0"/>
                <a:sym typeface="Symbol" pitchFamily="18" charset="2"/>
              </a:rPr>
              <a:t></a:t>
            </a:r>
            <a:r>
              <a:rPr lang="zh-CN" altLang="en-US" sz="2000" baseline="30000" dirty="0">
                <a:latin typeface="Times New Roman" panose="02020603050405020304" pitchFamily="18" charset="0"/>
                <a:cs typeface="Times New Roman" panose="02020603050405020304" pitchFamily="18" charset="0"/>
                <a:sym typeface="Symbol" pitchFamily="18" charset="2"/>
              </a:rPr>
              <a:t></a:t>
            </a:r>
            <a:r>
              <a:rPr lang="zh-CN" altLang="en-US" sz="2000" dirty="0">
                <a:latin typeface="Times New Roman" panose="02020603050405020304" pitchFamily="18" charset="0"/>
                <a:cs typeface="Times New Roman" panose="02020603050405020304" pitchFamily="18" charset="0"/>
                <a:sym typeface="Symbol" pitchFamily="18" charset="2"/>
              </a:rPr>
              <a:t></a:t>
            </a:r>
            <a:r>
              <a:rPr lang="en-US" altLang="zh-CN" sz="2000" baseline="30000" dirty="0">
                <a:latin typeface="Times New Roman" panose="02020603050405020304" pitchFamily="18" charset="0"/>
                <a:cs typeface="Times New Roman" panose="02020603050405020304" pitchFamily="18" charset="0"/>
                <a:sym typeface="Symbol" pitchFamily="18" charset="2"/>
              </a:rPr>
              <a:t>+</a:t>
            </a:r>
            <a:r>
              <a:rPr lang="zh-CN" altLang="en-US" sz="2000" dirty="0">
                <a:latin typeface="Times New Roman" panose="02020603050405020304" pitchFamily="18" charset="0"/>
                <a:cs typeface="Times New Roman" panose="02020603050405020304" pitchFamily="18" charset="0"/>
                <a:sym typeface="Symbol" pitchFamily="18" charset="2"/>
              </a:rPr>
              <a:t></a:t>
            </a:r>
            <a:r>
              <a:rPr lang="zh-CN" altLang="en-US" sz="2000" baseline="30000" dirty="0">
                <a:latin typeface="Times New Roman" panose="02020603050405020304" pitchFamily="18" charset="0"/>
                <a:cs typeface="Times New Roman" panose="02020603050405020304" pitchFamily="18" charset="0"/>
                <a:sym typeface="Symbol" pitchFamily="18" charset="2"/>
              </a:rPr>
              <a:t></a:t>
            </a:r>
            <a:r>
              <a:rPr lang="zh-CN" altLang="en-US" sz="2000" dirty="0">
                <a:latin typeface="Times New Roman" panose="02020603050405020304" pitchFamily="18" charset="0"/>
                <a:cs typeface="Times New Roman" panose="02020603050405020304" pitchFamily="18" charset="0"/>
                <a:sym typeface="Symbol" pitchFamily="18" charset="2"/>
              </a:rPr>
              <a:t></a:t>
            </a:r>
            <a:r>
              <a:rPr lang="zh-CN" altLang="en-US" sz="2000" baseline="-25000" dirty="0">
                <a:latin typeface="Times New Roman" panose="02020603050405020304" pitchFamily="18" charset="0"/>
                <a:cs typeface="Times New Roman" panose="02020603050405020304" pitchFamily="18" charset="0"/>
                <a:sym typeface="Symbol" pitchFamily="18" charset="2"/>
              </a:rPr>
              <a:t> </a:t>
            </a:r>
            <a:r>
              <a:rPr lang="en-US" altLang="zh-CN" sz="2000" dirty="0">
                <a:latin typeface="Times New Roman" panose="02020603050405020304" pitchFamily="18" charset="0"/>
                <a:cs typeface="Times New Roman" panose="02020603050405020304" pitchFamily="18" charset="0"/>
                <a:sym typeface="Symbol" pitchFamily="18" charset="2"/>
              </a:rPr>
              <a:t>/K</a:t>
            </a:r>
            <a:r>
              <a:rPr lang="zh-CN" altLang="en-US" sz="2000" baseline="30000" dirty="0">
                <a:latin typeface="Times New Roman" panose="02020603050405020304" pitchFamily="18" charset="0"/>
                <a:cs typeface="Times New Roman" panose="02020603050405020304" pitchFamily="18" charset="0"/>
                <a:sym typeface="Symbol" pitchFamily="18" charset="2"/>
              </a:rPr>
              <a:t></a:t>
            </a:r>
            <a:r>
              <a:rPr lang="zh-CN" altLang="en-US" sz="2000" dirty="0">
                <a:latin typeface="Times New Roman" panose="02020603050405020304" pitchFamily="18" charset="0"/>
                <a:cs typeface="Times New Roman" panose="02020603050405020304" pitchFamily="18" charset="0"/>
                <a:sym typeface="Symbol" pitchFamily="18" charset="2"/>
              </a:rPr>
              <a:t></a:t>
            </a:r>
            <a:r>
              <a:rPr lang="en-US" altLang="zh-CN" sz="2000" baseline="30000" dirty="0">
                <a:latin typeface="Times New Roman" panose="02020603050405020304" pitchFamily="18" charset="0"/>
                <a:cs typeface="Times New Roman" panose="02020603050405020304" pitchFamily="18" charset="0"/>
                <a:sym typeface="Symbol" pitchFamily="18" charset="2"/>
              </a:rPr>
              <a:t>+</a:t>
            </a:r>
            <a:r>
              <a:rPr lang="zh-CN" altLang="en-US" sz="2000" dirty="0">
                <a:latin typeface="Times New Roman" panose="02020603050405020304" pitchFamily="18" charset="0"/>
                <a:cs typeface="Times New Roman" panose="02020603050405020304" pitchFamily="18" charset="0"/>
                <a:sym typeface="Symbol" pitchFamily="18" charset="2"/>
              </a:rPr>
              <a:t></a:t>
            </a:r>
            <a:r>
              <a:rPr lang="zh-CN" altLang="en-US" sz="2000" baseline="30000" dirty="0">
                <a:latin typeface="Times New Roman" panose="02020603050405020304" pitchFamily="18" charset="0"/>
                <a:cs typeface="Times New Roman" panose="02020603050405020304" pitchFamily="18" charset="0"/>
                <a:sym typeface="Symbol" pitchFamily="18" charset="2"/>
              </a:rPr>
              <a:t></a:t>
            </a:r>
            <a:r>
              <a:rPr lang="zh-CN" altLang="en-US" sz="2000" dirty="0">
                <a:latin typeface="Times New Roman" panose="02020603050405020304" pitchFamily="18" charset="0"/>
                <a:cs typeface="Times New Roman" panose="02020603050405020304" pitchFamily="18" charset="0"/>
                <a:sym typeface="Symbol" pitchFamily="18" charset="2"/>
              </a:rPr>
              <a:t></a:t>
            </a:r>
            <a:r>
              <a:rPr lang="zh-CN" altLang="en-US" sz="2000" baseline="-25000" dirty="0">
                <a:latin typeface="Times New Roman" panose="02020603050405020304" pitchFamily="18" charset="0"/>
                <a:cs typeface="Times New Roman" panose="02020603050405020304" pitchFamily="18" charset="0"/>
                <a:sym typeface="Symbol" pitchFamily="18" charset="2"/>
              </a:rPr>
              <a:t> </a:t>
            </a:r>
            <a:r>
              <a:rPr lang="en-US" altLang="zh-CN" sz="2000" dirty="0">
                <a:latin typeface="Times New Roman" panose="02020603050405020304" pitchFamily="18" charset="0"/>
                <a:cs typeface="Times New Roman" panose="02020603050405020304" pitchFamily="18" charset="0"/>
                <a:sym typeface="Symbol" pitchFamily="18" charset="2"/>
              </a:rPr>
              <a:t>, </a:t>
            </a:r>
            <a:r>
              <a:rPr lang="zh-CN" altLang="en-US" sz="2000" dirty="0">
                <a:latin typeface="Times New Roman" panose="02020603050405020304" pitchFamily="18" charset="0"/>
                <a:cs typeface="Times New Roman" panose="02020603050405020304" pitchFamily="18" charset="0"/>
                <a:sym typeface="Symbol" pitchFamily="18" charset="2"/>
              </a:rPr>
              <a:t>   </a:t>
            </a:r>
            <a:r>
              <a:rPr lang="en-US" altLang="zh-CN" sz="2000" dirty="0">
                <a:latin typeface="Times New Roman" panose="02020603050405020304" pitchFamily="18" charset="0"/>
                <a:cs typeface="Times New Roman" panose="02020603050405020304" pitchFamily="18" charset="0"/>
                <a:sym typeface="Symbol" pitchFamily="18" charset="2"/>
              </a:rPr>
              <a:t> </a:t>
            </a:r>
            <a:endParaRPr lang="zh-CN" altLang="en-US" sz="2000" dirty="0">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4412" y="1718904"/>
            <a:ext cx="2035175" cy="47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825" y="3366353"/>
            <a:ext cx="2674793" cy="2699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5"/>
          <p:cNvSpPr txBox="1">
            <a:spLocks noChangeArrowheads="1"/>
          </p:cNvSpPr>
          <p:nvPr/>
        </p:nvSpPr>
        <p:spPr bwMode="auto">
          <a:xfrm>
            <a:off x="1206541" y="3042231"/>
            <a:ext cx="139700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en-US" altLang="zh-CN" sz="2000" dirty="0">
                <a:solidFill>
                  <a:srgbClr val="FF0000"/>
                </a:solidFill>
                <a:latin typeface="Comic Sans MS" pitchFamily="66" charset="0"/>
              </a:rPr>
              <a:t>tau-charm</a:t>
            </a:r>
          </a:p>
        </p:txBody>
      </p:sp>
      <p:sp>
        <p:nvSpPr>
          <p:cNvPr id="13" name="Text Box 6"/>
          <p:cNvSpPr txBox="1">
            <a:spLocks noChangeArrowheads="1"/>
          </p:cNvSpPr>
          <p:nvPr/>
        </p:nvSpPr>
        <p:spPr bwMode="auto">
          <a:xfrm>
            <a:off x="548973" y="5157788"/>
            <a:ext cx="136842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en-US" altLang="zh-CN" sz="2000" b="1" dirty="0">
                <a:latin typeface="Comic Sans MS" pitchFamily="66" charset="0"/>
              </a:rPr>
              <a:t>B factory</a:t>
            </a:r>
          </a:p>
        </p:txBody>
      </p:sp>
      <p:sp>
        <p:nvSpPr>
          <p:cNvPr id="14" name="Line 8"/>
          <p:cNvSpPr>
            <a:spLocks noChangeShapeType="1"/>
          </p:cNvSpPr>
          <p:nvPr/>
        </p:nvSpPr>
        <p:spPr bwMode="auto">
          <a:xfrm>
            <a:off x="1524448" y="3389678"/>
            <a:ext cx="215900" cy="34766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5" name="Line 9"/>
          <p:cNvSpPr>
            <a:spLocks noChangeShapeType="1"/>
          </p:cNvSpPr>
          <p:nvPr/>
        </p:nvSpPr>
        <p:spPr bwMode="auto">
          <a:xfrm flipV="1">
            <a:off x="1233185" y="4708957"/>
            <a:ext cx="504825" cy="57626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6" name="Text Box 10"/>
          <p:cNvSpPr txBox="1">
            <a:spLocks noChangeArrowheads="1"/>
          </p:cNvSpPr>
          <p:nvPr/>
        </p:nvSpPr>
        <p:spPr bwMode="auto">
          <a:xfrm>
            <a:off x="4237872" y="3069184"/>
            <a:ext cx="4062848"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r>
              <a:rPr lang="en-US" altLang="zh-CN" sz="2000" b="1" dirty="0">
                <a:latin typeface="Times New Roman" panose="02020603050405020304" pitchFamily="18" charset="0"/>
                <a:cs typeface="Times New Roman" panose="02020603050405020304" pitchFamily="18" charset="0"/>
              </a:rPr>
              <a:t>“</a:t>
            </a:r>
            <a:r>
              <a:rPr lang="en-US" altLang="zh-CN" sz="2000" b="1" dirty="0">
                <a:solidFill>
                  <a:srgbClr val="FF0000"/>
                </a:solidFill>
                <a:latin typeface="Times New Roman" panose="02020603050405020304" pitchFamily="18" charset="0"/>
                <a:cs typeface="Times New Roman" panose="02020603050405020304" pitchFamily="18" charset="0"/>
              </a:rPr>
              <a:t>Figure Of Merits</a:t>
            </a:r>
            <a:r>
              <a:rPr lang="en-US" altLang="zh-CN" sz="2000" b="1" dirty="0">
                <a:latin typeface="Times New Roman" panose="02020603050405020304" pitchFamily="18" charset="0"/>
                <a:cs typeface="Times New Roman" panose="02020603050405020304" pitchFamily="18" charset="0"/>
              </a:rPr>
              <a:t>”  -- Y</a:t>
            </a:r>
            <a:r>
              <a:rPr lang="en-US" altLang="zh-CN" sz="2000" b="1" dirty="0" smtClean="0">
                <a:latin typeface="Times New Roman" panose="02020603050405020304" pitchFamily="18" charset="0"/>
                <a:cs typeface="Times New Roman" panose="02020603050405020304" pitchFamily="18" charset="0"/>
              </a:rPr>
              <a:t>.  S</a:t>
            </a:r>
            <a:r>
              <a:rPr lang="en-US" altLang="zh-CN" sz="2000" b="1" dirty="0">
                <a:latin typeface="Times New Roman" panose="02020603050405020304" pitchFamily="18" charset="0"/>
                <a:cs typeface="Times New Roman" panose="02020603050405020304" pitchFamily="18" charset="0"/>
              </a:rPr>
              <a:t>. TSAI</a:t>
            </a:r>
          </a:p>
        </p:txBody>
      </p:sp>
      <p:sp>
        <p:nvSpPr>
          <p:cNvPr id="17" name="TextBox 1"/>
          <p:cNvSpPr txBox="1">
            <a:spLocks noChangeArrowheads="1"/>
          </p:cNvSpPr>
          <p:nvPr/>
        </p:nvSpPr>
        <p:spPr bwMode="auto">
          <a:xfrm>
            <a:off x="4841446" y="5919531"/>
            <a:ext cx="30805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r>
              <a:rPr lang="en-US" altLang="zh-CN" sz="2000" b="1" dirty="0" smtClean="0">
                <a:solidFill>
                  <a:srgbClr val="0036FA"/>
                </a:solidFill>
                <a:latin typeface="Times New Roman" panose="02020603050405020304" pitchFamily="18" charset="0"/>
                <a:cs typeface="Times New Roman" panose="02020603050405020304" pitchFamily="18" charset="0"/>
              </a:rPr>
              <a:t>Y. S. Tsai, PRD </a:t>
            </a:r>
            <a:r>
              <a:rPr lang="en-US" altLang="zh-CN" sz="2000" b="1" dirty="0">
                <a:solidFill>
                  <a:srgbClr val="0036FA"/>
                </a:solidFill>
                <a:latin typeface="Times New Roman" panose="02020603050405020304" pitchFamily="18" charset="0"/>
                <a:cs typeface="Times New Roman" panose="02020603050405020304" pitchFamily="18" charset="0"/>
              </a:rPr>
              <a:t>51.3172</a:t>
            </a:r>
            <a:endParaRPr lang="zh-CN" altLang="en-US" sz="2000" b="1" dirty="0">
              <a:solidFill>
                <a:srgbClr val="0036FA"/>
              </a:solidFill>
              <a:latin typeface="Times New Roman" panose="02020603050405020304" pitchFamily="18" charset="0"/>
              <a:cs typeface="Times New Roman" panose="02020603050405020304" pitchFamily="18" charset="0"/>
            </a:endParaRPr>
          </a:p>
        </p:txBody>
      </p:sp>
      <p:pic>
        <p:nvPicPr>
          <p:cNvPr id="18"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7872" y="3560214"/>
            <a:ext cx="4221027" cy="1160463"/>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19" name="Text Box 15"/>
          <p:cNvSpPr txBox="1">
            <a:spLocks noChangeArrowheads="1"/>
          </p:cNvSpPr>
          <p:nvPr/>
        </p:nvSpPr>
        <p:spPr bwMode="auto">
          <a:xfrm>
            <a:off x="4294287" y="4831119"/>
            <a:ext cx="4041491" cy="11695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eaLnBrk="1" hangingPunct="1">
              <a:lnSpc>
                <a:spcPts val="2800"/>
              </a:lnSpc>
              <a:spcBef>
                <a:spcPct val="0"/>
              </a:spcBef>
              <a:buFontTx/>
              <a:buNone/>
            </a:pPr>
            <a:r>
              <a:rPr lang="en-US" altLang="zh-CN" sz="1800" dirty="0">
                <a:solidFill>
                  <a:schemeClr val="accent2"/>
                </a:solidFill>
                <a:latin typeface="Times New Roman" panose="02020603050405020304" pitchFamily="18" charset="0"/>
                <a:cs typeface="Times New Roman" panose="02020603050405020304" pitchFamily="18" charset="0"/>
              </a:rPr>
              <a:t>BESIII @ 4.25 (10</a:t>
            </a:r>
            <a:r>
              <a:rPr lang="en-US" altLang="zh-CN" sz="1800" baseline="30000" dirty="0">
                <a:solidFill>
                  <a:schemeClr val="accent2"/>
                </a:solidFill>
                <a:latin typeface="Times New Roman" panose="02020603050405020304" pitchFamily="18" charset="0"/>
                <a:cs typeface="Times New Roman" panose="02020603050405020304" pitchFamily="18" charset="0"/>
              </a:rPr>
              <a:t>33</a:t>
            </a:r>
            <a:r>
              <a:rPr lang="en-US" altLang="zh-CN" sz="1800" dirty="0">
                <a:solidFill>
                  <a:schemeClr val="accent2"/>
                </a:solidFill>
                <a:latin typeface="Times New Roman" panose="02020603050405020304" pitchFamily="18" charset="0"/>
                <a:cs typeface="Times New Roman" panose="02020603050405020304" pitchFamily="18" charset="0"/>
              </a:rPr>
              <a:t>cm</a:t>
            </a:r>
            <a:r>
              <a:rPr lang="en-US" altLang="zh-CN" sz="1800" baseline="30000" dirty="0">
                <a:solidFill>
                  <a:schemeClr val="accent2"/>
                </a:solidFill>
                <a:latin typeface="Times New Roman" panose="02020603050405020304" pitchFamily="18" charset="0"/>
                <a:cs typeface="Times New Roman" panose="02020603050405020304" pitchFamily="18" charset="0"/>
              </a:rPr>
              <a:t>-2</a:t>
            </a:r>
            <a:r>
              <a:rPr lang="en-US" altLang="zh-CN" sz="1800" dirty="0">
                <a:solidFill>
                  <a:schemeClr val="accent2"/>
                </a:solidFill>
                <a:latin typeface="Times New Roman" panose="02020603050405020304" pitchFamily="18" charset="0"/>
                <a:cs typeface="Times New Roman" panose="02020603050405020304" pitchFamily="18" charset="0"/>
              </a:rPr>
              <a:t>s</a:t>
            </a:r>
            <a:r>
              <a:rPr lang="en-US" altLang="zh-CN" sz="1800" baseline="30000" dirty="0">
                <a:solidFill>
                  <a:schemeClr val="accent2"/>
                </a:solidFill>
                <a:latin typeface="Times New Roman" panose="02020603050405020304" pitchFamily="18" charset="0"/>
                <a:cs typeface="Times New Roman" panose="02020603050405020304" pitchFamily="18" charset="0"/>
              </a:rPr>
              <a:t>-1</a:t>
            </a:r>
            <a:r>
              <a:rPr lang="en-US" altLang="zh-CN" sz="1800" dirty="0">
                <a:solidFill>
                  <a:schemeClr val="accent2"/>
                </a:solidFill>
                <a:latin typeface="Times New Roman" panose="02020603050405020304" pitchFamily="18" charset="0"/>
                <a:cs typeface="Times New Roman" panose="02020603050405020304" pitchFamily="18" charset="0"/>
              </a:rPr>
              <a:t>)    </a:t>
            </a:r>
            <a:r>
              <a:rPr lang="en-US" altLang="zh-CN" sz="1800" dirty="0" smtClean="0">
                <a:solidFill>
                  <a:schemeClr val="accent2"/>
                </a:solidFill>
                <a:latin typeface="Times New Roman" panose="02020603050405020304" pitchFamily="18" charset="0"/>
                <a:cs typeface="Times New Roman" panose="02020603050405020304" pitchFamily="18" charset="0"/>
              </a:rPr>
              <a:t> </a:t>
            </a:r>
            <a:r>
              <a:rPr lang="en-US" altLang="zh-CN" sz="1800" dirty="0">
                <a:solidFill>
                  <a:schemeClr val="accent2"/>
                </a:solidFill>
                <a:latin typeface="Times New Roman" panose="02020603050405020304" pitchFamily="18" charset="0"/>
                <a:cs typeface="Times New Roman" panose="02020603050405020304" pitchFamily="18" charset="0"/>
              </a:rPr>
              <a:t>FOM=1</a:t>
            </a:r>
            <a:r>
              <a:rPr lang="en-US" altLang="zh-CN" sz="1800" dirty="0">
                <a:latin typeface="Times New Roman" panose="02020603050405020304" pitchFamily="18" charset="0"/>
                <a:cs typeface="Times New Roman" panose="02020603050405020304" pitchFamily="18" charset="0"/>
              </a:rPr>
              <a:t> </a:t>
            </a:r>
          </a:p>
          <a:p>
            <a:pPr eaLnBrk="1" hangingPunct="1">
              <a:lnSpc>
                <a:spcPts val="2800"/>
              </a:lnSpc>
              <a:spcBef>
                <a:spcPct val="0"/>
              </a:spcBef>
              <a:buFontTx/>
              <a:buNone/>
            </a:pPr>
            <a:r>
              <a:rPr lang="en-US" altLang="zh-CN" sz="1800" dirty="0" smtClean="0">
                <a:solidFill>
                  <a:srgbClr val="FF0000"/>
                </a:solidFill>
                <a:latin typeface="Times New Roman" panose="02020603050405020304" pitchFamily="18" charset="0"/>
                <a:cs typeface="Times New Roman" panose="02020603050405020304" pitchFamily="18" charset="0"/>
              </a:rPr>
              <a:t>HIEPA @ 4.25 </a:t>
            </a:r>
            <a:r>
              <a:rPr lang="en-US" altLang="zh-CN" sz="1800" dirty="0">
                <a:solidFill>
                  <a:srgbClr val="FF0000"/>
                </a:solidFill>
                <a:latin typeface="Times New Roman" panose="02020603050405020304" pitchFamily="18" charset="0"/>
                <a:cs typeface="Times New Roman" panose="02020603050405020304" pitchFamily="18" charset="0"/>
              </a:rPr>
              <a:t>(10</a:t>
            </a:r>
            <a:r>
              <a:rPr lang="en-US" altLang="zh-CN" sz="1800" baseline="30000" dirty="0">
                <a:solidFill>
                  <a:srgbClr val="FF0000"/>
                </a:solidFill>
                <a:latin typeface="Times New Roman" panose="02020603050405020304" pitchFamily="18" charset="0"/>
                <a:cs typeface="Times New Roman" panose="02020603050405020304" pitchFamily="18" charset="0"/>
              </a:rPr>
              <a:t>35</a:t>
            </a:r>
            <a:r>
              <a:rPr lang="en-US" altLang="zh-CN" sz="1800" dirty="0">
                <a:solidFill>
                  <a:srgbClr val="FF0000"/>
                </a:solidFill>
                <a:latin typeface="Times New Roman" panose="02020603050405020304" pitchFamily="18" charset="0"/>
                <a:cs typeface="Times New Roman" panose="02020603050405020304" pitchFamily="18" charset="0"/>
              </a:rPr>
              <a:t>cm</a:t>
            </a:r>
            <a:r>
              <a:rPr lang="en-US" altLang="zh-CN" sz="1800" baseline="30000" dirty="0">
                <a:solidFill>
                  <a:srgbClr val="FF0000"/>
                </a:solidFill>
                <a:latin typeface="Times New Roman" panose="02020603050405020304" pitchFamily="18" charset="0"/>
                <a:cs typeface="Times New Roman" panose="02020603050405020304" pitchFamily="18" charset="0"/>
              </a:rPr>
              <a:t>-2</a:t>
            </a:r>
            <a:r>
              <a:rPr lang="en-US" altLang="zh-CN" sz="1800" dirty="0">
                <a:solidFill>
                  <a:srgbClr val="FF0000"/>
                </a:solidFill>
                <a:latin typeface="Times New Roman" panose="02020603050405020304" pitchFamily="18" charset="0"/>
                <a:cs typeface="Times New Roman" panose="02020603050405020304" pitchFamily="18" charset="0"/>
              </a:rPr>
              <a:t>s</a:t>
            </a:r>
            <a:r>
              <a:rPr lang="en-US" altLang="zh-CN" sz="1800" baseline="30000" dirty="0">
                <a:solidFill>
                  <a:srgbClr val="FF0000"/>
                </a:solidFill>
                <a:latin typeface="Times New Roman" panose="02020603050405020304" pitchFamily="18" charset="0"/>
                <a:cs typeface="Times New Roman" panose="02020603050405020304" pitchFamily="18" charset="0"/>
              </a:rPr>
              <a:t>-1</a:t>
            </a:r>
            <a:r>
              <a:rPr lang="en-US" altLang="zh-CN" sz="1800" dirty="0">
                <a:solidFill>
                  <a:srgbClr val="FF0000"/>
                </a:solidFill>
                <a:latin typeface="Times New Roman" panose="02020603050405020304" pitchFamily="18" charset="0"/>
                <a:cs typeface="Times New Roman" panose="02020603050405020304" pitchFamily="18" charset="0"/>
              </a:rPr>
              <a:t>)     FOM=100</a:t>
            </a:r>
          </a:p>
          <a:p>
            <a:pPr eaLnBrk="1" hangingPunct="1">
              <a:lnSpc>
                <a:spcPts val="2800"/>
              </a:lnSpc>
              <a:spcBef>
                <a:spcPct val="0"/>
              </a:spcBef>
              <a:buFontTx/>
              <a:buNone/>
            </a:pPr>
            <a:r>
              <a:rPr lang="en-US" altLang="zh-CN" sz="1800" dirty="0" smtClean="0">
                <a:latin typeface="Times New Roman" panose="02020603050405020304" pitchFamily="18" charset="0"/>
                <a:cs typeface="Times New Roman" panose="02020603050405020304" pitchFamily="18" charset="0"/>
              </a:rPr>
              <a:t>Super B @ </a:t>
            </a:r>
            <a:r>
              <a:rPr lang="en-US" altLang="zh-CN" sz="1800" dirty="0">
                <a:latin typeface="Times New Roman" panose="02020603050405020304" pitchFamily="18" charset="0"/>
                <a:cs typeface="Times New Roman" panose="02020603050405020304" pitchFamily="18" charset="0"/>
              </a:rPr>
              <a:t>(10</a:t>
            </a:r>
            <a:r>
              <a:rPr lang="en-US" altLang="zh-CN" sz="1800" baseline="30000" dirty="0">
                <a:latin typeface="Times New Roman" panose="02020603050405020304" pitchFamily="18" charset="0"/>
                <a:cs typeface="Times New Roman" panose="02020603050405020304" pitchFamily="18" charset="0"/>
              </a:rPr>
              <a:t>36</a:t>
            </a:r>
            <a:r>
              <a:rPr lang="en-US" altLang="zh-CN" sz="1800" dirty="0">
                <a:latin typeface="Times New Roman" panose="02020603050405020304" pitchFamily="18" charset="0"/>
                <a:cs typeface="Times New Roman" panose="02020603050405020304" pitchFamily="18" charset="0"/>
              </a:rPr>
              <a:t>cm</a:t>
            </a:r>
            <a:r>
              <a:rPr lang="en-US" altLang="zh-CN" sz="1800" baseline="30000" dirty="0">
                <a:latin typeface="Times New Roman" panose="02020603050405020304" pitchFamily="18" charset="0"/>
                <a:cs typeface="Times New Roman" panose="02020603050405020304" pitchFamily="18" charset="0"/>
              </a:rPr>
              <a:t>-2</a:t>
            </a:r>
            <a:r>
              <a:rPr lang="en-US" altLang="zh-CN" sz="1800" dirty="0">
                <a:latin typeface="Times New Roman" panose="02020603050405020304" pitchFamily="18" charset="0"/>
                <a:cs typeface="Times New Roman" panose="02020603050405020304" pitchFamily="18" charset="0"/>
              </a:rPr>
              <a:t>s</a:t>
            </a:r>
            <a:r>
              <a:rPr lang="en-US" altLang="zh-CN" sz="1800" baseline="30000" dirty="0">
                <a:latin typeface="Times New Roman" panose="02020603050405020304" pitchFamily="18" charset="0"/>
                <a:cs typeface="Times New Roman" panose="02020603050405020304" pitchFamily="18" charset="0"/>
              </a:rPr>
              <a:t>-1</a:t>
            </a:r>
            <a:r>
              <a:rPr lang="en-US" altLang="zh-CN" sz="1800" dirty="0">
                <a:latin typeface="Times New Roman" panose="02020603050405020304" pitchFamily="18" charset="0"/>
                <a:cs typeface="Times New Roman" panose="02020603050405020304" pitchFamily="18" charset="0"/>
              </a:rPr>
              <a:t> </a:t>
            </a:r>
            <a:r>
              <a:rPr lang="en-US" altLang="zh-CN" sz="1800" dirty="0" smtClean="0">
                <a:latin typeface="Times New Roman" panose="02020603050405020304" pitchFamily="18" charset="0"/>
                <a:cs typeface="Times New Roman" panose="02020603050405020304" pitchFamily="18" charset="0"/>
              </a:rPr>
              <a:t>)           FOM=65 </a:t>
            </a:r>
            <a:endParaRPr lang="en-US" altLang="zh-CN" sz="180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720130" y="3161943"/>
            <a:ext cx="354161" cy="369332"/>
          </a:xfrm>
          <a:prstGeom prst="rect">
            <a:avLst/>
          </a:prstGeom>
          <a:solidFill>
            <a:schemeClr val="bg1"/>
          </a:solidFill>
        </p:spPr>
        <p:txBody>
          <a:bodyPr wrap="square" rtlCol="0">
            <a:spAutoFit/>
          </a:bodyPr>
          <a:lstStyle/>
          <a:p>
            <a:endParaRPr lang="zh-CN" altLang="en-US" dirty="0"/>
          </a:p>
        </p:txBody>
      </p:sp>
      <p:sp>
        <p:nvSpPr>
          <p:cNvPr id="21" name="TextBox 20"/>
          <p:cNvSpPr txBox="1"/>
          <p:nvPr/>
        </p:nvSpPr>
        <p:spPr>
          <a:xfrm>
            <a:off x="6988967" y="1745960"/>
            <a:ext cx="1935163" cy="707886"/>
          </a:xfrm>
          <a:prstGeom prst="rect">
            <a:avLst/>
          </a:prstGeom>
          <a:noFill/>
        </p:spPr>
        <p:txBody>
          <a:bodyPr wrap="square" rtlCol="0">
            <a:spAutoFit/>
          </a:bodyPr>
          <a:lstStyle/>
          <a:p>
            <a:pPr algn="ctr"/>
            <a:r>
              <a:rPr lang="en-US" altLang="zh-CN" sz="2000" dirty="0" smtClean="0">
                <a:solidFill>
                  <a:srgbClr val="FF0000"/>
                </a:solidFill>
                <a:latin typeface="Times New Roman" panose="02020603050405020304" pitchFamily="18" charset="0"/>
                <a:cs typeface="Times New Roman" panose="02020603050405020304" pitchFamily="18" charset="0"/>
              </a:rPr>
              <a:t>Need</a:t>
            </a:r>
          </a:p>
          <a:p>
            <a:pPr algn="ctr"/>
            <a:r>
              <a:rPr lang="en-US" altLang="zh-CN" sz="2000" dirty="0">
                <a:solidFill>
                  <a:srgbClr val="FF0000"/>
                </a:solidFill>
                <a:latin typeface="Times New Roman" panose="02020603050405020304" pitchFamily="18" charset="0"/>
                <a:cs typeface="Times New Roman" panose="02020603050405020304" pitchFamily="18" charset="0"/>
              </a:rPr>
              <a:t>p</a:t>
            </a:r>
            <a:r>
              <a:rPr lang="en-US" altLang="zh-CN" sz="2000" dirty="0" smtClean="0">
                <a:solidFill>
                  <a:srgbClr val="FF0000"/>
                </a:solidFill>
                <a:latin typeface="Times New Roman" panose="02020603050405020304" pitchFamily="18" charset="0"/>
                <a:cs typeface="Times New Roman" panose="02020603050405020304" pitchFamily="18" charset="0"/>
              </a:rPr>
              <a:t>olarized beam</a:t>
            </a:r>
            <a:endParaRPr lang="zh-CN" altLang="en-US" sz="2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82845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sz="3600" dirty="0">
                <a:latin typeface="Times New Roman" panose="02020603050405020304" pitchFamily="18" charset="0"/>
                <a:cs typeface="Times New Roman" panose="02020603050405020304" pitchFamily="18" charset="0"/>
              </a:rPr>
              <a:t>Charged Lepton Flavor Violation (</a:t>
            </a:r>
            <a:r>
              <a:rPr lang="en-US" altLang="zh-CN" sz="3600" dirty="0" err="1">
                <a:latin typeface="Times New Roman" panose="02020603050405020304" pitchFamily="18" charset="0"/>
                <a:cs typeface="Times New Roman" panose="02020603050405020304" pitchFamily="18" charset="0"/>
              </a:rPr>
              <a:t>cLFV</a:t>
            </a:r>
            <a:r>
              <a:rPr lang="en-US" altLang="zh-CN" sz="3600" dirty="0">
                <a:latin typeface="Times New Roman" panose="02020603050405020304" pitchFamily="18" charset="0"/>
                <a:cs typeface="Times New Roman" panose="02020603050405020304" pitchFamily="18" charset="0"/>
              </a:rPr>
              <a:t>)</a:t>
            </a:r>
            <a:endParaRPr lang="zh-CN" altLang="en-US" sz="3600" dirty="0">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z="1200" smtClean="0"/>
              <a:t>高能物理战略研讨会 </a:t>
            </a:r>
            <a:r>
              <a:rPr lang="en-US" altLang="zh-CN" sz="1200" smtClean="0"/>
              <a:t>(</a:t>
            </a:r>
            <a:r>
              <a:rPr lang="zh-CN" altLang="en-US" sz="1200" smtClean="0"/>
              <a:t>合肥</a:t>
            </a:r>
            <a:r>
              <a:rPr lang="en-US" altLang="zh-CN" sz="1200" smtClean="0"/>
              <a:t>)</a:t>
            </a:r>
            <a:endParaRPr lang="en-US" sz="1200" dirty="0"/>
          </a:p>
        </p:txBody>
      </p:sp>
      <p:sp>
        <p:nvSpPr>
          <p:cNvPr id="6" name="灯片编号占位符 5"/>
          <p:cNvSpPr>
            <a:spLocks noGrp="1"/>
          </p:cNvSpPr>
          <p:nvPr>
            <p:ph type="sldNum" sz="quarter" idx="12"/>
          </p:nvPr>
        </p:nvSpPr>
        <p:spPr/>
        <p:txBody>
          <a:bodyPr/>
          <a:lstStyle/>
          <a:p>
            <a:fld id="{C973300C-797F-D148-A78D-320196FBAF04}" type="slidenum">
              <a:rPr lang="en-US" smtClean="0"/>
              <a:pPr/>
              <a:t>24</a:t>
            </a:fld>
            <a:endParaRPr lang="en-US" dirty="0"/>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6325" y="1441485"/>
            <a:ext cx="4114798" cy="4806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49583" y="5909845"/>
            <a:ext cx="3865418" cy="338554"/>
          </a:xfrm>
          <a:prstGeom prst="rect">
            <a:avLst/>
          </a:prstGeom>
          <a:noFill/>
        </p:spPr>
        <p:txBody>
          <a:bodyPr wrap="square" rtlCol="0">
            <a:spAutoFit/>
          </a:bodyPr>
          <a:lstStyle/>
          <a:p>
            <a:pPr algn="ctr"/>
            <a:r>
              <a:rPr lang="en-US" altLang="zh-CN" sz="1600" dirty="0" smtClean="0">
                <a:latin typeface="Times New Roman" panose="02020603050405020304" pitchFamily="18" charset="0"/>
                <a:cs typeface="Times New Roman" panose="02020603050405020304" pitchFamily="18" charset="0"/>
              </a:rPr>
              <a:t>W. </a:t>
            </a:r>
            <a:r>
              <a:rPr lang="en-US" altLang="zh-CN" sz="1600" dirty="0" err="1" smtClean="0">
                <a:latin typeface="Times New Roman" panose="02020603050405020304" pitchFamily="18" charset="0"/>
                <a:cs typeface="Times New Roman" panose="02020603050405020304" pitchFamily="18" charset="0"/>
              </a:rPr>
              <a:t>Altmannshofer</a:t>
            </a:r>
            <a:r>
              <a:rPr lang="en-US" altLang="zh-CN" sz="1600" dirty="0" smtClean="0">
                <a:latin typeface="Times New Roman" panose="02020603050405020304" pitchFamily="18" charset="0"/>
                <a:cs typeface="Times New Roman" panose="02020603050405020304" pitchFamily="18" charset="0"/>
              </a:rPr>
              <a:t> et al.  </a:t>
            </a:r>
            <a:r>
              <a:rPr lang="en-US" altLang="zh-CN" sz="1600" dirty="0" err="1" smtClean="0">
                <a:latin typeface="Times New Roman" panose="02020603050405020304" pitchFamily="18" charset="0"/>
                <a:cs typeface="Times New Roman" panose="02020603050405020304" pitchFamily="18" charset="0"/>
              </a:rPr>
              <a:t>arXiv</a:t>
            </a:r>
            <a:r>
              <a:rPr lang="en-US" altLang="zh-CN" sz="1600" dirty="0" smtClean="0">
                <a:latin typeface="Times New Roman" panose="02020603050405020304" pitchFamily="18" charset="0"/>
                <a:cs typeface="Times New Roman" panose="02020603050405020304" pitchFamily="18" charset="0"/>
              </a:rPr>
              <a:t> : 0909.1333</a:t>
            </a:r>
            <a:endParaRPr lang="zh-CN" altLang="en-US" sz="16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81643" y="4314702"/>
            <a:ext cx="3671458" cy="646331"/>
          </a:xfrm>
          <a:prstGeom prst="rect">
            <a:avLst/>
          </a:prstGeom>
          <a:noFill/>
          <a:ln w="34925">
            <a:solidFill>
              <a:srgbClr val="FF0000"/>
            </a:solidFill>
          </a:ln>
        </p:spPr>
        <p:txBody>
          <a:bodyPr wrap="square" rtlCol="0">
            <a:spAutoFit/>
          </a:bodyPr>
          <a:lstStyle/>
          <a:p>
            <a:endParaRPr lang="en-US" altLang="zh-CN" dirty="0" smtClean="0"/>
          </a:p>
          <a:p>
            <a:endParaRPr lang="zh-CN" altLang="en-US" dirty="0"/>
          </a:p>
        </p:txBody>
      </p:sp>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7007" y="1156420"/>
            <a:ext cx="2564796" cy="191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asellaDiTesto 8"/>
          <p:cNvSpPr txBox="1">
            <a:spLocks noChangeArrowheads="1"/>
          </p:cNvSpPr>
          <p:nvPr/>
        </p:nvSpPr>
        <p:spPr bwMode="auto">
          <a:xfrm>
            <a:off x="5512472" y="3029298"/>
            <a:ext cx="25506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en-GB" altLang="zh-CN" sz="2000" b="1" dirty="0" smtClean="0">
                <a:solidFill>
                  <a:srgbClr val="009900"/>
                </a:solidFill>
                <a:latin typeface="Times New Roman" panose="02020603050405020304" pitchFamily="18" charset="0"/>
                <a:ea typeface="ＭＳ Ｐゴシック" pitchFamily="34" charset="-128"/>
                <a:cs typeface="Times New Roman" panose="02020603050405020304" pitchFamily="18" charset="0"/>
                <a:sym typeface="Symbol"/>
              </a:rPr>
              <a:t>/</a:t>
            </a:r>
            <a:r>
              <a:rPr lang="en-GB" altLang="zh-CN" sz="2000" b="1" dirty="0" smtClean="0">
                <a:solidFill>
                  <a:srgbClr val="009900"/>
                </a:solidFill>
                <a:latin typeface="Times New Roman" panose="02020603050405020304" pitchFamily="18" charset="0"/>
                <a:ea typeface="ＭＳ Ｐゴシック" pitchFamily="34" charset="-128"/>
                <a:cs typeface="Times New Roman" panose="02020603050405020304" pitchFamily="18" charset="0"/>
              </a:rPr>
              <a:t> </a:t>
            </a:r>
            <a:r>
              <a:rPr lang="en-GB" altLang="zh-CN" sz="2000" b="1" dirty="0">
                <a:solidFill>
                  <a:srgbClr val="009900"/>
                </a:solidFill>
                <a:latin typeface="Times New Roman" panose="02020603050405020304" pitchFamily="18" charset="0"/>
                <a:ea typeface="ＭＳ Ｐゴシック" pitchFamily="34" charset="-128"/>
                <a:cs typeface="Times New Roman" panose="02020603050405020304" pitchFamily="18" charset="0"/>
              </a:rPr>
              <a:t>anomalous decays</a:t>
            </a:r>
          </a:p>
        </p:txBody>
      </p:sp>
      <p:pic>
        <p:nvPicPr>
          <p:cNvPr id="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6533" y="1171647"/>
            <a:ext cx="1489555" cy="1873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Parentesi graffa chiusa 11"/>
          <p:cNvSpPr/>
          <p:nvPr/>
        </p:nvSpPr>
        <p:spPr>
          <a:xfrm rot="5400000">
            <a:off x="6494749" y="1426992"/>
            <a:ext cx="350416" cy="3013689"/>
          </a:xfrm>
          <a:prstGeom prst="rightBrace">
            <a:avLst/>
          </a:prstGeom>
          <a:ln w="38100"/>
        </p:spPr>
        <p:style>
          <a:lnRef idx="1">
            <a:schemeClr val="dk1"/>
          </a:lnRef>
          <a:fillRef idx="0">
            <a:schemeClr val="dk1"/>
          </a:fillRef>
          <a:effectRef idx="0">
            <a:schemeClr val="dk1"/>
          </a:effectRef>
          <a:fontRef idx="minor">
            <a:schemeClr val="tx1"/>
          </a:fontRef>
        </p:style>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defRPr/>
            </a:pPr>
            <a:endParaRPr lang="en-US" altLang="zh-CN" sz="1800" smtClean="0">
              <a:latin typeface="Arial" pitchFamily="34" charset="0"/>
            </a:endParaRPr>
          </a:p>
        </p:txBody>
      </p:sp>
      <p:pic>
        <p:nvPicPr>
          <p:cNvPr id="1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4362" y="3393715"/>
            <a:ext cx="1584325" cy="1366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asellaDiTesto 13"/>
          <p:cNvSpPr txBox="1">
            <a:spLocks noChangeArrowheads="1"/>
          </p:cNvSpPr>
          <p:nvPr/>
        </p:nvSpPr>
        <p:spPr bwMode="auto">
          <a:xfrm>
            <a:off x="5209523" y="4830049"/>
            <a:ext cx="1366079" cy="65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lgn="ctr" eaLnBrk="1" hangingPunct="1">
              <a:lnSpc>
                <a:spcPts val="2240"/>
              </a:lnSpc>
              <a:spcBef>
                <a:spcPct val="0"/>
              </a:spcBef>
              <a:buFontTx/>
              <a:buNone/>
            </a:pPr>
            <a:r>
              <a:rPr lang="en-GB" altLang="zh-CN" sz="2000" b="1" dirty="0" smtClean="0">
                <a:solidFill>
                  <a:srgbClr val="009900"/>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 </a:t>
            </a:r>
            <a:r>
              <a:rPr lang="en-GB" altLang="zh-CN" sz="2000" b="1" dirty="0">
                <a:solidFill>
                  <a:srgbClr val="009900"/>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 e </a:t>
            </a:r>
          </a:p>
          <a:p>
            <a:pPr algn="ctr" eaLnBrk="1" hangingPunct="1">
              <a:lnSpc>
                <a:spcPts val="2240"/>
              </a:lnSpc>
              <a:spcBef>
                <a:spcPct val="0"/>
              </a:spcBef>
              <a:buFontTx/>
              <a:buNone/>
            </a:pPr>
            <a:r>
              <a:rPr lang="en-GB" altLang="zh-CN" sz="2000" b="1" dirty="0">
                <a:solidFill>
                  <a:srgbClr val="009900"/>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conversion</a:t>
            </a:r>
            <a:endParaRPr lang="en-GB" altLang="zh-CN" sz="2000" b="1" dirty="0">
              <a:solidFill>
                <a:srgbClr val="009900"/>
              </a:solidFill>
              <a:latin typeface="Times New Roman" pitchFamily="18" charset="0"/>
              <a:ea typeface="ＭＳ Ｐゴシック" pitchFamily="34" charset="-128"/>
              <a:cs typeface="Times New Roman" pitchFamily="18" charset="0"/>
            </a:endParaRPr>
          </a:p>
        </p:txBody>
      </p:sp>
      <p:pic>
        <p:nvPicPr>
          <p:cNvPr id="16" name="Picture 6"/>
          <p:cNvPicPr>
            <a:picLocks noChangeAspect="1" noChangeArrowheads="1"/>
          </p:cNvPicPr>
          <p:nvPr/>
        </p:nvPicPr>
        <p:blipFill>
          <a:blip r:embed="rId7">
            <a:extLst>
              <a:ext uri="{28A0092B-C50C-407E-A947-70E740481C1C}">
                <a14:useLocalDpi xmlns:a14="http://schemas.microsoft.com/office/drawing/2010/main" val="0"/>
              </a:ext>
            </a:extLst>
          </a:blip>
          <a:srcRect b="13435"/>
          <a:stretch>
            <a:fillRect/>
          </a:stretch>
        </p:blipFill>
        <p:spPr bwMode="auto">
          <a:xfrm>
            <a:off x="6564075" y="3415536"/>
            <a:ext cx="1801812" cy="127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Parentesi graffa chiusa 15"/>
          <p:cNvSpPr/>
          <p:nvPr/>
        </p:nvSpPr>
        <p:spPr>
          <a:xfrm rot="5400000">
            <a:off x="5658253" y="4190238"/>
            <a:ext cx="328702" cy="1223963"/>
          </a:xfrm>
          <a:prstGeom prst="rightBrace">
            <a:avLst>
              <a:gd name="adj1" fmla="val 8333"/>
              <a:gd name="adj2" fmla="val 47736"/>
            </a:avLst>
          </a:prstGeom>
          <a:ln w="38100"/>
        </p:spPr>
        <p:style>
          <a:lnRef idx="1">
            <a:schemeClr val="dk1"/>
          </a:lnRef>
          <a:fillRef idx="0">
            <a:schemeClr val="dk1"/>
          </a:fillRef>
          <a:effectRef idx="0">
            <a:schemeClr val="dk1"/>
          </a:effectRef>
          <a:fontRef idx="minor">
            <a:schemeClr val="tx1"/>
          </a:fontRef>
        </p:style>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defRPr/>
            </a:pPr>
            <a:endParaRPr lang="en-US" altLang="zh-CN" sz="1800" smtClean="0">
              <a:latin typeface="Arial" pitchFamily="34" charset="0"/>
            </a:endParaRPr>
          </a:p>
        </p:txBody>
      </p:sp>
      <p:sp>
        <p:nvSpPr>
          <p:cNvPr id="18" name="CasellaDiTesto 16"/>
          <p:cNvSpPr txBox="1">
            <a:spLocks noChangeArrowheads="1"/>
          </p:cNvSpPr>
          <p:nvPr/>
        </p:nvSpPr>
        <p:spPr bwMode="auto">
          <a:xfrm>
            <a:off x="6386275" y="4786496"/>
            <a:ext cx="26289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r>
              <a:rPr lang="en-GB" altLang="zh-CN" sz="2000" b="1" dirty="0">
                <a:solidFill>
                  <a:srgbClr val="009900"/>
                </a:solidFill>
                <a:latin typeface="Times New Roman" pitchFamily="18" charset="0"/>
                <a:ea typeface="ＭＳ Ｐゴシック" pitchFamily="34" charset="-128"/>
                <a:cs typeface="Times New Roman" pitchFamily="18" charset="0"/>
                <a:sym typeface="Symbol" pitchFamily="18" charset="2"/>
              </a:rPr>
              <a:t>Anomalous </a:t>
            </a:r>
          </a:p>
          <a:p>
            <a:pPr algn="ctr" eaLnBrk="1" hangingPunct="1">
              <a:spcBef>
                <a:spcPct val="0"/>
              </a:spcBef>
              <a:buFontTx/>
              <a:buNone/>
            </a:pPr>
            <a:r>
              <a:rPr lang="en-GB" altLang="zh-CN" sz="2000" b="1" dirty="0">
                <a:solidFill>
                  <a:srgbClr val="009900"/>
                </a:solidFill>
                <a:latin typeface="Times New Roman" pitchFamily="18" charset="0"/>
                <a:ea typeface="ＭＳ Ｐゴシック" pitchFamily="34" charset="-128"/>
                <a:cs typeface="Times New Roman" pitchFamily="18" charset="0"/>
                <a:sym typeface="Symbol" pitchFamily="18" charset="2"/>
              </a:rPr>
              <a:t>magnetic  moment</a:t>
            </a:r>
            <a:endParaRPr lang="en-GB" altLang="zh-CN" sz="2000" b="1" dirty="0">
              <a:solidFill>
                <a:srgbClr val="009900"/>
              </a:solidFill>
              <a:latin typeface="Times New Roman" pitchFamily="18" charset="0"/>
              <a:ea typeface="ＭＳ Ｐゴシック" pitchFamily="34" charset="-128"/>
              <a:cs typeface="Times New Roman" pitchFamily="18" charset="0"/>
            </a:endParaRPr>
          </a:p>
        </p:txBody>
      </p:sp>
      <p:sp>
        <p:nvSpPr>
          <p:cNvPr id="19" name="Parentesi graffa chiusa 15"/>
          <p:cNvSpPr/>
          <p:nvPr/>
        </p:nvSpPr>
        <p:spPr>
          <a:xfrm rot="5400000">
            <a:off x="7338729" y="4149863"/>
            <a:ext cx="328703" cy="1223962"/>
          </a:xfrm>
          <a:prstGeom prst="rightBrace">
            <a:avLst/>
          </a:prstGeom>
          <a:ln w="38100"/>
        </p:spPr>
        <p:style>
          <a:lnRef idx="1">
            <a:schemeClr val="dk1"/>
          </a:lnRef>
          <a:fillRef idx="0">
            <a:schemeClr val="dk1"/>
          </a:fillRef>
          <a:effectRef idx="0">
            <a:schemeClr val="dk1"/>
          </a:effectRef>
          <a:fontRef idx="minor">
            <a:schemeClr val="tx1"/>
          </a:fontRef>
        </p:style>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defRPr/>
            </a:pPr>
            <a:endParaRPr lang="en-US" altLang="zh-CN" sz="1800" smtClean="0">
              <a:latin typeface="Arial" pitchFamily="34" charset="0"/>
            </a:endParaRPr>
          </a:p>
        </p:txBody>
      </p:sp>
      <p:sp>
        <p:nvSpPr>
          <p:cNvPr id="20" name="TextBox 17"/>
          <p:cNvSpPr txBox="1"/>
          <p:nvPr/>
        </p:nvSpPr>
        <p:spPr>
          <a:xfrm>
            <a:off x="4643923" y="5478958"/>
            <a:ext cx="4287795" cy="769441"/>
          </a:xfrm>
          <a:prstGeom prst="rect">
            <a:avLst/>
          </a:prstGeom>
          <a:solidFill>
            <a:srgbClr val="FFFF00"/>
          </a:solidFill>
        </p:spPr>
        <p:txBody>
          <a:bodyPr wrap="square" rtlCol="0">
            <a:spAutoFit/>
          </a:bodyPr>
          <a:lstStyle/>
          <a:p>
            <a:pPr algn="ctr"/>
            <a:r>
              <a:rPr lang="en-US" altLang="zh-CN" sz="2200" b="1" dirty="0" smtClean="0">
                <a:solidFill>
                  <a:srgbClr val="C00000"/>
                </a:solidFill>
                <a:latin typeface="华文楷体" panose="02010600040101010101" pitchFamily="2" charset="-122"/>
                <a:ea typeface="华文楷体" panose="02010600040101010101" pitchFamily="2" charset="-122"/>
                <a:cs typeface="Times New Roman" panose="02020603050405020304" pitchFamily="18" charset="0"/>
                <a:sym typeface="Symbol" pitchFamily="18" charset="2"/>
              </a:rPr>
              <a:t>In tau-charm factory,   decay is a golden mode to search for NP </a:t>
            </a:r>
            <a:endParaRPr lang="zh-CN" altLang="en-US" sz="2200" b="1" dirty="0">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21" name="TextBox 7"/>
          <p:cNvSpPr txBox="1">
            <a:spLocks noChangeArrowheads="1"/>
          </p:cNvSpPr>
          <p:nvPr/>
        </p:nvSpPr>
        <p:spPr bwMode="auto">
          <a:xfrm>
            <a:off x="538480" y="863523"/>
            <a:ext cx="8071683" cy="477054"/>
          </a:xfrm>
          <a:prstGeom prst="rect">
            <a:avLst/>
          </a:prstGeom>
          <a:solidFill>
            <a:srgbClr val="FFFF00"/>
          </a:solidFill>
          <a:ln>
            <a:noFill/>
          </a:ln>
          <a:extLst/>
        </p:spPr>
        <p:txBody>
          <a:bodyPr wrap="square">
            <a:spAutoFit/>
          </a:bodyPr>
          <a:lstStyle>
            <a:lvl1pPr marL="342900" indent="-342900"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marL="0" indent="0" algn="ctr" eaLnBrk="1" hangingPunct="1">
              <a:lnSpc>
                <a:spcPts val="3000"/>
              </a:lnSpc>
              <a:spcBef>
                <a:spcPct val="0"/>
              </a:spcBef>
              <a:buNone/>
            </a:pPr>
            <a:r>
              <a:rPr lang="en-US" altLang="zh-CN" sz="22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In SM, </a:t>
            </a:r>
            <a:r>
              <a:rPr lang="en-US" altLang="zh-CN" sz="2200" b="1" dirty="0" err="1">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cLFV</a:t>
            </a:r>
            <a:r>
              <a:rPr lang="en-US" altLang="zh-CN" sz="22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 is negligibly even taking into account neutrino </a:t>
            </a:r>
            <a:r>
              <a:rPr lang="en-US" altLang="zh-CN" sz="22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mass</a:t>
            </a:r>
            <a:endParaRPr lang="en-US" altLang="zh-CN" sz="22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332297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50539"/>
            <a:ext cx="7762240" cy="714850"/>
          </a:xfrm>
        </p:spPr>
        <p:txBody>
          <a:bodyPr>
            <a:normAutofit/>
          </a:bodyPr>
          <a:lstStyle/>
          <a:p>
            <a:r>
              <a:rPr lang="en-US" altLang="zh-CN" sz="3600" dirty="0" err="1" smtClean="0">
                <a:latin typeface="Times New Roman" panose="02020603050405020304" pitchFamily="18" charset="0"/>
                <a:cs typeface="Times New Roman" panose="02020603050405020304" pitchFamily="18" charset="0"/>
              </a:rPr>
              <a:t>cLFV</a:t>
            </a:r>
            <a:r>
              <a:rPr lang="en-US" altLang="zh-CN" sz="3600" dirty="0" smtClean="0">
                <a:latin typeface="Times New Roman" panose="02020603050405020304" pitchFamily="18" charset="0"/>
                <a:cs typeface="Times New Roman" panose="02020603050405020304" pitchFamily="18" charset="0"/>
              </a:rPr>
              <a:t> Decay </a:t>
            </a:r>
            <a:r>
              <a:rPr lang="en-US" altLang="zh-CN" sz="36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a:t>
            </a:r>
            <a:r>
              <a:rPr lang="en-US" altLang="zh-CN" sz="3600" dirty="0" smtClean="0">
                <a:latin typeface="Times New Roman" panose="02020603050405020304" pitchFamily="18" charset="0"/>
                <a:cs typeface="Times New Roman" panose="02020603050405020304" pitchFamily="18" charset="0"/>
              </a:rPr>
              <a:t> @ B </a:t>
            </a:r>
            <a:r>
              <a:rPr lang="en-US" altLang="zh-CN" sz="3600" dirty="0">
                <a:latin typeface="Times New Roman" panose="02020603050405020304" pitchFamily="18" charset="0"/>
                <a:cs typeface="Times New Roman" panose="02020603050405020304" pitchFamily="18" charset="0"/>
              </a:rPr>
              <a:t>F</a:t>
            </a:r>
            <a:r>
              <a:rPr lang="en-US" altLang="zh-CN" sz="3600" dirty="0" smtClean="0">
                <a:latin typeface="Times New Roman" panose="02020603050405020304" pitchFamily="18" charset="0"/>
                <a:cs typeface="Times New Roman" panose="02020603050405020304" pitchFamily="18" charset="0"/>
              </a:rPr>
              <a:t>actory</a:t>
            </a:r>
            <a:endParaRPr lang="zh-CN" altLang="en-US" sz="3600" dirty="0">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z="1200" smtClean="0"/>
              <a:t>高能物理战略研讨会 </a:t>
            </a:r>
            <a:r>
              <a:rPr lang="en-US" altLang="zh-CN" sz="1200" smtClean="0"/>
              <a:t>(</a:t>
            </a:r>
            <a:r>
              <a:rPr lang="zh-CN" altLang="en-US" sz="1200" smtClean="0"/>
              <a:t>合肥</a:t>
            </a:r>
            <a:r>
              <a:rPr lang="en-US" altLang="zh-CN" sz="1200" smtClean="0"/>
              <a:t>)</a:t>
            </a:r>
            <a:endParaRPr lang="en-US" sz="1200" dirty="0"/>
          </a:p>
        </p:txBody>
      </p:sp>
      <p:sp>
        <p:nvSpPr>
          <p:cNvPr id="6" name="灯片编号占位符 5"/>
          <p:cNvSpPr>
            <a:spLocks noGrp="1"/>
          </p:cNvSpPr>
          <p:nvPr>
            <p:ph type="sldNum" sz="quarter" idx="12"/>
          </p:nvPr>
        </p:nvSpPr>
        <p:spPr/>
        <p:txBody>
          <a:bodyPr/>
          <a:lstStyle/>
          <a:p>
            <a:fld id="{C973300C-797F-D148-A78D-320196FBAF04}" type="slidenum">
              <a:rPr lang="en-US" smtClean="0"/>
              <a:pPr/>
              <a:t>25</a:t>
            </a:fld>
            <a:endParaRPr lang="en-US" dirty="0"/>
          </a:p>
        </p:txBody>
      </p:sp>
      <p:grpSp>
        <p:nvGrpSpPr>
          <p:cNvPr id="7" name="Group 7"/>
          <p:cNvGrpSpPr>
            <a:grpSpLocks/>
          </p:cNvGrpSpPr>
          <p:nvPr/>
        </p:nvGrpSpPr>
        <p:grpSpPr bwMode="auto">
          <a:xfrm>
            <a:off x="466939" y="1539943"/>
            <a:ext cx="3894999" cy="4716735"/>
            <a:chOff x="3276" y="1026"/>
            <a:chExt cx="2449" cy="2713"/>
          </a:xfrm>
        </p:grpSpPr>
        <p:pic>
          <p:nvPicPr>
            <p:cNvPr id="8" name="Picture 8" descr="ul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 y="1052"/>
              <a:ext cx="2449" cy="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9"/>
            <p:cNvSpPr>
              <a:spLocks noChangeArrowheads="1"/>
            </p:cNvSpPr>
            <p:nvPr/>
          </p:nvSpPr>
          <p:spPr bwMode="auto">
            <a:xfrm rot="3043857">
              <a:off x="4117" y="1752"/>
              <a:ext cx="943" cy="516"/>
            </a:xfrm>
            <a:prstGeom prst="ellipse">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eaLnBrk="1" hangingPunct="1">
                <a:spcBef>
                  <a:spcPct val="0"/>
                </a:spcBef>
                <a:buFontTx/>
                <a:buNone/>
              </a:pPr>
              <a:endParaRPr lang="zh-CN" altLang="zh-CN" sz="2000">
                <a:latin typeface="Comic Sans MS" pitchFamily="66" charset="0"/>
                <a:ea typeface="ＭＳ Ｐゴシック" pitchFamily="34" charset="-128"/>
              </a:endParaRPr>
            </a:p>
          </p:txBody>
        </p:sp>
        <p:sp>
          <p:nvSpPr>
            <p:cNvPr id="10" name="Oval 10"/>
            <p:cNvSpPr>
              <a:spLocks noChangeArrowheads="1"/>
            </p:cNvSpPr>
            <p:nvPr/>
          </p:nvSpPr>
          <p:spPr bwMode="auto">
            <a:xfrm rot="3043857">
              <a:off x="4776" y="2493"/>
              <a:ext cx="1115" cy="550"/>
            </a:xfrm>
            <a:prstGeom prst="ellipse">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eaLnBrk="1" hangingPunct="1">
                <a:spcBef>
                  <a:spcPct val="0"/>
                </a:spcBef>
                <a:buFontTx/>
                <a:buNone/>
              </a:pPr>
              <a:endParaRPr lang="zh-CN" altLang="zh-CN" sz="2000">
                <a:latin typeface="Comic Sans MS" pitchFamily="66" charset="0"/>
                <a:ea typeface="ＭＳ Ｐゴシック" pitchFamily="34" charset="-128"/>
              </a:endParaRPr>
            </a:p>
          </p:txBody>
        </p:sp>
        <p:sp>
          <p:nvSpPr>
            <p:cNvPr id="11" name="Oval 11"/>
            <p:cNvSpPr>
              <a:spLocks noChangeArrowheads="1"/>
            </p:cNvSpPr>
            <p:nvPr/>
          </p:nvSpPr>
          <p:spPr bwMode="auto">
            <a:xfrm rot="3043857">
              <a:off x="3696" y="1117"/>
              <a:ext cx="591" cy="409"/>
            </a:xfrm>
            <a:prstGeom prst="ellipse">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eaLnBrk="1" hangingPunct="1">
                <a:spcBef>
                  <a:spcPct val="0"/>
                </a:spcBef>
                <a:buFontTx/>
                <a:buNone/>
              </a:pPr>
              <a:endParaRPr lang="zh-CN" altLang="zh-CN" sz="2000">
                <a:latin typeface="Comic Sans MS" pitchFamily="66" charset="0"/>
                <a:ea typeface="ＭＳ Ｐゴシック" pitchFamily="34" charset="-128"/>
              </a:endParaRPr>
            </a:p>
          </p:txBody>
        </p:sp>
      </p:grpSp>
      <p:sp>
        <p:nvSpPr>
          <p:cNvPr id="12" name="Line 12"/>
          <p:cNvSpPr>
            <a:spLocks noChangeShapeType="1"/>
          </p:cNvSpPr>
          <p:nvPr/>
        </p:nvSpPr>
        <p:spPr bwMode="auto">
          <a:xfrm>
            <a:off x="961687" y="5114425"/>
            <a:ext cx="3412607"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3" name="TextBox 4"/>
          <p:cNvSpPr txBox="1">
            <a:spLocks noChangeArrowheads="1"/>
          </p:cNvSpPr>
          <p:nvPr/>
        </p:nvSpPr>
        <p:spPr bwMode="auto">
          <a:xfrm>
            <a:off x="760265" y="5168713"/>
            <a:ext cx="1798569" cy="584775"/>
          </a:xfrm>
          <a:prstGeom prst="rect">
            <a:avLst/>
          </a:prstGeom>
          <a:no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r>
              <a:rPr lang="en-US" altLang="zh-CN" sz="1600" dirty="0" smtClean="0">
                <a:solidFill>
                  <a:srgbClr val="C00000"/>
                </a:solidFill>
                <a:latin typeface="Times New Roman" panose="02020603050405020304" pitchFamily="18" charset="0"/>
                <a:ea typeface="ＭＳ Ｐゴシック" pitchFamily="34" charset="-128"/>
                <a:cs typeface="Times New Roman" panose="02020603050405020304" pitchFamily="18" charset="0"/>
              </a:rPr>
              <a:t>Super-B  </a:t>
            </a:r>
            <a:r>
              <a:rPr lang="en-US" altLang="zh-CN" sz="1600" dirty="0">
                <a:solidFill>
                  <a:srgbClr val="C00000"/>
                </a:solidFill>
                <a:latin typeface="Times New Roman" panose="02020603050405020304" pitchFamily="18" charset="0"/>
                <a:ea typeface="ＭＳ Ｐゴシック" pitchFamily="34" charset="-128"/>
                <a:cs typeface="Times New Roman" panose="02020603050405020304" pitchFamily="18" charset="0"/>
              </a:rPr>
              <a:t>75 ab</a:t>
            </a:r>
            <a:r>
              <a:rPr lang="en-US" altLang="zh-CN" sz="1600" baseline="30000" dirty="0">
                <a:solidFill>
                  <a:srgbClr val="C00000"/>
                </a:solidFill>
                <a:latin typeface="Times New Roman" panose="02020603050405020304" pitchFamily="18" charset="0"/>
                <a:ea typeface="ＭＳ Ｐゴシック" pitchFamily="34" charset="-128"/>
                <a:cs typeface="Times New Roman" panose="02020603050405020304" pitchFamily="18" charset="0"/>
              </a:rPr>
              <a:t>-1</a:t>
            </a:r>
            <a:endParaRPr lang="en-US" altLang="zh-CN" sz="1600" baseline="30000" dirty="0">
              <a:solidFill>
                <a:srgbClr val="C00000"/>
              </a:solidFill>
              <a:latin typeface="Times New Roman" panose="02020603050405020304" pitchFamily="18" charset="0"/>
              <a:ea typeface="ＭＳ Ｐゴシック" pitchFamily="34" charset="-128"/>
              <a:cs typeface="Times New Roman" panose="02020603050405020304" pitchFamily="18" charset="0"/>
              <a:sym typeface="Symbol" pitchFamily="18" charset="2"/>
            </a:endParaRPr>
          </a:p>
          <a:p>
            <a:pPr algn="ctr" eaLnBrk="1" hangingPunct="1">
              <a:spcBef>
                <a:spcPct val="0"/>
              </a:spcBef>
              <a:buFontTx/>
              <a:buNone/>
            </a:pPr>
            <a:r>
              <a:rPr lang="en-US" altLang="zh-CN" sz="1600" dirty="0">
                <a:solidFill>
                  <a:srgbClr val="C00000"/>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710</a:t>
            </a:r>
            <a:r>
              <a:rPr lang="en-US" altLang="zh-CN" sz="1600" baseline="30000" dirty="0">
                <a:solidFill>
                  <a:srgbClr val="C00000"/>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10</a:t>
            </a:r>
            <a:r>
              <a:rPr lang="en-US" altLang="zh-CN" sz="1600" dirty="0">
                <a:solidFill>
                  <a:srgbClr val="C00000"/>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 -pairs</a:t>
            </a:r>
            <a:endParaRPr lang="en-US" altLang="zh-CN" sz="1600" dirty="0">
              <a:solidFill>
                <a:srgbClr val="C00000"/>
              </a:solidFill>
              <a:latin typeface="Times New Roman" panose="02020603050405020304" pitchFamily="18" charset="0"/>
              <a:ea typeface="ＭＳ Ｐゴシック" pitchFamily="34" charset="-128"/>
              <a:cs typeface="Times New Roman" panose="02020603050405020304" pitchFamily="18" charset="0"/>
            </a:endParaRPr>
          </a:p>
        </p:txBody>
      </p:sp>
      <p:sp>
        <p:nvSpPr>
          <p:cNvPr id="14" name="Text Box 13"/>
          <p:cNvSpPr txBox="1">
            <a:spLocks noChangeArrowheads="1"/>
          </p:cNvSpPr>
          <p:nvPr/>
        </p:nvSpPr>
        <p:spPr bwMode="auto">
          <a:xfrm>
            <a:off x="1164507" y="989627"/>
            <a:ext cx="28877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en-US" altLang="zh-CN" sz="1800" dirty="0">
                <a:latin typeface="Times New Roman" panose="02020603050405020304" pitchFamily="18" charset="0"/>
                <a:cs typeface="Times New Roman" panose="02020603050405020304" pitchFamily="18" charset="0"/>
              </a:rPr>
              <a:t>From A. </a:t>
            </a:r>
            <a:r>
              <a:rPr lang="en-US" altLang="zh-CN" sz="1800" dirty="0" err="1" smtClean="0">
                <a:latin typeface="Times New Roman" panose="02020603050405020304" pitchFamily="18" charset="0"/>
                <a:cs typeface="Times New Roman" panose="02020603050405020304" pitchFamily="18" charset="0"/>
              </a:rPr>
              <a:t>Bondar</a:t>
            </a:r>
            <a:r>
              <a:rPr lang="en-US" altLang="zh-CN" sz="1800" dirty="0" smtClean="0">
                <a:latin typeface="Times New Roman" panose="02020603050405020304" pitchFamily="18" charset="0"/>
                <a:cs typeface="Times New Roman" panose="02020603050405020304" pitchFamily="18" charset="0"/>
              </a:rPr>
              <a:t>, Charm2010</a:t>
            </a:r>
            <a:endParaRPr lang="en-US" altLang="zh-CN" sz="1800" dirty="0">
              <a:latin typeface="Times New Roman" panose="02020603050405020304" pitchFamily="18" charset="0"/>
              <a:cs typeface="Times New Roman" panose="02020603050405020304" pitchFamily="18" charset="0"/>
            </a:endParaRPr>
          </a:p>
        </p:txBody>
      </p:sp>
      <p:sp>
        <p:nvSpPr>
          <p:cNvPr id="15" name="TextBox 7"/>
          <p:cNvSpPr txBox="1">
            <a:spLocks noChangeArrowheads="1"/>
          </p:cNvSpPr>
          <p:nvPr/>
        </p:nvSpPr>
        <p:spPr bwMode="auto">
          <a:xfrm>
            <a:off x="4821390" y="924903"/>
            <a:ext cx="4211777" cy="1887696"/>
          </a:xfrm>
          <a:prstGeom prst="rect">
            <a:avLst/>
          </a:prstGeom>
          <a:noFill/>
          <a:ln w="9525">
            <a:noFill/>
            <a:miter lim="800000"/>
            <a:headEnd/>
            <a:tailEnd/>
          </a:ln>
        </p:spPr>
        <p:txBody>
          <a:bodyPr wrap="square">
            <a:spAutoFit/>
          </a:bodyPr>
          <a:lstStyle>
            <a:lvl1pPr algn="l">
              <a:defRPr>
                <a:solidFill>
                  <a:schemeClr val="tx1"/>
                </a:solidFill>
                <a:latin typeface="Arial" pitchFamily="34" charset="0"/>
                <a:ea typeface="宋体" pitchFamily="2" charset="-122"/>
              </a:defRPr>
            </a:lvl1pPr>
            <a:lvl2pPr algn="l">
              <a:defRPr>
                <a:solidFill>
                  <a:schemeClr val="tx1"/>
                </a:solidFill>
                <a:latin typeface="Arial" pitchFamily="34" charset="0"/>
                <a:ea typeface="宋体" pitchFamily="2" charset="-122"/>
              </a:defRPr>
            </a:lvl2pPr>
            <a:lvl3pPr marL="1143000" indent="-228600" algn="l">
              <a:defRPr>
                <a:solidFill>
                  <a:schemeClr val="tx1"/>
                </a:solidFill>
                <a:latin typeface="Arial" pitchFamily="34" charset="0"/>
                <a:ea typeface="宋体" pitchFamily="2" charset="-122"/>
              </a:defRPr>
            </a:lvl3pPr>
            <a:lvl4pPr marL="1600200" indent="-228600" algn="l">
              <a:defRPr>
                <a:solidFill>
                  <a:schemeClr val="tx1"/>
                </a:solidFill>
                <a:latin typeface="Arial" pitchFamily="34" charset="0"/>
                <a:ea typeface="宋体" pitchFamily="2" charset="-122"/>
              </a:defRPr>
            </a:lvl4pPr>
            <a:lvl5pPr marL="2057400" indent="-228600" algn="l">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marL="285750" indent="-285750">
              <a:lnSpc>
                <a:spcPts val="1960"/>
              </a:lnSpc>
              <a:buFont typeface="Wingdings" panose="05000000000000000000" pitchFamily="2" charset="2"/>
              <a:buChar char="p"/>
              <a:defRPr/>
            </a:pPr>
            <a:r>
              <a:rPr lang="en-US" altLang="zh-CN" sz="1600" b="1" dirty="0" smtClean="0">
                <a:solidFill>
                  <a:srgbClr val="0036FA"/>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Current limit : ~ 410</a:t>
            </a:r>
            <a:r>
              <a:rPr lang="en-US" altLang="zh-CN" sz="1600" b="1" baseline="30000" dirty="0" smtClean="0">
                <a:solidFill>
                  <a:srgbClr val="0036FA"/>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-8</a:t>
            </a:r>
            <a:r>
              <a:rPr lang="en-US" altLang="zh-CN" sz="1600" b="1" dirty="0" smtClean="0">
                <a:solidFill>
                  <a:srgbClr val="0036FA"/>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  </a:t>
            </a:r>
            <a:r>
              <a:rPr lang="en-US" altLang="zh-CN" sz="1600" b="1" dirty="0" smtClean="0">
                <a:solidFill>
                  <a:srgbClr val="0036FA"/>
                </a:solidFill>
                <a:latin typeface="Times New Roman" panose="02020603050405020304" pitchFamily="18" charset="0"/>
                <a:cs typeface="Times New Roman" panose="02020603050405020304" pitchFamily="18" charset="0"/>
                <a:sym typeface="Symbol" pitchFamily="18" charset="2"/>
              </a:rPr>
              <a:t>(</a:t>
            </a:r>
            <a:r>
              <a:rPr lang="en-US" altLang="zh-CN" sz="1600" dirty="0">
                <a:solidFill>
                  <a:srgbClr val="0036FA"/>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510</a:t>
            </a:r>
            <a:r>
              <a:rPr lang="en-US" altLang="zh-CN" sz="1600" baseline="30000" dirty="0">
                <a:solidFill>
                  <a:srgbClr val="0036FA"/>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8</a:t>
            </a:r>
            <a:r>
              <a:rPr lang="en-US" altLang="zh-CN" sz="1600" dirty="0">
                <a:solidFill>
                  <a:srgbClr val="0036FA"/>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 -pairs</a:t>
            </a:r>
            <a:r>
              <a:rPr lang="en-US" altLang="zh-CN" sz="1600" b="1" dirty="0" smtClean="0">
                <a:solidFill>
                  <a:srgbClr val="0036FA"/>
                </a:solidFill>
                <a:latin typeface="Times New Roman" panose="02020603050405020304" pitchFamily="18" charset="0"/>
                <a:cs typeface="Times New Roman" panose="02020603050405020304" pitchFamily="18" charset="0"/>
                <a:sym typeface="Symbol" pitchFamily="18" charset="2"/>
              </a:rPr>
              <a:t>)</a:t>
            </a:r>
            <a:endParaRPr lang="en-US" altLang="zh-CN" b="1" dirty="0" smtClean="0">
              <a:solidFill>
                <a:srgbClr val="0036FA"/>
              </a:solidFill>
              <a:latin typeface="Times New Roman" panose="02020603050405020304" pitchFamily="18" charset="0"/>
              <a:ea typeface="ＭＳ Ｐゴシック" pitchFamily="34" charset="-128"/>
              <a:cs typeface="Times New Roman" panose="02020603050405020304" pitchFamily="18" charset="0"/>
              <a:sym typeface="Symbol" pitchFamily="18" charset="2"/>
            </a:endParaRPr>
          </a:p>
          <a:p>
            <a:pPr marL="572400" indent="-285750">
              <a:lnSpc>
                <a:spcPts val="1960"/>
              </a:lnSpc>
              <a:buFont typeface="华文楷体" panose="02010600040101010101" pitchFamily="2" charset="-122"/>
              <a:buChar char="−"/>
              <a:defRPr/>
            </a:pPr>
            <a:r>
              <a:rPr lang="en-US" altLang="zh-CN" sz="14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BABAR : 516fb</a:t>
            </a:r>
            <a:r>
              <a:rPr lang="en-US" altLang="zh-CN" sz="1400" baseline="300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-1</a:t>
            </a:r>
            <a:r>
              <a:rPr lang="en-US" altLang="zh-CN" sz="1400" dirty="0">
                <a:latin typeface="Times New Roman" panose="02020603050405020304" pitchFamily="18" charset="0"/>
                <a:ea typeface="ＭＳ Ｐゴシック" pitchFamily="34" charset="-128"/>
                <a:cs typeface="Times New Roman" panose="02020603050405020304" pitchFamily="18" charset="0"/>
                <a:sym typeface="Symbol" pitchFamily="18" charset="2"/>
              </a:rPr>
              <a:t>  </a:t>
            </a:r>
            <a:r>
              <a:rPr lang="en-US" altLang="zh-CN" sz="14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 [PRL, 104, 021802]</a:t>
            </a:r>
          </a:p>
          <a:p>
            <a:pPr marL="572400" indent="-285750">
              <a:lnSpc>
                <a:spcPts val="1960"/>
              </a:lnSpc>
              <a:buFont typeface="华文楷体" panose="02010600040101010101" pitchFamily="2" charset="-122"/>
              <a:buChar char="−"/>
              <a:defRPr/>
            </a:pPr>
            <a:r>
              <a:rPr lang="en-US" altLang="zh-CN" sz="14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BELLE : 545fb</a:t>
            </a:r>
            <a:r>
              <a:rPr lang="en-US" altLang="zh-CN" sz="1400" baseline="300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-1</a:t>
            </a:r>
            <a:r>
              <a:rPr lang="en-US" altLang="zh-CN" sz="14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   </a:t>
            </a:r>
          </a:p>
          <a:p>
            <a:pPr marL="285750" indent="-285750">
              <a:lnSpc>
                <a:spcPts val="1960"/>
              </a:lnSpc>
              <a:buFont typeface="Wingdings" panose="05000000000000000000" pitchFamily="2" charset="2"/>
              <a:buChar char="p"/>
              <a:defRPr/>
            </a:pPr>
            <a:r>
              <a:rPr lang="en-US" altLang="zh-CN" sz="1600" b="1" dirty="0" smtClean="0">
                <a:solidFill>
                  <a:srgbClr val="0036FA"/>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At </a:t>
            </a:r>
            <a:r>
              <a:rPr lang="en-US" altLang="zh-CN" sz="1600" b="1" dirty="0" smtClean="0">
                <a:solidFill>
                  <a:srgbClr val="0036FA"/>
                </a:solidFill>
                <a:latin typeface="Times New Roman" panose="02020603050405020304" pitchFamily="18" charset="0"/>
                <a:ea typeface="ＭＳ Ｐゴシック" pitchFamily="34" charset="-128"/>
                <a:cs typeface="Times New Roman" panose="02020603050405020304" pitchFamily="18" charset="0"/>
                <a:sym typeface="SymbolPS" pitchFamily="18" charset="2"/>
              </a:rPr>
              <a:t></a:t>
            </a:r>
            <a:r>
              <a:rPr lang="en-US" altLang="zh-CN" sz="1600" b="1" dirty="0" smtClean="0">
                <a:solidFill>
                  <a:srgbClr val="0036FA"/>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(4S) : </a:t>
            </a:r>
          </a:p>
          <a:p>
            <a:pPr marL="572400" indent="-285750">
              <a:lnSpc>
                <a:spcPts val="1960"/>
              </a:lnSpc>
              <a:buFont typeface="华文楷体" panose="02010600040101010101" pitchFamily="2" charset="-122"/>
              <a:buChar char="−"/>
              <a:defRPr/>
            </a:pPr>
            <a:r>
              <a:rPr lang="en-US" altLang="zh-CN" sz="14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ISR background </a:t>
            </a:r>
            <a:r>
              <a:rPr lang="en-US" altLang="zh-CN" sz="1400" dirty="0" err="1"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e+e</a:t>
            </a:r>
            <a:r>
              <a:rPr lang="en-US" altLang="zh-CN" sz="14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a:t>
            </a:r>
            <a:r>
              <a:rPr lang="en-US" altLang="zh-CN" sz="1400" baseline="300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a:t>
            </a:r>
            <a:r>
              <a:rPr lang="en-US" altLang="zh-CN" sz="14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a:t>
            </a:r>
            <a:r>
              <a:rPr lang="en-US" altLang="zh-CN" sz="1400" baseline="300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a:t>
            </a:r>
            <a:r>
              <a:rPr lang="en-US" altLang="zh-CN" sz="14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a:t>
            </a:r>
          </a:p>
          <a:p>
            <a:pPr marL="572400" indent="-285750">
              <a:lnSpc>
                <a:spcPts val="1960"/>
              </a:lnSpc>
              <a:buFont typeface="华文楷体" panose="02010600040101010101" pitchFamily="2" charset="-122"/>
              <a:buChar char="−"/>
              <a:defRPr/>
            </a:pPr>
            <a:r>
              <a:rPr lang="en-US" altLang="zh-CN" sz="14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Upper Limit  1/L</a:t>
            </a:r>
          </a:p>
          <a:p>
            <a:pPr marL="572400" indent="-285750">
              <a:lnSpc>
                <a:spcPts val="1960"/>
              </a:lnSpc>
              <a:buFont typeface="华文楷体" panose="02010600040101010101" pitchFamily="2" charset="-122"/>
              <a:buChar char="−"/>
              <a:defRPr/>
            </a:pPr>
            <a:r>
              <a:rPr lang="en-US" altLang="zh-CN" sz="14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Expected  limit : 3x10</a:t>
            </a:r>
            <a:r>
              <a:rPr lang="en-US" altLang="zh-CN" sz="1400" baseline="300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-9</a:t>
            </a:r>
            <a:r>
              <a:rPr lang="en-US" altLang="zh-CN" sz="14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@75ab</a:t>
            </a:r>
            <a:r>
              <a:rPr lang="en-US" altLang="zh-CN" sz="1400" baseline="300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-1  </a:t>
            </a:r>
            <a:r>
              <a:rPr lang="en-US" altLang="zh-CN" sz="14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a:t>
            </a:r>
            <a:r>
              <a:rPr lang="en-US" altLang="zh-CN" sz="1400" dirty="0">
                <a:latin typeface="Times New Roman" panose="02020603050405020304" pitchFamily="18" charset="0"/>
                <a:ea typeface="ＭＳ Ｐゴシック" pitchFamily="34" charset="-128"/>
                <a:cs typeface="Times New Roman" panose="02020603050405020304" pitchFamily="18" charset="0"/>
                <a:sym typeface="Symbol" pitchFamily="18" charset="2"/>
              </a:rPr>
              <a:t>710</a:t>
            </a:r>
            <a:r>
              <a:rPr lang="en-US" altLang="zh-CN" sz="1400" baseline="30000" dirty="0">
                <a:latin typeface="Times New Roman" panose="02020603050405020304" pitchFamily="18" charset="0"/>
                <a:ea typeface="ＭＳ Ｐゴシック" pitchFamily="34" charset="-128"/>
                <a:cs typeface="Times New Roman" panose="02020603050405020304" pitchFamily="18" charset="0"/>
                <a:sym typeface="Symbol" pitchFamily="18" charset="2"/>
              </a:rPr>
              <a:t>10</a:t>
            </a:r>
            <a:r>
              <a:rPr lang="en-US" altLang="zh-CN" sz="1400" dirty="0">
                <a:latin typeface="Times New Roman" panose="02020603050405020304" pitchFamily="18" charset="0"/>
                <a:ea typeface="ＭＳ Ｐゴシック" pitchFamily="34" charset="-128"/>
                <a:cs typeface="Times New Roman" panose="02020603050405020304" pitchFamily="18" charset="0"/>
                <a:sym typeface="Symbol" pitchFamily="18" charset="2"/>
              </a:rPr>
              <a:t> -</a:t>
            </a:r>
            <a:r>
              <a:rPr lang="en-US" altLang="zh-CN" sz="14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pairs)</a:t>
            </a:r>
          </a:p>
        </p:txBody>
      </p:sp>
      <p:pic>
        <p:nvPicPr>
          <p:cNvPr id="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4614" y="3073653"/>
            <a:ext cx="3634007" cy="2584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2"/>
          <p:cNvSpPr txBox="1"/>
          <p:nvPr/>
        </p:nvSpPr>
        <p:spPr>
          <a:xfrm>
            <a:off x="5722496" y="5610348"/>
            <a:ext cx="2781149" cy="646331"/>
          </a:xfrm>
          <a:prstGeom prst="rect">
            <a:avLst/>
          </a:prstGeom>
          <a:noFill/>
        </p:spPr>
        <p:txBody>
          <a:bodyPr wrap="square" rtlCol="0">
            <a:spAutoFit/>
          </a:bodyPr>
          <a:lstStyle/>
          <a:p>
            <a:pPr algn="ctr"/>
            <a:r>
              <a:rPr lang="en-US" altLang="zh-CN" dirty="0" smtClean="0">
                <a:latin typeface="Times New Roman" panose="02020603050405020304" pitchFamily="18" charset="0"/>
                <a:cs typeface="Times New Roman" panose="02020603050405020304" pitchFamily="18" charset="0"/>
                <a:sym typeface="Symbol"/>
              </a:rPr>
              <a:t>Does not </a:t>
            </a:r>
            <a:r>
              <a:rPr lang="en-US" altLang="zh-CN" dirty="0">
                <a:latin typeface="Times New Roman" panose="02020603050405020304" pitchFamily="18" charset="0"/>
                <a:cs typeface="Times New Roman" panose="02020603050405020304" pitchFamily="18" charset="0"/>
                <a:sym typeface="Symbol"/>
              </a:rPr>
              <a:t>contribute below </a:t>
            </a:r>
            <a:r>
              <a:rPr lang="en-US" altLang="zh-CN" dirty="0" smtClean="0">
                <a:latin typeface="Times New Roman" panose="02020603050405020304" pitchFamily="18" charset="0"/>
                <a:cs typeface="Times New Roman" panose="02020603050405020304" pitchFamily="18" charset="0"/>
                <a:sym typeface="Symbol"/>
              </a:rPr>
              <a:t>s </a:t>
            </a:r>
            <a:r>
              <a:rPr lang="en-US" altLang="zh-CN" dirty="0">
                <a:latin typeface="Times New Roman" panose="02020603050405020304" pitchFamily="18" charset="0"/>
                <a:cs typeface="Times New Roman" panose="02020603050405020304" pitchFamily="18" charset="0"/>
                <a:sym typeface="Symbol"/>
              </a:rPr>
              <a:t> 4m</a:t>
            </a:r>
            <a:r>
              <a:rPr lang="en-US" altLang="zh-CN" baseline="-25000" dirty="0">
                <a:latin typeface="Times New Roman" panose="02020603050405020304" pitchFamily="18" charset="0"/>
                <a:cs typeface="Times New Roman" panose="02020603050405020304" pitchFamily="18" charset="0"/>
                <a:sym typeface="Symbol"/>
              </a:rPr>
              <a:t></a:t>
            </a:r>
            <a:r>
              <a:rPr lang="en-US" altLang="zh-CN" dirty="0">
                <a:latin typeface="Times New Roman" panose="02020603050405020304" pitchFamily="18" charset="0"/>
                <a:cs typeface="Times New Roman" panose="02020603050405020304" pitchFamily="18" charset="0"/>
                <a:sym typeface="Symbol"/>
              </a:rPr>
              <a:t>/3  4.1 GeV.</a:t>
            </a:r>
            <a:endParaRPr lang="en-US" altLang="zh-CN" dirty="0">
              <a:latin typeface="Times New Roman" panose="02020603050405020304" pitchFamily="18" charset="0"/>
              <a:cs typeface="Times New Roman" panose="02020603050405020304" pitchFamily="18" charset="0"/>
            </a:endParaRPr>
          </a:p>
        </p:txBody>
      </p:sp>
      <p:sp>
        <p:nvSpPr>
          <p:cNvPr id="21" name="TextBox 8"/>
          <p:cNvSpPr txBox="1"/>
          <p:nvPr/>
        </p:nvSpPr>
        <p:spPr>
          <a:xfrm>
            <a:off x="5131043" y="2712215"/>
            <a:ext cx="3700571" cy="400110"/>
          </a:xfrm>
          <a:prstGeom prst="rect">
            <a:avLst/>
          </a:prstGeom>
          <a:noFill/>
        </p:spPr>
        <p:txBody>
          <a:bodyPr wrap="square" rtlCol="0">
            <a:spAutoFit/>
          </a:bodyPr>
          <a:lstStyle/>
          <a:p>
            <a:pPr algn="ctr"/>
            <a:r>
              <a:rPr lang="en-US" altLang="zh-CN" sz="20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rPr>
              <a:t>Background </a:t>
            </a:r>
            <a:r>
              <a:rPr lang="en-US" altLang="zh-CN" sz="2000" b="1" dirty="0" err="1">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rPr>
              <a:t>e</a:t>
            </a:r>
            <a:r>
              <a:rPr lang="en-US" altLang="zh-CN" sz="2000" b="1" baseline="30000" dirty="0" err="1">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2000" b="1" dirty="0" err="1">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rPr>
              <a:t>e</a:t>
            </a:r>
            <a:r>
              <a:rPr lang="en-US" altLang="zh-CN" sz="2000" b="1" baseline="30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20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2000" b="1" baseline="30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20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2000" b="1" baseline="30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20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rPr>
              <a:t> </a:t>
            </a:r>
          </a:p>
        </p:txBody>
      </p:sp>
    </p:spTree>
    <p:extLst>
      <p:ext uri="{BB962C8B-B14F-4D97-AF65-F5344CB8AC3E}">
        <p14:creationId xmlns:p14="http://schemas.microsoft.com/office/powerpoint/2010/main" val="11437393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Expected  Br upper limit</a:t>
            </a:r>
            <a:endParaRPr lang="zh-CN" altLang="en-US" sz="3600"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z="1200" smtClean="0"/>
              <a:t>高能物理战略研讨会 </a:t>
            </a:r>
            <a:r>
              <a:rPr lang="en-US" altLang="zh-CN" sz="1200" smtClean="0"/>
              <a:t>(</a:t>
            </a:r>
            <a:r>
              <a:rPr lang="zh-CN" altLang="en-US" sz="1200" smtClean="0"/>
              <a:t>合肥</a:t>
            </a:r>
            <a:r>
              <a:rPr lang="en-US" altLang="zh-CN" sz="1200" smtClean="0"/>
              <a:t>)</a:t>
            </a:r>
            <a:endParaRPr lang="en-US" sz="1200" dirty="0"/>
          </a:p>
        </p:txBody>
      </p:sp>
      <p:sp>
        <p:nvSpPr>
          <p:cNvPr id="6" name="灯片编号占位符 5"/>
          <p:cNvSpPr>
            <a:spLocks noGrp="1"/>
          </p:cNvSpPr>
          <p:nvPr>
            <p:ph type="sldNum" sz="quarter" idx="12"/>
          </p:nvPr>
        </p:nvSpPr>
        <p:spPr/>
        <p:txBody>
          <a:bodyPr/>
          <a:lstStyle/>
          <a:p>
            <a:fld id="{C973300C-797F-D148-A78D-320196FBAF04}" type="slidenum">
              <a:rPr lang="en-US" smtClean="0"/>
              <a:pPr/>
              <a:t>26</a:t>
            </a:fld>
            <a:endParaRPr lang="en-US" dirty="0"/>
          </a:p>
        </p:txBody>
      </p:sp>
      <p:graphicFrame>
        <p:nvGraphicFramePr>
          <p:cNvPr id="7" name="Table 11"/>
          <p:cNvGraphicFramePr>
            <a:graphicFrameLocks noGrp="1"/>
          </p:cNvGraphicFramePr>
          <p:nvPr>
            <p:extLst>
              <p:ext uri="{D42A27DB-BD31-4B8C-83A1-F6EECF244321}">
                <p14:modId xmlns:p14="http://schemas.microsoft.com/office/powerpoint/2010/main" val="2875208280"/>
              </p:ext>
            </p:extLst>
          </p:nvPr>
        </p:nvGraphicFramePr>
        <p:xfrm>
          <a:off x="117149" y="983678"/>
          <a:ext cx="3861729" cy="1828800"/>
        </p:xfrm>
        <a:graphic>
          <a:graphicData uri="http://schemas.openxmlformats.org/drawingml/2006/table">
            <a:tbl>
              <a:tblPr>
                <a:tableStyleId>{2D5ABB26-0587-4C30-8999-92F81FD0307C}</a:tableStyleId>
              </a:tblPr>
              <a:tblGrid>
                <a:gridCol w="929647"/>
                <a:gridCol w="974768"/>
                <a:gridCol w="978657"/>
                <a:gridCol w="978657"/>
              </a:tblGrid>
              <a:tr h="428632">
                <a:tc>
                  <a:txBody>
                    <a:bodyPr/>
                    <a:lstStyle/>
                    <a:p>
                      <a:pPr marL="0" marR="0" algn="ctr">
                        <a:lnSpc>
                          <a:spcPct val="150000"/>
                        </a:lnSpc>
                        <a:spcBef>
                          <a:spcPts val="0"/>
                        </a:spcBef>
                        <a:spcAft>
                          <a:spcPts val="0"/>
                        </a:spcAft>
                      </a:pPr>
                      <a:r>
                        <a:rPr lang="en-US" sz="2000" dirty="0" smtClean="0">
                          <a:latin typeface="Times New Roman" panose="02020603050405020304" pitchFamily="18" charset="0"/>
                        </a:rPr>
                        <a:t>E(</a:t>
                      </a:r>
                      <a:r>
                        <a:rPr lang="en-US" sz="2000" dirty="0" err="1" smtClean="0">
                          <a:latin typeface="Times New Roman" panose="02020603050405020304" pitchFamily="18" charset="0"/>
                        </a:rPr>
                        <a:t>GeV</a:t>
                      </a:r>
                      <a:r>
                        <a:rPr lang="en-US" sz="2000" dirty="0" smtClean="0">
                          <a:latin typeface="Times New Roman" panose="02020603050405020304" pitchFamily="18" charset="0"/>
                        </a:rPr>
                        <a:t>)</a:t>
                      </a:r>
                      <a:endParaRPr lang="ru-RU" sz="2000" dirty="0">
                        <a:latin typeface="Times New Roman" panose="02020603050405020304" pitchFamily="18" charset="0"/>
                        <a:ea typeface="Times New Roman"/>
                      </a:endParaRPr>
                    </a:p>
                  </a:txBody>
                  <a:tcPr marL="25400" marR="25400" marT="0" marB="0"/>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2000" baseline="0" dirty="0" smtClean="0">
                          <a:latin typeface="Times New Roman" panose="02020603050405020304" pitchFamily="18" charset="0"/>
                          <a:sym typeface="Symbol"/>
                        </a:rPr>
                        <a:t>(</a:t>
                      </a:r>
                      <a:r>
                        <a:rPr lang="en-US" sz="2000" baseline="0" dirty="0" err="1" smtClean="0">
                          <a:latin typeface="Times New Roman" panose="02020603050405020304" pitchFamily="18" charset="0"/>
                          <a:sym typeface="Symbol"/>
                        </a:rPr>
                        <a:t>nb</a:t>
                      </a:r>
                      <a:r>
                        <a:rPr lang="en-US" sz="2000" baseline="0" dirty="0" smtClean="0">
                          <a:latin typeface="Times New Roman" panose="02020603050405020304" pitchFamily="18" charset="0"/>
                          <a:sym typeface="Symbol"/>
                        </a:rPr>
                        <a:t>)</a:t>
                      </a:r>
                      <a:endParaRPr lang="en-US" sz="2000" baseline="0" dirty="0" smtClean="0">
                        <a:solidFill>
                          <a:srgbClr val="261FD5"/>
                        </a:solidFill>
                        <a:latin typeface="Times New Roman" panose="02020603050405020304" pitchFamily="18" charset="0"/>
                        <a:ea typeface="Times New Roman"/>
                      </a:endParaRPr>
                    </a:p>
                  </a:txBody>
                  <a:tcPr marL="25400" marR="25400" marT="0" marB="0"/>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2000" dirty="0" smtClean="0">
                          <a:latin typeface="Times New Roman" panose="02020603050405020304" pitchFamily="18" charset="0"/>
                          <a:sym typeface="Symbol"/>
                        </a:rPr>
                        <a:t>L(ab</a:t>
                      </a:r>
                      <a:r>
                        <a:rPr lang="en-US" sz="2000" baseline="30000" dirty="0" smtClean="0">
                          <a:latin typeface="Times New Roman" panose="02020603050405020304" pitchFamily="18" charset="0"/>
                          <a:sym typeface="Symbol"/>
                        </a:rPr>
                        <a:t>-1</a:t>
                      </a:r>
                      <a:r>
                        <a:rPr lang="en-US" sz="2000" dirty="0" smtClean="0">
                          <a:latin typeface="Times New Roman" panose="02020603050405020304" pitchFamily="18" charset="0"/>
                          <a:sym typeface="Symbol"/>
                        </a:rPr>
                        <a:t>)</a:t>
                      </a:r>
                      <a:endParaRPr lang="en-US" sz="2000" dirty="0" smtClean="0">
                        <a:solidFill>
                          <a:srgbClr val="261FD5"/>
                        </a:solidFill>
                        <a:latin typeface="Times New Roman" panose="02020603050405020304" pitchFamily="18" charset="0"/>
                        <a:ea typeface="Times New Roman"/>
                      </a:endParaRPr>
                    </a:p>
                  </a:txBody>
                  <a:tcPr marL="25400" marR="25400" marT="0" marB="0"/>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2000" dirty="0" smtClean="0">
                          <a:latin typeface="Times New Roman" panose="02020603050405020304" pitchFamily="18" charset="0"/>
                        </a:rPr>
                        <a:t>N</a:t>
                      </a:r>
                      <a:r>
                        <a:rPr lang="ru-RU" sz="2000" baseline="-25000" dirty="0" smtClean="0">
                          <a:latin typeface="Times New Roman" panose="02020603050405020304" pitchFamily="18" charset="0"/>
                          <a:sym typeface="Symbol"/>
                        </a:rPr>
                        <a:t></a:t>
                      </a:r>
                      <a:r>
                        <a:rPr lang="en-US" sz="2000" baseline="0" dirty="0" smtClean="0">
                          <a:latin typeface="Times New Roman" panose="02020603050405020304" pitchFamily="18" charset="0"/>
                          <a:sym typeface="Symbol"/>
                        </a:rPr>
                        <a:t>(</a:t>
                      </a:r>
                      <a:r>
                        <a:rPr lang="ru-RU" sz="2000" dirty="0" smtClean="0">
                          <a:latin typeface="Times New Roman" panose="02020603050405020304" pitchFamily="18" charset="0"/>
                        </a:rPr>
                        <a:t>10</a:t>
                      </a:r>
                      <a:r>
                        <a:rPr lang="ru-RU" sz="2000" baseline="30000" dirty="0" smtClean="0">
                          <a:latin typeface="Times New Roman" panose="02020603050405020304" pitchFamily="18" charset="0"/>
                        </a:rPr>
                        <a:t>10</a:t>
                      </a:r>
                      <a:r>
                        <a:rPr lang="en-US" sz="2000" dirty="0" smtClean="0">
                          <a:latin typeface="Times New Roman" panose="02020603050405020304" pitchFamily="18" charset="0"/>
                        </a:rPr>
                        <a:t>)</a:t>
                      </a:r>
                      <a:endParaRPr lang="en-US" sz="2000" dirty="0" smtClean="0">
                        <a:solidFill>
                          <a:srgbClr val="261FD5"/>
                        </a:solidFill>
                        <a:latin typeface="Times New Roman" panose="02020603050405020304" pitchFamily="18" charset="0"/>
                        <a:ea typeface="Times New Roman"/>
                      </a:endParaRPr>
                    </a:p>
                  </a:txBody>
                  <a:tcPr marL="25400" marR="25400" marT="0" marB="0"/>
                </a:tc>
              </a:tr>
              <a:tr h="300043">
                <a:tc>
                  <a:txBody>
                    <a:bodyPr/>
                    <a:lstStyle/>
                    <a:p>
                      <a:pPr marL="0" marR="0" algn="ctr">
                        <a:lnSpc>
                          <a:spcPct val="150000"/>
                        </a:lnSpc>
                        <a:spcBef>
                          <a:spcPts val="0"/>
                        </a:spcBef>
                        <a:spcAft>
                          <a:spcPts val="0"/>
                        </a:spcAft>
                      </a:pPr>
                      <a:r>
                        <a:rPr lang="ru-RU" sz="1400" spc="-30" dirty="0" smtClean="0">
                          <a:latin typeface="Times New Roman" panose="02020603050405020304" pitchFamily="18" charset="0"/>
                        </a:rPr>
                        <a:t>3.686</a:t>
                      </a:r>
                      <a:endParaRPr lang="en-US" sz="1400" dirty="0">
                        <a:latin typeface="Times New Roman" panose="02020603050405020304" pitchFamily="18" charset="0"/>
                        <a:ea typeface="Times New Roman"/>
                      </a:endParaRPr>
                    </a:p>
                  </a:txBody>
                  <a:tcPr marL="25400" marR="25400" marT="0" marB="0"/>
                </a:tc>
                <a:tc>
                  <a:txBody>
                    <a:bodyPr/>
                    <a:lstStyle/>
                    <a:p>
                      <a:pPr marL="0" marR="0" algn="ctr">
                        <a:lnSpc>
                          <a:spcPct val="150000"/>
                        </a:lnSpc>
                        <a:spcBef>
                          <a:spcPts val="0"/>
                        </a:spcBef>
                        <a:spcAft>
                          <a:spcPts val="0"/>
                        </a:spcAft>
                      </a:pPr>
                      <a:r>
                        <a:rPr lang="en-US" sz="1400" dirty="0" smtClean="0">
                          <a:latin typeface="Times New Roman" panose="02020603050405020304" pitchFamily="18" charset="0"/>
                        </a:rPr>
                        <a:t>5.0</a:t>
                      </a:r>
                      <a:endParaRPr lang="en-US" sz="1400" dirty="0">
                        <a:latin typeface="Times New Roman" panose="02020603050405020304" pitchFamily="18" charset="0"/>
                        <a:ea typeface="Times New Roman"/>
                      </a:endParaRPr>
                    </a:p>
                  </a:txBody>
                  <a:tcPr marL="25400" marR="25400" marT="0" marB="0"/>
                </a:tc>
                <a:tc>
                  <a:txBody>
                    <a:bodyPr/>
                    <a:lstStyle/>
                    <a:p>
                      <a:pPr marL="0" marR="0" algn="ctr">
                        <a:lnSpc>
                          <a:spcPct val="150000"/>
                        </a:lnSpc>
                        <a:spcBef>
                          <a:spcPts val="0"/>
                        </a:spcBef>
                        <a:spcAft>
                          <a:spcPts val="0"/>
                        </a:spcAft>
                      </a:pPr>
                      <a:r>
                        <a:rPr lang="en-US" sz="1400" dirty="0" smtClean="0">
                          <a:latin typeface="Times New Roman" panose="02020603050405020304" pitchFamily="18" charset="0"/>
                        </a:rPr>
                        <a:t>1.5</a:t>
                      </a:r>
                      <a:endParaRPr lang="en-US" sz="1400" dirty="0">
                        <a:latin typeface="Times New Roman" panose="02020603050405020304" pitchFamily="18" charset="0"/>
                        <a:ea typeface="Times New Roman"/>
                      </a:endParaRPr>
                    </a:p>
                  </a:txBody>
                  <a:tcPr marL="25400" marR="25400" marT="0" marB="0"/>
                </a:tc>
                <a:tc>
                  <a:txBody>
                    <a:bodyPr/>
                    <a:lstStyle/>
                    <a:p>
                      <a:pPr marL="0" marR="0" algn="ctr">
                        <a:lnSpc>
                          <a:spcPct val="150000"/>
                        </a:lnSpc>
                        <a:spcBef>
                          <a:spcPts val="0"/>
                        </a:spcBef>
                        <a:spcAft>
                          <a:spcPts val="0"/>
                        </a:spcAft>
                      </a:pPr>
                      <a:r>
                        <a:rPr lang="en-US" sz="1400" dirty="0" smtClean="0">
                          <a:latin typeface="Times New Roman" panose="02020603050405020304" pitchFamily="18" charset="0"/>
                        </a:rPr>
                        <a:t>0.75</a:t>
                      </a:r>
                      <a:endParaRPr lang="en-US" sz="1400" dirty="0">
                        <a:latin typeface="Times New Roman" panose="02020603050405020304" pitchFamily="18" charset="0"/>
                        <a:ea typeface="Times New Roman"/>
                      </a:endParaRPr>
                    </a:p>
                  </a:txBody>
                  <a:tcPr marL="25400" marR="25400" marT="0" marB="0"/>
                </a:tc>
              </a:tr>
              <a:tr h="300043">
                <a:tc>
                  <a:txBody>
                    <a:bodyPr/>
                    <a:lstStyle/>
                    <a:p>
                      <a:pPr marL="0" marR="0" algn="ctr">
                        <a:lnSpc>
                          <a:spcPct val="150000"/>
                        </a:lnSpc>
                        <a:spcBef>
                          <a:spcPts val="0"/>
                        </a:spcBef>
                        <a:spcAft>
                          <a:spcPts val="0"/>
                        </a:spcAft>
                      </a:pPr>
                      <a:r>
                        <a:rPr lang="ru-RU" sz="1400" spc="-25" dirty="0">
                          <a:latin typeface="Times New Roman" panose="02020603050405020304" pitchFamily="18" charset="0"/>
                        </a:rPr>
                        <a:t>3.77 </a:t>
                      </a:r>
                      <a:endParaRPr lang="en-US" sz="1400" dirty="0">
                        <a:latin typeface="Times New Roman" panose="02020603050405020304" pitchFamily="18" charset="0"/>
                        <a:ea typeface="Times New Roman"/>
                      </a:endParaRPr>
                    </a:p>
                  </a:txBody>
                  <a:tcPr marL="25400" marR="25400" marT="0" marB="0"/>
                </a:tc>
                <a:tc>
                  <a:txBody>
                    <a:bodyPr/>
                    <a:lstStyle/>
                    <a:p>
                      <a:pPr marL="0" marR="0" algn="ctr">
                        <a:lnSpc>
                          <a:spcPct val="150000"/>
                        </a:lnSpc>
                        <a:spcBef>
                          <a:spcPts val="0"/>
                        </a:spcBef>
                        <a:spcAft>
                          <a:spcPts val="0"/>
                        </a:spcAft>
                      </a:pPr>
                      <a:r>
                        <a:rPr lang="en-US" sz="1400" dirty="0" smtClean="0">
                          <a:latin typeface="Times New Roman" panose="02020603050405020304" pitchFamily="18" charset="0"/>
                        </a:rPr>
                        <a:t>2.9 </a:t>
                      </a:r>
                      <a:endParaRPr lang="en-US" sz="1400" dirty="0">
                        <a:latin typeface="Times New Roman" panose="02020603050405020304" pitchFamily="18" charset="0"/>
                        <a:ea typeface="Times New Roman"/>
                      </a:endParaRPr>
                    </a:p>
                  </a:txBody>
                  <a:tcPr marL="25400" marR="25400" marT="0" marB="0"/>
                </a:tc>
                <a:tc>
                  <a:txBody>
                    <a:bodyPr/>
                    <a:lstStyle/>
                    <a:p>
                      <a:pPr marL="0" marR="0" algn="ctr">
                        <a:lnSpc>
                          <a:spcPct val="150000"/>
                        </a:lnSpc>
                        <a:spcBef>
                          <a:spcPts val="0"/>
                        </a:spcBef>
                        <a:spcAft>
                          <a:spcPts val="0"/>
                        </a:spcAft>
                      </a:pPr>
                      <a:r>
                        <a:rPr lang="en-US" sz="1400" dirty="0" smtClean="0">
                          <a:latin typeface="Times New Roman" panose="02020603050405020304" pitchFamily="18" charset="0"/>
                        </a:rPr>
                        <a:t>3.5</a:t>
                      </a:r>
                      <a:endParaRPr lang="en-US" sz="1400" dirty="0">
                        <a:latin typeface="Times New Roman" panose="02020603050405020304" pitchFamily="18" charset="0"/>
                        <a:ea typeface="Times New Roman"/>
                      </a:endParaRPr>
                    </a:p>
                  </a:txBody>
                  <a:tcPr marL="25400" marR="25400" marT="0" marB="0"/>
                </a:tc>
                <a:tc>
                  <a:txBody>
                    <a:bodyPr/>
                    <a:lstStyle/>
                    <a:p>
                      <a:pPr marL="0" marR="0" algn="ctr">
                        <a:lnSpc>
                          <a:spcPct val="150000"/>
                        </a:lnSpc>
                        <a:spcBef>
                          <a:spcPts val="0"/>
                        </a:spcBef>
                        <a:spcAft>
                          <a:spcPts val="0"/>
                        </a:spcAft>
                      </a:pPr>
                      <a:r>
                        <a:rPr lang="en-US" sz="1400" dirty="0" smtClean="0">
                          <a:latin typeface="Times New Roman" panose="02020603050405020304" pitchFamily="18" charset="0"/>
                        </a:rPr>
                        <a:t>1.03</a:t>
                      </a:r>
                      <a:endParaRPr lang="en-US" sz="1400" dirty="0">
                        <a:latin typeface="Times New Roman" panose="02020603050405020304" pitchFamily="18" charset="0"/>
                        <a:ea typeface="Times New Roman"/>
                      </a:endParaRPr>
                    </a:p>
                  </a:txBody>
                  <a:tcPr marL="25400" marR="25400" marT="0" marB="0"/>
                </a:tc>
              </a:tr>
              <a:tr h="300043">
                <a:tc>
                  <a:txBody>
                    <a:bodyPr/>
                    <a:lstStyle/>
                    <a:p>
                      <a:pPr marL="0" marR="0" algn="ctr">
                        <a:lnSpc>
                          <a:spcPct val="150000"/>
                        </a:lnSpc>
                        <a:spcBef>
                          <a:spcPts val="0"/>
                        </a:spcBef>
                        <a:spcAft>
                          <a:spcPts val="0"/>
                        </a:spcAft>
                      </a:pPr>
                      <a:r>
                        <a:rPr lang="en-US" sz="1400" spc="-25" dirty="0">
                          <a:latin typeface="Times New Roman" panose="02020603050405020304" pitchFamily="18" charset="0"/>
                        </a:rPr>
                        <a:t>4.17 </a:t>
                      </a:r>
                      <a:endParaRPr lang="en-US" sz="1400" dirty="0">
                        <a:latin typeface="Times New Roman" panose="02020603050405020304" pitchFamily="18" charset="0"/>
                        <a:ea typeface="Times New Roman"/>
                      </a:endParaRPr>
                    </a:p>
                  </a:txBody>
                  <a:tcPr marL="25400" marR="25400" marT="0" marB="0">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400" dirty="0" smtClean="0">
                          <a:latin typeface="Times New Roman" panose="02020603050405020304" pitchFamily="18" charset="0"/>
                        </a:rPr>
                        <a:t>3.6 </a:t>
                      </a:r>
                      <a:endParaRPr lang="en-US" sz="1400" dirty="0">
                        <a:latin typeface="Times New Roman" panose="02020603050405020304" pitchFamily="18" charset="0"/>
                        <a:ea typeface="Times New Roman"/>
                      </a:endParaRPr>
                    </a:p>
                  </a:txBody>
                  <a:tcPr marL="25400" marR="25400" marT="0" marB="0">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400" dirty="0" smtClean="0">
                          <a:latin typeface="Times New Roman" panose="02020603050405020304" pitchFamily="18" charset="0"/>
                        </a:rPr>
                        <a:t>2.0</a:t>
                      </a:r>
                      <a:endParaRPr lang="en-US" sz="1400" dirty="0">
                        <a:latin typeface="Times New Roman" panose="02020603050405020304" pitchFamily="18" charset="0"/>
                        <a:ea typeface="Times New Roman"/>
                      </a:endParaRPr>
                    </a:p>
                  </a:txBody>
                  <a:tcPr marL="25400" marR="25400" marT="0" marB="0">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400" dirty="0" smtClean="0">
                          <a:latin typeface="Times New Roman" panose="02020603050405020304" pitchFamily="18" charset="0"/>
                        </a:rPr>
                        <a:t>0.71</a:t>
                      </a:r>
                      <a:endParaRPr lang="en-US" sz="1400" dirty="0">
                        <a:latin typeface="Times New Roman" panose="02020603050405020304" pitchFamily="18" charset="0"/>
                        <a:ea typeface="Times New Roman"/>
                      </a:endParaRPr>
                    </a:p>
                  </a:txBody>
                  <a:tcPr marL="25400" marR="25400" marT="0" marB="0">
                    <a:lnB w="12700" cap="flat" cmpd="sng" algn="ctr">
                      <a:solidFill>
                        <a:schemeClr val="tx1"/>
                      </a:solidFill>
                      <a:prstDash val="solid"/>
                      <a:round/>
                      <a:headEnd type="none" w="med" len="med"/>
                      <a:tailEnd type="none" w="med" len="med"/>
                    </a:lnB>
                  </a:tcPr>
                </a:tc>
              </a:tr>
              <a:tr h="385769">
                <a:tc>
                  <a:txBody>
                    <a:bodyPr/>
                    <a:lstStyle/>
                    <a:p>
                      <a:pPr marL="0" marR="0" algn="ctr">
                        <a:lnSpc>
                          <a:spcPct val="150000"/>
                        </a:lnSpc>
                        <a:spcBef>
                          <a:spcPts val="0"/>
                        </a:spcBef>
                        <a:spcAft>
                          <a:spcPts val="0"/>
                        </a:spcAft>
                      </a:pPr>
                      <a:r>
                        <a:rPr lang="en-US" sz="1800" dirty="0" smtClean="0">
                          <a:latin typeface="Times New Roman" panose="02020603050405020304" pitchFamily="18" charset="0"/>
                        </a:rPr>
                        <a:t>Total</a:t>
                      </a:r>
                      <a:endParaRPr lang="en-US" sz="1800" b="0" dirty="0">
                        <a:latin typeface="Times New Roman" panose="02020603050405020304" pitchFamily="18" charset="0"/>
                        <a:ea typeface="Times New Roman"/>
                      </a:endParaRPr>
                    </a:p>
                  </a:txBody>
                  <a:tcPr marL="25400" marR="25400" marT="0" marB="0">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endParaRPr lang="en-US" sz="1800" b="0" dirty="0">
                        <a:latin typeface="Times New Roman" panose="02020603050405020304" pitchFamily="18" charset="0"/>
                        <a:ea typeface="Times New Roman"/>
                      </a:endParaRPr>
                    </a:p>
                  </a:txBody>
                  <a:tcPr marL="25400" marR="25400" marT="0" marB="0">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1800" dirty="0" smtClean="0">
                          <a:latin typeface="Times New Roman" panose="02020603050405020304" pitchFamily="18" charset="0"/>
                        </a:rPr>
                        <a:t>7.0</a:t>
                      </a:r>
                      <a:endParaRPr lang="en-US" sz="1800" b="0" dirty="0">
                        <a:latin typeface="Times New Roman" panose="02020603050405020304" pitchFamily="18" charset="0"/>
                        <a:ea typeface="Times New Roman"/>
                      </a:endParaRPr>
                    </a:p>
                  </a:txBody>
                  <a:tcPr marL="25400" marR="25400" marT="0" marB="0">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1800" dirty="0" smtClean="0">
                          <a:latin typeface="Times New Roman" panose="02020603050405020304" pitchFamily="18" charset="0"/>
                        </a:rPr>
                        <a:t>2.49</a:t>
                      </a:r>
                      <a:endParaRPr lang="en-US" sz="1800" b="0" dirty="0">
                        <a:latin typeface="Times New Roman" panose="02020603050405020304" pitchFamily="18" charset="0"/>
                        <a:ea typeface="Times New Roman"/>
                      </a:endParaRPr>
                    </a:p>
                  </a:txBody>
                  <a:tcPr marL="25400" marR="25400" marT="0" marB="0">
                    <a:lnT w="12700" cap="flat" cmpd="sng" algn="ctr">
                      <a:solidFill>
                        <a:schemeClr val="tx1"/>
                      </a:solidFill>
                      <a:prstDash val="solid"/>
                      <a:round/>
                      <a:headEnd type="none" w="med" len="med"/>
                      <a:tailEnd type="none" w="med" len="med"/>
                    </a:lnT>
                  </a:tcPr>
                </a:tc>
              </a:tr>
            </a:tbl>
          </a:graphicData>
        </a:graphic>
      </p:graphicFrame>
      <p:graphicFrame>
        <p:nvGraphicFramePr>
          <p:cNvPr id="8" name="Table 5"/>
          <p:cNvGraphicFramePr>
            <a:graphicFrameLocks noGrp="1"/>
          </p:cNvGraphicFramePr>
          <p:nvPr>
            <p:extLst>
              <p:ext uri="{D42A27DB-BD31-4B8C-83A1-F6EECF244321}">
                <p14:modId xmlns:p14="http://schemas.microsoft.com/office/powerpoint/2010/main" val="848658663"/>
              </p:ext>
            </p:extLst>
          </p:nvPr>
        </p:nvGraphicFramePr>
        <p:xfrm>
          <a:off x="766780" y="3161067"/>
          <a:ext cx="7605856" cy="2772412"/>
        </p:xfrm>
        <a:graphic>
          <a:graphicData uri="http://schemas.openxmlformats.org/drawingml/2006/table">
            <a:tbl>
              <a:tblPr>
                <a:tableStyleId>{35758FB7-9AC5-4552-8A53-C91805E547FA}</a:tableStyleId>
              </a:tblPr>
              <a:tblGrid>
                <a:gridCol w="4176043"/>
                <a:gridCol w="1753414"/>
                <a:gridCol w="1676399"/>
              </a:tblGrid>
              <a:tr h="134403">
                <a:tc>
                  <a:txBody>
                    <a:bodyPr/>
                    <a:lstStyle/>
                    <a:p>
                      <a:pPr marL="0" marR="0" algn="ctr">
                        <a:lnSpc>
                          <a:spcPct val="150000"/>
                        </a:lnSpc>
                        <a:spcBef>
                          <a:spcPts val="0"/>
                        </a:spcBef>
                        <a:spcAft>
                          <a:spcPts val="0"/>
                        </a:spcAft>
                      </a:pPr>
                      <a:endParaRPr lang="ru-RU" sz="1800" dirty="0">
                        <a:latin typeface="Times New Roman" panose="02020603050405020304" pitchFamily="18" charset="0"/>
                        <a:ea typeface="Times New Roman"/>
                        <a:cs typeface="Times New Roman" panose="02020603050405020304" pitchFamily="18" charset="0"/>
                      </a:endParaRPr>
                    </a:p>
                  </a:txBody>
                  <a:tcPr marL="25400" marR="25400" marT="0" marB="0"/>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800" dirty="0" smtClean="0">
                          <a:latin typeface="Times New Roman" panose="02020603050405020304" pitchFamily="18" charset="0"/>
                          <a:cs typeface="Times New Roman" panose="02020603050405020304" pitchFamily="18" charset="0"/>
                          <a:sym typeface="Symbol"/>
                        </a:rPr>
                        <a:t></a:t>
                      </a:r>
                      <a:r>
                        <a:rPr lang="en-US" sz="1800" baseline="-25000" dirty="0" smtClean="0">
                          <a:latin typeface="Times New Roman" panose="02020603050405020304" pitchFamily="18" charset="0"/>
                          <a:cs typeface="Times New Roman" panose="02020603050405020304" pitchFamily="18" charset="0"/>
                          <a:sym typeface="Symbol"/>
                        </a:rPr>
                        <a:t>E</a:t>
                      </a:r>
                      <a:r>
                        <a:rPr lang="en-US" sz="1800" dirty="0" smtClean="0">
                          <a:latin typeface="Times New Roman" panose="02020603050405020304" pitchFamily="18" charset="0"/>
                          <a:cs typeface="Times New Roman" panose="02020603050405020304" pitchFamily="18" charset="0"/>
                          <a:sym typeface="Symbol"/>
                        </a:rPr>
                        <a:t>/E</a:t>
                      </a:r>
                      <a:r>
                        <a:rPr lang="ru-RU" sz="1800" dirty="0" smtClean="0">
                          <a:latin typeface="Times New Roman" panose="02020603050405020304" pitchFamily="18" charset="0"/>
                          <a:cs typeface="Times New Roman" panose="02020603050405020304" pitchFamily="18" charset="0"/>
                        </a:rPr>
                        <a:t>=1.5%</a:t>
                      </a:r>
                      <a:endParaRPr lang="en-US" sz="1800" dirty="0" smtClean="0">
                        <a:solidFill>
                          <a:srgbClr val="261FD5"/>
                        </a:solidFill>
                        <a:latin typeface="Times New Roman" panose="02020603050405020304" pitchFamily="18" charset="0"/>
                        <a:ea typeface="Times New Roman"/>
                        <a:cs typeface="Times New Roman" panose="02020603050405020304" pitchFamily="18" charset="0"/>
                      </a:endParaRPr>
                    </a:p>
                  </a:txBody>
                  <a:tcPr marL="25400" marR="25400" marT="0" marB="0"/>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800" dirty="0" smtClean="0">
                          <a:latin typeface="Times New Roman" panose="02020603050405020304" pitchFamily="18" charset="0"/>
                          <a:cs typeface="Times New Roman" panose="02020603050405020304" pitchFamily="18" charset="0"/>
                          <a:sym typeface="Symbol"/>
                        </a:rPr>
                        <a:t></a:t>
                      </a:r>
                      <a:r>
                        <a:rPr lang="en-US" sz="1800" baseline="-25000" dirty="0" smtClean="0">
                          <a:latin typeface="Times New Roman" panose="02020603050405020304" pitchFamily="18" charset="0"/>
                          <a:cs typeface="Times New Roman" panose="02020603050405020304" pitchFamily="18" charset="0"/>
                          <a:sym typeface="Symbol"/>
                        </a:rPr>
                        <a:t>E</a:t>
                      </a:r>
                      <a:r>
                        <a:rPr lang="en-US" sz="1800" dirty="0" smtClean="0">
                          <a:latin typeface="Times New Roman" panose="02020603050405020304" pitchFamily="18" charset="0"/>
                          <a:cs typeface="Times New Roman" panose="02020603050405020304" pitchFamily="18" charset="0"/>
                          <a:sym typeface="Symbol"/>
                        </a:rPr>
                        <a:t>/E</a:t>
                      </a:r>
                      <a:r>
                        <a:rPr lang="ru-RU" sz="1800" dirty="0" smtClean="0">
                          <a:latin typeface="Times New Roman" panose="02020603050405020304" pitchFamily="18" charset="0"/>
                          <a:cs typeface="Times New Roman" panose="02020603050405020304" pitchFamily="18" charset="0"/>
                        </a:rPr>
                        <a:t>=</a:t>
                      </a:r>
                      <a:r>
                        <a:rPr lang="en-US" sz="1800" dirty="0" smtClean="0">
                          <a:latin typeface="Times New Roman" panose="02020603050405020304" pitchFamily="18" charset="0"/>
                          <a:cs typeface="Times New Roman" panose="02020603050405020304" pitchFamily="18" charset="0"/>
                        </a:rPr>
                        <a:t>2</a:t>
                      </a:r>
                      <a:r>
                        <a:rPr lang="ru-RU" sz="1800" dirty="0" smtClean="0">
                          <a:latin typeface="Times New Roman" panose="02020603050405020304" pitchFamily="18" charset="0"/>
                          <a:cs typeface="Times New Roman" panose="02020603050405020304" pitchFamily="18" charset="0"/>
                        </a:rPr>
                        <a:t>.5%</a:t>
                      </a:r>
                      <a:endParaRPr lang="en-US" sz="1800" dirty="0" smtClean="0">
                        <a:solidFill>
                          <a:srgbClr val="261FD5"/>
                        </a:solidFill>
                        <a:latin typeface="Times New Roman" panose="02020603050405020304" pitchFamily="18" charset="0"/>
                        <a:ea typeface="Times New Roman"/>
                        <a:cs typeface="Times New Roman" panose="02020603050405020304" pitchFamily="18" charset="0"/>
                      </a:endParaRPr>
                    </a:p>
                  </a:txBody>
                  <a:tcPr marL="25400" marR="25400" marT="0" marB="0"/>
                </a:tc>
              </a:tr>
              <a:tr h="262255">
                <a:tc>
                  <a:txBody>
                    <a:bodyPr/>
                    <a:lstStyle/>
                    <a:p>
                      <a:pPr marL="0" marR="0" algn="ctr">
                        <a:lnSpc>
                          <a:spcPct val="150000"/>
                        </a:lnSpc>
                        <a:spcBef>
                          <a:spcPts val="0"/>
                        </a:spcBef>
                        <a:spcAft>
                          <a:spcPts val="0"/>
                        </a:spcAft>
                      </a:pPr>
                      <a:r>
                        <a:rPr lang="en-US" sz="1800" spc="-30" dirty="0" smtClean="0">
                          <a:latin typeface="Times New Roman" panose="02020603050405020304" pitchFamily="18" charset="0"/>
                          <a:cs typeface="Times New Roman" panose="02020603050405020304" pitchFamily="18" charset="0"/>
                        </a:rPr>
                        <a:t>Signal (Br=10</a:t>
                      </a:r>
                      <a:r>
                        <a:rPr lang="en-US" sz="1800" spc="-30" baseline="30000" dirty="0" smtClean="0">
                          <a:latin typeface="Times New Roman" panose="02020603050405020304" pitchFamily="18" charset="0"/>
                          <a:cs typeface="Times New Roman" panose="02020603050405020304" pitchFamily="18" charset="0"/>
                        </a:rPr>
                        <a:t>-9</a:t>
                      </a:r>
                      <a:r>
                        <a:rPr lang="en-US" sz="1800" spc="-30" dirty="0" smtClean="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ea typeface="Times New Roman"/>
                        <a:cs typeface="Times New Roman" panose="02020603050405020304" pitchFamily="18" charset="0"/>
                      </a:endParaRPr>
                    </a:p>
                  </a:txBody>
                  <a:tcPr marL="25400" marR="25400" marT="0" marB="0"/>
                </a:tc>
                <a:tc>
                  <a:txBody>
                    <a:bodyPr/>
                    <a:lstStyle/>
                    <a:p>
                      <a:pPr marL="0" marR="0" algn="ctr">
                        <a:lnSpc>
                          <a:spcPct val="150000"/>
                        </a:lnSpc>
                        <a:spcBef>
                          <a:spcPts val="0"/>
                        </a:spcBef>
                        <a:spcAft>
                          <a:spcPts val="0"/>
                        </a:spcAft>
                      </a:pPr>
                      <a:r>
                        <a:rPr lang="en-US" sz="1800" dirty="0" smtClean="0">
                          <a:latin typeface="Times New Roman" panose="02020603050405020304" pitchFamily="18" charset="0"/>
                          <a:cs typeface="Times New Roman" panose="02020603050405020304" pitchFamily="18" charset="0"/>
                        </a:rPr>
                        <a:t>17</a:t>
                      </a:r>
                      <a:endParaRPr lang="en-US" sz="1800" dirty="0">
                        <a:latin typeface="Times New Roman" panose="02020603050405020304" pitchFamily="18" charset="0"/>
                        <a:ea typeface="Times New Roman"/>
                        <a:cs typeface="Times New Roman" panose="02020603050405020304" pitchFamily="18" charset="0"/>
                      </a:endParaRPr>
                    </a:p>
                  </a:txBody>
                  <a:tcPr marL="25400" marR="25400" marT="0" marB="0"/>
                </a:tc>
                <a:tc>
                  <a:txBody>
                    <a:bodyPr/>
                    <a:lstStyle/>
                    <a:p>
                      <a:pPr marL="0" marR="0" algn="ctr">
                        <a:lnSpc>
                          <a:spcPct val="150000"/>
                        </a:lnSpc>
                        <a:spcBef>
                          <a:spcPts val="0"/>
                        </a:spcBef>
                        <a:spcAft>
                          <a:spcPts val="0"/>
                        </a:spcAft>
                      </a:pPr>
                      <a:r>
                        <a:rPr lang="en-US" sz="1800" dirty="0" smtClean="0">
                          <a:latin typeface="Times New Roman" panose="02020603050405020304" pitchFamily="18" charset="0"/>
                          <a:cs typeface="Times New Roman" panose="02020603050405020304" pitchFamily="18" charset="0"/>
                        </a:rPr>
                        <a:t>15</a:t>
                      </a:r>
                      <a:endParaRPr lang="en-US" sz="1800" dirty="0">
                        <a:latin typeface="Times New Roman" panose="02020603050405020304" pitchFamily="18" charset="0"/>
                        <a:ea typeface="Times New Roman"/>
                        <a:cs typeface="Times New Roman" panose="02020603050405020304" pitchFamily="18" charset="0"/>
                      </a:endParaRPr>
                    </a:p>
                  </a:txBody>
                  <a:tcPr marL="25400" marR="25400" marT="0" marB="0"/>
                </a:tc>
              </a:tr>
              <a:tr h="265430">
                <a:tc>
                  <a:txBody>
                    <a:bodyPr/>
                    <a:lstStyle/>
                    <a:p>
                      <a:pPr marL="0" marR="0" algn="ctr">
                        <a:lnSpc>
                          <a:spcPct val="150000"/>
                        </a:lnSpc>
                        <a:spcBef>
                          <a:spcPts val="0"/>
                        </a:spcBef>
                        <a:spcAft>
                          <a:spcPts val="0"/>
                        </a:spcAft>
                      </a:pPr>
                      <a:r>
                        <a:rPr lang="en-US" sz="1800" spc="-25" dirty="0" err="1" smtClean="0">
                          <a:latin typeface="Times New Roman" panose="02020603050405020304" pitchFamily="18" charset="0"/>
                          <a:cs typeface="Times New Roman" panose="02020603050405020304" pitchFamily="18" charset="0"/>
                        </a:rPr>
                        <a:t>Muon</a:t>
                      </a:r>
                      <a:r>
                        <a:rPr lang="en-US" sz="1800" spc="-25" baseline="0" dirty="0" smtClean="0">
                          <a:latin typeface="Times New Roman" panose="02020603050405020304" pitchFamily="18" charset="0"/>
                          <a:cs typeface="Times New Roman" panose="02020603050405020304" pitchFamily="18" charset="0"/>
                        </a:rPr>
                        <a:t> background</a:t>
                      </a:r>
                      <a:endParaRPr lang="en-US" sz="1800" dirty="0">
                        <a:latin typeface="Times New Roman" panose="02020603050405020304" pitchFamily="18" charset="0"/>
                        <a:ea typeface="Times New Roman"/>
                        <a:cs typeface="Times New Roman" panose="02020603050405020304" pitchFamily="18" charset="0"/>
                      </a:endParaRPr>
                    </a:p>
                  </a:txBody>
                  <a:tcPr marL="25400" marR="25400" marT="0" marB="0"/>
                </a:tc>
                <a:tc>
                  <a:txBody>
                    <a:bodyPr/>
                    <a:lstStyle/>
                    <a:p>
                      <a:pPr marL="0" marR="0" algn="ctr">
                        <a:lnSpc>
                          <a:spcPct val="150000"/>
                        </a:lnSpc>
                        <a:spcBef>
                          <a:spcPts val="0"/>
                        </a:spcBef>
                        <a:spcAft>
                          <a:spcPts val="0"/>
                        </a:spcAft>
                      </a:pPr>
                      <a:r>
                        <a:rPr lang="en-US" sz="1800" dirty="0" smtClean="0">
                          <a:latin typeface="Times New Roman" panose="02020603050405020304" pitchFamily="18" charset="0"/>
                          <a:cs typeface="Times New Roman" panose="02020603050405020304" pitchFamily="18" charset="0"/>
                        </a:rPr>
                        <a:t>7 </a:t>
                      </a:r>
                      <a:endParaRPr lang="en-US" sz="1800" dirty="0">
                        <a:latin typeface="Times New Roman" panose="02020603050405020304" pitchFamily="18" charset="0"/>
                        <a:ea typeface="Times New Roman"/>
                        <a:cs typeface="Times New Roman" panose="02020603050405020304" pitchFamily="18" charset="0"/>
                      </a:endParaRPr>
                    </a:p>
                  </a:txBody>
                  <a:tcPr marL="25400" marR="25400" marT="0" marB="0"/>
                </a:tc>
                <a:tc>
                  <a:txBody>
                    <a:bodyPr/>
                    <a:lstStyle/>
                    <a:p>
                      <a:pPr marL="0" marR="0" algn="ctr">
                        <a:lnSpc>
                          <a:spcPct val="150000"/>
                        </a:lnSpc>
                        <a:spcBef>
                          <a:spcPts val="0"/>
                        </a:spcBef>
                        <a:spcAft>
                          <a:spcPts val="0"/>
                        </a:spcAft>
                      </a:pPr>
                      <a:r>
                        <a:rPr lang="en-US" sz="1800" dirty="0" smtClean="0">
                          <a:latin typeface="Times New Roman" panose="02020603050405020304" pitchFamily="18" charset="0"/>
                          <a:cs typeface="Times New Roman" panose="02020603050405020304" pitchFamily="18" charset="0"/>
                        </a:rPr>
                        <a:t>11 </a:t>
                      </a:r>
                      <a:endParaRPr lang="en-US" sz="1800" dirty="0">
                        <a:latin typeface="Times New Roman" panose="02020603050405020304" pitchFamily="18" charset="0"/>
                        <a:ea typeface="Times New Roman"/>
                        <a:cs typeface="Times New Roman" panose="02020603050405020304" pitchFamily="18" charset="0"/>
                      </a:endParaRPr>
                    </a:p>
                  </a:txBody>
                  <a:tcPr marL="25400" marR="25400" marT="0" marB="0"/>
                </a:tc>
              </a:tr>
              <a:tr h="265430">
                <a:tc>
                  <a:txBody>
                    <a:bodyPr/>
                    <a:lstStyle/>
                    <a:p>
                      <a:pPr marL="0" marR="0" algn="ctr">
                        <a:lnSpc>
                          <a:spcPct val="150000"/>
                        </a:lnSpc>
                        <a:spcBef>
                          <a:spcPts val="0"/>
                        </a:spcBef>
                        <a:spcAft>
                          <a:spcPts val="0"/>
                        </a:spcAft>
                      </a:pPr>
                      <a:r>
                        <a:rPr lang="en-US" sz="1800" spc="-25" dirty="0" err="1" smtClean="0">
                          <a:latin typeface="Times New Roman" panose="02020603050405020304" pitchFamily="18" charset="0"/>
                          <a:cs typeface="Times New Roman" panose="02020603050405020304" pitchFamily="18" charset="0"/>
                        </a:rPr>
                        <a:t>Pion</a:t>
                      </a:r>
                      <a:r>
                        <a:rPr lang="en-US" sz="1800" spc="-25" baseline="0" dirty="0" smtClean="0">
                          <a:latin typeface="Times New Roman" panose="02020603050405020304" pitchFamily="18" charset="0"/>
                          <a:cs typeface="Times New Roman" panose="02020603050405020304" pitchFamily="18" charset="0"/>
                        </a:rPr>
                        <a:t> background</a:t>
                      </a:r>
                      <a:endParaRPr lang="en-US" sz="1800" dirty="0">
                        <a:latin typeface="Times New Roman" panose="02020603050405020304" pitchFamily="18" charset="0"/>
                        <a:ea typeface="Times New Roman"/>
                        <a:cs typeface="Times New Roman" panose="02020603050405020304" pitchFamily="18" charset="0"/>
                      </a:endParaRPr>
                    </a:p>
                  </a:txBody>
                  <a:tcPr marL="25400" marR="25400" marT="0" marB="0"/>
                </a:tc>
                <a:tc>
                  <a:txBody>
                    <a:bodyPr/>
                    <a:lstStyle/>
                    <a:p>
                      <a:pPr marL="0" marR="0" algn="ctr">
                        <a:lnSpc>
                          <a:spcPct val="150000"/>
                        </a:lnSpc>
                        <a:spcBef>
                          <a:spcPts val="0"/>
                        </a:spcBef>
                        <a:spcAft>
                          <a:spcPts val="0"/>
                        </a:spcAft>
                      </a:pPr>
                      <a:r>
                        <a:rPr lang="en-US" sz="1800" dirty="0" smtClean="0">
                          <a:latin typeface="Times New Roman" panose="02020603050405020304" pitchFamily="18" charset="0"/>
                          <a:cs typeface="Times New Roman" panose="02020603050405020304" pitchFamily="18" charset="0"/>
                        </a:rPr>
                        <a:t>83</a:t>
                      </a:r>
                      <a:endParaRPr lang="en-US" sz="1800" dirty="0">
                        <a:latin typeface="Times New Roman" panose="02020603050405020304" pitchFamily="18" charset="0"/>
                        <a:ea typeface="Times New Roman"/>
                        <a:cs typeface="Times New Roman" panose="02020603050405020304" pitchFamily="18" charset="0"/>
                      </a:endParaRPr>
                    </a:p>
                  </a:txBody>
                  <a:tcPr marL="25400" marR="25400" marT="0" marB="0"/>
                </a:tc>
                <a:tc>
                  <a:txBody>
                    <a:bodyPr/>
                    <a:lstStyle/>
                    <a:p>
                      <a:pPr marL="0" marR="0" algn="ctr">
                        <a:lnSpc>
                          <a:spcPct val="150000"/>
                        </a:lnSpc>
                        <a:spcBef>
                          <a:spcPts val="0"/>
                        </a:spcBef>
                        <a:spcAft>
                          <a:spcPts val="0"/>
                        </a:spcAft>
                      </a:pPr>
                      <a:r>
                        <a:rPr lang="en-US" sz="1800" dirty="0" smtClean="0">
                          <a:latin typeface="Times New Roman" panose="02020603050405020304" pitchFamily="18" charset="0"/>
                          <a:cs typeface="Times New Roman" panose="02020603050405020304" pitchFamily="18" charset="0"/>
                        </a:rPr>
                        <a:t>271</a:t>
                      </a:r>
                      <a:endParaRPr lang="en-US" sz="1800" dirty="0">
                        <a:latin typeface="Times New Roman" panose="02020603050405020304" pitchFamily="18" charset="0"/>
                        <a:ea typeface="Times New Roman"/>
                        <a:cs typeface="Times New Roman" panose="02020603050405020304" pitchFamily="18" charset="0"/>
                      </a:endParaRPr>
                    </a:p>
                  </a:txBody>
                  <a:tcPr marL="25400" marR="25400" marT="0" marB="0"/>
                </a:tc>
              </a:tr>
              <a:tr h="478420">
                <a:tc>
                  <a:txBody>
                    <a:bodyPr/>
                    <a:lstStyle/>
                    <a:p>
                      <a:pPr marL="0" marR="0" algn="ctr">
                        <a:lnSpc>
                          <a:spcPct val="150000"/>
                        </a:lnSpc>
                        <a:spcBef>
                          <a:spcPts val="0"/>
                        </a:spcBef>
                        <a:spcAft>
                          <a:spcPts val="0"/>
                        </a:spcAft>
                      </a:pPr>
                      <a:r>
                        <a:rPr lang="en-US" sz="1800" dirty="0" smtClean="0">
                          <a:solidFill>
                            <a:srgbClr val="261FD5"/>
                          </a:solidFill>
                          <a:latin typeface="Times New Roman" panose="02020603050405020304" pitchFamily="18" charset="0"/>
                          <a:cs typeface="Times New Roman" panose="02020603050405020304" pitchFamily="18" charset="0"/>
                        </a:rPr>
                        <a:t>Expected</a:t>
                      </a:r>
                      <a:r>
                        <a:rPr lang="en-US" sz="1800" baseline="0" dirty="0" smtClean="0">
                          <a:solidFill>
                            <a:srgbClr val="261FD5"/>
                          </a:solidFill>
                          <a:latin typeface="Times New Roman" panose="02020603050405020304" pitchFamily="18" charset="0"/>
                          <a:cs typeface="Times New Roman" panose="02020603050405020304" pitchFamily="18" charset="0"/>
                        </a:rPr>
                        <a:t> 90% CL upper limit for Br</a:t>
                      </a:r>
                      <a:endParaRPr lang="en-US" sz="1800" dirty="0">
                        <a:solidFill>
                          <a:srgbClr val="261FD5"/>
                        </a:solidFill>
                        <a:latin typeface="Times New Roman" panose="02020603050405020304" pitchFamily="18" charset="0"/>
                        <a:ea typeface="Times New Roman"/>
                        <a:cs typeface="Times New Roman" panose="02020603050405020304" pitchFamily="18" charset="0"/>
                      </a:endParaRPr>
                    </a:p>
                  </a:txBody>
                  <a:tcPr marL="25400" marR="25400" marT="0" marB="0"/>
                </a:tc>
                <a:tc>
                  <a:txBody>
                    <a:bodyPr/>
                    <a:lstStyle/>
                    <a:p>
                      <a:pPr marL="0" marR="0" algn="ctr">
                        <a:lnSpc>
                          <a:spcPct val="150000"/>
                        </a:lnSpc>
                        <a:spcBef>
                          <a:spcPts val="0"/>
                        </a:spcBef>
                        <a:spcAft>
                          <a:spcPts val="0"/>
                        </a:spcAft>
                      </a:pPr>
                      <a:r>
                        <a:rPr lang="en-US" sz="1800" dirty="0" smtClean="0">
                          <a:solidFill>
                            <a:srgbClr val="261FD5"/>
                          </a:solidFill>
                          <a:latin typeface="Times New Roman" panose="02020603050405020304" pitchFamily="18" charset="0"/>
                          <a:cs typeface="Times New Roman" panose="02020603050405020304" pitchFamily="18" charset="0"/>
                        </a:rPr>
                        <a:t>1.1</a:t>
                      </a:r>
                      <a:r>
                        <a:rPr lang="ru-RU" sz="1800" dirty="0" smtClean="0">
                          <a:solidFill>
                            <a:srgbClr val="261FD5"/>
                          </a:solidFill>
                          <a:latin typeface="Times New Roman" panose="02020603050405020304" pitchFamily="18" charset="0"/>
                          <a:cs typeface="Times New Roman" panose="02020603050405020304" pitchFamily="18" charset="0"/>
                        </a:rPr>
                        <a:t>×10</a:t>
                      </a:r>
                      <a:r>
                        <a:rPr lang="en-US" sz="1800" baseline="30000" dirty="0" smtClean="0">
                          <a:solidFill>
                            <a:srgbClr val="261FD5"/>
                          </a:solidFill>
                          <a:latin typeface="Times New Roman" panose="02020603050405020304" pitchFamily="18" charset="0"/>
                          <a:cs typeface="Times New Roman" panose="02020603050405020304" pitchFamily="18" charset="0"/>
                        </a:rPr>
                        <a:t>-9</a:t>
                      </a:r>
                      <a:endParaRPr lang="en-US" sz="1800" dirty="0">
                        <a:solidFill>
                          <a:srgbClr val="261FD5"/>
                        </a:solidFill>
                        <a:latin typeface="Times New Roman" panose="02020603050405020304" pitchFamily="18" charset="0"/>
                        <a:ea typeface="Times New Roman"/>
                        <a:cs typeface="Times New Roman" panose="02020603050405020304" pitchFamily="18" charset="0"/>
                      </a:endParaRPr>
                    </a:p>
                  </a:txBody>
                  <a:tcPr marL="25400" marR="25400" marT="0" marB="0"/>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800" dirty="0" smtClean="0">
                          <a:solidFill>
                            <a:srgbClr val="261FD5"/>
                          </a:solidFill>
                          <a:latin typeface="Times New Roman" panose="02020603050405020304" pitchFamily="18" charset="0"/>
                          <a:cs typeface="Times New Roman" panose="02020603050405020304" pitchFamily="18" charset="0"/>
                        </a:rPr>
                        <a:t>3.0</a:t>
                      </a:r>
                      <a:r>
                        <a:rPr lang="ru-RU" sz="1800" dirty="0" smtClean="0">
                          <a:solidFill>
                            <a:srgbClr val="261FD5"/>
                          </a:solidFill>
                          <a:latin typeface="Times New Roman" panose="02020603050405020304" pitchFamily="18" charset="0"/>
                          <a:cs typeface="Times New Roman" panose="02020603050405020304" pitchFamily="18" charset="0"/>
                        </a:rPr>
                        <a:t>×10</a:t>
                      </a:r>
                      <a:r>
                        <a:rPr lang="en-US" sz="1800" baseline="30000" dirty="0" smtClean="0">
                          <a:solidFill>
                            <a:srgbClr val="261FD5"/>
                          </a:solidFill>
                          <a:latin typeface="Times New Roman" panose="02020603050405020304" pitchFamily="18" charset="0"/>
                          <a:cs typeface="Times New Roman" panose="02020603050405020304" pitchFamily="18" charset="0"/>
                        </a:rPr>
                        <a:t>-9</a:t>
                      </a:r>
                      <a:endParaRPr lang="en-US" sz="1800" dirty="0" smtClean="0">
                        <a:solidFill>
                          <a:srgbClr val="261FD5"/>
                        </a:solidFill>
                        <a:latin typeface="Times New Roman" panose="02020603050405020304" pitchFamily="18" charset="0"/>
                        <a:ea typeface="Times New Roman"/>
                        <a:cs typeface="Times New Roman" panose="02020603050405020304" pitchFamily="18" charset="0"/>
                      </a:endParaRPr>
                    </a:p>
                  </a:txBody>
                  <a:tcPr marL="25400" marR="25400" marT="0" marB="0"/>
                </a:tc>
              </a:tr>
              <a:tr h="64807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solidFill>
                            <a:srgbClr val="C00000"/>
                          </a:solidFill>
                          <a:latin typeface="Times New Roman" panose="02020603050405020304" pitchFamily="18" charset="0"/>
                          <a:cs typeface="Times New Roman" panose="02020603050405020304" pitchFamily="18" charset="0"/>
                        </a:rPr>
                        <a:t>Expected</a:t>
                      </a:r>
                      <a:r>
                        <a:rPr lang="en-US" sz="1800" baseline="0" dirty="0" smtClean="0">
                          <a:solidFill>
                            <a:srgbClr val="C00000"/>
                          </a:solidFill>
                          <a:latin typeface="Times New Roman" panose="02020603050405020304" pitchFamily="18" charset="0"/>
                          <a:cs typeface="Times New Roman" panose="02020603050405020304" pitchFamily="18" charset="0"/>
                        </a:rPr>
                        <a:t> 90% CL upper limit for Br </a:t>
                      </a:r>
                      <a:r>
                        <a:rPr lang="en-US" sz="1800" dirty="0" smtClean="0">
                          <a:solidFill>
                            <a:srgbClr val="C00000"/>
                          </a:solidFill>
                          <a:latin typeface="Times New Roman" panose="02020603050405020304" pitchFamily="18" charset="0"/>
                          <a:cs typeface="Times New Roman" panose="02020603050405020304" pitchFamily="18" charset="0"/>
                        </a:rPr>
                        <a:t>with </a:t>
                      </a:r>
                      <a:r>
                        <a:rPr lang="en-US" sz="1800" dirty="0" err="1" smtClean="0">
                          <a:solidFill>
                            <a:srgbClr val="C00000"/>
                          </a:solidFill>
                          <a:latin typeface="Times New Roman" panose="02020603050405020304" pitchFamily="18" charset="0"/>
                          <a:cs typeface="Times New Roman" panose="02020603050405020304" pitchFamily="18" charset="0"/>
                        </a:rPr>
                        <a:t>pion</a:t>
                      </a:r>
                      <a:r>
                        <a:rPr lang="en-US" sz="1800" dirty="0" smtClean="0">
                          <a:solidFill>
                            <a:srgbClr val="C00000"/>
                          </a:solidFill>
                          <a:latin typeface="Times New Roman" panose="02020603050405020304" pitchFamily="18" charset="0"/>
                          <a:cs typeface="Times New Roman" panose="02020603050405020304" pitchFamily="18" charset="0"/>
                        </a:rPr>
                        <a:t> suppression by a factor of 30</a:t>
                      </a:r>
                      <a:endParaRPr lang="en-US" sz="1800" dirty="0">
                        <a:solidFill>
                          <a:srgbClr val="C00000"/>
                        </a:solidFill>
                        <a:latin typeface="Times New Roman" panose="02020603050405020304" pitchFamily="18" charset="0"/>
                        <a:ea typeface="Times New Roman"/>
                        <a:cs typeface="Times New Roman" panose="02020603050405020304" pitchFamily="18" charset="0"/>
                      </a:endParaRPr>
                    </a:p>
                  </a:txBody>
                  <a:tcPr marL="25400" marR="25400" marT="0" marB="0"/>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800" dirty="0" smtClean="0">
                          <a:solidFill>
                            <a:srgbClr val="C00000"/>
                          </a:solidFill>
                          <a:latin typeface="Times New Roman" panose="02020603050405020304" pitchFamily="18" charset="0"/>
                          <a:cs typeface="Times New Roman" panose="02020603050405020304" pitchFamily="18" charset="0"/>
                        </a:rPr>
                        <a:t>3.3</a:t>
                      </a:r>
                      <a:r>
                        <a:rPr lang="ru-RU" sz="1800" dirty="0" smtClean="0">
                          <a:solidFill>
                            <a:srgbClr val="C00000"/>
                          </a:solidFill>
                          <a:latin typeface="Times New Roman" panose="02020603050405020304" pitchFamily="18" charset="0"/>
                          <a:cs typeface="Times New Roman" panose="02020603050405020304" pitchFamily="18" charset="0"/>
                        </a:rPr>
                        <a:t>×10</a:t>
                      </a:r>
                      <a:r>
                        <a:rPr lang="en-US" sz="1800" baseline="30000" dirty="0" smtClean="0">
                          <a:solidFill>
                            <a:srgbClr val="C00000"/>
                          </a:solidFill>
                          <a:latin typeface="Times New Roman" panose="02020603050405020304" pitchFamily="18" charset="0"/>
                          <a:cs typeface="Times New Roman" panose="02020603050405020304" pitchFamily="18" charset="0"/>
                        </a:rPr>
                        <a:t>-10</a:t>
                      </a:r>
                      <a:endParaRPr lang="en-US" sz="1800" dirty="0" smtClean="0">
                        <a:solidFill>
                          <a:srgbClr val="C00000"/>
                        </a:solidFill>
                        <a:latin typeface="Times New Roman" panose="02020603050405020304" pitchFamily="18" charset="0"/>
                        <a:cs typeface="Times New Roman" panose="02020603050405020304" pitchFamily="18" charset="0"/>
                      </a:endParaRPr>
                    </a:p>
                  </a:txBody>
                  <a:tcPr marL="25400" marR="25400" marT="0" marB="0"/>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800" dirty="0" smtClean="0">
                          <a:solidFill>
                            <a:srgbClr val="C00000"/>
                          </a:solidFill>
                          <a:latin typeface="Times New Roman" panose="02020603050405020304" pitchFamily="18" charset="0"/>
                          <a:cs typeface="Times New Roman" panose="02020603050405020304" pitchFamily="18" charset="0"/>
                        </a:rPr>
                        <a:t>5.1</a:t>
                      </a:r>
                      <a:r>
                        <a:rPr lang="ru-RU" sz="1800" dirty="0" smtClean="0">
                          <a:solidFill>
                            <a:srgbClr val="C00000"/>
                          </a:solidFill>
                          <a:latin typeface="Times New Roman" panose="02020603050405020304" pitchFamily="18" charset="0"/>
                          <a:cs typeface="Times New Roman" panose="02020603050405020304" pitchFamily="18" charset="0"/>
                        </a:rPr>
                        <a:t>×10</a:t>
                      </a:r>
                      <a:r>
                        <a:rPr lang="en-US" sz="1800" baseline="30000" dirty="0" smtClean="0">
                          <a:solidFill>
                            <a:srgbClr val="C00000"/>
                          </a:solidFill>
                          <a:latin typeface="Times New Roman" panose="02020603050405020304" pitchFamily="18" charset="0"/>
                          <a:cs typeface="Times New Roman" panose="02020603050405020304" pitchFamily="18" charset="0"/>
                        </a:rPr>
                        <a:t>-10</a:t>
                      </a:r>
                      <a:endParaRPr lang="en-US" sz="1800" dirty="0" smtClean="0">
                        <a:solidFill>
                          <a:srgbClr val="C00000"/>
                        </a:solidFill>
                        <a:latin typeface="Times New Roman" panose="02020603050405020304" pitchFamily="18" charset="0"/>
                        <a:cs typeface="Times New Roman" panose="02020603050405020304" pitchFamily="18" charset="0"/>
                      </a:endParaRPr>
                    </a:p>
                  </a:txBody>
                  <a:tcPr marL="25400" marR="25400" marT="0" marB="0"/>
                </a:tc>
              </a:tr>
            </a:tbl>
          </a:graphicData>
        </a:graphic>
      </p:graphicFrame>
      <p:sp>
        <p:nvSpPr>
          <p:cNvPr id="9" name="矩形 8"/>
          <p:cNvSpPr/>
          <p:nvPr/>
        </p:nvSpPr>
        <p:spPr>
          <a:xfrm>
            <a:off x="2839060" y="5963179"/>
            <a:ext cx="5846618" cy="348813"/>
          </a:xfrm>
          <a:prstGeom prst="rect">
            <a:avLst/>
          </a:prstGeom>
        </p:spPr>
        <p:txBody>
          <a:bodyPr wrap="square">
            <a:spAutoFit/>
          </a:bodyPr>
          <a:lstStyle/>
          <a:p>
            <a:pPr marL="144000">
              <a:lnSpc>
                <a:spcPts val="1960"/>
              </a:lnSpc>
              <a:defRPr/>
            </a:pPr>
            <a:r>
              <a:rPr lang="en-US" altLang="zh-CN" dirty="0" smtClean="0">
                <a:solidFill>
                  <a:srgbClr val="FF33CC"/>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Supper-B Expected  </a:t>
            </a:r>
            <a:r>
              <a:rPr lang="en-US" altLang="zh-CN" dirty="0">
                <a:solidFill>
                  <a:srgbClr val="FF33CC"/>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limit : 3x10</a:t>
            </a:r>
            <a:r>
              <a:rPr lang="en-US" altLang="zh-CN" baseline="30000" dirty="0">
                <a:solidFill>
                  <a:srgbClr val="FF33CC"/>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-9</a:t>
            </a:r>
            <a:r>
              <a:rPr lang="en-US" altLang="zh-CN" dirty="0">
                <a:solidFill>
                  <a:srgbClr val="FF33CC"/>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@75ab</a:t>
            </a:r>
            <a:r>
              <a:rPr lang="en-US" altLang="zh-CN" baseline="30000" dirty="0">
                <a:solidFill>
                  <a:srgbClr val="FF33CC"/>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-1  </a:t>
            </a:r>
            <a:r>
              <a:rPr lang="en-US" altLang="zh-CN" dirty="0">
                <a:solidFill>
                  <a:srgbClr val="FF33CC"/>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(710</a:t>
            </a:r>
            <a:r>
              <a:rPr lang="en-US" altLang="zh-CN" baseline="30000" dirty="0">
                <a:solidFill>
                  <a:srgbClr val="FF33CC"/>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10</a:t>
            </a:r>
            <a:r>
              <a:rPr lang="en-US" altLang="zh-CN" dirty="0">
                <a:solidFill>
                  <a:srgbClr val="FF33CC"/>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 -pairs)</a:t>
            </a:r>
          </a:p>
        </p:txBody>
      </p:sp>
      <p:sp>
        <p:nvSpPr>
          <p:cNvPr id="3" name="椭圆 2"/>
          <p:cNvSpPr/>
          <p:nvPr/>
        </p:nvSpPr>
        <p:spPr>
          <a:xfrm>
            <a:off x="2207739" y="2423030"/>
            <a:ext cx="1659924" cy="38944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2" name="Content Placeholder 2"/>
          <p:cNvSpPr>
            <a:spLocks noGrp="1"/>
          </p:cNvSpPr>
          <p:nvPr>
            <p:ph idx="1"/>
          </p:nvPr>
        </p:nvSpPr>
        <p:spPr>
          <a:xfrm>
            <a:off x="4117982" y="1112662"/>
            <a:ext cx="5045676" cy="1433938"/>
          </a:xfrm>
        </p:spPr>
        <p:txBody>
          <a:bodyPr>
            <a:normAutofit/>
          </a:bodyPr>
          <a:lstStyle/>
          <a:p>
            <a:pPr>
              <a:lnSpc>
                <a:spcPts val="2260"/>
              </a:lnSpc>
              <a:buFont typeface="Wingdings" panose="05000000000000000000" pitchFamily="2" charset="2"/>
              <a:buChar char="p"/>
            </a:pPr>
            <a:r>
              <a:rPr lang="en-US" sz="1800" b="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 decays, direct (</a:t>
            </a:r>
            <a:r>
              <a:rPr lang="en-US" sz="1800" b="0" baseline="30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baseline="30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baseline="30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0</a:t>
            </a:r>
            <a:r>
              <a:rPr lang="en-US" sz="1800" b="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baseline="-25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  and combinatorial </a:t>
            </a:r>
          </a:p>
          <a:p>
            <a:pPr>
              <a:lnSpc>
                <a:spcPts val="2260"/>
              </a:lnSpc>
              <a:buFont typeface="Wingdings" panose="05000000000000000000" pitchFamily="2" charset="2"/>
              <a:buChar char="p"/>
            </a:pPr>
            <a:r>
              <a:rPr lang="en-US" sz="18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QED processes: </a:t>
            </a:r>
            <a:r>
              <a:rPr lang="en-US" sz="1800" b="0" dirty="0" err="1" smtClean="0">
                <a:latin typeface="华文楷体" panose="02010600040101010101" pitchFamily="2" charset="-122"/>
                <a:ea typeface="华文楷体" panose="02010600040101010101" pitchFamily="2" charset="-122"/>
                <a:cs typeface="Times New Roman" panose="02020603050405020304" pitchFamily="18" charset="0"/>
                <a:sym typeface="Symbol"/>
              </a:rPr>
              <a:t>e</a:t>
            </a:r>
            <a:r>
              <a:rPr lang="en-US" sz="1800" b="0" baseline="30000" dirty="0" err="1" smtClean="0">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dirty="0" err="1" smtClean="0">
                <a:latin typeface="华文楷体" panose="02010600040101010101" pitchFamily="2" charset="-122"/>
                <a:ea typeface="华文楷体" panose="02010600040101010101" pitchFamily="2" charset="-122"/>
                <a:cs typeface="Times New Roman" panose="02020603050405020304" pitchFamily="18" charset="0"/>
                <a:sym typeface="Symbol"/>
              </a:rPr>
              <a:t>e</a:t>
            </a:r>
            <a:r>
              <a:rPr lang="en-US" sz="1800" b="0" baseline="30000" dirty="0" smtClean="0">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  </a:t>
            </a:r>
            <a:r>
              <a:rPr lang="en-US" sz="1800" b="0" baseline="30000" dirty="0" smtClean="0">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baseline="30000" dirty="0" smtClean="0">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 </a:t>
            </a:r>
            <a:r>
              <a:rPr lang="en-US" sz="1800" b="0" dirty="0" err="1" smtClean="0">
                <a:latin typeface="华文楷体" panose="02010600040101010101" pitchFamily="2" charset="-122"/>
                <a:ea typeface="华文楷体" panose="02010600040101010101" pitchFamily="2" charset="-122"/>
                <a:cs typeface="Times New Roman" panose="02020603050405020304" pitchFamily="18" charset="0"/>
                <a:sym typeface="Symbol"/>
              </a:rPr>
              <a:t>e</a:t>
            </a:r>
            <a:r>
              <a:rPr lang="en-US" sz="1800" b="0" baseline="30000" dirty="0" err="1" smtClean="0">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dirty="0" err="1" smtClean="0">
                <a:latin typeface="华文楷体" panose="02010600040101010101" pitchFamily="2" charset="-122"/>
                <a:ea typeface="华文楷体" panose="02010600040101010101" pitchFamily="2" charset="-122"/>
                <a:cs typeface="Times New Roman" panose="02020603050405020304" pitchFamily="18" charset="0"/>
                <a:sym typeface="Symbol"/>
              </a:rPr>
              <a:t>e</a:t>
            </a:r>
            <a:r>
              <a:rPr lang="en-US" sz="1800" b="0" baseline="30000" dirty="0" smtClean="0">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  </a:t>
            </a:r>
            <a:r>
              <a:rPr lang="en-US" sz="1800" b="0" dirty="0" err="1" smtClean="0">
                <a:latin typeface="华文楷体" panose="02010600040101010101" pitchFamily="2" charset="-122"/>
                <a:ea typeface="华文楷体" panose="02010600040101010101" pitchFamily="2" charset="-122"/>
                <a:cs typeface="Times New Roman" panose="02020603050405020304" pitchFamily="18" charset="0"/>
                <a:sym typeface="Symbol"/>
              </a:rPr>
              <a:t>e</a:t>
            </a:r>
            <a:r>
              <a:rPr lang="en-US" sz="1800" b="0" baseline="30000" dirty="0" err="1" smtClean="0">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dirty="0" err="1" smtClean="0">
                <a:latin typeface="华文楷体" panose="02010600040101010101" pitchFamily="2" charset="-122"/>
                <a:ea typeface="华文楷体" panose="02010600040101010101" pitchFamily="2" charset="-122"/>
                <a:cs typeface="Times New Roman" panose="02020603050405020304" pitchFamily="18" charset="0"/>
                <a:sym typeface="Symbol"/>
              </a:rPr>
              <a:t>e</a:t>
            </a:r>
            <a:r>
              <a:rPr lang="en-US" sz="1800" b="0" baseline="30000" dirty="0" smtClean="0">
                <a:latin typeface="华文楷体" panose="02010600040101010101" pitchFamily="2" charset="-122"/>
                <a:ea typeface="华文楷体" panose="02010600040101010101" pitchFamily="2" charset="-122"/>
                <a:cs typeface="Times New Roman" panose="02020603050405020304" pitchFamily="18" charset="0"/>
                <a:sym typeface="Symbol"/>
              </a:rPr>
              <a:t>- </a:t>
            </a:r>
            <a:r>
              <a:rPr lang="en-US" sz="18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baseline="30000" dirty="0" smtClean="0">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baseline="30000" dirty="0" smtClean="0">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a:t>
            </a:r>
          </a:p>
          <a:p>
            <a:pPr>
              <a:lnSpc>
                <a:spcPts val="2260"/>
              </a:lnSpc>
              <a:buFont typeface="Wingdings" panose="05000000000000000000" pitchFamily="2" charset="2"/>
              <a:buChar char="p"/>
            </a:pPr>
            <a:r>
              <a:rPr lang="en-US" sz="18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Continuum hadron production  </a:t>
            </a:r>
            <a:r>
              <a:rPr lang="en-US" sz="1800" b="0" dirty="0" err="1" smtClean="0">
                <a:latin typeface="华文楷体" panose="02010600040101010101" pitchFamily="2" charset="-122"/>
                <a:ea typeface="华文楷体" panose="02010600040101010101" pitchFamily="2" charset="-122"/>
                <a:cs typeface="Times New Roman" panose="02020603050405020304" pitchFamily="18" charset="0"/>
                <a:sym typeface="Symbol"/>
              </a:rPr>
              <a:t>e</a:t>
            </a:r>
            <a:r>
              <a:rPr lang="en-US" sz="1800" b="0" baseline="30000" dirty="0" err="1" smtClean="0">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dirty="0" err="1" smtClean="0">
                <a:latin typeface="华文楷体" panose="02010600040101010101" pitchFamily="2" charset="-122"/>
                <a:ea typeface="华文楷体" panose="02010600040101010101" pitchFamily="2" charset="-122"/>
                <a:cs typeface="Times New Roman" panose="02020603050405020304" pitchFamily="18" charset="0"/>
                <a:sym typeface="Symbol"/>
              </a:rPr>
              <a:t>e</a:t>
            </a:r>
            <a:r>
              <a:rPr lang="en-US" sz="1800" b="0" baseline="30000" dirty="0" smtClean="0">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  </a:t>
            </a:r>
            <a:r>
              <a:rPr lang="en-US" sz="1800" b="0" dirty="0" err="1" smtClean="0">
                <a:latin typeface="华文楷体" panose="02010600040101010101" pitchFamily="2" charset="-122"/>
                <a:ea typeface="华文楷体" panose="02010600040101010101" pitchFamily="2" charset="-122"/>
                <a:cs typeface="Times New Roman" panose="02020603050405020304" pitchFamily="18" charset="0"/>
                <a:sym typeface="Symbol"/>
              </a:rPr>
              <a:t>qq</a:t>
            </a:r>
            <a:endParaRPr lang="en-US" sz="1800" b="0" dirty="0" smtClean="0">
              <a:latin typeface="华文楷体" panose="02010600040101010101" pitchFamily="2" charset="-122"/>
              <a:ea typeface="华文楷体" panose="02010600040101010101" pitchFamily="2" charset="-122"/>
              <a:cs typeface="Times New Roman" panose="02020603050405020304" pitchFamily="18" charset="0"/>
              <a:sym typeface="Symbol"/>
            </a:endParaRPr>
          </a:p>
          <a:p>
            <a:pPr>
              <a:lnSpc>
                <a:spcPts val="2260"/>
              </a:lnSpc>
              <a:buFont typeface="Wingdings" panose="05000000000000000000" pitchFamily="2" charset="2"/>
              <a:buChar char="p"/>
            </a:pPr>
            <a:r>
              <a:rPr lang="en-US" sz="18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(2S) and D-meson decays</a:t>
            </a:r>
          </a:p>
        </p:txBody>
      </p:sp>
      <p:sp>
        <p:nvSpPr>
          <p:cNvPr id="13" name="TextBox 6"/>
          <p:cNvSpPr txBox="1"/>
          <p:nvPr/>
        </p:nvSpPr>
        <p:spPr>
          <a:xfrm>
            <a:off x="5119254" y="809747"/>
            <a:ext cx="2867891" cy="400110"/>
          </a:xfrm>
          <a:prstGeom prst="rect">
            <a:avLst/>
          </a:prstGeom>
          <a:noFill/>
        </p:spPr>
        <p:txBody>
          <a:bodyPr wrap="square" rtlCol="0">
            <a:spAutoFit/>
          </a:bodyPr>
          <a:lstStyle/>
          <a:p>
            <a:pPr algn="ctr"/>
            <a:r>
              <a:rPr lang="en-US" altLang="zh-CN" sz="2000" b="1" dirty="0" smtClean="0">
                <a:solidFill>
                  <a:srgbClr val="FF0000"/>
                </a:solidFill>
                <a:latin typeface="Times New Roman" panose="02020603050405020304" pitchFamily="18" charset="0"/>
                <a:cs typeface="Times New Roman" panose="02020603050405020304" pitchFamily="18" charset="0"/>
              </a:rPr>
              <a:t>Dominant background</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203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Charm Physics</a:t>
            </a:r>
            <a:endParaRPr lang="zh-CN" altLang="en-US" dirty="0"/>
          </a:p>
        </p:txBody>
      </p:sp>
      <p:sp>
        <p:nvSpPr>
          <p:cNvPr id="3" name="内容占位符 2"/>
          <p:cNvSpPr>
            <a:spLocks noGrp="1"/>
          </p:cNvSpPr>
          <p:nvPr>
            <p:ph idx="1"/>
          </p:nvPr>
        </p:nvSpPr>
        <p:spPr>
          <a:xfrm>
            <a:off x="130519" y="780620"/>
            <a:ext cx="5922462" cy="5785280"/>
          </a:xfrm>
        </p:spPr>
        <p:txBody>
          <a:bodyPr>
            <a:normAutofit/>
          </a:bodyPr>
          <a:lstStyle/>
          <a:p>
            <a:pPr>
              <a:buFont typeface="Wingdings" panose="05000000000000000000" pitchFamily="2" charset="2"/>
              <a:buChar char="p"/>
            </a:pPr>
            <a:r>
              <a:rPr lang="en-US" altLang="zh-CN"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4</a:t>
            </a:r>
            <a:r>
              <a:rPr lang="en-US" altLang="zh-CN"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r>
              <a:rPr lang="en-US" altLang="zh-CN"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10</a:t>
            </a:r>
            <a:r>
              <a:rPr lang="en-US" altLang="zh-CN" sz="2000" baseline="30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9</a:t>
            </a:r>
            <a:r>
              <a:rPr lang="en-US" altLang="zh-CN"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 pairs of D</a:t>
            </a:r>
            <a:r>
              <a:rPr lang="en-US" altLang="zh-CN" sz="2000" baseline="30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,0 </a:t>
            </a:r>
            <a:r>
              <a:rPr lang="en-US" altLang="zh-CN"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and 10</a:t>
            </a:r>
            <a:r>
              <a:rPr lang="en-US" altLang="zh-CN" sz="2000" baseline="30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7</a:t>
            </a:r>
            <a:r>
              <a:rPr lang="en-US" altLang="zh-CN"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10</a:t>
            </a:r>
            <a:r>
              <a:rPr lang="en-US" altLang="zh-CN" sz="2000" baseline="30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8</a:t>
            </a:r>
            <a:r>
              <a:rPr lang="en-US" altLang="zh-CN"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D</a:t>
            </a:r>
            <a:r>
              <a:rPr lang="en-US" altLang="zh-CN" sz="2000" baseline="-25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s</a:t>
            </a:r>
            <a:r>
              <a:rPr lang="en-US" altLang="zh-CN"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 pairs per year</a:t>
            </a:r>
          </a:p>
          <a:p>
            <a:pPr marL="450000" indent="-198000">
              <a:buFont typeface="Symbol" panose="05050102010706020507" pitchFamily="18" charset="2"/>
              <a:buChar char="-"/>
            </a:pP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10</a:t>
            </a:r>
            <a:r>
              <a:rPr lang="en-US" altLang="zh-CN" sz="1600" b="0" baseline="30000"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10</a:t>
            </a: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 charm from Belle II/year</a:t>
            </a:r>
          </a:p>
          <a:p>
            <a:pPr>
              <a:buFont typeface="Wingdings" panose="05000000000000000000" pitchFamily="2" charset="2"/>
              <a:buChar char="p"/>
            </a:pPr>
            <a:r>
              <a:rPr lang="en-US" altLang="zh-CN" sz="2000" dirty="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Competition to Belle </a:t>
            </a:r>
            <a:r>
              <a:rPr lang="en-US" altLang="zh-CN"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II</a:t>
            </a:r>
          </a:p>
          <a:p>
            <a:pPr marL="450000" indent="-198000">
              <a:buFont typeface="Symbol" panose="05050102010706020507" pitchFamily="18" charset="2"/>
              <a:buChar char="-"/>
            </a:pP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The multiplicity of final state is lower by a factor of 2</a:t>
            </a:r>
          </a:p>
          <a:p>
            <a:pPr marL="450000" indent="-198000">
              <a:buFont typeface="Symbol" panose="05050102010706020507" pitchFamily="18" charset="2"/>
              <a:buChar char="-"/>
            </a:pP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Threshold effect,  clean, double tagging</a:t>
            </a:r>
          </a:p>
          <a:p>
            <a:pPr marL="450000" indent="-198000">
              <a:buFont typeface="Symbol" panose="05050102010706020507" pitchFamily="18" charset="2"/>
              <a:buChar char="-"/>
            </a:pP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QM coherent state, </a:t>
            </a:r>
            <a:r>
              <a:rPr lang="en-US" altLang="zh-CN" sz="1600" b="0" dirty="0">
                <a:latin typeface="华文楷体" panose="02010600040101010101" pitchFamily="2" charset="-122"/>
                <a:ea typeface="华文楷体" panose="02010600040101010101" pitchFamily="2" charset="-122"/>
                <a:cs typeface="Times New Roman" panose="02020603050405020304" pitchFamily="18" charset="0"/>
              </a:rPr>
              <a:t>J</a:t>
            </a:r>
            <a:r>
              <a:rPr lang="en-US" altLang="zh-CN" sz="1600" b="0" baseline="30000" dirty="0">
                <a:latin typeface="华文楷体" panose="02010600040101010101" pitchFamily="2" charset="-122"/>
                <a:ea typeface="华文楷体" panose="02010600040101010101" pitchFamily="2" charset="-122"/>
                <a:cs typeface="Times New Roman" panose="02020603050405020304" pitchFamily="18" charset="0"/>
              </a:rPr>
              <a:t>PC</a:t>
            </a:r>
            <a:r>
              <a:rPr lang="en-US" altLang="zh-CN" sz="1600" b="0" dirty="0">
                <a:latin typeface="华文楷体" panose="02010600040101010101" pitchFamily="2" charset="-122"/>
                <a:ea typeface="华文楷体" panose="02010600040101010101" pitchFamily="2" charset="-122"/>
                <a:cs typeface="Times New Roman" panose="02020603050405020304" pitchFamily="18" charset="0"/>
              </a:rPr>
              <a:t>=1</a:t>
            </a:r>
            <a:r>
              <a:rPr lang="en-US" altLang="zh-CN" sz="1600" b="0" baseline="30000" dirty="0">
                <a:latin typeface="华文楷体" panose="02010600040101010101" pitchFamily="2" charset="-122"/>
                <a:ea typeface="华文楷体" panose="02010600040101010101" pitchFamily="2" charset="-122"/>
                <a:cs typeface="Times New Roman" panose="02020603050405020304" pitchFamily="18" charset="0"/>
              </a:rPr>
              <a:t>--</a:t>
            </a:r>
            <a:r>
              <a:rPr lang="en-US" altLang="zh-CN" sz="1600" b="0" dirty="0">
                <a:latin typeface="华文楷体" panose="02010600040101010101" pitchFamily="2" charset="-122"/>
                <a:ea typeface="华文楷体" panose="02010600040101010101" pitchFamily="2" charset="-122"/>
                <a:cs typeface="Times New Roman" panose="02020603050405020304" pitchFamily="18" charset="0"/>
              </a:rPr>
              <a:t> for </a:t>
            </a: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sym typeface="Wingdings"/>
              </a:rPr>
              <a:t>DD,</a:t>
            </a: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rPr>
              <a:t>J</a:t>
            </a:r>
            <a:r>
              <a:rPr lang="en-US" altLang="zh-CN" sz="1600" b="0" baseline="30000" dirty="0" smtClean="0">
                <a:latin typeface="华文楷体" panose="02010600040101010101" pitchFamily="2" charset="-122"/>
                <a:ea typeface="华文楷体" panose="02010600040101010101" pitchFamily="2" charset="-122"/>
                <a:cs typeface="Times New Roman" panose="02020603050405020304" pitchFamily="18" charset="0"/>
              </a:rPr>
              <a:t>PC</a:t>
            </a: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rPr>
              <a:t>=0</a:t>
            </a:r>
            <a:r>
              <a:rPr lang="en-US" altLang="zh-CN" sz="1600" b="0" baseline="30000" dirty="0">
                <a:latin typeface="华文楷体" panose="02010600040101010101" pitchFamily="2" charset="-122"/>
                <a:ea typeface="华文楷体" panose="02010600040101010101" pitchFamily="2" charset="-122"/>
                <a:cs typeface="Times New Roman" panose="02020603050405020304" pitchFamily="18" charset="0"/>
              </a:rPr>
              <a:t>++</a:t>
            </a:r>
            <a:r>
              <a:rPr lang="en-US" altLang="zh-CN" sz="1600" b="0" dirty="0">
                <a:latin typeface="华文楷体" panose="02010600040101010101" pitchFamily="2" charset="-122"/>
                <a:ea typeface="华文楷体" panose="02010600040101010101" pitchFamily="2" charset="-122"/>
                <a:cs typeface="Times New Roman" panose="02020603050405020304" pitchFamily="18" charset="0"/>
              </a:rPr>
              <a:t> for </a:t>
            </a: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sym typeface="Wingdings"/>
              </a:rPr>
              <a:t>DD</a:t>
            </a: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 </a:t>
            </a:r>
            <a:endParaRPr lang="en-US" altLang="zh-CN" sz="1600" b="0" baseline="30000" dirty="0">
              <a:latin typeface="华文楷体" panose="02010600040101010101" pitchFamily="2" charset="-122"/>
              <a:ea typeface="华文楷体" panose="02010600040101010101" pitchFamily="2" charset="-122"/>
              <a:cs typeface="Times New Roman" panose="02020603050405020304" pitchFamily="18" charset="0"/>
              <a:sym typeface="Symbol"/>
            </a:endParaRPr>
          </a:p>
          <a:p>
            <a:pPr>
              <a:buFont typeface="Wingdings" panose="05000000000000000000" pitchFamily="2" charset="2"/>
              <a:buChar char="p"/>
            </a:pPr>
            <a:r>
              <a:rPr lang="en-US" altLang="zh-CN"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Highlighted Physics programs</a:t>
            </a:r>
          </a:p>
          <a:p>
            <a:pPr marL="450000" indent="-198000">
              <a:buFont typeface="Symbol" panose="05050102010706020507" pitchFamily="18" charset="2"/>
              <a:buChar char="-"/>
            </a:pP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rPr>
              <a:t>Precise measurement of </a:t>
            </a:r>
            <a:r>
              <a:rPr lang="en-US" altLang="zh-CN" sz="1600" b="0" dirty="0" err="1" smtClean="0">
                <a:latin typeface="华文楷体" panose="02010600040101010101" pitchFamily="2" charset="-122"/>
                <a:ea typeface="华文楷体" panose="02010600040101010101" pitchFamily="2" charset="-122"/>
                <a:cs typeface="Times New Roman" panose="02020603050405020304" pitchFamily="18" charset="0"/>
              </a:rPr>
              <a:t>leptonic</a:t>
            </a: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rPr>
              <a:t>, semi-</a:t>
            </a:r>
            <a:r>
              <a:rPr lang="en-US" altLang="zh-CN" sz="1600" b="0" dirty="0" err="1" smtClean="0">
                <a:latin typeface="华文楷体" panose="02010600040101010101" pitchFamily="2" charset="-122"/>
                <a:ea typeface="华文楷体" panose="02010600040101010101" pitchFamily="2" charset="-122"/>
                <a:cs typeface="Times New Roman" panose="02020603050405020304" pitchFamily="18" charset="0"/>
              </a:rPr>
              <a:t>leptonic</a:t>
            </a: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rPr>
              <a:t> decay (</a:t>
            </a:r>
            <a:r>
              <a:rPr lang="en-US" altLang="zh-CN" sz="1600" b="0" dirty="0" err="1" smtClean="0">
                <a:latin typeface="华文楷体" panose="02010600040101010101" pitchFamily="2" charset="-122"/>
                <a:ea typeface="华文楷体" panose="02010600040101010101" pitchFamily="2" charset="-122"/>
                <a:cs typeface="Times New Roman" panose="02020603050405020304" pitchFamily="18" charset="0"/>
              </a:rPr>
              <a:t>f</a:t>
            </a:r>
            <a:r>
              <a:rPr lang="en-US" altLang="zh-CN" sz="1600" b="0" baseline="-25000" dirty="0" err="1" smtClean="0">
                <a:latin typeface="华文楷体" panose="02010600040101010101" pitchFamily="2" charset="-122"/>
                <a:ea typeface="华文楷体" panose="02010600040101010101" pitchFamily="2" charset="-122"/>
                <a:cs typeface="Times New Roman" panose="02020603050405020304" pitchFamily="18" charset="0"/>
              </a:rPr>
              <a:t>D</a:t>
            </a: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rPr>
              <a:t>, </a:t>
            </a:r>
            <a:r>
              <a:rPr lang="en-US" altLang="zh-CN" sz="1600" b="0" dirty="0" err="1" smtClean="0">
                <a:latin typeface="华文楷体" panose="02010600040101010101" pitchFamily="2" charset="-122"/>
                <a:ea typeface="华文楷体" panose="02010600040101010101" pitchFamily="2" charset="-122"/>
                <a:cs typeface="Times New Roman" panose="02020603050405020304" pitchFamily="18" charset="0"/>
              </a:rPr>
              <a:t>f</a:t>
            </a:r>
            <a:r>
              <a:rPr lang="en-US" altLang="zh-CN" sz="1600" b="0" baseline="-25000" dirty="0" err="1" smtClean="0">
                <a:latin typeface="华文楷体" panose="02010600040101010101" pitchFamily="2" charset="-122"/>
                <a:ea typeface="华文楷体" panose="02010600040101010101" pitchFamily="2" charset="-122"/>
                <a:cs typeface="Times New Roman" panose="02020603050405020304" pitchFamily="18" charset="0"/>
              </a:rPr>
              <a:t>Ds</a:t>
            </a: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rPr>
              <a:t>, CKM matrix…)</a:t>
            </a:r>
          </a:p>
          <a:p>
            <a:pPr marL="450000" indent="-198000">
              <a:buFont typeface="Symbol" panose="05050102010706020507" pitchFamily="18" charset="2"/>
              <a:buChar char="-"/>
            </a:pP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rPr>
              <a:t>D</a:t>
            </a:r>
            <a:r>
              <a:rPr lang="en-US" altLang="zh-CN" sz="1600" b="0" baseline="30000" dirty="0" smtClean="0">
                <a:latin typeface="华文楷体" panose="02010600040101010101" pitchFamily="2" charset="-122"/>
                <a:ea typeface="华文楷体" panose="02010600040101010101" pitchFamily="2" charset="-122"/>
                <a:cs typeface="Times New Roman" panose="02020603050405020304" pitchFamily="18" charset="0"/>
              </a:rPr>
              <a:t>0</a:t>
            </a: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rPr>
              <a:t>-D</a:t>
            </a:r>
            <a:r>
              <a:rPr lang="en-US" altLang="zh-CN" sz="1600" b="0" baseline="30000" dirty="0" smtClean="0">
                <a:latin typeface="华文楷体" panose="02010600040101010101" pitchFamily="2" charset="-122"/>
                <a:ea typeface="华文楷体" panose="02010600040101010101" pitchFamily="2" charset="-122"/>
                <a:cs typeface="Times New Roman" panose="02020603050405020304" pitchFamily="18" charset="0"/>
              </a:rPr>
              <a:t>0</a:t>
            </a: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rPr>
              <a:t> bar mixing, CPV</a:t>
            </a:r>
          </a:p>
          <a:p>
            <a:pPr marL="450000" indent="-198000">
              <a:buFont typeface="Symbol" panose="05050102010706020507" pitchFamily="18" charset="2"/>
              <a:buChar char="-"/>
            </a:pP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rPr>
              <a:t>Rear Decay (FCNC, LFV, LNV….)</a:t>
            </a:r>
          </a:p>
          <a:p>
            <a:pPr marL="450000" indent="-198000">
              <a:buFont typeface="Symbol" panose="05050102010706020507" pitchFamily="18" charset="2"/>
              <a:buChar char="-"/>
            </a:pP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rPr>
              <a:t>Excite Charm meson  D</a:t>
            </a:r>
            <a:r>
              <a:rPr lang="en-US" altLang="zh-CN" sz="1600" b="0" baseline="-25000" dirty="0" smtClean="0">
                <a:latin typeface="华文楷体" panose="02010600040101010101" pitchFamily="2" charset="-122"/>
                <a:ea typeface="华文楷体" panose="02010600040101010101" pitchFamily="2" charset="-122"/>
                <a:cs typeface="Times New Roman" panose="02020603050405020304" pitchFamily="18" charset="0"/>
              </a:rPr>
              <a:t>J</a:t>
            </a: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rPr>
              <a:t>, </a:t>
            </a:r>
            <a:r>
              <a:rPr lang="en-US" altLang="zh-CN" sz="1600" b="0" dirty="0" err="1" smtClean="0">
                <a:latin typeface="华文楷体" panose="02010600040101010101" pitchFamily="2" charset="-122"/>
                <a:ea typeface="华文楷体" panose="02010600040101010101" pitchFamily="2" charset="-122"/>
                <a:cs typeface="Times New Roman" panose="02020603050405020304" pitchFamily="18" charset="0"/>
              </a:rPr>
              <a:t>D</a:t>
            </a:r>
            <a:r>
              <a:rPr lang="en-US" altLang="zh-CN" sz="1600" b="0" baseline="-25000" dirty="0" err="1" smtClean="0">
                <a:latin typeface="华文楷体" panose="02010600040101010101" pitchFamily="2" charset="-122"/>
                <a:ea typeface="华文楷体" panose="02010600040101010101" pitchFamily="2" charset="-122"/>
                <a:cs typeface="Times New Roman" panose="02020603050405020304" pitchFamily="18" charset="0"/>
              </a:rPr>
              <a:t>sJ</a:t>
            </a: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rPr>
              <a:t> (mass, width, J</a:t>
            </a:r>
            <a:r>
              <a:rPr lang="en-US" altLang="zh-CN" sz="1600" b="0" baseline="30000" dirty="0" smtClean="0">
                <a:latin typeface="华文楷体" panose="02010600040101010101" pitchFamily="2" charset="-122"/>
                <a:ea typeface="华文楷体" panose="02010600040101010101" pitchFamily="2" charset="-122"/>
                <a:cs typeface="Times New Roman" panose="02020603050405020304" pitchFamily="18" charset="0"/>
              </a:rPr>
              <a:t>PC</a:t>
            </a: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rPr>
              <a:t>, decay modes) </a:t>
            </a:r>
          </a:p>
          <a:p>
            <a:pPr marL="450000" indent="-198000">
              <a:buFont typeface="Symbol" panose="05050102010706020507" pitchFamily="18" charset="2"/>
              <a:buChar char="-"/>
            </a:pP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rPr>
              <a:t>Charmed Baryons (J</a:t>
            </a:r>
            <a:r>
              <a:rPr lang="en-US" altLang="zh-CN" sz="1600" b="0" baseline="30000" dirty="0" smtClean="0">
                <a:latin typeface="华文楷体" panose="02010600040101010101" pitchFamily="2" charset="-122"/>
                <a:ea typeface="华文楷体" panose="02010600040101010101" pitchFamily="2" charset="-122"/>
                <a:cs typeface="Times New Roman" panose="02020603050405020304" pitchFamily="18" charset="0"/>
              </a:rPr>
              <a:t>PC</a:t>
            </a: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rPr>
              <a:t>, Decay modes, Br)</a:t>
            </a:r>
          </a:p>
          <a:p>
            <a:pPr marL="342000">
              <a:buFont typeface="Wingdings" panose="05000000000000000000" pitchFamily="2" charset="2"/>
              <a:buChar char="p"/>
            </a:pPr>
            <a:r>
              <a:rPr lang="en-US" altLang="zh-CN" sz="20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Some sensitivities </a:t>
            </a:r>
            <a:r>
              <a:rPr lang="en-US" altLang="zh-CN"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 1 ab</a:t>
            </a:r>
            <a:r>
              <a:rPr lang="en-US" altLang="zh-CN" sz="2000" baseline="30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-1</a:t>
            </a:r>
            <a:r>
              <a:rPr lang="en-US" altLang="zh-CN"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 data at threshold</a:t>
            </a:r>
          </a:p>
          <a:p>
            <a:pPr marL="450000" indent="-198000">
              <a:buFont typeface="Symbol" panose="05050102010706020507" pitchFamily="18" charset="2"/>
              <a:buChar char="-"/>
            </a:pP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rPr>
              <a:t>Direct CPV in </a:t>
            </a:r>
            <a:r>
              <a:rPr lang="en-US" altLang="zh-CN" sz="1600" b="0" dirty="0" err="1" smtClean="0">
                <a:latin typeface="华文楷体" panose="02010600040101010101" pitchFamily="2" charset="-122"/>
                <a:ea typeface="华文楷体" panose="02010600040101010101" pitchFamily="2" charset="-122"/>
                <a:cs typeface="Times New Roman" panose="02020603050405020304" pitchFamily="18" charset="0"/>
              </a:rPr>
              <a:t>D</a:t>
            </a:r>
            <a:r>
              <a:rPr lang="en-US" altLang="zh-CN" sz="1600" b="0" dirty="0" err="1"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hh</a:t>
            </a: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 sensitivity : 10</a:t>
            </a:r>
            <a:r>
              <a:rPr lang="en-US" altLang="zh-CN" sz="1600" b="0" baseline="30000"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-3</a:t>
            </a: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10</a:t>
            </a:r>
            <a:r>
              <a:rPr lang="en-US" altLang="zh-CN" sz="1600" b="0" baseline="30000"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-4</a:t>
            </a:r>
          </a:p>
          <a:p>
            <a:pPr marL="450000" indent="-198000">
              <a:buFont typeface="Symbol" panose="05050102010706020507" pitchFamily="18" charset="2"/>
              <a:buChar char="-"/>
            </a:pP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Probe y : (</a:t>
            </a:r>
            <a:r>
              <a:rPr lang="en-US" altLang="zh-CN" sz="1600" b="0" dirty="0" err="1"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y</a:t>
            </a:r>
            <a:r>
              <a:rPr lang="en-US" altLang="zh-CN" sz="1600" b="0" baseline="-25000" dirty="0" err="1"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CP</a:t>
            </a: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)0.1%</a:t>
            </a:r>
          </a:p>
          <a:p>
            <a:pPr marL="450000" indent="-198000">
              <a:buFont typeface="Symbol" panose="05050102010706020507" pitchFamily="18" charset="2"/>
              <a:buChar char="-"/>
            </a:pP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RM=(x</a:t>
            </a:r>
            <a:r>
              <a:rPr lang="en-US" altLang="zh-CN" sz="1600" b="0" baseline="30000"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2</a:t>
            </a: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+y</a:t>
            </a:r>
            <a:r>
              <a:rPr lang="en-US" altLang="zh-CN" sz="1600" b="0" baseline="30000"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2</a:t>
            </a: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)/210</a:t>
            </a:r>
            <a:r>
              <a:rPr lang="en-US" altLang="zh-CN" sz="1600" b="0" baseline="30000"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-5</a:t>
            </a: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 in K and </a:t>
            </a:r>
            <a:r>
              <a:rPr lang="en-US" altLang="zh-CN" sz="1600" b="0" dirty="0" err="1"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Ke</a:t>
            </a: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 channels</a:t>
            </a:r>
          </a:p>
          <a:p>
            <a:pPr marL="450000" indent="-198000">
              <a:buFont typeface="Symbol" panose="05050102010706020507" pitchFamily="18" charset="2"/>
              <a:buChar char="-"/>
            </a:pP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r>
              <a:rPr lang="en-US" altLang="zh-CN" sz="1600" b="0" dirty="0" err="1"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cos</a:t>
            </a:r>
            <a:r>
              <a:rPr lang="en-US" altLang="zh-CN" sz="1600" b="0" baseline="-25000" dirty="0" err="1"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K</a:t>
            </a:r>
            <a:r>
              <a:rPr lang="en-US" altLang="zh-CN" sz="1600" b="0" baseline="-25000"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)0.007; </a:t>
            </a:r>
            <a:r>
              <a:rPr lang="en-US" altLang="zh-CN" sz="1600" b="0" dirty="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r>
              <a:rPr lang="en-US" altLang="zh-CN" sz="1600" b="0" baseline="-25000" dirty="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K</a:t>
            </a: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r>
              <a:rPr lang="en-US" altLang="zh-CN" sz="1600" b="0" dirty="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 </a:t>
            </a: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 1</a:t>
            </a:r>
          </a:p>
          <a:p>
            <a:pPr marL="450000" indent="-198000">
              <a:buFont typeface="Symbol" panose="05050102010706020507" pitchFamily="18" charset="2"/>
              <a:buChar char="-"/>
            </a:pPr>
            <a:endPar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endParaRPr>
          </a:p>
          <a:p>
            <a:pPr marL="450000" indent="-198000">
              <a:buFont typeface="Symbol" panose="05050102010706020507" pitchFamily="18" charset="2"/>
              <a:buChar char="-"/>
            </a:pPr>
            <a:endParaRPr lang="en-US" altLang="zh-CN" sz="2000" dirty="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endParaRPr>
          </a:p>
          <a:p>
            <a:pPr marL="450000" indent="-198000">
              <a:buFont typeface="Symbol" panose="05050102010706020507" pitchFamily="18" charset="2"/>
              <a:buChar char="-"/>
            </a:pPr>
            <a:endParaRPr lang="en-US" altLang="zh-CN"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endParaRPr>
          </a:p>
          <a:p>
            <a:pPr marL="450000" indent="-198000">
              <a:buFont typeface="Symbol" panose="05050102010706020507" pitchFamily="18" charset="2"/>
              <a:buChar char="-"/>
            </a:pPr>
            <a:endParaRPr lang="zh-CN" altLang="en-US" sz="2000" dirty="0">
              <a:solidFill>
                <a:srgbClr val="0036FA"/>
              </a:solidFill>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z="1200" smtClean="0"/>
              <a:t>高能物理战略研讨会 </a:t>
            </a:r>
            <a:r>
              <a:rPr lang="en-US" altLang="zh-CN" sz="1200" smtClean="0"/>
              <a:t>(</a:t>
            </a:r>
            <a:r>
              <a:rPr lang="zh-CN" altLang="en-US" sz="1200" smtClean="0"/>
              <a:t>合肥</a:t>
            </a:r>
            <a:r>
              <a:rPr lang="en-US" altLang="zh-CN" sz="1200" smtClean="0"/>
              <a:t>)</a:t>
            </a:r>
            <a:endParaRPr lang="en-US" sz="1200" dirty="0"/>
          </a:p>
        </p:txBody>
      </p:sp>
      <p:sp>
        <p:nvSpPr>
          <p:cNvPr id="6" name="灯片编号占位符 5"/>
          <p:cNvSpPr>
            <a:spLocks noGrp="1"/>
          </p:cNvSpPr>
          <p:nvPr>
            <p:ph type="sldNum" sz="quarter" idx="12"/>
          </p:nvPr>
        </p:nvSpPr>
        <p:spPr/>
        <p:txBody>
          <a:bodyPr/>
          <a:lstStyle/>
          <a:p>
            <a:fld id="{C973300C-797F-D148-A78D-320196FBAF04}" type="slidenum">
              <a:rPr lang="en-US" smtClean="0"/>
              <a:pPr/>
              <a:t>27</a:t>
            </a:fld>
            <a:endParaRPr lang="en-US" dirty="0"/>
          </a:p>
        </p:txBody>
      </p:sp>
      <p:pic>
        <p:nvPicPr>
          <p:cNvPr id="7" name="图片 6"/>
          <p:cNvPicPr>
            <a:picLocks noChangeAspect="1"/>
          </p:cNvPicPr>
          <p:nvPr/>
        </p:nvPicPr>
        <p:blipFill>
          <a:blip r:embed="rId2"/>
          <a:stretch>
            <a:fillRect/>
          </a:stretch>
        </p:blipFill>
        <p:spPr>
          <a:xfrm>
            <a:off x="5714038" y="1028964"/>
            <a:ext cx="3047743" cy="2447925"/>
          </a:xfrm>
          <a:prstGeom prst="rect">
            <a:avLst/>
          </a:prstGeom>
        </p:spPr>
      </p:pic>
      <p:pic>
        <p:nvPicPr>
          <p:cNvPr id="8" name="图片 7"/>
          <p:cNvPicPr>
            <a:picLocks noChangeAspect="1"/>
          </p:cNvPicPr>
          <p:nvPr/>
        </p:nvPicPr>
        <p:blipFill>
          <a:blip r:embed="rId3"/>
          <a:stretch>
            <a:fillRect/>
          </a:stretch>
        </p:blipFill>
        <p:spPr>
          <a:xfrm>
            <a:off x="5597611" y="3572054"/>
            <a:ext cx="3250667" cy="2483928"/>
          </a:xfrm>
          <a:prstGeom prst="rect">
            <a:avLst/>
          </a:prstGeom>
        </p:spPr>
      </p:pic>
      <p:sp>
        <p:nvSpPr>
          <p:cNvPr id="9" name="文本框 8"/>
          <p:cNvSpPr txBox="1"/>
          <p:nvPr/>
        </p:nvSpPr>
        <p:spPr>
          <a:xfrm>
            <a:off x="6226164" y="1174577"/>
            <a:ext cx="2074555" cy="800219"/>
          </a:xfrm>
          <a:prstGeom prst="rect">
            <a:avLst/>
          </a:prstGeom>
          <a:noFill/>
        </p:spPr>
        <p:txBody>
          <a:bodyPr wrap="square" rtlCol="0">
            <a:spAutoFit/>
          </a:bodyPr>
          <a:lstStyle/>
          <a:p>
            <a:r>
              <a:rPr lang="en-US" altLang="zh-CN" sz="1400" dirty="0" smtClean="0">
                <a:solidFill>
                  <a:srgbClr val="FF0000"/>
                </a:solidFill>
                <a:latin typeface="Times New Roman" panose="02020603050405020304" pitchFamily="18" charset="0"/>
                <a:cs typeface="Times New Roman" panose="02020603050405020304" pitchFamily="18" charset="0"/>
              </a:rPr>
              <a:t>0.5fb</a:t>
            </a:r>
            <a:r>
              <a:rPr lang="en-US" altLang="zh-CN" sz="1400" baseline="30000" dirty="0" smtClean="0">
                <a:solidFill>
                  <a:srgbClr val="FF0000"/>
                </a:solidFill>
                <a:latin typeface="Times New Roman" panose="02020603050405020304" pitchFamily="18" charset="0"/>
                <a:cs typeface="Times New Roman" panose="02020603050405020304" pitchFamily="18" charset="0"/>
              </a:rPr>
              <a:t>-1</a:t>
            </a:r>
            <a:r>
              <a:rPr lang="en-US" altLang="zh-CN" sz="1400" dirty="0" smtClean="0">
                <a:solidFill>
                  <a:srgbClr val="FF0000"/>
                </a:solidFill>
                <a:latin typeface="Times New Roman" panose="02020603050405020304" pitchFamily="18" charset="0"/>
                <a:cs typeface="Times New Roman" panose="02020603050405020304" pitchFamily="18" charset="0"/>
              </a:rPr>
              <a:t> </a:t>
            </a:r>
            <a:r>
              <a:rPr lang="en-US" altLang="zh-CN" sz="1400" dirty="0"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80Events</a:t>
            </a:r>
          </a:p>
          <a:p>
            <a:r>
              <a:rPr lang="en-US" altLang="zh-CN" sz="1400" dirty="0"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rPr>
              <a:t>1.0ab</a:t>
            </a:r>
            <a:r>
              <a:rPr lang="en-US" altLang="zh-CN" sz="1400" baseline="30000" dirty="0"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rPr>
              <a:t>-1</a:t>
            </a:r>
            <a:r>
              <a:rPr lang="en-US" altLang="zh-CN" sz="1400" dirty="0"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160000 Events</a:t>
            </a:r>
          </a:p>
          <a:p>
            <a:endParaRPr lang="zh-CN" altLang="en-US" dirty="0"/>
          </a:p>
        </p:txBody>
      </p:sp>
      <p:sp>
        <p:nvSpPr>
          <p:cNvPr id="10" name="文本框 9"/>
          <p:cNvSpPr txBox="1"/>
          <p:nvPr/>
        </p:nvSpPr>
        <p:spPr>
          <a:xfrm>
            <a:off x="6226165" y="4068628"/>
            <a:ext cx="2074555" cy="800219"/>
          </a:xfrm>
          <a:prstGeom prst="rect">
            <a:avLst/>
          </a:prstGeom>
          <a:noFill/>
        </p:spPr>
        <p:txBody>
          <a:bodyPr wrap="square" rtlCol="0">
            <a:spAutoFit/>
          </a:bodyPr>
          <a:lstStyle/>
          <a:p>
            <a:r>
              <a:rPr lang="en-US" altLang="zh-CN" sz="1400" dirty="0" smtClean="0">
                <a:solidFill>
                  <a:srgbClr val="FF0000"/>
                </a:solidFill>
                <a:latin typeface="Times New Roman" panose="02020603050405020304" pitchFamily="18" charset="0"/>
                <a:cs typeface="Times New Roman" panose="02020603050405020304" pitchFamily="18" charset="0"/>
              </a:rPr>
              <a:t>3.0  fb</a:t>
            </a:r>
            <a:r>
              <a:rPr lang="en-US" altLang="zh-CN" sz="1400" baseline="30000" dirty="0" smtClean="0">
                <a:solidFill>
                  <a:srgbClr val="FF0000"/>
                </a:solidFill>
                <a:latin typeface="Times New Roman" panose="02020603050405020304" pitchFamily="18" charset="0"/>
                <a:cs typeface="Times New Roman" panose="02020603050405020304" pitchFamily="18" charset="0"/>
              </a:rPr>
              <a:t>-1</a:t>
            </a:r>
            <a:r>
              <a:rPr lang="en-US" altLang="zh-CN" sz="1400" dirty="0"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4000Events</a:t>
            </a:r>
          </a:p>
          <a:p>
            <a:r>
              <a:rPr lang="en-US" altLang="zh-CN" sz="1400" dirty="0"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rPr>
              <a:t>60.0fb</a:t>
            </a:r>
            <a:r>
              <a:rPr lang="en-US" altLang="zh-CN" sz="1400" baseline="30000" dirty="0"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rPr>
              <a:t>-1</a:t>
            </a:r>
            <a:r>
              <a:rPr lang="en-US" altLang="zh-CN" sz="1400" dirty="0"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80000 Events</a:t>
            </a:r>
          </a:p>
          <a:p>
            <a:endParaRPr lang="zh-CN" altLang="en-US" dirty="0"/>
          </a:p>
        </p:txBody>
      </p:sp>
      <p:sp>
        <p:nvSpPr>
          <p:cNvPr id="11" name="TextBox 10"/>
          <p:cNvSpPr txBox="1"/>
          <p:nvPr/>
        </p:nvSpPr>
        <p:spPr>
          <a:xfrm>
            <a:off x="7454227" y="1656131"/>
            <a:ext cx="749508" cy="369332"/>
          </a:xfrm>
          <a:prstGeom prst="rect">
            <a:avLst/>
          </a:prstGeom>
          <a:noFill/>
        </p:spPr>
        <p:txBody>
          <a:bodyPr wrap="square" rtlCol="0">
            <a:spAutoFit/>
          </a:bodyPr>
          <a:lstStyle/>
          <a:p>
            <a:r>
              <a:rPr lang="en-US" altLang="zh-CN" b="1" dirty="0" smtClean="0">
                <a:solidFill>
                  <a:srgbClr val="FF0000"/>
                </a:solidFill>
              </a:rPr>
              <a:t>D</a:t>
            </a:r>
            <a:r>
              <a:rPr lang="en-US" altLang="zh-CN" b="1" baseline="-25000" dirty="0" smtClean="0">
                <a:solidFill>
                  <a:srgbClr val="FF0000"/>
                </a:solidFill>
              </a:rPr>
              <a:t>J2</a:t>
            </a:r>
            <a:endParaRPr lang="zh-CN" altLang="en-US" b="1" baseline="-25000" dirty="0">
              <a:solidFill>
                <a:srgbClr val="FF0000"/>
              </a:solidFill>
            </a:endParaRPr>
          </a:p>
        </p:txBody>
      </p:sp>
    </p:spTree>
    <p:extLst>
      <p:ext uri="{BB962C8B-B14F-4D97-AF65-F5344CB8AC3E}">
        <p14:creationId xmlns:p14="http://schemas.microsoft.com/office/powerpoint/2010/main" val="33183501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R and QCD Physics</a:t>
            </a:r>
            <a:endParaRPr lang="zh-CN" altLang="en-US" dirty="0"/>
          </a:p>
        </p:txBody>
      </p:sp>
      <p:sp>
        <p:nvSpPr>
          <p:cNvPr id="3" name="内容占位符 2"/>
          <p:cNvSpPr>
            <a:spLocks noGrp="1"/>
          </p:cNvSpPr>
          <p:nvPr>
            <p:ph idx="1"/>
          </p:nvPr>
        </p:nvSpPr>
        <p:spPr>
          <a:xfrm>
            <a:off x="739140" y="924858"/>
            <a:ext cx="7665720" cy="5431492"/>
          </a:xfrm>
        </p:spPr>
        <p:txBody>
          <a:bodyPr>
            <a:normAutofit/>
          </a:bodyPr>
          <a:lstStyle/>
          <a:p>
            <a:pPr>
              <a:lnSpc>
                <a:spcPts val="2200"/>
              </a:lnSpc>
              <a:buFont typeface="Wingdings" panose="05000000000000000000" pitchFamily="2" charset="2"/>
              <a:buChar char="p"/>
            </a:pPr>
            <a:r>
              <a:rPr lang="en-US" altLang="zh-CN"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Detailed study of exclusive processes e</a:t>
            </a:r>
            <a:r>
              <a:rPr lang="en-US" altLang="zh-CN" sz="2000" baseline="30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 e</a:t>
            </a:r>
            <a:r>
              <a:rPr lang="en-US" altLang="zh-CN" sz="2000" baseline="30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(2-10)h, h=,K,, p….</a:t>
            </a:r>
            <a:r>
              <a:rPr lang="zh-CN" altLang="en-US"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 </a:t>
            </a:r>
            <a:r>
              <a:rPr lang="en-US" altLang="zh-CN"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 Scan between 2-7GeV and ISR  s2GeV</a:t>
            </a:r>
          </a:p>
          <a:p>
            <a:pPr marL="450000" indent="-198000">
              <a:lnSpc>
                <a:spcPts val="2200"/>
              </a:lnSpc>
              <a:buFont typeface="Symbol" panose="05050102010706020507" pitchFamily="18" charset="2"/>
              <a:buChar char="-"/>
            </a:pP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Meson Spectroscopy</a:t>
            </a:r>
          </a:p>
          <a:p>
            <a:pPr marL="450000" indent="-198000">
              <a:lnSpc>
                <a:spcPts val="2200"/>
              </a:lnSpc>
              <a:buFont typeface="Symbol" panose="05050102010706020507" pitchFamily="18" charset="2"/>
              <a:buChar char="-"/>
            </a:pP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Intermediate dynamics</a:t>
            </a:r>
          </a:p>
          <a:p>
            <a:pPr marL="450000" indent="-198000">
              <a:lnSpc>
                <a:spcPts val="2200"/>
              </a:lnSpc>
              <a:buFont typeface="Symbol" panose="05050102010706020507" pitchFamily="18" charset="2"/>
              <a:buChar char="-"/>
            </a:pP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Search for exotic states (</a:t>
            </a:r>
            <a:r>
              <a:rPr lang="en-US" altLang="zh-CN" sz="1600" b="0" dirty="0" err="1" smtClean="0">
                <a:latin typeface="华文楷体" panose="02010600040101010101" pitchFamily="2" charset="-122"/>
                <a:ea typeface="华文楷体" panose="02010600040101010101" pitchFamily="2" charset="-122"/>
                <a:cs typeface="Times New Roman" panose="02020603050405020304" pitchFamily="18" charset="0"/>
                <a:sym typeface="Symbol"/>
              </a:rPr>
              <a:t>tetraquarks</a:t>
            </a: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 hybrids, </a:t>
            </a:r>
            <a:r>
              <a:rPr lang="en-US" altLang="zh-CN" sz="1600" b="0" dirty="0" err="1" smtClean="0">
                <a:latin typeface="华文楷体" panose="02010600040101010101" pitchFamily="2" charset="-122"/>
                <a:ea typeface="华文楷体" panose="02010600040101010101" pitchFamily="2" charset="-122"/>
                <a:cs typeface="Times New Roman" panose="02020603050405020304" pitchFamily="18" charset="0"/>
                <a:sym typeface="Symbol"/>
              </a:rPr>
              <a:t>glueballs</a:t>
            </a: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a:t>
            </a:r>
          </a:p>
          <a:p>
            <a:pPr marL="450000" indent="-198000">
              <a:lnSpc>
                <a:spcPts val="2200"/>
              </a:lnSpc>
              <a:buFont typeface="Symbol" panose="05050102010706020507" pitchFamily="18" charset="2"/>
              <a:buChar char="-"/>
            </a:pP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Form factors</a:t>
            </a:r>
          </a:p>
          <a:p>
            <a:pPr>
              <a:lnSpc>
                <a:spcPts val="2200"/>
              </a:lnSpc>
              <a:buFont typeface="Wingdings" panose="05000000000000000000" pitchFamily="2" charset="2"/>
              <a:buChar char="p"/>
            </a:pPr>
            <a:r>
              <a:rPr lang="en-US" altLang="zh-CN"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High precision determination of R=(</a:t>
            </a:r>
            <a:r>
              <a:rPr lang="en-US" altLang="zh-CN" sz="2000" dirty="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e</a:t>
            </a:r>
            <a:r>
              <a:rPr lang="en-US" altLang="zh-CN" sz="2000" baseline="30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2000" dirty="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 e</a:t>
            </a:r>
            <a:r>
              <a:rPr lang="en-US" altLang="zh-CN" sz="2000" baseline="30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hadrons)(</a:t>
            </a:r>
            <a:r>
              <a:rPr lang="en-US" altLang="zh-CN" sz="2000" dirty="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e</a:t>
            </a:r>
            <a:r>
              <a:rPr lang="en-US" altLang="zh-CN" sz="2000" baseline="30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2000" dirty="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 e</a:t>
            </a:r>
            <a:r>
              <a:rPr lang="en-US" altLang="zh-CN" sz="2000" baseline="30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2000" baseline="30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2000" baseline="30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 at low energies and fundamental quantities</a:t>
            </a:r>
          </a:p>
          <a:p>
            <a:pPr marL="450000" indent="-198000">
              <a:lnSpc>
                <a:spcPts val="2200"/>
              </a:lnSpc>
              <a:buFont typeface="Symbol" panose="05050102010706020507" pitchFamily="18" charset="2"/>
              <a:buChar char="-"/>
            </a:pPr>
            <a:r>
              <a:rPr lang="en-US" altLang="zh-CN" sz="1600" b="0" dirty="0">
                <a:latin typeface="华文楷体" panose="02010600040101010101" pitchFamily="2" charset="-122"/>
                <a:ea typeface="华文楷体" panose="02010600040101010101" pitchFamily="2" charset="-122"/>
                <a:cs typeface="Times New Roman" panose="02020603050405020304" pitchFamily="18" charset="0"/>
                <a:sym typeface="Symbol"/>
              </a:rPr>
              <a:t>(g</a:t>
            </a:r>
            <a:r>
              <a:rPr lang="en-US" altLang="zh-CN" sz="1600" b="0" baseline="-25000" dirty="0">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1600" b="0" dirty="0">
                <a:latin typeface="华文楷体" panose="02010600040101010101" pitchFamily="2" charset="-122"/>
                <a:ea typeface="华文楷体" panose="02010600040101010101" pitchFamily="2" charset="-122"/>
                <a:cs typeface="Times New Roman" panose="02020603050405020304" pitchFamily="18" charset="0"/>
                <a:sym typeface="Symbol"/>
              </a:rPr>
              <a:t>-2)/2, 92% from  2GeV, 7% from 2-5GeV</a:t>
            </a:r>
          </a:p>
          <a:p>
            <a:pPr marL="450000" indent="-198000">
              <a:lnSpc>
                <a:spcPts val="2200"/>
              </a:lnSpc>
              <a:buFont typeface="Symbol" panose="05050102010706020507" pitchFamily="18" charset="2"/>
              <a:buChar char="-"/>
            </a:pPr>
            <a:r>
              <a:rPr lang="en-US" altLang="zh-CN" sz="1600" b="0" dirty="0">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1600" b="0" dirty="0" err="1">
                <a:latin typeface="华文楷体" panose="02010600040101010101" pitchFamily="2" charset="-122"/>
                <a:ea typeface="华文楷体" panose="02010600040101010101" pitchFamily="2" charset="-122"/>
                <a:cs typeface="Times New Roman" panose="02020603050405020304" pitchFamily="18" charset="0"/>
                <a:sym typeface="Symbol"/>
              </a:rPr>
              <a:t>M</a:t>
            </a:r>
            <a:r>
              <a:rPr lang="en-US" altLang="zh-CN" sz="1600" b="0" baseline="-25000" dirty="0" err="1">
                <a:latin typeface="华文楷体" panose="02010600040101010101" pitchFamily="2" charset="-122"/>
                <a:ea typeface="华文楷体" panose="02010600040101010101" pitchFamily="2" charset="-122"/>
                <a:cs typeface="Times New Roman" panose="02020603050405020304" pitchFamily="18" charset="0"/>
                <a:sym typeface="Symbol"/>
              </a:rPr>
              <a:t>z</a:t>
            </a:r>
            <a:r>
              <a:rPr lang="en-US" altLang="zh-CN" sz="1600" b="0" dirty="0">
                <a:latin typeface="华文楷体" panose="02010600040101010101" pitchFamily="2" charset="-122"/>
                <a:ea typeface="华文楷体" panose="02010600040101010101" pitchFamily="2" charset="-122"/>
                <a:cs typeface="Times New Roman" panose="02020603050405020304" pitchFamily="18" charset="0"/>
                <a:sym typeface="Symbol"/>
              </a:rPr>
              <a:t>), 19.0% from  2GeV, 18.1% from </a:t>
            </a: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2-5GeV</a:t>
            </a:r>
          </a:p>
          <a:p>
            <a:pPr marL="450000" indent="-198000">
              <a:lnSpc>
                <a:spcPts val="2200"/>
              </a:lnSpc>
              <a:buFont typeface="Symbol" panose="05050102010706020507" pitchFamily="18" charset="2"/>
              <a:buChar char="-"/>
            </a:pP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QCD parameters (charm quark masses)</a:t>
            </a:r>
          </a:p>
          <a:p>
            <a:pPr>
              <a:lnSpc>
                <a:spcPts val="2200"/>
              </a:lnSpc>
              <a:buFont typeface="Wingdings" panose="05000000000000000000" pitchFamily="2" charset="2"/>
              <a:buChar char="p"/>
            </a:pPr>
            <a:r>
              <a:rPr lang="en-US" altLang="zh-CN"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Inclusive cross  section </a:t>
            </a:r>
            <a:r>
              <a:rPr lang="en-US" altLang="zh-CN" sz="2000" dirty="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e</a:t>
            </a:r>
            <a:r>
              <a:rPr lang="en-US" altLang="zh-CN" sz="2000" baseline="30000" dirty="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2000" dirty="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 e</a:t>
            </a:r>
            <a:r>
              <a:rPr lang="en-US" altLang="zh-CN" sz="2000" baseline="30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h + X</a:t>
            </a:r>
            <a:endParaRPr lang="en-US" altLang="zh-CN" sz="2000" dirty="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endParaRPr>
          </a:p>
          <a:p>
            <a:pPr marL="450000" indent="-198000">
              <a:lnSpc>
                <a:spcPts val="2200"/>
              </a:lnSpc>
              <a:buFont typeface="Symbol" panose="05050102010706020507" pitchFamily="18" charset="2"/>
              <a:buChar char="-"/>
            </a:pP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QCD parameters (</a:t>
            </a:r>
            <a:r>
              <a:rPr lang="en-US" altLang="zh-CN" sz="1600" b="0" baseline="-25000" dirty="0" smtClean="0">
                <a:latin typeface="华文楷体" panose="02010600040101010101" pitchFamily="2" charset="-122"/>
                <a:ea typeface="华文楷体" panose="02010600040101010101" pitchFamily="2" charset="-122"/>
                <a:cs typeface="Times New Roman" panose="02020603050405020304" pitchFamily="18" charset="0"/>
                <a:sym typeface="Symbol"/>
              </a:rPr>
              <a:t>s</a:t>
            </a: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 quark and gluon condensates)</a:t>
            </a:r>
          </a:p>
          <a:p>
            <a:pPr marL="450000" indent="-198000">
              <a:lnSpc>
                <a:spcPts val="2200"/>
              </a:lnSpc>
              <a:buFont typeface="Symbol" panose="05050102010706020507" pitchFamily="18" charset="2"/>
              <a:buChar char="-"/>
            </a:pP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Fragmentation functions</a:t>
            </a:r>
          </a:p>
          <a:p>
            <a:pPr marL="450000" indent="-198000">
              <a:lnSpc>
                <a:spcPts val="2200"/>
              </a:lnSpc>
              <a:buFont typeface="Symbol" panose="05050102010706020507" pitchFamily="18" charset="2"/>
              <a:buChar char="-"/>
            </a:pP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Spin alignment of vector</a:t>
            </a:r>
          </a:p>
          <a:p>
            <a:pPr marL="450000" indent="-198000">
              <a:lnSpc>
                <a:spcPts val="2200"/>
              </a:lnSpc>
              <a:buFont typeface="Symbol" panose="05050102010706020507" pitchFamily="18" charset="2"/>
              <a:buChar char="-"/>
            </a:pP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MLLA/LPHP prediction</a:t>
            </a:r>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z="1200" smtClean="0"/>
              <a:t>高能物理战略研讨会 </a:t>
            </a:r>
            <a:r>
              <a:rPr lang="en-US" altLang="zh-CN" sz="1200" smtClean="0"/>
              <a:t>(</a:t>
            </a:r>
            <a:r>
              <a:rPr lang="zh-CN" altLang="en-US" sz="1200" smtClean="0"/>
              <a:t>合肥</a:t>
            </a:r>
            <a:r>
              <a:rPr lang="en-US" altLang="zh-CN" sz="1200" smtClean="0"/>
              <a:t>)</a:t>
            </a:r>
            <a:endParaRPr lang="en-US" sz="1200" dirty="0"/>
          </a:p>
        </p:txBody>
      </p:sp>
      <p:sp>
        <p:nvSpPr>
          <p:cNvPr id="6" name="灯片编号占位符 5"/>
          <p:cNvSpPr>
            <a:spLocks noGrp="1"/>
          </p:cNvSpPr>
          <p:nvPr>
            <p:ph type="sldNum" sz="quarter" idx="12"/>
          </p:nvPr>
        </p:nvSpPr>
        <p:spPr/>
        <p:txBody>
          <a:bodyPr/>
          <a:lstStyle/>
          <a:p>
            <a:fld id="{C973300C-797F-D148-A78D-320196FBAF04}" type="slidenum">
              <a:rPr lang="en-US" smtClean="0"/>
              <a:pPr/>
              <a:t>28</a:t>
            </a:fld>
            <a:endParaRPr lang="en-US" dirty="0"/>
          </a:p>
        </p:txBody>
      </p:sp>
    </p:spTree>
    <p:extLst>
      <p:ext uri="{BB962C8B-B14F-4D97-AF65-F5344CB8AC3E}">
        <p14:creationId xmlns:p14="http://schemas.microsoft.com/office/powerpoint/2010/main" val="30569472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2800" dirty="0">
                <a:solidFill>
                  <a:srgbClr val="FF0000"/>
                </a:solidFill>
                <a:latin typeface="Times New Roman" panose="02020603050405020304" pitchFamily="18" charset="0"/>
                <a:ea typeface="隶书" pitchFamily="49" charset="-122"/>
                <a:cs typeface="Times New Roman" panose="02020603050405020304" pitchFamily="18" charset="0"/>
                <a:sym typeface="Symbol" pitchFamily="18" charset="2"/>
              </a:rPr>
              <a:t>N</a:t>
            </a:r>
            <a:r>
              <a:rPr lang="en-US" altLang="zh-CN" sz="2800" dirty="0">
                <a:latin typeface="Times New Roman" panose="02020603050405020304" pitchFamily="18" charset="0"/>
                <a:ea typeface="隶书" pitchFamily="49" charset="-122"/>
                <a:cs typeface="Times New Roman" panose="02020603050405020304" pitchFamily="18" charset="0"/>
                <a:sym typeface="Symbol" pitchFamily="18" charset="2"/>
              </a:rPr>
              <a:t>ucleon </a:t>
            </a:r>
            <a:r>
              <a:rPr lang="en-US" altLang="zh-CN" sz="2800" dirty="0">
                <a:solidFill>
                  <a:srgbClr val="FF0000"/>
                </a:solidFill>
                <a:latin typeface="Times New Roman" panose="02020603050405020304" pitchFamily="18" charset="0"/>
                <a:ea typeface="隶书" pitchFamily="49" charset="-122"/>
                <a:cs typeface="Times New Roman" panose="02020603050405020304" pitchFamily="18" charset="0"/>
                <a:sym typeface="Symbol" pitchFamily="18" charset="2"/>
              </a:rPr>
              <a:t>E</a:t>
            </a:r>
            <a:r>
              <a:rPr lang="en-US" altLang="zh-CN" sz="2800" dirty="0">
                <a:latin typeface="Times New Roman" panose="02020603050405020304" pitchFamily="18" charset="0"/>
                <a:ea typeface="隶书" pitchFamily="49" charset="-122"/>
                <a:cs typeface="Times New Roman" panose="02020603050405020304" pitchFamily="18" charset="0"/>
                <a:sym typeface="Symbol" pitchFamily="18" charset="2"/>
              </a:rPr>
              <a:t>lectromagnetic </a:t>
            </a:r>
            <a:r>
              <a:rPr lang="en-US" altLang="zh-CN" sz="2800" dirty="0" smtClean="0">
                <a:solidFill>
                  <a:srgbClr val="FF0000"/>
                </a:solidFill>
                <a:latin typeface="Times New Roman" panose="02020603050405020304" pitchFamily="18" charset="0"/>
                <a:ea typeface="隶书" pitchFamily="49" charset="-122"/>
                <a:cs typeface="Times New Roman" panose="02020603050405020304" pitchFamily="18" charset="0"/>
                <a:sym typeface="Symbol" pitchFamily="18" charset="2"/>
              </a:rPr>
              <a:t>F</a:t>
            </a:r>
            <a:r>
              <a:rPr lang="en-US" altLang="zh-CN" sz="2800" dirty="0" smtClean="0">
                <a:latin typeface="Times New Roman" panose="02020603050405020304" pitchFamily="18" charset="0"/>
                <a:ea typeface="隶书" pitchFamily="49" charset="-122"/>
                <a:cs typeface="Times New Roman" panose="02020603050405020304" pitchFamily="18" charset="0"/>
                <a:sym typeface="Symbol" pitchFamily="18" charset="2"/>
              </a:rPr>
              <a:t>orm </a:t>
            </a:r>
            <a:r>
              <a:rPr lang="en-US" altLang="zh-CN" sz="2800" dirty="0" smtClean="0">
                <a:solidFill>
                  <a:srgbClr val="FF0000"/>
                </a:solidFill>
                <a:latin typeface="Times New Roman" panose="02020603050405020304" pitchFamily="18" charset="0"/>
                <a:ea typeface="隶书" pitchFamily="49" charset="-122"/>
                <a:cs typeface="Times New Roman" panose="02020603050405020304" pitchFamily="18" charset="0"/>
                <a:sym typeface="Symbol" pitchFamily="18" charset="2"/>
              </a:rPr>
              <a:t>F</a:t>
            </a:r>
            <a:r>
              <a:rPr lang="en-US" altLang="zh-CN" sz="2800" dirty="0" smtClean="0">
                <a:latin typeface="Times New Roman" panose="02020603050405020304" pitchFamily="18" charset="0"/>
                <a:ea typeface="隶书" pitchFamily="49" charset="-122"/>
                <a:cs typeface="Times New Roman" panose="02020603050405020304" pitchFamily="18" charset="0"/>
                <a:sym typeface="Symbol" pitchFamily="18" charset="2"/>
              </a:rPr>
              <a:t>actors (</a:t>
            </a:r>
            <a:r>
              <a:rPr lang="en-US" altLang="zh-CN" sz="2800" dirty="0" smtClean="0">
                <a:solidFill>
                  <a:srgbClr val="FF0000"/>
                </a:solidFill>
                <a:latin typeface="Times New Roman" panose="02020603050405020304" pitchFamily="18" charset="0"/>
                <a:ea typeface="隶书" pitchFamily="49" charset="-122"/>
                <a:cs typeface="Times New Roman" panose="02020603050405020304" pitchFamily="18" charset="0"/>
                <a:sym typeface="Symbol" pitchFamily="18" charset="2"/>
              </a:rPr>
              <a:t>NEFFs</a:t>
            </a:r>
            <a:r>
              <a:rPr lang="en-US" altLang="zh-CN" sz="2800" dirty="0">
                <a:latin typeface="Times New Roman" panose="02020603050405020304" pitchFamily="18" charset="0"/>
                <a:ea typeface="隶书" pitchFamily="49" charset="-122"/>
                <a:cs typeface="Times New Roman" panose="02020603050405020304" pitchFamily="18" charset="0"/>
                <a:sym typeface="Symbol" pitchFamily="18" charset="2"/>
              </a:rPr>
              <a:t>) </a:t>
            </a:r>
            <a:endParaRPr lang="zh-CN" altLang="en-US" sz="2800" dirty="0">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z="1200" smtClean="0"/>
              <a:t>高能物理战略研讨会 </a:t>
            </a:r>
            <a:r>
              <a:rPr lang="en-US" altLang="zh-CN" sz="1200" smtClean="0"/>
              <a:t>(</a:t>
            </a:r>
            <a:r>
              <a:rPr lang="zh-CN" altLang="en-US" sz="1200" smtClean="0"/>
              <a:t>合肥</a:t>
            </a:r>
            <a:r>
              <a:rPr lang="en-US" altLang="zh-CN" sz="1200" smtClean="0"/>
              <a:t>)</a:t>
            </a:r>
            <a:endParaRPr lang="en-US" sz="1200" dirty="0"/>
          </a:p>
        </p:txBody>
      </p:sp>
      <p:sp>
        <p:nvSpPr>
          <p:cNvPr id="6" name="灯片编号占位符 5"/>
          <p:cNvSpPr>
            <a:spLocks noGrp="1"/>
          </p:cNvSpPr>
          <p:nvPr>
            <p:ph type="sldNum" sz="quarter" idx="12"/>
          </p:nvPr>
        </p:nvSpPr>
        <p:spPr/>
        <p:txBody>
          <a:bodyPr/>
          <a:lstStyle/>
          <a:p>
            <a:fld id="{C973300C-797F-D148-A78D-320196FBAF04}" type="slidenum">
              <a:rPr lang="en-US" smtClean="0"/>
              <a:pPr/>
              <a:t>29</a:t>
            </a:fld>
            <a:endParaRPr lang="en-US" dirty="0"/>
          </a:p>
        </p:txBody>
      </p:sp>
      <p:sp>
        <p:nvSpPr>
          <p:cNvPr id="7" name="Text Box 3"/>
          <p:cNvSpPr txBox="1">
            <a:spLocks noChangeArrowheads="1"/>
          </p:cNvSpPr>
          <p:nvPr/>
        </p:nvSpPr>
        <p:spPr bwMode="auto">
          <a:xfrm>
            <a:off x="661319" y="6288924"/>
            <a:ext cx="1468800" cy="2433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3432" rIns="81639" bIns="4082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1">
              <a:lnSpc>
                <a:spcPct val="98000"/>
              </a:lnSpc>
              <a:buClrTx/>
              <a:buFontTx/>
              <a:buNone/>
            </a:pPr>
            <a:r>
              <a:rPr lang="de-DE" altLang="en-US" sz="1100" b="1">
                <a:solidFill>
                  <a:srgbClr val="FFFFFF"/>
                </a:solidFill>
                <a:latin typeface="DejaVu Sans" pitchFamily="32" charset="0"/>
              </a:rPr>
              <a:t>Cristina Morales</a:t>
            </a:r>
          </a:p>
        </p:txBody>
      </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2828" y="1556024"/>
            <a:ext cx="1795680" cy="2044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9240" y="1823015"/>
            <a:ext cx="2481120" cy="147615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 Box 7"/>
          <p:cNvSpPr txBox="1">
            <a:spLocks noChangeArrowheads="1"/>
          </p:cNvSpPr>
          <p:nvPr/>
        </p:nvSpPr>
        <p:spPr bwMode="auto">
          <a:xfrm>
            <a:off x="816559" y="2221850"/>
            <a:ext cx="1480320" cy="6709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5188" rIns="81639" bIns="4082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1">
              <a:buClrTx/>
              <a:buFontTx/>
              <a:buNone/>
            </a:pPr>
            <a:r>
              <a:rPr lang="de-DE" altLang="en-US" sz="20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Space-like:</a:t>
            </a:r>
          </a:p>
          <a:p>
            <a:pPr algn="ctr" eaLnBrk="1">
              <a:buClrTx/>
              <a:buFontTx/>
              <a:buNone/>
            </a:pPr>
            <a:r>
              <a:rPr lang="de-DE" altLang="en-US" sz="20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FF real</a:t>
            </a:r>
          </a:p>
        </p:txBody>
      </p:sp>
      <p:pic>
        <p:nvPicPr>
          <p:cNvPr id="1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1189" y="1261081"/>
            <a:ext cx="1306080" cy="3269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7502" y="1281978"/>
            <a:ext cx="1729498" cy="352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AutoShape 11"/>
          <p:cNvSpPr>
            <a:spLocks noChangeArrowheads="1"/>
          </p:cNvSpPr>
          <p:nvPr/>
        </p:nvSpPr>
        <p:spPr bwMode="auto">
          <a:xfrm>
            <a:off x="1967400" y="3299170"/>
            <a:ext cx="2612160" cy="489651"/>
          </a:xfrm>
          <a:prstGeom prst="roundRect">
            <a:avLst>
              <a:gd name="adj" fmla="val 292"/>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ltLang="en-US"/>
          </a:p>
        </p:txBody>
      </p:sp>
      <p:pic>
        <p:nvPicPr>
          <p:cNvPr id="14"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99505" y="3407169"/>
            <a:ext cx="4545845" cy="2014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99542" y="5316632"/>
            <a:ext cx="1316760" cy="26437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Text Box 14"/>
          <p:cNvSpPr txBox="1">
            <a:spLocks noChangeArrowheads="1"/>
          </p:cNvSpPr>
          <p:nvPr/>
        </p:nvSpPr>
        <p:spPr bwMode="auto">
          <a:xfrm>
            <a:off x="6643079" y="1277110"/>
            <a:ext cx="878400" cy="3269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5188" rIns="81639" bIns="4082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1">
              <a:buClrTx/>
              <a:buFontTx/>
              <a:buNone/>
            </a:pPr>
            <a:r>
              <a:rPr lang="de-DE" altLang="en-US" b="1" dirty="0">
                <a:solidFill>
                  <a:srgbClr val="000000"/>
                </a:solidFill>
                <a:cs typeface="Arial" charset="0"/>
              </a:rPr>
              <a:t>, Λ Λ</a:t>
            </a:r>
          </a:p>
        </p:txBody>
      </p:sp>
      <p:sp>
        <p:nvSpPr>
          <p:cNvPr id="17" name="Line 15"/>
          <p:cNvSpPr>
            <a:spLocks noChangeShapeType="1"/>
          </p:cNvSpPr>
          <p:nvPr/>
        </p:nvSpPr>
        <p:spPr bwMode="auto">
          <a:xfrm>
            <a:off x="7000919" y="1312652"/>
            <a:ext cx="162720" cy="1440"/>
          </a:xfrm>
          <a:prstGeom prst="line">
            <a:avLst/>
          </a:prstGeom>
          <a:noFill/>
          <a:ln w="9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18" name="Rectangle 17"/>
          <p:cNvSpPr/>
          <p:nvPr/>
        </p:nvSpPr>
        <p:spPr>
          <a:xfrm>
            <a:off x="144422" y="870757"/>
            <a:ext cx="8999578" cy="461665"/>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smtClean="0">
                <a:solidFill>
                  <a:srgbClr val="0000FF"/>
                </a:solidFill>
                <a:latin typeface="华文楷体" panose="02010600040101010101" pitchFamily="2" charset="-122"/>
                <a:ea typeface="华文楷体" panose="02010600040101010101" pitchFamily="2" charset="-122"/>
              </a:rPr>
              <a:t>Spatial </a:t>
            </a:r>
            <a:r>
              <a:rPr lang="en-US" sz="2400" b="1" dirty="0">
                <a:solidFill>
                  <a:srgbClr val="0000FF"/>
                </a:solidFill>
                <a:latin typeface="华文楷体" panose="02010600040101010101" pitchFamily="2" charset="-122"/>
                <a:ea typeface="华文楷体" panose="02010600040101010101" pitchFamily="2" charset="-122"/>
              </a:rPr>
              <a:t>distributions of electric charge and current inside the </a:t>
            </a:r>
            <a:r>
              <a:rPr lang="en-US" sz="2400" b="1" dirty="0" smtClean="0">
                <a:solidFill>
                  <a:srgbClr val="0000FF"/>
                </a:solidFill>
                <a:latin typeface="华文楷体" panose="02010600040101010101" pitchFamily="2" charset="-122"/>
                <a:ea typeface="华文楷体" panose="02010600040101010101" pitchFamily="2" charset="-122"/>
              </a:rPr>
              <a:t>nucleon </a:t>
            </a:r>
            <a:endParaRPr lang="en-US" sz="2400" b="1" dirty="0">
              <a:solidFill>
                <a:srgbClr val="0000FF"/>
              </a:solidFill>
              <a:latin typeface="华文楷体" panose="02010600040101010101" pitchFamily="2" charset="-122"/>
              <a:ea typeface="华文楷体" panose="02010600040101010101" pitchFamily="2" charset="-122"/>
            </a:endParaRPr>
          </a:p>
        </p:txBody>
      </p:sp>
      <p:sp>
        <p:nvSpPr>
          <p:cNvPr id="19" name="Text Box 8"/>
          <p:cNvSpPr txBox="1">
            <a:spLocks noChangeArrowheads="1"/>
          </p:cNvSpPr>
          <p:nvPr/>
        </p:nvSpPr>
        <p:spPr bwMode="auto">
          <a:xfrm>
            <a:off x="7260360" y="2147041"/>
            <a:ext cx="1479550" cy="54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5188" rIns="81639" bIns="40820"/>
          <a:lstStyle>
            <a:lvl1pPr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ea typeface="宋体" pitchFamily="2" charset="-122"/>
              </a:defRPr>
            </a:lvl9pPr>
          </a:lstStyle>
          <a:p>
            <a:pPr algn="ctr" eaLnBrk="1" hangingPunct="1">
              <a:spcBef>
                <a:spcPct val="0"/>
              </a:spcBef>
              <a:buFontTx/>
              <a:buNone/>
            </a:pPr>
            <a:r>
              <a:rPr lang="de-DE" altLang="en-US" sz="20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Time-like:</a:t>
            </a:r>
          </a:p>
          <a:p>
            <a:pPr algn="ctr" eaLnBrk="1" hangingPunct="1">
              <a:spcBef>
                <a:spcPct val="0"/>
              </a:spcBef>
              <a:buFontTx/>
              <a:buNone/>
            </a:pPr>
            <a:r>
              <a:rPr lang="de-DE" altLang="en-US" sz="20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FF complex</a:t>
            </a:r>
          </a:p>
        </p:txBody>
      </p:sp>
      <p:sp>
        <p:nvSpPr>
          <p:cNvPr id="20" name="Rectangle 3"/>
          <p:cNvSpPr/>
          <p:nvPr/>
        </p:nvSpPr>
        <p:spPr>
          <a:xfrm>
            <a:off x="981461" y="5499996"/>
            <a:ext cx="6720397" cy="830997"/>
          </a:xfrm>
          <a:prstGeom prst="rect">
            <a:avLst/>
          </a:prstGeom>
          <a:solidFill>
            <a:srgbClr val="FFFF00"/>
          </a:solid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24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Complete picture of the </a:t>
            </a:r>
            <a:r>
              <a:rPr lang="en-GB" sz="24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nucleon structure requires space-like </a:t>
            </a:r>
            <a:r>
              <a:rPr lang="en-GB" sz="24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and </a:t>
            </a:r>
            <a:r>
              <a:rPr lang="en-GB" sz="24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time-like FF measurements</a:t>
            </a:r>
            <a:r>
              <a:rPr lang="en-GB" sz="24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 </a:t>
            </a:r>
          </a:p>
        </p:txBody>
      </p:sp>
    </p:spTree>
    <p:extLst>
      <p:ext uri="{BB962C8B-B14F-4D97-AF65-F5344CB8AC3E}">
        <p14:creationId xmlns:p14="http://schemas.microsoft.com/office/powerpoint/2010/main" val="38026031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dirty="0" smtClean="0">
                <a:latin typeface="Times New Roman" panose="02020603050405020304" pitchFamily="18" charset="0"/>
                <a:cs typeface="Times New Roman" panose="02020603050405020304" pitchFamily="18" charset="0"/>
              </a:rPr>
              <a:t>Features of the </a:t>
            </a:r>
            <a:r>
              <a:rPr lang="en-US" altLang="zh-CN" sz="3600" dirty="0" smtClean="0">
                <a:latin typeface="Times New Roman" panose="02020603050405020304" pitchFamily="18" charset="0"/>
                <a:cs typeface="Times New Roman" panose="02020603050405020304" pitchFamily="18" charset="0"/>
                <a:sym typeface="Symbol" panose="05050102010706020507" pitchFamily="18" charset="2"/>
              </a:rPr>
              <a:t>-c Energy Region</a:t>
            </a:r>
            <a:endParaRPr lang="zh-CN" altLang="en-US" sz="3600" dirty="0">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half" idx="10"/>
          </p:nvPr>
        </p:nvSpPr>
        <p:spPr>
          <a:xfrm>
            <a:off x="820269" y="6356350"/>
            <a:ext cx="2133600" cy="365125"/>
          </a:xfrm>
        </p:spPr>
        <p:txBody>
          <a:bodyPr/>
          <a:lstStyle/>
          <a:p>
            <a:r>
              <a:rPr lang="en-US" altLang="zh-CN" smtClean="0"/>
              <a:t>20/08/2016  H.P.  Peng</a:t>
            </a:r>
            <a:endParaRPr lang="en-US" dirty="0"/>
          </a:p>
        </p:txBody>
      </p:sp>
      <p:sp>
        <p:nvSpPr>
          <p:cNvPr id="5" name="页脚占位符 4"/>
          <p:cNvSpPr>
            <a:spLocks noGrp="1"/>
          </p:cNvSpPr>
          <p:nvPr>
            <p:ph type="ftr" sz="quarter" idx="11"/>
          </p:nvPr>
        </p:nvSpPr>
        <p:spPr>
          <a:xfrm>
            <a:off x="3487269" y="6356350"/>
            <a:ext cx="2895600" cy="365125"/>
          </a:xfrm>
        </p:spPr>
        <p:txBody>
          <a:bodyPr/>
          <a:lstStyle/>
          <a:p>
            <a:r>
              <a:rPr lang="zh-CN" altLang="en-US" sz="1200" smtClean="0"/>
              <a:t>高能物理战略研讨会 </a:t>
            </a:r>
            <a:r>
              <a:rPr lang="en-US" altLang="zh-CN" sz="1200" smtClean="0"/>
              <a:t>(</a:t>
            </a:r>
            <a:r>
              <a:rPr lang="zh-CN" altLang="en-US" sz="1200" smtClean="0"/>
              <a:t>合肥</a:t>
            </a:r>
            <a:r>
              <a:rPr lang="en-US" altLang="zh-CN" sz="1200" smtClean="0"/>
              <a:t>)</a:t>
            </a:r>
            <a:endParaRPr lang="en-US" sz="1200" dirty="0"/>
          </a:p>
        </p:txBody>
      </p:sp>
      <p:sp>
        <p:nvSpPr>
          <p:cNvPr id="6" name="灯片编号占位符 5"/>
          <p:cNvSpPr>
            <a:spLocks noGrp="1"/>
          </p:cNvSpPr>
          <p:nvPr>
            <p:ph type="sldNum" sz="quarter" idx="12"/>
          </p:nvPr>
        </p:nvSpPr>
        <p:spPr>
          <a:xfrm>
            <a:off x="6916269" y="6356350"/>
            <a:ext cx="2133600" cy="365125"/>
          </a:xfrm>
        </p:spPr>
        <p:txBody>
          <a:bodyPr/>
          <a:lstStyle/>
          <a:p>
            <a:fld id="{C973300C-797F-D148-A78D-320196FBAF04}" type="slidenum">
              <a:rPr lang="en-US" smtClean="0"/>
              <a:pPr/>
              <a:t>3</a:t>
            </a:fld>
            <a:endParaRPr lang="en-US" dirty="0"/>
          </a:p>
        </p:txBody>
      </p:sp>
      <p:sp>
        <p:nvSpPr>
          <p:cNvPr id="7" name="Rectangle 3"/>
          <p:cNvSpPr>
            <a:spLocks noChangeArrowheads="1"/>
          </p:cNvSpPr>
          <p:nvPr/>
        </p:nvSpPr>
        <p:spPr bwMode="auto">
          <a:xfrm>
            <a:off x="714849" y="4268262"/>
            <a:ext cx="7975534" cy="1965995"/>
          </a:xfrm>
          <a:prstGeom prst="rect">
            <a:avLst/>
          </a:prstGeom>
          <a:noFill/>
          <a:ln w="9525">
            <a:solidFill>
              <a:schemeClr val="bg1"/>
            </a:solidFill>
            <a:miter lim="800000"/>
            <a:headEnd/>
            <a:tailEnd/>
          </a:ln>
          <a:effectLst/>
        </p:spPr>
        <p:txBody>
          <a:bodyPr lIns="91429" tIns="45714" rIns="91429" bIns="45714">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defTabSz="914608">
              <a:lnSpc>
                <a:spcPts val="2600"/>
              </a:lnSpc>
              <a:spcBef>
                <a:spcPct val="20000"/>
              </a:spcBef>
              <a:buClr>
                <a:srgbClr val="000000"/>
              </a:buClr>
              <a:buSzPct val="80000"/>
              <a:buFont typeface="Wingdings" panose="05000000000000000000" pitchFamily="2" charset="2"/>
              <a:buChar char="p"/>
            </a:pPr>
            <a:r>
              <a:rPr lang="en-US" sz="2200" b="1" dirty="0">
                <a:latin typeface="华文楷体" panose="02010600040101010101" pitchFamily="2" charset="-122"/>
                <a:ea typeface="华文楷体" panose="02010600040101010101" pitchFamily="2" charset="-122"/>
                <a:cs typeface="Times New Roman" panose="02020603050405020304" pitchFamily="18" charset="0"/>
              </a:rPr>
              <a:t>Rich of</a:t>
            </a:r>
            <a:r>
              <a:rPr lang="en-US" sz="2200" b="1" dirty="0">
                <a:solidFill>
                  <a:srgbClr val="3333CC"/>
                </a:solidFill>
                <a:latin typeface="华文楷体" panose="02010600040101010101" pitchFamily="2" charset="-122"/>
                <a:ea typeface="华文楷体" panose="02010600040101010101" pitchFamily="2" charset="-122"/>
                <a:cs typeface="Times New Roman" panose="02020603050405020304" pitchFamily="18" charset="0"/>
              </a:rPr>
              <a:t> </a:t>
            </a:r>
            <a:r>
              <a:rPr lang="en-US" sz="22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resonances</a:t>
            </a:r>
            <a:r>
              <a:rPr lang="en-US" sz="2200" b="1" dirty="0">
                <a:latin typeface="华文楷体" panose="02010600040101010101" pitchFamily="2" charset="-122"/>
                <a:ea typeface="华文楷体" panose="02010600040101010101" pitchFamily="2" charset="-122"/>
                <a:cs typeface="Times New Roman" panose="02020603050405020304" pitchFamily="18" charset="0"/>
              </a:rPr>
              <a:t>, </a:t>
            </a:r>
            <a:r>
              <a:rPr lang="en-US" sz="2200" b="1" dirty="0" err="1">
                <a:latin typeface="华文楷体" panose="02010600040101010101" pitchFamily="2" charset="-122"/>
                <a:ea typeface="华文楷体" panose="02010600040101010101" pitchFamily="2" charset="-122"/>
                <a:cs typeface="Times New Roman" panose="02020603050405020304" pitchFamily="18" charset="0"/>
              </a:rPr>
              <a:t>charmonium</a:t>
            </a:r>
            <a:r>
              <a:rPr lang="en-US" sz="2200" b="1" dirty="0">
                <a:latin typeface="华文楷体" panose="02010600040101010101" pitchFamily="2" charset="-122"/>
                <a:ea typeface="华文楷体" panose="02010600040101010101" pitchFamily="2" charset="-122"/>
                <a:cs typeface="Times New Roman" panose="02020603050405020304" pitchFamily="18" charset="0"/>
              </a:rPr>
              <a:t> and  charmed </a:t>
            </a:r>
            <a:r>
              <a:rPr lang="en-US" sz="2200" b="1" dirty="0" smtClean="0">
                <a:latin typeface="华文楷体" panose="02010600040101010101" pitchFamily="2" charset="-122"/>
                <a:ea typeface="华文楷体" panose="02010600040101010101" pitchFamily="2" charset="-122"/>
                <a:cs typeface="Times New Roman" panose="02020603050405020304" pitchFamily="18" charset="0"/>
              </a:rPr>
              <a:t>mesons.</a:t>
            </a:r>
            <a:endParaRPr lang="en-US" sz="2200" b="1" dirty="0">
              <a:latin typeface="华文楷体" panose="02010600040101010101" pitchFamily="2" charset="-122"/>
              <a:ea typeface="华文楷体" panose="02010600040101010101" pitchFamily="2" charset="-122"/>
              <a:cs typeface="Times New Roman" panose="02020603050405020304" pitchFamily="18" charset="0"/>
            </a:endParaRPr>
          </a:p>
          <a:p>
            <a:pPr marL="342900" indent="-342900" defTabSz="914608">
              <a:lnSpc>
                <a:spcPts val="2600"/>
              </a:lnSpc>
              <a:spcBef>
                <a:spcPct val="20000"/>
              </a:spcBef>
              <a:buClr>
                <a:srgbClr val="000000"/>
              </a:buClr>
              <a:buSzPct val="80000"/>
              <a:buFont typeface="Wingdings" panose="05000000000000000000" pitchFamily="2" charset="2"/>
              <a:buChar char="p"/>
            </a:pPr>
            <a:r>
              <a:rPr lang="en-US" sz="22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Threshold</a:t>
            </a:r>
            <a:r>
              <a:rPr lang="en-US" sz="2200" b="1" dirty="0">
                <a:solidFill>
                  <a:srgbClr val="3333CC"/>
                </a:solidFill>
                <a:latin typeface="华文楷体" panose="02010600040101010101" pitchFamily="2" charset="-122"/>
                <a:ea typeface="华文楷体" panose="02010600040101010101" pitchFamily="2" charset="-122"/>
                <a:cs typeface="Times New Roman" panose="02020603050405020304" pitchFamily="18" charset="0"/>
              </a:rPr>
              <a:t> </a:t>
            </a:r>
            <a:r>
              <a:rPr lang="en-US" sz="2200" b="1" dirty="0">
                <a:latin typeface="华文楷体" panose="02010600040101010101" pitchFamily="2" charset="-122"/>
                <a:ea typeface="华文楷体" panose="02010600040101010101" pitchFamily="2" charset="-122"/>
                <a:cs typeface="Times New Roman" panose="02020603050405020304" pitchFamily="18" charset="0"/>
              </a:rPr>
              <a:t>characteristics (pairs of </a:t>
            </a:r>
            <a:r>
              <a:rPr lang="en-US" sz="2200" b="1" dirty="0">
                <a:latin typeface="华文楷体" panose="02010600040101010101" pitchFamily="2" charset="-122"/>
                <a:ea typeface="华文楷体" panose="02010600040101010101" pitchFamily="2" charset="-122"/>
                <a:cs typeface="Times New Roman" panose="02020603050405020304" pitchFamily="18" charset="0"/>
                <a:sym typeface="Symbol" pitchFamily="-108" charset="2"/>
              </a:rPr>
              <a:t>, D, D</a:t>
            </a:r>
            <a:r>
              <a:rPr lang="en-US" sz="2200" b="1" baseline="-25000" dirty="0">
                <a:latin typeface="华文楷体" panose="02010600040101010101" pitchFamily="2" charset="-122"/>
                <a:ea typeface="华文楷体" panose="02010600040101010101" pitchFamily="2" charset="-122"/>
                <a:cs typeface="Times New Roman" panose="02020603050405020304" pitchFamily="18" charset="0"/>
                <a:sym typeface="Symbol" pitchFamily="-108" charset="2"/>
              </a:rPr>
              <a:t>s</a:t>
            </a:r>
            <a:r>
              <a:rPr lang="en-US" sz="2200" b="1" dirty="0">
                <a:latin typeface="华文楷体" panose="02010600040101010101" pitchFamily="2" charset="-122"/>
                <a:ea typeface="华文楷体" panose="02010600040101010101" pitchFamily="2" charset="-122"/>
                <a:cs typeface="Times New Roman" panose="02020603050405020304" pitchFamily="18" charset="0"/>
                <a:sym typeface="Symbol" pitchFamily="-108" charset="2"/>
              </a:rPr>
              <a:t>, </a:t>
            </a:r>
            <a:r>
              <a:rPr lang="en-US" sz="2200" b="1" dirty="0" smtClean="0">
                <a:latin typeface="华文楷体" panose="02010600040101010101" pitchFamily="2" charset="-122"/>
                <a:ea typeface="华文楷体" panose="02010600040101010101" pitchFamily="2" charset="-122"/>
                <a:cs typeface="Times New Roman" panose="02020603050405020304" pitchFamily="18" charset="0"/>
                <a:sym typeface="Symbol" pitchFamily="-108" charset="2"/>
              </a:rPr>
              <a:t>charmed </a:t>
            </a:r>
            <a:r>
              <a:rPr lang="en-US" sz="2200" b="1" dirty="0">
                <a:latin typeface="华文楷体" panose="02010600040101010101" pitchFamily="2" charset="-122"/>
                <a:ea typeface="华文楷体" panose="02010600040101010101" pitchFamily="2" charset="-122"/>
                <a:cs typeface="Times New Roman" panose="02020603050405020304" pitchFamily="18" charset="0"/>
                <a:sym typeface="Symbol" pitchFamily="-108" charset="2"/>
              </a:rPr>
              <a:t>baryons…</a:t>
            </a:r>
            <a:r>
              <a:rPr lang="en-US" sz="2200" b="1" dirty="0" smtClean="0">
                <a:latin typeface="华文楷体" panose="02010600040101010101" pitchFamily="2" charset="-122"/>
                <a:ea typeface="华文楷体" panose="02010600040101010101" pitchFamily="2" charset="-122"/>
                <a:cs typeface="Times New Roman" panose="02020603050405020304" pitchFamily="18" charset="0"/>
                <a:sym typeface="Symbol" pitchFamily="-108" charset="2"/>
              </a:rPr>
              <a:t>).</a:t>
            </a:r>
            <a:endParaRPr lang="en-US" sz="2200" b="1" dirty="0">
              <a:latin typeface="华文楷体" panose="02010600040101010101" pitchFamily="2" charset="-122"/>
              <a:ea typeface="华文楷体" panose="02010600040101010101" pitchFamily="2" charset="-122"/>
              <a:cs typeface="Times New Roman" panose="02020603050405020304" pitchFamily="18" charset="0"/>
            </a:endParaRPr>
          </a:p>
          <a:p>
            <a:pPr marL="342900" indent="-342900" defTabSz="914608">
              <a:lnSpc>
                <a:spcPts val="2600"/>
              </a:lnSpc>
              <a:spcBef>
                <a:spcPct val="20000"/>
              </a:spcBef>
              <a:buClr>
                <a:srgbClr val="000000"/>
              </a:buClr>
              <a:buSzPct val="80000"/>
              <a:buFont typeface="Wingdings" panose="05000000000000000000" pitchFamily="2" charset="2"/>
              <a:buChar char="p"/>
            </a:pPr>
            <a:r>
              <a:rPr lang="en-US" sz="22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Transition </a:t>
            </a:r>
            <a:r>
              <a:rPr lang="en-US" sz="2200" b="1" dirty="0">
                <a:latin typeface="华文楷体" panose="02010600040101010101" pitchFamily="2" charset="-122"/>
                <a:ea typeface="华文楷体" panose="02010600040101010101" pitchFamily="2" charset="-122"/>
                <a:cs typeface="Times New Roman" panose="02020603050405020304" pitchFamily="18" charset="0"/>
              </a:rPr>
              <a:t>between</a:t>
            </a:r>
            <a:r>
              <a:rPr lang="en-US" sz="22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 </a:t>
            </a:r>
            <a:r>
              <a:rPr lang="en-US" sz="2200" b="1" dirty="0">
                <a:latin typeface="华文楷体" panose="02010600040101010101" pitchFamily="2" charset="-122"/>
                <a:ea typeface="华文楷体" panose="02010600040101010101" pitchFamily="2" charset="-122"/>
                <a:cs typeface="Times New Roman" panose="02020603050405020304" pitchFamily="18" charset="0"/>
              </a:rPr>
              <a:t>smooth and resonances, perturbative and non-</a:t>
            </a:r>
            <a:r>
              <a:rPr lang="en-US" sz="2200" b="1" dirty="0" err="1">
                <a:latin typeface="华文楷体" panose="02010600040101010101" pitchFamily="2" charset="-122"/>
                <a:ea typeface="华文楷体" panose="02010600040101010101" pitchFamily="2" charset="-122"/>
                <a:cs typeface="Times New Roman" panose="02020603050405020304" pitchFamily="18" charset="0"/>
              </a:rPr>
              <a:t>perturbative</a:t>
            </a:r>
            <a:r>
              <a:rPr lang="en-US" sz="2200" b="1" dirty="0">
                <a:latin typeface="华文楷体" panose="02010600040101010101" pitchFamily="2" charset="-122"/>
                <a:ea typeface="华文楷体" panose="02010600040101010101" pitchFamily="2" charset="-122"/>
                <a:cs typeface="Times New Roman" panose="02020603050405020304" pitchFamily="18" charset="0"/>
              </a:rPr>
              <a:t> </a:t>
            </a:r>
            <a:r>
              <a:rPr lang="en-US" sz="22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QCD</a:t>
            </a:r>
            <a:r>
              <a:rPr lang="en-US" sz="2200" b="1" dirty="0" smtClean="0">
                <a:latin typeface="华文楷体" panose="02010600040101010101" pitchFamily="2" charset="-122"/>
                <a:ea typeface="华文楷体" panose="02010600040101010101" pitchFamily="2" charset="-122"/>
                <a:cs typeface="Times New Roman" panose="02020603050405020304" pitchFamily="18" charset="0"/>
              </a:rPr>
              <a:t>.</a:t>
            </a:r>
            <a:endParaRPr lang="en-US" sz="2200" b="1" dirty="0">
              <a:latin typeface="华文楷体" panose="02010600040101010101" pitchFamily="2" charset="-122"/>
              <a:ea typeface="华文楷体" panose="02010600040101010101" pitchFamily="2" charset="-122"/>
              <a:cs typeface="Times New Roman" panose="02020603050405020304" pitchFamily="18" charset="0"/>
            </a:endParaRPr>
          </a:p>
          <a:p>
            <a:pPr marL="342900" indent="-342900" defTabSz="914608">
              <a:lnSpc>
                <a:spcPts val="2600"/>
              </a:lnSpc>
              <a:spcBef>
                <a:spcPct val="20000"/>
              </a:spcBef>
              <a:buClr>
                <a:srgbClr val="000000"/>
              </a:buClr>
              <a:buSzPct val="80000"/>
              <a:buFont typeface="Wingdings" panose="05000000000000000000" pitchFamily="2" charset="2"/>
              <a:buChar char="p"/>
            </a:pPr>
            <a:r>
              <a:rPr lang="en-US" sz="2200" b="1" dirty="0" smtClean="0">
                <a:latin typeface="华文楷体" panose="02010600040101010101" pitchFamily="2" charset="-122"/>
                <a:ea typeface="华文楷体" panose="02010600040101010101" pitchFamily="2" charset="-122"/>
                <a:cs typeface="Times New Roman" panose="02020603050405020304" pitchFamily="18" charset="0"/>
              </a:rPr>
              <a:t>Mass </a:t>
            </a:r>
            <a:r>
              <a:rPr lang="en-US" sz="2200" b="1" dirty="0">
                <a:latin typeface="华文楷体" panose="02010600040101010101" pitchFamily="2" charset="-122"/>
                <a:ea typeface="华文楷体" panose="02010600040101010101" pitchFamily="2" charset="-122"/>
                <a:cs typeface="Times New Roman" panose="02020603050405020304" pitchFamily="18" charset="0"/>
              </a:rPr>
              <a:t>location of the</a:t>
            </a:r>
            <a:r>
              <a:rPr lang="en-US" sz="2200" b="1" dirty="0">
                <a:solidFill>
                  <a:srgbClr val="3333CC"/>
                </a:solidFill>
                <a:latin typeface="华文楷体" panose="02010600040101010101" pitchFamily="2" charset="-122"/>
                <a:ea typeface="华文楷体" panose="02010600040101010101" pitchFamily="2" charset="-122"/>
                <a:cs typeface="Times New Roman" panose="02020603050405020304" pitchFamily="18" charset="0"/>
              </a:rPr>
              <a:t> </a:t>
            </a:r>
            <a:r>
              <a:rPr lang="en-US" sz="22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exotic</a:t>
            </a:r>
            <a:r>
              <a:rPr lang="en-US" sz="2200" b="1" dirty="0" smtClean="0">
                <a:latin typeface="华文楷体" panose="02010600040101010101" pitchFamily="2" charset="-122"/>
                <a:ea typeface="华文楷体" panose="02010600040101010101" pitchFamily="2" charset="-122"/>
                <a:cs typeface="Times New Roman" panose="02020603050405020304" pitchFamily="18" charset="0"/>
              </a:rPr>
              <a:t> hadrons</a:t>
            </a:r>
            <a:r>
              <a:rPr lang="en-US" sz="2200" b="1" dirty="0" smtClean="0">
                <a:solidFill>
                  <a:srgbClr val="3333CC"/>
                </a:solidFill>
                <a:latin typeface="华文楷体" panose="02010600040101010101" pitchFamily="2" charset="-122"/>
                <a:ea typeface="华文楷体" panose="02010600040101010101" pitchFamily="2" charset="-122"/>
                <a:cs typeface="Times New Roman" panose="02020603050405020304" pitchFamily="18" charset="0"/>
              </a:rPr>
              <a:t>, </a:t>
            </a:r>
            <a:r>
              <a:rPr lang="en-US" sz="2200" b="1" dirty="0" err="1" smtClean="0">
                <a:latin typeface="华文楷体" panose="02010600040101010101" pitchFamily="2" charset="-122"/>
                <a:ea typeface="华文楷体" panose="02010600040101010101" pitchFamily="2" charset="-122"/>
                <a:cs typeface="Times New Roman" panose="02020603050405020304" pitchFamily="18" charset="0"/>
              </a:rPr>
              <a:t>gluonic</a:t>
            </a:r>
            <a:r>
              <a:rPr lang="en-US" sz="2200" b="1" dirty="0" smtClean="0">
                <a:latin typeface="华文楷体" panose="02010600040101010101" pitchFamily="2" charset="-122"/>
                <a:ea typeface="华文楷体" panose="02010600040101010101" pitchFamily="2" charset="-122"/>
                <a:cs typeface="Times New Roman" panose="02020603050405020304" pitchFamily="18" charset="0"/>
              </a:rPr>
              <a:t> matter </a:t>
            </a:r>
            <a:r>
              <a:rPr lang="en-US" sz="2200" b="1" dirty="0">
                <a:latin typeface="华文楷体" panose="02010600040101010101" pitchFamily="2" charset="-122"/>
                <a:ea typeface="华文楷体" panose="02010600040101010101" pitchFamily="2" charset="-122"/>
                <a:cs typeface="Times New Roman" panose="02020603050405020304" pitchFamily="18" charset="0"/>
              </a:rPr>
              <a:t>and </a:t>
            </a:r>
            <a:r>
              <a:rPr lang="en-US" sz="2200" b="1" dirty="0" smtClean="0">
                <a:latin typeface="华文楷体" panose="02010600040101010101" pitchFamily="2" charset="-122"/>
                <a:ea typeface="华文楷体" panose="02010600040101010101" pitchFamily="2" charset="-122"/>
                <a:cs typeface="Times New Roman" panose="02020603050405020304" pitchFamily="18" charset="0"/>
              </a:rPr>
              <a:t>hybrid.</a:t>
            </a:r>
            <a:endParaRPr lang="en-US" sz="2200" b="1" dirty="0">
              <a:latin typeface="华文楷体" panose="02010600040101010101" pitchFamily="2" charset="-122"/>
              <a:ea typeface="华文楷体" panose="02010600040101010101" pitchFamily="2" charset="-122"/>
              <a:cs typeface="Times New Roman" panose="02020603050405020304" pitchFamily="18" charset="0"/>
            </a:endParaRPr>
          </a:p>
        </p:txBody>
      </p:sp>
      <p:grpSp>
        <p:nvGrpSpPr>
          <p:cNvPr id="21" name="组合 20"/>
          <p:cNvGrpSpPr/>
          <p:nvPr/>
        </p:nvGrpSpPr>
        <p:grpSpPr>
          <a:xfrm>
            <a:off x="701281" y="1092839"/>
            <a:ext cx="7436637" cy="3012031"/>
            <a:chOff x="1604470" y="1689765"/>
            <a:chExt cx="8824600" cy="4168041"/>
          </a:xfrm>
        </p:grpSpPr>
        <p:sp>
          <p:nvSpPr>
            <p:cNvPr id="22" name="灯片编号占位符 5"/>
            <p:cNvSpPr txBox="1">
              <a:spLocks/>
            </p:cNvSpPr>
            <p:nvPr/>
          </p:nvSpPr>
          <p:spPr bwMode="auto">
            <a:xfrm>
              <a:off x="7930657" y="5320542"/>
              <a:ext cx="1905000" cy="537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fld id="{C83CBDD4-8B73-A94D-A50A-15F65D8171EE}" type="slidenum">
                <a:rPr lang="zh-CN" altLang="en-US" sz="1200">
                  <a:solidFill>
                    <a:srgbClr val="898989"/>
                  </a:solidFill>
                  <a:latin typeface="Calibri" charset="0"/>
                </a:rPr>
                <a:pPr eaLnBrk="1" hangingPunct="1"/>
                <a:t>3</a:t>
              </a:fld>
              <a:endParaRPr lang="en-US" altLang="zh-CN" sz="1200">
                <a:solidFill>
                  <a:srgbClr val="898989"/>
                </a:solidFill>
                <a:latin typeface="Calibri" charset="0"/>
              </a:endParaRPr>
            </a:p>
          </p:txBody>
        </p:sp>
        <p:pic>
          <p:nvPicPr>
            <p:cNvPr id="23" name="Picture 48"/>
            <p:cNvPicPr>
              <a:picLocks noChangeAspect="1" noChangeArrowheads="1"/>
            </p:cNvPicPr>
            <p:nvPr/>
          </p:nvPicPr>
          <p:blipFill>
            <a:blip r:embed="rId3">
              <a:extLst>
                <a:ext uri="{28A0092B-C50C-407E-A947-70E740481C1C}">
                  <a14:useLocalDpi xmlns:a14="http://schemas.microsoft.com/office/drawing/2010/main" val="0"/>
                </a:ext>
              </a:extLst>
            </a:blip>
            <a:srcRect t="32405" r="-79" b="36203"/>
            <a:stretch>
              <a:fillRect/>
            </a:stretch>
          </p:blipFill>
          <p:spPr bwMode="auto">
            <a:xfrm>
              <a:off x="1604470" y="1689765"/>
              <a:ext cx="8824600" cy="4108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p:nvPr/>
          </p:nvSpPr>
          <p:spPr>
            <a:xfrm>
              <a:off x="4636635" y="4993303"/>
              <a:ext cx="556563" cy="369331"/>
            </a:xfrm>
            <a:prstGeom prst="rect">
              <a:avLst/>
            </a:prstGeom>
            <a:noFill/>
            <a:ln>
              <a:noFill/>
            </a:ln>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err="1">
                  <a:solidFill>
                    <a:srgbClr val="FF0000"/>
                  </a:solidFill>
                  <a:latin typeface="Symbol" charset="2"/>
                  <a:cs typeface="Symbol" charset="2"/>
                </a:rPr>
                <a:t>t</a:t>
              </a:r>
              <a:r>
                <a:rPr lang="en-US" b="1" baseline="30000" dirty="0" err="1">
                  <a:solidFill>
                    <a:srgbClr val="FF0000"/>
                  </a:solidFill>
                  <a:latin typeface="Symbol" charset="2"/>
                  <a:cs typeface="Symbol" charset="2"/>
                </a:rPr>
                <a:t>+</a:t>
              </a:r>
              <a:r>
                <a:rPr lang="en-US" b="1" dirty="0" err="1">
                  <a:solidFill>
                    <a:srgbClr val="FF0000"/>
                  </a:solidFill>
                  <a:latin typeface="Symbol" charset="2"/>
                  <a:cs typeface="Symbol" charset="2"/>
                </a:rPr>
                <a:t>t</a:t>
              </a:r>
              <a:r>
                <a:rPr lang="en-US" b="1" baseline="30000" dirty="0">
                  <a:solidFill>
                    <a:srgbClr val="FF0000"/>
                  </a:solidFill>
                  <a:latin typeface="Symbol" charset="2"/>
                  <a:cs typeface="Symbol" charset="2"/>
                </a:rPr>
                <a:t>-</a:t>
              </a:r>
              <a:endParaRPr lang="en-US" b="1" dirty="0">
                <a:solidFill>
                  <a:srgbClr val="FF0000"/>
                </a:solidFill>
                <a:latin typeface="Symbol" charset="2"/>
                <a:cs typeface="Symbol" charset="2"/>
              </a:endParaRPr>
            </a:p>
          </p:txBody>
        </p:sp>
        <p:sp>
          <p:nvSpPr>
            <p:cNvPr id="25" name="TextBox 21"/>
            <p:cNvSpPr txBox="1"/>
            <p:nvPr/>
          </p:nvSpPr>
          <p:spPr>
            <a:xfrm>
              <a:off x="6053488" y="4993303"/>
              <a:ext cx="598241" cy="369331"/>
            </a:xfrm>
            <a:prstGeom prst="rect">
              <a:avLst/>
            </a:prstGeom>
            <a:noFill/>
            <a:ln>
              <a:noFill/>
            </a:ln>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err="1">
                  <a:solidFill>
                    <a:srgbClr val="FF0000"/>
                  </a:solidFill>
                  <a:cs typeface="Symbol" charset="2"/>
                </a:rPr>
                <a:t>D</a:t>
              </a:r>
              <a:r>
                <a:rPr lang="en-US" b="1" baseline="-25000" dirty="0" err="1">
                  <a:solidFill>
                    <a:srgbClr val="FF0000"/>
                  </a:solidFill>
                  <a:cs typeface="Symbol" charset="2"/>
                </a:rPr>
                <a:t>s</a:t>
              </a:r>
              <a:r>
                <a:rPr lang="en-US" b="1" dirty="0" err="1">
                  <a:solidFill>
                    <a:srgbClr val="FF0000"/>
                  </a:solidFill>
                  <a:cs typeface="Symbol" charset="2"/>
                </a:rPr>
                <a:t>D</a:t>
              </a:r>
              <a:r>
                <a:rPr lang="en-US" b="1" baseline="-25000" dirty="0" err="1">
                  <a:solidFill>
                    <a:srgbClr val="FF0000"/>
                  </a:solidFill>
                  <a:cs typeface="Symbol" charset="2"/>
                </a:rPr>
                <a:t>s</a:t>
              </a:r>
              <a:endParaRPr lang="en-US" b="1" baseline="-25000" dirty="0">
                <a:solidFill>
                  <a:srgbClr val="FF0000"/>
                </a:solidFill>
                <a:cs typeface="Symbol" charset="2"/>
              </a:endParaRPr>
            </a:p>
          </p:txBody>
        </p:sp>
        <p:sp>
          <p:nvSpPr>
            <p:cNvPr id="26" name="TextBox 21"/>
            <p:cNvSpPr txBox="1"/>
            <p:nvPr/>
          </p:nvSpPr>
          <p:spPr>
            <a:xfrm>
              <a:off x="7026106" y="4996532"/>
              <a:ext cx="675185" cy="369331"/>
            </a:xfrm>
            <a:prstGeom prst="rect">
              <a:avLst/>
            </a:prstGeom>
            <a:noFill/>
            <a:ln>
              <a:noFill/>
            </a:ln>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err="1">
                  <a:solidFill>
                    <a:srgbClr val="FF0000"/>
                  </a:solidFill>
                  <a:latin typeface="Calibri" panose="020F0502020204030204" pitchFamily="34" charset="0"/>
                  <a:cs typeface="Symbol" charset="2"/>
                </a:rPr>
                <a:t>D</a:t>
              </a:r>
              <a:r>
                <a:rPr lang="en-US" b="1" baseline="-25000" dirty="0" err="1">
                  <a:solidFill>
                    <a:srgbClr val="FF0000"/>
                  </a:solidFill>
                  <a:latin typeface="Calibri" panose="020F0502020204030204" pitchFamily="34" charset="0"/>
                  <a:cs typeface="Symbol" charset="2"/>
                </a:rPr>
                <a:t>s</a:t>
              </a:r>
              <a:r>
                <a:rPr lang="en-US" b="1" dirty="0" err="1">
                  <a:solidFill>
                    <a:srgbClr val="FF0000"/>
                  </a:solidFill>
                  <a:latin typeface="Calibri" panose="020F0502020204030204" pitchFamily="34" charset="0"/>
                  <a:cs typeface="Symbol" charset="2"/>
                </a:rPr>
                <a:t>D</a:t>
              </a:r>
              <a:r>
                <a:rPr lang="en-US" b="1" baseline="-25000" dirty="0" err="1">
                  <a:solidFill>
                    <a:srgbClr val="FF0000"/>
                  </a:solidFill>
                  <a:latin typeface="Calibri" panose="020F0502020204030204" pitchFamily="34" charset="0"/>
                  <a:cs typeface="Symbol" charset="2"/>
                </a:rPr>
                <a:t>s</a:t>
              </a:r>
              <a:r>
                <a:rPr lang="zh-CN" altLang="en-US" b="1" baseline="30000" dirty="0">
                  <a:solidFill>
                    <a:srgbClr val="FF0000"/>
                  </a:solidFill>
                  <a:latin typeface="Calibri" panose="020F0502020204030204" pitchFamily="34" charset="0"/>
                  <a:cs typeface="Symbol" charset="2"/>
                </a:rPr>
                <a:t>*</a:t>
              </a:r>
              <a:endParaRPr lang="en-US" b="1" baseline="30000" dirty="0">
                <a:solidFill>
                  <a:srgbClr val="FF0000"/>
                </a:solidFill>
                <a:latin typeface="Calibri" panose="020F0502020204030204" pitchFamily="34" charset="0"/>
                <a:cs typeface="Symbol" charset="2"/>
              </a:endParaRPr>
            </a:p>
          </p:txBody>
        </p:sp>
        <p:cxnSp>
          <p:nvCxnSpPr>
            <p:cNvPr id="27" name="直接连接符 26"/>
            <p:cNvCxnSpPr/>
            <p:nvPr/>
          </p:nvCxnSpPr>
          <p:spPr>
            <a:xfrm>
              <a:off x="5214375" y="4298645"/>
              <a:ext cx="13855" cy="1202262"/>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019350" y="4315270"/>
              <a:ext cx="13855" cy="1202262"/>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9" name="TextBox 21"/>
            <p:cNvSpPr txBox="1"/>
            <p:nvPr/>
          </p:nvSpPr>
          <p:spPr>
            <a:xfrm>
              <a:off x="5486343" y="5039997"/>
              <a:ext cx="476412" cy="369331"/>
            </a:xfrm>
            <a:prstGeom prst="rect">
              <a:avLst/>
            </a:prstGeom>
            <a:noFill/>
            <a:ln>
              <a:noFill/>
            </a:ln>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solidFill>
                    <a:srgbClr val="FF0000"/>
                  </a:solidFill>
                  <a:cs typeface="Symbol" charset="2"/>
                </a:rPr>
                <a:t>DD</a:t>
              </a:r>
              <a:endParaRPr lang="en-US" b="1" baseline="-25000" dirty="0">
                <a:solidFill>
                  <a:srgbClr val="FF0000"/>
                </a:solidFill>
                <a:cs typeface="Symbol" charset="2"/>
              </a:endParaRPr>
            </a:p>
          </p:txBody>
        </p:sp>
        <p:cxnSp>
          <p:nvCxnSpPr>
            <p:cNvPr id="30" name="直接连接符 29"/>
            <p:cNvCxnSpPr/>
            <p:nvPr/>
          </p:nvCxnSpPr>
          <p:spPr>
            <a:xfrm>
              <a:off x="6643091" y="4305493"/>
              <a:ext cx="13855" cy="1202262"/>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7113142" y="4316687"/>
              <a:ext cx="13855" cy="1202262"/>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8865307" y="4346725"/>
              <a:ext cx="13855" cy="1202262"/>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3" name="TextBox 21"/>
            <p:cNvSpPr txBox="1"/>
            <p:nvPr/>
          </p:nvSpPr>
          <p:spPr>
            <a:xfrm>
              <a:off x="8140006" y="5039997"/>
              <a:ext cx="768863" cy="766621"/>
            </a:xfrm>
            <a:prstGeom prst="rect">
              <a:avLst/>
            </a:prstGeom>
            <a:noFill/>
            <a:ln>
              <a:noFill/>
            </a:ln>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solidFill>
                    <a:srgbClr val="FF0000"/>
                  </a:solidFill>
                  <a:latin typeface="Calibri" panose="020F0502020204030204" pitchFamily="34" charset="0"/>
                  <a:cs typeface="Symbol" charset="2"/>
                  <a:sym typeface="Symbol" panose="05050102010706020507" pitchFamily="18" charset="2"/>
                </a:rPr>
                <a:t></a:t>
              </a:r>
              <a:r>
                <a:rPr lang="en-US" b="1" baseline="-25000" dirty="0" err="1" smtClean="0">
                  <a:solidFill>
                    <a:srgbClr val="FF0000"/>
                  </a:solidFill>
                  <a:latin typeface="Calibri" panose="020F0502020204030204" pitchFamily="34" charset="0"/>
                  <a:cs typeface="Symbol" charset="2"/>
                  <a:sym typeface="Symbol" panose="05050102010706020507" pitchFamily="18" charset="2"/>
                </a:rPr>
                <a:t>C</a:t>
              </a:r>
              <a:r>
                <a:rPr lang="en-US" b="1" dirty="0" err="1" smtClean="0">
                  <a:solidFill>
                    <a:srgbClr val="FF0000"/>
                  </a:solidFill>
                  <a:latin typeface="Calibri" panose="020F0502020204030204" pitchFamily="34" charset="0"/>
                  <a:cs typeface="Symbol" charset="2"/>
                  <a:sym typeface="Symbol" panose="05050102010706020507" pitchFamily="18" charset="2"/>
                </a:rPr>
                <a:t></a:t>
              </a:r>
              <a:r>
                <a:rPr lang="en-US" altLang="zh-CN" b="1" baseline="-25000" dirty="0" err="1">
                  <a:solidFill>
                    <a:srgbClr val="FF0000"/>
                  </a:solidFill>
                  <a:latin typeface="Calibri" panose="020F0502020204030204" pitchFamily="34" charset="0"/>
                  <a:cs typeface="Symbol" charset="2"/>
                  <a:sym typeface="Symbol" panose="05050102010706020507" pitchFamily="18" charset="2"/>
                </a:rPr>
                <a:t>c</a:t>
              </a:r>
              <a:endParaRPr lang="en-US" altLang="zh-CN" b="1" baseline="-25000" dirty="0">
                <a:solidFill>
                  <a:srgbClr val="FF0000"/>
                </a:solidFill>
                <a:latin typeface="Calibri" panose="020F0502020204030204" pitchFamily="34" charset="0"/>
                <a:cs typeface="Symbol" charset="2"/>
              </a:endParaRPr>
            </a:p>
            <a:p>
              <a:endParaRPr lang="en-US" b="1" baseline="-25000" dirty="0">
                <a:solidFill>
                  <a:srgbClr val="FF0000"/>
                </a:solidFill>
                <a:latin typeface="Calibri" panose="020F0502020204030204" pitchFamily="34" charset="0"/>
                <a:cs typeface="Symbol" charset="2"/>
              </a:endParaRPr>
            </a:p>
          </p:txBody>
        </p:sp>
      </p:grpSp>
    </p:spTree>
    <p:extLst>
      <p:ext uri="{BB962C8B-B14F-4D97-AF65-F5344CB8AC3E}">
        <p14:creationId xmlns:p14="http://schemas.microsoft.com/office/powerpoint/2010/main" val="8173630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3600" dirty="0" smtClean="0">
                <a:latin typeface="Times New Roman" panose="02020603050405020304" pitchFamily="18" charset="0"/>
                <a:cs typeface="Times New Roman" panose="02020603050405020304" pitchFamily="18" charset="0"/>
              </a:rPr>
              <a:t>Proton FF : Space-Like</a:t>
            </a:r>
            <a:endParaRPr lang="zh-CN" altLang="en-US" sz="3600" dirty="0">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z="1200" smtClean="0"/>
              <a:t>高能物理战略研讨会 </a:t>
            </a:r>
            <a:r>
              <a:rPr lang="en-US" altLang="zh-CN" sz="1200" smtClean="0"/>
              <a:t>(</a:t>
            </a:r>
            <a:r>
              <a:rPr lang="zh-CN" altLang="en-US" sz="1200" smtClean="0"/>
              <a:t>合肥</a:t>
            </a:r>
            <a:r>
              <a:rPr lang="en-US" altLang="zh-CN" sz="1200" smtClean="0"/>
              <a:t>)</a:t>
            </a:r>
            <a:endParaRPr lang="en-US" sz="1200" dirty="0"/>
          </a:p>
        </p:txBody>
      </p:sp>
      <p:sp>
        <p:nvSpPr>
          <p:cNvPr id="6" name="灯片编号占位符 5"/>
          <p:cNvSpPr>
            <a:spLocks noGrp="1"/>
          </p:cNvSpPr>
          <p:nvPr>
            <p:ph type="sldNum" sz="quarter" idx="12"/>
          </p:nvPr>
        </p:nvSpPr>
        <p:spPr/>
        <p:txBody>
          <a:bodyPr/>
          <a:lstStyle/>
          <a:p>
            <a:fld id="{C973300C-797F-D148-A78D-320196FBAF04}" type="slidenum">
              <a:rPr lang="en-US" smtClean="0"/>
              <a:pPr/>
              <a:t>30</a:t>
            </a:fld>
            <a:endParaRPr lang="en-US" dirty="0"/>
          </a:p>
        </p:txBody>
      </p:sp>
      <p:sp>
        <p:nvSpPr>
          <p:cNvPr id="7" name="Rectangle 17"/>
          <p:cNvSpPr>
            <a:spLocks noChangeArrowheads="1"/>
          </p:cNvSpPr>
          <p:nvPr/>
        </p:nvSpPr>
        <p:spPr bwMode="auto">
          <a:xfrm>
            <a:off x="204222" y="897676"/>
            <a:ext cx="890246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eaLnBrk="1" hangingPunct="1">
              <a:lnSpc>
                <a:spcPct val="130000"/>
              </a:lnSpc>
              <a:spcBef>
                <a:spcPct val="0"/>
              </a:spcBef>
              <a:buFont typeface="Wingdings" panose="05000000000000000000" pitchFamily="2" charset="2"/>
              <a:buChar char="p"/>
            </a:pPr>
            <a:r>
              <a:rPr lang="en-US" altLang="zh-CN" sz="2000" b="1"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Many </a:t>
            </a:r>
            <a:r>
              <a:rPr lang="en-US" altLang="zh-CN" sz="2000" b="1" dirty="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measurements of the proton form factors in the space-like region.</a:t>
            </a:r>
          </a:p>
          <a:p>
            <a:pPr eaLnBrk="1" hangingPunct="1">
              <a:lnSpc>
                <a:spcPct val="130000"/>
              </a:lnSpc>
              <a:spcBef>
                <a:spcPct val="0"/>
              </a:spcBef>
              <a:buFont typeface="Wingdings" panose="05000000000000000000" pitchFamily="2" charset="2"/>
              <a:buChar char="p"/>
            </a:pPr>
            <a:r>
              <a:rPr lang="en-US" altLang="zh-CN" sz="2000" b="1" dirty="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At </a:t>
            </a:r>
            <a:r>
              <a:rPr lang="en-US" altLang="zh-CN" sz="2000" b="1" dirty="0" err="1">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Jlab</a:t>
            </a:r>
            <a:r>
              <a:rPr lang="en-US" altLang="zh-CN" sz="2000" b="1" dirty="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 the proton factor ratio was measured precisely with an uncertainty of ~1%, based on which the proton electronic and magnetic radii could be extracted.</a:t>
            </a:r>
          </a:p>
        </p:txBody>
      </p:sp>
      <p:grpSp>
        <p:nvGrpSpPr>
          <p:cNvPr id="8" name="Group 3"/>
          <p:cNvGrpSpPr/>
          <p:nvPr/>
        </p:nvGrpSpPr>
        <p:grpSpPr>
          <a:xfrm>
            <a:off x="679505" y="2774731"/>
            <a:ext cx="3672466" cy="2930956"/>
            <a:chOff x="527298" y="1887066"/>
            <a:chExt cx="4476750" cy="348615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298" y="1887066"/>
              <a:ext cx="4476750" cy="348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2"/>
            <p:cNvSpPr txBox="1"/>
            <p:nvPr/>
          </p:nvSpPr>
          <p:spPr>
            <a:xfrm>
              <a:off x="3851920" y="2636912"/>
              <a:ext cx="695689" cy="246221"/>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1000" b="1" dirty="0" err="1" smtClean="0">
                  <a:solidFill>
                    <a:srgbClr val="FF0000"/>
                  </a:solidFill>
                </a:rPr>
                <a:t>JLab</a:t>
              </a:r>
              <a:endParaRPr lang="en-US" sz="1000" b="1" dirty="0">
                <a:solidFill>
                  <a:srgbClr val="FF0000"/>
                </a:solidFill>
              </a:endParaRPr>
            </a:p>
          </p:txBody>
        </p:sp>
      </p:grpSp>
      <p:grpSp>
        <p:nvGrpSpPr>
          <p:cNvPr id="11" name="Group 4"/>
          <p:cNvGrpSpPr/>
          <p:nvPr/>
        </p:nvGrpSpPr>
        <p:grpSpPr>
          <a:xfrm>
            <a:off x="4655452" y="2774731"/>
            <a:ext cx="3471862" cy="3037490"/>
            <a:chOff x="4916363" y="2060848"/>
            <a:chExt cx="4048125" cy="3333750"/>
          </a:xfrm>
        </p:grpSpPr>
        <p:pic>
          <p:nvPicPr>
            <p:cNvPr id="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6363" y="2060848"/>
              <a:ext cx="4048125"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21"/>
            <p:cNvSpPr txBox="1"/>
            <p:nvPr/>
          </p:nvSpPr>
          <p:spPr>
            <a:xfrm>
              <a:off x="5220072" y="3306756"/>
              <a:ext cx="911713" cy="307777"/>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1400" b="1" dirty="0" err="1" smtClean="0">
                  <a:solidFill>
                    <a:srgbClr val="FF0000"/>
                  </a:solidFill>
                </a:rPr>
                <a:t>JLab</a:t>
              </a:r>
              <a:endParaRPr lang="en-US" sz="1400" b="1" dirty="0">
                <a:solidFill>
                  <a:srgbClr val="FF0000"/>
                </a:solidFill>
              </a:endParaRPr>
            </a:p>
          </p:txBody>
        </p:sp>
      </p:grpSp>
    </p:spTree>
    <p:extLst>
      <p:ext uri="{BB962C8B-B14F-4D97-AF65-F5344CB8AC3E}">
        <p14:creationId xmlns:p14="http://schemas.microsoft.com/office/powerpoint/2010/main" val="24332215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latin typeface="Times New Roman" panose="02020603050405020304" pitchFamily="18" charset="0"/>
                <a:cs typeface="Times New Roman" panose="02020603050405020304" pitchFamily="18" charset="0"/>
              </a:rPr>
              <a:t>Proton FF : </a:t>
            </a:r>
            <a:r>
              <a:rPr lang="en-US" altLang="zh-CN" dirty="0" smtClean="0">
                <a:latin typeface="Times New Roman" panose="02020603050405020304" pitchFamily="18" charset="0"/>
                <a:cs typeface="Times New Roman" panose="02020603050405020304" pitchFamily="18" charset="0"/>
              </a:rPr>
              <a:t>Time-Like</a:t>
            </a:r>
            <a:endParaRPr lang="zh-CN" altLang="en-US"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z="1200" smtClean="0"/>
              <a:t>高能物理战略研讨会 </a:t>
            </a:r>
            <a:r>
              <a:rPr lang="en-US" altLang="zh-CN" sz="1200" smtClean="0"/>
              <a:t>(</a:t>
            </a:r>
            <a:r>
              <a:rPr lang="zh-CN" altLang="en-US" sz="1200" smtClean="0"/>
              <a:t>合肥</a:t>
            </a:r>
            <a:r>
              <a:rPr lang="en-US" altLang="zh-CN" sz="1200" smtClean="0"/>
              <a:t>)</a:t>
            </a:r>
            <a:endParaRPr lang="en-US" sz="1200" dirty="0"/>
          </a:p>
        </p:txBody>
      </p:sp>
      <p:sp>
        <p:nvSpPr>
          <p:cNvPr id="6" name="灯片编号占位符 5"/>
          <p:cNvSpPr>
            <a:spLocks noGrp="1"/>
          </p:cNvSpPr>
          <p:nvPr>
            <p:ph type="sldNum" sz="quarter" idx="12"/>
          </p:nvPr>
        </p:nvSpPr>
        <p:spPr/>
        <p:txBody>
          <a:bodyPr/>
          <a:lstStyle/>
          <a:p>
            <a:fld id="{C973300C-797F-D148-A78D-320196FBAF04}" type="slidenum">
              <a:rPr lang="en-US" smtClean="0"/>
              <a:pPr/>
              <a:t>31</a:t>
            </a:fld>
            <a:endParaRPr lang="en-US" dirty="0"/>
          </a:p>
        </p:txBody>
      </p:sp>
      <p:pic>
        <p:nvPicPr>
          <p:cNvPr id="7" name="Bild 8" descr="Bildschirmfoto 2013-03-13 um 15.40.56.png"/>
          <p:cNvPicPr>
            <a:picLocks noChangeAspect="1"/>
          </p:cNvPicPr>
          <p:nvPr/>
        </p:nvPicPr>
        <p:blipFill>
          <a:blip r:embed="rId3"/>
          <a:stretch>
            <a:fillRect/>
          </a:stretch>
        </p:blipFill>
        <p:spPr>
          <a:xfrm>
            <a:off x="472117" y="906078"/>
            <a:ext cx="5048151" cy="575880"/>
          </a:xfrm>
          <a:prstGeom prst="rect">
            <a:avLst/>
          </a:prstGeom>
          <a:ln w="38100" cap="flat" cmpd="sng" algn="ctr">
            <a:noFill/>
            <a:prstDash val="solid"/>
            <a:round/>
            <a:headEnd type="none" w="med" len="med"/>
            <a:tailEnd type="none" w="med" len="med"/>
          </a:ln>
        </p:spPr>
      </p:pic>
      <p:pic>
        <p:nvPicPr>
          <p:cNvPr id="8" name="Picture 25"/>
          <p:cNvPicPr>
            <a:picLocks noChangeAspect="1" noChangeArrowheads="1"/>
          </p:cNvPicPr>
          <p:nvPr/>
        </p:nvPicPr>
        <p:blipFill>
          <a:blip r:embed="rId4"/>
          <a:srcRect/>
          <a:stretch>
            <a:fillRect/>
          </a:stretch>
        </p:blipFill>
        <p:spPr bwMode="auto">
          <a:xfrm>
            <a:off x="1787516" y="1612906"/>
            <a:ext cx="2153862" cy="420413"/>
          </a:xfrm>
          <a:prstGeom prst="rect">
            <a:avLst/>
          </a:prstGeom>
          <a:noFill/>
          <a:ln w="9525">
            <a:noFill/>
            <a:miter lim="800000"/>
            <a:headEnd/>
            <a:tailEnd/>
          </a:ln>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2206" y="900826"/>
            <a:ext cx="2782793" cy="570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289" y="2146554"/>
            <a:ext cx="3657601" cy="263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95498" y="1671144"/>
            <a:ext cx="3668113" cy="2365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4"/>
          <p:cNvSpPr txBox="1">
            <a:spLocks noChangeArrowheads="1"/>
          </p:cNvSpPr>
          <p:nvPr/>
        </p:nvSpPr>
        <p:spPr bwMode="auto">
          <a:xfrm>
            <a:off x="908180" y="3709424"/>
            <a:ext cx="11882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en-US" altLang="zh-CN" sz="1600" dirty="0">
                <a:solidFill>
                  <a:srgbClr val="FF0000"/>
                </a:solidFill>
                <a:latin typeface="Times New Roman" panose="02020603050405020304" pitchFamily="18" charset="0"/>
                <a:cs typeface="Times New Roman" panose="02020603050405020304" pitchFamily="18" charset="0"/>
              </a:rPr>
              <a:t>QCD predict</a:t>
            </a:r>
          </a:p>
        </p:txBody>
      </p:sp>
      <p:pic>
        <p:nvPicPr>
          <p:cNvPr id="13" name="Picture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8692" y="4036353"/>
            <a:ext cx="1558848" cy="469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6"/>
          <p:cNvSpPr txBox="1"/>
          <p:nvPr/>
        </p:nvSpPr>
        <p:spPr>
          <a:xfrm>
            <a:off x="6327228" y="2021946"/>
            <a:ext cx="1989086"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solidFill>
                  <a:srgbClr val="FF0000"/>
                </a:solidFill>
                <a:latin typeface="Times New Roman" panose="02020603050405020304" pitchFamily="18" charset="0"/>
                <a:cs typeface="Times New Roman" panose="02020603050405020304" pitchFamily="18" charset="0"/>
              </a:rPr>
              <a:t>Only 2 measurements, </a:t>
            </a:r>
            <a:endParaRPr lang="en-US" sz="1200" dirty="0">
              <a:solidFill>
                <a:srgbClr val="FF0000"/>
              </a:solidFill>
              <a:latin typeface="Times New Roman" panose="02020603050405020304" pitchFamily="18" charset="0"/>
              <a:cs typeface="Times New Roman" panose="02020603050405020304" pitchFamily="18" charset="0"/>
            </a:endParaRPr>
          </a:p>
          <a:p>
            <a:pPr algn="ctr"/>
            <a:r>
              <a:rPr lang="en-US" sz="1200" dirty="0" smtClean="0">
                <a:solidFill>
                  <a:srgbClr val="FF0000"/>
                </a:solidFill>
                <a:latin typeface="Times New Roman" panose="02020603050405020304" pitchFamily="18" charset="0"/>
                <a:cs typeface="Times New Roman" panose="02020603050405020304" pitchFamily="18" charset="0"/>
              </a:rPr>
              <a:t>but results are contradict </a:t>
            </a:r>
            <a:endParaRPr lang="en-US" sz="1200" dirty="0">
              <a:solidFill>
                <a:srgbClr val="FF0000"/>
              </a:solidFill>
              <a:latin typeface="Times New Roman" panose="02020603050405020304" pitchFamily="18" charset="0"/>
              <a:cs typeface="Times New Roman" panose="02020603050405020304" pitchFamily="18" charset="0"/>
            </a:endParaRPr>
          </a:p>
        </p:txBody>
      </p:sp>
      <p:sp>
        <p:nvSpPr>
          <p:cNvPr id="15" name="TextBox 5"/>
          <p:cNvSpPr txBox="1"/>
          <p:nvPr/>
        </p:nvSpPr>
        <p:spPr>
          <a:xfrm>
            <a:off x="6019800" y="3244772"/>
            <a:ext cx="2280920"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solidFill>
                  <a:srgbClr val="FF0000"/>
                </a:solidFill>
                <a:latin typeface="Times New Roman" panose="02020603050405020304" pitchFamily="18" charset="0"/>
                <a:cs typeface="Times New Roman" panose="02020603050405020304" pitchFamily="18" charset="0"/>
              </a:rPr>
              <a:t>10-24% precision from B factory</a:t>
            </a:r>
            <a:endParaRPr lang="en-US" sz="1200"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273265" y="1628239"/>
            <a:ext cx="1540525" cy="338554"/>
          </a:xfrm>
          <a:prstGeom prst="rect">
            <a:avLst/>
          </a:prstGeom>
          <a:noFill/>
        </p:spPr>
        <p:txBody>
          <a:bodyPr wrap="square" rtlCol="0">
            <a:spAutoFit/>
          </a:bodyPr>
          <a:lstStyle/>
          <a:p>
            <a:r>
              <a:rPr lang="en-US" altLang="zh-CN" sz="1600" dirty="0" smtClean="0">
                <a:latin typeface="Times New Roman" panose="02020603050405020304" pitchFamily="18" charset="0"/>
                <a:cs typeface="Times New Roman" panose="02020603050405020304" pitchFamily="18" charset="0"/>
              </a:rPr>
              <a:t>Assume G</a:t>
            </a:r>
            <a:r>
              <a:rPr lang="en-US" altLang="zh-CN" sz="1600" baseline="-25000" dirty="0" smtClean="0">
                <a:latin typeface="Times New Roman" panose="02020603050405020304" pitchFamily="18" charset="0"/>
                <a:cs typeface="Times New Roman" panose="02020603050405020304" pitchFamily="18" charset="0"/>
              </a:rPr>
              <a:t>M</a:t>
            </a:r>
            <a:r>
              <a:rPr lang="en-US" altLang="zh-CN" sz="1600" dirty="0" smtClean="0">
                <a:latin typeface="Times New Roman" panose="02020603050405020304" pitchFamily="18" charset="0"/>
                <a:cs typeface="Times New Roman" panose="02020603050405020304" pitchFamily="18" charset="0"/>
              </a:rPr>
              <a:t>=G</a:t>
            </a:r>
            <a:r>
              <a:rPr lang="en-US" altLang="zh-CN" sz="1600" baseline="-25000" dirty="0" smtClean="0">
                <a:latin typeface="Times New Roman" panose="02020603050405020304" pitchFamily="18" charset="0"/>
                <a:cs typeface="Times New Roman" panose="02020603050405020304" pitchFamily="18" charset="0"/>
              </a:rPr>
              <a:t>E</a:t>
            </a:r>
            <a:endParaRPr lang="zh-CN" altLang="en-US" sz="1600" baseline="-25000" dirty="0">
              <a:latin typeface="Times New Roman" panose="02020603050405020304" pitchFamily="18" charset="0"/>
              <a:cs typeface="Times New Roman" panose="02020603050405020304" pitchFamily="18" charset="0"/>
            </a:endParaRPr>
          </a:p>
        </p:txBody>
      </p:sp>
      <p:pic>
        <p:nvPicPr>
          <p:cNvPr id="1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83017" y="4036353"/>
            <a:ext cx="3580593" cy="22552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 name="TextBox 17"/>
          <p:cNvSpPr txBox="1"/>
          <p:nvPr/>
        </p:nvSpPr>
        <p:spPr>
          <a:xfrm>
            <a:off x="6411311" y="4485232"/>
            <a:ext cx="1868389" cy="246221"/>
          </a:xfrm>
          <a:prstGeom prst="rect">
            <a:avLst/>
          </a:prstGeom>
          <a:noFill/>
        </p:spPr>
        <p:txBody>
          <a:bodyPr wrap="square" rtlCol="0">
            <a:spAutoFit/>
          </a:bodyPr>
          <a:lstStyle/>
          <a:p>
            <a:pPr algn="ctr"/>
            <a:r>
              <a:rPr lang="en-US" altLang="zh-CN" sz="1000" dirty="0" smtClean="0">
                <a:solidFill>
                  <a:srgbClr val="FF0000"/>
                </a:solidFill>
                <a:latin typeface="Times New Roman" panose="02020603050405020304" pitchFamily="18" charset="0"/>
                <a:cs typeface="Times New Roman" panose="02020603050405020304" pitchFamily="18" charset="0"/>
              </a:rPr>
              <a:t>BES3 0.4fb</a:t>
            </a:r>
            <a:r>
              <a:rPr lang="en-US" altLang="zh-CN" sz="1000" baseline="30000" dirty="0" smtClean="0">
                <a:solidFill>
                  <a:srgbClr val="FF0000"/>
                </a:solidFill>
                <a:latin typeface="Times New Roman" panose="02020603050405020304" pitchFamily="18" charset="0"/>
                <a:cs typeface="Times New Roman" panose="02020603050405020304" pitchFamily="18" charset="0"/>
              </a:rPr>
              <a:t>-1</a:t>
            </a:r>
            <a:r>
              <a:rPr lang="en-US" altLang="zh-CN" sz="1000" dirty="0" smtClean="0">
                <a:solidFill>
                  <a:srgbClr val="FF0000"/>
                </a:solidFill>
                <a:latin typeface="Times New Roman" panose="02020603050405020304" pitchFamily="18" charset="0"/>
                <a:cs typeface="Times New Roman" panose="02020603050405020304" pitchFamily="18" charset="0"/>
              </a:rPr>
              <a:t>, </a:t>
            </a:r>
            <a:r>
              <a:rPr lang="en-US" altLang="zh-CN" sz="1000" dirty="0" smtClean="0">
                <a:solidFill>
                  <a:srgbClr val="FF0000"/>
                </a:solidFill>
                <a:latin typeface="Times New Roman" panose="02020603050405020304" pitchFamily="18" charset="0"/>
                <a:cs typeface="Times New Roman" panose="02020603050405020304" pitchFamily="18" charset="0"/>
                <a:sym typeface="Symbol"/>
              </a:rPr>
              <a:t>10% Precision</a:t>
            </a:r>
            <a:endParaRPr lang="zh-CN" altLang="en-US" sz="1000" dirty="0">
              <a:solidFill>
                <a:srgbClr val="FF0000"/>
              </a:solidFill>
              <a:latin typeface="Times New Roman" panose="02020603050405020304" pitchFamily="18" charset="0"/>
              <a:cs typeface="Times New Roman" panose="02020603050405020304" pitchFamily="18" charset="0"/>
            </a:endParaRPr>
          </a:p>
        </p:txBody>
      </p:sp>
      <p:sp>
        <p:nvSpPr>
          <p:cNvPr id="19" name="AutoShape 13"/>
          <p:cNvSpPr>
            <a:spLocks noChangeArrowheads="1"/>
          </p:cNvSpPr>
          <p:nvPr/>
        </p:nvSpPr>
        <p:spPr bwMode="auto">
          <a:xfrm>
            <a:off x="902787" y="5180040"/>
            <a:ext cx="2103155" cy="1073609"/>
          </a:xfrm>
          <a:prstGeom prst="roundRect">
            <a:avLst>
              <a:gd name="adj" fmla="val 12500"/>
            </a:avLst>
          </a:prstGeom>
          <a:noFill/>
          <a:ln w="9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ltLang="en-US"/>
          </a:p>
        </p:txBody>
      </p:sp>
      <p:sp>
        <p:nvSpPr>
          <p:cNvPr id="20" name="Text Box 10"/>
          <p:cNvSpPr txBox="1">
            <a:spLocks noChangeArrowheads="1"/>
          </p:cNvSpPr>
          <p:nvPr/>
        </p:nvSpPr>
        <p:spPr bwMode="auto">
          <a:xfrm>
            <a:off x="987107" y="5197874"/>
            <a:ext cx="2018835" cy="4320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5188" rIns="81639" bIns="4082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eaLnBrk="1">
              <a:buClrTx/>
              <a:buFontTx/>
              <a:buNone/>
            </a:pPr>
            <a:r>
              <a:rPr lang="de-DE" altLang="en-US" sz="1400" dirty="0">
                <a:solidFill>
                  <a:srgbClr val="000000"/>
                </a:solidFill>
                <a:cs typeface="Arial" charset="0"/>
              </a:rPr>
              <a:t>δ|R</a:t>
            </a:r>
            <a:r>
              <a:rPr lang="de-DE" altLang="en-US" sz="1400" baseline="-33000" dirty="0">
                <a:solidFill>
                  <a:srgbClr val="000000"/>
                </a:solidFill>
                <a:cs typeface="Arial" charset="0"/>
              </a:rPr>
              <a:t>EM</a:t>
            </a:r>
            <a:r>
              <a:rPr lang="de-DE" altLang="en-US" sz="1400" dirty="0">
                <a:solidFill>
                  <a:srgbClr val="000000"/>
                </a:solidFill>
                <a:cs typeface="Arial" charset="0"/>
              </a:rPr>
              <a:t>|/|R</a:t>
            </a:r>
            <a:r>
              <a:rPr lang="de-DE" altLang="en-US" sz="1400" baseline="-33000" dirty="0">
                <a:solidFill>
                  <a:srgbClr val="000000"/>
                </a:solidFill>
                <a:cs typeface="Arial" charset="0"/>
              </a:rPr>
              <a:t>EM</a:t>
            </a:r>
            <a:r>
              <a:rPr lang="de-DE" altLang="en-US" sz="1400" dirty="0">
                <a:solidFill>
                  <a:srgbClr val="000000"/>
                </a:solidFill>
                <a:cs typeface="Arial" charset="0"/>
              </a:rPr>
              <a:t>| </a:t>
            </a:r>
            <a:r>
              <a:rPr lang="de-DE" altLang="en-US" sz="1400" dirty="0" smtClean="0">
                <a:solidFill>
                  <a:srgbClr val="000000"/>
                </a:solidFill>
                <a:cs typeface="Arial" charset="0"/>
                <a:sym typeface="Symbol"/>
              </a:rPr>
              <a:t></a:t>
            </a:r>
            <a:r>
              <a:rPr lang="de-DE" altLang="en-US" sz="1400" dirty="0" smtClean="0">
                <a:solidFill>
                  <a:srgbClr val="000000"/>
                </a:solidFill>
                <a:cs typeface="Arial" charset="0"/>
              </a:rPr>
              <a:t> 9% </a:t>
            </a:r>
            <a:r>
              <a:rPr lang="de-DE" altLang="en-US" sz="1400" dirty="0">
                <a:solidFill>
                  <a:srgbClr val="000000"/>
                </a:solidFill>
                <a:cs typeface="Arial" charset="0"/>
              </a:rPr>
              <a:t>- </a:t>
            </a:r>
            <a:r>
              <a:rPr lang="de-DE" altLang="en-US" sz="1400" dirty="0" smtClean="0">
                <a:solidFill>
                  <a:srgbClr val="000000"/>
                </a:solidFill>
                <a:cs typeface="Arial" charset="0"/>
              </a:rPr>
              <a:t>35%</a:t>
            </a:r>
            <a:endParaRPr lang="de-DE" altLang="en-US" sz="1400" dirty="0">
              <a:solidFill>
                <a:srgbClr val="000000"/>
              </a:solidFill>
              <a:cs typeface="Arial" charset="0"/>
            </a:endParaRPr>
          </a:p>
        </p:txBody>
      </p:sp>
      <p:sp>
        <p:nvSpPr>
          <p:cNvPr id="21" name="Text Box 11"/>
          <p:cNvSpPr txBox="1">
            <a:spLocks noChangeArrowheads="1"/>
          </p:cNvSpPr>
          <p:nvPr/>
        </p:nvSpPr>
        <p:spPr bwMode="auto">
          <a:xfrm>
            <a:off x="987107" y="5522404"/>
            <a:ext cx="1924242" cy="4320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5188" rIns="81639" bIns="4082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eaLnBrk="1">
              <a:buClrTx/>
              <a:buFontTx/>
              <a:buNone/>
            </a:pPr>
            <a:r>
              <a:rPr lang="de-DE" altLang="en-US" sz="1400" dirty="0">
                <a:solidFill>
                  <a:srgbClr val="000000"/>
                </a:solidFill>
                <a:cs typeface="Arial" charset="0"/>
              </a:rPr>
              <a:t>δ|G</a:t>
            </a:r>
            <a:r>
              <a:rPr lang="de-DE" altLang="en-US" sz="1400" baseline="-33000" dirty="0">
                <a:solidFill>
                  <a:srgbClr val="000000"/>
                </a:solidFill>
                <a:cs typeface="Arial" charset="0"/>
              </a:rPr>
              <a:t>M</a:t>
            </a:r>
            <a:r>
              <a:rPr lang="de-DE" altLang="en-US" sz="1400" dirty="0">
                <a:solidFill>
                  <a:srgbClr val="000000"/>
                </a:solidFill>
                <a:cs typeface="Arial" charset="0"/>
              </a:rPr>
              <a:t>|/|G</a:t>
            </a:r>
            <a:r>
              <a:rPr lang="de-DE" altLang="en-US" sz="1400" baseline="-33000" dirty="0">
                <a:solidFill>
                  <a:srgbClr val="000000"/>
                </a:solidFill>
                <a:cs typeface="Arial" charset="0"/>
              </a:rPr>
              <a:t>M</a:t>
            </a:r>
            <a:r>
              <a:rPr lang="de-DE" altLang="en-US" sz="1400" dirty="0">
                <a:solidFill>
                  <a:srgbClr val="000000"/>
                </a:solidFill>
                <a:cs typeface="Arial" charset="0"/>
              </a:rPr>
              <a:t>| </a:t>
            </a:r>
            <a:r>
              <a:rPr lang="de-DE" altLang="en-US" sz="1400" dirty="0" smtClean="0">
                <a:solidFill>
                  <a:srgbClr val="000000"/>
                </a:solidFill>
                <a:cs typeface="Arial" charset="0"/>
              </a:rPr>
              <a:t> </a:t>
            </a:r>
            <a:r>
              <a:rPr lang="de-DE" altLang="en-US" sz="1400" dirty="0">
                <a:solidFill>
                  <a:srgbClr val="000000"/>
                </a:solidFill>
                <a:cs typeface="Arial" charset="0"/>
                <a:sym typeface="Symbol"/>
              </a:rPr>
              <a:t></a:t>
            </a:r>
            <a:r>
              <a:rPr lang="de-DE" altLang="en-US" sz="1400" dirty="0" smtClean="0">
                <a:solidFill>
                  <a:srgbClr val="000000"/>
                </a:solidFill>
                <a:cs typeface="Arial" charset="0"/>
              </a:rPr>
              <a:t> </a:t>
            </a:r>
            <a:r>
              <a:rPr lang="de-DE" altLang="en-US" sz="1400" dirty="0">
                <a:solidFill>
                  <a:srgbClr val="000000"/>
                </a:solidFill>
                <a:cs typeface="Arial" charset="0"/>
              </a:rPr>
              <a:t>3% - 9%</a:t>
            </a:r>
          </a:p>
        </p:txBody>
      </p:sp>
      <p:sp>
        <p:nvSpPr>
          <p:cNvPr id="22" name="Text Box 12"/>
          <p:cNvSpPr txBox="1">
            <a:spLocks noChangeArrowheads="1"/>
          </p:cNvSpPr>
          <p:nvPr/>
        </p:nvSpPr>
        <p:spPr bwMode="auto">
          <a:xfrm>
            <a:off x="1011429" y="5853136"/>
            <a:ext cx="2215229" cy="3164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5188" rIns="81639" bIns="4082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eaLnBrk="1">
              <a:buClrTx/>
              <a:buFontTx/>
              <a:buNone/>
            </a:pPr>
            <a:r>
              <a:rPr lang="de-DE" altLang="en-US" sz="1400" dirty="0">
                <a:solidFill>
                  <a:srgbClr val="000000"/>
                </a:solidFill>
                <a:cs typeface="Arial" charset="0"/>
              </a:rPr>
              <a:t>δ|G</a:t>
            </a:r>
            <a:r>
              <a:rPr lang="de-DE" altLang="en-US" sz="1400" baseline="-33000" dirty="0">
                <a:solidFill>
                  <a:srgbClr val="000000"/>
                </a:solidFill>
                <a:cs typeface="Arial" charset="0"/>
              </a:rPr>
              <a:t>E</a:t>
            </a:r>
            <a:r>
              <a:rPr lang="de-DE" altLang="en-US" sz="1400" dirty="0">
                <a:solidFill>
                  <a:srgbClr val="000000"/>
                </a:solidFill>
                <a:cs typeface="Arial" charset="0"/>
              </a:rPr>
              <a:t>|/|G</a:t>
            </a:r>
            <a:r>
              <a:rPr lang="de-DE" altLang="en-US" sz="1400" baseline="-33000" dirty="0">
                <a:solidFill>
                  <a:srgbClr val="000000"/>
                </a:solidFill>
                <a:cs typeface="Arial" charset="0"/>
              </a:rPr>
              <a:t>E</a:t>
            </a:r>
            <a:r>
              <a:rPr lang="de-DE" altLang="en-US" sz="1400" dirty="0" smtClean="0">
                <a:solidFill>
                  <a:srgbClr val="000000"/>
                </a:solidFill>
                <a:cs typeface="Arial" charset="0"/>
              </a:rPr>
              <a:t>| </a:t>
            </a:r>
            <a:r>
              <a:rPr lang="de-DE" altLang="en-US" sz="1400" dirty="0" smtClean="0">
                <a:solidFill>
                  <a:srgbClr val="000000"/>
                </a:solidFill>
                <a:cs typeface="Arial" charset="0"/>
                <a:sym typeface="Symbol"/>
              </a:rPr>
              <a:t></a:t>
            </a:r>
            <a:r>
              <a:rPr lang="de-DE" altLang="en-US" sz="1400" dirty="0" smtClean="0">
                <a:solidFill>
                  <a:srgbClr val="000000"/>
                </a:solidFill>
                <a:cs typeface="Arial" charset="0"/>
              </a:rPr>
              <a:t> </a:t>
            </a:r>
            <a:r>
              <a:rPr lang="de-DE" altLang="en-US" sz="1400" dirty="0">
                <a:solidFill>
                  <a:srgbClr val="000000"/>
                </a:solidFill>
                <a:cs typeface="Arial" charset="0"/>
              </a:rPr>
              <a:t>9% - </a:t>
            </a:r>
            <a:r>
              <a:rPr lang="de-DE" altLang="en-US" sz="1400" dirty="0" smtClean="0">
                <a:solidFill>
                  <a:srgbClr val="000000"/>
                </a:solidFill>
                <a:cs typeface="Arial" charset="0"/>
              </a:rPr>
              <a:t>35% </a:t>
            </a:r>
            <a:endParaRPr lang="de-DE" altLang="en-US" sz="1400" dirty="0">
              <a:solidFill>
                <a:srgbClr val="000000"/>
              </a:solidFill>
              <a:cs typeface="Arial" charset="0"/>
            </a:endParaRPr>
          </a:p>
        </p:txBody>
      </p:sp>
      <p:sp>
        <p:nvSpPr>
          <p:cNvPr id="23" name="Text Box 6"/>
          <p:cNvSpPr txBox="1">
            <a:spLocks noChangeArrowheads="1"/>
          </p:cNvSpPr>
          <p:nvPr/>
        </p:nvSpPr>
        <p:spPr bwMode="auto">
          <a:xfrm>
            <a:off x="3469220" y="5643600"/>
            <a:ext cx="3083980" cy="4939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5188" rIns="81639" bIns="4082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1">
              <a:buClrTx/>
              <a:buFontTx/>
              <a:buNone/>
            </a:pPr>
            <a:r>
              <a:rPr lang="de-DE" altLang="en-US" sz="20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first time extraction without any </a:t>
            </a:r>
            <a:r>
              <a:rPr lang="de-DE" altLang="en-US" sz="20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assumption</a:t>
            </a:r>
            <a:r>
              <a:rPr lang="en-US" altLang="en-US" sz="20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a:t>
            </a:r>
            <a:endParaRPr lang="de-DE" altLang="en-US" sz="20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p:txBody>
      </p:sp>
      <p:cxnSp>
        <p:nvCxnSpPr>
          <p:cNvPr id="25" name="直接箭头连接符 24"/>
          <p:cNvCxnSpPr/>
          <p:nvPr/>
        </p:nvCxnSpPr>
        <p:spPr>
          <a:xfrm>
            <a:off x="2795740" y="5707463"/>
            <a:ext cx="685800" cy="24698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7" name="直接箭头连接符 26"/>
          <p:cNvCxnSpPr/>
          <p:nvPr/>
        </p:nvCxnSpPr>
        <p:spPr>
          <a:xfrm>
            <a:off x="2795740" y="6011352"/>
            <a:ext cx="6858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608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8" grpId="0"/>
      <p:bldP spid="19" grpId="0" animBg="1"/>
      <p:bldP spid="20" grpId="0"/>
      <p:bldP spid="21" grpId="0"/>
      <p:bldP spid="22" grpId="0"/>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8480" y="50539"/>
            <a:ext cx="7543975" cy="714850"/>
          </a:xfrm>
        </p:spPr>
        <p:txBody>
          <a:bodyPr>
            <a:normAutofit/>
          </a:bodyPr>
          <a:lstStyle/>
          <a:p>
            <a:r>
              <a:rPr lang="en-US" altLang="zh-CN" sz="3600" dirty="0" smtClean="0">
                <a:latin typeface="Times New Roman" panose="02020603050405020304" pitchFamily="18" charset="0"/>
                <a:cs typeface="Times New Roman" panose="02020603050405020304" pitchFamily="18" charset="0"/>
              </a:rPr>
              <a:t>Proton FF @ HIEPA</a:t>
            </a:r>
            <a:endParaRPr lang="zh-CN" altLang="en-US" sz="3600" dirty="0">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z="1200" smtClean="0"/>
              <a:t>高能物理战略研讨会 </a:t>
            </a:r>
            <a:r>
              <a:rPr lang="en-US" altLang="zh-CN" sz="1200" smtClean="0"/>
              <a:t>(</a:t>
            </a:r>
            <a:r>
              <a:rPr lang="zh-CN" altLang="en-US" sz="1200" smtClean="0"/>
              <a:t>合肥</a:t>
            </a:r>
            <a:r>
              <a:rPr lang="en-US" altLang="zh-CN" sz="1200" smtClean="0"/>
              <a:t>)</a:t>
            </a:r>
            <a:endParaRPr lang="en-US" sz="1200" dirty="0"/>
          </a:p>
        </p:txBody>
      </p:sp>
      <p:sp>
        <p:nvSpPr>
          <p:cNvPr id="6" name="灯片编号占位符 5"/>
          <p:cNvSpPr>
            <a:spLocks noGrp="1"/>
          </p:cNvSpPr>
          <p:nvPr>
            <p:ph type="sldNum" sz="quarter" idx="12"/>
          </p:nvPr>
        </p:nvSpPr>
        <p:spPr/>
        <p:txBody>
          <a:bodyPr/>
          <a:lstStyle/>
          <a:p>
            <a:fld id="{C973300C-797F-D148-A78D-320196FBAF04}" type="slidenum">
              <a:rPr lang="en-US" smtClean="0"/>
              <a:pPr/>
              <a:t>32</a:t>
            </a:fld>
            <a:endParaRPr lang="en-US" dirty="0"/>
          </a:p>
        </p:txBody>
      </p:sp>
      <p:pic>
        <p:nvPicPr>
          <p:cNvPr id="7" name="table"/>
          <p:cNvPicPr>
            <a:picLocks noChangeAspect="1"/>
          </p:cNvPicPr>
          <p:nvPr/>
        </p:nvPicPr>
        <p:blipFill>
          <a:blip r:embed="rId3"/>
          <a:stretch>
            <a:fillRect/>
          </a:stretch>
        </p:blipFill>
        <p:spPr>
          <a:xfrm>
            <a:off x="1131087" y="1372930"/>
            <a:ext cx="6587535" cy="1730004"/>
          </a:xfrm>
          <a:prstGeom prst="rect">
            <a:avLst/>
          </a:prstGeom>
        </p:spPr>
      </p:pic>
      <p:sp>
        <p:nvSpPr>
          <p:cNvPr id="8" name="Text Box 5"/>
          <p:cNvSpPr txBox="1">
            <a:spLocks noChangeArrowheads="1"/>
          </p:cNvSpPr>
          <p:nvPr/>
        </p:nvSpPr>
        <p:spPr bwMode="auto">
          <a:xfrm>
            <a:off x="4179090" y="872799"/>
            <a:ext cx="1631092" cy="3650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5188" rIns="81639" bIns="4082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eaLnBrk="1">
              <a:buClrTx/>
              <a:buFontTx/>
              <a:buNone/>
            </a:pPr>
            <a:r>
              <a:rPr lang="en-US" altLang="en-US" sz="2000" dirty="0" smtClean="0">
                <a:solidFill>
                  <a:srgbClr val="FF0000"/>
                </a:solidFill>
                <a:latin typeface="Times New Roman" panose="02020603050405020304" pitchFamily="18" charset="0"/>
                <a:cs typeface="Times New Roman" panose="02020603050405020304" pitchFamily="18" charset="0"/>
                <a:sym typeface="Symbol"/>
              </a:rPr>
              <a:t>s</a:t>
            </a:r>
            <a:r>
              <a:rPr lang="en-US" altLang="en-US" sz="2000" dirty="0" smtClean="0">
                <a:solidFill>
                  <a:srgbClr val="FF0000"/>
                </a:solidFill>
                <a:latin typeface="Times New Roman" panose="02020603050405020304" pitchFamily="18" charset="0"/>
                <a:cs typeface="Times New Roman" panose="02020603050405020304" pitchFamily="18" charset="0"/>
              </a:rPr>
              <a:t>=2.23 </a:t>
            </a:r>
            <a:r>
              <a:rPr lang="en-US" altLang="en-US" sz="2000" dirty="0" err="1" smtClean="0">
                <a:solidFill>
                  <a:srgbClr val="FF0000"/>
                </a:solidFill>
                <a:latin typeface="Times New Roman" panose="02020603050405020304" pitchFamily="18" charset="0"/>
                <a:cs typeface="Times New Roman" panose="02020603050405020304" pitchFamily="18" charset="0"/>
              </a:rPr>
              <a:t>GeV</a:t>
            </a:r>
            <a:endParaRPr lang="de-DE" altLang="en-US" sz="2000" dirty="0">
              <a:solidFill>
                <a:srgbClr val="FF0000"/>
              </a:solidFill>
              <a:latin typeface="Times New Roman" panose="02020603050405020304" pitchFamily="18" charset="0"/>
              <a:cs typeface="Times New Roman" panose="02020603050405020304" pitchFamily="18" charset="0"/>
            </a:endParaRPr>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129" y="3303706"/>
            <a:ext cx="3801351" cy="2477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3989" y="3271742"/>
            <a:ext cx="3929461" cy="2509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8"/>
          <p:cNvSpPr/>
          <p:nvPr/>
        </p:nvSpPr>
        <p:spPr>
          <a:xfrm>
            <a:off x="6091141" y="3575750"/>
            <a:ext cx="1991314" cy="430887"/>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2200" b="1" dirty="0" smtClean="0">
                <a:solidFill>
                  <a:srgbClr val="FF0000"/>
                </a:solidFill>
                <a:latin typeface="Times New Roman" panose="02020603050405020304" pitchFamily="18" charset="0"/>
                <a:cs typeface="Times New Roman" panose="02020603050405020304" pitchFamily="18" charset="0"/>
              </a:rPr>
              <a:t>HIEPA </a:t>
            </a:r>
            <a:r>
              <a:rPr lang="en-US" altLang="zh-CN" sz="2200" b="1" dirty="0">
                <a:solidFill>
                  <a:srgbClr val="FF0000"/>
                </a:solidFill>
                <a:latin typeface="Times New Roman" panose="02020603050405020304" pitchFamily="18" charset="0"/>
                <a:cs typeface="Times New Roman" panose="02020603050405020304" pitchFamily="18" charset="0"/>
              </a:rPr>
              <a:t>reach 2</a:t>
            </a:r>
            <a:endParaRPr lang="zh-CN" altLang="en-US" sz="2200" b="1" dirty="0">
              <a:solidFill>
                <a:srgbClr val="FF0000"/>
              </a:solidFill>
              <a:latin typeface="Times New Roman" panose="02020603050405020304" pitchFamily="18" charset="0"/>
              <a:cs typeface="Times New Roman" panose="02020603050405020304" pitchFamily="18" charset="0"/>
            </a:endParaRPr>
          </a:p>
        </p:txBody>
      </p:sp>
      <p:sp>
        <p:nvSpPr>
          <p:cNvPr id="12" name="Rectangle 18"/>
          <p:cNvSpPr/>
          <p:nvPr/>
        </p:nvSpPr>
        <p:spPr>
          <a:xfrm>
            <a:off x="1897746" y="3572690"/>
            <a:ext cx="1991314" cy="430887"/>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2200" b="1" dirty="0" smtClean="0">
                <a:solidFill>
                  <a:srgbClr val="0036FA"/>
                </a:solidFill>
                <a:latin typeface="Times New Roman" panose="02020603050405020304" pitchFamily="18" charset="0"/>
                <a:cs typeface="Times New Roman" panose="02020603050405020304" pitchFamily="18" charset="0"/>
              </a:rPr>
              <a:t>HIEPA </a:t>
            </a:r>
            <a:r>
              <a:rPr lang="en-US" altLang="zh-CN" sz="2200" b="1" dirty="0">
                <a:solidFill>
                  <a:srgbClr val="0036FA"/>
                </a:solidFill>
                <a:latin typeface="Times New Roman" panose="02020603050405020304" pitchFamily="18" charset="0"/>
                <a:cs typeface="Times New Roman" panose="02020603050405020304" pitchFamily="18" charset="0"/>
              </a:rPr>
              <a:t>reach </a:t>
            </a:r>
            <a:r>
              <a:rPr lang="en-US" altLang="zh-CN" sz="2200" b="1" dirty="0" smtClean="0">
                <a:solidFill>
                  <a:srgbClr val="0036FA"/>
                </a:solidFill>
                <a:latin typeface="Times New Roman" panose="02020603050405020304" pitchFamily="18" charset="0"/>
                <a:cs typeface="Times New Roman" panose="02020603050405020304" pitchFamily="18" charset="0"/>
              </a:rPr>
              <a:t>1</a:t>
            </a:r>
            <a:endParaRPr lang="zh-CN" altLang="en-US" sz="2200" b="1" dirty="0">
              <a:solidFill>
                <a:srgbClr val="0036FA"/>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7780715" y="2410693"/>
            <a:ext cx="913157" cy="646331"/>
          </a:xfrm>
          <a:prstGeom prst="rect">
            <a:avLst/>
          </a:prstGeom>
          <a:noFill/>
        </p:spPr>
        <p:txBody>
          <a:bodyPr wrap="square" rtlCol="0">
            <a:spAutoFit/>
          </a:bodyPr>
          <a:lstStyle/>
          <a:p>
            <a:r>
              <a:rPr lang="en-US" altLang="zh-CN" dirty="0" smtClean="0">
                <a:solidFill>
                  <a:srgbClr val="FF0000"/>
                </a:solidFill>
              </a:rPr>
              <a:t>1 day</a:t>
            </a:r>
          </a:p>
          <a:p>
            <a:r>
              <a:rPr lang="en-US" altLang="zh-CN" dirty="0" smtClean="0">
                <a:solidFill>
                  <a:srgbClr val="FF0000"/>
                </a:solidFill>
              </a:rPr>
              <a:t>2 days</a:t>
            </a:r>
            <a:endParaRPr lang="zh-CN" altLang="en-US" dirty="0">
              <a:solidFill>
                <a:srgbClr val="FF0000"/>
              </a:solidFill>
            </a:endParaRPr>
          </a:p>
        </p:txBody>
      </p:sp>
      <p:sp>
        <p:nvSpPr>
          <p:cNvPr id="13" name="文本框 12"/>
          <p:cNvSpPr txBox="1"/>
          <p:nvPr/>
        </p:nvSpPr>
        <p:spPr>
          <a:xfrm>
            <a:off x="315669" y="5796182"/>
            <a:ext cx="8812141" cy="400110"/>
          </a:xfrm>
          <a:prstGeom prst="rect">
            <a:avLst/>
          </a:prstGeom>
          <a:noFill/>
        </p:spPr>
        <p:txBody>
          <a:bodyPr wrap="square" rtlCol="0">
            <a:spAutoFit/>
          </a:bodyPr>
          <a:lstStyle/>
          <a:p>
            <a:pPr algn="ctr"/>
            <a:r>
              <a:rPr lang="en-US" altLang="zh-CN" sz="2000" b="1" dirty="0" smtClean="0">
                <a:solidFill>
                  <a:srgbClr val="0000FF"/>
                </a:solidFill>
                <a:latin typeface="华文楷体" panose="02010600040101010101" pitchFamily="2" charset="-122"/>
                <a:ea typeface="华文楷体" panose="02010600040101010101" pitchFamily="2" charset="-122"/>
              </a:rPr>
              <a:t>Using </a:t>
            </a:r>
            <a:r>
              <a:rPr lang="en-US" altLang="zh-CN" sz="2000" b="1" dirty="0" smtClean="0">
                <a:solidFill>
                  <a:srgbClr val="FF0000"/>
                </a:solidFill>
                <a:latin typeface="华文楷体" panose="02010600040101010101" pitchFamily="2" charset="-122"/>
                <a:ea typeface="华文楷体" panose="02010600040101010101" pitchFamily="2" charset="-122"/>
              </a:rPr>
              <a:t>two days </a:t>
            </a:r>
            <a:r>
              <a:rPr lang="en-US" altLang="zh-CN" sz="2000" b="1" dirty="0" smtClean="0">
                <a:solidFill>
                  <a:srgbClr val="0000FF"/>
                </a:solidFill>
                <a:latin typeface="华文楷体" panose="02010600040101010101" pitchFamily="2" charset="-122"/>
                <a:ea typeface="华文楷体" panose="02010600040101010101" pitchFamily="2" charset="-122"/>
              </a:rPr>
              <a:t>data,  proton FF can reach </a:t>
            </a:r>
            <a:r>
              <a:rPr lang="en-US" altLang="zh-CN" sz="2000" b="1" dirty="0" smtClean="0">
                <a:solidFill>
                  <a:srgbClr val="FF0000"/>
                </a:solidFill>
                <a:latin typeface="华文楷体" panose="02010600040101010101" pitchFamily="2" charset="-122"/>
                <a:ea typeface="华文楷体" panose="02010600040101010101" pitchFamily="2" charset="-122"/>
              </a:rPr>
              <a:t>1% precisions </a:t>
            </a:r>
            <a:r>
              <a:rPr lang="en-US" altLang="zh-CN" sz="2000" b="1" dirty="0" smtClean="0">
                <a:solidFill>
                  <a:srgbClr val="0000FF"/>
                </a:solidFill>
                <a:latin typeface="华文楷体" panose="02010600040101010101" pitchFamily="2" charset="-122"/>
                <a:ea typeface="华文楷体" panose="02010600040101010101" pitchFamily="2" charset="-122"/>
              </a:rPr>
              <a:t>at super </a:t>
            </a:r>
            <a:r>
              <a:rPr lang="en-US" altLang="zh-CN" sz="2000" b="1" dirty="0" smtClean="0">
                <a:solidFill>
                  <a:srgbClr val="0000FF"/>
                </a:solidFill>
                <a:latin typeface="华文楷体" panose="02010600040101010101" pitchFamily="2" charset="-122"/>
                <a:ea typeface="华文楷体" panose="02010600040101010101" pitchFamily="2" charset="-122"/>
                <a:sym typeface="Symbol" panose="05050102010706020507" pitchFamily="18" charset="2"/>
              </a:rPr>
              <a:t>-charm factory !</a:t>
            </a:r>
            <a:endParaRPr lang="zh-CN" altLang="en-US" sz="2000" b="1" dirty="0">
              <a:solidFill>
                <a:srgbClr val="0000FF"/>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19220995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Pre-Conceptual Design</a:t>
            </a:r>
            <a:endParaRPr lang="zh-CN" altLang="en-US"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a:xfrm>
            <a:off x="3124200" y="6371896"/>
            <a:ext cx="2895600" cy="365125"/>
          </a:xfrm>
        </p:spPr>
        <p:txBody>
          <a:bodyPr/>
          <a:lstStyle/>
          <a:p>
            <a:r>
              <a:rPr lang="zh-CN" altLang="en-US" dirty="0" smtClean="0"/>
              <a:t>高能物理战略研讨会 </a:t>
            </a:r>
            <a:r>
              <a:rPr lang="en-US" altLang="zh-CN" dirty="0" smtClean="0"/>
              <a:t>(</a:t>
            </a:r>
            <a:r>
              <a:rPr lang="zh-CN" altLang="en-US" dirty="0" smtClean="0"/>
              <a:t>合肥</a:t>
            </a:r>
            <a:r>
              <a:rPr lang="en-US" altLang="zh-CN" dirty="0" smtClean="0"/>
              <a:t>)</a:t>
            </a:r>
            <a:endParaRPr lang="en-US" dirty="0"/>
          </a:p>
        </p:txBody>
      </p:sp>
      <p:sp>
        <p:nvSpPr>
          <p:cNvPr id="6" name="灯片编号占位符 5"/>
          <p:cNvSpPr>
            <a:spLocks noGrp="1"/>
          </p:cNvSpPr>
          <p:nvPr>
            <p:ph type="sldNum" sz="quarter" idx="12"/>
          </p:nvPr>
        </p:nvSpPr>
        <p:spPr>
          <a:xfrm>
            <a:off x="6833213" y="6298536"/>
            <a:ext cx="2133600" cy="365125"/>
          </a:xfrm>
        </p:spPr>
        <p:txBody>
          <a:bodyPr/>
          <a:lstStyle/>
          <a:p>
            <a:fld id="{C973300C-797F-D148-A78D-320196FBAF04}" type="slidenum">
              <a:rPr lang="en-US" smtClean="0"/>
              <a:pPr/>
              <a:t>33</a:t>
            </a:fld>
            <a:endParaRPr lang="en-US" dirty="0"/>
          </a:p>
        </p:txBody>
      </p:sp>
      <p:pic>
        <p:nvPicPr>
          <p:cNvPr id="13" name="Picture 15"/>
          <p:cNvPicPr>
            <a:picLocks noChangeAspect="1" noChangeArrowheads="1"/>
          </p:cNvPicPr>
          <p:nvPr/>
        </p:nvPicPr>
        <p:blipFill>
          <a:blip r:embed="rId2" cstate="print"/>
          <a:srcRect/>
          <a:stretch>
            <a:fillRect/>
          </a:stretch>
        </p:blipFill>
        <p:spPr bwMode="auto">
          <a:xfrm>
            <a:off x="386400" y="855886"/>
            <a:ext cx="8005015" cy="5255186"/>
          </a:xfrm>
          <a:prstGeom prst="rect">
            <a:avLst/>
          </a:prstGeom>
          <a:noFill/>
          <a:ln w="9525">
            <a:noFill/>
            <a:miter lim="800000"/>
            <a:headEnd/>
            <a:tailEnd/>
          </a:ln>
        </p:spPr>
      </p:pic>
      <p:cxnSp>
        <p:nvCxnSpPr>
          <p:cNvPr id="14" name="Straight Connector 26"/>
          <p:cNvCxnSpPr/>
          <p:nvPr/>
        </p:nvCxnSpPr>
        <p:spPr>
          <a:xfrm flipV="1">
            <a:off x="6855437" y="1351600"/>
            <a:ext cx="1158474" cy="112956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テキスト ボックス 19"/>
          <p:cNvSpPr txBox="1"/>
          <p:nvPr/>
        </p:nvSpPr>
        <p:spPr>
          <a:xfrm>
            <a:off x="6589747" y="1351600"/>
            <a:ext cx="964533" cy="369332"/>
          </a:xfrm>
          <a:prstGeom prst="rect">
            <a:avLst/>
          </a:prstGeom>
          <a:solidFill>
            <a:schemeClr val="bg1"/>
          </a:solidFill>
          <a:ln>
            <a:noFill/>
          </a:ln>
        </p:spPr>
        <p:txBody>
          <a:bodyPr wrap="square" rtlCol="0">
            <a:spAutoFit/>
          </a:bodyPr>
          <a:lstStyle/>
          <a:p>
            <a:pPr algn="ctr"/>
            <a:r>
              <a:rPr lang="en-US" altLang="ja-JP" b="1" dirty="0" smtClean="0">
                <a:solidFill>
                  <a:srgbClr val="FF0000"/>
                </a:solidFill>
              </a:rPr>
              <a:t>SKEKB</a:t>
            </a:r>
            <a:endParaRPr kumimoji="1" lang="ja-JP" altLang="en-US" b="1" dirty="0">
              <a:solidFill>
                <a:srgbClr val="FF0000"/>
              </a:solidFill>
            </a:endParaRPr>
          </a:p>
        </p:txBody>
      </p:sp>
      <p:sp>
        <p:nvSpPr>
          <p:cNvPr id="16" name="Oval 3"/>
          <p:cNvSpPr/>
          <p:nvPr/>
        </p:nvSpPr>
        <p:spPr>
          <a:xfrm>
            <a:off x="7989694" y="1278896"/>
            <a:ext cx="137838" cy="145407"/>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30"/>
          <p:cNvCxnSpPr/>
          <p:nvPr/>
        </p:nvCxnSpPr>
        <p:spPr>
          <a:xfrm flipV="1">
            <a:off x="1314085" y="3434996"/>
            <a:ext cx="6785971" cy="6282"/>
          </a:xfrm>
          <a:prstGeom prst="line">
            <a:avLst/>
          </a:prstGeom>
          <a:ln w="57150" cmpd="sng">
            <a:solidFill>
              <a:srgbClr val="FF23DA"/>
            </a:solidFill>
            <a:prstDash val="dash"/>
          </a:ln>
        </p:spPr>
        <p:style>
          <a:lnRef idx="2">
            <a:schemeClr val="accent1"/>
          </a:lnRef>
          <a:fillRef idx="0">
            <a:schemeClr val="accent1"/>
          </a:fillRef>
          <a:effectRef idx="1">
            <a:schemeClr val="accent1"/>
          </a:effectRef>
          <a:fontRef idx="minor">
            <a:schemeClr val="tx1"/>
          </a:fontRef>
        </p:style>
      </p:cxnSp>
      <p:grpSp>
        <p:nvGrpSpPr>
          <p:cNvPr id="18" name="Group 51"/>
          <p:cNvGrpSpPr/>
          <p:nvPr/>
        </p:nvGrpSpPr>
        <p:grpSpPr>
          <a:xfrm>
            <a:off x="5625470" y="3476626"/>
            <a:ext cx="1897883" cy="1648736"/>
            <a:chOff x="5948879" y="3611600"/>
            <a:chExt cx="2354476" cy="1872964"/>
          </a:xfrm>
        </p:grpSpPr>
        <p:cxnSp>
          <p:nvCxnSpPr>
            <p:cNvPr id="19" name="Straight Connector 11"/>
            <p:cNvCxnSpPr/>
            <p:nvPr/>
          </p:nvCxnSpPr>
          <p:spPr>
            <a:xfrm flipV="1">
              <a:off x="6861654" y="3747411"/>
              <a:ext cx="1423945" cy="29247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20" name="5-Point Star 38"/>
            <p:cNvSpPr/>
            <p:nvPr/>
          </p:nvSpPr>
          <p:spPr>
            <a:xfrm>
              <a:off x="8095290" y="3611600"/>
              <a:ext cx="208065" cy="195479"/>
            </a:xfrm>
            <a:prstGeom prst="star5">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44"/>
            <p:cNvCxnSpPr/>
            <p:nvPr/>
          </p:nvCxnSpPr>
          <p:spPr>
            <a:xfrm flipV="1">
              <a:off x="5948879" y="3944765"/>
              <a:ext cx="912775" cy="1539799"/>
            </a:xfrm>
            <a:prstGeom prst="line">
              <a:avLst/>
            </a:prstGeom>
            <a:ln>
              <a:solidFill>
                <a:srgbClr val="0000FF"/>
              </a:solidFill>
              <a:prstDash val="dashDot"/>
            </a:ln>
          </p:spPr>
          <p:style>
            <a:lnRef idx="2">
              <a:schemeClr val="accent1"/>
            </a:lnRef>
            <a:fillRef idx="0">
              <a:schemeClr val="accent1"/>
            </a:fillRef>
            <a:effectRef idx="1">
              <a:schemeClr val="accent1"/>
            </a:effectRef>
            <a:fontRef idx="minor">
              <a:schemeClr val="tx1"/>
            </a:fontRef>
          </p:style>
        </p:cxnSp>
        <p:sp>
          <p:nvSpPr>
            <p:cNvPr id="22" name="TextBox 45"/>
            <p:cNvSpPr txBox="1"/>
            <p:nvPr/>
          </p:nvSpPr>
          <p:spPr>
            <a:xfrm>
              <a:off x="6861654" y="4255667"/>
              <a:ext cx="941083" cy="400111"/>
            </a:xfrm>
            <a:prstGeom prst="rect">
              <a:avLst/>
            </a:prstGeom>
            <a:noFill/>
          </p:spPr>
          <p:txBody>
            <a:bodyPr wrap="none" rtlCol="0">
              <a:spAutoFit/>
            </a:bodyPr>
            <a:lstStyle/>
            <a:p>
              <a:r>
                <a:rPr lang="en-US" sz="2000" b="1" dirty="0" smtClean="0">
                  <a:solidFill>
                    <a:srgbClr val="0000FF"/>
                  </a:solidFill>
                </a:rPr>
                <a:t>BEPC-II</a:t>
              </a:r>
              <a:endParaRPr lang="en-US" sz="2000" b="1" dirty="0">
                <a:solidFill>
                  <a:srgbClr val="0000FF"/>
                </a:solidFill>
              </a:endParaRPr>
            </a:p>
          </p:txBody>
        </p:sp>
      </p:grpSp>
      <p:grpSp>
        <p:nvGrpSpPr>
          <p:cNvPr id="23" name="Group 41"/>
          <p:cNvGrpSpPr/>
          <p:nvPr/>
        </p:nvGrpSpPr>
        <p:grpSpPr>
          <a:xfrm>
            <a:off x="3143370" y="5030381"/>
            <a:ext cx="2546599" cy="655916"/>
            <a:chOff x="3259957" y="5434194"/>
            <a:chExt cx="2910622" cy="745121"/>
          </a:xfrm>
        </p:grpSpPr>
        <p:sp>
          <p:nvSpPr>
            <p:cNvPr id="24" name="TextBox 1"/>
            <p:cNvSpPr txBox="1"/>
            <p:nvPr/>
          </p:nvSpPr>
          <p:spPr>
            <a:xfrm>
              <a:off x="3259957" y="5779205"/>
              <a:ext cx="725805" cy="400110"/>
            </a:xfrm>
            <a:prstGeom prst="rect">
              <a:avLst/>
            </a:prstGeom>
            <a:noFill/>
          </p:spPr>
          <p:txBody>
            <a:bodyPr wrap="none" rtlCol="0">
              <a:spAutoFit/>
            </a:bodyPr>
            <a:lstStyle/>
            <a:p>
              <a:r>
                <a:rPr lang="en-US" sz="2000" b="1" dirty="0" smtClean="0">
                  <a:solidFill>
                    <a:srgbClr val="0000FF"/>
                  </a:solidFill>
                </a:rPr>
                <a:t>BEPC</a:t>
              </a:r>
              <a:endParaRPr lang="en-US" sz="2000" b="1" dirty="0">
                <a:solidFill>
                  <a:srgbClr val="0000FF"/>
                </a:solidFill>
              </a:endParaRPr>
            </a:p>
          </p:txBody>
        </p:sp>
        <p:sp>
          <p:nvSpPr>
            <p:cNvPr id="25" name="5-Point Star 23"/>
            <p:cNvSpPr/>
            <p:nvPr/>
          </p:nvSpPr>
          <p:spPr>
            <a:xfrm>
              <a:off x="5962514" y="5434194"/>
              <a:ext cx="208065" cy="195480"/>
            </a:xfrm>
            <a:prstGeom prst="star5">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Connector 5"/>
            <p:cNvCxnSpPr/>
            <p:nvPr/>
          </p:nvCxnSpPr>
          <p:spPr>
            <a:xfrm>
              <a:off x="3962970" y="5808181"/>
              <a:ext cx="989364"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27" name="5-Point Star 25"/>
            <p:cNvSpPr/>
            <p:nvPr/>
          </p:nvSpPr>
          <p:spPr>
            <a:xfrm>
              <a:off x="3767116" y="5720397"/>
              <a:ext cx="208065" cy="195480"/>
            </a:xfrm>
            <a:prstGeom prst="star5">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FF"/>
                </a:solidFill>
              </a:endParaRPr>
            </a:p>
          </p:txBody>
        </p:sp>
        <p:cxnSp>
          <p:nvCxnSpPr>
            <p:cNvPr id="28" name="Straight Connector 27"/>
            <p:cNvCxnSpPr>
              <a:endCxn id="25" idx="2"/>
            </p:cNvCxnSpPr>
            <p:nvPr/>
          </p:nvCxnSpPr>
          <p:spPr>
            <a:xfrm flipV="1">
              <a:off x="4964545" y="5629674"/>
              <a:ext cx="1037706" cy="175862"/>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grpSp>
      <p:grpSp>
        <p:nvGrpSpPr>
          <p:cNvPr id="29" name="Group 52"/>
          <p:cNvGrpSpPr/>
          <p:nvPr/>
        </p:nvGrpSpPr>
        <p:grpSpPr>
          <a:xfrm>
            <a:off x="7355637" y="1967541"/>
            <a:ext cx="1365557" cy="1681163"/>
            <a:chOff x="7262286" y="1607363"/>
            <a:chExt cx="1558441" cy="1848476"/>
          </a:xfrm>
        </p:grpSpPr>
        <p:sp>
          <p:nvSpPr>
            <p:cNvPr id="30" name="5-Point Star 31"/>
            <p:cNvSpPr/>
            <p:nvPr/>
          </p:nvSpPr>
          <p:spPr>
            <a:xfrm>
              <a:off x="8594392" y="1607363"/>
              <a:ext cx="226335" cy="155418"/>
            </a:xfrm>
            <a:prstGeom prst="star5">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24"/>
            <p:cNvSpPr txBox="1"/>
            <p:nvPr/>
          </p:nvSpPr>
          <p:spPr>
            <a:xfrm>
              <a:off x="7518027" y="1926306"/>
              <a:ext cx="1070248" cy="454525"/>
            </a:xfrm>
            <a:prstGeom prst="rect">
              <a:avLst/>
            </a:prstGeom>
            <a:noFill/>
          </p:spPr>
          <p:txBody>
            <a:bodyPr wrap="square" rtlCol="0">
              <a:spAutoFit/>
            </a:bodyPr>
            <a:lstStyle/>
            <a:p>
              <a:r>
                <a:rPr lang="en-US" sz="2000" b="1" dirty="0" smtClean="0">
                  <a:solidFill>
                    <a:srgbClr val="0000FF"/>
                  </a:solidFill>
                </a:rPr>
                <a:t>HIEPA</a:t>
              </a:r>
              <a:endParaRPr lang="en-US" sz="2000" b="1" dirty="0">
                <a:solidFill>
                  <a:srgbClr val="0000FF"/>
                </a:solidFill>
              </a:endParaRPr>
            </a:p>
          </p:txBody>
        </p:sp>
        <p:cxnSp>
          <p:nvCxnSpPr>
            <p:cNvPr id="32" name="Straight Connector 28"/>
            <p:cNvCxnSpPr/>
            <p:nvPr/>
          </p:nvCxnSpPr>
          <p:spPr>
            <a:xfrm flipV="1">
              <a:off x="7262286" y="1716425"/>
              <a:ext cx="1424514" cy="1739414"/>
            </a:xfrm>
            <a:prstGeom prst="line">
              <a:avLst/>
            </a:prstGeom>
            <a:ln>
              <a:solidFill>
                <a:srgbClr val="0000FF"/>
              </a:solidFill>
              <a:prstDash val="dash"/>
            </a:ln>
          </p:spPr>
          <p:style>
            <a:lnRef idx="2">
              <a:schemeClr val="accent1"/>
            </a:lnRef>
            <a:fillRef idx="0">
              <a:schemeClr val="accent1"/>
            </a:fillRef>
            <a:effectRef idx="1">
              <a:schemeClr val="accent1"/>
            </a:effectRef>
            <a:fontRef idx="minor">
              <a:schemeClr val="tx1"/>
            </a:fontRef>
          </p:style>
        </p:cxnSp>
      </p:grpSp>
      <p:cxnSp>
        <p:nvCxnSpPr>
          <p:cNvPr id="33" name="Straight Connector 30"/>
          <p:cNvCxnSpPr/>
          <p:nvPr/>
        </p:nvCxnSpPr>
        <p:spPr>
          <a:xfrm>
            <a:off x="1272642" y="2034524"/>
            <a:ext cx="7448552" cy="1998"/>
          </a:xfrm>
          <a:prstGeom prst="line">
            <a:avLst/>
          </a:prstGeom>
          <a:ln w="57150" cmpd="sng">
            <a:solidFill>
              <a:srgbClr val="FF23DA"/>
            </a:solidFill>
            <a:prstDash val="dash"/>
          </a:ln>
        </p:spPr>
        <p:style>
          <a:lnRef idx="2">
            <a:schemeClr val="accent1"/>
          </a:lnRef>
          <a:fillRef idx="0">
            <a:schemeClr val="accent1"/>
          </a:fillRef>
          <a:effectRef idx="1">
            <a:schemeClr val="accent1"/>
          </a:effectRef>
          <a:fontRef idx="minor">
            <a:schemeClr val="tx1"/>
          </a:fontRef>
        </p:style>
      </p:cxnSp>
      <p:cxnSp>
        <p:nvCxnSpPr>
          <p:cNvPr id="34" name="直接连接符 33"/>
          <p:cNvCxnSpPr/>
          <p:nvPr/>
        </p:nvCxnSpPr>
        <p:spPr>
          <a:xfrm>
            <a:off x="8622033" y="2027501"/>
            <a:ext cx="44261" cy="3501430"/>
          </a:xfrm>
          <a:prstGeom prst="line">
            <a:avLst/>
          </a:prstGeom>
          <a:ln w="50800">
            <a:solidFill>
              <a:srgbClr val="FF33CC"/>
            </a:solidFill>
            <a:prstDash val="dash"/>
          </a:ln>
        </p:spPr>
        <p:style>
          <a:lnRef idx="2">
            <a:schemeClr val="accent1"/>
          </a:lnRef>
          <a:fillRef idx="0">
            <a:schemeClr val="accent1"/>
          </a:fillRef>
          <a:effectRef idx="1">
            <a:schemeClr val="accent1"/>
          </a:effectRef>
          <a:fontRef idx="minor">
            <a:schemeClr val="tx1"/>
          </a:fontRef>
        </p:style>
      </p:cxnSp>
      <p:sp>
        <p:nvSpPr>
          <p:cNvPr id="35" name="文本框 34"/>
          <p:cNvSpPr txBox="1"/>
          <p:nvPr/>
        </p:nvSpPr>
        <p:spPr>
          <a:xfrm>
            <a:off x="8391415" y="5633861"/>
            <a:ext cx="717089" cy="307777"/>
          </a:xfrm>
          <a:prstGeom prst="rect">
            <a:avLst/>
          </a:prstGeom>
          <a:noFill/>
        </p:spPr>
        <p:txBody>
          <a:bodyPr wrap="square" rtlCol="0">
            <a:spAutoFit/>
          </a:bodyPr>
          <a:lstStyle/>
          <a:p>
            <a:r>
              <a:rPr lang="en-US" altLang="zh-CN" sz="1400" b="1" dirty="0" smtClean="0"/>
              <a:t>2025</a:t>
            </a:r>
            <a:endParaRPr lang="zh-CN" altLang="en-US" sz="1400" b="1" dirty="0"/>
          </a:p>
        </p:txBody>
      </p:sp>
      <p:sp>
        <p:nvSpPr>
          <p:cNvPr id="36" name="文本框 35"/>
          <p:cNvSpPr txBox="1"/>
          <p:nvPr/>
        </p:nvSpPr>
        <p:spPr>
          <a:xfrm>
            <a:off x="1190918" y="5810961"/>
            <a:ext cx="7408008" cy="535531"/>
          </a:xfrm>
          <a:prstGeom prst="rect">
            <a:avLst/>
          </a:prstGeom>
          <a:noFill/>
        </p:spPr>
        <p:txBody>
          <a:bodyPr wrap="square" rtlCol="0">
            <a:spAutoFit/>
          </a:bodyPr>
          <a:lstStyle/>
          <a:p>
            <a:pPr algn="ctr">
              <a:lnSpc>
                <a:spcPct val="120000"/>
              </a:lnSpc>
            </a:pPr>
            <a:r>
              <a:rPr lang="en-US" altLang="zh-CN" sz="2400" b="1" dirty="0" smtClean="0">
                <a:solidFill>
                  <a:srgbClr val="0000FF"/>
                </a:solidFill>
                <a:latin typeface="华文楷体" panose="02010600040101010101" pitchFamily="2" charset="-122"/>
                <a:ea typeface="华文楷体" panose="02010600040101010101" pitchFamily="2" charset="-122"/>
              </a:rPr>
              <a:t>A luminosity </a:t>
            </a:r>
            <a:r>
              <a:rPr lang="en-US" altLang="zh-CN" sz="24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1</a:t>
            </a:r>
            <a:r>
              <a:rPr lang="en-US" altLang="zh-CN" sz="24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r>
              <a:rPr lang="en-US" altLang="zh-CN" sz="24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10</a:t>
            </a:r>
            <a:r>
              <a:rPr lang="en-US" altLang="zh-CN" sz="2400" b="1" baseline="30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35</a:t>
            </a:r>
            <a:r>
              <a:rPr lang="en-US" altLang="zh-CN" sz="24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 cm</a:t>
            </a:r>
            <a:r>
              <a:rPr lang="en-US" altLang="zh-CN" sz="2400" b="1" baseline="30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-2</a:t>
            </a:r>
            <a:r>
              <a:rPr lang="en-US" altLang="zh-CN" sz="24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s</a:t>
            </a:r>
            <a:r>
              <a:rPr lang="en-US" altLang="zh-CN" sz="2400" b="1" baseline="30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-1</a:t>
            </a:r>
            <a:r>
              <a:rPr lang="en-US" altLang="zh-CN" sz="24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sz="2400" b="1" dirty="0">
                <a:solidFill>
                  <a:srgbClr val="0000FF"/>
                </a:solidFill>
                <a:latin typeface="华文楷体" panose="02010600040101010101" pitchFamily="2" charset="-122"/>
                <a:ea typeface="华文楷体" panose="02010600040101010101" pitchFamily="2" charset="-122"/>
                <a:cs typeface="Times New Roman" panose="02020603050405020304" pitchFamily="18" charset="0"/>
              </a:rPr>
              <a:t>at 4 </a:t>
            </a:r>
            <a:r>
              <a:rPr lang="en-US" altLang="zh-CN" sz="2400" b="1" dirty="0" smtClean="0">
                <a:solidFill>
                  <a:srgbClr val="0000FF"/>
                </a:solidFill>
                <a:latin typeface="华文楷体" panose="02010600040101010101" pitchFamily="2" charset="-122"/>
                <a:ea typeface="华文楷体" panose="02010600040101010101" pitchFamily="2" charset="-122"/>
                <a:cs typeface="Times New Roman" panose="02020603050405020304" pitchFamily="18" charset="0"/>
              </a:rPr>
              <a:t>GeV </a:t>
            </a:r>
            <a:r>
              <a:rPr lang="zh-CN" altLang="en-US" sz="2400" b="1" dirty="0">
                <a:solidFill>
                  <a:srgbClr val="0000FF"/>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sz="2400" b="1" dirty="0" smtClean="0">
                <a:solidFill>
                  <a:srgbClr val="0000FF"/>
                </a:solidFill>
                <a:latin typeface="华文楷体" panose="02010600040101010101" pitchFamily="2" charset="-122"/>
                <a:ea typeface="华文楷体" panose="02010600040101010101" pitchFamily="2" charset="-122"/>
                <a:cs typeface="Times New Roman" panose="02020603050405020304" pitchFamily="18" charset="0"/>
              </a:rPr>
              <a:t>at 2025 is </a:t>
            </a:r>
            <a:r>
              <a:rPr lang="en-US" altLang="zh-CN" sz="24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reasonable !! </a:t>
            </a:r>
            <a:r>
              <a:rPr lang="en-US" altLang="zh-CN" sz="2400" b="1" dirty="0" smtClean="0">
                <a:solidFill>
                  <a:srgbClr val="FF0000"/>
                </a:solidFill>
                <a:latin typeface="华文楷体" panose="02010600040101010101" pitchFamily="2" charset="-122"/>
                <a:ea typeface="华文楷体" panose="02010600040101010101" pitchFamily="2" charset="-122"/>
              </a:rPr>
              <a:t> </a:t>
            </a:r>
            <a:endParaRPr lang="zh-CN" altLang="en-US" sz="2400" b="1" dirty="0">
              <a:solidFill>
                <a:srgbClr val="FF0000"/>
              </a:solidFill>
              <a:latin typeface="华文楷体" panose="02010600040101010101" pitchFamily="2" charset="-122"/>
              <a:ea typeface="华文楷体" panose="02010600040101010101" pitchFamily="2" charset="-122"/>
            </a:endParaRPr>
          </a:p>
        </p:txBody>
      </p:sp>
      <p:cxnSp>
        <p:nvCxnSpPr>
          <p:cNvPr id="38" name="直接连接符 37"/>
          <p:cNvCxnSpPr>
            <a:endCxn id="35" idx="0"/>
          </p:cNvCxnSpPr>
          <p:nvPr/>
        </p:nvCxnSpPr>
        <p:spPr>
          <a:xfrm>
            <a:off x="7979740" y="5603535"/>
            <a:ext cx="770220" cy="3032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75249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zh-CN" dirty="0">
                <a:latin typeface="华文楷体" panose="02010600040101010101" pitchFamily="2" charset="-122"/>
                <a:ea typeface="华文楷体" panose="02010600040101010101" pitchFamily="2" charset="-122"/>
              </a:rPr>
              <a:t>加速器</a:t>
            </a:r>
            <a:r>
              <a:rPr lang="zh-CN" altLang="en-US" dirty="0">
                <a:latin typeface="华文楷体" panose="02010600040101010101" pitchFamily="2" charset="-122"/>
                <a:ea typeface="华文楷体" panose="02010600040101010101" pitchFamily="2" charset="-122"/>
              </a:rPr>
              <a:t>设计</a:t>
            </a:r>
            <a:r>
              <a:rPr lang="zh-CN" altLang="zh-CN" dirty="0">
                <a:latin typeface="华文楷体" panose="02010600040101010101" pitchFamily="2" charset="-122"/>
                <a:ea typeface="华文楷体" panose="02010600040101010101" pitchFamily="2" charset="-122"/>
              </a:rPr>
              <a:t>与关键</a:t>
            </a:r>
            <a:r>
              <a:rPr lang="zh-CN" altLang="en-US" dirty="0">
                <a:latin typeface="华文楷体" panose="02010600040101010101" pitchFamily="2" charset="-122"/>
                <a:ea typeface="华文楷体" panose="02010600040101010101" pitchFamily="2" charset="-122"/>
              </a:rPr>
              <a:t>核心</a:t>
            </a:r>
            <a:r>
              <a:rPr lang="zh-CN" altLang="zh-CN" dirty="0">
                <a:latin typeface="华文楷体" panose="02010600040101010101" pitchFamily="2" charset="-122"/>
                <a:ea typeface="华文楷体" panose="02010600040101010101" pitchFamily="2" charset="-122"/>
              </a:rPr>
              <a:t>技术</a:t>
            </a:r>
            <a:endParaRPr lang="zh-CN" altLang="en-US" dirty="0">
              <a:latin typeface="华文楷体" panose="02010600040101010101" pitchFamily="2" charset="-122"/>
              <a:ea typeface="华文楷体" panose="02010600040101010101" pitchFamily="2" charset="-122"/>
            </a:endParaRPr>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34</a:t>
            </a:fld>
            <a:endParaRPr lang="en-US" dirty="0"/>
          </a:p>
        </p:txBody>
      </p:sp>
      <p:sp>
        <p:nvSpPr>
          <p:cNvPr id="7" name="内容占位符 4"/>
          <p:cNvSpPr>
            <a:spLocks noGrp="1"/>
          </p:cNvSpPr>
          <p:nvPr>
            <p:ph idx="1"/>
          </p:nvPr>
        </p:nvSpPr>
        <p:spPr>
          <a:xfrm>
            <a:off x="819150" y="1000339"/>
            <a:ext cx="7658100" cy="4301911"/>
          </a:xfrm>
        </p:spPr>
        <p:txBody>
          <a:bodyPr>
            <a:noAutofit/>
          </a:bodyPr>
          <a:lstStyle/>
          <a:p>
            <a:pPr>
              <a:lnSpc>
                <a:spcPct val="200000"/>
              </a:lnSpc>
              <a:buFont typeface="Wingdings" panose="05000000000000000000" pitchFamily="2" charset="2"/>
              <a:buChar char="p"/>
            </a:pPr>
            <a:r>
              <a:rPr lang="zh-CN" altLang="en-US" sz="2400" dirty="0" smtClean="0">
                <a:solidFill>
                  <a:schemeClr val="accent1">
                    <a:lumMod val="50000"/>
                  </a:schemeClr>
                </a:solidFill>
                <a:latin typeface="华文楷体" panose="02010600040101010101" pitchFamily="2" charset="-122"/>
                <a:ea typeface="华文楷体" panose="02010600040101010101" pitchFamily="2" charset="-122"/>
              </a:rPr>
              <a:t>对撞亮度高于</a:t>
            </a:r>
            <a:r>
              <a:rPr lang="en-US" altLang="zh-CN" sz="2400" dirty="0" smtClean="0">
                <a:solidFill>
                  <a:schemeClr val="accent1">
                    <a:lumMod val="50000"/>
                  </a:schemeClr>
                </a:solidFill>
                <a:latin typeface="华文楷体" panose="02010600040101010101" pitchFamily="2" charset="-122"/>
                <a:ea typeface="华文楷体" panose="02010600040101010101" pitchFamily="2" charset="-122"/>
              </a:rPr>
              <a:t>1×10</a:t>
            </a:r>
            <a:r>
              <a:rPr lang="en-US" altLang="zh-CN" sz="2400" baseline="30000" dirty="0" smtClean="0">
                <a:solidFill>
                  <a:schemeClr val="accent1">
                    <a:lumMod val="50000"/>
                  </a:schemeClr>
                </a:solidFill>
                <a:latin typeface="华文楷体" panose="02010600040101010101" pitchFamily="2" charset="-122"/>
                <a:ea typeface="华文楷体" panose="02010600040101010101" pitchFamily="2" charset="-122"/>
              </a:rPr>
              <a:t>35</a:t>
            </a:r>
            <a:r>
              <a:rPr lang="en-US" altLang="zh-CN" sz="2400" dirty="0" smtClean="0">
                <a:solidFill>
                  <a:schemeClr val="accent1">
                    <a:lumMod val="50000"/>
                  </a:schemeClr>
                </a:solidFill>
                <a:latin typeface="华文楷体" panose="02010600040101010101" pitchFamily="2" charset="-122"/>
                <a:ea typeface="华文楷体" panose="02010600040101010101" pitchFamily="2" charset="-122"/>
              </a:rPr>
              <a:t>@2GeV</a:t>
            </a:r>
            <a:r>
              <a:rPr lang="zh-CN" altLang="zh-CN" sz="2400" dirty="0" smtClean="0">
                <a:solidFill>
                  <a:schemeClr val="accent1">
                    <a:lumMod val="50000"/>
                  </a:schemeClr>
                </a:solidFill>
                <a:latin typeface="华文楷体" panose="02010600040101010101" pitchFamily="2" charset="-122"/>
                <a:ea typeface="华文楷体" panose="02010600040101010101" pitchFamily="2" charset="-122"/>
              </a:rPr>
              <a:t>。</a:t>
            </a:r>
            <a:endParaRPr lang="en-US" altLang="zh-CN" sz="2400" dirty="0" smtClean="0">
              <a:solidFill>
                <a:schemeClr val="accent1">
                  <a:lumMod val="50000"/>
                </a:schemeClr>
              </a:solidFill>
              <a:latin typeface="华文楷体" panose="02010600040101010101" pitchFamily="2" charset="-122"/>
              <a:ea typeface="华文楷体" panose="02010600040101010101" pitchFamily="2" charset="-122"/>
            </a:endParaRPr>
          </a:p>
          <a:p>
            <a:pPr>
              <a:lnSpc>
                <a:spcPct val="200000"/>
              </a:lnSpc>
              <a:buFont typeface="Wingdings" panose="05000000000000000000" pitchFamily="2" charset="2"/>
              <a:buChar char="p"/>
            </a:pPr>
            <a:r>
              <a:rPr lang="zh-CN" altLang="zh-CN" sz="2400" dirty="0" smtClean="0">
                <a:solidFill>
                  <a:schemeClr val="accent1">
                    <a:lumMod val="50000"/>
                  </a:schemeClr>
                </a:solidFill>
                <a:latin typeface="华文楷体" panose="02010600040101010101" pitchFamily="2" charset="-122"/>
                <a:ea typeface="华文楷体" panose="02010600040101010101" pitchFamily="2" charset="-122"/>
              </a:rPr>
              <a:t>束流</a:t>
            </a:r>
            <a:r>
              <a:rPr lang="zh-CN" altLang="zh-CN" sz="2400" dirty="0">
                <a:solidFill>
                  <a:schemeClr val="accent1">
                    <a:lumMod val="50000"/>
                  </a:schemeClr>
                </a:solidFill>
                <a:latin typeface="华文楷体" panose="02010600040101010101" pitchFamily="2" charset="-122"/>
                <a:ea typeface="华文楷体" panose="02010600040101010101" pitchFamily="2" charset="-122"/>
              </a:rPr>
              <a:t>流</a:t>
            </a:r>
            <a:r>
              <a:rPr lang="zh-CN" altLang="zh-CN" sz="2400" dirty="0" smtClean="0">
                <a:solidFill>
                  <a:schemeClr val="accent1">
                    <a:lumMod val="50000"/>
                  </a:schemeClr>
                </a:solidFill>
                <a:latin typeface="华文楷体" panose="02010600040101010101" pitchFamily="2" charset="-122"/>
                <a:ea typeface="华文楷体" panose="02010600040101010101" pitchFamily="2" charset="-122"/>
              </a:rPr>
              <a:t>强</a:t>
            </a:r>
            <a:r>
              <a:rPr lang="zh-CN" altLang="en-US" sz="2400" dirty="0" smtClean="0">
                <a:solidFill>
                  <a:schemeClr val="accent1">
                    <a:lumMod val="50000"/>
                  </a:schemeClr>
                </a:solidFill>
                <a:latin typeface="华文楷体" panose="02010600040101010101" pitchFamily="2" charset="-122"/>
                <a:ea typeface="华文楷体" panose="02010600040101010101" pitchFamily="2" charset="-122"/>
              </a:rPr>
              <a:t>大于</a:t>
            </a:r>
            <a:r>
              <a:rPr lang="en-US" altLang="zh-CN" sz="2400" dirty="0" smtClean="0">
                <a:solidFill>
                  <a:schemeClr val="accent1">
                    <a:lumMod val="50000"/>
                  </a:schemeClr>
                </a:solidFill>
                <a:latin typeface="华文楷体" panose="02010600040101010101" pitchFamily="2" charset="-122"/>
                <a:ea typeface="华文楷体" panose="02010600040101010101" pitchFamily="2" charset="-122"/>
              </a:rPr>
              <a:t>2A</a:t>
            </a:r>
            <a:r>
              <a:rPr lang="zh-CN" altLang="en-US" sz="2400" dirty="0" smtClean="0">
                <a:solidFill>
                  <a:schemeClr val="accent1">
                    <a:lumMod val="50000"/>
                  </a:schemeClr>
                </a:solidFill>
                <a:latin typeface="华文楷体" panose="02010600040101010101" pitchFamily="2" charset="-122"/>
                <a:ea typeface="华文楷体" panose="02010600040101010101" pitchFamily="2" charset="-122"/>
              </a:rPr>
              <a:t>：</a:t>
            </a:r>
            <a:r>
              <a:rPr lang="en-US" altLang="zh-CN" sz="2400" dirty="0" smtClean="0">
                <a:solidFill>
                  <a:schemeClr val="accent1">
                    <a:lumMod val="50000"/>
                  </a:schemeClr>
                </a:solidFill>
                <a:latin typeface="华文楷体" panose="02010600040101010101" pitchFamily="2" charset="-122"/>
                <a:ea typeface="华文楷体" panose="02010600040101010101" pitchFamily="2" charset="-122"/>
              </a:rPr>
              <a:t>BEPC II2</a:t>
            </a:r>
            <a:r>
              <a:rPr lang="zh-CN" altLang="en-US" sz="2400" dirty="0" smtClean="0">
                <a:solidFill>
                  <a:schemeClr val="accent1">
                    <a:lumMod val="50000"/>
                  </a:schemeClr>
                </a:solidFill>
                <a:latin typeface="华文楷体" panose="02010600040101010101" pitchFamily="2" charset="-122"/>
                <a:ea typeface="华文楷体" panose="02010600040101010101" pitchFamily="2" charset="-122"/>
              </a:rPr>
              <a:t>倍以上，</a:t>
            </a:r>
            <a:r>
              <a:rPr lang="en-US" altLang="zh-CN" sz="2400" dirty="0" smtClean="0">
                <a:solidFill>
                  <a:schemeClr val="accent1">
                    <a:lumMod val="50000"/>
                  </a:schemeClr>
                </a:solidFill>
                <a:latin typeface="华文楷体" panose="02010600040101010101" pitchFamily="2" charset="-122"/>
                <a:ea typeface="华文楷体" panose="02010600040101010101" pitchFamily="2" charset="-122"/>
              </a:rPr>
              <a:t>CEPC100</a:t>
            </a:r>
            <a:r>
              <a:rPr lang="zh-CN" altLang="en-US" sz="2400" dirty="0" smtClean="0">
                <a:solidFill>
                  <a:schemeClr val="accent1">
                    <a:lumMod val="50000"/>
                  </a:schemeClr>
                </a:solidFill>
                <a:latin typeface="华文楷体" panose="02010600040101010101" pitchFamily="2" charset="-122"/>
                <a:ea typeface="华文楷体" panose="02010600040101010101" pitchFamily="2" charset="-122"/>
              </a:rPr>
              <a:t>倍以上</a:t>
            </a:r>
            <a:endParaRPr lang="en-US" altLang="zh-CN" sz="2400" dirty="0" smtClean="0">
              <a:solidFill>
                <a:schemeClr val="accent1">
                  <a:lumMod val="50000"/>
                </a:schemeClr>
              </a:solidFill>
              <a:latin typeface="华文楷体" panose="02010600040101010101" pitchFamily="2" charset="-122"/>
              <a:ea typeface="华文楷体" panose="02010600040101010101" pitchFamily="2" charset="-122"/>
            </a:endParaRPr>
          </a:p>
          <a:p>
            <a:pPr>
              <a:lnSpc>
                <a:spcPct val="200000"/>
              </a:lnSpc>
              <a:buFont typeface="Wingdings" panose="05000000000000000000" pitchFamily="2" charset="2"/>
              <a:buChar char="p"/>
            </a:pPr>
            <a:r>
              <a:rPr lang="zh-CN" altLang="en-US" sz="2400" dirty="0" smtClean="0">
                <a:solidFill>
                  <a:schemeClr val="accent1">
                    <a:lumMod val="50000"/>
                  </a:schemeClr>
                </a:solidFill>
                <a:latin typeface="华文楷体" panose="02010600040101010101" pitchFamily="2" charset="-122"/>
                <a:ea typeface="华文楷体" panose="02010600040101010101" pitchFamily="2" charset="-122"/>
              </a:rPr>
              <a:t>极化电子束</a:t>
            </a:r>
            <a:r>
              <a:rPr lang="en-US" altLang="zh-CN" sz="2400" dirty="0" smtClean="0">
                <a:solidFill>
                  <a:schemeClr val="accent1">
                    <a:lumMod val="50000"/>
                  </a:schemeClr>
                </a:solidFill>
                <a:latin typeface="华文楷体" panose="02010600040101010101" pitchFamily="2" charset="-122"/>
                <a:ea typeface="华文楷体" panose="02010600040101010101" pitchFamily="2" charset="-122"/>
              </a:rPr>
              <a:t>/</a:t>
            </a:r>
            <a:r>
              <a:rPr lang="zh-CN" altLang="en-US" sz="2400" dirty="0" smtClean="0">
                <a:solidFill>
                  <a:schemeClr val="accent1">
                    <a:lumMod val="50000"/>
                  </a:schemeClr>
                </a:solidFill>
                <a:latin typeface="华文楷体" panose="02010600040101010101" pitchFamily="2" charset="-122"/>
                <a:ea typeface="华文楷体" panose="02010600040101010101" pitchFamily="2" charset="-122"/>
              </a:rPr>
              <a:t>正电子束</a:t>
            </a:r>
            <a:endParaRPr lang="en-US" altLang="zh-CN" sz="2400" dirty="0">
              <a:solidFill>
                <a:schemeClr val="accent1">
                  <a:lumMod val="50000"/>
                </a:schemeClr>
              </a:solidFill>
              <a:latin typeface="华文楷体" panose="02010600040101010101" pitchFamily="2" charset="-122"/>
              <a:ea typeface="华文楷体" panose="02010600040101010101" pitchFamily="2" charset="-122"/>
            </a:endParaRPr>
          </a:p>
          <a:p>
            <a:pPr>
              <a:lnSpc>
                <a:spcPct val="200000"/>
              </a:lnSpc>
              <a:buFont typeface="Wingdings" panose="05000000000000000000" pitchFamily="2" charset="2"/>
              <a:buChar char="p"/>
            </a:pPr>
            <a:r>
              <a:rPr lang="zh-CN" altLang="zh-CN" sz="2400" dirty="0" smtClean="0">
                <a:solidFill>
                  <a:schemeClr val="accent1">
                    <a:lumMod val="50000"/>
                  </a:schemeClr>
                </a:solidFill>
                <a:latin typeface="华文楷体" panose="02010600040101010101" pitchFamily="2" charset="-122"/>
                <a:ea typeface="华文楷体" panose="02010600040101010101" pitchFamily="2" charset="-122"/>
              </a:rPr>
              <a:t>质心</a:t>
            </a:r>
            <a:r>
              <a:rPr lang="zh-CN" altLang="zh-CN" sz="2400" dirty="0">
                <a:solidFill>
                  <a:schemeClr val="accent1">
                    <a:lumMod val="50000"/>
                  </a:schemeClr>
                </a:solidFill>
                <a:latin typeface="华文楷体" panose="02010600040101010101" pitchFamily="2" charset="-122"/>
                <a:ea typeface="华文楷体" panose="02010600040101010101" pitchFamily="2" charset="-122"/>
              </a:rPr>
              <a:t>能量</a:t>
            </a:r>
            <a:r>
              <a:rPr lang="zh-CN" altLang="zh-CN" sz="2400" dirty="0" smtClean="0">
                <a:solidFill>
                  <a:schemeClr val="accent1">
                    <a:lumMod val="50000"/>
                  </a:schemeClr>
                </a:solidFill>
                <a:latin typeface="华文楷体" panose="02010600040101010101" pitchFamily="2" charset="-122"/>
                <a:ea typeface="华文楷体" panose="02010600040101010101" pitchFamily="2" charset="-122"/>
              </a:rPr>
              <a:t>调节范围</a:t>
            </a:r>
            <a:r>
              <a:rPr lang="en-US" altLang="zh-CN" sz="2400" dirty="0" smtClean="0">
                <a:solidFill>
                  <a:schemeClr val="accent1">
                    <a:lumMod val="50000"/>
                  </a:schemeClr>
                </a:solidFill>
                <a:latin typeface="华文楷体" panose="02010600040101010101" pitchFamily="2" charset="-122"/>
                <a:ea typeface="华文楷体" panose="02010600040101010101" pitchFamily="2" charset="-122"/>
              </a:rPr>
              <a:t>2-7GeV</a:t>
            </a:r>
            <a:r>
              <a:rPr lang="zh-CN" altLang="en-US" sz="2400" dirty="0" smtClean="0">
                <a:solidFill>
                  <a:schemeClr val="accent1">
                    <a:lumMod val="50000"/>
                  </a:schemeClr>
                </a:solidFill>
                <a:latin typeface="华文楷体" panose="02010600040101010101" pitchFamily="2" charset="-122"/>
                <a:ea typeface="华文楷体" panose="02010600040101010101" pitchFamily="2" charset="-122"/>
              </a:rPr>
              <a:t>，覆盖更宽能区</a:t>
            </a:r>
            <a:endParaRPr lang="en-US" altLang="zh-CN" sz="2400" dirty="0">
              <a:solidFill>
                <a:schemeClr val="accent1">
                  <a:lumMod val="50000"/>
                </a:schemeClr>
              </a:solidFill>
              <a:latin typeface="华文楷体" panose="02010600040101010101" pitchFamily="2" charset="-122"/>
              <a:ea typeface="华文楷体" panose="02010600040101010101" pitchFamily="2" charset="-122"/>
            </a:endParaRPr>
          </a:p>
          <a:p>
            <a:pPr marL="0" indent="0">
              <a:lnSpc>
                <a:spcPct val="200000"/>
              </a:lnSpc>
              <a:buNone/>
            </a:pPr>
            <a:r>
              <a:rPr lang="en-US" altLang="zh-CN" sz="2400" dirty="0" smtClean="0">
                <a:solidFill>
                  <a:srgbClr val="FF0000"/>
                </a:solidFill>
                <a:latin typeface="华文楷体" panose="02010600040101010101" pitchFamily="2" charset="-122"/>
                <a:ea typeface="华文楷体" panose="02010600040101010101" pitchFamily="2" charset="-122"/>
              </a:rPr>
              <a:t>=&gt;</a:t>
            </a:r>
            <a:r>
              <a:rPr lang="zh-CN" altLang="en-US" sz="2400" dirty="0">
                <a:solidFill>
                  <a:srgbClr val="FF0000"/>
                </a:solidFill>
                <a:latin typeface="华文楷体" panose="02010600040101010101" pitchFamily="2" charset="-122"/>
                <a:ea typeface="华文楷体" panose="02010600040101010101" pitchFamily="2" charset="-122"/>
              </a:rPr>
              <a:t>加速器物理与技术的新</a:t>
            </a:r>
            <a:r>
              <a:rPr lang="zh-CN" altLang="en-US" sz="2400" dirty="0" smtClean="0">
                <a:solidFill>
                  <a:srgbClr val="FF0000"/>
                </a:solidFill>
                <a:latin typeface="华文楷体" panose="02010600040101010101" pitchFamily="2" charset="-122"/>
                <a:ea typeface="华文楷体" panose="02010600040101010101" pitchFamily="2" charset="-122"/>
              </a:rPr>
              <a:t>挑战</a:t>
            </a:r>
            <a:endParaRPr lang="en-US" altLang="zh-CN" sz="2400" dirty="0" smtClean="0">
              <a:solidFill>
                <a:schemeClr val="accent1">
                  <a:lumMod val="50000"/>
                </a:schemeClr>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38811105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latin typeface="华文仿宋" panose="02010600040101010101" pitchFamily="2" charset="-122"/>
                <a:ea typeface="华文仿宋" panose="02010600040101010101" pitchFamily="2" charset="-122"/>
              </a:rPr>
              <a:t>加速器物理：关键难点</a:t>
            </a:r>
            <a:endParaRPr lang="zh-CN" altLang="en-US"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35</a:t>
            </a:fld>
            <a:endParaRPr lang="en-US" dirty="0"/>
          </a:p>
        </p:txBody>
      </p:sp>
      <mc:AlternateContent xmlns:mc="http://schemas.openxmlformats.org/markup-compatibility/2006" xmlns:a14="http://schemas.microsoft.com/office/drawing/2010/main">
        <mc:Choice Requires="a14">
          <p:sp>
            <p:nvSpPr>
              <p:cNvPr id="8" name="内容占位符 2"/>
              <p:cNvSpPr>
                <a:spLocks noGrp="1"/>
              </p:cNvSpPr>
              <p:nvPr>
                <p:ph idx="1"/>
              </p:nvPr>
            </p:nvSpPr>
            <p:spPr>
              <a:xfrm>
                <a:off x="806358" y="1013853"/>
                <a:ext cx="7982510" cy="4794433"/>
              </a:xfrm>
            </p:spPr>
            <p:txBody>
              <a:bodyPr>
                <a:normAutofit fontScale="92500"/>
              </a:bodyPr>
              <a:lstStyle/>
              <a:p>
                <a:pPr>
                  <a:lnSpc>
                    <a:spcPct val="150000"/>
                  </a:lnSpc>
                  <a:buFont typeface="Wingdings" panose="05000000000000000000" pitchFamily="2" charset="2"/>
                  <a:buChar char="p"/>
                </a:pPr>
                <a:r>
                  <a:rPr lang="zh-CN" altLang="en-US" sz="2800" dirty="0" smtClean="0">
                    <a:solidFill>
                      <a:schemeClr val="accent1">
                        <a:lumMod val="50000"/>
                      </a:schemeClr>
                    </a:solidFill>
                    <a:latin typeface="华文楷体" panose="02010600040101010101" pitchFamily="2" charset="-122"/>
                    <a:ea typeface="华文楷体" panose="02010600040101010101" pitchFamily="2" charset="-122"/>
                  </a:rPr>
                  <a:t>对撞亮度公式</a:t>
                </a:r>
                <a:endParaRPr lang="en-US" altLang="zh-CN" sz="2800" dirty="0" smtClean="0">
                  <a:solidFill>
                    <a:schemeClr val="accent1">
                      <a:lumMod val="50000"/>
                    </a:schemeClr>
                  </a:solidFill>
                  <a:latin typeface="华文楷体" panose="02010600040101010101" pitchFamily="2" charset="-122"/>
                  <a:ea typeface="华文楷体" panose="02010600040101010101" pitchFamily="2" charset="-122"/>
                </a:endParaRPr>
              </a:p>
              <a:p>
                <a:pPr>
                  <a:lnSpc>
                    <a:spcPct val="200000"/>
                  </a:lnSpc>
                  <a:buFont typeface="Wingdings" panose="05000000000000000000" pitchFamily="2" charset="2"/>
                  <a:buChar char="p"/>
                </a:pPr>
                <a:endParaRPr lang="en-US" altLang="zh-CN" sz="2800" dirty="0" smtClean="0">
                  <a:solidFill>
                    <a:schemeClr val="accent1">
                      <a:lumMod val="50000"/>
                    </a:schemeClr>
                  </a:solidFill>
                  <a:latin typeface="华文楷体" panose="02010600040101010101" pitchFamily="2" charset="-122"/>
                  <a:ea typeface="华文楷体" panose="02010600040101010101" pitchFamily="2" charset="-122"/>
                </a:endParaRPr>
              </a:p>
              <a:p>
                <a:pPr>
                  <a:lnSpc>
                    <a:spcPct val="150000"/>
                  </a:lnSpc>
                  <a:buFont typeface="Wingdings" panose="05000000000000000000" pitchFamily="2" charset="2"/>
                  <a:buChar char="p"/>
                </a:pPr>
                <a:r>
                  <a:rPr lang="zh-CN" altLang="en-US" sz="2800" dirty="0" smtClean="0">
                    <a:solidFill>
                      <a:schemeClr val="accent1">
                        <a:lumMod val="50000"/>
                      </a:schemeClr>
                    </a:solidFill>
                    <a:latin typeface="华文楷体" panose="02010600040101010101" pitchFamily="2" charset="-122"/>
                    <a:ea typeface="华文楷体" panose="02010600040101010101" pitchFamily="2" charset="-122"/>
                  </a:rPr>
                  <a:t>提高亮度的办法：</a:t>
                </a:r>
                <a:endParaRPr lang="en-US" altLang="zh-CN" sz="2800" dirty="0" smtClean="0">
                  <a:solidFill>
                    <a:schemeClr val="accent1">
                      <a:lumMod val="50000"/>
                    </a:schemeClr>
                  </a:solidFill>
                  <a:latin typeface="华文楷体" panose="02010600040101010101" pitchFamily="2" charset="-122"/>
                  <a:ea typeface="华文楷体" panose="02010600040101010101" pitchFamily="2" charset="-122"/>
                </a:endParaRPr>
              </a:p>
              <a:p>
                <a:pPr lvl="1">
                  <a:lnSpc>
                    <a:spcPct val="150000"/>
                  </a:lnSpc>
                </a:pPr>
                <a:r>
                  <a:rPr lang="zh-CN" altLang="en-US" sz="2800" dirty="0" smtClean="0">
                    <a:solidFill>
                      <a:srgbClr val="FF0000"/>
                    </a:solidFill>
                    <a:latin typeface="华文楷体" panose="02010600040101010101" pitchFamily="2" charset="-122"/>
                    <a:ea typeface="华文楷体" panose="02010600040101010101" pitchFamily="2" charset="-122"/>
                  </a:rPr>
                  <a:t>流强</a:t>
                </a:r>
                <a:r>
                  <a:rPr lang="zh-CN" altLang="en-US" sz="28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sz="2800" dirty="0" smtClean="0">
                    <a:solidFill>
                      <a:srgbClr val="FF0000"/>
                    </a:solidFill>
                    <a:latin typeface="华文楷体" panose="02010600040101010101" pitchFamily="2" charset="-122"/>
                    <a:ea typeface="华文楷体" panose="02010600040101010101" pitchFamily="2" charset="-122"/>
                  </a:rPr>
                  <a:t>对撞点包络</a:t>
                </a:r>
                <a:r>
                  <a:rPr lang="en-US" altLang="zh-CN" sz="2800" dirty="0" smtClean="0">
                    <a:solidFill>
                      <a:srgbClr val="FF0000"/>
                    </a:solidFill>
                    <a:latin typeface="华文楷体" panose="02010600040101010101" pitchFamily="2" charset="-122"/>
                    <a:ea typeface="华文楷体" panose="02010600040101010101" pitchFamily="2" charset="-122"/>
                  </a:rPr>
                  <a:t>β</a:t>
                </a:r>
                <a:r>
                  <a:rPr lang="zh-CN" altLang="en-US" sz="2800" dirty="0" smtClean="0">
                    <a:solidFill>
                      <a:srgbClr val="FF0000"/>
                    </a:solidFill>
                    <a:latin typeface="华文楷体" panose="02010600040101010101" pitchFamily="2" charset="-122"/>
                    <a:ea typeface="华文楷体" panose="02010600040101010101" pitchFamily="2" charset="-122"/>
                  </a:rPr>
                  <a:t>函数</a:t>
                </a:r>
                <a:r>
                  <a:rPr lang="zh-CN" altLang="en-US" sz="28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sz="2800" dirty="0" smtClean="0">
                    <a:solidFill>
                      <a:srgbClr val="FF0000"/>
                    </a:solidFill>
                    <a:latin typeface="华文楷体" panose="02010600040101010101" pitchFamily="2" charset="-122"/>
                    <a:ea typeface="华文楷体" panose="02010600040101010101" pitchFamily="2" charset="-122"/>
                  </a:rPr>
                  <a:t>    束</a:t>
                </a:r>
                <a:r>
                  <a:rPr lang="en-US" altLang="zh-CN" sz="2800" dirty="0" smtClean="0">
                    <a:solidFill>
                      <a:srgbClr val="FF0000"/>
                    </a:solidFill>
                    <a:latin typeface="华文楷体" panose="02010600040101010101" pitchFamily="2" charset="-122"/>
                    <a:ea typeface="华文楷体" panose="02010600040101010101" pitchFamily="2" charset="-122"/>
                  </a:rPr>
                  <a:t>-</a:t>
                </a:r>
                <a:r>
                  <a:rPr lang="zh-CN" altLang="en-US" sz="2800" dirty="0" smtClean="0">
                    <a:solidFill>
                      <a:srgbClr val="FF0000"/>
                    </a:solidFill>
                    <a:latin typeface="华文楷体" panose="02010600040101010101" pitchFamily="2" charset="-122"/>
                    <a:ea typeface="华文楷体" panose="02010600040101010101" pitchFamily="2" charset="-122"/>
                  </a:rPr>
                  <a:t>束因子</a:t>
                </a:r>
                <a14:m>
                  <m:oMath xmlns:m="http://schemas.openxmlformats.org/officeDocument/2006/math">
                    <m:sSub>
                      <m:sSubPr>
                        <m:ctrlPr>
                          <a:rPr lang="zh-CN" altLang="en-US" sz="2800" i="1">
                            <a:solidFill>
                              <a:srgbClr val="FF0000"/>
                            </a:solidFill>
                            <a:latin typeface="Cambria Math" panose="02040503050406030204" pitchFamily="18" charset="0"/>
                          </a:rPr>
                        </m:ctrlPr>
                      </m:sSubPr>
                      <m:e>
                        <m:r>
                          <a:rPr lang="zh-CN" altLang="en-US" sz="2800" b="1" i="1">
                            <a:solidFill>
                              <a:srgbClr val="FF0000"/>
                            </a:solidFill>
                            <a:latin typeface="Cambria Math" panose="02040503050406030204" pitchFamily="18" charset="0"/>
                          </a:rPr>
                          <m:t>𝝃</m:t>
                        </m:r>
                      </m:e>
                      <m:sub>
                        <m:r>
                          <a:rPr lang="zh-CN" altLang="en-US" sz="2800" b="1" i="1">
                            <a:solidFill>
                              <a:srgbClr val="FF0000"/>
                            </a:solidFill>
                            <a:latin typeface="Cambria Math" panose="02040503050406030204" pitchFamily="18" charset="0"/>
                          </a:rPr>
                          <m:t>𝒚</m:t>
                        </m:r>
                      </m:sub>
                    </m:sSub>
                  </m:oMath>
                </a14:m>
                <a:r>
                  <a:rPr lang="zh-CN" altLang="en-US" sz="28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a:t>
                </a:r>
                <a:endParaRPr lang="en-US" altLang="zh-CN" sz="28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a:p>
                <a:pPr>
                  <a:lnSpc>
                    <a:spcPct val="150000"/>
                  </a:lnSpc>
                  <a:buFont typeface="Wingdings" panose="05000000000000000000" pitchFamily="2" charset="2"/>
                  <a:buChar char="p"/>
                </a:pPr>
                <a:r>
                  <a:rPr lang="zh-CN" altLang="en-US" sz="2800" dirty="0" smtClean="0">
                    <a:solidFill>
                      <a:schemeClr val="accent1">
                        <a:lumMod val="50000"/>
                      </a:schemeClr>
                    </a:solidFill>
                    <a:latin typeface="华文楷体" panose="02010600040101010101" pitchFamily="2" charset="-122"/>
                    <a:ea typeface="华文楷体" panose="02010600040101010101" pitchFamily="2" charset="-122"/>
                  </a:rPr>
                  <a:t>聚焦</a:t>
                </a:r>
                <a:r>
                  <a:rPr lang="zh-CN" altLang="en-US" sz="28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 ☞ 非线性因素高、动力学孔径等优化困难</a:t>
                </a:r>
                <a:endParaRPr lang="en-US" altLang="zh-CN" sz="28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a:p>
                <a:pPr>
                  <a:lnSpc>
                    <a:spcPct val="150000"/>
                  </a:lnSpc>
                  <a:buFont typeface="Wingdings" panose="05000000000000000000" pitchFamily="2" charset="2"/>
                  <a:buChar char="p"/>
                </a:pPr>
                <a:r>
                  <a:rPr lang="zh-CN" altLang="en-US" sz="2800" dirty="0">
                    <a:solidFill>
                      <a:schemeClr val="accent1">
                        <a:lumMod val="50000"/>
                      </a:schemeClr>
                    </a:solidFill>
                    <a:latin typeface="华文楷体" panose="02010600040101010101" pitchFamily="2" charset="-122"/>
                    <a:ea typeface="华文楷体" panose="02010600040101010101" pitchFamily="2" charset="-122"/>
                    <a:cs typeface="Times New Roman" panose="02020603050405020304" pitchFamily="18" charset="0"/>
                  </a:rPr>
                  <a:t>流强</a:t>
                </a:r>
                <a:r>
                  <a:rPr lang="zh-CN" altLang="en-US" sz="28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sz="2800" dirty="0" smtClean="0">
                    <a:solidFill>
                      <a:schemeClr val="accent1">
                        <a:lumMod val="50000"/>
                      </a:schemeClr>
                    </a:solidFill>
                    <a:latin typeface="华文楷体" panose="02010600040101010101" pitchFamily="2" charset="-122"/>
                    <a:ea typeface="华文楷体" panose="02010600040101010101" pitchFamily="2" charset="-122"/>
                    <a:cs typeface="Times New Roman" panose="02020603050405020304" pitchFamily="18" charset="0"/>
                  </a:rPr>
                  <a:t>束团尺寸</a:t>
                </a:r>
                <a:r>
                  <a:rPr lang="zh-CN" altLang="en-US" sz="28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  ☞ </a:t>
                </a:r>
                <a:r>
                  <a:rPr lang="zh-CN" altLang="en-US" sz="2800" dirty="0" smtClean="0">
                    <a:solidFill>
                      <a:schemeClr val="accent1">
                        <a:lumMod val="50000"/>
                      </a:schemeClr>
                    </a:solidFill>
                    <a:latin typeface="华文楷体" panose="02010600040101010101" pitchFamily="2" charset="-122"/>
                    <a:ea typeface="华文楷体" panose="02010600040101010101" pitchFamily="2" charset="-122"/>
                    <a:cs typeface="Times New Roman" panose="02020603050405020304" pitchFamily="18" charset="0"/>
                  </a:rPr>
                  <a:t>集体效应 </a:t>
                </a:r>
                <a:r>
                  <a:rPr lang="zh-CN" altLang="en-US" sz="28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sz="28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sz="28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sz="28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 ↑</a:t>
                </a:r>
                <a:endParaRPr lang="zh-CN" altLang="en-US" sz="2800" dirty="0">
                  <a:solidFill>
                    <a:schemeClr val="accent1">
                      <a:lumMod val="50000"/>
                    </a:schemeClr>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8" name="内容占位符 2"/>
              <p:cNvSpPr>
                <a:spLocks noGrp="1" noRot="1" noChangeAspect="1" noMove="1" noResize="1" noEditPoints="1" noAdjustHandles="1" noChangeArrowheads="1" noChangeShapeType="1" noTextEdit="1"/>
              </p:cNvSpPr>
              <p:nvPr>
                <p:ph idx="1"/>
              </p:nvPr>
            </p:nvSpPr>
            <p:spPr>
              <a:xfrm>
                <a:off x="806358" y="1013853"/>
                <a:ext cx="7982510" cy="4794433"/>
              </a:xfrm>
              <a:blipFill rotWithShape="0">
                <a:blip r:embed="rId3"/>
                <a:stretch>
                  <a:fillRect l="-1145" r="-61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矩形 8"/>
              <p:cNvSpPr/>
              <p:nvPr/>
            </p:nvSpPr>
            <p:spPr>
              <a:xfrm>
                <a:off x="2933700" y="1601658"/>
                <a:ext cx="3276600" cy="102092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sz="2800" i="1" smtClean="0">
                          <a:solidFill>
                            <a:schemeClr val="accent1">
                              <a:lumMod val="50000"/>
                            </a:schemeClr>
                          </a:solidFill>
                          <a:latin typeface="Cambria Math" panose="02040503050406030204" pitchFamily="18" charset="0"/>
                        </a:rPr>
                        <m:t>𝐿</m:t>
                      </m:r>
                      <m:r>
                        <a:rPr lang="zh-CN" altLang="en-US" sz="2800" i="0">
                          <a:solidFill>
                            <a:schemeClr val="accent1">
                              <a:lumMod val="50000"/>
                            </a:schemeClr>
                          </a:solidFill>
                          <a:latin typeface="Cambria Math" panose="02040503050406030204" pitchFamily="18" charset="0"/>
                        </a:rPr>
                        <m:t>=</m:t>
                      </m:r>
                      <m:f>
                        <m:fPr>
                          <m:ctrlPr>
                            <a:rPr lang="zh-CN" altLang="en-US" sz="2800" i="1">
                              <a:solidFill>
                                <a:schemeClr val="accent1">
                                  <a:lumMod val="50000"/>
                                </a:schemeClr>
                              </a:solidFill>
                              <a:latin typeface="Cambria Math" panose="02040503050406030204" pitchFamily="18" charset="0"/>
                            </a:rPr>
                          </m:ctrlPr>
                        </m:fPr>
                        <m:num>
                          <m:r>
                            <m:rPr>
                              <m:sty m:val="p"/>
                            </m:rPr>
                            <a:rPr lang="zh-CN" altLang="en-US" sz="2800" i="0">
                              <a:solidFill>
                                <a:schemeClr val="accent1">
                                  <a:lumMod val="50000"/>
                                </a:schemeClr>
                              </a:solidFill>
                              <a:latin typeface="Cambria Math" panose="02040503050406030204" pitchFamily="18" charset="0"/>
                            </a:rPr>
                            <m:t>γ</m:t>
                          </m:r>
                          <m:sSub>
                            <m:sSubPr>
                              <m:ctrlPr>
                                <a:rPr lang="zh-CN" altLang="en-US" sz="2800" i="1">
                                  <a:solidFill>
                                    <a:schemeClr val="accent1">
                                      <a:lumMod val="50000"/>
                                    </a:schemeClr>
                                  </a:solidFill>
                                  <a:latin typeface="Cambria Math" panose="02040503050406030204" pitchFamily="18" charset="0"/>
                                </a:rPr>
                              </m:ctrlPr>
                            </m:sSubPr>
                            <m:e>
                              <m:r>
                                <a:rPr lang="zh-CN" altLang="en-US" sz="2800" i="1">
                                  <a:solidFill>
                                    <a:schemeClr val="accent1">
                                      <a:lumMod val="50000"/>
                                    </a:schemeClr>
                                  </a:solidFill>
                                  <a:latin typeface="Cambria Math" panose="02040503050406030204" pitchFamily="18" charset="0"/>
                                </a:rPr>
                                <m:t>𝑛</m:t>
                              </m:r>
                            </m:e>
                            <m:sub>
                              <m:r>
                                <a:rPr lang="zh-CN" altLang="en-US" sz="2800" i="1">
                                  <a:solidFill>
                                    <a:schemeClr val="accent1">
                                      <a:lumMod val="50000"/>
                                    </a:schemeClr>
                                  </a:solidFill>
                                  <a:latin typeface="Cambria Math" panose="02040503050406030204" pitchFamily="18" charset="0"/>
                                </a:rPr>
                                <m:t>𝑏</m:t>
                              </m:r>
                            </m:sub>
                          </m:sSub>
                          <m:sSub>
                            <m:sSubPr>
                              <m:ctrlPr>
                                <a:rPr lang="zh-CN" altLang="en-US" sz="2800" i="1">
                                  <a:solidFill>
                                    <a:schemeClr val="accent1">
                                      <a:lumMod val="50000"/>
                                    </a:schemeClr>
                                  </a:solidFill>
                                  <a:latin typeface="Cambria Math" panose="02040503050406030204" pitchFamily="18" charset="0"/>
                                </a:rPr>
                              </m:ctrlPr>
                            </m:sSubPr>
                            <m:e>
                              <m:r>
                                <a:rPr lang="zh-CN" altLang="en-US" sz="2800" i="1">
                                  <a:solidFill>
                                    <a:schemeClr val="accent1">
                                      <a:lumMod val="50000"/>
                                    </a:schemeClr>
                                  </a:solidFill>
                                  <a:latin typeface="Cambria Math" panose="02040503050406030204" pitchFamily="18" charset="0"/>
                                </a:rPr>
                                <m:t>𝐼</m:t>
                              </m:r>
                            </m:e>
                            <m:sub>
                              <m:r>
                                <a:rPr lang="zh-CN" altLang="en-US" sz="2800" i="1">
                                  <a:solidFill>
                                    <a:schemeClr val="accent1">
                                      <a:lumMod val="50000"/>
                                    </a:schemeClr>
                                  </a:solidFill>
                                  <a:latin typeface="Cambria Math" panose="02040503050406030204" pitchFamily="18" charset="0"/>
                                </a:rPr>
                                <m:t>𝑏</m:t>
                              </m:r>
                            </m:sub>
                          </m:sSub>
                        </m:num>
                        <m:den>
                          <m:r>
                            <a:rPr lang="zh-CN" altLang="en-US" sz="2800" i="0">
                              <a:solidFill>
                                <a:schemeClr val="accent1">
                                  <a:lumMod val="50000"/>
                                </a:schemeClr>
                              </a:solidFill>
                              <a:latin typeface="Cambria Math" panose="02040503050406030204" pitchFamily="18" charset="0"/>
                            </a:rPr>
                            <m:t>2</m:t>
                          </m:r>
                          <m:r>
                            <a:rPr lang="zh-CN" altLang="en-US" sz="2800" i="1">
                              <a:solidFill>
                                <a:schemeClr val="accent1">
                                  <a:lumMod val="50000"/>
                                </a:schemeClr>
                              </a:solidFill>
                              <a:latin typeface="Cambria Math" panose="02040503050406030204" pitchFamily="18" charset="0"/>
                            </a:rPr>
                            <m:t>𝑒</m:t>
                          </m:r>
                          <m:sSub>
                            <m:sSubPr>
                              <m:ctrlPr>
                                <a:rPr lang="zh-CN" altLang="en-US" sz="2800" i="1">
                                  <a:solidFill>
                                    <a:schemeClr val="accent1">
                                      <a:lumMod val="50000"/>
                                    </a:schemeClr>
                                  </a:solidFill>
                                  <a:latin typeface="Cambria Math" panose="02040503050406030204" pitchFamily="18" charset="0"/>
                                </a:rPr>
                              </m:ctrlPr>
                            </m:sSubPr>
                            <m:e>
                              <m:r>
                                <a:rPr lang="zh-CN" altLang="en-US" sz="2800" i="1">
                                  <a:solidFill>
                                    <a:schemeClr val="accent1">
                                      <a:lumMod val="50000"/>
                                    </a:schemeClr>
                                  </a:solidFill>
                                  <a:latin typeface="Cambria Math" panose="02040503050406030204" pitchFamily="18" charset="0"/>
                                </a:rPr>
                                <m:t>𝑟</m:t>
                              </m:r>
                            </m:e>
                            <m:sub>
                              <m:r>
                                <a:rPr lang="zh-CN" altLang="en-US" sz="2800" i="1">
                                  <a:solidFill>
                                    <a:schemeClr val="accent1">
                                      <a:lumMod val="50000"/>
                                    </a:schemeClr>
                                  </a:solidFill>
                                  <a:latin typeface="Cambria Math" panose="02040503050406030204" pitchFamily="18" charset="0"/>
                                </a:rPr>
                                <m:t>𝑒</m:t>
                              </m:r>
                            </m:sub>
                          </m:sSub>
                          <m:sSubSup>
                            <m:sSubSupPr>
                              <m:ctrlPr>
                                <a:rPr lang="zh-CN" altLang="en-US" sz="2800" i="1">
                                  <a:solidFill>
                                    <a:schemeClr val="accent1">
                                      <a:lumMod val="50000"/>
                                    </a:schemeClr>
                                  </a:solidFill>
                                  <a:latin typeface="Cambria Math" panose="02040503050406030204" pitchFamily="18" charset="0"/>
                                </a:rPr>
                              </m:ctrlPr>
                            </m:sSubSupPr>
                            <m:e>
                              <m:r>
                                <a:rPr lang="zh-CN" altLang="en-US" sz="2800" i="1">
                                  <a:solidFill>
                                    <a:schemeClr val="accent1">
                                      <a:lumMod val="50000"/>
                                    </a:schemeClr>
                                  </a:solidFill>
                                  <a:latin typeface="Cambria Math" panose="02040503050406030204" pitchFamily="18" charset="0"/>
                                </a:rPr>
                                <m:t>𝛽</m:t>
                              </m:r>
                            </m:e>
                            <m:sub>
                              <m:r>
                                <a:rPr lang="zh-CN" altLang="en-US" sz="2800" i="1">
                                  <a:solidFill>
                                    <a:schemeClr val="accent1">
                                      <a:lumMod val="50000"/>
                                    </a:schemeClr>
                                  </a:solidFill>
                                  <a:latin typeface="Cambria Math" panose="02040503050406030204" pitchFamily="18" charset="0"/>
                                </a:rPr>
                                <m:t>𝑦</m:t>
                              </m:r>
                            </m:sub>
                            <m:sup>
                              <m:r>
                                <a:rPr lang="zh-CN" altLang="en-US" sz="2800" i="0">
                                  <a:solidFill>
                                    <a:schemeClr val="accent1">
                                      <a:lumMod val="50000"/>
                                    </a:schemeClr>
                                  </a:solidFill>
                                  <a:latin typeface="Cambria Math" panose="02040503050406030204" pitchFamily="18" charset="0"/>
                                </a:rPr>
                                <m:t>∗</m:t>
                              </m:r>
                            </m:sup>
                          </m:sSubSup>
                        </m:den>
                      </m:f>
                      <m:sSub>
                        <m:sSubPr>
                          <m:ctrlPr>
                            <a:rPr lang="zh-CN" altLang="en-US" sz="2800" i="1">
                              <a:solidFill>
                                <a:schemeClr val="accent1">
                                  <a:lumMod val="50000"/>
                                </a:schemeClr>
                              </a:solidFill>
                              <a:latin typeface="Cambria Math" panose="02040503050406030204" pitchFamily="18" charset="0"/>
                            </a:rPr>
                          </m:ctrlPr>
                        </m:sSubPr>
                        <m:e>
                          <m:r>
                            <a:rPr lang="zh-CN" altLang="en-US" sz="2800" i="1">
                              <a:solidFill>
                                <a:schemeClr val="accent1">
                                  <a:lumMod val="50000"/>
                                </a:schemeClr>
                              </a:solidFill>
                              <a:latin typeface="Cambria Math" panose="02040503050406030204" pitchFamily="18" charset="0"/>
                            </a:rPr>
                            <m:t>𝜉</m:t>
                          </m:r>
                        </m:e>
                        <m:sub>
                          <m:r>
                            <a:rPr lang="zh-CN" altLang="en-US" sz="2800" i="1">
                              <a:solidFill>
                                <a:schemeClr val="accent1">
                                  <a:lumMod val="50000"/>
                                </a:schemeClr>
                              </a:solidFill>
                              <a:latin typeface="Cambria Math" panose="02040503050406030204" pitchFamily="18" charset="0"/>
                            </a:rPr>
                            <m:t>𝑦</m:t>
                          </m:r>
                        </m:sub>
                      </m:sSub>
                      <m:r>
                        <a:rPr lang="zh-CN" altLang="en-US" sz="2800" i="1">
                          <a:solidFill>
                            <a:schemeClr val="accent1">
                              <a:lumMod val="50000"/>
                            </a:schemeClr>
                          </a:solidFill>
                          <a:latin typeface="Cambria Math" panose="02040503050406030204" pitchFamily="18" charset="0"/>
                        </a:rPr>
                        <m:t>𝐻</m:t>
                      </m:r>
                    </m:oMath>
                  </m:oMathPara>
                </a14:m>
                <a:endParaRPr lang="zh-CN" altLang="en-US" sz="2800" dirty="0">
                  <a:solidFill>
                    <a:schemeClr val="accent1">
                      <a:lumMod val="50000"/>
                    </a:schemeClr>
                  </a:solidFill>
                </a:endParaRPr>
              </a:p>
            </p:txBody>
          </p:sp>
        </mc:Choice>
        <mc:Fallback xmlns="">
          <p:sp>
            <p:nvSpPr>
              <p:cNvPr id="9" name="矩形 8"/>
              <p:cNvSpPr>
                <a:spLocks noRot="1" noChangeAspect="1" noMove="1" noResize="1" noEditPoints="1" noAdjustHandles="1" noChangeArrowheads="1" noChangeShapeType="1" noTextEdit="1"/>
              </p:cNvSpPr>
              <p:nvPr/>
            </p:nvSpPr>
            <p:spPr>
              <a:xfrm>
                <a:off x="2933700" y="1601658"/>
                <a:ext cx="3276600" cy="1020921"/>
              </a:xfrm>
              <a:prstGeom prst="rect">
                <a:avLst/>
              </a:prstGeom>
              <a:blipFill rotWithShape="0">
                <a:blip r:embed="rId4"/>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1303068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latin typeface="华文仿宋" panose="02010600040101010101" pitchFamily="2" charset="-122"/>
                <a:ea typeface="华文仿宋" panose="02010600040101010101" pitchFamily="2" charset="-122"/>
              </a:rPr>
              <a:t>亮度提高的原理</a:t>
            </a:r>
            <a:endParaRPr lang="zh-CN" altLang="en-US"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36</a:t>
            </a:fld>
            <a:endParaRPr lang="en-US" dirty="0"/>
          </a:p>
        </p:txBody>
      </p:sp>
      <p:sp>
        <p:nvSpPr>
          <p:cNvPr id="7" name="内容占位符 2"/>
          <p:cNvSpPr>
            <a:spLocks noGrp="1"/>
          </p:cNvSpPr>
          <p:nvPr>
            <p:ph idx="1"/>
          </p:nvPr>
        </p:nvSpPr>
        <p:spPr>
          <a:xfrm>
            <a:off x="388363" y="1028762"/>
            <a:ext cx="5471674" cy="4351338"/>
          </a:xfrm>
        </p:spPr>
        <p:txBody>
          <a:bodyPr>
            <a:noAutofit/>
          </a:bodyPr>
          <a:lstStyle/>
          <a:p>
            <a:pPr marL="0" indent="0">
              <a:lnSpc>
                <a:spcPct val="100000"/>
              </a:lnSpc>
              <a:buNone/>
            </a:pPr>
            <a:endParaRPr lang="en-US" altLang="zh-CN" sz="2200" dirty="0" smtClean="0">
              <a:solidFill>
                <a:schemeClr val="accent5">
                  <a:lumMod val="75000"/>
                </a:schemeClr>
              </a:solidFill>
              <a:latin typeface="Times New Roman" panose="02020603050405020304" pitchFamily="18" charset="0"/>
              <a:ea typeface="华文仿宋" panose="02010600040101010101" pitchFamily="2" charset="-122"/>
              <a:cs typeface="Times New Roman" panose="02020603050405020304" pitchFamily="18" charset="0"/>
            </a:endParaRPr>
          </a:p>
          <a:p>
            <a:pPr marL="284400" lvl="1">
              <a:lnSpc>
                <a:spcPct val="120000"/>
              </a:lnSpc>
              <a:spcBef>
                <a:spcPts val="1200"/>
              </a:spcBef>
              <a:buFont typeface="Wingdings" panose="05000000000000000000" pitchFamily="2" charset="2"/>
              <a:buChar char="p"/>
            </a:pPr>
            <a:r>
              <a:rPr lang="zh-CN" altLang="en-US" sz="2200" dirty="0" smtClean="0">
                <a:latin typeface="华文楷体" panose="02010600040101010101" pitchFamily="2" charset="-122"/>
                <a:ea typeface="华文楷体" panose="02010600040101010101" pitchFamily="2" charset="-122"/>
                <a:cs typeface="Times New Roman" panose="02020603050405020304" pitchFamily="18" charset="0"/>
              </a:rPr>
              <a:t>为提高亮度，必须压缩</a:t>
            </a:r>
            <a:r>
              <a:rPr lang="en-US" altLang="zh-CN" sz="2200" dirty="0" smtClean="0">
                <a:latin typeface="华文楷体" panose="02010600040101010101" pitchFamily="2" charset="-122"/>
                <a:ea typeface="华文楷体" panose="02010600040101010101" pitchFamily="2" charset="-122"/>
                <a:cs typeface="Times New Roman" panose="02020603050405020304" pitchFamily="18" charset="0"/>
              </a:rPr>
              <a:t>β</a:t>
            </a:r>
            <a:r>
              <a:rPr lang="en-US" altLang="zh-CN" sz="2200" baseline="-25000" dirty="0" smtClean="0">
                <a:latin typeface="华文楷体" panose="02010600040101010101" pitchFamily="2" charset="-122"/>
                <a:ea typeface="华文楷体" panose="02010600040101010101" pitchFamily="2" charset="-122"/>
                <a:cs typeface="Times New Roman" panose="02020603050405020304" pitchFamily="18" charset="0"/>
              </a:rPr>
              <a:t>y</a:t>
            </a:r>
            <a:endParaRPr lang="en-US" altLang="zh-CN" sz="2200" dirty="0" smtClean="0">
              <a:latin typeface="华文楷体" panose="02010600040101010101" pitchFamily="2" charset="-122"/>
              <a:ea typeface="华文楷体" panose="02010600040101010101" pitchFamily="2" charset="-122"/>
              <a:cs typeface="Times New Roman" panose="02020603050405020304" pitchFamily="18" charset="0"/>
            </a:endParaRPr>
          </a:p>
          <a:p>
            <a:pPr marL="284400" lvl="1">
              <a:lnSpc>
                <a:spcPct val="120000"/>
              </a:lnSpc>
              <a:spcBef>
                <a:spcPts val="1200"/>
              </a:spcBef>
              <a:buFont typeface="Wingdings" panose="05000000000000000000" pitchFamily="2" charset="2"/>
              <a:buChar char="p"/>
            </a:pPr>
            <a:r>
              <a:rPr lang="zh-CN" altLang="en-US" sz="2200" dirty="0" smtClean="0">
                <a:latin typeface="华文楷体" panose="02010600040101010101" pitchFamily="2" charset="-122"/>
                <a:ea typeface="华文楷体" panose="02010600040101010101" pitchFamily="2" charset="-122"/>
                <a:cs typeface="Times New Roman" panose="02020603050405020304" pitchFamily="18" charset="0"/>
              </a:rPr>
              <a:t>克服</a:t>
            </a:r>
            <a:r>
              <a:rPr lang="en-US" altLang="zh-CN" sz="2200" dirty="0" smtClean="0">
                <a:latin typeface="华文楷体" panose="02010600040101010101" pitchFamily="2" charset="-122"/>
                <a:ea typeface="华文楷体" panose="02010600040101010101" pitchFamily="2" charset="-122"/>
                <a:cs typeface="Times New Roman" panose="02020603050405020304" pitchFamily="18" charset="0"/>
              </a:rPr>
              <a:t>Hourglass</a:t>
            </a:r>
            <a:r>
              <a:rPr lang="zh-CN" altLang="en-US" sz="2200" dirty="0" smtClean="0">
                <a:latin typeface="华文楷体" panose="02010600040101010101" pitchFamily="2" charset="-122"/>
                <a:ea typeface="华文楷体" panose="02010600040101010101" pitchFamily="2" charset="-122"/>
                <a:cs typeface="Times New Roman" panose="02020603050405020304" pitchFamily="18" charset="0"/>
              </a:rPr>
              <a:t>效应，需要束团长度小于</a:t>
            </a:r>
            <a:r>
              <a:rPr lang="en-US" altLang="zh-CN" sz="2200" dirty="0" smtClean="0">
                <a:latin typeface="华文楷体" panose="02010600040101010101" pitchFamily="2" charset="-122"/>
                <a:ea typeface="华文楷体" panose="02010600040101010101" pitchFamily="2" charset="-122"/>
                <a:cs typeface="Times New Roman" panose="02020603050405020304" pitchFamily="18" charset="0"/>
              </a:rPr>
              <a:t>β</a:t>
            </a:r>
            <a:r>
              <a:rPr lang="en-US" altLang="zh-CN" sz="2200" baseline="-25000" dirty="0" smtClean="0">
                <a:latin typeface="华文楷体" panose="02010600040101010101" pitchFamily="2" charset="-122"/>
                <a:ea typeface="华文楷体" panose="02010600040101010101" pitchFamily="2" charset="-122"/>
                <a:cs typeface="Times New Roman" panose="02020603050405020304" pitchFamily="18" charset="0"/>
              </a:rPr>
              <a:t>y</a:t>
            </a:r>
            <a:endParaRPr lang="en-US" altLang="zh-CN" sz="2200" dirty="0" smtClean="0">
              <a:latin typeface="华文楷体" panose="02010600040101010101" pitchFamily="2" charset="-122"/>
              <a:ea typeface="华文楷体" panose="02010600040101010101" pitchFamily="2" charset="-122"/>
              <a:cs typeface="Times New Roman" panose="02020603050405020304" pitchFamily="18" charset="0"/>
            </a:endParaRPr>
          </a:p>
          <a:p>
            <a:pPr marL="284400" lvl="1">
              <a:lnSpc>
                <a:spcPct val="120000"/>
              </a:lnSpc>
              <a:spcBef>
                <a:spcPts val="1200"/>
              </a:spcBef>
              <a:buFont typeface="Wingdings" panose="05000000000000000000" pitchFamily="2" charset="2"/>
              <a:buChar char="p"/>
            </a:pPr>
            <a:r>
              <a:rPr lang="zh-CN" altLang="en-US" sz="2200" dirty="0" smtClean="0">
                <a:latin typeface="华文楷体" panose="02010600040101010101" pitchFamily="2" charset="-122"/>
                <a:ea typeface="华文楷体" panose="02010600040101010101" pitchFamily="2" charset="-122"/>
                <a:cs typeface="Times New Roman" panose="02020603050405020304" pitchFamily="18" charset="0"/>
              </a:rPr>
              <a:t>束团长度很难缩短；而且，缩短束团长度会增强束流集体效应</a:t>
            </a:r>
            <a:r>
              <a:rPr lang="en-US" altLang="zh-CN" sz="2200" dirty="0" smtClean="0">
                <a:latin typeface="华文楷体" panose="02010600040101010101" pitchFamily="2" charset="-122"/>
                <a:ea typeface="华文楷体" panose="02010600040101010101" pitchFamily="2" charset="-122"/>
                <a:cs typeface="Times New Roman" panose="02020603050405020304" pitchFamily="18" charset="0"/>
                <a:sym typeface="Wingdings" panose="05000000000000000000" pitchFamily="2" charset="2"/>
              </a:rPr>
              <a:t></a:t>
            </a:r>
            <a:r>
              <a:rPr lang="zh-CN" altLang="en-US" sz="2200" dirty="0" smtClean="0">
                <a:latin typeface="华文楷体" panose="02010600040101010101" pitchFamily="2" charset="-122"/>
                <a:ea typeface="华文楷体" panose="02010600040101010101" pitchFamily="2" charset="-122"/>
                <a:cs typeface="Times New Roman" panose="02020603050405020304" pitchFamily="18" charset="0"/>
                <a:sym typeface="Wingdings" panose="05000000000000000000" pitchFamily="2" charset="2"/>
              </a:rPr>
              <a:t>长期存在的</a:t>
            </a:r>
            <a:r>
              <a:rPr lang="zh-CN" altLang="en-US" sz="2200" dirty="0" smtClean="0">
                <a:latin typeface="华文楷体" panose="02010600040101010101" pitchFamily="2" charset="-122"/>
                <a:ea typeface="华文楷体" panose="02010600040101010101" pitchFamily="2" charset="-122"/>
                <a:cs typeface="Times New Roman" panose="02020603050405020304" pitchFamily="18" charset="0"/>
              </a:rPr>
              <a:t>传统矛盾</a:t>
            </a:r>
            <a:endParaRPr lang="en-US" altLang="zh-CN" sz="2200" dirty="0" smtClean="0">
              <a:latin typeface="华文楷体" panose="02010600040101010101" pitchFamily="2" charset="-122"/>
              <a:ea typeface="华文楷体" panose="02010600040101010101" pitchFamily="2" charset="-122"/>
              <a:cs typeface="Times New Roman" panose="02020603050405020304" pitchFamily="18" charset="0"/>
            </a:endParaRPr>
          </a:p>
          <a:p>
            <a:pPr marL="284400" lvl="1">
              <a:lnSpc>
                <a:spcPct val="120000"/>
              </a:lnSpc>
              <a:spcBef>
                <a:spcPts val="1200"/>
              </a:spcBef>
              <a:buFont typeface="Wingdings" panose="05000000000000000000" pitchFamily="2" charset="2"/>
              <a:buChar char="p"/>
            </a:pPr>
            <a:r>
              <a:rPr lang="en-US" altLang="zh-CN" sz="2200" dirty="0" smtClean="0">
                <a:latin typeface="华文楷体" panose="02010600040101010101" pitchFamily="2" charset="-122"/>
                <a:ea typeface="华文楷体" panose="02010600040101010101" pitchFamily="2" charset="-122"/>
                <a:cs typeface="Times New Roman" panose="02020603050405020304" pitchFamily="18" charset="0"/>
              </a:rPr>
              <a:t>Large </a:t>
            </a:r>
            <a:r>
              <a:rPr lang="en-US" altLang="zh-CN" sz="2200" dirty="0" err="1" smtClean="0">
                <a:latin typeface="华文楷体" panose="02010600040101010101" pitchFamily="2" charset="-122"/>
                <a:ea typeface="华文楷体" panose="02010600040101010101" pitchFamily="2" charset="-122"/>
                <a:cs typeface="Times New Roman" panose="02020603050405020304" pitchFamily="18" charset="0"/>
              </a:rPr>
              <a:t>Piwinski</a:t>
            </a:r>
            <a:r>
              <a:rPr lang="en-US" altLang="zh-CN" sz="2200" dirty="0" smtClean="0">
                <a:latin typeface="华文楷体" panose="02010600040101010101" pitchFamily="2" charset="-122"/>
                <a:ea typeface="华文楷体" panose="02010600040101010101" pitchFamily="2" charset="-122"/>
                <a:cs typeface="Times New Roman" panose="02020603050405020304" pitchFamily="18" charset="0"/>
              </a:rPr>
              <a:t> Angle</a:t>
            </a:r>
            <a:r>
              <a:rPr lang="zh-CN" altLang="en-US" sz="2200" dirty="0" smtClean="0">
                <a:latin typeface="华文楷体" panose="02010600040101010101" pitchFamily="2" charset="-122"/>
                <a:ea typeface="华文楷体" panose="02010600040101010101" pitchFamily="2" charset="-122"/>
                <a:cs typeface="Times New Roman" panose="02020603050405020304" pitchFamily="18" charset="0"/>
              </a:rPr>
              <a:t>避免了此矛盾</a:t>
            </a:r>
            <a:endParaRPr lang="en-US" altLang="zh-CN" sz="2200" dirty="0" smtClean="0">
              <a:latin typeface="华文楷体" panose="02010600040101010101" pitchFamily="2" charset="-122"/>
              <a:ea typeface="华文楷体" panose="02010600040101010101" pitchFamily="2" charset="-122"/>
              <a:cs typeface="Times New Roman" panose="02020603050405020304" pitchFamily="18" charset="0"/>
            </a:endParaRPr>
          </a:p>
          <a:p>
            <a:pPr marL="284400" lvl="1">
              <a:lnSpc>
                <a:spcPct val="120000"/>
              </a:lnSpc>
              <a:spcBef>
                <a:spcPts val="1200"/>
              </a:spcBef>
              <a:buFont typeface="Wingdings" panose="05000000000000000000" pitchFamily="2" charset="2"/>
              <a:buChar char="p"/>
            </a:pPr>
            <a:r>
              <a:rPr lang="zh-CN" altLang="en-US" sz="2200" dirty="0" smtClean="0">
                <a:latin typeface="华文楷体" panose="02010600040101010101" pitchFamily="2" charset="-122"/>
                <a:ea typeface="华文楷体" panose="02010600040101010101" pitchFamily="2" charset="-122"/>
                <a:cs typeface="Times New Roman" panose="02020603050405020304" pitchFamily="18" charset="0"/>
              </a:rPr>
              <a:t>会引入新的束</a:t>
            </a:r>
            <a:r>
              <a:rPr lang="en-US" altLang="zh-CN" sz="2200" dirty="0" smtClean="0">
                <a:latin typeface="华文楷体" panose="02010600040101010101" pitchFamily="2" charset="-122"/>
                <a:ea typeface="华文楷体" panose="02010600040101010101" pitchFamily="2" charset="-122"/>
                <a:cs typeface="Times New Roman" panose="02020603050405020304" pitchFamily="18" charset="0"/>
              </a:rPr>
              <a:t>-</a:t>
            </a:r>
            <a:r>
              <a:rPr lang="zh-CN" altLang="en-US" sz="2200" dirty="0" smtClean="0">
                <a:latin typeface="华文楷体" panose="02010600040101010101" pitchFamily="2" charset="-122"/>
                <a:ea typeface="华文楷体" panose="02010600040101010101" pitchFamily="2" charset="-122"/>
                <a:cs typeface="Times New Roman" panose="02020603050405020304" pitchFamily="18" charset="0"/>
              </a:rPr>
              <a:t>束共振，限制</a:t>
            </a:r>
            <a:r>
              <a:rPr lang="en-US" altLang="zh-CN" sz="2200" dirty="0" smtClean="0">
                <a:latin typeface="华文楷体" panose="02010600040101010101" pitchFamily="2" charset="-122"/>
                <a:ea typeface="华文楷体" panose="02010600040101010101" pitchFamily="2" charset="-122"/>
                <a:cs typeface="Times New Roman" panose="02020603050405020304" pitchFamily="18" charset="0"/>
              </a:rPr>
              <a:t>tune shift</a:t>
            </a:r>
            <a:r>
              <a:rPr lang="zh-CN" altLang="en-US" sz="2200" dirty="0" smtClean="0">
                <a:latin typeface="华文楷体" panose="02010600040101010101" pitchFamily="2" charset="-122"/>
                <a:ea typeface="华文楷体" panose="02010600040101010101" pitchFamily="2" charset="-122"/>
                <a:cs typeface="Times New Roman" panose="02020603050405020304" pitchFamily="18" charset="0"/>
              </a:rPr>
              <a:t>，因此需要</a:t>
            </a:r>
            <a:r>
              <a:rPr lang="en-US" altLang="zh-CN" sz="2200" dirty="0" smtClean="0">
                <a:latin typeface="华文楷体" panose="02010600040101010101" pitchFamily="2" charset="-122"/>
                <a:ea typeface="华文楷体" panose="02010600040101010101" pitchFamily="2" charset="-122"/>
                <a:cs typeface="Times New Roman" panose="02020603050405020304" pitchFamily="18" charset="0"/>
              </a:rPr>
              <a:t>Crabbed Waist</a:t>
            </a:r>
            <a:r>
              <a:rPr lang="zh-CN" altLang="en-US" sz="2200" dirty="0" smtClean="0">
                <a:latin typeface="华文楷体" panose="02010600040101010101" pitchFamily="2" charset="-122"/>
                <a:ea typeface="华文楷体" panose="02010600040101010101" pitchFamily="2" charset="-122"/>
                <a:cs typeface="Times New Roman" panose="02020603050405020304" pitchFamily="18" charset="0"/>
              </a:rPr>
              <a:t>解决</a:t>
            </a:r>
            <a:endParaRPr lang="en-US" altLang="zh-CN" sz="2200" dirty="0" smtClean="0">
              <a:latin typeface="华文楷体" panose="02010600040101010101" pitchFamily="2" charset="-122"/>
              <a:ea typeface="华文楷体" panose="02010600040101010101" pitchFamily="2" charset="-122"/>
              <a:cs typeface="Times New Roman" panose="02020603050405020304" pitchFamily="18" charset="0"/>
            </a:endParaRPr>
          </a:p>
        </p:txBody>
      </p:sp>
      <p:pic>
        <p:nvPicPr>
          <p:cNvPr id="8" name="图片 7"/>
          <p:cNvPicPr>
            <a:picLocks noChangeAspect="1"/>
          </p:cNvPicPr>
          <p:nvPr/>
        </p:nvPicPr>
        <p:blipFill>
          <a:blip r:embed="rId2"/>
          <a:stretch>
            <a:fillRect/>
          </a:stretch>
        </p:blipFill>
        <p:spPr>
          <a:xfrm>
            <a:off x="5912017" y="3679094"/>
            <a:ext cx="3113425" cy="1671409"/>
          </a:xfrm>
          <a:prstGeom prst="rect">
            <a:avLst/>
          </a:prstGeom>
        </p:spPr>
      </p:pic>
      <p:pic>
        <p:nvPicPr>
          <p:cNvPr id="9" name="图片 8"/>
          <p:cNvPicPr>
            <a:picLocks noChangeAspect="1"/>
          </p:cNvPicPr>
          <p:nvPr/>
        </p:nvPicPr>
        <p:blipFill>
          <a:blip r:embed="rId3"/>
          <a:stretch>
            <a:fillRect/>
          </a:stretch>
        </p:blipFill>
        <p:spPr>
          <a:xfrm>
            <a:off x="6149965" y="2824668"/>
            <a:ext cx="2647687" cy="680743"/>
          </a:xfrm>
          <a:prstGeom prst="rect">
            <a:avLst/>
          </a:prstGeom>
        </p:spPr>
      </p:pic>
      <p:sp>
        <p:nvSpPr>
          <p:cNvPr id="10" name="矩形 9"/>
          <p:cNvSpPr/>
          <p:nvPr/>
        </p:nvSpPr>
        <p:spPr>
          <a:xfrm>
            <a:off x="339452" y="5751781"/>
            <a:ext cx="8458200" cy="430887"/>
          </a:xfrm>
          <a:prstGeom prst="rect">
            <a:avLst/>
          </a:prstGeom>
          <a:solidFill>
            <a:srgbClr val="FFFF00"/>
          </a:solidFill>
        </p:spPr>
        <p:txBody>
          <a:bodyPr wrap="square">
            <a:spAutoFit/>
          </a:bodyPr>
          <a:lstStyle/>
          <a:p>
            <a:pPr lvl="1" algn="ctr"/>
            <a:r>
              <a:rPr lang="en-US" altLang="zh-CN" sz="22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E=2GeV</a:t>
            </a:r>
            <a:r>
              <a:rPr lang="zh-CN" altLang="en-US" sz="22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，当</a:t>
            </a:r>
            <a:r>
              <a:rPr lang="en-US" altLang="zh-CN" sz="22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β</a:t>
            </a:r>
            <a:r>
              <a:rPr lang="en-US" altLang="zh-CN" sz="2200" b="1" baseline="-250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y</a:t>
            </a:r>
            <a:r>
              <a:rPr lang="en-US" altLang="zh-CN" sz="22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=0.35mm</a:t>
            </a:r>
            <a:r>
              <a:rPr lang="zh-CN" altLang="en-US" sz="22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，扁平束，</a:t>
            </a:r>
            <a:r>
              <a:rPr lang="el-GR" altLang="zh-CN" sz="22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 ξ</a:t>
            </a:r>
            <a:r>
              <a:rPr lang="en-US" altLang="zh-CN" sz="2200" b="1" baseline="-250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y </a:t>
            </a:r>
            <a:r>
              <a:rPr lang="en-US" altLang="zh-CN" sz="22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=0.04 </a:t>
            </a:r>
            <a:r>
              <a:rPr lang="zh-CN" altLang="en-US" sz="22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sz="22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sz="22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则</a:t>
            </a:r>
            <a:r>
              <a:rPr lang="en-US" altLang="zh-CN" sz="22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L=10</a:t>
            </a:r>
            <a:r>
              <a:rPr lang="en-US" altLang="zh-CN" sz="2200" b="1" baseline="300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35</a:t>
            </a:r>
            <a:r>
              <a:rPr lang="en-US" altLang="zh-CN" sz="22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/(cm</a:t>
            </a:r>
            <a:r>
              <a:rPr lang="en-US" altLang="zh-CN" sz="2200" b="1" baseline="300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2</a:t>
            </a:r>
            <a:r>
              <a:rPr lang="en-US" altLang="zh-CN" sz="22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·s)</a:t>
            </a:r>
            <a:endParaRPr lang="en-US" altLang="zh-CN" sz="22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11" name="文本框 10"/>
          <p:cNvSpPr txBox="1"/>
          <p:nvPr/>
        </p:nvSpPr>
        <p:spPr>
          <a:xfrm>
            <a:off x="1185863" y="968326"/>
            <a:ext cx="6457950" cy="461665"/>
          </a:xfrm>
          <a:prstGeom prst="rect">
            <a:avLst/>
          </a:prstGeom>
          <a:noFill/>
        </p:spPr>
        <p:txBody>
          <a:bodyPr wrap="square" rtlCol="0">
            <a:spAutoFit/>
          </a:bodyPr>
          <a:lstStyle/>
          <a:p>
            <a:pPr algn="ctr">
              <a:lnSpc>
                <a:spcPct val="100000"/>
              </a:lnSpc>
            </a:pPr>
            <a:r>
              <a:rPr lang="zh-CN" altLang="en-US" sz="24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大</a:t>
            </a:r>
            <a:r>
              <a:rPr lang="en-US" altLang="zh-CN" sz="2400" b="1" dirty="0" err="1">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Piwinski</a:t>
            </a:r>
            <a:r>
              <a:rPr lang="zh-CN" altLang="en-US" sz="24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角对撞，</a:t>
            </a:r>
            <a:r>
              <a:rPr lang="en-US" altLang="zh-CN" sz="24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Crabbed Waist Scheme</a:t>
            </a:r>
          </a:p>
        </p:txBody>
      </p:sp>
      <mc:AlternateContent xmlns:mc="http://schemas.openxmlformats.org/markup-compatibility/2006" xmlns:a14="http://schemas.microsoft.com/office/drawing/2010/main">
        <mc:Choice Requires="a14">
          <p:sp>
            <p:nvSpPr>
              <p:cNvPr id="12" name="矩形 11"/>
              <p:cNvSpPr/>
              <p:nvPr/>
            </p:nvSpPr>
            <p:spPr>
              <a:xfrm>
                <a:off x="6149965" y="1761109"/>
                <a:ext cx="2657843" cy="10209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sz="2800" i="1" smtClean="0">
                          <a:solidFill>
                            <a:schemeClr val="accent1">
                              <a:lumMod val="50000"/>
                            </a:schemeClr>
                          </a:solidFill>
                          <a:latin typeface="Cambria Math" panose="02040503050406030204" pitchFamily="18" charset="0"/>
                        </a:rPr>
                        <m:t>𝐿</m:t>
                      </m:r>
                      <m:r>
                        <a:rPr lang="zh-CN" altLang="en-US" sz="2800" i="0">
                          <a:solidFill>
                            <a:schemeClr val="accent1">
                              <a:lumMod val="50000"/>
                            </a:schemeClr>
                          </a:solidFill>
                          <a:latin typeface="Cambria Math" panose="02040503050406030204" pitchFamily="18" charset="0"/>
                        </a:rPr>
                        <m:t>=</m:t>
                      </m:r>
                      <m:f>
                        <m:fPr>
                          <m:ctrlPr>
                            <a:rPr lang="zh-CN" altLang="en-US" sz="2800" i="1">
                              <a:solidFill>
                                <a:schemeClr val="accent1">
                                  <a:lumMod val="50000"/>
                                </a:schemeClr>
                              </a:solidFill>
                              <a:latin typeface="Cambria Math" panose="02040503050406030204" pitchFamily="18" charset="0"/>
                            </a:rPr>
                          </m:ctrlPr>
                        </m:fPr>
                        <m:num>
                          <m:r>
                            <m:rPr>
                              <m:sty m:val="p"/>
                            </m:rPr>
                            <a:rPr lang="zh-CN" altLang="en-US" sz="2800" i="0">
                              <a:solidFill>
                                <a:schemeClr val="accent1">
                                  <a:lumMod val="50000"/>
                                </a:schemeClr>
                              </a:solidFill>
                              <a:latin typeface="Cambria Math" panose="02040503050406030204" pitchFamily="18" charset="0"/>
                            </a:rPr>
                            <m:t>γ</m:t>
                          </m:r>
                          <m:sSub>
                            <m:sSubPr>
                              <m:ctrlPr>
                                <a:rPr lang="zh-CN" altLang="en-US" sz="2800" i="1">
                                  <a:solidFill>
                                    <a:schemeClr val="accent1">
                                      <a:lumMod val="50000"/>
                                    </a:schemeClr>
                                  </a:solidFill>
                                  <a:latin typeface="Cambria Math" panose="02040503050406030204" pitchFamily="18" charset="0"/>
                                </a:rPr>
                              </m:ctrlPr>
                            </m:sSubPr>
                            <m:e>
                              <m:r>
                                <a:rPr lang="zh-CN" altLang="en-US" sz="2800" i="1">
                                  <a:solidFill>
                                    <a:schemeClr val="accent1">
                                      <a:lumMod val="50000"/>
                                    </a:schemeClr>
                                  </a:solidFill>
                                  <a:latin typeface="Cambria Math" panose="02040503050406030204" pitchFamily="18" charset="0"/>
                                </a:rPr>
                                <m:t>𝑛</m:t>
                              </m:r>
                            </m:e>
                            <m:sub>
                              <m:r>
                                <a:rPr lang="zh-CN" altLang="en-US" sz="2800" i="1">
                                  <a:solidFill>
                                    <a:schemeClr val="accent1">
                                      <a:lumMod val="50000"/>
                                    </a:schemeClr>
                                  </a:solidFill>
                                  <a:latin typeface="Cambria Math" panose="02040503050406030204" pitchFamily="18" charset="0"/>
                                </a:rPr>
                                <m:t>𝑏</m:t>
                              </m:r>
                            </m:sub>
                          </m:sSub>
                          <m:sSub>
                            <m:sSubPr>
                              <m:ctrlPr>
                                <a:rPr lang="zh-CN" altLang="en-US" sz="2800" i="1">
                                  <a:solidFill>
                                    <a:schemeClr val="accent1">
                                      <a:lumMod val="50000"/>
                                    </a:schemeClr>
                                  </a:solidFill>
                                  <a:latin typeface="Cambria Math" panose="02040503050406030204" pitchFamily="18" charset="0"/>
                                </a:rPr>
                              </m:ctrlPr>
                            </m:sSubPr>
                            <m:e>
                              <m:r>
                                <a:rPr lang="zh-CN" altLang="en-US" sz="2800" i="1">
                                  <a:solidFill>
                                    <a:schemeClr val="accent1">
                                      <a:lumMod val="50000"/>
                                    </a:schemeClr>
                                  </a:solidFill>
                                  <a:latin typeface="Cambria Math" panose="02040503050406030204" pitchFamily="18" charset="0"/>
                                </a:rPr>
                                <m:t>𝐼</m:t>
                              </m:r>
                            </m:e>
                            <m:sub>
                              <m:r>
                                <a:rPr lang="zh-CN" altLang="en-US" sz="2800" i="1">
                                  <a:solidFill>
                                    <a:schemeClr val="accent1">
                                      <a:lumMod val="50000"/>
                                    </a:schemeClr>
                                  </a:solidFill>
                                  <a:latin typeface="Cambria Math" panose="02040503050406030204" pitchFamily="18" charset="0"/>
                                </a:rPr>
                                <m:t>𝑏</m:t>
                              </m:r>
                            </m:sub>
                          </m:sSub>
                        </m:num>
                        <m:den>
                          <m:r>
                            <a:rPr lang="zh-CN" altLang="en-US" sz="2800" i="0">
                              <a:solidFill>
                                <a:schemeClr val="accent1">
                                  <a:lumMod val="50000"/>
                                </a:schemeClr>
                              </a:solidFill>
                              <a:latin typeface="Cambria Math" panose="02040503050406030204" pitchFamily="18" charset="0"/>
                            </a:rPr>
                            <m:t>2</m:t>
                          </m:r>
                          <m:r>
                            <a:rPr lang="zh-CN" altLang="en-US" sz="2800" i="1">
                              <a:solidFill>
                                <a:schemeClr val="accent1">
                                  <a:lumMod val="50000"/>
                                </a:schemeClr>
                              </a:solidFill>
                              <a:latin typeface="Cambria Math" panose="02040503050406030204" pitchFamily="18" charset="0"/>
                            </a:rPr>
                            <m:t>𝑒</m:t>
                          </m:r>
                          <m:sSub>
                            <m:sSubPr>
                              <m:ctrlPr>
                                <a:rPr lang="zh-CN" altLang="en-US" sz="2800" i="1">
                                  <a:solidFill>
                                    <a:schemeClr val="accent1">
                                      <a:lumMod val="50000"/>
                                    </a:schemeClr>
                                  </a:solidFill>
                                  <a:latin typeface="Cambria Math" panose="02040503050406030204" pitchFamily="18" charset="0"/>
                                </a:rPr>
                              </m:ctrlPr>
                            </m:sSubPr>
                            <m:e>
                              <m:r>
                                <a:rPr lang="zh-CN" altLang="en-US" sz="2800" i="1">
                                  <a:solidFill>
                                    <a:schemeClr val="accent1">
                                      <a:lumMod val="50000"/>
                                    </a:schemeClr>
                                  </a:solidFill>
                                  <a:latin typeface="Cambria Math" panose="02040503050406030204" pitchFamily="18" charset="0"/>
                                </a:rPr>
                                <m:t>𝑟</m:t>
                              </m:r>
                            </m:e>
                            <m:sub>
                              <m:r>
                                <a:rPr lang="zh-CN" altLang="en-US" sz="2800" i="1">
                                  <a:solidFill>
                                    <a:schemeClr val="accent1">
                                      <a:lumMod val="50000"/>
                                    </a:schemeClr>
                                  </a:solidFill>
                                  <a:latin typeface="Cambria Math" panose="02040503050406030204" pitchFamily="18" charset="0"/>
                                </a:rPr>
                                <m:t>𝑒</m:t>
                              </m:r>
                            </m:sub>
                          </m:sSub>
                          <m:sSubSup>
                            <m:sSubSupPr>
                              <m:ctrlPr>
                                <a:rPr lang="zh-CN" altLang="en-US" sz="2800" i="1">
                                  <a:solidFill>
                                    <a:schemeClr val="accent1">
                                      <a:lumMod val="50000"/>
                                    </a:schemeClr>
                                  </a:solidFill>
                                  <a:latin typeface="Cambria Math" panose="02040503050406030204" pitchFamily="18" charset="0"/>
                                </a:rPr>
                              </m:ctrlPr>
                            </m:sSubSupPr>
                            <m:e>
                              <m:r>
                                <a:rPr lang="zh-CN" altLang="en-US" sz="2800" i="1">
                                  <a:solidFill>
                                    <a:schemeClr val="accent1">
                                      <a:lumMod val="50000"/>
                                    </a:schemeClr>
                                  </a:solidFill>
                                  <a:latin typeface="Cambria Math" panose="02040503050406030204" pitchFamily="18" charset="0"/>
                                </a:rPr>
                                <m:t>𝛽</m:t>
                              </m:r>
                            </m:e>
                            <m:sub>
                              <m:r>
                                <a:rPr lang="zh-CN" altLang="en-US" sz="2800" i="1">
                                  <a:solidFill>
                                    <a:schemeClr val="accent1">
                                      <a:lumMod val="50000"/>
                                    </a:schemeClr>
                                  </a:solidFill>
                                  <a:latin typeface="Cambria Math" panose="02040503050406030204" pitchFamily="18" charset="0"/>
                                </a:rPr>
                                <m:t>𝑦</m:t>
                              </m:r>
                            </m:sub>
                            <m:sup>
                              <m:r>
                                <a:rPr lang="zh-CN" altLang="en-US" sz="2800" i="0">
                                  <a:solidFill>
                                    <a:schemeClr val="accent1">
                                      <a:lumMod val="50000"/>
                                    </a:schemeClr>
                                  </a:solidFill>
                                  <a:latin typeface="Cambria Math" panose="02040503050406030204" pitchFamily="18" charset="0"/>
                                </a:rPr>
                                <m:t>∗</m:t>
                              </m:r>
                            </m:sup>
                          </m:sSubSup>
                        </m:den>
                      </m:f>
                      <m:sSub>
                        <m:sSubPr>
                          <m:ctrlPr>
                            <a:rPr lang="zh-CN" altLang="en-US" sz="2800" i="1">
                              <a:solidFill>
                                <a:schemeClr val="accent1">
                                  <a:lumMod val="50000"/>
                                </a:schemeClr>
                              </a:solidFill>
                              <a:latin typeface="Cambria Math" panose="02040503050406030204" pitchFamily="18" charset="0"/>
                            </a:rPr>
                          </m:ctrlPr>
                        </m:sSubPr>
                        <m:e>
                          <m:r>
                            <a:rPr lang="zh-CN" altLang="en-US" sz="2800" i="1">
                              <a:solidFill>
                                <a:schemeClr val="accent1">
                                  <a:lumMod val="50000"/>
                                </a:schemeClr>
                              </a:solidFill>
                              <a:latin typeface="Cambria Math" panose="02040503050406030204" pitchFamily="18" charset="0"/>
                            </a:rPr>
                            <m:t>𝜉</m:t>
                          </m:r>
                        </m:e>
                        <m:sub>
                          <m:r>
                            <a:rPr lang="zh-CN" altLang="en-US" sz="2800" i="1">
                              <a:solidFill>
                                <a:schemeClr val="accent1">
                                  <a:lumMod val="50000"/>
                                </a:schemeClr>
                              </a:solidFill>
                              <a:latin typeface="Cambria Math" panose="02040503050406030204" pitchFamily="18" charset="0"/>
                            </a:rPr>
                            <m:t>𝑦</m:t>
                          </m:r>
                        </m:sub>
                      </m:sSub>
                      <m:r>
                        <a:rPr lang="zh-CN" altLang="en-US" sz="2800" i="1">
                          <a:solidFill>
                            <a:schemeClr val="accent1">
                              <a:lumMod val="50000"/>
                            </a:schemeClr>
                          </a:solidFill>
                          <a:latin typeface="Cambria Math" panose="02040503050406030204" pitchFamily="18" charset="0"/>
                        </a:rPr>
                        <m:t>𝐻</m:t>
                      </m:r>
                    </m:oMath>
                  </m:oMathPara>
                </a14:m>
                <a:endParaRPr lang="zh-CN" altLang="en-US" sz="2800" dirty="0">
                  <a:solidFill>
                    <a:schemeClr val="accent1">
                      <a:lumMod val="50000"/>
                    </a:schemeClr>
                  </a:solidFill>
                </a:endParaRPr>
              </a:p>
            </p:txBody>
          </p:sp>
        </mc:Choice>
        <mc:Fallback xmlns="">
          <p:sp>
            <p:nvSpPr>
              <p:cNvPr id="12" name="矩形 11"/>
              <p:cNvSpPr>
                <a:spLocks noRot="1" noChangeAspect="1" noMove="1" noResize="1" noEditPoints="1" noAdjustHandles="1" noChangeArrowheads="1" noChangeShapeType="1" noTextEdit="1"/>
              </p:cNvSpPr>
              <p:nvPr/>
            </p:nvSpPr>
            <p:spPr>
              <a:xfrm>
                <a:off x="6149965" y="1761109"/>
                <a:ext cx="2657843" cy="1020921"/>
              </a:xfrm>
              <a:prstGeom prst="rect">
                <a:avLst/>
              </a:prstGeom>
              <a:blipFill rotWithShape="0">
                <a:blip r:embed="rId4"/>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6586840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stretch>
            <a:fillRect/>
          </a:stretch>
        </p:blipFill>
        <p:spPr>
          <a:xfrm>
            <a:off x="2362200" y="1857274"/>
            <a:ext cx="6693396" cy="4403644"/>
          </a:xfrm>
          <a:prstGeom prst="rect">
            <a:avLst/>
          </a:prstGeom>
        </p:spPr>
      </p:pic>
      <p:sp>
        <p:nvSpPr>
          <p:cNvPr id="2" name="标题 1"/>
          <p:cNvSpPr>
            <a:spLocks noGrp="1"/>
          </p:cNvSpPr>
          <p:nvPr>
            <p:ph type="title"/>
          </p:nvPr>
        </p:nvSpPr>
        <p:spPr/>
        <p:txBody>
          <a:bodyPr>
            <a:normAutofit fontScale="90000"/>
          </a:bodyPr>
          <a:lstStyle/>
          <a:p>
            <a:r>
              <a:rPr lang="zh-CN" altLang="en-US" dirty="0">
                <a:latin typeface="华文仿宋" panose="02010600040101010101" pitchFamily="2" charset="-122"/>
                <a:ea typeface="华文仿宋" panose="02010600040101010101" pitchFamily="2" charset="-122"/>
              </a:rPr>
              <a:t>加速器物理：研究内容</a:t>
            </a:r>
            <a:endParaRPr lang="zh-CN" altLang="en-US"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37</a:t>
            </a:fld>
            <a:endParaRPr lang="en-US" dirty="0"/>
          </a:p>
        </p:txBody>
      </p:sp>
      <p:sp>
        <p:nvSpPr>
          <p:cNvPr id="7" name="内容占位符 2"/>
          <p:cNvSpPr>
            <a:spLocks noGrp="1"/>
          </p:cNvSpPr>
          <p:nvPr>
            <p:ph idx="1"/>
          </p:nvPr>
        </p:nvSpPr>
        <p:spPr>
          <a:xfrm>
            <a:off x="457200" y="768778"/>
            <a:ext cx="8428784" cy="4552387"/>
          </a:xfrm>
        </p:spPr>
        <p:txBody>
          <a:bodyPr>
            <a:normAutofit/>
          </a:bodyPr>
          <a:lstStyle/>
          <a:p>
            <a:pPr>
              <a:lnSpc>
                <a:spcPct val="150000"/>
              </a:lnSpc>
              <a:buFont typeface="Wingdings" panose="05000000000000000000" pitchFamily="2" charset="2"/>
              <a:buChar char="p"/>
            </a:pPr>
            <a:r>
              <a:rPr lang="zh-CN" altLang="en-US" sz="2800" dirty="0" smtClean="0">
                <a:latin typeface="华文楷体" panose="02010600040101010101" pitchFamily="2" charset="-122"/>
                <a:ea typeface="华文楷体" panose="02010600040101010101" pitchFamily="2" charset="-122"/>
              </a:rPr>
              <a:t>对撞机制：</a:t>
            </a:r>
            <a:endParaRPr lang="en-US" altLang="zh-CN" sz="2800" dirty="0" smtClean="0">
              <a:latin typeface="华文楷体" panose="02010600040101010101" pitchFamily="2" charset="-122"/>
              <a:ea typeface="华文楷体" panose="02010600040101010101" pitchFamily="2" charset="-122"/>
            </a:endParaRPr>
          </a:p>
          <a:p>
            <a:pPr lvl="1">
              <a:lnSpc>
                <a:spcPct val="150000"/>
              </a:lnSpc>
            </a:pPr>
            <a:r>
              <a:rPr lang="en-US" altLang="zh-CN" sz="2800" dirty="0" smtClean="0">
                <a:latin typeface="华文楷体" panose="02010600040101010101" pitchFamily="2" charset="-122"/>
                <a:ea typeface="华文楷体" panose="02010600040101010101" pitchFamily="2" charset="-122"/>
              </a:rPr>
              <a:t>Large </a:t>
            </a:r>
            <a:r>
              <a:rPr lang="en-US" altLang="zh-CN" sz="2800" dirty="0" err="1" smtClean="0">
                <a:latin typeface="华文楷体" panose="02010600040101010101" pitchFamily="2" charset="-122"/>
                <a:ea typeface="华文楷体" panose="02010600040101010101" pitchFamily="2" charset="-122"/>
              </a:rPr>
              <a:t>Piwinski</a:t>
            </a:r>
            <a:r>
              <a:rPr lang="en-US" altLang="zh-CN" sz="2800" dirty="0" smtClean="0">
                <a:latin typeface="华文楷体" panose="02010600040101010101" pitchFamily="2" charset="-122"/>
                <a:ea typeface="华文楷体" panose="02010600040101010101" pitchFamily="2" charset="-122"/>
              </a:rPr>
              <a:t> Angle + Crab Waist</a:t>
            </a:r>
          </a:p>
          <a:p>
            <a:pPr>
              <a:lnSpc>
                <a:spcPct val="150000"/>
              </a:lnSpc>
              <a:buFont typeface="Wingdings" panose="05000000000000000000" pitchFamily="2" charset="2"/>
              <a:buChar char="p"/>
            </a:pPr>
            <a:r>
              <a:rPr lang="zh-CN" altLang="en-US" sz="2800" dirty="0" smtClean="0">
                <a:latin typeface="华文楷体" panose="02010600040101010101" pitchFamily="2" charset="-122"/>
                <a:ea typeface="华文楷体" panose="02010600040101010101" pitchFamily="2" charset="-122"/>
              </a:rPr>
              <a:t>束</a:t>
            </a:r>
            <a:r>
              <a:rPr lang="en-US" altLang="zh-CN" sz="2800" dirty="0" smtClean="0">
                <a:latin typeface="华文楷体" panose="02010600040101010101" pitchFamily="2" charset="-122"/>
                <a:ea typeface="华文楷体" panose="02010600040101010101" pitchFamily="2" charset="-122"/>
              </a:rPr>
              <a:t>-</a:t>
            </a:r>
            <a:r>
              <a:rPr lang="zh-CN" altLang="en-US" sz="2800" dirty="0" smtClean="0">
                <a:latin typeface="华文楷体" panose="02010600040101010101" pitchFamily="2" charset="-122"/>
                <a:ea typeface="华文楷体" panose="02010600040101010101" pitchFamily="2" charset="-122"/>
              </a:rPr>
              <a:t>束效应参数的优化</a:t>
            </a:r>
            <a:endParaRPr lang="en-US" altLang="zh-CN" sz="2800" dirty="0" smtClean="0">
              <a:latin typeface="华文楷体" panose="02010600040101010101" pitchFamily="2" charset="-122"/>
              <a:ea typeface="华文楷体" panose="02010600040101010101" pitchFamily="2" charset="-122"/>
            </a:endParaRPr>
          </a:p>
          <a:p>
            <a:pPr>
              <a:lnSpc>
                <a:spcPct val="150000"/>
              </a:lnSpc>
              <a:buFont typeface="Wingdings" panose="05000000000000000000" pitchFamily="2" charset="2"/>
              <a:buChar char="p"/>
            </a:pPr>
            <a:r>
              <a:rPr lang="zh-CN" altLang="en-US" sz="2800" dirty="0" smtClean="0">
                <a:latin typeface="华文楷体" panose="02010600040101010101" pitchFamily="2" charset="-122"/>
                <a:ea typeface="华文楷体" panose="02010600040101010101" pitchFamily="2" charset="-122"/>
              </a:rPr>
              <a:t>总体布局</a:t>
            </a:r>
            <a:endParaRPr lang="en-US" altLang="zh-CN" sz="2800" dirty="0" smtClean="0">
              <a:latin typeface="华文楷体" panose="02010600040101010101" pitchFamily="2" charset="-122"/>
              <a:ea typeface="华文楷体" panose="02010600040101010101" pitchFamily="2" charset="-122"/>
            </a:endParaRPr>
          </a:p>
          <a:p>
            <a:pPr>
              <a:lnSpc>
                <a:spcPct val="150000"/>
              </a:lnSpc>
              <a:buFont typeface="Wingdings" panose="05000000000000000000" pitchFamily="2" charset="2"/>
              <a:buChar char="p"/>
            </a:pPr>
            <a:r>
              <a:rPr lang="zh-CN" altLang="en-US" sz="2800" dirty="0" smtClean="0">
                <a:latin typeface="华文楷体" panose="02010600040101010101" pitchFamily="2" charset="-122"/>
                <a:ea typeface="华文楷体" panose="02010600040101010101" pitchFamily="2" charset="-122"/>
              </a:rPr>
              <a:t>单粒</a:t>
            </a:r>
            <a:r>
              <a:rPr lang="zh-CN" altLang="en-US" sz="2800" dirty="0">
                <a:latin typeface="华文楷体" panose="02010600040101010101" pitchFamily="2" charset="-122"/>
                <a:ea typeface="华文楷体" panose="02010600040101010101" pitchFamily="2" charset="-122"/>
              </a:rPr>
              <a:t>子</a:t>
            </a:r>
            <a:r>
              <a:rPr lang="zh-CN" altLang="en-US" sz="2800" dirty="0" smtClean="0">
                <a:latin typeface="华文楷体" panose="02010600040101010101" pitchFamily="2" charset="-122"/>
                <a:ea typeface="华文楷体" panose="02010600040101010101" pitchFamily="2" charset="-122"/>
              </a:rPr>
              <a:t>动力学</a:t>
            </a:r>
            <a:endParaRPr lang="en-US" altLang="zh-CN" sz="2800" dirty="0">
              <a:latin typeface="华文楷体" panose="02010600040101010101" pitchFamily="2" charset="-122"/>
              <a:ea typeface="华文楷体" panose="02010600040101010101" pitchFamily="2" charset="-122"/>
            </a:endParaRPr>
          </a:p>
          <a:p>
            <a:pPr>
              <a:lnSpc>
                <a:spcPct val="150000"/>
              </a:lnSpc>
              <a:buFont typeface="Wingdings" panose="05000000000000000000" pitchFamily="2" charset="2"/>
              <a:buChar char="p"/>
            </a:pPr>
            <a:r>
              <a:rPr lang="zh-CN" altLang="en-US" sz="2800" dirty="0" smtClean="0">
                <a:latin typeface="华文楷体" panose="02010600040101010101" pitchFamily="2" charset="-122"/>
                <a:ea typeface="华文楷体" panose="02010600040101010101" pitchFamily="2" charset="-122"/>
              </a:rPr>
              <a:t>集体效应</a:t>
            </a:r>
            <a:endParaRPr lang="zh-CN" altLang="en-US" sz="2800" dirty="0">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32013271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Parameters of Machine</a:t>
            </a:r>
            <a:endParaRPr lang="zh-CN" altLang="en-US"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38</a:t>
            </a:fld>
            <a:endParaRPr lang="en-US" dirty="0"/>
          </a:p>
        </p:txBody>
      </p:sp>
      <p:pic>
        <p:nvPicPr>
          <p:cNvPr id="7" name="图片 6"/>
          <p:cNvPicPr>
            <a:picLocks noChangeAspect="1"/>
          </p:cNvPicPr>
          <p:nvPr/>
        </p:nvPicPr>
        <p:blipFill>
          <a:blip r:embed="rId3"/>
          <a:stretch>
            <a:fillRect/>
          </a:stretch>
        </p:blipFill>
        <p:spPr>
          <a:xfrm>
            <a:off x="1109980" y="1131374"/>
            <a:ext cx="6871970" cy="4568917"/>
          </a:xfrm>
          <a:prstGeom prst="rect">
            <a:avLst/>
          </a:prstGeom>
        </p:spPr>
      </p:pic>
    </p:spTree>
    <p:extLst>
      <p:ext uri="{BB962C8B-B14F-4D97-AF65-F5344CB8AC3E}">
        <p14:creationId xmlns:p14="http://schemas.microsoft.com/office/powerpoint/2010/main" val="5620375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dirty="0" smtClean="0"/>
              <a:t>General Consideration of Detector</a:t>
            </a:r>
            <a:endParaRPr lang="zh-CN" altLang="en-US" sz="3600"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39</a:t>
            </a:fld>
            <a:endParaRPr lang="en-US" dirty="0"/>
          </a:p>
        </p:txBody>
      </p:sp>
      <p:sp>
        <p:nvSpPr>
          <p:cNvPr id="7" name="Rectangle 4"/>
          <p:cNvSpPr>
            <a:spLocks noGrp="1"/>
          </p:cNvSpPr>
          <p:nvPr>
            <p:ph idx="1"/>
          </p:nvPr>
        </p:nvSpPr>
        <p:spPr>
          <a:xfrm>
            <a:off x="636823" y="951819"/>
            <a:ext cx="8049977" cy="5262979"/>
          </a:xfrm>
          <a:prstGeom prst="rect">
            <a:avLst/>
          </a:prstGeom>
        </p:spPr>
        <p:txBody>
          <a:bodyPr wrap="square">
            <a:spAutoFit/>
          </a:bodyPr>
          <a:lstStyle/>
          <a:p>
            <a:pPr marL="342000">
              <a:lnSpc>
                <a:spcPts val="3640"/>
              </a:lnSpc>
              <a:buFont typeface="Wingdings" panose="05000000000000000000" pitchFamily="2" charset="2"/>
              <a:buChar char="p"/>
            </a:pPr>
            <a:r>
              <a:rPr lang="en-US" altLang="zh-CN" sz="2000" dirty="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Efficient event triggering, exclusive state reconstruction and tagging </a:t>
            </a:r>
            <a:endParaRPr lang="en-US"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endParaRPr>
          </a:p>
          <a:p>
            <a:pPr marL="522000" indent="-342900">
              <a:lnSpc>
                <a:spcPts val="3640"/>
              </a:lnSpc>
              <a:buFont typeface="Symbol" panose="05050102010706020507" pitchFamily="18" charset="2"/>
              <a:buChar char="-"/>
            </a:pPr>
            <a:r>
              <a:rPr lang="en-US" sz="2000" dirty="0" smtClean="0">
                <a:latin typeface="华文楷体" panose="02010600040101010101" pitchFamily="2" charset="-122"/>
                <a:ea typeface="华文楷体" panose="02010600040101010101" pitchFamily="2" charset="-122"/>
                <a:cs typeface="Times New Roman" panose="02020603050405020304" pitchFamily="18" charset="0"/>
              </a:rPr>
              <a:t>high </a:t>
            </a:r>
            <a:r>
              <a:rPr lang="en-US" sz="20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efficiency</a:t>
            </a:r>
            <a:r>
              <a:rPr lang="en-US" sz="2000" dirty="0" smtClean="0">
                <a:latin typeface="华文楷体" panose="02010600040101010101" pitchFamily="2" charset="-122"/>
                <a:ea typeface="华文楷体" panose="02010600040101010101" pitchFamily="2" charset="-122"/>
                <a:cs typeface="Times New Roman" panose="02020603050405020304" pitchFamily="18" charset="0"/>
              </a:rPr>
              <a:t> and </a:t>
            </a:r>
            <a:r>
              <a:rPr lang="en-US" sz="20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resolutions</a:t>
            </a:r>
            <a:r>
              <a:rPr lang="en-US" sz="2000" dirty="0" smtClean="0">
                <a:latin typeface="华文楷体" panose="02010600040101010101" pitchFamily="2" charset="-122"/>
                <a:ea typeface="华文楷体" panose="02010600040101010101" pitchFamily="2" charset="-122"/>
                <a:cs typeface="Times New Roman" panose="02020603050405020304" pitchFamily="18" charset="0"/>
              </a:rPr>
              <a:t> for charged and neutral particles </a:t>
            </a:r>
          </a:p>
          <a:p>
            <a:pPr marL="522000" indent="-342900">
              <a:lnSpc>
                <a:spcPts val="3640"/>
              </a:lnSpc>
              <a:buFont typeface="Symbol" panose="05050102010706020507" pitchFamily="18" charset="2"/>
              <a:buChar char="-"/>
            </a:pPr>
            <a:r>
              <a:rPr lang="en-US" sz="2000" dirty="0" smtClean="0">
                <a:latin typeface="华文楷体" panose="02010600040101010101" pitchFamily="2" charset="-122"/>
                <a:ea typeface="华文楷体" panose="02010600040101010101" pitchFamily="2" charset="-122"/>
                <a:cs typeface="Times New Roman" panose="02020603050405020304" pitchFamily="18" charset="0"/>
              </a:rPr>
              <a:t>Low </a:t>
            </a:r>
            <a:r>
              <a:rPr lang="en-US" sz="20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noise</a:t>
            </a:r>
            <a:r>
              <a:rPr lang="en-US" sz="2000" dirty="0" smtClean="0">
                <a:latin typeface="华文楷体" panose="02010600040101010101" pitchFamily="2" charset="-122"/>
                <a:ea typeface="华文楷体" panose="02010600040101010101" pitchFamily="2" charset="-122"/>
                <a:cs typeface="Times New Roman" panose="02020603050405020304" pitchFamily="18" charset="0"/>
              </a:rPr>
              <a:t> and High </a:t>
            </a:r>
            <a:r>
              <a:rPr lang="en-US" sz="20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rate</a:t>
            </a:r>
          </a:p>
          <a:p>
            <a:pPr marL="342000">
              <a:lnSpc>
                <a:spcPts val="3640"/>
              </a:lnSpc>
              <a:buFont typeface="Wingdings" panose="05000000000000000000" pitchFamily="2" charset="2"/>
              <a:buChar char="p"/>
            </a:pPr>
            <a:r>
              <a:rPr lang="en-US" sz="2000" dirty="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M</a:t>
            </a:r>
            <a:r>
              <a:rPr lang="en-US"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uch larger radiation does hardening, especially at IP and forward regions</a:t>
            </a:r>
          </a:p>
          <a:p>
            <a:pPr marL="522000">
              <a:lnSpc>
                <a:spcPts val="3640"/>
              </a:lnSpc>
              <a:buFont typeface="华文楷体" panose="02010600040101010101" pitchFamily="2" charset="-122"/>
              <a:buChar char="−"/>
            </a:pPr>
            <a:r>
              <a:rPr lang="en-US" sz="2000" dirty="0" smtClean="0">
                <a:latin typeface="华文楷体" panose="02010600040101010101" pitchFamily="2" charset="-122"/>
                <a:ea typeface="华文楷体" panose="02010600040101010101" pitchFamily="2" charset="-122"/>
                <a:cs typeface="Times New Roman" panose="02020603050405020304" pitchFamily="18" charset="0"/>
              </a:rPr>
              <a:t>The detector and electronics should withstand the expected does</a:t>
            </a:r>
          </a:p>
          <a:p>
            <a:pPr marL="342000">
              <a:lnSpc>
                <a:spcPts val="3640"/>
              </a:lnSpc>
              <a:buFont typeface="Wingdings" panose="05000000000000000000" pitchFamily="2" charset="2"/>
              <a:buChar char="p"/>
            </a:pPr>
            <a:r>
              <a:rPr lang="en-US"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The Systematic error will be dominant in many physics studies</a:t>
            </a:r>
          </a:p>
          <a:p>
            <a:pPr marL="522000" indent="-342900">
              <a:lnSpc>
                <a:spcPts val="3640"/>
              </a:lnSpc>
              <a:buFont typeface="Symbol" panose="05050102010706020507" pitchFamily="18" charset="2"/>
              <a:buChar char="-"/>
            </a:pPr>
            <a:r>
              <a:rPr lang="en-US" sz="20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Detector acceptance </a:t>
            </a:r>
            <a:r>
              <a:rPr lang="en-US" sz="2000" dirty="0" smtClean="0">
                <a:latin typeface="华文楷体" panose="02010600040101010101" pitchFamily="2" charset="-122"/>
                <a:ea typeface="华文楷体" panose="02010600040101010101" pitchFamily="2" charset="-122"/>
                <a:cs typeface="Times New Roman" panose="02020603050405020304" pitchFamily="18" charset="0"/>
              </a:rPr>
              <a:t>: geometrical acceptance or detector response</a:t>
            </a:r>
          </a:p>
          <a:p>
            <a:pPr marL="522000" indent="-342900">
              <a:lnSpc>
                <a:spcPts val="3640"/>
              </a:lnSpc>
              <a:buFont typeface="Symbol" panose="05050102010706020507" pitchFamily="18" charset="2"/>
              <a:buChar char="-"/>
            </a:pPr>
            <a:r>
              <a:rPr lang="en-US" sz="2000" dirty="0" err="1"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Mis</a:t>
            </a:r>
            <a:r>
              <a:rPr lang="en-US" sz="20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-Measurement :</a:t>
            </a:r>
            <a:r>
              <a:rPr lang="en-US" sz="2000" dirty="0" smtClean="0">
                <a:latin typeface="华文楷体" panose="02010600040101010101" pitchFamily="2" charset="-122"/>
                <a:ea typeface="华文楷体" panose="02010600040101010101" pitchFamily="2" charset="-122"/>
                <a:cs typeface="Times New Roman" panose="02020603050405020304" pitchFamily="18" charset="0"/>
              </a:rPr>
              <a:t> </a:t>
            </a:r>
            <a:r>
              <a:rPr lang="en-US" sz="2000" dirty="0" err="1" smtClean="0">
                <a:latin typeface="华文楷体" panose="02010600040101010101" pitchFamily="2" charset="-122"/>
                <a:ea typeface="华文楷体" panose="02010600040101010101" pitchFamily="2" charset="-122"/>
                <a:cs typeface="Times New Roman" panose="02020603050405020304" pitchFamily="18" charset="0"/>
              </a:rPr>
              <a:t>mis</a:t>
            </a:r>
            <a:r>
              <a:rPr lang="en-US" sz="2000" dirty="0" smtClean="0">
                <a:latin typeface="华文楷体" panose="02010600040101010101" pitchFamily="2" charset="-122"/>
                <a:ea typeface="华文楷体" panose="02010600040101010101" pitchFamily="2" charset="-122"/>
                <a:cs typeface="Times New Roman" panose="02020603050405020304" pitchFamily="18" charset="0"/>
              </a:rPr>
              <a:t>-tracking, fake photon, particle </a:t>
            </a:r>
            <a:r>
              <a:rPr lang="en-US" sz="2000" dirty="0" err="1" smtClean="0">
                <a:latin typeface="华文楷体" panose="02010600040101010101" pitchFamily="2" charset="-122"/>
                <a:ea typeface="华文楷体" panose="02010600040101010101" pitchFamily="2" charset="-122"/>
                <a:cs typeface="Times New Roman" panose="02020603050405020304" pitchFamily="18" charset="0"/>
              </a:rPr>
              <a:t>mis</a:t>
            </a:r>
            <a:r>
              <a:rPr lang="en-US" sz="2000" dirty="0" smtClean="0">
                <a:latin typeface="华文楷体" panose="02010600040101010101" pitchFamily="2" charset="-122"/>
                <a:ea typeface="华文楷体" panose="02010600040101010101" pitchFamily="2" charset="-122"/>
                <a:cs typeface="Times New Roman" panose="02020603050405020304" pitchFamily="18" charset="0"/>
              </a:rPr>
              <a:t>-id, noise</a:t>
            </a:r>
          </a:p>
          <a:p>
            <a:pPr marL="522000" indent="-342900">
              <a:lnSpc>
                <a:spcPts val="3640"/>
              </a:lnSpc>
              <a:buFont typeface="Symbol" panose="05050102010706020507" pitchFamily="18" charset="2"/>
              <a:buChar char="-"/>
            </a:pPr>
            <a:r>
              <a:rPr lang="en-US" sz="20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Luminosity </a:t>
            </a:r>
            <a:r>
              <a:rPr lang="en-US" sz="2000" dirty="0" smtClean="0">
                <a:latin typeface="华文楷体" panose="02010600040101010101" pitchFamily="2" charset="-122"/>
                <a:ea typeface="华文楷体" panose="02010600040101010101" pitchFamily="2" charset="-122"/>
                <a:cs typeface="Times New Roman" panose="02020603050405020304" pitchFamily="18" charset="0"/>
              </a:rPr>
              <a:t>measurement</a:t>
            </a:r>
          </a:p>
          <a:p>
            <a:pPr marL="342000" indent="-342900">
              <a:lnSpc>
                <a:spcPts val="3640"/>
              </a:lnSpc>
              <a:buFont typeface="Wingdings" panose="05000000000000000000" pitchFamily="2" charset="2"/>
              <a:buChar char="p"/>
            </a:pPr>
            <a:r>
              <a:rPr lang="en-US"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Reasonable cost</a:t>
            </a:r>
          </a:p>
        </p:txBody>
      </p:sp>
    </p:spTree>
    <p:extLst>
      <p:ext uri="{BB962C8B-B14F-4D97-AF65-F5344CB8AC3E}">
        <p14:creationId xmlns:p14="http://schemas.microsoft.com/office/powerpoint/2010/main" val="3733502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Broad Physics Topics</a:t>
            </a:r>
            <a:endParaRPr lang="zh-CN" altLang="en-US"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4</a:t>
            </a:fld>
            <a:endParaRPr lang="en-US" dirty="0"/>
          </a:p>
        </p:txBody>
      </p:sp>
      <p:grpSp>
        <p:nvGrpSpPr>
          <p:cNvPr id="7" name="Group 4"/>
          <p:cNvGrpSpPr/>
          <p:nvPr/>
        </p:nvGrpSpPr>
        <p:grpSpPr>
          <a:xfrm>
            <a:off x="120204" y="1060261"/>
            <a:ext cx="8666064" cy="2353723"/>
            <a:chOff x="-5905" y="1140400"/>
            <a:chExt cx="9149903" cy="2353723"/>
          </a:xfrm>
        </p:grpSpPr>
        <p:pic>
          <p:nvPicPr>
            <p:cNvPr id="8" name="Picture 7"/>
            <p:cNvPicPr>
              <a:picLocks noChangeAspect="1" noChangeArrowheads="1"/>
            </p:cNvPicPr>
            <p:nvPr/>
          </p:nvPicPr>
          <p:blipFill>
            <a:blip r:embed="rId2"/>
            <a:srcRect/>
            <a:stretch>
              <a:fillRect/>
            </a:stretch>
          </p:blipFill>
          <p:spPr bwMode="auto">
            <a:xfrm>
              <a:off x="176869" y="1140400"/>
              <a:ext cx="8967129" cy="2353723"/>
            </a:xfrm>
            <a:prstGeom prst="rect">
              <a:avLst/>
            </a:prstGeom>
            <a:noFill/>
          </p:spPr>
        </p:pic>
        <p:sp>
          <p:nvSpPr>
            <p:cNvPr id="9" name="TextBox 16"/>
            <p:cNvSpPr txBox="1"/>
            <p:nvPr/>
          </p:nvSpPr>
          <p:spPr>
            <a:xfrm rot="16200000">
              <a:off x="-634457" y="1927607"/>
              <a:ext cx="1972015" cy="714912"/>
            </a:xfrm>
            <a:prstGeom prst="rect">
              <a:avLst/>
            </a:prstGeom>
            <a:solidFill>
              <a:srgbClr val="F3F137"/>
            </a:solid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smtClean="0">
                  <a:solidFill>
                    <a:srgbClr val="0000FF"/>
                  </a:solidFill>
                </a:rPr>
                <a:t>R</a:t>
              </a:r>
              <a:r>
                <a:rPr lang="en-US" dirty="0" smtClean="0">
                  <a:solidFill>
                    <a:srgbClr val="0000FF"/>
                  </a:solidFill>
                  <a:latin typeface="Times New Roman" panose="02020603050405020304" pitchFamily="18" charset="0"/>
                  <a:cs typeface="Times New Roman" panose="02020603050405020304" pitchFamily="18" charset="0"/>
                </a:rPr>
                <a:t>=s(</a:t>
              </a:r>
              <a:r>
                <a:rPr lang="en-US" dirty="0" err="1" smtClean="0">
                  <a:solidFill>
                    <a:srgbClr val="0000FF"/>
                  </a:solidFill>
                  <a:latin typeface="Times New Roman" panose="02020603050405020304" pitchFamily="18" charset="0"/>
                  <a:cs typeface="Times New Roman" panose="02020603050405020304" pitchFamily="18" charset="0"/>
                </a:rPr>
                <a:t>e</a:t>
              </a:r>
              <a:r>
                <a:rPr lang="en-US" baseline="30000" dirty="0" err="1" smtClean="0">
                  <a:solidFill>
                    <a:srgbClr val="0000FF"/>
                  </a:solidFill>
                  <a:latin typeface="Times New Roman" panose="02020603050405020304" pitchFamily="18" charset="0"/>
                  <a:cs typeface="Times New Roman" panose="02020603050405020304" pitchFamily="18" charset="0"/>
                </a:rPr>
                <a:t>+</a:t>
              </a:r>
              <a:r>
                <a:rPr lang="en-US" dirty="0" err="1" smtClean="0">
                  <a:solidFill>
                    <a:srgbClr val="0000FF"/>
                  </a:solidFill>
                  <a:latin typeface="Times New Roman" panose="02020603050405020304" pitchFamily="18" charset="0"/>
                  <a:cs typeface="Times New Roman" panose="02020603050405020304" pitchFamily="18" charset="0"/>
                </a:rPr>
                <a:t>e</a:t>
              </a:r>
              <a:r>
                <a:rPr lang="en-US" baseline="30000" dirty="0" smtClean="0">
                  <a:solidFill>
                    <a:srgbClr val="0000FF"/>
                  </a:solidFill>
                  <a:latin typeface="Times New Roman" panose="02020603050405020304" pitchFamily="18" charset="0"/>
                  <a:cs typeface="Times New Roman" panose="02020603050405020304" pitchFamily="18" charset="0"/>
                </a:rPr>
                <a:t>-</a:t>
              </a:r>
              <a:r>
                <a:rPr lang="en-US" dirty="0" smtClean="0">
                  <a:solidFill>
                    <a:srgbClr val="0000FF"/>
                  </a:solidFill>
                  <a:latin typeface="Times New Roman" panose="02020603050405020304" pitchFamily="18" charset="0"/>
                  <a:cs typeface="Times New Roman" panose="02020603050405020304" pitchFamily="18" charset="0"/>
                  <a:sym typeface="Wingdings"/>
                </a:rPr>
                <a:t>hadron)/</a:t>
              </a:r>
            </a:p>
            <a:p>
              <a:r>
                <a:rPr lang="en-US" dirty="0">
                  <a:solidFill>
                    <a:srgbClr val="0000FF"/>
                  </a:solidFill>
                  <a:latin typeface="Times New Roman" panose="02020603050405020304" pitchFamily="18" charset="0"/>
                  <a:cs typeface="Times New Roman" panose="02020603050405020304" pitchFamily="18" charset="0"/>
                </a:rPr>
                <a:t> </a:t>
              </a:r>
              <a:r>
                <a:rPr lang="en-US" dirty="0" smtClean="0">
                  <a:solidFill>
                    <a:srgbClr val="0000FF"/>
                  </a:solidFill>
                  <a:latin typeface="Times New Roman" panose="02020603050405020304" pitchFamily="18" charset="0"/>
                  <a:cs typeface="Times New Roman" panose="02020603050405020304" pitchFamily="18" charset="0"/>
                </a:rPr>
                <a:t>    s</a:t>
              </a:r>
              <a:r>
                <a:rPr lang="en-US" dirty="0">
                  <a:solidFill>
                    <a:srgbClr val="0000FF"/>
                  </a:solidFill>
                  <a:latin typeface="Times New Roman" panose="02020603050405020304" pitchFamily="18" charset="0"/>
                  <a:cs typeface="Times New Roman" panose="02020603050405020304" pitchFamily="18" charset="0"/>
                </a:rPr>
                <a:t>(</a:t>
              </a:r>
              <a:r>
                <a:rPr lang="en-US" dirty="0" err="1">
                  <a:solidFill>
                    <a:srgbClr val="0000FF"/>
                  </a:solidFill>
                  <a:latin typeface="Times New Roman" panose="02020603050405020304" pitchFamily="18" charset="0"/>
                  <a:cs typeface="Times New Roman" panose="02020603050405020304" pitchFamily="18" charset="0"/>
                </a:rPr>
                <a:t>e</a:t>
              </a:r>
              <a:r>
                <a:rPr lang="en-US" baseline="30000" dirty="0" err="1">
                  <a:solidFill>
                    <a:srgbClr val="0000FF"/>
                  </a:solidFill>
                  <a:latin typeface="Times New Roman" panose="02020603050405020304" pitchFamily="18" charset="0"/>
                  <a:cs typeface="Times New Roman" panose="02020603050405020304" pitchFamily="18" charset="0"/>
                </a:rPr>
                <a:t>+</a:t>
              </a:r>
              <a:r>
                <a:rPr lang="en-US" dirty="0" err="1">
                  <a:solidFill>
                    <a:srgbClr val="0000FF"/>
                  </a:solidFill>
                  <a:latin typeface="Times New Roman" panose="02020603050405020304" pitchFamily="18" charset="0"/>
                  <a:cs typeface="Times New Roman" panose="02020603050405020304" pitchFamily="18" charset="0"/>
                </a:rPr>
                <a:t>e</a:t>
              </a:r>
              <a:r>
                <a:rPr lang="en-US" baseline="30000" dirty="0" smtClean="0">
                  <a:solidFill>
                    <a:srgbClr val="0000FF"/>
                  </a:solidFill>
                  <a:latin typeface="Times New Roman" panose="02020603050405020304" pitchFamily="18" charset="0"/>
                  <a:cs typeface="Times New Roman" panose="02020603050405020304" pitchFamily="18" charset="0"/>
                </a:rPr>
                <a:t>-</a:t>
              </a:r>
              <a:r>
                <a:rPr lang="en-US" dirty="0" smtClean="0">
                  <a:solidFill>
                    <a:srgbClr val="0000FF"/>
                  </a:solidFill>
                  <a:latin typeface="Times New Roman" panose="02020603050405020304" pitchFamily="18" charset="0"/>
                  <a:cs typeface="Times New Roman" panose="02020603050405020304" pitchFamily="18" charset="0"/>
                  <a:sym typeface="Wingdings"/>
                </a:rPr>
                <a:t></a:t>
              </a:r>
              <a:r>
                <a:rPr lang="en-US" dirty="0" err="1" smtClean="0">
                  <a:solidFill>
                    <a:srgbClr val="0000FF"/>
                  </a:solidFill>
                  <a:latin typeface="Times New Roman" panose="02020603050405020304" pitchFamily="18" charset="0"/>
                  <a:cs typeface="Times New Roman" panose="02020603050405020304" pitchFamily="18" charset="0"/>
                  <a:sym typeface="Wingdings"/>
                </a:rPr>
                <a:t>m</a:t>
              </a:r>
              <a:r>
                <a:rPr lang="en-US" baseline="30000" dirty="0" err="1" smtClean="0">
                  <a:solidFill>
                    <a:srgbClr val="0000FF"/>
                  </a:solidFill>
                  <a:latin typeface="Times New Roman" panose="02020603050405020304" pitchFamily="18" charset="0"/>
                  <a:cs typeface="Times New Roman" panose="02020603050405020304" pitchFamily="18" charset="0"/>
                  <a:sym typeface="Wingdings"/>
                </a:rPr>
                <a:t>+</a:t>
              </a:r>
              <a:r>
                <a:rPr lang="en-US" dirty="0" err="1" smtClean="0">
                  <a:solidFill>
                    <a:srgbClr val="0000FF"/>
                  </a:solidFill>
                  <a:latin typeface="Times New Roman" panose="02020603050405020304" pitchFamily="18" charset="0"/>
                  <a:cs typeface="Times New Roman" panose="02020603050405020304" pitchFamily="18" charset="0"/>
                  <a:sym typeface="Wingdings"/>
                </a:rPr>
                <a:t>m</a:t>
              </a:r>
              <a:r>
                <a:rPr lang="en-US" baseline="30000" dirty="0" smtClean="0">
                  <a:solidFill>
                    <a:srgbClr val="0000FF"/>
                  </a:solidFill>
                  <a:latin typeface="Times New Roman" panose="02020603050405020304" pitchFamily="18" charset="0"/>
                  <a:cs typeface="Times New Roman" panose="02020603050405020304" pitchFamily="18" charset="0"/>
                  <a:sym typeface="Wingdings"/>
                </a:rPr>
                <a:t>-</a:t>
              </a:r>
              <a:r>
                <a:rPr lang="en-US" dirty="0" smtClean="0">
                  <a:solidFill>
                    <a:srgbClr val="0000FF"/>
                  </a:solidFill>
                  <a:latin typeface="Times New Roman" panose="02020603050405020304" pitchFamily="18" charset="0"/>
                  <a:cs typeface="Times New Roman" panose="02020603050405020304" pitchFamily="18" charset="0"/>
                  <a:sym typeface="Wingdings"/>
                </a:rPr>
                <a:t>)</a:t>
              </a:r>
              <a:endParaRPr lang="en-US" dirty="0">
                <a:solidFill>
                  <a:srgbClr val="0000FF"/>
                </a:solidFill>
                <a:latin typeface="Times New Roman" panose="02020603050405020304" pitchFamily="18" charset="0"/>
                <a:cs typeface="Times New Roman" panose="02020603050405020304" pitchFamily="18" charset="0"/>
              </a:endParaRPr>
            </a:p>
          </p:txBody>
        </p:sp>
      </p:grpSp>
      <p:sp>
        <p:nvSpPr>
          <p:cNvPr id="10" name="Rounded Rectangular Callout 22"/>
          <p:cNvSpPr/>
          <p:nvPr/>
        </p:nvSpPr>
        <p:spPr>
          <a:xfrm>
            <a:off x="77745" y="3481554"/>
            <a:ext cx="2947028" cy="1907299"/>
          </a:xfrm>
          <a:prstGeom prst="wedgeRoundRectCallout">
            <a:avLst>
              <a:gd name="adj1" fmla="val 36532"/>
              <a:gd name="adj2" fmla="val -59687"/>
              <a:gd name="adj3" fmla="val 16667"/>
            </a:avLst>
          </a:prstGeom>
          <a:solidFill>
            <a:srgbClr val="F34BD2">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285750" indent="-285750">
              <a:lnSpc>
                <a:spcPct val="120000"/>
              </a:lnSpc>
              <a:buFont typeface="Wingdings" panose="05000000000000000000" pitchFamily="2" charset="2"/>
              <a:buChar char="p"/>
            </a:pPr>
            <a:r>
              <a:rPr lang="de-DE"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Wingdings"/>
              </a:rPr>
              <a:t>Hadron form factors</a:t>
            </a:r>
          </a:p>
          <a:p>
            <a:pPr marL="285750" indent="-285750">
              <a:lnSpc>
                <a:spcPct val="120000"/>
              </a:lnSpc>
              <a:buFont typeface="Wingdings" panose="05000000000000000000" pitchFamily="2" charset="2"/>
              <a:buChar char="p"/>
            </a:pPr>
            <a:r>
              <a:rPr lang="de-DE" dirty="0" smtClean="0">
                <a:solidFill>
                  <a:srgbClr val="0000FF"/>
                </a:solidFill>
                <a:latin typeface="华文楷体" panose="02010600040101010101" pitchFamily="2" charset="-122"/>
                <a:ea typeface="华文楷体" panose="02010600040101010101" pitchFamily="2" charset="-122"/>
                <a:cs typeface="Times New Roman" panose="02020603050405020304" pitchFamily="18" charset="0"/>
                <a:sym typeface="Wingdings"/>
              </a:rPr>
              <a:t>Y</a:t>
            </a:r>
            <a:r>
              <a:rPr lang="de-DE" dirty="0">
                <a:solidFill>
                  <a:srgbClr val="0000FF"/>
                </a:solidFill>
                <a:latin typeface="华文楷体" panose="02010600040101010101" pitchFamily="2" charset="-122"/>
                <a:ea typeface="华文楷体" panose="02010600040101010101" pitchFamily="2" charset="-122"/>
                <a:cs typeface="Times New Roman" panose="02020603050405020304" pitchFamily="18" charset="0"/>
                <a:sym typeface="Wingdings"/>
              </a:rPr>
              <a:t>(2175</a:t>
            </a:r>
            <a:r>
              <a:rPr lang="de-DE" dirty="0" smtClean="0">
                <a:solidFill>
                  <a:srgbClr val="0000FF"/>
                </a:solidFill>
                <a:latin typeface="华文楷体" panose="02010600040101010101" pitchFamily="2" charset="-122"/>
                <a:ea typeface="华文楷体" panose="02010600040101010101" pitchFamily="2" charset="-122"/>
                <a:cs typeface="Times New Roman" panose="02020603050405020304" pitchFamily="18" charset="0"/>
                <a:sym typeface="Wingdings"/>
              </a:rPr>
              <a:t>) </a:t>
            </a:r>
            <a:r>
              <a:rPr lang="de-DE" dirty="0" err="1" smtClean="0">
                <a:solidFill>
                  <a:srgbClr val="0000FF"/>
                </a:solidFill>
                <a:latin typeface="华文楷体" panose="02010600040101010101" pitchFamily="2" charset="-122"/>
                <a:ea typeface="华文楷体" panose="02010600040101010101" pitchFamily="2" charset="-122"/>
                <a:cs typeface="Times New Roman" panose="02020603050405020304" pitchFamily="18" charset="0"/>
                <a:sym typeface="Wingdings"/>
              </a:rPr>
              <a:t>resonance</a:t>
            </a:r>
            <a:endParaRPr lang="de-DE" dirty="0" smtClean="0">
              <a:solidFill>
                <a:srgbClr val="0000FF"/>
              </a:solidFill>
              <a:latin typeface="华文楷体" panose="02010600040101010101" pitchFamily="2" charset="-122"/>
              <a:ea typeface="华文楷体" panose="02010600040101010101" pitchFamily="2" charset="-122"/>
              <a:cs typeface="Times New Roman" panose="02020603050405020304" pitchFamily="18" charset="0"/>
              <a:sym typeface="Wingdings"/>
            </a:endParaRPr>
          </a:p>
          <a:p>
            <a:pPr marL="285750" indent="-285750">
              <a:lnSpc>
                <a:spcPct val="120000"/>
              </a:lnSpc>
              <a:buFont typeface="Wingdings" panose="05000000000000000000" pitchFamily="2" charset="2"/>
              <a:buChar char="p"/>
            </a:pPr>
            <a:r>
              <a:rPr lang="de-DE" dirty="0" smtClean="0">
                <a:solidFill>
                  <a:srgbClr val="0000FF"/>
                </a:solidFill>
                <a:latin typeface="华文楷体" panose="02010600040101010101" pitchFamily="2" charset="-122"/>
                <a:ea typeface="华文楷体" panose="02010600040101010101" pitchFamily="2" charset="-122"/>
                <a:cs typeface="Times New Roman" panose="02020603050405020304" pitchFamily="18" charset="0"/>
                <a:sym typeface="Wingdings"/>
              </a:rPr>
              <a:t>Mutltiquark states</a:t>
            </a:r>
            <a:r>
              <a:rPr lang="de-DE" dirty="0">
                <a:solidFill>
                  <a:srgbClr val="0000FF"/>
                </a:solidFill>
                <a:latin typeface="华文楷体" panose="02010600040101010101" pitchFamily="2" charset="-122"/>
                <a:ea typeface="华文楷体" panose="02010600040101010101" pitchFamily="2" charset="-122"/>
                <a:cs typeface="Times New Roman" panose="02020603050405020304" pitchFamily="18" charset="0"/>
                <a:sym typeface="Wingdings"/>
              </a:rPr>
              <a:t> </a:t>
            </a:r>
            <a:r>
              <a:rPr lang="de-DE" dirty="0" smtClean="0">
                <a:solidFill>
                  <a:srgbClr val="0000FF"/>
                </a:solidFill>
                <a:latin typeface="华文楷体" panose="02010600040101010101" pitchFamily="2" charset="-122"/>
                <a:ea typeface="华文楷体" panose="02010600040101010101" pitchFamily="2" charset="-122"/>
                <a:cs typeface="Times New Roman" panose="02020603050405020304" pitchFamily="18" charset="0"/>
                <a:sym typeface="Wingdings"/>
              </a:rPr>
              <a:t>with s quark,  Zs</a:t>
            </a:r>
          </a:p>
          <a:p>
            <a:pPr marL="285750" indent="-285750">
              <a:lnSpc>
                <a:spcPct val="120000"/>
              </a:lnSpc>
              <a:buFont typeface="Wingdings" panose="05000000000000000000" pitchFamily="2" charset="2"/>
              <a:buChar char="p"/>
            </a:pPr>
            <a:r>
              <a:rPr lang="en-US"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MLLA</a:t>
            </a:r>
            <a:r>
              <a:rPr lang="en-US"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a:t>
            </a:r>
            <a:r>
              <a:rPr lang="en-US"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LPHD and QCD sum rule predictions</a:t>
            </a:r>
            <a:endParaRPr lang="en-GB"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11" name="Rectangle 19"/>
          <p:cNvSpPr/>
          <p:nvPr/>
        </p:nvSpPr>
        <p:spPr>
          <a:xfrm>
            <a:off x="2601804" y="1084664"/>
            <a:ext cx="2056217" cy="2166655"/>
          </a:xfrm>
          <a:prstGeom prst="rect">
            <a:avLst/>
          </a:prstGeom>
          <a:solidFill>
            <a:srgbClr val="F34BD2">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2" name="Rectangle 20"/>
          <p:cNvSpPr/>
          <p:nvPr/>
        </p:nvSpPr>
        <p:spPr>
          <a:xfrm>
            <a:off x="4660476" y="1098248"/>
            <a:ext cx="1392375" cy="2166655"/>
          </a:xfrm>
          <a:prstGeom prst="rect">
            <a:avLst/>
          </a:prstGeom>
          <a:solidFill>
            <a:srgbClr val="79FF21">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Rectangle 21"/>
          <p:cNvSpPr/>
          <p:nvPr/>
        </p:nvSpPr>
        <p:spPr>
          <a:xfrm>
            <a:off x="6062812" y="1094899"/>
            <a:ext cx="2723456" cy="2166655"/>
          </a:xfrm>
          <a:prstGeom prst="rect">
            <a:avLst/>
          </a:prstGeom>
          <a:solidFill>
            <a:srgbClr val="F3F137">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4" name="Rounded Rectangular Callout 23"/>
          <p:cNvSpPr/>
          <p:nvPr/>
        </p:nvSpPr>
        <p:spPr>
          <a:xfrm>
            <a:off x="3094305" y="3462273"/>
            <a:ext cx="3132341" cy="1926580"/>
          </a:xfrm>
          <a:prstGeom prst="wedgeRoundRectCallout">
            <a:avLst>
              <a:gd name="adj1" fmla="val 24590"/>
              <a:gd name="adj2" fmla="val -59389"/>
              <a:gd name="adj3" fmla="val 16667"/>
            </a:avLst>
          </a:prstGeom>
          <a:solidFill>
            <a:srgbClr val="79FF21">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285750" indent="-285750">
              <a:lnSpc>
                <a:spcPct val="120000"/>
              </a:lnSpc>
              <a:buFont typeface="Wingdings" panose="05000000000000000000" pitchFamily="2" charset="2"/>
              <a:buChar char="p"/>
            </a:pPr>
            <a:r>
              <a:rPr lang="en-US"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Light hadron spectroscopy</a:t>
            </a:r>
          </a:p>
          <a:p>
            <a:pPr marL="285750" indent="-285750">
              <a:lnSpc>
                <a:spcPct val="120000"/>
              </a:lnSpc>
              <a:buFont typeface="Wingdings" panose="05000000000000000000" pitchFamily="2" charset="2"/>
              <a:buChar char="p"/>
            </a:pPr>
            <a:r>
              <a:rPr lang="en-US" dirty="0" err="1" smtClean="0">
                <a:solidFill>
                  <a:srgbClr val="0000FF"/>
                </a:solidFill>
                <a:latin typeface="华文楷体" panose="02010600040101010101" pitchFamily="2" charset="-122"/>
                <a:ea typeface="华文楷体" panose="02010600040101010101" pitchFamily="2" charset="-122"/>
                <a:cs typeface="Times New Roman" panose="02020603050405020304" pitchFamily="18" charset="0"/>
              </a:rPr>
              <a:t>Gluonic</a:t>
            </a:r>
            <a:r>
              <a:rPr lang="en-US" dirty="0" smtClean="0">
                <a:solidFill>
                  <a:srgbClr val="0000FF"/>
                </a:solidFill>
                <a:latin typeface="华文楷体" panose="02010600040101010101" pitchFamily="2" charset="-122"/>
                <a:ea typeface="华文楷体" panose="02010600040101010101" pitchFamily="2" charset="-122"/>
                <a:cs typeface="Times New Roman" panose="02020603050405020304" pitchFamily="18" charset="0"/>
              </a:rPr>
              <a:t> and exotic states</a:t>
            </a:r>
          </a:p>
          <a:p>
            <a:pPr marL="285750" indent="-285750">
              <a:lnSpc>
                <a:spcPct val="120000"/>
              </a:lnSpc>
              <a:buFont typeface="Wingdings" panose="05000000000000000000" pitchFamily="2" charset="2"/>
              <a:buChar char="p"/>
            </a:pPr>
            <a:r>
              <a:rPr lang="en-US" dirty="0" smtClean="0">
                <a:solidFill>
                  <a:srgbClr val="0000FF"/>
                </a:solidFill>
                <a:latin typeface="华文楷体" panose="02010600040101010101" pitchFamily="2" charset="-122"/>
                <a:ea typeface="华文楷体" panose="02010600040101010101" pitchFamily="2" charset="-122"/>
                <a:cs typeface="Times New Roman" panose="02020603050405020304" pitchFamily="18" charset="0"/>
              </a:rPr>
              <a:t>Process of LFV and CPV</a:t>
            </a:r>
          </a:p>
          <a:p>
            <a:pPr marL="285750" indent="-285750">
              <a:lnSpc>
                <a:spcPct val="120000"/>
              </a:lnSpc>
              <a:buFont typeface="Wingdings" panose="05000000000000000000" pitchFamily="2" charset="2"/>
              <a:buChar char="p"/>
            </a:pPr>
            <a:r>
              <a:rPr lang="en-US" dirty="0" smtClean="0">
                <a:solidFill>
                  <a:srgbClr val="0000FF"/>
                </a:solidFill>
                <a:latin typeface="华文楷体" panose="02010600040101010101" pitchFamily="2" charset="-122"/>
                <a:ea typeface="华文楷体" panose="02010600040101010101" pitchFamily="2" charset="-122"/>
                <a:cs typeface="Times New Roman" panose="02020603050405020304" pitchFamily="18" charset="0"/>
              </a:rPr>
              <a:t>Rare and forbidden decays</a:t>
            </a:r>
          </a:p>
          <a:p>
            <a:pPr marL="285750" indent="-285750">
              <a:lnSpc>
                <a:spcPct val="120000"/>
              </a:lnSpc>
              <a:buFont typeface="Wingdings" panose="05000000000000000000" pitchFamily="2" charset="2"/>
              <a:buChar char="p"/>
            </a:pPr>
            <a:r>
              <a:rPr lang="en-US" dirty="0" smtClean="0">
                <a:solidFill>
                  <a:srgbClr val="0000FF"/>
                </a:solidFill>
                <a:latin typeface="华文楷体" panose="02010600040101010101" pitchFamily="2" charset="-122"/>
                <a:ea typeface="华文楷体" panose="02010600040101010101" pitchFamily="2" charset="-122"/>
                <a:cs typeface="Times New Roman" panose="02020603050405020304" pitchFamily="18" charset="0"/>
              </a:rPr>
              <a:t>Physics with </a:t>
            </a:r>
            <a:r>
              <a:rPr lang="en-US" dirty="0" smtClean="0">
                <a:solidFill>
                  <a:srgbClr val="0000FF"/>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r>
              <a:rPr lang="en-US" dirty="0" smtClean="0">
                <a:solidFill>
                  <a:srgbClr val="0000FF"/>
                </a:solidFill>
                <a:latin typeface="华文楷体" panose="02010600040101010101" pitchFamily="2" charset="-122"/>
                <a:ea typeface="华文楷体" panose="02010600040101010101" pitchFamily="2" charset="-122"/>
                <a:cs typeface="Times New Roman" panose="02020603050405020304" pitchFamily="18" charset="0"/>
              </a:rPr>
              <a:t> lepton </a:t>
            </a:r>
          </a:p>
        </p:txBody>
      </p:sp>
      <p:sp>
        <p:nvSpPr>
          <p:cNvPr id="15" name="Rounded Rectangular Callout 24"/>
          <p:cNvSpPr/>
          <p:nvPr/>
        </p:nvSpPr>
        <p:spPr>
          <a:xfrm>
            <a:off x="6290356" y="3512572"/>
            <a:ext cx="2853643" cy="1876281"/>
          </a:xfrm>
          <a:prstGeom prst="wedgeRoundRectCallout">
            <a:avLst>
              <a:gd name="adj1" fmla="val -12441"/>
              <a:gd name="adj2" fmla="val -60955"/>
              <a:gd name="adj3" fmla="val 16667"/>
            </a:avLst>
          </a:prstGeom>
          <a:solidFill>
            <a:srgbClr val="F3F137">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285750" indent="-285750">
              <a:lnSpc>
                <a:spcPct val="120000"/>
              </a:lnSpc>
              <a:buFont typeface="Wingdings" panose="05000000000000000000" pitchFamily="2" charset="2"/>
              <a:buChar char="p"/>
            </a:pPr>
            <a:r>
              <a:rPr lang="en-US" dirty="0" smtClean="0">
                <a:solidFill>
                  <a:srgbClr val="0000FF"/>
                </a:solidFill>
                <a:latin typeface="华文楷体" panose="02010600040101010101" pitchFamily="2" charset="-122"/>
                <a:ea typeface="华文楷体" panose="02010600040101010101" pitchFamily="2" charset="-122"/>
                <a:cs typeface="Times New Roman" panose="02020603050405020304" pitchFamily="18" charset="0"/>
              </a:rPr>
              <a:t>XYZ particles</a:t>
            </a:r>
          </a:p>
          <a:p>
            <a:pPr marL="285750" indent="-285750">
              <a:lnSpc>
                <a:spcPct val="120000"/>
              </a:lnSpc>
              <a:buFont typeface="Wingdings" panose="05000000000000000000" pitchFamily="2" charset="2"/>
              <a:buChar char="p"/>
            </a:pPr>
            <a:r>
              <a:rPr lang="en-US" dirty="0">
                <a:solidFill>
                  <a:srgbClr val="0000FF"/>
                </a:solidFill>
                <a:latin typeface="华文楷体" panose="02010600040101010101" pitchFamily="2" charset="-122"/>
                <a:ea typeface="华文楷体" panose="02010600040101010101" pitchFamily="2" charset="-122"/>
                <a:cs typeface="Times New Roman" panose="02020603050405020304" pitchFamily="18" charset="0"/>
              </a:rPr>
              <a:t>Physics with D </a:t>
            </a:r>
            <a:r>
              <a:rPr lang="en-US" dirty="0" smtClean="0">
                <a:solidFill>
                  <a:srgbClr val="0000FF"/>
                </a:solidFill>
                <a:latin typeface="华文楷体" panose="02010600040101010101" pitchFamily="2" charset="-122"/>
                <a:ea typeface="华文楷体" panose="02010600040101010101" pitchFamily="2" charset="-122"/>
                <a:cs typeface="Times New Roman" panose="02020603050405020304" pitchFamily="18" charset="0"/>
              </a:rPr>
              <a:t>mesons</a:t>
            </a:r>
          </a:p>
          <a:p>
            <a:pPr marL="285750" indent="-285750">
              <a:lnSpc>
                <a:spcPct val="120000"/>
              </a:lnSpc>
              <a:buFont typeface="Wingdings" panose="05000000000000000000" pitchFamily="2" charset="2"/>
              <a:buChar char="p"/>
            </a:pPr>
            <a:r>
              <a:rPr lang="en-US" dirty="0" err="1" smtClean="0">
                <a:solidFill>
                  <a:srgbClr val="0000FF"/>
                </a:solidFill>
                <a:latin typeface="华文楷体" panose="02010600040101010101" pitchFamily="2" charset="-122"/>
                <a:ea typeface="华文楷体" panose="02010600040101010101" pitchFamily="2" charset="-122"/>
                <a:cs typeface="Times New Roman" panose="02020603050405020304" pitchFamily="18" charset="0"/>
              </a:rPr>
              <a:t>f</a:t>
            </a:r>
            <a:r>
              <a:rPr lang="en-US" baseline="-25000" dirty="0" err="1" smtClean="0">
                <a:solidFill>
                  <a:srgbClr val="0000FF"/>
                </a:solidFill>
                <a:latin typeface="华文楷体" panose="02010600040101010101" pitchFamily="2" charset="-122"/>
                <a:ea typeface="华文楷体" panose="02010600040101010101" pitchFamily="2" charset="-122"/>
                <a:cs typeface="Times New Roman" panose="02020603050405020304" pitchFamily="18" charset="0"/>
              </a:rPr>
              <a:t>D</a:t>
            </a:r>
            <a:r>
              <a:rPr lang="en-US" dirty="0" smtClean="0">
                <a:solidFill>
                  <a:srgbClr val="0000FF"/>
                </a:solidFill>
                <a:latin typeface="华文楷体" panose="02010600040101010101" pitchFamily="2" charset="-122"/>
                <a:ea typeface="华文楷体" panose="02010600040101010101" pitchFamily="2" charset="-122"/>
                <a:cs typeface="Times New Roman" panose="02020603050405020304" pitchFamily="18" charset="0"/>
              </a:rPr>
              <a:t> and </a:t>
            </a:r>
            <a:r>
              <a:rPr lang="en-US" dirty="0" err="1" smtClean="0">
                <a:solidFill>
                  <a:srgbClr val="0000FF"/>
                </a:solidFill>
                <a:latin typeface="华文楷体" panose="02010600040101010101" pitchFamily="2" charset="-122"/>
                <a:ea typeface="华文楷体" panose="02010600040101010101" pitchFamily="2" charset="-122"/>
                <a:cs typeface="Times New Roman" panose="02020603050405020304" pitchFamily="18" charset="0"/>
              </a:rPr>
              <a:t>f</a:t>
            </a:r>
            <a:r>
              <a:rPr lang="en-US" baseline="-25000" dirty="0" err="1" smtClean="0">
                <a:solidFill>
                  <a:srgbClr val="0000FF"/>
                </a:solidFill>
                <a:latin typeface="华文楷体" panose="02010600040101010101" pitchFamily="2" charset="-122"/>
                <a:ea typeface="华文楷体" panose="02010600040101010101" pitchFamily="2" charset="-122"/>
                <a:cs typeface="Times New Roman" panose="02020603050405020304" pitchFamily="18" charset="0"/>
              </a:rPr>
              <a:t>Ds</a:t>
            </a:r>
            <a:endParaRPr lang="en-US" baseline="-25000" dirty="0" smtClean="0">
              <a:solidFill>
                <a:srgbClr val="0000FF"/>
              </a:solidFill>
              <a:latin typeface="华文楷体" panose="02010600040101010101" pitchFamily="2" charset="-122"/>
              <a:ea typeface="华文楷体" panose="02010600040101010101" pitchFamily="2" charset="-122"/>
              <a:cs typeface="Times New Roman" panose="02020603050405020304" pitchFamily="18" charset="0"/>
            </a:endParaRPr>
          </a:p>
          <a:p>
            <a:pPr marL="285750" indent="-285750">
              <a:lnSpc>
                <a:spcPct val="120000"/>
              </a:lnSpc>
              <a:buFont typeface="Wingdings" panose="05000000000000000000" pitchFamily="2" charset="2"/>
              <a:buChar char="p"/>
            </a:pPr>
            <a:r>
              <a:rPr lang="en-US" dirty="0" smtClean="0">
                <a:solidFill>
                  <a:srgbClr val="0000FF"/>
                </a:solidFill>
                <a:latin typeface="华文楷体" panose="02010600040101010101" pitchFamily="2" charset="-122"/>
                <a:ea typeface="华文楷体" panose="02010600040101010101" pitchFamily="2" charset="-122"/>
                <a:cs typeface="Times New Roman" panose="02020603050405020304" pitchFamily="18" charset="0"/>
              </a:rPr>
              <a:t>D</a:t>
            </a:r>
            <a:r>
              <a:rPr lang="en-US" baseline="-25000" dirty="0" smtClean="0">
                <a:solidFill>
                  <a:srgbClr val="0000FF"/>
                </a:solidFill>
                <a:latin typeface="华文楷体" panose="02010600040101010101" pitchFamily="2" charset="-122"/>
                <a:ea typeface="华文楷体" panose="02010600040101010101" pitchFamily="2" charset="-122"/>
                <a:cs typeface="Times New Roman" panose="02020603050405020304" pitchFamily="18" charset="0"/>
              </a:rPr>
              <a:t>0</a:t>
            </a:r>
            <a:r>
              <a:rPr lang="en-US" dirty="0" smtClean="0">
                <a:solidFill>
                  <a:srgbClr val="0000FF"/>
                </a:solidFill>
                <a:latin typeface="华文楷体" panose="02010600040101010101" pitchFamily="2" charset="-122"/>
                <a:ea typeface="华文楷体" panose="02010600040101010101" pitchFamily="2" charset="-122"/>
                <a:cs typeface="Times New Roman" panose="02020603050405020304" pitchFamily="18" charset="0"/>
              </a:rPr>
              <a:t>-D</a:t>
            </a:r>
            <a:r>
              <a:rPr lang="en-US" baseline="-25000" dirty="0" smtClean="0">
                <a:solidFill>
                  <a:srgbClr val="0000FF"/>
                </a:solidFill>
                <a:latin typeface="华文楷体" panose="02010600040101010101" pitchFamily="2" charset="-122"/>
                <a:ea typeface="华文楷体" panose="02010600040101010101" pitchFamily="2" charset="-122"/>
                <a:cs typeface="Times New Roman" panose="02020603050405020304" pitchFamily="18" charset="0"/>
              </a:rPr>
              <a:t>0</a:t>
            </a:r>
            <a:r>
              <a:rPr lang="en-US" dirty="0" smtClean="0">
                <a:solidFill>
                  <a:srgbClr val="0000FF"/>
                </a:solidFill>
                <a:latin typeface="华文楷体" panose="02010600040101010101" pitchFamily="2" charset="-122"/>
                <a:ea typeface="华文楷体" panose="02010600040101010101" pitchFamily="2" charset="-122"/>
                <a:cs typeface="Times New Roman" panose="02020603050405020304" pitchFamily="18" charset="0"/>
              </a:rPr>
              <a:t> mixing</a:t>
            </a:r>
          </a:p>
          <a:p>
            <a:pPr marL="285750" indent="-285750">
              <a:lnSpc>
                <a:spcPct val="120000"/>
              </a:lnSpc>
              <a:buFont typeface="Wingdings" panose="05000000000000000000" pitchFamily="2" charset="2"/>
              <a:buChar char="p"/>
            </a:pPr>
            <a:r>
              <a:rPr lang="en-US" dirty="0" smtClean="0">
                <a:solidFill>
                  <a:srgbClr val="0000FF"/>
                </a:solidFill>
                <a:latin typeface="华文楷体" panose="02010600040101010101" pitchFamily="2" charset="-122"/>
                <a:ea typeface="华文楷体" panose="02010600040101010101" pitchFamily="2" charset="-122"/>
                <a:cs typeface="Times New Roman" panose="02020603050405020304" pitchFamily="18" charset="0"/>
              </a:rPr>
              <a:t>Charm baryons </a:t>
            </a:r>
          </a:p>
        </p:txBody>
      </p:sp>
      <p:grpSp>
        <p:nvGrpSpPr>
          <p:cNvPr id="16" name="Group 5"/>
          <p:cNvGrpSpPr/>
          <p:nvPr/>
        </p:nvGrpSpPr>
        <p:grpSpPr>
          <a:xfrm>
            <a:off x="1049742" y="5610552"/>
            <a:ext cx="6739716" cy="646331"/>
            <a:chOff x="389839" y="5821125"/>
            <a:chExt cx="7498721" cy="646331"/>
          </a:xfrm>
        </p:grpSpPr>
        <p:sp>
          <p:nvSpPr>
            <p:cNvPr id="17" name="Rectangle 33"/>
            <p:cNvSpPr/>
            <p:nvPr/>
          </p:nvSpPr>
          <p:spPr>
            <a:xfrm>
              <a:off x="1719527" y="5821125"/>
              <a:ext cx="6169033" cy="646331"/>
            </a:xfrm>
            <a:prstGeom prst="rect">
              <a:avLst/>
            </a:prstGeom>
            <a:ln w="28575" cmpd="sng">
              <a:solidFill>
                <a:srgbClr val="FF0000"/>
              </a:solid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a:buFont typeface="Wingdings" panose="05000000000000000000" pitchFamily="2" charset="2"/>
                <a:buChar char="p"/>
              </a:pPr>
              <a:r>
                <a:rPr lang="en-US" b="1" dirty="0" smtClean="0">
                  <a:latin typeface="华文楷体" panose="02010600040101010101" pitchFamily="2" charset="-122"/>
                  <a:ea typeface="华文楷体" panose="02010600040101010101" pitchFamily="2" charset="-122"/>
                  <a:cs typeface="Times New Roman" panose="02020603050405020304" pitchFamily="18" charset="0"/>
                  <a:sym typeface="Symbol" pitchFamily="-112" charset="2"/>
                </a:rPr>
                <a:t>Precision </a:t>
              </a:r>
              <a:r>
                <a:rPr lang="en-US" b="1" dirty="0">
                  <a:solidFill>
                    <a:srgbClr val="000000"/>
                  </a:solidFill>
                  <a:latin typeface="华文楷体" panose="02010600040101010101" pitchFamily="2" charset="-122"/>
                  <a:ea typeface="华文楷体" panose="02010600040101010101" pitchFamily="2" charset="-122"/>
                  <a:cs typeface="Times New Roman" panose="02020603050405020304" pitchFamily="18" charset="0"/>
                  <a:sym typeface="Symbol" pitchFamily="-112" charset="2"/>
                </a:rPr>
                <a:t></a:t>
              </a:r>
              <a:r>
                <a:rPr lang="en-US" b="1"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sym typeface="Symbol" pitchFamily="-112" charset="2"/>
                </a:rPr>
                <a:t></a:t>
              </a:r>
              <a:r>
                <a:rPr lang="en-US" b="1" baseline="-250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sym typeface="Symbol" pitchFamily="-112" charset="2"/>
                </a:rPr>
                <a:t>QED</a:t>
              </a:r>
              <a:r>
                <a:rPr lang="en-US" b="1" dirty="0" smtClean="0">
                  <a:latin typeface="华文楷体" panose="02010600040101010101" pitchFamily="2" charset="-122"/>
                  <a:ea typeface="华文楷体" panose="02010600040101010101" pitchFamily="2" charset="-122"/>
                  <a:cs typeface="Times New Roman" panose="02020603050405020304" pitchFamily="18" charset="0"/>
                </a:rPr>
                <a:t>, a</a:t>
              </a:r>
              <a:r>
                <a:rPr lang="en-US" b="1" baseline="-25000" dirty="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r>
                <a:rPr lang="en-US" b="1" dirty="0" smtClean="0">
                  <a:latin typeface="华文楷体" panose="02010600040101010101" pitchFamily="2" charset="-122"/>
                  <a:ea typeface="华文楷体" panose="02010600040101010101" pitchFamily="2" charset="-122"/>
                  <a:cs typeface="Times New Roman" panose="02020603050405020304" pitchFamily="18" charset="0"/>
                </a:rPr>
                <a:t>, </a:t>
              </a:r>
              <a:r>
                <a:rPr lang="en-US" b="1" dirty="0" smtClean="0">
                  <a:latin typeface="华文楷体" panose="02010600040101010101" pitchFamily="2" charset="-122"/>
                  <a:ea typeface="华文楷体" panose="02010600040101010101" pitchFamily="2" charset="-122"/>
                  <a:cs typeface="Times New Roman" panose="02020603050405020304" pitchFamily="18" charset="0"/>
                  <a:sym typeface="Symbol" pitchFamily="-112" charset="2"/>
                </a:rPr>
                <a:t>charm quark mass extraction. </a:t>
              </a:r>
              <a:endParaRPr 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pitchFamily="-112" charset="2"/>
              </a:endParaRPr>
            </a:p>
            <a:p>
              <a:pPr marL="342900" indent="-342900">
                <a:buFont typeface="Wingdings" panose="05000000000000000000" pitchFamily="2" charset="2"/>
                <a:buChar char="p"/>
              </a:pPr>
              <a:r>
                <a:rPr lang="en-US" b="1" dirty="0">
                  <a:solidFill>
                    <a:srgbClr val="000000"/>
                  </a:solidFill>
                  <a:latin typeface="华文楷体" panose="02010600040101010101" pitchFamily="2" charset="-122"/>
                  <a:ea typeface="华文楷体" panose="02010600040101010101" pitchFamily="2" charset="-122"/>
                  <a:cs typeface="Times New Roman" panose="02020603050405020304" pitchFamily="18" charset="0"/>
                  <a:sym typeface="Symbol" pitchFamily="-112" charset="2"/>
                </a:rPr>
                <a:t>H</a:t>
              </a:r>
              <a:r>
                <a:rPr lang="en-US" b="1"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sym typeface="Symbol" pitchFamily="-112" charset="2"/>
                </a:rPr>
                <a:t>adron </a:t>
              </a:r>
              <a:r>
                <a:rPr lang="en-US" b="1" dirty="0">
                  <a:solidFill>
                    <a:srgbClr val="000000"/>
                  </a:solidFill>
                  <a:latin typeface="华文楷体" panose="02010600040101010101" pitchFamily="2" charset="-122"/>
                  <a:ea typeface="华文楷体" panose="02010600040101010101" pitchFamily="2" charset="-122"/>
                  <a:cs typeface="Times New Roman" panose="02020603050405020304" pitchFamily="18" charset="0"/>
                  <a:sym typeface="Symbol" pitchFamily="-112" charset="2"/>
                </a:rPr>
                <a:t>form factor</a:t>
              </a:r>
              <a:r>
                <a:rPr lang="en-US" b="1"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sym typeface="Symbol" pitchFamily="-112" charset="2"/>
                </a:rPr>
                <a:t>(nucleon, </a:t>
              </a:r>
              <a:r>
                <a:rPr lang="en-US" b="1"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r>
                <a:rPr lang="en-US" b="1"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sym typeface="Symbol" pitchFamily="-112" charset="2"/>
                </a:rPr>
                <a:t>, p).</a:t>
              </a:r>
            </a:p>
          </p:txBody>
        </p:sp>
        <p:sp>
          <p:nvSpPr>
            <p:cNvPr id="18" name="TextBox 6"/>
            <p:cNvSpPr txBox="1"/>
            <p:nvPr/>
          </p:nvSpPr>
          <p:spPr>
            <a:xfrm>
              <a:off x="389839" y="5944236"/>
              <a:ext cx="996186" cy="46166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dirty="0" smtClean="0">
                  <a:solidFill>
                    <a:srgbClr val="FF0000"/>
                  </a:solidFill>
                </a:rPr>
                <a:t>R scan </a:t>
              </a:r>
              <a:endParaRPr lang="en-US" sz="2400" b="1" dirty="0">
                <a:solidFill>
                  <a:srgbClr val="FF0000"/>
                </a:solidFill>
              </a:endParaRPr>
            </a:p>
          </p:txBody>
        </p:sp>
      </p:grpSp>
    </p:spTree>
    <p:extLst>
      <p:ext uri="{BB962C8B-B14F-4D97-AF65-F5344CB8AC3E}">
        <p14:creationId xmlns:p14="http://schemas.microsoft.com/office/powerpoint/2010/main" val="28572075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General Consideration</a:t>
            </a:r>
            <a:endParaRPr lang="zh-CN" altLang="en-US"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40</a:t>
            </a:fld>
            <a:endParaRPr lang="en-US" dirty="0"/>
          </a:p>
        </p:txBody>
      </p:sp>
      <p:sp>
        <p:nvSpPr>
          <p:cNvPr id="7" name="内容占位符 2"/>
          <p:cNvSpPr>
            <a:spLocks noGrp="1"/>
          </p:cNvSpPr>
          <p:nvPr>
            <p:ph idx="1"/>
          </p:nvPr>
        </p:nvSpPr>
        <p:spPr>
          <a:xfrm>
            <a:off x="1228725" y="916210"/>
            <a:ext cx="6686550" cy="5661707"/>
          </a:xfrm>
        </p:spPr>
        <p:txBody>
          <a:bodyPr>
            <a:normAutofit/>
          </a:bodyPr>
          <a:lstStyle/>
          <a:p>
            <a:pPr>
              <a:lnSpc>
                <a:spcPct val="120000"/>
              </a:lnSpc>
              <a:buFont typeface="Wingdings" panose="05000000000000000000" pitchFamily="2" charset="2"/>
              <a:buChar char="p"/>
            </a:pPr>
            <a:r>
              <a:rPr lang="en-US" altLang="zh-CN"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Vertex</a:t>
            </a:r>
            <a:r>
              <a:rPr lang="en-US" altLang="zh-CN" sz="2000" dirty="0" smtClean="0">
                <a:latin typeface="华文楷体" panose="02010600040101010101" pitchFamily="2" charset="-122"/>
                <a:ea typeface="华文楷体" panose="02010600040101010101" pitchFamily="2" charset="-122"/>
                <a:cs typeface="Times New Roman" panose="02020603050405020304" pitchFamily="18" charset="0"/>
                <a:sym typeface="Symbol"/>
              </a:rPr>
              <a:t>  performance and low-momenta tracking eff.</a:t>
            </a:r>
          </a:p>
          <a:p>
            <a:pPr>
              <a:lnSpc>
                <a:spcPct val="120000"/>
              </a:lnSpc>
              <a:buFont typeface="Wingdings" panose="05000000000000000000" pitchFamily="2" charset="2"/>
              <a:buChar char="p"/>
            </a:pPr>
            <a:r>
              <a:rPr lang="en-US" altLang="zh-CN"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Tracking :  </a:t>
            </a:r>
            <a:r>
              <a:rPr lang="en-US" altLang="zh-CN" sz="2000" dirty="0" smtClean="0">
                <a:latin typeface="华文楷体" panose="02010600040101010101" pitchFamily="2" charset="-122"/>
                <a:ea typeface="华文楷体" panose="02010600040101010101" pitchFamily="2" charset="-122"/>
                <a:cs typeface="Times New Roman" panose="02020603050405020304" pitchFamily="18" charset="0"/>
                <a:sym typeface="Symbol"/>
              </a:rPr>
              <a:t>multiple scattering effect is important</a:t>
            </a:r>
          </a:p>
          <a:p>
            <a:pPr marL="450000" indent="-198000">
              <a:lnSpc>
                <a:spcPct val="120000"/>
              </a:lnSpc>
              <a:buFont typeface="Symbol" panose="05050102010706020507" pitchFamily="18" charset="2"/>
              <a:buChar char="-"/>
            </a:pPr>
            <a:r>
              <a:rPr lang="en-US" altLang="zh-CN" sz="18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P T resolution : 0.50.7%@ 1 GeV/c, and </a:t>
            </a:r>
            <a:r>
              <a:rPr lang="en-US" altLang="zh-CN" sz="1800" b="0" dirty="0" err="1" smtClean="0">
                <a:latin typeface="华文楷体" panose="02010600040101010101" pitchFamily="2" charset="-122"/>
                <a:ea typeface="华文楷体" panose="02010600040101010101" pitchFamily="2" charset="-122"/>
                <a:cs typeface="Times New Roman" panose="02020603050405020304" pitchFamily="18" charset="0"/>
                <a:sym typeface="Symbol"/>
              </a:rPr>
              <a:t>dE</a:t>
            </a:r>
            <a:r>
              <a:rPr lang="en-US" altLang="zh-CN" sz="18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/dx resolution: 6%  </a:t>
            </a:r>
          </a:p>
          <a:p>
            <a:pPr marL="450000" indent="-198000">
              <a:lnSpc>
                <a:spcPct val="120000"/>
              </a:lnSpc>
              <a:buFont typeface="Symbol" panose="05050102010706020507" pitchFamily="18" charset="2"/>
              <a:buChar char="-"/>
            </a:pPr>
            <a:r>
              <a:rPr lang="en-US" altLang="zh-CN" sz="18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low material budge.</a:t>
            </a:r>
          </a:p>
          <a:p>
            <a:pPr>
              <a:lnSpc>
                <a:spcPct val="120000"/>
              </a:lnSpc>
              <a:buFont typeface="Wingdings" panose="05000000000000000000" pitchFamily="2" charset="2"/>
              <a:buChar char="p"/>
            </a:pPr>
            <a:r>
              <a:rPr lang="en-US" altLang="zh-CN"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PID : </a:t>
            </a:r>
            <a:r>
              <a:rPr lang="en-US" altLang="zh-CN" sz="2000" dirty="0" smtClean="0">
                <a:latin typeface="华文楷体" panose="02010600040101010101" pitchFamily="2" charset="-122"/>
                <a:ea typeface="华文楷体" panose="02010600040101010101" pitchFamily="2" charset="-122"/>
                <a:cs typeface="Times New Roman" panose="02020603050405020304" pitchFamily="18" charset="0"/>
                <a:sym typeface="Symbol"/>
              </a:rPr>
              <a:t>/K and K/p separation up to 2GeV/c </a:t>
            </a:r>
            <a:endParaRPr lang="en-US" altLang="zh-CN" sz="2000" dirty="0">
              <a:latin typeface="华文楷体" panose="02010600040101010101" pitchFamily="2" charset="-122"/>
              <a:ea typeface="华文楷体" panose="02010600040101010101" pitchFamily="2" charset="-122"/>
              <a:cs typeface="Times New Roman" panose="02020603050405020304" pitchFamily="18" charset="0"/>
              <a:sym typeface="Symbol"/>
            </a:endParaRPr>
          </a:p>
          <a:p>
            <a:pPr marL="450000" indent="-198000">
              <a:lnSpc>
                <a:spcPct val="120000"/>
              </a:lnSpc>
              <a:buFont typeface="Symbol" panose="05050102010706020507" pitchFamily="18" charset="2"/>
              <a:buChar char="-"/>
            </a:pPr>
            <a:r>
              <a:rPr lang="en-US" altLang="zh-CN" sz="18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modest material budget (&lt;0.5X</a:t>
            </a:r>
            <a:r>
              <a:rPr lang="en-US" altLang="zh-CN" sz="1800" b="0" baseline="-25000" dirty="0" smtClean="0">
                <a:latin typeface="华文楷体" panose="02010600040101010101" pitchFamily="2" charset="-122"/>
                <a:ea typeface="华文楷体" panose="02010600040101010101" pitchFamily="2" charset="-122"/>
                <a:cs typeface="Times New Roman" panose="02020603050405020304" pitchFamily="18" charset="0"/>
                <a:sym typeface="Symbol"/>
              </a:rPr>
              <a:t>0</a:t>
            </a:r>
            <a:r>
              <a:rPr lang="en-US" altLang="zh-CN" sz="18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a:t>
            </a:r>
          </a:p>
          <a:p>
            <a:pPr marL="450000" indent="-198000">
              <a:lnSpc>
                <a:spcPct val="120000"/>
              </a:lnSpc>
              <a:buFont typeface="Symbol" panose="05050102010706020507" pitchFamily="18" charset="2"/>
              <a:buChar char="-"/>
            </a:pPr>
            <a:r>
              <a:rPr lang="en-US" altLang="zh-CN" sz="18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Cherenkov detector is necessary</a:t>
            </a:r>
          </a:p>
          <a:p>
            <a:pPr>
              <a:lnSpc>
                <a:spcPct val="120000"/>
              </a:lnSpc>
              <a:buFont typeface="Wingdings" panose="05000000000000000000" pitchFamily="2" charset="2"/>
              <a:buChar char="p"/>
            </a:pPr>
            <a:r>
              <a:rPr lang="en-US" altLang="zh-CN"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EMC : </a:t>
            </a:r>
            <a:r>
              <a:rPr lang="en-US" altLang="zh-CN" sz="2000" dirty="0" smtClean="0">
                <a:latin typeface="华文楷体" panose="02010600040101010101" pitchFamily="2" charset="-122"/>
                <a:ea typeface="华文楷体" panose="02010600040101010101" pitchFamily="2" charset="-122"/>
                <a:cs typeface="Times New Roman" panose="02020603050405020304" pitchFamily="18" charset="0"/>
                <a:sym typeface="Symbol"/>
              </a:rPr>
              <a:t>fast response to match the high luminosity</a:t>
            </a:r>
          </a:p>
          <a:p>
            <a:pPr marL="450000" indent="-198000">
              <a:lnSpc>
                <a:spcPct val="120000"/>
              </a:lnSpc>
              <a:buFont typeface="华文楷体" panose="02010600040101010101" pitchFamily="2" charset="-122"/>
              <a:buChar char="−"/>
            </a:pPr>
            <a:r>
              <a:rPr lang="en-US" altLang="zh-CN" sz="18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stochastic term&lt;2%/E and constant term &lt; 0.75%, </a:t>
            </a:r>
          </a:p>
          <a:p>
            <a:pPr marL="450000" indent="-198000">
              <a:lnSpc>
                <a:spcPct val="120000"/>
              </a:lnSpc>
              <a:buFont typeface="Symbol" panose="05050102010706020507" pitchFamily="18" charset="2"/>
              <a:buChar char="-"/>
            </a:pPr>
            <a:r>
              <a:rPr lang="en-US" altLang="zh-CN" sz="18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angular resolution?</a:t>
            </a:r>
          </a:p>
          <a:p>
            <a:pPr>
              <a:lnSpc>
                <a:spcPct val="120000"/>
              </a:lnSpc>
              <a:buFont typeface="Wingdings" panose="05000000000000000000" pitchFamily="2" charset="2"/>
              <a:buChar char="p"/>
            </a:pPr>
            <a:r>
              <a:rPr lang="en-US" altLang="zh-CN"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MUC :</a:t>
            </a:r>
            <a:r>
              <a:rPr lang="en-US" altLang="zh-CN" sz="2000" dirty="0" smtClean="0">
                <a:latin typeface="华文楷体" panose="02010600040101010101" pitchFamily="2" charset="-122"/>
                <a:ea typeface="华文楷体" panose="02010600040101010101" pitchFamily="2" charset="-122"/>
                <a:cs typeface="Times New Roman" panose="02020603050405020304" pitchFamily="18" charset="0"/>
                <a:sym typeface="Symbol"/>
              </a:rPr>
              <a:t> large-area fast sensors (RPC/MPRC </a:t>
            </a:r>
            <a:r>
              <a:rPr lang="en-US" altLang="zh-CN" sz="2000" dirty="0" err="1" smtClean="0">
                <a:latin typeface="华文楷体" panose="02010600040101010101" pitchFamily="2" charset="-122"/>
                <a:ea typeface="华文楷体" panose="02010600040101010101" pitchFamily="2" charset="-122"/>
                <a:cs typeface="Times New Roman" panose="02020603050405020304" pitchFamily="18" charset="0"/>
                <a:sym typeface="Symbol"/>
              </a:rPr>
              <a:t>etc</a:t>
            </a:r>
            <a:r>
              <a:rPr lang="en-US" altLang="zh-CN" sz="2000" dirty="0" smtClean="0">
                <a:latin typeface="华文楷体" panose="02010600040101010101" pitchFamily="2" charset="-122"/>
                <a:ea typeface="华文楷体" panose="02010600040101010101" pitchFamily="2" charset="-122"/>
                <a:cs typeface="Times New Roman" panose="02020603050405020304" pitchFamily="18" charset="0"/>
                <a:sym typeface="Symbol"/>
              </a:rPr>
              <a:t>) </a:t>
            </a:r>
          </a:p>
          <a:p>
            <a:pPr marL="450000" indent="-198000">
              <a:lnSpc>
                <a:spcPct val="120000"/>
              </a:lnSpc>
              <a:buFont typeface="华文楷体" panose="02010600040101010101" pitchFamily="2" charset="-122"/>
              <a:buChar char="−"/>
            </a:pPr>
            <a:r>
              <a:rPr lang="en-US" altLang="zh-CN" sz="18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 suppression power&gt;10/30, down to p=0.5GeV/c</a:t>
            </a:r>
          </a:p>
          <a:p>
            <a:pPr>
              <a:lnSpc>
                <a:spcPct val="120000"/>
              </a:lnSpc>
              <a:buFont typeface="Wingdings" panose="05000000000000000000" pitchFamily="2" charset="2"/>
              <a:buChar char="p"/>
            </a:pPr>
            <a:r>
              <a:rPr lang="en-US" altLang="zh-CN" sz="2000" dirty="0" smtClean="0">
                <a:latin typeface="华文楷体" panose="02010600040101010101" pitchFamily="2" charset="-122"/>
                <a:ea typeface="华文楷体" panose="02010600040101010101" pitchFamily="2" charset="-122"/>
                <a:cs typeface="Times New Roman" panose="02020603050405020304" pitchFamily="18" charset="0"/>
                <a:sym typeface="Symbol"/>
              </a:rPr>
              <a:t>Large solid angle detector </a:t>
            </a:r>
            <a:r>
              <a:rPr lang="en-US" altLang="zh-CN" sz="2000" dirty="0" smtClean="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r>
              <a:rPr lang="en-US" altLang="zh-CN" sz="2000" dirty="0" smtClean="0">
                <a:latin typeface="华文楷体" panose="02010600040101010101" pitchFamily="2" charset="-122"/>
                <a:ea typeface="华文楷体" panose="02010600040101010101" pitchFamily="2" charset="-122"/>
                <a:cs typeface="Times New Roman" panose="02020603050405020304" pitchFamily="18" charset="0"/>
                <a:sym typeface="Symbol"/>
              </a:rPr>
              <a:t>Nearly 4 </a:t>
            </a:r>
            <a:endParaRPr lang="en-US" altLang="zh-CN" sz="2000" dirty="0">
              <a:latin typeface="华文楷体" panose="02010600040101010101" pitchFamily="2" charset="-122"/>
              <a:ea typeface="华文楷体" panose="02010600040101010101" pitchFamily="2" charset="-122"/>
              <a:cs typeface="Times New Roman" panose="02020603050405020304" pitchFamily="18" charset="0"/>
              <a:sym typeface="Symbol"/>
            </a:endParaRPr>
          </a:p>
        </p:txBody>
      </p:sp>
    </p:spTree>
    <p:extLst>
      <p:ext uri="{BB962C8B-B14F-4D97-AF65-F5344CB8AC3E}">
        <p14:creationId xmlns:p14="http://schemas.microsoft.com/office/powerpoint/2010/main" val="19543486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14"/>
          <p:cNvSpPr>
            <a:spLocks noChangeArrowheads="1"/>
          </p:cNvSpPr>
          <p:nvPr/>
        </p:nvSpPr>
        <p:spPr bwMode="auto">
          <a:xfrm>
            <a:off x="5926567" y="4135696"/>
            <a:ext cx="3112501" cy="1002725"/>
          </a:xfrm>
          <a:prstGeom prst="rect">
            <a:avLst/>
          </a:prstGeom>
          <a:solidFill>
            <a:srgbClr val="57D4D2"/>
          </a:solidFill>
          <a:ln>
            <a:noFill/>
          </a:ln>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a:lnSpc>
                <a:spcPct val="90000"/>
              </a:lnSpc>
              <a:spcBef>
                <a:spcPts val="600"/>
              </a:spcBef>
            </a:pPr>
            <a:r>
              <a:rPr lang="en-US" altLang="zh-CN" sz="1600" dirty="0" smtClean="0">
                <a:latin typeface="Times New Roman" panose="02020603050405020304" pitchFamily="18" charset="0"/>
                <a:cs typeface="Times New Roman" panose="02020603050405020304" pitchFamily="18" charset="0"/>
              </a:rPr>
              <a:t>MDC (Low mass )</a:t>
            </a:r>
          </a:p>
          <a:p>
            <a:pPr marL="198000" indent="-198000">
              <a:lnSpc>
                <a:spcPct val="90000"/>
              </a:lnSpc>
              <a:spcBef>
                <a:spcPts val="600"/>
              </a:spcBef>
              <a:buFont typeface="Arial"/>
              <a:buChar char="•"/>
            </a:pPr>
            <a:r>
              <a:rPr lang="en-US" altLang="zh-CN" sz="1600" dirty="0" smtClean="0">
                <a:latin typeface="Times New Roman" panose="02020603050405020304" pitchFamily="18" charset="0"/>
                <a:cs typeface="Times New Roman" panose="02020603050405020304" pitchFamily="18" charset="0"/>
                <a:sym typeface="Symbol"/>
              </a:rPr>
              <a:t></a:t>
            </a:r>
            <a:r>
              <a:rPr lang="en-US" altLang="zh-CN" sz="1600" baseline="-25000" dirty="0" err="1" smtClean="0">
                <a:latin typeface="Times New Roman" panose="02020603050405020304" pitchFamily="18" charset="0"/>
                <a:cs typeface="Times New Roman" panose="02020603050405020304" pitchFamily="18" charset="0"/>
              </a:rPr>
              <a:t>xy</a:t>
            </a:r>
            <a:r>
              <a:rPr lang="en-US" altLang="zh-CN" sz="1600" dirty="0" smtClean="0">
                <a:latin typeface="Times New Roman" panose="02020603050405020304" pitchFamily="18" charset="0"/>
                <a:cs typeface="Times New Roman" panose="02020603050405020304" pitchFamily="18" charset="0"/>
              </a:rPr>
              <a:t>=130 mm</a:t>
            </a:r>
          </a:p>
          <a:p>
            <a:pPr marL="198000" indent="-198000">
              <a:lnSpc>
                <a:spcPct val="90000"/>
              </a:lnSpc>
              <a:spcBef>
                <a:spcPts val="600"/>
              </a:spcBef>
              <a:buFont typeface="Arial"/>
              <a:buChar char="•"/>
            </a:pPr>
            <a:r>
              <a:rPr lang="en-US" altLang="zh-CN" sz="1600" dirty="0" err="1" smtClean="0">
                <a:latin typeface="Times New Roman" panose="02020603050405020304" pitchFamily="18" charset="0"/>
                <a:cs typeface="Times New Roman" panose="02020603050405020304" pitchFamily="18" charset="0"/>
              </a:rPr>
              <a:t>dE</a:t>
            </a:r>
            <a:r>
              <a:rPr lang="en-US" altLang="zh-CN" sz="1600" dirty="0">
                <a:latin typeface="Times New Roman" panose="02020603050405020304" pitchFamily="18" charset="0"/>
                <a:cs typeface="Times New Roman" panose="02020603050405020304" pitchFamily="18" charset="0"/>
              </a:rPr>
              <a:t>/</a:t>
            </a:r>
            <a:r>
              <a:rPr lang="en-US" altLang="zh-CN" sz="1600" dirty="0" smtClean="0">
                <a:latin typeface="Times New Roman" panose="02020603050405020304" pitchFamily="18" charset="0"/>
                <a:cs typeface="Times New Roman" panose="02020603050405020304" pitchFamily="18" charset="0"/>
              </a:rPr>
              <a:t>dx&lt;7%, </a:t>
            </a:r>
            <a:r>
              <a:rPr lang="en-US" altLang="zh-CN" sz="1600" dirty="0" smtClean="0">
                <a:latin typeface="Times New Roman" panose="02020603050405020304" pitchFamily="18" charset="0"/>
                <a:cs typeface="Times New Roman" panose="02020603050405020304" pitchFamily="18" charset="0"/>
                <a:sym typeface="Symbol"/>
              </a:rPr>
              <a:t></a:t>
            </a:r>
            <a:r>
              <a:rPr lang="en-US" altLang="zh-CN" sz="1600" baseline="-25000" dirty="0" smtClean="0">
                <a:latin typeface="Times New Roman" panose="02020603050405020304" pitchFamily="18" charset="0"/>
                <a:cs typeface="Times New Roman" panose="02020603050405020304" pitchFamily="18" charset="0"/>
              </a:rPr>
              <a:t>p</a:t>
            </a:r>
            <a:r>
              <a:rPr lang="en-US" altLang="zh-CN" sz="1600" dirty="0" smtClean="0">
                <a:latin typeface="Times New Roman" panose="02020603050405020304" pitchFamily="18" charset="0"/>
                <a:cs typeface="Times New Roman" panose="02020603050405020304" pitchFamily="18" charset="0"/>
              </a:rPr>
              <a:t>/p =0.5</a:t>
            </a:r>
            <a:r>
              <a:rPr lang="en-US" altLang="zh-CN" sz="1600" dirty="0">
                <a:latin typeface="Times New Roman" panose="02020603050405020304" pitchFamily="18" charset="0"/>
                <a:cs typeface="Times New Roman" panose="02020603050405020304" pitchFamily="18" charset="0"/>
              </a:rPr>
              <a:t>% at 1 </a:t>
            </a:r>
            <a:r>
              <a:rPr lang="en-US" altLang="zh-CN" sz="1600" dirty="0" err="1" smtClean="0">
                <a:latin typeface="Times New Roman" panose="02020603050405020304" pitchFamily="18" charset="0"/>
                <a:cs typeface="Times New Roman" panose="02020603050405020304" pitchFamily="18" charset="0"/>
              </a:rPr>
              <a:t>GeV</a:t>
            </a:r>
            <a:endParaRPr lang="en-US" altLang="zh-CN" sz="1600" dirty="0">
              <a:latin typeface="Times New Roman" panose="02020603050405020304" pitchFamily="18" charset="0"/>
              <a:cs typeface="Times New Roman" panose="02020603050405020304" pitchFamily="18" charset="0"/>
            </a:endParaRPr>
          </a:p>
          <a:p>
            <a:pPr marL="342900" indent="-342900">
              <a:lnSpc>
                <a:spcPct val="90000"/>
              </a:lnSpc>
              <a:spcBef>
                <a:spcPts val="600"/>
              </a:spcBef>
            </a:pPr>
            <a:endParaRPr lang="en-US" altLang="zh-CN" sz="1600" dirty="0">
              <a:solidFill>
                <a:srgbClr val="000000"/>
              </a:solidFill>
              <a:latin typeface="Times CY"/>
              <a:cs typeface="Times CY"/>
            </a:endParaRPr>
          </a:p>
          <a:p>
            <a:pPr marL="342900" indent="-342900">
              <a:lnSpc>
                <a:spcPct val="90000"/>
              </a:lnSpc>
              <a:spcBef>
                <a:spcPts val="600"/>
              </a:spcBef>
            </a:pPr>
            <a:endParaRPr lang="en-US" altLang="zh-CN" sz="1600" dirty="0">
              <a:solidFill>
                <a:srgbClr val="1818FF"/>
              </a:solidFill>
              <a:latin typeface="Times CY"/>
              <a:cs typeface="Times CY"/>
            </a:endParaRPr>
          </a:p>
        </p:txBody>
      </p:sp>
      <p:sp>
        <p:nvSpPr>
          <p:cNvPr id="2" name="标题 1"/>
          <p:cNvSpPr>
            <a:spLocks noGrp="1"/>
          </p:cNvSpPr>
          <p:nvPr>
            <p:ph type="title"/>
          </p:nvPr>
        </p:nvSpPr>
        <p:spPr/>
        <p:txBody>
          <a:bodyPr>
            <a:normAutofit fontScale="90000"/>
          </a:bodyPr>
          <a:lstStyle/>
          <a:p>
            <a:r>
              <a:rPr lang="en-US" altLang="zh-CN" dirty="0" smtClean="0">
                <a:latin typeface="Times New Roman" panose="02020603050405020304" pitchFamily="18" charset="0"/>
              </a:rPr>
              <a:t>Detector</a:t>
            </a:r>
            <a:endParaRPr lang="zh-CN" altLang="en-US" dirty="0">
              <a:latin typeface="Times New Roman" panose="02020603050405020304" pitchFamily="18" charset="0"/>
            </a:endParaRPr>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z="1200" smtClean="0"/>
              <a:t>高能物理战略研讨会 </a:t>
            </a:r>
            <a:r>
              <a:rPr lang="en-US" altLang="zh-CN" sz="1200" smtClean="0"/>
              <a:t>(</a:t>
            </a:r>
            <a:r>
              <a:rPr lang="zh-CN" altLang="en-US" sz="1200" smtClean="0"/>
              <a:t>合肥</a:t>
            </a:r>
            <a:r>
              <a:rPr lang="en-US" altLang="zh-CN" sz="1200" smtClean="0"/>
              <a:t>)</a:t>
            </a:r>
            <a:endParaRPr lang="en-US" sz="1200" dirty="0"/>
          </a:p>
        </p:txBody>
      </p:sp>
      <p:sp>
        <p:nvSpPr>
          <p:cNvPr id="6" name="灯片编号占位符 5"/>
          <p:cNvSpPr>
            <a:spLocks noGrp="1"/>
          </p:cNvSpPr>
          <p:nvPr>
            <p:ph type="sldNum" sz="quarter" idx="12"/>
          </p:nvPr>
        </p:nvSpPr>
        <p:spPr/>
        <p:txBody>
          <a:bodyPr/>
          <a:lstStyle/>
          <a:p>
            <a:fld id="{C973300C-797F-D148-A78D-320196FBAF04}" type="slidenum">
              <a:rPr lang="en-US" smtClean="0"/>
              <a:pPr/>
              <a:t>41</a:t>
            </a:fld>
            <a:endParaRPr lang="en-US" dirty="0"/>
          </a:p>
        </p:txBody>
      </p:sp>
      <p:grpSp>
        <p:nvGrpSpPr>
          <p:cNvPr id="7" name="Group 1"/>
          <p:cNvGrpSpPr/>
          <p:nvPr/>
        </p:nvGrpSpPr>
        <p:grpSpPr>
          <a:xfrm>
            <a:off x="30665" y="801355"/>
            <a:ext cx="6046041" cy="5740122"/>
            <a:chOff x="521550" y="503675"/>
            <a:chExt cx="7020780" cy="5850651"/>
          </a:xfrm>
        </p:grpSpPr>
        <p:pic>
          <p:nvPicPr>
            <p:cNvPr id="8" name="Picture 4"/>
            <p:cNvPicPr>
              <a:picLocks noChangeArrowheads="1"/>
            </p:cNvPicPr>
            <p:nvPr/>
          </p:nvPicPr>
          <p:blipFill>
            <a:blip r:embed="rId3" cstate="print"/>
            <a:srcRect/>
            <a:stretch>
              <a:fillRect/>
            </a:stretch>
          </p:blipFill>
          <p:spPr bwMode="auto">
            <a:xfrm>
              <a:off x="1691682" y="2573905"/>
              <a:ext cx="3600398" cy="1950216"/>
            </a:xfrm>
            <a:prstGeom prst="rect">
              <a:avLst/>
            </a:prstGeom>
            <a:noFill/>
            <a:ln w="9525">
              <a:noFill/>
              <a:miter lim="800000"/>
              <a:headEnd/>
              <a:tailEnd/>
            </a:ln>
          </p:spPr>
        </p:pic>
        <p:sp>
          <p:nvSpPr>
            <p:cNvPr id="9" name="任意多边形 8"/>
            <p:cNvSpPr/>
            <p:nvPr/>
          </p:nvSpPr>
          <p:spPr>
            <a:xfrm>
              <a:off x="1692275" y="3564015"/>
              <a:ext cx="2519685" cy="1675847"/>
            </a:xfrm>
            <a:custGeom>
              <a:avLst/>
              <a:gdLst>
                <a:gd name="connsiteX0" fmla="*/ 11723 w 2895600"/>
                <a:gd name="connsiteY0" fmla="*/ 0 h 1758461"/>
                <a:gd name="connsiteX1" fmla="*/ 2895600 w 2895600"/>
                <a:gd name="connsiteY1" fmla="*/ 0 h 1758461"/>
                <a:gd name="connsiteX2" fmla="*/ 2614246 w 2895600"/>
                <a:gd name="connsiteY2" fmla="*/ 1277815 h 1758461"/>
                <a:gd name="connsiteX3" fmla="*/ 1066800 w 2895600"/>
                <a:gd name="connsiteY3" fmla="*/ 1758461 h 1758461"/>
                <a:gd name="connsiteX4" fmla="*/ 0 w 2895600"/>
                <a:gd name="connsiteY4" fmla="*/ 1758461 h 1758461"/>
                <a:gd name="connsiteX5" fmla="*/ 11723 w 2895600"/>
                <a:gd name="connsiteY5" fmla="*/ 0 h 175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5600" h="1758461">
                  <a:moveTo>
                    <a:pt x="11723" y="0"/>
                  </a:moveTo>
                  <a:lnTo>
                    <a:pt x="2895600" y="0"/>
                  </a:lnTo>
                  <a:lnTo>
                    <a:pt x="2614246" y="1277815"/>
                  </a:lnTo>
                  <a:lnTo>
                    <a:pt x="1066800" y="1758461"/>
                  </a:lnTo>
                  <a:lnTo>
                    <a:pt x="0" y="1758461"/>
                  </a:lnTo>
                  <a:cubicBezTo>
                    <a:pt x="3908" y="1168400"/>
                    <a:pt x="7815" y="578338"/>
                    <a:pt x="11723" y="0"/>
                  </a:cubicBezTo>
                  <a:close/>
                </a:path>
              </a:pathLst>
            </a:custGeom>
            <a:solidFill>
              <a:srgbClr val="00B0F0">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cxnSp>
          <p:nvCxnSpPr>
            <p:cNvPr id="10" name="直接连接符 9"/>
            <p:cNvCxnSpPr/>
            <p:nvPr/>
          </p:nvCxnSpPr>
          <p:spPr>
            <a:xfrm>
              <a:off x="1692275" y="5499230"/>
              <a:ext cx="269435"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691680" y="5454225"/>
              <a:ext cx="495055"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1691680" y="5364215"/>
              <a:ext cx="630070"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1691680" y="1718810"/>
              <a:ext cx="4185465" cy="765085"/>
            </a:xfrm>
            <a:prstGeom prst="rect">
              <a:avLst/>
            </a:prstGeom>
            <a:solidFill>
              <a:schemeClr val="accent6">
                <a:lumMod val="75000"/>
                <a:alpha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cxnSp>
          <p:nvCxnSpPr>
            <p:cNvPr id="14" name="直接连接符 13"/>
            <p:cNvCxnSpPr/>
            <p:nvPr/>
          </p:nvCxnSpPr>
          <p:spPr>
            <a:xfrm flipV="1">
              <a:off x="1691680" y="3459861"/>
              <a:ext cx="5850650" cy="212938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15" name="矩形 14"/>
            <p:cNvSpPr>
              <a:spLocks/>
            </p:cNvSpPr>
            <p:nvPr/>
          </p:nvSpPr>
          <p:spPr>
            <a:xfrm>
              <a:off x="1691680" y="683695"/>
              <a:ext cx="4185465"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16" name="矩形 15"/>
            <p:cNvSpPr>
              <a:spLocks/>
            </p:cNvSpPr>
            <p:nvPr/>
          </p:nvSpPr>
          <p:spPr>
            <a:xfrm>
              <a:off x="1691680" y="773705"/>
              <a:ext cx="4185465"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17" name="矩形 16"/>
            <p:cNvSpPr>
              <a:spLocks/>
            </p:cNvSpPr>
            <p:nvPr/>
          </p:nvSpPr>
          <p:spPr>
            <a:xfrm>
              <a:off x="1691680" y="863715"/>
              <a:ext cx="4185465"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18" name="矩形 17"/>
            <p:cNvSpPr>
              <a:spLocks/>
            </p:cNvSpPr>
            <p:nvPr/>
          </p:nvSpPr>
          <p:spPr>
            <a:xfrm>
              <a:off x="1691680" y="964976"/>
              <a:ext cx="4185465"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19" name="矩形 18"/>
            <p:cNvSpPr>
              <a:spLocks/>
            </p:cNvSpPr>
            <p:nvPr/>
          </p:nvSpPr>
          <p:spPr>
            <a:xfrm>
              <a:off x="1691680" y="1066237"/>
              <a:ext cx="4185465"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20" name="矩形 19"/>
            <p:cNvSpPr>
              <a:spLocks/>
            </p:cNvSpPr>
            <p:nvPr/>
          </p:nvSpPr>
          <p:spPr>
            <a:xfrm>
              <a:off x="1691680" y="1167498"/>
              <a:ext cx="4185465"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21" name="矩形 20"/>
            <p:cNvSpPr>
              <a:spLocks/>
            </p:cNvSpPr>
            <p:nvPr/>
          </p:nvSpPr>
          <p:spPr>
            <a:xfrm>
              <a:off x="1691680" y="1268759"/>
              <a:ext cx="4185465"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22" name="矩形 21"/>
            <p:cNvSpPr>
              <a:spLocks/>
            </p:cNvSpPr>
            <p:nvPr/>
          </p:nvSpPr>
          <p:spPr>
            <a:xfrm>
              <a:off x="1692275" y="1370020"/>
              <a:ext cx="4185465"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矩形 22"/>
            <p:cNvSpPr>
              <a:spLocks/>
            </p:cNvSpPr>
            <p:nvPr/>
          </p:nvSpPr>
          <p:spPr>
            <a:xfrm>
              <a:off x="1691680" y="1471281"/>
              <a:ext cx="4185465"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矩形 23"/>
            <p:cNvSpPr>
              <a:spLocks/>
            </p:cNvSpPr>
            <p:nvPr/>
          </p:nvSpPr>
          <p:spPr>
            <a:xfrm>
              <a:off x="1692275" y="1572542"/>
              <a:ext cx="4185465"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矩形 24"/>
            <p:cNvSpPr>
              <a:spLocks/>
            </p:cNvSpPr>
            <p:nvPr/>
          </p:nvSpPr>
          <p:spPr>
            <a:xfrm rot="5400000">
              <a:off x="5286983" y="2275515"/>
              <a:ext cx="3284899"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矩形 25"/>
            <p:cNvSpPr>
              <a:spLocks/>
            </p:cNvSpPr>
            <p:nvPr/>
          </p:nvSpPr>
          <p:spPr>
            <a:xfrm rot="5400000">
              <a:off x="5196973" y="2275515"/>
              <a:ext cx="3284899"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27" name="矩形 26"/>
            <p:cNvSpPr>
              <a:spLocks/>
            </p:cNvSpPr>
            <p:nvPr/>
          </p:nvSpPr>
          <p:spPr>
            <a:xfrm rot="5400000">
              <a:off x="5106963" y="2275515"/>
              <a:ext cx="3284899"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28" name="矩形 27"/>
            <p:cNvSpPr>
              <a:spLocks/>
            </p:cNvSpPr>
            <p:nvPr/>
          </p:nvSpPr>
          <p:spPr>
            <a:xfrm rot="5400000">
              <a:off x="5005702" y="2275515"/>
              <a:ext cx="3284899"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29" name="矩形 28"/>
            <p:cNvSpPr>
              <a:spLocks/>
            </p:cNvSpPr>
            <p:nvPr/>
          </p:nvSpPr>
          <p:spPr>
            <a:xfrm rot="5400000">
              <a:off x="4904441" y="2275515"/>
              <a:ext cx="3284899"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30" name="矩形 29"/>
            <p:cNvSpPr>
              <a:spLocks/>
            </p:cNvSpPr>
            <p:nvPr/>
          </p:nvSpPr>
          <p:spPr>
            <a:xfrm rot="5400000">
              <a:off x="4803180" y="2275515"/>
              <a:ext cx="3284899"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31" name="矩形 30"/>
            <p:cNvSpPr>
              <a:spLocks/>
            </p:cNvSpPr>
            <p:nvPr/>
          </p:nvSpPr>
          <p:spPr>
            <a:xfrm rot="5400000">
              <a:off x="4701919" y="2275515"/>
              <a:ext cx="3284899"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32" name="矩形 31"/>
            <p:cNvSpPr>
              <a:spLocks/>
            </p:cNvSpPr>
            <p:nvPr/>
          </p:nvSpPr>
          <p:spPr>
            <a:xfrm rot="5400000">
              <a:off x="4600658" y="2275982"/>
              <a:ext cx="3284899"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33" name="矩形 32"/>
            <p:cNvSpPr>
              <a:spLocks/>
            </p:cNvSpPr>
            <p:nvPr/>
          </p:nvSpPr>
          <p:spPr>
            <a:xfrm rot="5400000">
              <a:off x="4499397" y="2275515"/>
              <a:ext cx="3284899"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34" name="矩形 33"/>
            <p:cNvSpPr>
              <a:spLocks/>
            </p:cNvSpPr>
            <p:nvPr/>
          </p:nvSpPr>
          <p:spPr>
            <a:xfrm rot="5400000">
              <a:off x="4398136" y="2275982"/>
              <a:ext cx="3284899"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35" name="矩形 34"/>
            <p:cNvSpPr>
              <a:spLocks/>
            </p:cNvSpPr>
            <p:nvPr/>
          </p:nvSpPr>
          <p:spPr>
            <a:xfrm>
              <a:off x="1692634" y="3215698"/>
              <a:ext cx="2519326" cy="63695"/>
            </a:xfrm>
            <a:prstGeom prst="rect">
              <a:avLst/>
            </a:prstGeom>
            <a:solidFill>
              <a:srgbClr val="FF0000">
                <a:alpha val="20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36" name="矩形 35"/>
            <p:cNvSpPr>
              <a:spLocks/>
            </p:cNvSpPr>
            <p:nvPr/>
          </p:nvSpPr>
          <p:spPr>
            <a:xfrm>
              <a:off x="1692276" y="3215698"/>
              <a:ext cx="2519326" cy="30785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37" name="矩形 36"/>
            <p:cNvSpPr>
              <a:spLocks/>
            </p:cNvSpPr>
            <p:nvPr/>
          </p:nvSpPr>
          <p:spPr>
            <a:xfrm flipV="1">
              <a:off x="1692276" y="3430807"/>
              <a:ext cx="2519326" cy="28758"/>
            </a:xfrm>
            <a:prstGeom prst="rect">
              <a:avLst/>
            </a:prstGeom>
            <a:solidFill>
              <a:srgbClr val="FF0000">
                <a:alpha val="20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38" name="矩形 37"/>
            <p:cNvSpPr>
              <a:spLocks/>
            </p:cNvSpPr>
            <p:nvPr/>
          </p:nvSpPr>
          <p:spPr>
            <a:xfrm>
              <a:off x="1692276" y="3459861"/>
              <a:ext cx="2519326" cy="63695"/>
            </a:xfrm>
            <a:prstGeom prst="rect">
              <a:avLst/>
            </a:prstGeom>
            <a:solidFill>
              <a:srgbClr val="FF0000">
                <a:alpha val="20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39" name="矩形 38"/>
            <p:cNvSpPr>
              <a:spLocks/>
            </p:cNvSpPr>
            <p:nvPr/>
          </p:nvSpPr>
          <p:spPr>
            <a:xfrm rot="5400000">
              <a:off x="3890356" y="3872482"/>
              <a:ext cx="1383233" cy="70064"/>
            </a:xfrm>
            <a:prstGeom prst="rect">
              <a:avLst/>
            </a:prstGeom>
            <a:solidFill>
              <a:srgbClr val="FF0000">
                <a:alpha val="20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40" name="矩形 39"/>
            <p:cNvSpPr>
              <a:spLocks/>
            </p:cNvSpPr>
            <p:nvPr/>
          </p:nvSpPr>
          <p:spPr>
            <a:xfrm rot="5400000">
              <a:off x="3756066" y="3737996"/>
              <a:ext cx="1383233" cy="33864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41" name="矩形 40"/>
            <p:cNvSpPr>
              <a:spLocks/>
            </p:cNvSpPr>
            <p:nvPr/>
          </p:nvSpPr>
          <p:spPr>
            <a:xfrm rot="5400000" flipV="1">
              <a:off x="3672952" y="3891501"/>
              <a:ext cx="1383233" cy="31634"/>
            </a:xfrm>
            <a:prstGeom prst="rect">
              <a:avLst/>
            </a:prstGeom>
            <a:solidFill>
              <a:srgbClr val="FF0000">
                <a:alpha val="20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42" name="矩形 41"/>
            <p:cNvSpPr>
              <a:spLocks/>
            </p:cNvSpPr>
            <p:nvPr/>
          </p:nvSpPr>
          <p:spPr>
            <a:xfrm rot="5400000">
              <a:off x="3621776" y="3872286"/>
              <a:ext cx="1383233" cy="70064"/>
            </a:xfrm>
            <a:prstGeom prst="rect">
              <a:avLst/>
            </a:prstGeom>
            <a:solidFill>
              <a:srgbClr val="FF0000">
                <a:alpha val="20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43" name="TextBox 84"/>
            <p:cNvSpPr txBox="1"/>
            <p:nvPr/>
          </p:nvSpPr>
          <p:spPr>
            <a:xfrm>
              <a:off x="2456765" y="4154789"/>
              <a:ext cx="810090"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b="1" dirty="0" smtClean="0"/>
                <a:t>MDC</a:t>
              </a:r>
              <a:endParaRPr lang="zh-CN" altLang="en-US" b="1" dirty="0"/>
            </a:p>
          </p:txBody>
        </p:sp>
        <p:sp>
          <p:nvSpPr>
            <p:cNvPr id="44" name="线形标注 2(无边框) 43"/>
            <p:cNvSpPr/>
            <p:nvPr/>
          </p:nvSpPr>
          <p:spPr>
            <a:xfrm>
              <a:off x="2906815" y="5004175"/>
              <a:ext cx="1132382" cy="360040"/>
            </a:xfrm>
            <a:prstGeom prst="callout2">
              <a:avLst>
                <a:gd name="adj1" fmla="val 83871"/>
                <a:gd name="adj2" fmla="val 91825"/>
                <a:gd name="adj3" fmla="val 83871"/>
                <a:gd name="adj4" fmla="val 7371"/>
                <a:gd name="adj5" fmla="val 119012"/>
                <a:gd name="adj6" fmla="val -57685"/>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b="1" dirty="0" smtClean="0">
                  <a:solidFill>
                    <a:schemeClr val="tx1"/>
                  </a:solidFill>
                </a:rPr>
                <a:t>PXD/SSD</a:t>
              </a:r>
              <a:endParaRPr lang="zh-CN" altLang="en-US" dirty="0">
                <a:solidFill>
                  <a:schemeClr val="tx1"/>
                </a:solidFill>
              </a:endParaRPr>
            </a:p>
          </p:txBody>
        </p:sp>
        <p:sp>
          <p:nvSpPr>
            <p:cNvPr id="45" name="TextBox 87"/>
            <p:cNvSpPr txBox="1"/>
            <p:nvPr/>
          </p:nvSpPr>
          <p:spPr>
            <a:xfrm>
              <a:off x="2231740" y="3171237"/>
              <a:ext cx="1620180"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b="1" dirty="0" smtClean="0"/>
                <a:t>PID-barrel</a:t>
              </a:r>
              <a:endParaRPr lang="zh-CN" altLang="en-US" b="1" dirty="0"/>
            </a:p>
          </p:txBody>
        </p:sp>
        <p:sp>
          <p:nvSpPr>
            <p:cNvPr id="46" name="TextBox 88"/>
            <p:cNvSpPr txBox="1"/>
            <p:nvPr/>
          </p:nvSpPr>
          <p:spPr>
            <a:xfrm rot="5400000">
              <a:off x="3826993" y="3731889"/>
              <a:ext cx="1365149"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b="1" dirty="0" smtClean="0"/>
                <a:t>PID-endcap</a:t>
              </a:r>
              <a:endParaRPr lang="zh-CN" altLang="en-US" b="1" dirty="0"/>
            </a:p>
          </p:txBody>
        </p:sp>
        <p:sp>
          <p:nvSpPr>
            <p:cNvPr id="47" name="TextBox 90"/>
            <p:cNvSpPr txBox="1"/>
            <p:nvPr/>
          </p:nvSpPr>
          <p:spPr>
            <a:xfrm>
              <a:off x="4436985" y="2528900"/>
              <a:ext cx="720080" cy="369332"/>
            </a:xfrm>
            <a:prstGeom prst="rect">
              <a:avLst/>
            </a:prstGeom>
            <a:noFill/>
            <a:ln>
              <a:no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b="1" dirty="0" smtClean="0"/>
                <a:t>EMC</a:t>
              </a:r>
              <a:endParaRPr lang="zh-CN" altLang="en-US" b="1" dirty="0"/>
            </a:p>
          </p:txBody>
        </p:sp>
        <p:sp>
          <p:nvSpPr>
            <p:cNvPr id="48" name="TextBox 91"/>
            <p:cNvSpPr txBox="1"/>
            <p:nvPr/>
          </p:nvSpPr>
          <p:spPr>
            <a:xfrm>
              <a:off x="2321750" y="1742783"/>
              <a:ext cx="3037175" cy="646331"/>
            </a:xfrm>
            <a:prstGeom prst="rect">
              <a:avLst/>
            </a:prstGeom>
            <a:noFill/>
            <a:ln>
              <a:no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b="1" dirty="0" smtClean="0"/>
                <a:t>Superconducting magnet</a:t>
              </a:r>
            </a:p>
            <a:p>
              <a:pPr algn="ctr"/>
              <a:r>
                <a:rPr lang="en-US" altLang="zh-CN" b="1" dirty="0" smtClean="0"/>
                <a:t>(0.7-1 T) </a:t>
              </a:r>
              <a:endParaRPr lang="zh-CN" altLang="en-US" b="1" dirty="0"/>
            </a:p>
          </p:txBody>
        </p:sp>
        <p:sp>
          <p:nvSpPr>
            <p:cNvPr id="49" name="TextBox 92"/>
            <p:cNvSpPr txBox="1"/>
            <p:nvPr/>
          </p:nvSpPr>
          <p:spPr>
            <a:xfrm>
              <a:off x="3041830" y="1000688"/>
              <a:ext cx="1755195" cy="369332"/>
            </a:xfrm>
            <a:prstGeom prst="rect">
              <a:avLst/>
            </a:prstGeom>
            <a:noFill/>
            <a:ln>
              <a:no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b="1" dirty="0" smtClean="0"/>
                <a:t>York/Muon</a:t>
              </a:r>
              <a:endParaRPr lang="zh-CN" altLang="en-US" b="1" dirty="0"/>
            </a:p>
          </p:txBody>
        </p:sp>
        <p:sp>
          <p:nvSpPr>
            <p:cNvPr id="50" name="TextBox 93"/>
            <p:cNvSpPr txBox="1"/>
            <p:nvPr/>
          </p:nvSpPr>
          <p:spPr>
            <a:xfrm rot="5400000">
              <a:off x="5600806" y="2096706"/>
              <a:ext cx="1755195" cy="369332"/>
            </a:xfrm>
            <a:prstGeom prst="rect">
              <a:avLst/>
            </a:prstGeom>
            <a:noFill/>
            <a:ln>
              <a:no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b="1" dirty="0" smtClean="0"/>
                <a:t>York/Muon</a:t>
              </a:r>
              <a:endParaRPr lang="zh-CN" altLang="en-US" b="1" dirty="0"/>
            </a:p>
          </p:txBody>
        </p:sp>
        <p:cxnSp>
          <p:nvCxnSpPr>
            <p:cNvPr id="51" name="直接连接符 50"/>
            <p:cNvCxnSpPr/>
            <p:nvPr/>
          </p:nvCxnSpPr>
          <p:spPr>
            <a:xfrm flipV="1">
              <a:off x="971600" y="5589240"/>
              <a:ext cx="6570730" cy="348"/>
            </a:xfrm>
            <a:prstGeom prst="line">
              <a:avLst/>
            </a:prstGeom>
            <a:ln w="12700">
              <a:solidFill>
                <a:srgbClr val="002060"/>
              </a:solidFill>
              <a:prstDash val="lgDashDot"/>
            </a:ln>
          </p:spPr>
          <p:style>
            <a:lnRef idx="1">
              <a:schemeClr val="accent1"/>
            </a:lnRef>
            <a:fillRef idx="0">
              <a:schemeClr val="accent1"/>
            </a:fillRef>
            <a:effectRef idx="0">
              <a:schemeClr val="accent1"/>
            </a:effectRef>
            <a:fontRef idx="minor">
              <a:schemeClr val="tx1"/>
            </a:fontRef>
          </p:style>
        </p:cxnSp>
        <p:sp>
          <p:nvSpPr>
            <p:cNvPr id="52" name="线形标注 2(无边框) 51"/>
            <p:cNvSpPr/>
            <p:nvPr/>
          </p:nvSpPr>
          <p:spPr>
            <a:xfrm>
              <a:off x="2186735" y="5589588"/>
              <a:ext cx="540060" cy="360040"/>
            </a:xfrm>
            <a:prstGeom prst="callout2">
              <a:avLst>
                <a:gd name="adj1" fmla="val 83871"/>
                <a:gd name="adj2" fmla="val 91825"/>
                <a:gd name="adj3" fmla="val 83871"/>
                <a:gd name="adj4" fmla="val 7371"/>
                <a:gd name="adj5" fmla="val 1794"/>
                <a:gd name="adj6" fmla="val -96758"/>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b="1" dirty="0" smtClean="0">
                  <a:solidFill>
                    <a:schemeClr val="tx1"/>
                  </a:solidFill>
                </a:rPr>
                <a:t>IP</a:t>
              </a:r>
              <a:endParaRPr lang="zh-CN" altLang="en-US" dirty="0">
                <a:solidFill>
                  <a:schemeClr val="tx1"/>
                </a:solidFill>
              </a:endParaRPr>
            </a:p>
          </p:txBody>
        </p:sp>
        <p:cxnSp>
          <p:nvCxnSpPr>
            <p:cNvPr id="53" name="直接箭头连接符 52"/>
            <p:cNvCxnSpPr/>
            <p:nvPr/>
          </p:nvCxnSpPr>
          <p:spPr>
            <a:xfrm>
              <a:off x="1241630" y="5454225"/>
              <a:ext cx="405045"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接箭头连接符 53"/>
            <p:cNvCxnSpPr/>
            <p:nvPr/>
          </p:nvCxnSpPr>
          <p:spPr>
            <a:xfrm>
              <a:off x="1241630" y="5364215"/>
              <a:ext cx="405045"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接箭头连接符 54"/>
            <p:cNvCxnSpPr/>
            <p:nvPr/>
          </p:nvCxnSpPr>
          <p:spPr>
            <a:xfrm>
              <a:off x="1241630" y="5229200"/>
              <a:ext cx="405045"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接箭头连接符 55"/>
            <p:cNvCxnSpPr/>
            <p:nvPr/>
          </p:nvCxnSpPr>
          <p:spPr>
            <a:xfrm>
              <a:off x="1241630" y="3564015"/>
              <a:ext cx="405045"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接箭头连接符 56"/>
            <p:cNvCxnSpPr/>
            <p:nvPr/>
          </p:nvCxnSpPr>
          <p:spPr>
            <a:xfrm>
              <a:off x="1241630" y="3203975"/>
              <a:ext cx="405045"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接箭头连接符 57"/>
            <p:cNvCxnSpPr/>
            <p:nvPr/>
          </p:nvCxnSpPr>
          <p:spPr>
            <a:xfrm>
              <a:off x="1241630" y="2483895"/>
              <a:ext cx="405045"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接箭头连接符 58"/>
            <p:cNvCxnSpPr/>
            <p:nvPr/>
          </p:nvCxnSpPr>
          <p:spPr>
            <a:xfrm>
              <a:off x="1241630" y="1718810"/>
              <a:ext cx="405045"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接箭头连接符 59"/>
            <p:cNvCxnSpPr/>
            <p:nvPr/>
          </p:nvCxnSpPr>
          <p:spPr>
            <a:xfrm>
              <a:off x="1241630" y="683695"/>
              <a:ext cx="405045"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109"/>
            <p:cNvSpPr txBox="1"/>
            <p:nvPr/>
          </p:nvSpPr>
          <p:spPr>
            <a:xfrm>
              <a:off x="521550" y="5326468"/>
              <a:ext cx="720080"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altLang="zh-CN" sz="1400" dirty="0" smtClean="0">
                  <a:solidFill>
                    <a:schemeClr val="tx1">
                      <a:lumMod val="65000"/>
                      <a:lumOff val="35000"/>
                    </a:schemeClr>
                  </a:solidFill>
                </a:rPr>
                <a:t>3~6 cm</a:t>
              </a:r>
              <a:endParaRPr lang="zh-CN" altLang="en-US" sz="1400" dirty="0">
                <a:solidFill>
                  <a:schemeClr val="tx1">
                    <a:lumMod val="65000"/>
                    <a:lumOff val="35000"/>
                  </a:schemeClr>
                </a:solidFill>
              </a:endParaRPr>
            </a:p>
          </p:txBody>
        </p:sp>
        <p:sp>
          <p:nvSpPr>
            <p:cNvPr id="62" name="TextBox 110"/>
            <p:cNvSpPr txBox="1"/>
            <p:nvPr/>
          </p:nvSpPr>
          <p:spPr>
            <a:xfrm>
              <a:off x="521550" y="5184195"/>
              <a:ext cx="720080"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altLang="zh-CN" sz="1400" dirty="0" smtClean="0">
                  <a:solidFill>
                    <a:schemeClr val="tx1">
                      <a:lumMod val="65000"/>
                      <a:lumOff val="35000"/>
                    </a:schemeClr>
                  </a:solidFill>
                </a:rPr>
                <a:t>10 cm</a:t>
              </a:r>
              <a:endParaRPr lang="zh-CN" altLang="en-US" sz="1400" dirty="0">
                <a:solidFill>
                  <a:schemeClr val="tx1">
                    <a:lumMod val="65000"/>
                    <a:lumOff val="35000"/>
                  </a:schemeClr>
                </a:solidFill>
              </a:endParaRPr>
            </a:p>
          </p:txBody>
        </p:sp>
        <p:sp>
          <p:nvSpPr>
            <p:cNvPr id="63" name="TextBox 111"/>
            <p:cNvSpPr txBox="1"/>
            <p:nvPr/>
          </p:nvSpPr>
          <p:spPr>
            <a:xfrm>
              <a:off x="521550" y="5049180"/>
              <a:ext cx="720080"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altLang="zh-CN" sz="1400" dirty="0" smtClean="0">
                  <a:solidFill>
                    <a:schemeClr val="tx1">
                      <a:lumMod val="65000"/>
                      <a:lumOff val="35000"/>
                    </a:schemeClr>
                  </a:solidFill>
                </a:rPr>
                <a:t>15 cm</a:t>
              </a:r>
              <a:endParaRPr lang="zh-CN" altLang="en-US" sz="1400" dirty="0">
                <a:solidFill>
                  <a:schemeClr val="tx1">
                    <a:lumMod val="65000"/>
                    <a:lumOff val="35000"/>
                  </a:schemeClr>
                </a:solidFill>
              </a:endParaRPr>
            </a:p>
          </p:txBody>
        </p:sp>
        <p:sp>
          <p:nvSpPr>
            <p:cNvPr id="64" name="TextBox 112"/>
            <p:cNvSpPr txBox="1"/>
            <p:nvPr/>
          </p:nvSpPr>
          <p:spPr>
            <a:xfrm>
              <a:off x="521550" y="3429000"/>
              <a:ext cx="720080"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altLang="zh-CN" sz="1400" dirty="0" smtClean="0">
                  <a:solidFill>
                    <a:schemeClr val="tx1">
                      <a:lumMod val="65000"/>
                      <a:lumOff val="35000"/>
                    </a:schemeClr>
                  </a:solidFill>
                </a:rPr>
                <a:t>85 cm</a:t>
              </a:r>
              <a:endParaRPr lang="zh-CN" altLang="en-US" sz="1400" dirty="0">
                <a:solidFill>
                  <a:schemeClr val="tx1">
                    <a:lumMod val="65000"/>
                    <a:lumOff val="35000"/>
                  </a:schemeClr>
                </a:solidFill>
              </a:endParaRPr>
            </a:p>
          </p:txBody>
        </p:sp>
        <p:sp>
          <p:nvSpPr>
            <p:cNvPr id="65" name="TextBox 113"/>
            <p:cNvSpPr txBox="1"/>
            <p:nvPr/>
          </p:nvSpPr>
          <p:spPr>
            <a:xfrm>
              <a:off x="521550" y="3023955"/>
              <a:ext cx="720080"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altLang="zh-CN" sz="1400" dirty="0" smtClean="0">
                  <a:solidFill>
                    <a:schemeClr val="tx1">
                      <a:lumMod val="65000"/>
                      <a:lumOff val="35000"/>
                    </a:schemeClr>
                  </a:solidFill>
                </a:rPr>
                <a:t>105 cm</a:t>
              </a:r>
              <a:endParaRPr lang="zh-CN" altLang="en-US" sz="1400" dirty="0">
                <a:solidFill>
                  <a:schemeClr val="tx1">
                    <a:lumMod val="65000"/>
                    <a:lumOff val="35000"/>
                  </a:schemeClr>
                </a:solidFill>
              </a:endParaRPr>
            </a:p>
          </p:txBody>
        </p:sp>
        <p:sp>
          <p:nvSpPr>
            <p:cNvPr id="66" name="TextBox 114"/>
            <p:cNvSpPr txBox="1"/>
            <p:nvPr/>
          </p:nvSpPr>
          <p:spPr>
            <a:xfrm>
              <a:off x="521550" y="2356138"/>
              <a:ext cx="720080"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altLang="zh-CN" sz="1400" dirty="0" smtClean="0">
                  <a:solidFill>
                    <a:schemeClr val="tx1">
                      <a:lumMod val="65000"/>
                      <a:lumOff val="35000"/>
                    </a:schemeClr>
                  </a:solidFill>
                </a:rPr>
                <a:t>135 cm</a:t>
              </a:r>
              <a:endParaRPr lang="zh-CN" altLang="en-US" sz="1400" dirty="0">
                <a:solidFill>
                  <a:schemeClr val="tx1">
                    <a:lumMod val="65000"/>
                    <a:lumOff val="35000"/>
                  </a:schemeClr>
                </a:solidFill>
              </a:endParaRPr>
            </a:p>
          </p:txBody>
        </p:sp>
        <p:sp>
          <p:nvSpPr>
            <p:cNvPr id="67" name="TextBox 115"/>
            <p:cNvSpPr txBox="1"/>
            <p:nvPr/>
          </p:nvSpPr>
          <p:spPr>
            <a:xfrm>
              <a:off x="521550" y="1583795"/>
              <a:ext cx="720080"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altLang="zh-CN" sz="1400" dirty="0" smtClean="0">
                  <a:solidFill>
                    <a:schemeClr val="tx1">
                      <a:lumMod val="65000"/>
                      <a:lumOff val="35000"/>
                    </a:schemeClr>
                  </a:solidFill>
                </a:rPr>
                <a:t>185 cm</a:t>
              </a:r>
              <a:endParaRPr lang="zh-CN" altLang="en-US" sz="1400" dirty="0">
                <a:solidFill>
                  <a:schemeClr val="tx1">
                    <a:lumMod val="65000"/>
                    <a:lumOff val="35000"/>
                  </a:schemeClr>
                </a:solidFill>
              </a:endParaRPr>
            </a:p>
          </p:txBody>
        </p:sp>
        <p:sp>
          <p:nvSpPr>
            <p:cNvPr id="68" name="TextBox 116"/>
            <p:cNvSpPr txBox="1"/>
            <p:nvPr/>
          </p:nvSpPr>
          <p:spPr>
            <a:xfrm>
              <a:off x="521550" y="503675"/>
              <a:ext cx="720080"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altLang="zh-CN" sz="1400" dirty="0" smtClean="0">
                  <a:solidFill>
                    <a:schemeClr val="tx1">
                      <a:lumMod val="65000"/>
                      <a:lumOff val="35000"/>
                    </a:schemeClr>
                  </a:solidFill>
                </a:rPr>
                <a:t>245 cm</a:t>
              </a:r>
              <a:endParaRPr lang="zh-CN" altLang="en-US" sz="1400" dirty="0">
                <a:solidFill>
                  <a:schemeClr val="tx1">
                    <a:lumMod val="65000"/>
                    <a:lumOff val="35000"/>
                  </a:schemeClr>
                </a:solidFill>
              </a:endParaRPr>
            </a:p>
          </p:txBody>
        </p:sp>
        <p:cxnSp>
          <p:nvCxnSpPr>
            <p:cNvPr id="69" name="直接箭头连接符 68"/>
            <p:cNvCxnSpPr/>
            <p:nvPr/>
          </p:nvCxnSpPr>
          <p:spPr>
            <a:xfrm flipV="1">
              <a:off x="4278360" y="4616703"/>
              <a:ext cx="0" cy="1044975"/>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接箭头连接符 69"/>
            <p:cNvCxnSpPr/>
            <p:nvPr/>
          </p:nvCxnSpPr>
          <p:spPr>
            <a:xfrm flipV="1">
              <a:off x="4617005" y="4644136"/>
              <a:ext cx="0" cy="1017542"/>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接箭头连接符 70"/>
            <p:cNvCxnSpPr/>
            <p:nvPr/>
          </p:nvCxnSpPr>
          <p:spPr>
            <a:xfrm flipV="1">
              <a:off x="5292080" y="4419111"/>
              <a:ext cx="0" cy="1242567"/>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接箭头连接符 71"/>
            <p:cNvCxnSpPr/>
            <p:nvPr/>
          </p:nvCxnSpPr>
          <p:spPr>
            <a:xfrm flipV="1">
              <a:off x="6012160" y="4059071"/>
              <a:ext cx="0" cy="1602607"/>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接箭头连接符 72"/>
            <p:cNvCxnSpPr/>
            <p:nvPr/>
          </p:nvCxnSpPr>
          <p:spPr>
            <a:xfrm flipV="1">
              <a:off x="6980063" y="4050908"/>
              <a:ext cx="0" cy="1602607"/>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132"/>
            <p:cNvSpPr txBox="1"/>
            <p:nvPr/>
          </p:nvSpPr>
          <p:spPr>
            <a:xfrm rot="5400000">
              <a:off x="3923056" y="5840396"/>
              <a:ext cx="720080"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1400" dirty="0" smtClean="0">
                  <a:solidFill>
                    <a:schemeClr val="tx1">
                      <a:lumMod val="65000"/>
                      <a:lumOff val="35000"/>
                    </a:schemeClr>
                  </a:solidFill>
                </a:rPr>
                <a:t>120 cm</a:t>
              </a:r>
              <a:endParaRPr lang="zh-CN" altLang="en-US" sz="1400" dirty="0">
                <a:solidFill>
                  <a:schemeClr val="tx1">
                    <a:lumMod val="65000"/>
                    <a:lumOff val="35000"/>
                  </a:schemeClr>
                </a:solidFill>
              </a:endParaRPr>
            </a:p>
          </p:txBody>
        </p:sp>
        <p:sp>
          <p:nvSpPr>
            <p:cNvPr id="75" name="TextBox 133"/>
            <p:cNvSpPr txBox="1"/>
            <p:nvPr/>
          </p:nvSpPr>
          <p:spPr>
            <a:xfrm rot="5400000">
              <a:off x="4283096" y="5840397"/>
              <a:ext cx="720080"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1400" dirty="0" smtClean="0">
                  <a:solidFill>
                    <a:schemeClr val="tx1">
                      <a:lumMod val="65000"/>
                      <a:lumOff val="35000"/>
                    </a:schemeClr>
                  </a:solidFill>
                </a:rPr>
                <a:t>140 cm</a:t>
              </a:r>
              <a:endParaRPr lang="zh-CN" altLang="en-US" sz="1400" dirty="0">
                <a:solidFill>
                  <a:schemeClr val="tx1">
                    <a:lumMod val="65000"/>
                    <a:lumOff val="35000"/>
                  </a:schemeClr>
                </a:solidFill>
              </a:endParaRPr>
            </a:p>
          </p:txBody>
        </p:sp>
        <p:sp>
          <p:nvSpPr>
            <p:cNvPr id="76" name="TextBox 134"/>
            <p:cNvSpPr txBox="1"/>
            <p:nvPr/>
          </p:nvSpPr>
          <p:spPr>
            <a:xfrm rot="5400000">
              <a:off x="4958171" y="5840397"/>
              <a:ext cx="720080"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1400" dirty="0" smtClean="0">
                  <a:solidFill>
                    <a:schemeClr val="tx1">
                      <a:lumMod val="65000"/>
                      <a:lumOff val="35000"/>
                    </a:schemeClr>
                  </a:solidFill>
                </a:rPr>
                <a:t>190 cm</a:t>
              </a:r>
              <a:endParaRPr lang="zh-CN" altLang="en-US" sz="1400" dirty="0">
                <a:solidFill>
                  <a:schemeClr val="tx1">
                    <a:lumMod val="65000"/>
                    <a:lumOff val="35000"/>
                  </a:schemeClr>
                </a:solidFill>
              </a:endParaRPr>
            </a:p>
          </p:txBody>
        </p:sp>
        <p:sp>
          <p:nvSpPr>
            <p:cNvPr id="77" name="TextBox 135"/>
            <p:cNvSpPr txBox="1"/>
            <p:nvPr/>
          </p:nvSpPr>
          <p:spPr>
            <a:xfrm rot="5400000">
              <a:off x="5678251" y="5840397"/>
              <a:ext cx="720080"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1400" dirty="0" smtClean="0">
                  <a:solidFill>
                    <a:schemeClr val="tx1">
                      <a:lumMod val="65000"/>
                      <a:lumOff val="35000"/>
                    </a:schemeClr>
                  </a:solidFill>
                </a:rPr>
                <a:t>240 cm</a:t>
              </a:r>
              <a:endParaRPr lang="zh-CN" altLang="en-US" sz="1400" dirty="0">
                <a:solidFill>
                  <a:schemeClr val="tx1">
                    <a:lumMod val="65000"/>
                    <a:lumOff val="35000"/>
                  </a:schemeClr>
                </a:solidFill>
              </a:endParaRPr>
            </a:p>
          </p:txBody>
        </p:sp>
        <p:sp>
          <p:nvSpPr>
            <p:cNvPr id="78" name="TextBox 136"/>
            <p:cNvSpPr txBox="1"/>
            <p:nvPr/>
          </p:nvSpPr>
          <p:spPr>
            <a:xfrm rot="5400000">
              <a:off x="6616099" y="5840397"/>
              <a:ext cx="720080"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1400" dirty="0" smtClean="0">
                  <a:solidFill>
                    <a:schemeClr val="tx1">
                      <a:lumMod val="65000"/>
                      <a:lumOff val="35000"/>
                    </a:schemeClr>
                  </a:solidFill>
                </a:rPr>
                <a:t>300 cm</a:t>
              </a:r>
              <a:endParaRPr lang="zh-CN" altLang="en-US" sz="1400" dirty="0">
                <a:solidFill>
                  <a:schemeClr val="tx1">
                    <a:lumMod val="65000"/>
                    <a:lumOff val="35000"/>
                  </a:schemeClr>
                </a:solidFill>
              </a:endParaRPr>
            </a:p>
          </p:txBody>
        </p:sp>
        <p:sp>
          <p:nvSpPr>
            <p:cNvPr id="79" name="TextBox 139"/>
            <p:cNvSpPr txBox="1"/>
            <p:nvPr/>
          </p:nvSpPr>
          <p:spPr>
            <a:xfrm>
              <a:off x="6826025" y="3576319"/>
              <a:ext cx="619116" cy="31182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1400" dirty="0" smtClean="0">
                  <a:solidFill>
                    <a:schemeClr val="tx1">
                      <a:lumMod val="65000"/>
                      <a:lumOff val="35000"/>
                    </a:schemeClr>
                  </a:solidFill>
                </a:rPr>
                <a:t>20</a:t>
              </a:r>
              <a:r>
                <a:rPr lang="en-US" altLang="zh-CN" sz="1400" dirty="0" smtClean="0">
                  <a:solidFill>
                    <a:schemeClr val="tx1">
                      <a:lumMod val="65000"/>
                      <a:lumOff val="35000"/>
                    </a:schemeClr>
                  </a:solidFill>
                  <a:sym typeface="Symbol"/>
                </a:rPr>
                <a:t></a:t>
              </a:r>
              <a:endParaRPr lang="zh-CN" altLang="en-US" sz="1400" dirty="0">
                <a:solidFill>
                  <a:schemeClr val="tx1">
                    <a:lumMod val="65000"/>
                    <a:lumOff val="35000"/>
                  </a:schemeClr>
                </a:solidFill>
              </a:endParaRPr>
            </a:p>
          </p:txBody>
        </p:sp>
      </p:grpSp>
      <p:sp>
        <p:nvSpPr>
          <p:cNvPr id="80" name="Rectangle 14"/>
          <p:cNvSpPr>
            <a:spLocks noChangeArrowheads="1"/>
          </p:cNvSpPr>
          <p:nvPr/>
        </p:nvSpPr>
        <p:spPr bwMode="auto">
          <a:xfrm>
            <a:off x="5931876" y="5154274"/>
            <a:ext cx="3107192" cy="928564"/>
          </a:xfrm>
          <a:prstGeom prst="rect">
            <a:avLst/>
          </a:prstGeom>
          <a:solidFill>
            <a:srgbClr val="FF23DA"/>
          </a:solidFill>
          <a:ln>
            <a:noFill/>
          </a:ln>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a:lnSpc>
                <a:spcPct val="90000"/>
              </a:lnSpc>
              <a:spcBef>
                <a:spcPts val="600"/>
              </a:spcBef>
            </a:pPr>
            <a:r>
              <a:rPr lang="en-US" altLang="zh-CN" sz="1600" dirty="0" smtClean="0">
                <a:solidFill>
                  <a:schemeClr val="bg1"/>
                </a:solidFill>
                <a:latin typeface="Times New Roman" panose="02020603050405020304" pitchFamily="18" charset="0"/>
                <a:cs typeface="Times CY"/>
              </a:rPr>
              <a:t>PXD </a:t>
            </a:r>
            <a:endParaRPr lang="en-US" altLang="zh-CN" sz="1600" dirty="0" smtClean="0">
              <a:solidFill>
                <a:srgbClr val="FF0000"/>
              </a:solidFill>
              <a:latin typeface="Times New Roman" panose="02020603050405020304" pitchFamily="18" charset="0"/>
              <a:cs typeface="Times CY"/>
            </a:endParaRPr>
          </a:p>
          <a:p>
            <a:pPr marL="198000" indent="-198000">
              <a:lnSpc>
                <a:spcPct val="90000"/>
              </a:lnSpc>
              <a:spcBef>
                <a:spcPts val="600"/>
              </a:spcBef>
              <a:buFont typeface="Arial"/>
              <a:buChar char="•"/>
            </a:pPr>
            <a:r>
              <a:rPr lang="en-US" altLang="zh-CN" sz="1600" dirty="0">
                <a:solidFill>
                  <a:srgbClr val="FFFFFF"/>
                </a:solidFill>
                <a:latin typeface="Times New Roman" panose="02020603050405020304" pitchFamily="18" charset="0"/>
                <a:cs typeface="Times CY"/>
              </a:rPr>
              <a:t>M</a:t>
            </a:r>
            <a:r>
              <a:rPr lang="en-US" altLang="zh-CN" sz="1600" dirty="0" smtClean="0">
                <a:solidFill>
                  <a:srgbClr val="FFFFFF"/>
                </a:solidFill>
                <a:latin typeface="Times New Roman" panose="02020603050405020304" pitchFamily="18" charset="0"/>
                <a:cs typeface="Times CY"/>
              </a:rPr>
              <a:t>aterial budget ~0.15%X</a:t>
            </a:r>
            <a:r>
              <a:rPr lang="en-US" altLang="zh-CN" sz="1600" baseline="-25000" dirty="0" smtClean="0">
                <a:solidFill>
                  <a:srgbClr val="FFFFFF"/>
                </a:solidFill>
                <a:latin typeface="Times New Roman" panose="02020603050405020304" pitchFamily="18" charset="0"/>
                <a:cs typeface="Times CY"/>
              </a:rPr>
              <a:t>0</a:t>
            </a:r>
            <a:r>
              <a:rPr lang="en-US" altLang="zh-CN" sz="1600" dirty="0" smtClean="0">
                <a:solidFill>
                  <a:srgbClr val="FFFFFF"/>
                </a:solidFill>
                <a:latin typeface="Times New Roman" panose="02020603050405020304" pitchFamily="18" charset="0"/>
                <a:cs typeface="Times CY"/>
              </a:rPr>
              <a:t>/layer </a:t>
            </a:r>
          </a:p>
          <a:p>
            <a:pPr marL="198000" indent="-198000">
              <a:lnSpc>
                <a:spcPct val="90000"/>
              </a:lnSpc>
              <a:spcBef>
                <a:spcPts val="600"/>
              </a:spcBef>
              <a:buFont typeface="Arial"/>
              <a:buChar char="•"/>
            </a:pPr>
            <a:r>
              <a:rPr lang="en-US" altLang="zh-CN" sz="1600" dirty="0" smtClean="0">
                <a:solidFill>
                  <a:srgbClr val="FFFFFF"/>
                </a:solidFill>
                <a:latin typeface="Times New Roman" panose="02020603050405020304" pitchFamily="18" charset="0"/>
                <a:cs typeface="Symbol" charset="2"/>
                <a:sym typeface="Symbol"/>
              </a:rPr>
              <a:t></a:t>
            </a:r>
            <a:r>
              <a:rPr lang="en-US" altLang="zh-CN" sz="1600" baseline="-25000" dirty="0" err="1" smtClean="0">
                <a:solidFill>
                  <a:srgbClr val="FFFFFF"/>
                </a:solidFill>
                <a:latin typeface="Times New Roman" panose="02020603050405020304" pitchFamily="18" charset="0"/>
                <a:cs typeface="Times CY"/>
              </a:rPr>
              <a:t>xy</a:t>
            </a:r>
            <a:r>
              <a:rPr lang="en-US" altLang="zh-CN" sz="1600" dirty="0" smtClean="0">
                <a:solidFill>
                  <a:srgbClr val="FFFFFF"/>
                </a:solidFill>
                <a:latin typeface="Times New Roman" panose="02020603050405020304" pitchFamily="18" charset="0"/>
                <a:cs typeface="Times CY"/>
              </a:rPr>
              <a:t>=50 </a:t>
            </a:r>
            <a:r>
              <a:rPr lang="en-US" altLang="zh-CN" sz="1600" dirty="0" smtClean="0">
                <a:solidFill>
                  <a:srgbClr val="FFFFFF"/>
                </a:solidFill>
                <a:latin typeface="Times New Roman" panose="02020603050405020304" pitchFamily="18" charset="0"/>
                <a:cs typeface="Symbol" charset="2"/>
              </a:rPr>
              <a:t>m</a:t>
            </a:r>
            <a:r>
              <a:rPr lang="en-US" altLang="zh-CN" sz="1600" dirty="0" smtClean="0">
                <a:solidFill>
                  <a:srgbClr val="FFFFFF"/>
                </a:solidFill>
                <a:latin typeface="Times New Roman" panose="02020603050405020304" pitchFamily="18" charset="0"/>
                <a:cs typeface="Times CY"/>
              </a:rPr>
              <a:t>m</a:t>
            </a:r>
            <a:endParaRPr lang="en-US" altLang="zh-CN" sz="1600" dirty="0">
              <a:solidFill>
                <a:srgbClr val="000000"/>
              </a:solidFill>
              <a:latin typeface="Times New Roman" panose="02020603050405020304" pitchFamily="18" charset="0"/>
              <a:cs typeface="Times CY"/>
            </a:endParaRPr>
          </a:p>
        </p:txBody>
      </p:sp>
      <p:sp>
        <p:nvSpPr>
          <p:cNvPr id="83" name="Rectangle 14"/>
          <p:cNvSpPr>
            <a:spLocks noChangeArrowheads="1"/>
          </p:cNvSpPr>
          <p:nvPr/>
        </p:nvSpPr>
        <p:spPr bwMode="auto">
          <a:xfrm>
            <a:off x="5914290" y="3206273"/>
            <a:ext cx="3124777" cy="921079"/>
          </a:xfrm>
          <a:prstGeom prst="rect">
            <a:avLst/>
          </a:prstGeom>
          <a:solidFill>
            <a:srgbClr val="FF0000"/>
          </a:solidFill>
          <a:ln>
            <a:noFill/>
          </a:ln>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8000" indent="-198000">
              <a:lnSpc>
                <a:spcPct val="90000"/>
              </a:lnSpc>
              <a:spcBef>
                <a:spcPts val="600"/>
              </a:spcBef>
            </a:pPr>
            <a:r>
              <a:rPr lang="en-US" altLang="zh-CN" sz="1600" dirty="0" smtClean="0">
                <a:latin typeface="Times New Roman" panose="02020603050405020304" pitchFamily="18" charset="0"/>
                <a:cs typeface="Times New Roman" panose="02020603050405020304" pitchFamily="18" charset="0"/>
              </a:rPr>
              <a:t>PID</a:t>
            </a:r>
          </a:p>
          <a:p>
            <a:pPr marL="198000" indent="-198000">
              <a:lnSpc>
                <a:spcPct val="90000"/>
              </a:lnSpc>
              <a:spcBef>
                <a:spcPts val="600"/>
              </a:spcBef>
              <a:buFont typeface="Arial"/>
              <a:buChar char="•"/>
            </a:pPr>
            <a:r>
              <a:rPr lang="en-US" altLang="zh-CN" sz="1600" dirty="0">
                <a:latin typeface="Times New Roman" panose="02020603050405020304" pitchFamily="18" charset="0"/>
                <a:cs typeface="Times New Roman" panose="02020603050405020304" pitchFamily="18" charset="0"/>
                <a:sym typeface="Symbol"/>
              </a:rPr>
              <a:t>/K (and K/p) 3-4 separation up to 2GeV/</a:t>
            </a:r>
            <a:r>
              <a:rPr lang="en-US" altLang="zh-CN" sz="1600" dirty="0" smtClean="0">
                <a:latin typeface="Times New Roman" panose="02020603050405020304" pitchFamily="18" charset="0"/>
                <a:cs typeface="Times New Roman" panose="02020603050405020304" pitchFamily="18" charset="0"/>
                <a:sym typeface="Symbol"/>
              </a:rPr>
              <a:t>c</a:t>
            </a:r>
            <a:endParaRPr lang="en-US" altLang="zh-CN" sz="1600" dirty="0">
              <a:solidFill>
                <a:srgbClr val="000000"/>
              </a:solidFill>
              <a:latin typeface="Times New Roman" panose="02020603050405020304" pitchFamily="18" charset="0"/>
              <a:cs typeface="Times New Roman" panose="02020603050405020304" pitchFamily="18" charset="0"/>
            </a:endParaRPr>
          </a:p>
          <a:p>
            <a:pPr marL="198000" indent="-198000">
              <a:lnSpc>
                <a:spcPct val="90000"/>
              </a:lnSpc>
              <a:spcBef>
                <a:spcPts val="600"/>
              </a:spcBef>
            </a:pPr>
            <a:endParaRPr lang="en-US" altLang="zh-CN" sz="1600" dirty="0">
              <a:solidFill>
                <a:srgbClr val="1818FF"/>
              </a:solidFill>
              <a:latin typeface="Times New Roman" panose="02020603050405020304" pitchFamily="18" charset="0"/>
              <a:cs typeface="Times New Roman" panose="02020603050405020304" pitchFamily="18" charset="0"/>
            </a:endParaRPr>
          </a:p>
        </p:txBody>
      </p:sp>
      <p:sp>
        <p:nvSpPr>
          <p:cNvPr id="84" name="Rectangle 15"/>
          <p:cNvSpPr>
            <a:spLocks noChangeArrowheads="1"/>
          </p:cNvSpPr>
          <p:nvPr/>
        </p:nvSpPr>
        <p:spPr bwMode="auto">
          <a:xfrm>
            <a:off x="5925242" y="1755362"/>
            <a:ext cx="3113826" cy="1444072"/>
          </a:xfrm>
          <a:prstGeom prst="rect">
            <a:avLst/>
          </a:prstGeom>
          <a:solidFill>
            <a:srgbClr val="0000FF"/>
          </a:solidFill>
          <a:ln>
            <a:noFill/>
          </a:ln>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a:lnSpc>
                <a:spcPct val="80000"/>
              </a:lnSpc>
              <a:spcBef>
                <a:spcPts val="600"/>
              </a:spcBef>
            </a:pPr>
            <a:r>
              <a:rPr lang="en-GB" altLang="zh-CN" dirty="0" smtClean="0">
                <a:solidFill>
                  <a:schemeClr val="bg1"/>
                </a:solidFill>
                <a:latin typeface="Times New Roman" panose="02020603050405020304" pitchFamily="18" charset="0"/>
                <a:cs typeface="Times New Roman" panose="02020603050405020304" pitchFamily="18" charset="0"/>
              </a:rPr>
              <a:t>EMC </a:t>
            </a:r>
            <a:endParaRPr lang="en-GB" altLang="zh-CN" dirty="0" smtClean="0">
              <a:solidFill>
                <a:schemeClr val="bg1"/>
              </a:solidFill>
              <a:latin typeface="Times New Roman" panose="02020603050405020304" pitchFamily="18" charset="0"/>
              <a:cs typeface="Times New Roman" panose="02020603050405020304" pitchFamily="18" charset="0"/>
              <a:sym typeface="Wingdings"/>
            </a:endParaRPr>
          </a:p>
          <a:p>
            <a:pPr marL="198000" indent="-198000">
              <a:lnSpc>
                <a:spcPct val="80000"/>
              </a:lnSpc>
              <a:spcBef>
                <a:spcPts val="600"/>
              </a:spcBef>
              <a:buFont typeface="Arial" panose="020B0604020202020204" pitchFamily="34" charset="0"/>
              <a:buChar char="•"/>
            </a:pPr>
            <a:r>
              <a:rPr lang="en-GB" altLang="zh-CN" sz="1600" dirty="0" smtClean="0">
                <a:solidFill>
                  <a:schemeClr val="bg1"/>
                </a:solidFill>
                <a:latin typeface="Times New Roman" panose="02020603050405020304" pitchFamily="18" charset="0"/>
                <a:cs typeface="Times New Roman" panose="02020603050405020304" pitchFamily="18" charset="0"/>
                <a:sym typeface="Wingdings"/>
              </a:rPr>
              <a:t>Energy range: 0.02-2.5 </a:t>
            </a:r>
            <a:r>
              <a:rPr lang="en-GB" altLang="zh-CN" sz="1600" dirty="0" err="1" smtClean="0">
                <a:solidFill>
                  <a:schemeClr val="bg1"/>
                </a:solidFill>
                <a:latin typeface="Times New Roman" panose="02020603050405020304" pitchFamily="18" charset="0"/>
                <a:cs typeface="Times New Roman" panose="02020603050405020304" pitchFamily="18" charset="0"/>
                <a:sym typeface="Wingdings"/>
              </a:rPr>
              <a:t>GeV</a:t>
            </a:r>
            <a:endParaRPr lang="en-GB" altLang="zh-CN" sz="1600" dirty="0" smtClean="0">
              <a:solidFill>
                <a:schemeClr val="bg1"/>
              </a:solidFill>
              <a:latin typeface="Times New Roman" panose="02020603050405020304" pitchFamily="18" charset="0"/>
              <a:cs typeface="Times New Roman" panose="02020603050405020304" pitchFamily="18" charset="0"/>
              <a:sym typeface="Wingdings"/>
            </a:endParaRPr>
          </a:p>
          <a:p>
            <a:pPr marL="198000" indent="-198000">
              <a:lnSpc>
                <a:spcPct val="80000"/>
              </a:lnSpc>
              <a:spcBef>
                <a:spcPts val="600"/>
              </a:spcBef>
              <a:buFont typeface="Arial" panose="020B0604020202020204" pitchFamily="34" charset="0"/>
              <a:buChar char="•"/>
            </a:pPr>
            <a:r>
              <a:rPr lang="en-GB" altLang="zh-CN" sz="1600" dirty="0" smtClean="0">
                <a:solidFill>
                  <a:schemeClr val="bg1"/>
                </a:solidFill>
                <a:latin typeface="Times New Roman" panose="02020603050405020304" pitchFamily="18" charset="0"/>
                <a:cs typeface="Times New Roman" panose="02020603050405020304" pitchFamily="18" charset="0"/>
                <a:sym typeface="Wingdings"/>
              </a:rPr>
              <a:t>At 1 </a:t>
            </a:r>
            <a:r>
              <a:rPr lang="en-GB" altLang="zh-CN" sz="1600" dirty="0" err="1" smtClean="0">
                <a:solidFill>
                  <a:schemeClr val="bg1"/>
                </a:solidFill>
                <a:latin typeface="Times New Roman" panose="02020603050405020304" pitchFamily="18" charset="0"/>
                <a:cs typeface="Times New Roman" panose="02020603050405020304" pitchFamily="18" charset="0"/>
                <a:sym typeface="Wingdings"/>
              </a:rPr>
              <a:t>GeV</a:t>
            </a:r>
            <a:r>
              <a:rPr lang="en-GB" altLang="zh-CN" sz="1600" dirty="0" smtClean="0">
                <a:solidFill>
                  <a:schemeClr val="bg1"/>
                </a:solidFill>
                <a:latin typeface="Times New Roman" panose="02020603050405020304" pitchFamily="18" charset="0"/>
                <a:cs typeface="Times New Roman" panose="02020603050405020304" pitchFamily="18" charset="0"/>
                <a:sym typeface="Wingdings"/>
              </a:rPr>
              <a:t>        </a:t>
            </a:r>
            <a:r>
              <a:rPr lang="en-US" altLang="zh-CN" sz="1600" dirty="0">
                <a:solidFill>
                  <a:schemeClr val="bg1"/>
                </a:solidFill>
                <a:latin typeface="Times New Roman" panose="02020603050405020304" pitchFamily="18" charset="0"/>
                <a:cs typeface="Times New Roman" panose="02020603050405020304" pitchFamily="18" charset="0"/>
                <a:sym typeface="Symbol"/>
              </a:rPr>
              <a:t></a:t>
            </a:r>
            <a:r>
              <a:rPr lang="en-US" altLang="zh-CN" sz="1600" baseline="-25000" dirty="0" smtClean="0">
                <a:solidFill>
                  <a:schemeClr val="bg1"/>
                </a:solidFill>
                <a:latin typeface="Times New Roman" panose="02020603050405020304" pitchFamily="18" charset="0"/>
                <a:cs typeface="Times New Roman" panose="02020603050405020304" pitchFamily="18" charset="0"/>
              </a:rPr>
              <a:t>E </a:t>
            </a:r>
            <a:r>
              <a:rPr lang="en-US" altLang="zh-CN" sz="1600" dirty="0" smtClean="0">
                <a:solidFill>
                  <a:schemeClr val="bg1"/>
                </a:solidFill>
                <a:latin typeface="Times New Roman" panose="02020603050405020304" pitchFamily="18" charset="0"/>
                <a:cs typeface="Times New Roman" panose="02020603050405020304" pitchFamily="18" charset="0"/>
              </a:rPr>
              <a:t>(%)</a:t>
            </a:r>
            <a:r>
              <a:rPr lang="en-US" altLang="zh-CN" sz="1600" baseline="-25000" dirty="0" smtClean="0">
                <a:solidFill>
                  <a:schemeClr val="bg1"/>
                </a:solidFill>
                <a:latin typeface="Times New Roman" panose="02020603050405020304" pitchFamily="18" charset="0"/>
                <a:cs typeface="Times New Roman" panose="02020603050405020304" pitchFamily="18" charset="0"/>
              </a:rPr>
              <a:t>      </a:t>
            </a:r>
            <a:endParaRPr lang="en-GB" altLang="zh-CN" sz="1600" dirty="0">
              <a:solidFill>
                <a:schemeClr val="bg1"/>
              </a:solidFill>
              <a:latin typeface="Times New Roman" panose="02020603050405020304" pitchFamily="18" charset="0"/>
              <a:cs typeface="Times New Roman" panose="02020603050405020304" pitchFamily="18" charset="0"/>
            </a:endParaRPr>
          </a:p>
          <a:p>
            <a:pPr marL="450000" indent="-198000">
              <a:lnSpc>
                <a:spcPct val="80000"/>
              </a:lnSpc>
              <a:spcBef>
                <a:spcPts val="600"/>
              </a:spcBef>
              <a:buFont typeface="Symbol" panose="05050102010706020507" pitchFamily="18" charset="2"/>
              <a:buChar char="-"/>
            </a:pPr>
            <a:r>
              <a:rPr lang="en-US" altLang="zh-CN" sz="1600" dirty="0" smtClean="0">
                <a:solidFill>
                  <a:schemeClr val="bg1"/>
                </a:solidFill>
                <a:latin typeface="Times New Roman" panose="02020603050405020304" pitchFamily="18" charset="0"/>
                <a:cs typeface="Times New Roman" panose="02020603050405020304" pitchFamily="18" charset="0"/>
              </a:rPr>
              <a:t>Barrel(Cs(I):     </a:t>
            </a:r>
            <a:r>
              <a:rPr lang="en-GB" altLang="zh-CN" sz="1600" dirty="0" smtClean="0">
                <a:solidFill>
                  <a:schemeClr val="bg1"/>
                </a:solidFill>
                <a:latin typeface="Times New Roman" panose="02020603050405020304" pitchFamily="18" charset="0"/>
                <a:cs typeface="Times New Roman" panose="02020603050405020304" pitchFamily="18" charset="0"/>
              </a:rPr>
              <a:t>2          </a:t>
            </a:r>
          </a:p>
          <a:p>
            <a:pPr marL="450000" indent="-198000">
              <a:lnSpc>
                <a:spcPct val="80000"/>
              </a:lnSpc>
              <a:spcBef>
                <a:spcPts val="600"/>
              </a:spcBef>
              <a:buFont typeface="Symbol" panose="05050102010706020507" pitchFamily="18" charset="2"/>
              <a:buChar char="-"/>
            </a:pPr>
            <a:r>
              <a:rPr lang="en-GB" altLang="zh-CN" sz="1600" dirty="0" err="1" smtClean="0">
                <a:solidFill>
                  <a:schemeClr val="bg1"/>
                </a:solidFill>
                <a:latin typeface="Times New Roman" panose="02020603050405020304" pitchFamily="18" charset="0"/>
                <a:cs typeface="Times New Roman" panose="02020603050405020304" pitchFamily="18" charset="0"/>
              </a:rPr>
              <a:t>Endcap</a:t>
            </a:r>
            <a:r>
              <a:rPr lang="en-GB" altLang="zh-CN" sz="1600" dirty="0" smtClean="0">
                <a:solidFill>
                  <a:schemeClr val="bg1"/>
                </a:solidFill>
                <a:latin typeface="Times New Roman" panose="02020603050405020304" pitchFamily="18" charset="0"/>
                <a:cs typeface="Times New Roman" panose="02020603050405020304" pitchFamily="18" charset="0"/>
              </a:rPr>
              <a:t> (Cs):     </a:t>
            </a:r>
            <a:r>
              <a:rPr lang="en-GB" altLang="zh-CN" sz="1600" dirty="0">
                <a:solidFill>
                  <a:schemeClr val="bg1"/>
                </a:solidFill>
                <a:latin typeface="Times New Roman" panose="02020603050405020304" pitchFamily="18" charset="0"/>
                <a:cs typeface="Times New Roman" panose="02020603050405020304" pitchFamily="18" charset="0"/>
              </a:rPr>
              <a:t>4</a:t>
            </a:r>
            <a:r>
              <a:rPr lang="en-GB" altLang="zh-CN" sz="1600" dirty="0" smtClean="0">
                <a:solidFill>
                  <a:schemeClr val="bg1"/>
                </a:solidFill>
                <a:latin typeface="Times New Roman" panose="02020603050405020304" pitchFamily="18" charset="0"/>
                <a:cs typeface="Times New Roman" panose="02020603050405020304" pitchFamily="18" charset="0"/>
              </a:rPr>
              <a:t>     </a:t>
            </a:r>
          </a:p>
          <a:p>
            <a:pPr marL="342900" indent="-342900">
              <a:lnSpc>
                <a:spcPct val="80000"/>
              </a:lnSpc>
              <a:spcBef>
                <a:spcPts val="600"/>
              </a:spcBef>
            </a:pPr>
            <a:endParaRPr lang="en-GB" altLang="zh-CN" dirty="0">
              <a:solidFill>
                <a:schemeClr val="bg1"/>
              </a:solidFill>
              <a:latin typeface="Calibri" charset="0"/>
            </a:endParaRPr>
          </a:p>
          <a:p>
            <a:pPr marL="342900" indent="-342900">
              <a:lnSpc>
                <a:spcPct val="80000"/>
              </a:lnSpc>
              <a:spcBef>
                <a:spcPts val="600"/>
              </a:spcBef>
            </a:pPr>
            <a:endParaRPr lang="en-US" altLang="zh-CN" dirty="0" smtClean="0">
              <a:solidFill>
                <a:schemeClr val="bg1"/>
              </a:solidFill>
              <a:latin typeface="Calibri" charset="0"/>
            </a:endParaRPr>
          </a:p>
          <a:p>
            <a:pPr marL="342900" indent="-342900">
              <a:lnSpc>
                <a:spcPct val="80000"/>
              </a:lnSpc>
              <a:spcBef>
                <a:spcPts val="600"/>
              </a:spcBef>
            </a:pPr>
            <a:endParaRPr lang="en-US" altLang="zh-CN" dirty="0">
              <a:solidFill>
                <a:schemeClr val="bg1"/>
              </a:solidFill>
              <a:latin typeface="Calibri" charset="0"/>
            </a:endParaRPr>
          </a:p>
          <a:p>
            <a:pPr marL="342900" indent="-342900">
              <a:lnSpc>
                <a:spcPct val="80000"/>
              </a:lnSpc>
              <a:spcBef>
                <a:spcPts val="600"/>
              </a:spcBef>
            </a:pPr>
            <a:endParaRPr lang="en-US" altLang="zh-CN" dirty="0" smtClean="0">
              <a:solidFill>
                <a:schemeClr val="bg1"/>
              </a:solidFill>
              <a:latin typeface="Calibri" charset="0"/>
            </a:endParaRPr>
          </a:p>
          <a:p>
            <a:pPr marL="342900" indent="-342900">
              <a:lnSpc>
                <a:spcPct val="80000"/>
              </a:lnSpc>
              <a:spcBef>
                <a:spcPts val="600"/>
              </a:spcBef>
            </a:pPr>
            <a:endParaRPr lang="en-US" altLang="zh-CN" dirty="0">
              <a:solidFill>
                <a:schemeClr val="bg1"/>
              </a:solidFill>
              <a:latin typeface="Calibri" charset="0"/>
            </a:endParaRPr>
          </a:p>
        </p:txBody>
      </p:sp>
      <p:sp>
        <p:nvSpPr>
          <p:cNvPr id="85" name="Rectangle 14"/>
          <p:cNvSpPr>
            <a:spLocks noChangeArrowheads="1"/>
          </p:cNvSpPr>
          <p:nvPr/>
        </p:nvSpPr>
        <p:spPr bwMode="auto">
          <a:xfrm>
            <a:off x="5931874" y="948771"/>
            <a:ext cx="3107193" cy="786894"/>
          </a:xfrm>
          <a:prstGeom prst="rect">
            <a:avLst/>
          </a:prstGeom>
          <a:solidFill>
            <a:srgbClr val="1EFF12"/>
          </a:solidFill>
          <a:ln>
            <a:noFill/>
          </a:ln>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a:lnSpc>
                <a:spcPct val="90000"/>
              </a:lnSpc>
              <a:spcBef>
                <a:spcPts val="600"/>
              </a:spcBef>
            </a:pPr>
            <a:r>
              <a:rPr lang="en-US" altLang="zh-CN" dirty="0" smtClean="0">
                <a:latin typeface="Times New Roman" panose="02020603050405020304" pitchFamily="18" charset="0"/>
                <a:cs typeface="Times New Roman" panose="02020603050405020304" pitchFamily="18" charset="0"/>
              </a:rPr>
              <a:t>MUD</a:t>
            </a:r>
          </a:p>
          <a:p>
            <a:pPr marL="198000" indent="-198000">
              <a:lnSpc>
                <a:spcPct val="90000"/>
              </a:lnSpc>
              <a:spcBef>
                <a:spcPts val="600"/>
              </a:spcBef>
              <a:buFont typeface="Arial"/>
              <a:buChar char="•"/>
            </a:pPr>
            <a:r>
              <a:rPr lang="en-US" altLang="zh-CN" sz="1600" dirty="0">
                <a:latin typeface="Times New Roman" panose="02020603050405020304" pitchFamily="18" charset="0"/>
                <a:cs typeface="Times New Roman" panose="02020603050405020304" pitchFamily="18" charset="0"/>
                <a:sym typeface="Symbol"/>
              </a:rPr>
              <a:t>/ suppression power &gt;</a:t>
            </a:r>
            <a:r>
              <a:rPr lang="en-US" altLang="zh-CN" sz="1600" dirty="0" smtClean="0">
                <a:latin typeface="Times New Roman" panose="02020603050405020304" pitchFamily="18" charset="0"/>
                <a:cs typeface="Times New Roman" panose="02020603050405020304" pitchFamily="18" charset="0"/>
                <a:sym typeface="Symbol"/>
              </a:rPr>
              <a:t>10/30</a:t>
            </a:r>
            <a:endParaRPr lang="en-US" altLang="zh-CN" sz="1600" dirty="0" smtClean="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83245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Tracking Detector</a:t>
            </a:r>
            <a:endParaRPr lang="zh-CN" altLang="en-US" dirty="0"/>
          </a:p>
        </p:txBody>
      </p:sp>
      <p:sp>
        <p:nvSpPr>
          <p:cNvPr id="3" name="内容占位符 2"/>
          <p:cNvSpPr>
            <a:spLocks noGrp="1"/>
          </p:cNvSpPr>
          <p:nvPr>
            <p:ph idx="1"/>
          </p:nvPr>
        </p:nvSpPr>
        <p:spPr>
          <a:xfrm>
            <a:off x="457201" y="906341"/>
            <a:ext cx="8229600" cy="2465510"/>
          </a:xfrm>
        </p:spPr>
        <p:txBody>
          <a:bodyPr/>
          <a:lstStyle/>
          <a:p>
            <a:pPr>
              <a:buFont typeface="Wingdings" panose="05000000000000000000" pitchFamily="2" charset="2"/>
              <a:buChar char="p"/>
            </a:pPr>
            <a:r>
              <a:rPr lang="en-US" altLang="zh-CN" sz="2000" dirty="0" smtClean="0">
                <a:solidFill>
                  <a:srgbClr val="0036FA"/>
                </a:solidFill>
                <a:latin typeface="华文楷体" panose="02010600040101010101" pitchFamily="2" charset="-122"/>
                <a:ea typeface="华文楷体" panose="02010600040101010101" pitchFamily="2" charset="-122"/>
              </a:rPr>
              <a:t>Must balance momentum resolution and curling of low momentum tracks :</a:t>
            </a:r>
          </a:p>
          <a:p>
            <a:pPr marL="644400" indent="-284400">
              <a:buFont typeface="华文楷体" panose="02010600040101010101" pitchFamily="2" charset="-122"/>
              <a:buChar char="−"/>
            </a:pPr>
            <a:r>
              <a:rPr lang="en-US" altLang="zh-CN" sz="2000" dirty="0" smtClean="0">
                <a:latin typeface="华文楷体" panose="02010600040101010101" pitchFamily="2" charset="-122"/>
                <a:ea typeface="华文楷体" panose="02010600040101010101" pitchFamily="2" charset="-122"/>
              </a:rPr>
              <a:t>Low B field (</a:t>
            </a:r>
            <a:r>
              <a:rPr lang="en-US" altLang="zh-CN" sz="2000" dirty="0" smtClean="0">
                <a:latin typeface="华文楷体" panose="02010600040101010101" pitchFamily="2" charset="-122"/>
                <a:ea typeface="华文楷体" panose="02010600040101010101" pitchFamily="2" charset="-122"/>
                <a:sym typeface="Symbol" panose="05050102010706020507" pitchFamily="18" charset="2"/>
              </a:rPr>
              <a:t>1T</a:t>
            </a:r>
            <a:r>
              <a:rPr lang="en-US" altLang="zh-CN" sz="2000" dirty="0" smtClean="0">
                <a:latin typeface="华文楷体" panose="02010600040101010101" pitchFamily="2" charset="-122"/>
                <a:ea typeface="华文楷体" panose="02010600040101010101" pitchFamily="2" charset="-122"/>
              </a:rPr>
              <a:t>), need re-optimized</a:t>
            </a:r>
          </a:p>
          <a:p>
            <a:pPr>
              <a:buFont typeface="Wingdings" panose="05000000000000000000" pitchFamily="2" charset="2"/>
              <a:buChar char="p"/>
            </a:pPr>
            <a:r>
              <a:rPr lang="en-US" altLang="zh-CN" sz="2000" dirty="0" smtClean="0">
                <a:solidFill>
                  <a:srgbClr val="0036FA"/>
                </a:solidFill>
                <a:latin typeface="华文楷体" panose="02010600040101010101" pitchFamily="2" charset="-122"/>
                <a:ea typeface="华文楷体" panose="02010600040101010101" pitchFamily="2" charset="-122"/>
              </a:rPr>
              <a:t>Multiple  coulomb scattering is critical :</a:t>
            </a:r>
          </a:p>
          <a:p>
            <a:pPr marL="644400" lvl="1"/>
            <a:r>
              <a:rPr lang="en-US" altLang="zh-CN" sz="2000" dirty="0">
                <a:latin typeface="华文楷体" panose="02010600040101010101" pitchFamily="2" charset="-122"/>
                <a:ea typeface="华文楷体" panose="02010600040101010101" pitchFamily="2" charset="-122"/>
              </a:rPr>
              <a:t>low mass helium-based gas, wires</a:t>
            </a:r>
          </a:p>
          <a:p>
            <a:pPr marL="644400" lvl="1"/>
            <a:r>
              <a:rPr lang="en-US" altLang="zh-CN" sz="2000" dirty="0">
                <a:latin typeface="华文楷体" panose="02010600040101010101" pitchFamily="2" charset="-122"/>
                <a:ea typeface="华文楷体" panose="02010600040101010101" pitchFamily="2" charset="-122"/>
              </a:rPr>
              <a:t>Small cells are needed for speed – more wires in tension with low mass</a:t>
            </a:r>
          </a:p>
          <a:p>
            <a:pPr marL="644400" lvl="1"/>
            <a:r>
              <a:rPr lang="en-US" altLang="zh-CN" sz="2000" dirty="0">
                <a:latin typeface="华文楷体" panose="02010600040101010101" pitchFamily="2" charset="-122"/>
                <a:ea typeface="华文楷体" panose="02010600040101010101" pitchFamily="2" charset="-122"/>
              </a:rPr>
              <a:t>Carbon fiber support structure to minimize effect on PID, EMC </a:t>
            </a:r>
            <a:r>
              <a:rPr lang="en-US" altLang="zh-CN" sz="2000" dirty="0" err="1" smtClean="0">
                <a:latin typeface="华文楷体" panose="02010600040101010101" pitchFamily="2" charset="-122"/>
                <a:ea typeface="华文楷体" panose="02010600040101010101" pitchFamily="2" charset="-122"/>
              </a:rPr>
              <a:t>etc</a:t>
            </a:r>
            <a:endParaRPr lang="en-US" altLang="zh-CN" sz="2000" dirty="0">
              <a:latin typeface="华文楷体" panose="02010600040101010101" pitchFamily="2" charset="-122"/>
              <a:ea typeface="华文楷体" panose="02010600040101010101" pitchFamily="2" charset="-122"/>
            </a:endParaRPr>
          </a:p>
          <a:p>
            <a:endParaRPr lang="en-US" altLang="zh-CN" dirty="0" smtClean="0"/>
          </a:p>
          <a:p>
            <a:endParaRPr lang="zh-CN" altLang="en-US"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42</a:t>
            </a:fld>
            <a:endParaRPr lang="en-US" dirty="0"/>
          </a:p>
        </p:txBody>
      </p:sp>
      <p:grpSp>
        <p:nvGrpSpPr>
          <p:cNvPr id="7" name="Group 4"/>
          <p:cNvGrpSpPr>
            <a:grpSpLocks/>
          </p:cNvGrpSpPr>
          <p:nvPr/>
        </p:nvGrpSpPr>
        <p:grpSpPr bwMode="auto">
          <a:xfrm>
            <a:off x="1314944" y="3371851"/>
            <a:ext cx="3312368" cy="2876549"/>
            <a:chOff x="6300" y="10956"/>
            <a:chExt cx="3960" cy="3276"/>
          </a:xfrm>
        </p:grpSpPr>
        <p:pic>
          <p:nvPicPr>
            <p:cNvPr id="8" name="Picture 5" descr="chamber-mdc"/>
            <p:cNvPicPr>
              <a:picLocks noChangeAspect="1" noChangeArrowheads="1"/>
            </p:cNvPicPr>
            <p:nvPr/>
          </p:nvPicPr>
          <p:blipFill>
            <a:blip r:embed="rId3" cstate="print"/>
            <a:srcRect/>
            <a:stretch>
              <a:fillRect/>
            </a:stretch>
          </p:blipFill>
          <p:spPr bwMode="auto">
            <a:xfrm>
              <a:off x="6300" y="10956"/>
              <a:ext cx="3777" cy="2975"/>
            </a:xfrm>
            <a:prstGeom prst="rect">
              <a:avLst/>
            </a:prstGeom>
            <a:noFill/>
            <a:ln w="9525">
              <a:noFill/>
              <a:miter lim="800000"/>
              <a:headEnd/>
              <a:tailEnd/>
            </a:ln>
          </p:spPr>
        </p:pic>
        <p:sp>
          <p:nvSpPr>
            <p:cNvPr id="9" name="Text Box 6"/>
            <p:cNvSpPr txBox="1">
              <a:spLocks noChangeArrowheads="1"/>
            </p:cNvSpPr>
            <p:nvPr/>
          </p:nvSpPr>
          <p:spPr bwMode="auto">
            <a:xfrm>
              <a:off x="6300" y="13764"/>
              <a:ext cx="3960" cy="468"/>
            </a:xfrm>
            <a:prstGeom prst="rect">
              <a:avLst/>
            </a:prstGeom>
            <a:solidFill>
              <a:srgbClr val="FFFFFF"/>
            </a:solidFill>
            <a:ln w="9525">
              <a:noFill/>
              <a:miter lim="800000"/>
              <a:headEnd/>
              <a:tailEnd/>
            </a:ln>
          </p:spPr>
          <p:txBody>
            <a:bodyPr/>
            <a:lstStyle/>
            <a:p>
              <a:pPr algn="just" eaLnBrk="0" hangingPunct="0"/>
              <a:endParaRPr kumimoji="0" lang="zh-CN" altLang="zh-CN" sz="1000" b="0">
                <a:cs typeface="Arial" charset="0"/>
              </a:endParaRPr>
            </a:p>
          </p:txBody>
        </p:sp>
      </p:grpSp>
      <p:graphicFrame>
        <p:nvGraphicFramePr>
          <p:cNvPr id="10" name="Object 1"/>
          <p:cNvGraphicFramePr>
            <a:graphicFrameLocks noChangeAspect="1"/>
          </p:cNvGraphicFramePr>
          <p:nvPr>
            <p:extLst>
              <p:ext uri="{D42A27DB-BD31-4B8C-83A1-F6EECF244321}">
                <p14:modId xmlns:p14="http://schemas.microsoft.com/office/powerpoint/2010/main" val="3497897381"/>
              </p:ext>
            </p:extLst>
          </p:nvPr>
        </p:nvGraphicFramePr>
        <p:xfrm>
          <a:off x="5023381" y="3471976"/>
          <a:ext cx="2664296" cy="1553125"/>
        </p:xfrm>
        <a:graphic>
          <a:graphicData uri="http://schemas.openxmlformats.org/presentationml/2006/ole">
            <mc:AlternateContent xmlns:mc="http://schemas.openxmlformats.org/markup-compatibility/2006">
              <mc:Choice xmlns:v="urn:schemas-microsoft-com:vml" Requires="v">
                <p:oleObj spid="_x0000_s1046" name="公式" r:id="rId4" imgW="1663560" imgH="1358640" progId="Equation.3">
                  <p:embed/>
                </p:oleObj>
              </mc:Choice>
              <mc:Fallback>
                <p:oleObj name="公式" r:id="rId4" imgW="1663560" imgH="1358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3381" y="3471976"/>
                        <a:ext cx="2664296" cy="1553125"/>
                      </a:xfrm>
                      <a:prstGeom prst="rect">
                        <a:avLst/>
                      </a:prstGeom>
                      <a:solidFill>
                        <a:srgbClr val="CCFFFF"/>
                      </a:solidFill>
                      <a:ln w="19050">
                        <a:solidFill>
                          <a:srgbClr val="FF0000"/>
                        </a:solidFill>
                        <a:miter lim="800000"/>
                        <a:headEnd/>
                        <a:tailEnd/>
                      </a:ln>
                    </p:spPr>
                  </p:pic>
                </p:oleObj>
              </mc:Fallback>
            </mc:AlternateContent>
          </a:graphicData>
        </a:graphic>
      </p:graphicFrame>
      <p:sp>
        <p:nvSpPr>
          <p:cNvPr id="11" name="矩形 10"/>
          <p:cNvSpPr/>
          <p:nvPr/>
        </p:nvSpPr>
        <p:spPr>
          <a:xfrm>
            <a:off x="5023381" y="5096284"/>
            <a:ext cx="2906565" cy="1200329"/>
          </a:xfrm>
          <a:prstGeom prst="rect">
            <a:avLst/>
          </a:prstGeom>
        </p:spPr>
        <p:txBody>
          <a:bodyPr wrap="none">
            <a:spAutoFit/>
          </a:bodyPr>
          <a:lstStyle/>
          <a:p>
            <a:pPr algn="ctr">
              <a:lnSpc>
                <a:spcPct val="150000"/>
              </a:lnSpc>
            </a:pPr>
            <a:r>
              <a:rPr lang="en-US" altLang="zh-CN" sz="2400" b="1" dirty="0" smtClean="0">
                <a:solidFill>
                  <a:srgbClr val="392BF5"/>
                </a:solidFill>
                <a:latin typeface="华文楷体" panose="02010600040101010101" pitchFamily="2" charset="-122"/>
                <a:ea typeface="华文楷体" panose="02010600040101010101" pitchFamily="2" charset="-122"/>
              </a:rPr>
              <a:t>BESIII Drift Chamber</a:t>
            </a:r>
          </a:p>
          <a:p>
            <a:pPr algn="ctr">
              <a:lnSpc>
                <a:spcPct val="150000"/>
              </a:lnSpc>
            </a:pPr>
            <a:r>
              <a:rPr lang="en-US" altLang="zh-CN" sz="2400" b="1" dirty="0" smtClean="0">
                <a:solidFill>
                  <a:srgbClr val="FF0000"/>
                </a:solidFill>
                <a:latin typeface="华文楷体" panose="02010600040101010101" pitchFamily="2" charset="-122"/>
                <a:ea typeface="华文楷体" panose="02010600040101010101" pitchFamily="2" charset="-122"/>
              </a:rPr>
              <a:t>Starting point</a:t>
            </a:r>
            <a:endParaRPr lang="zh-CN" altLang="en-US" sz="2400" b="1" dirty="0">
              <a:solidFill>
                <a:srgbClr val="FF0000"/>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41804749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Tracking Detector</a:t>
            </a:r>
            <a:endParaRPr lang="zh-CN" altLang="en-US"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43</a:t>
            </a:fld>
            <a:endParaRPr lang="en-US" dirty="0"/>
          </a:p>
        </p:txBody>
      </p:sp>
      <p:pic>
        <p:nvPicPr>
          <p:cNvPr id="7" name="内容占位符 3" descr="c1.png"/>
          <p:cNvPicPr>
            <a:picLocks noGrp="1" noChangeAspect="1"/>
          </p:cNvPicPr>
          <p:nvPr>
            <p:ph idx="1"/>
          </p:nvPr>
        </p:nvPicPr>
        <p:blipFill>
          <a:blip r:embed="rId2" cstate="print">
            <a:clrChange>
              <a:clrFrom>
                <a:srgbClr val="FFFFFF"/>
              </a:clrFrom>
              <a:clrTo>
                <a:srgbClr val="FFFFFF">
                  <a:alpha val="0"/>
                </a:srgbClr>
              </a:clrTo>
            </a:clrChange>
          </a:blip>
          <a:stretch>
            <a:fillRect/>
          </a:stretch>
        </p:blipFill>
        <p:spPr>
          <a:xfrm>
            <a:off x="347894" y="1729094"/>
            <a:ext cx="4512774" cy="4144885"/>
          </a:xfrm>
        </p:spPr>
      </p:pic>
      <p:sp>
        <p:nvSpPr>
          <p:cNvPr id="8" name="TextBox 4"/>
          <p:cNvSpPr txBox="1"/>
          <p:nvPr/>
        </p:nvSpPr>
        <p:spPr>
          <a:xfrm>
            <a:off x="4612111" y="1216214"/>
            <a:ext cx="4419922" cy="5170646"/>
          </a:xfrm>
          <a:prstGeom prst="rect">
            <a:avLst/>
          </a:prstGeom>
          <a:noFill/>
        </p:spPr>
        <p:txBody>
          <a:bodyPr wrap="square" rtlCol="0">
            <a:spAutoFit/>
          </a:bodyPr>
          <a:lstStyle/>
          <a:p>
            <a:pPr marL="285750" indent="-285750">
              <a:buFont typeface="Wingdings" panose="05000000000000000000" pitchFamily="2" charset="2"/>
              <a:buChar char="p"/>
            </a:pPr>
            <a:r>
              <a:rPr lang="en-US" altLang="zh-CN" sz="2200" dirty="0" smtClean="0">
                <a:latin typeface="华文楷体" panose="02010600040101010101" pitchFamily="2" charset="-122"/>
                <a:ea typeface="华文楷体" panose="02010600040101010101" pitchFamily="2" charset="-122"/>
              </a:rPr>
              <a:t>R in = 15 cm</a:t>
            </a:r>
          </a:p>
          <a:p>
            <a:pPr marL="285750" indent="-285750">
              <a:buFont typeface="Wingdings" panose="05000000000000000000" pitchFamily="2" charset="2"/>
              <a:buChar char="p"/>
            </a:pPr>
            <a:r>
              <a:rPr lang="en-US" altLang="zh-CN" sz="2200" dirty="0" smtClean="0">
                <a:latin typeface="华文楷体" panose="02010600040101010101" pitchFamily="2" charset="-122"/>
                <a:ea typeface="华文楷体" panose="02010600040101010101" pitchFamily="2" charset="-122"/>
              </a:rPr>
              <a:t>Rout = 85 cm</a:t>
            </a:r>
          </a:p>
          <a:p>
            <a:pPr marL="285750" indent="-285750">
              <a:buFont typeface="Wingdings" panose="05000000000000000000" pitchFamily="2" charset="2"/>
              <a:buChar char="p"/>
            </a:pPr>
            <a:r>
              <a:rPr lang="en-US" altLang="zh-CN" sz="2200" dirty="0" smtClean="0">
                <a:latin typeface="华文楷体" panose="02010600040101010101" pitchFamily="2" charset="-122"/>
                <a:ea typeface="华文楷体" panose="02010600040101010101" pitchFamily="2" charset="-122"/>
              </a:rPr>
              <a:t>L = 2.4 m</a:t>
            </a:r>
          </a:p>
          <a:p>
            <a:pPr marL="285750" indent="-285750">
              <a:buFont typeface="Wingdings" panose="05000000000000000000" pitchFamily="2" charset="2"/>
              <a:buChar char="p"/>
            </a:pPr>
            <a:r>
              <a:rPr lang="en-US" altLang="zh-CN" sz="2200" dirty="0" smtClean="0">
                <a:latin typeface="华文楷体" panose="02010600040101010101" pitchFamily="2" charset="-122"/>
                <a:ea typeface="华文楷体" panose="02010600040101010101" pitchFamily="2" charset="-122"/>
              </a:rPr>
              <a:t>B = 1 T</a:t>
            </a:r>
          </a:p>
          <a:p>
            <a:pPr marL="285750" indent="-285750">
              <a:buFont typeface="Wingdings" panose="05000000000000000000" pitchFamily="2" charset="2"/>
              <a:buChar char="p"/>
            </a:pPr>
            <a:r>
              <a:rPr lang="en-US" altLang="zh-CN" sz="2200" dirty="0" smtClean="0">
                <a:latin typeface="华文楷体" panose="02010600040101010101" pitchFamily="2" charset="-122"/>
                <a:ea typeface="华文楷体" panose="02010600040101010101" pitchFamily="2" charset="-122"/>
              </a:rPr>
              <a:t>He/C2H6 (60/40)</a:t>
            </a:r>
          </a:p>
          <a:p>
            <a:pPr marL="285750" indent="-285750">
              <a:buFont typeface="Wingdings" panose="05000000000000000000" pitchFamily="2" charset="2"/>
              <a:buChar char="p"/>
            </a:pPr>
            <a:r>
              <a:rPr lang="en-US" altLang="zh-CN" sz="2200" dirty="0" smtClean="0">
                <a:latin typeface="华文楷体" panose="02010600040101010101" pitchFamily="2" charset="-122"/>
                <a:ea typeface="华文楷体" panose="02010600040101010101" pitchFamily="2" charset="-122"/>
              </a:rPr>
              <a:t># of layers = 48</a:t>
            </a:r>
          </a:p>
          <a:p>
            <a:pPr marL="285750" indent="-285750">
              <a:buFont typeface="Wingdings" panose="05000000000000000000" pitchFamily="2" charset="2"/>
              <a:buChar char="p"/>
            </a:pPr>
            <a:r>
              <a:rPr lang="en-US" altLang="zh-CN" sz="2200" dirty="0" smtClean="0">
                <a:latin typeface="华文楷体" panose="02010600040101010101" pitchFamily="2" charset="-122"/>
                <a:ea typeface="华文楷体" panose="02010600040101010101" pitchFamily="2" charset="-122"/>
              </a:rPr>
              <a:t>Cell size =1.0cm(inner),1.5cm(outer)</a:t>
            </a:r>
          </a:p>
          <a:p>
            <a:pPr marL="285750" indent="-285750">
              <a:buFont typeface="Wingdings" panose="05000000000000000000" pitchFamily="2" charset="2"/>
              <a:buChar char="p"/>
            </a:pPr>
            <a:r>
              <a:rPr lang="en-US" altLang="zh-CN" sz="2200" dirty="0" smtClean="0">
                <a:latin typeface="华文楷体" panose="02010600040101010101" pitchFamily="2" charset="-122"/>
                <a:ea typeface="华文楷体" panose="02010600040101010101" pitchFamily="2" charset="-122"/>
              </a:rPr>
              <a:t>Sense wire: 20 um W</a:t>
            </a:r>
          </a:p>
          <a:p>
            <a:pPr marL="285750" indent="-285750">
              <a:buFont typeface="Wingdings" panose="05000000000000000000" pitchFamily="2" charset="2"/>
              <a:buChar char="p"/>
            </a:pPr>
            <a:r>
              <a:rPr lang="en-US" altLang="zh-CN" sz="2200" dirty="0" smtClean="0">
                <a:latin typeface="华文楷体" panose="02010600040101010101" pitchFamily="2" charset="-122"/>
                <a:ea typeface="华文楷体" panose="02010600040101010101" pitchFamily="2" charset="-122"/>
              </a:rPr>
              <a:t>Field wire: 110 um Al</a:t>
            </a:r>
          </a:p>
          <a:p>
            <a:pPr marL="285750" indent="-285750">
              <a:buFont typeface="Wingdings" panose="05000000000000000000" pitchFamily="2" charset="2"/>
              <a:buChar char="p"/>
            </a:pPr>
            <a:r>
              <a:rPr lang="en-US" altLang="zh-CN" sz="2200" dirty="0" smtClean="0">
                <a:latin typeface="华文楷体" panose="02010600040101010101" pitchFamily="2" charset="-122"/>
                <a:ea typeface="华文楷体" panose="02010600040101010101" pitchFamily="2" charset="-122"/>
              </a:rPr>
              <a:t>0.5%X0 carbon fiber inner wall</a:t>
            </a:r>
          </a:p>
          <a:p>
            <a:pPr marL="285750" indent="-285750">
              <a:buFont typeface="Wingdings" panose="05000000000000000000" pitchFamily="2" charset="2"/>
              <a:buChar char="p"/>
            </a:pPr>
            <a:r>
              <a:rPr lang="en-US" altLang="zh-CN" sz="2200" dirty="0" smtClean="0">
                <a:latin typeface="华文楷体" panose="02010600040101010101" pitchFamily="2" charset="-122"/>
                <a:ea typeface="华文楷体" panose="02010600040101010101" pitchFamily="2" charset="-122"/>
              </a:rPr>
              <a:t>Expected spatial resolution: 130 um</a:t>
            </a:r>
          </a:p>
          <a:p>
            <a:pPr marL="285750" indent="-285750">
              <a:buFont typeface="Wingdings" panose="05000000000000000000" pitchFamily="2" charset="2"/>
              <a:buChar char="p"/>
            </a:pPr>
            <a:r>
              <a:rPr lang="en-US" altLang="zh-CN" sz="2200" dirty="0" smtClean="0">
                <a:latin typeface="华文楷体" panose="02010600040101010101" pitchFamily="2" charset="-122"/>
                <a:ea typeface="华文楷体" panose="02010600040101010101" pitchFamily="2" charset="-122"/>
              </a:rPr>
              <a:t>Expected </a:t>
            </a:r>
            <a:r>
              <a:rPr lang="en-US" altLang="zh-CN" sz="2200" dirty="0" err="1" smtClean="0">
                <a:latin typeface="华文楷体" panose="02010600040101010101" pitchFamily="2" charset="-122"/>
                <a:ea typeface="华文楷体" panose="02010600040101010101" pitchFamily="2" charset="-122"/>
              </a:rPr>
              <a:t>dE</a:t>
            </a:r>
            <a:r>
              <a:rPr lang="en-US" altLang="zh-CN" sz="2200" dirty="0" smtClean="0">
                <a:latin typeface="华文楷体" panose="02010600040101010101" pitchFamily="2" charset="-122"/>
                <a:ea typeface="华文楷体" panose="02010600040101010101" pitchFamily="2" charset="-122"/>
              </a:rPr>
              <a:t>/</a:t>
            </a:r>
            <a:r>
              <a:rPr lang="en-US" altLang="zh-CN" sz="2200" dirty="0" err="1" smtClean="0">
                <a:latin typeface="华文楷体" panose="02010600040101010101" pitchFamily="2" charset="-122"/>
                <a:ea typeface="华文楷体" panose="02010600040101010101" pitchFamily="2" charset="-122"/>
              </a:rPr>
              <a:t>dx</a:t>
            </a:r>
            <a:r>
              <a:rPr lang="en-US" altLang="zh-CN" sz="2200" dirty="0" smtClean="0">
                <a:latin typeface="华文楷体" panose="02010600040101010101" pitchFamily="2" charset="-122"/>
                <a:ea typeface="华文楷体" panose="02010600040101010101" pitchFamily="2" charset="-122"/>
              </a:rPr>
              <a:t> resolution: 7%</a:t>
            </a:r>
          </a:p>
          <a:p>
            <a:pPr marL="285750" indent="-285750">
              <a:buFont typeface="Wingdings" panose="05000000000000000000" pitchFamily="2" charset="2"/>
              <a:buChar char="p"/>
            </a:pPr>
            <a:r>
              <a:rPr lang="en-US" altLang="zh-CN" sz="2200" dirty="0" smtClean="0">
                <a:latin typeface="华文楷体" panose="02010600040101010101" pitchFamily="2" charset="-122"/>
                <a:ea typeface="华文楷体" panose="02010600040101010101" pitchFamily="2" charset="-122"/>
              </a:rPr>
              <a:t>Layer configuration: 8A-5S-5A-5S-5A-5S-5A-5S-5A</a:t>
            </a:r>
          </a:p>
          <a:p>
            <a:pPr marL="285750" indent="-285750">
              <a:buFont typeface="Wingdings" panose="05000000000000000000" pitchFamily="2" charset="2"/>
              <a:buChar char="p"/>
            </a:pPr>
            <a:endParaRPr lang="zh-CN" altLang="en-US" sz="2200" dirty="0">
              <a:latin typeface="华文楷体" panose="02010600040101010101" pitchFamily="2" charset="-122"/>
              <a:ea typeface="华文楷体" panose="02010600040101010101" pitchFamily="2" charset="-122"/>
            </a:endParaRPr>
          </a:p>
        </p:txBody>
      </p:sp>
      <p:sp>
        <p:nvSpPr>
          <p:cNvPr id="9" name="TextBox 6"/>
          <p:cNvSpPr txBox="1"/>
          <p:nvPr/>
        </p:nvSpPr>
        <p:spPr>
          <a:xfrm>
            <a:off x="6881979" y="1498261"/>
            <a:ext cx="1488661" cy="461665"/>
          </a:xfrm>
          <a:prstGeom prst="rect">
            <a:avLst/>
          </a:prstGeom>
          <a:noFill/>
        </p:spPr>
        <p:txBody>
          <a:bodyPr wrap="square" rtlCol="0">
            <a:spAutoFit/>
          </a:bodyPr>
          <a:lstStyle/>
          <a:p>
            <a:r>
              <a:rPr lang="en-US" altLang="zh-CN" sz="2400" b="1" dirty="0" smtClean="0">
                <a:solidFill>
                  <a:srgbClr val="FF0000"/>
                </a:solidFill>
                <a:latin typeface="华文楷体" panose="02010600040101010101" pitchFamily="2" charset="-122"/>
                <a:ea typeface="华文楷体" panose="02010600040101010101" pitchFamily="2" charset="-122"/>
              </a:rPr>
              <a:t>Low mass</a:t>
            </a:r>
            <a:endParaRPr lang="zh-CN" altLang="en-US" sz="2400" b="1" dirty="0">
              <a:solidFill>
                <a:srgbClr val="FF0000"/>
              </a:solidFill>
              <a:latin typeface="华文楷体" panose="02010600040101010101" pitchFamily="2" charset="-122"/>
              <a:ea typeface="华文楷体" panose="02010600040101010101" pitchFamily="2" charset="-122"/>
            </a:endParaRPr>
          </a:p>
        </p:txBody>
      </p:sp>
      <p:pic>
        <p:nvPicPr>
          <p:cNvPr id="10" name="图片 9"/>
          <p:cNvPicPr>
            <a:picLocks noChangeAspect="1"/>
          </p:cNvPicPr>
          <p:nvPr/>
        </p:nvPicPr>
        <p:blipFill>
          <a:blip r:embed="rId3" cstate="print"/>
          <a:stretch>
            <a:fillRect/>
          </a:stretch>
        </p:blipFill>
        <p:spPr>
          <a:xfrm>
            <a:off x="1929406" y="925109"/>
            <a:ext cx="2520536" cy="1374053"/>
          </a:xfrm>
          <a:prstGeom prst="rect">
            <a:avLst/>
          </a:prstGeom>
        </p:spPr>
      </p:pic>
      <p:sp>
        <p:nvSpPr>
          <p:cNvPr id="11" name="内容占位符 2"/>
          <p:cNvSpPr txBox="1">
            <a:spLocks/>
          </p:cNvSpPr>
          <p:nvPr/>
        </p:nvSpPr>
        <p:spPr>
          <a:xfrm>
            <a:off x="1929406" y="975576"/>
            <a:ext cx="2520535" cy="371845"/>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altLang="zh-CN" sz="2400" b="0" i="0" u="none" strike="noStrike" kern="1200" cap="none" spc="0" normalizeH="0" baseline="0" noProof="0" dirty="0" smtClean="0">
                <a:ln>
                  <a:noFill/>
                </a:ln>
                <a:solidFill>
                  <a:schemeClr val="tx1"/>
                </a:solidFill>
                <a:effectLst/>
                <a:uLnTx/>
                <a:uFillTx/>
                <a:latin typeface="+mn-lt"/>
                <a:ea typeface="+mn-ea"/>
                <a:cs typeface="+mn-cs"/>
                <a:sym typeface="Symbol" panose="05050102010706020507" pitchFamily="18" charset="2"/>
              </a:rPr>
              <a:t>Simulation : </a:t>
            </a:r>
            <a:r>
              <a:rPr kumimoji="0" lang="en-US" altLang="zh-CN" sz="2400" b="0" i="0" u="none" strike="noStrike" kern="1200" cap="none" spc="0" normalizeH="0" baseline="0" noProof="0" dirty="0" smtClean="0">
                <a:ln>
                  <a:noFill/>
                </a:ln>
                <a:solidFill>
                  <a:schemeClr val="tx1"/>
                </a:solidFill>
                <a:effectLst/>
                <a:uLnTx/>
                <a:uFillTx/>
                <a:latin typeface="+mn-lt"/>
                <a:ea typeface="+mn-ea"/>
                <a:cs typeface="+mn-cs"/>
              </a:rPr>
              <a:t>= 90</a:t>
            </a:r>
            <a:r>
              <a:rPr kumimoji="0" lang="en-US" altLang="zh-CN" sz="2400" b="0" i="0" u="none" strike="noStrike" kern="1200" cap="none" spc="0" normalizeH="0" baseline="30000" noProof="0" dirty="0" smtClean="0">
                <a:ln>
                  <a:noFill/>
                </a:ln>
                <a:solidFill>
                  <a:schemeClr val="tx1"/>
                </a:solidFill>
                <a:effectLst/>
                <a:uLnTx/>
                <a:uFillTx/>
                <a:latin typeface="+mn-lt"/>
                <a:ea typeface="+mn-ea"/>
                <a:cs typeface="+mn-cs"/>
              </a:rPr>
              <a:t>0</a:t>
            </a:r>
            <a:endParaRPr kumimoji="0" lang="zh-CN" altLang="en-US" sz="2400" b="0" i="0" u="none" strike="noStrike" kern="1200" cap="none" spc="0" normalizeH="0" baseline="3000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2372071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Vertex Detector</a:t>
            </a:r>
            <a:endParaRPr lang="zh-CN" altLang="en-US" dirty="0"/>
          </a:p>
        </p:txBody>
      </p:sp>
      <p:sp>
        <p:nvSpPr>
          <p:cNvPr id="3" name="内容占位符 2"/>
          <p:cNvSpPr>
            <a:spLocks noGrp="1"/>
          </p:cNvSpPr>
          <p:nvPr>
            <p:ph idx="1"/>
          </p:nvPr>
        </p:nvSpPr>
        <p:spPr>
          <a:xfrm>
            <a:off x="870858" y="1027672"/>
            <a:ext cx="7982856" cy="5066395"/>
          </a:xfrm>
        </p:spPr>
        <p:txBody>
          <a:bodyPr>
            <a:normAutofit fontScale="55000" lnSpcReduction="20000"/>
          </a:bodyPr>
          <a:lstStyle/>
          <a:p>
            <a:pPr>
              <a:lnSpc>
                <a:spcPct val="130000"/>
              </a:lnSpc>
              <a:buFont typeface="Wingdings" panose="05000000000000000000" pitchFamily="2" charset="2"/>
              <a:buChar char="p"/>
            </a:pPr>
            <a:r>
              <a:rPr kumimoji="1" lang="en-US" altLang="zh-CN" sz="4400" dirty="0">
                <a:solidFill>
                  <a:srgbClr val="0036FA"/>
                </a:solidFill>
                <a:latin typeface="华文楷体" panose="02010600040101010101" pitchFamily="2" charset="-122"/>
                <a:ea typeface="华文楷体" panose="02010600040101010101" pitchFamily="2" charset="-122"/>
              </a:rPr>
              <a:t>Provide precise hit close to collision vertex.</a:t>
            </a:r>
          </a:p>
          <a:p>
            <a:pPr marL="702000">
              <a:lnSpc>
                <a:spcPct val="130000"/>
              </a:lnSpc>
              <a:buFont typeface="华文楷体" panose="02010600040101010101" pitchFamily="2" charset="-122"/>
              <a:buChar char="−"/>
            </a:pPr>
            <a:r>
              <a:rPr kumimoji="1" lang="en-US" altLang="zh-CN" sz="4200" dirty="0">
                <a:latin typeface="华文楷体" panose="02010600040101010101" pitchFamily="2" charset="-122"/>
                <a:ea typeface="华文楷体" panose="02010600040101010101" pitchFamily="2" charset="-122"/>
              </a:rPr>
              <a:t> </a:t>
            </a:r>
            <a:r>
              <a:rPr kumimoji="1" lang="en-US" altLang="zh-CN" sz="4200" dirty="0">
                <a:solidFill>
                  <a:srgbClr val="FF0000"/>
                </a:solidFill>
                <a:latin typeface="华文楷体" panose="02010600040101010101" pitchFamily="2" charset="-122"/>
                <a:ea typeface="华文楷体" panose="02010600040101010101" pitchFamily="2" charset="-122"/>
              </a:rPr>
              <a:t>Secondary vertices </a:t>
            </a:r>
            <a:r>
              <a:rPr kumimoji="1" lang="en-US" altLang="zh-CN" sz="4200" dirty="0">
                <a:latin typeface="华文楷体" panose="02010600040101010101" pitchFamily="2" charset="-122"/>
                <a:ea typeface="华文楷体" panose="02010600040101010101" pitchFamily="2" charset="-122"/>
              </a:rPr>
              <a:t>reconstruction. </a:t>
            </a:r>
          </a:p>
          <a:p>
            <a:pPr marL="702000">
              <a:lnSpc>
                <a:spcPct val="130000"/>
              </a:lnSpc>
              <a:buFont typeface="华文楷体" panose="02010600040101010101" pitchFamily="2" charset="-122"/>
              <a:buChar char="−"/>
            </a:pPr>
            <a:r>
              <a:rPr kumimoji="1" lang="en-US" altLang="zh-CN" sz="4200" dirty="0" smtClean="0">
                <a:latin typeface="华文楷体" panose="02010600040101010101" pitchFamily="2" charset="-122"/>
                <a:ea typeface="华文楷体" panose="02010600040101010101" pitchFamily="2" charset="-122"/>
              </a:rPr>
              <a:t>Help </a:t>
            </a:r>
            <a:r>
              <a:rPr kumimoji="1" lang="en-US" altLang="zh-CN" sz="4200" dirty="0">
                <a:latin typeface="华文楷体" panose="02010600040101010101" pitchFamily="2" charset="-122"/>
                <a:ea typeface="华文楷体" panose="02010600040101010101" pitchFamily="2" charset="-122"/>
              </a:rPr>
              <a:t>on </a:t>
            </a:r>
            <a:r>
              <a:rPr kumimoji="1" lang="en-US" altLang="zh-CN" sz="4200" dirty="0">
                <a:solidFill>
                  <a:srgbClr val="FF0000"/>
                </a:solidFill>
                <a:latin typeface="华文楷体" panose="02010600040101010101" pitchFamily="2" charset="-122"/>
                <a:ea typeface="华文楷体" panose="02010600040101010101" pitchFamily="2" charset="-122"/>
              </a:rPr>
              <a:t>tracking, </a:t>
            </a:r>
            <a:r>
              <a:rPr kumimoji="1" lang="en-US" altLang="zh-CN" sz="4200" dirty="0">
                <a:latin typeface="华文楷体" panose="02010600040101010101" pitchFamily="2" charset="-122"/>
                <a:ea typeface="华文楷体" panose="02010600040101010101" pitchFamily="2" charset="-122"/>
              </a:rPr>
              <a:t>improve </a:t>
            </a:r>
            <a:r>
              <a:rPr kumimoji="1" lang="en-US" altLang="zh-CN" sz="4200" dirty="0">
                <a:solidFill>
                  <a:srgbClr val="FF0000"/>
                </a:solidFill>
                <a:latin typeface="华文楷体" panose="02010600040101010101" pitchFamily="2" charset="-122"/>
                <a:ea typeface="华文楷体" panose="02010600040101010101" pitchFamily="2" charset="-122"/>
              </a:rPr>
              <a:t>momentum </a:t>
            </a:r>
            <a:r>
              <a:rPr kumimoji="1" lang="en-US" altLang="zh-CN" sz="4200" dirty="0">
                <a:latin typeface="华文楷体" panose="02010600040101010101" pitchFamily="2" charset="-122"/>
                <a:ea typeface="华文楷体" panose="02010600040101010101" pitchFamily="2" charset="-122"/>
              </a:rPr>
              <a:t>resolution.</a:t>
            </a:r>
          </a:p>
          <a:p>
            <a:pPr marL="702000">
              <a:lnSpc>
                <a:spcPct val="130000"/>
              </a:lnSpc>
              <a:buFont typeface="华文楷体" panose="02010600040101010101" pitchFamily="2" charset="-122"/>
              <a:buChar char="−"/>
            </a:pPr>
            <a:r>
              <a:rPr kumimoji="1" lang="en-US" altLang="zh-CN" sz="4200" dirty="0">
                <a:latin typeface="华文楷体" panose="02010600040101010101" pitchFamily="2" charset="-122"/>
                <a:ea typeface="华文楷体" panose="02010600040101010101" pitchFamily="2" charset="-122"/>
              </a:rPr>
              <a:t> Help on </a:t>
            </a:r>
            <a:r>
              <a:rPr kumimoji="1" lang="en-US" altLang="zh-CN" sz="4200" dirty="0">
                <a:solidFill>
                  <a:srgbClr val="FF0000"/>
                </a:solidFill>
                <a:latin typeface="华文楷体" panose="02010600040101010101" pitchFamily="2" charset="-122"/>
                <a:ea typeface="华文楷体" panose="02010600040101010101" pitchFamily="2" charset="-122"/>
              </a:rPr>
              <a:t>vertex finding</a:t>
            </a:r>
            <a:r>
              <a:rPr kumimoji="1" lang="en-US" altLang="zh-CN" sz="4200" dirty="0">
                <a:latin typeface="华文楷体" panose="02010600040101010101" pitchFamily="2" charset="-122"/>
                <a:ea typeface="华文楷体" panose="02010600040101010101" pitchFamily="2" charset="-122"/>
              </a:rPr>
              <a:t>, improve the </a:t>
            </a:r>
            <a:r>
              <a:rPr kumimoji="1" lang="en-US" altLang="zh-CN" sz="4200" dirty="0">
                <a:solidFill>
                  <a:srgbClr val="FF0000"/>
                </a:solidFill>
                <a:latin typeface="华文楷体" panose="02010600040101010101" pitchFamily="2" charset="-122"/>
                <a:ea typeface="华文楷体" panose="02010600040101010101" pitchFamily="2" charset="-122"/>
              </a:rPr>
              <a:t>position</a:t>
            </a:r>
            <a:r>
              <a:rPr kumimoji="1" lang="en-US" altLang="zh-CN" sz="4200" dirty="0">
                <a:latin typeface="华文楷体" panose="02010600040101010101" pitchFamily="2" charset="-122"/>
                <a:ea typeface="华文楷体" panose="02010600040101010101" pitchFamily="2" charset="-122"/>
              </a:rPr>
              <a:t> resolution (impact parameter d</a:t>
            </a:r>
            <a:r>
              <a:rPr kumimoji="1" lang="en-US" altLang="zh-CN" sz="4200" baseline="-25000" dirty="0">
                <a:latin typeface="华文楷体" panose="02010600040101010101" pitchFamily="2" charset="-122"/>
                <a:ea typeface="华文楷体" panose="02010600040101010101" pitchFamily="2" charset="-122"/>
              </a:rPr>
              <a:t>0</a:t>
            </a:r>
            <a:r>
              <a:rPr kumimoji="1" lang="en-US" altLang="zh-CN" sz="4200" dirty="0">
                <a:latin typeface="华文楷体" panose="02010600040101010101" pitchFamily="2" charset="-122"/>
                <a:ea typeface="华文楷体" panose="02010600040101010101" pitchFamily="2" charset="-122"/>
              </a:rPr>
              <a:t>).</a:t>
            </a:r>
          </a:p>
          <a:p>
            <a:pPr marL="359100" indent="0">
              <a:lnSpc>
                <a:spcPct val="130000"/>
              </a:lnSpc>
              <a:buNone/>
            </a:pPr>
            <a:endParaRPr kumimoji="1" lang="en-US" altLang="zh-CN" dirty="0">
              <a:latin typeface="华文楷体" panose="02010600040101010101" pitchFamily="2" charset="-122"/>
              <a:ea typeface="华文楷体" panose="02010600040101010101" pitchFamily="2" charset="-122"/>
            </a:endParaRPr>
          </a:p>
          <a:p>
            <a:pPr>
              <a:lnSpc>
                <a:spcPct val="130000"/>
              </a:lnSpc>
              <a:buFont typeface="Wingdings" panose="05000000000000000000" pitchFamily="2" charset="2"/>
              <a:buChar char="p"/>
            </a:pPr>
            <a:r>
              <a:rPr kumimoji="1" lang="en-US" altLang="zh-CN" sz="4400" dirty="0">
                <a:solidFill>
                  <a:srgbClr val="0036FA"/>
                </a:solidFill>
                <a:latin typeface="华文楷体" panose="02010600040101010101" pitchFamily="2" charset="-122"/>
                <a:ea typeface="华文楷体" panose="02010600040101010101" pitchFamily="2" charset="-122"/>
              </a:rPr>
              <a:t>Challenge and risk</a:t>
            </a:r>
          </a:p>
          <a:p>
            <a:pPr marL="702000">
              <a:lnSpc>
                <a:spcPct val="130000"/>
              </a:lnSpc>
              <a:buFont typeface="华文楷体" panose="02010600040101010101" pitchFamily="2" charset="-122"/>
              <a:buChar char="−"/>
            </a:pPr>
            <a:r>
              <a:rPr kumimoji="1" lang="en-US" altLang="zh-CN" dirty="0">
                <a:latin typeface="华文楷体" panose="02010600040101010101" pitchFamily="2" charset="-122"/>
                <a:ea typeface="华文楷体" panose="02010600040101010101" pitchFamily="2" charset="-122"/>
              </a:rPr>
              <a:t> </a:t>
            </a:r>
            <a:r>
              <a:rPr kumimoji="1" lang="en-US" altLang="zh-CN" sz="4200" dirty="0">
                <a:latin typeface="华文楷体" panose="02010600040101010101" pitchFamily="2" charset="-122"/>
                <a:ea typeface="华文楷体" panose="02010600040101010101" pitchFamily="2" charset="-122"/>
              </a:rPr>
              <a:t>Develop pixel technology in China.</a:t>
            </a:r>
          </a:p>
          <a:p>
            <a:pPr marL="702000">
              <a:lnSpc>
                <a:spcPct val="130000"/>
              </a:lnSpc>
              <a:buFont typeface="华文楷体" panose="02010600040101010101" pitchFamily="2" charset="-122"/>
              <a:buChar char="−"/>
            </a:pPr>
            <a:r>
              <a:rPr kumimoji="1" lang="en-US" altLang="zh-CN" sz="4200" dirty="0">
                <a:latin typeface="华文楷体" panose="02010600040101010101" pitchFamily="2" charset="-122"/>
                <a:ea typeface="华文楷体" panose="02010600040101010101" pitchFamily="2" charset="-122"/>
              </a:rPr>
              <a:t> Material control (low mass must be required).</a:t>
            </a:r>
          </a:p>
          <a:p>
            <a:pPr marL="702000">
              <a:lnSpc>
                <a:spcPct val="130000"/>
              </a:lnSpc>
              <a:buFont typeface="华文楷体" panose="02010600040101010101" pitchFamily="2" charset="-122"/>
              <a:buChar char="−"/>
            </a:pPr>
            <a:r>
              <a:rPr kumimoji="1" lang="en-US" altLang="zh-CN" sz="4200" dirty="0">
                <a:latin typeface="华文楷体" panose="02010600040101010101" pitchFamily="2" charset="-122"/>
                <a:ea typeface="华文楷体" panose="02010600040101010101" pitchFamily="2" charset="-122"/>
              </a:rPr>
              <a:t> Man power and cost.</a:t>
            </a:r>
          </a:p>
          <a:p>
            <a:pPr marL="702000">
              <a:lnSpc>
                <a:spcPct val="130000"/>
              </a:lnSpc>
              <a:buFont typeface="华文楷体" panose="02010600040101010101" pitchFamily="2" charset="-122"/>
              <a:buChar char="−"/>
            </a:pPr>
            <a:r>
              <a:rPr kumimoji="1" lang="en-US" altLang="zh-CN" sz="4200" dirty="0">
                <a:latin typeface="华文楷体" panose="02010600040101010101" pitchFamily="2" charset="-122"/>
                <a:ea typeface="华文楷体" panose="02010600040101010101" pitchFamily="2" charset="-122"/>
              </a:rPr>
              <a:t>…</a:t>
            </a:r>
          </a:p>
          <a:p>
            <a:endParaRPr lang="zh-CN" altLang="en-US"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44</a:t>
            </a:fld>
            <a:endParaRPr lang="en-US" dirty="0"/>
          </a:p>
        </p:txBody>
      </p:sp>
    </p:spTree>
    <p:extLst>
      <p:ext uri="{BB962C8B-B14F-4D97-AF65-F5344CB8AC3E}">
        <p14:creationId xmlns:p14="http://schemas.microsoft.com/office/powerpoint/2010/main" val="32400835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Vertex Options</a:t>
            </a:r>
            <a:endParaRPr lang="zh-CN" altLang="en-US"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45</a:t>
            </a:fld>
            <a:endParaRPr lang="en-US" dirty="0"/>
          </a:p>
        </p:txBody>
      </p:sp>
      <p:grpSp>
        <p:nvGrpSpPr>
          <p:cNvPr id="7" name="组 22"/>
          <p:cNvGrpSpPr>
            <a:grpSpLocks/>
          </p:cNvGrpSpPr>
          <p:nvPr/>
        </p:nvGrpSpPr>
        <p:grpSpPr bwMode="auto">
          <a:xfrm>
            <a:off x="576910" y="1184713"/>
            <a:ext cx="4392488" cy="3168352"/>
            <a:chOff x="4495800" y="1219200"/>
            <a:chExt cx="3976688" cy="2455863"/>
          </a:xfrm>
        </p:grpSpPr>
        <p:sp>
          <p:nvSpPr>
            <p:cNvPr id="8" name="Oval 4"/>
            <p:cNvSpPr>
              <a:spLocks noChangeArrowheads="1"/>
            </p:cNvSpPr>
            <p:nvPr/>
          </p:nvSpPr>
          <p:spPr bwMode="auto">
            <a:xfrm>
              <a:off x="4495800" y="1219200"/>
              <a:ext cx="3976688" cy="2455863"/>
            </a:xfrm>
            <a:prstGeom prst="ellipse">
              <a:avLst/>
            </a:prstGeom>
            <a:blipFill dpi="0" rotWithShape="1">
              <a:blip r:embed="rId2" cstate="print"/>
              <a:srcRect/>
              <a:stretch>
                <a:fillRect/>
              </a:stretch>
            </a:blipFill>
            <a:ln w="25400">
              <a:solidFill>
                <a:srgbClr val="FF0000"/>
              </a:solidFill>
              <a:round/>
              <a:headEnd/>
              <a:tailEnd/>
            </a:ln>
          </p:spPr>
          <p:txBody>
            <a:bodyPr anchor="ctr"/>
            <a:lstStyle/>
            <a:p>
              <a:pPr algn="ctr"/>
              <a:endParaRPr lang="en-US" altLang="zh-CN" dirty="0"/>
            </a:p>
          </p:txBody>
        </p:sp>
        <p:sp>
          <p:nvSpPr>
            <p:cNvPr id="9" name="TextBox 79"/>
            <p:cNvSpPr txBox="1">
              <a:spLocks noChangeArrowheads="1"/>
            </p:cNvSpPr>
            <p:nvPr/>
          </p:nvSpPr>
          <p:spPr bwMode="auto">
            <a:xfrm>
              <a:off x="7704138" y="1836738"/>
              <a:ext cx="538958" cy="923329"/>
            </a:xfrm>
            <a:prstGeom prst="rect">
              <a:avLst/>
            </a:prstGeom>
            <a:solidFill>
              <a:srgbClr val="FFFFFF">
                <a:alpha val="58823"/>
              </a:srgbClr>
            </a:solidFill>
            <a:ln w="9525">
              <a:noFill/>
              <a:miter lim="800000"/>
              <a:headEnd/>
              <a:tailEnd/>
            </a:ln>
          </p:spPr>
          <p:txBody>
            <a:bodyPr wrap="none">
              <a:spAutoFit/>
            </a:bodyPr>
            <a:lstStyle/>
            <a:p>
              <a:r>
                <a:rPr lang="en-US" altLang="zh-CN" dirty="0">
                  <a:solidFill>
                    <a:srgbClr val="000000"/>
                  </a:solidFill>
                </a:rPr>
                <a:t>SSD</a:t>
              </a:r>
            </a:p>
            <a:p>
              <a:r>
                <a:rPr lang="en-US" altLang="zh-CN" dirty="0">
                  <a:solidFill>
                    <a:srgbClr val="000000"/>
                  </a:solidFill>
                </a:rPr>
                <a:t>IST</a:t>
              </a:r>
            </a:p>
            <a:p>
              <a:r>
                <a:rPr lang="en-US" altLang="zh-CN" dirty="0">
                  <a:solidFill>
                    <a:srgbClr val="000000"/>
                  </a:solidFill>
                </a:rPr>
                <a:t>PXL</a:t>
              </a:r>
            </a:p>
          </p:txBody>
        </p:sp>
        <p:cxnSp>
          <p:nvCxnSpPr>
            <p:cNvPr id="10" name="Straight Arrow Connector 44"/>
            <p:cNvCxnSpPr>
              <a:cxnSpLocks noChangeShapeType="1"/>
            </p:cNvCxnSpPr>
            <p:nvPr/>
          </p:nvCxnSpPr>
          <p:spPr bwMode="auto">
            <a:xfrm flipH="1">
              <a:off x="7010400" y="2057400"/>
              <a:ext cx="769938" cy="152400"/>
            </a:xfrm>
            <a:prstGeom prst="straightConnector1">
              <a:avLst/>
            </a:prstGeom>
            <a:noFill/>
            <a:ln w="9525">
              <a:solidFill>
                <a:srgbClr val="FFFF00"/>
              </a:solidFill>
              <a:round/>
              <a:headEnd/>
              <a:tailEnd type="oval" w="med" len="med"/>
            </a:ln>
          </p:spPr>
        </p:cxnSp>
        <p:cxnSp>
          <p:nvCxnSpPr>
            <p:cNvPr id="11" name="Straight Arrow Connector 46"/>
            <p:cNvCxnSpPr>
              <a:cxnSpLocks noChangeShapeType="1"/>
              <a:stCxn id="9" idx="1"/>
            </p:cNvCxnSpPr>
            <p:nvPr/>
          </p:nvCxnSpPr>
          <p:spPr bwMode="auto">
            <a:xfrm flipH="1">
              <a:off x="6713540" y="2298403"/>
              <a:ext cx="990598" cy="63797"/>
            </a:xfrm>
            <a:prstGeom prst="straightConnector1">
              <a:avLst/>
            </a:prstGeom>
            <a:noFill/>
            <a:ln w="9525">
              <a:solidFill>
                <a:srgbClr val="FFFF00"/>
              </a:solidFill>
              <a:round/>
              <a:headEnd/>
              <a:tailEnd type="oval" w="med" len="med"/>
            </a:ln>
          </p:spPr>
        </p:cxnSp>
        <p:cxnSp>
          <p:nvCxnSpPr>
            <p:cNvPr id="12" name="Straight Arrow Connector 49"/>
            <p:cNvCxnSpPr>
              <a:cxnSpLocks noChangeShapeType="1"/>
            </p:cNvCxnSpPr>
            <p:nvPr/>
          </p:nvCxnSpPr>
          <p:spPr bwMode="auto">
            <a:xfrm flipH="1" flipV="1">
              <a:off x="6332538" y="2438401"/>
              <a:ext cx="1447800" cy="76199"/>
            </a:xfrm>
            <a:prstGeom prst="straightConnector1">
              <a:avLst/>
            </a:prstGeom>
            <a:noFill/>
            <a:ln w="9525">
              <a:solidFill>
                <a:srgbClr val="FFFF00"/>
              </a:solidFill>
              <a:round/>
              <a:headEnd/>
              <a:tailEnd type="oval" w="med" len="med"/>
            </a:ln>
          </p:spPr>
        </p:cxnSp>
        <p:sp>
          <p:nvSpPr>
            <p:cNvPr id="13" name="TextBox 86"/>
            <p:cNvSpPr>
              <a:spLocks noChangeArrowheads="1"/>
            </p:cNvSpPr>
            <p:nvPr/>
          </p:nvSpPr>
          <p:spPr bwMode="auto">
            <a:xfrm>
              <a:off x="6121401" y="1325563"/>
              <a:ext cx="1049337" cy="350837"/>
            </a:xfrm>
            <a:prstGeom prst="ellipse">
              <a:avLst/>
            </a:prstGeom>
            <a:gradFill rotWithShape="0">
              <a:gsLst>
                <a:gs pos="0">
                  <a:srgbClr val="9AB5E4"/>
                </a:gs>
                <a:gs pos="50000">
                  <a:srgbClr val="C2D1ED"/>
                </a:gs>
                <a:gs pos="100000">
                  <a:srgbClr val="E1E8F5"/>
                </a:gs>
              </a:gsLst>
              <a:lin ang="5400000"/>
            </a:gradFill>
            <a:ln w="9525">
              <a:noFill/>
              <a:round/>
              <a:headEnd/>
              <a:tailEnd/>
            </a:ln>
          </p:spPr>
          <p:txBody>
            <a:bodyPr anchor="ctr" anchorCtr="1"/>
            <a:lstStyle/>
            <a:p>
              <a:pPr algn="ctr"/>
              <a:r>
                <a:rPr lang="en-US" altLang="zh-CN" dirty="0">
                  <a:solidFill>
                    <a:srgbClr val="000000"/>
                  </a:solidFill>
                </a:rPr>
                <a:t>HFT</a:t>
              </a:r>
            </a:p>
          </p:txBody>
        </p:sp>
      </p:grpSp>
      <p:sp>
        <p:nvSpPr>
          <p:cNvPr id="14" name="Content Placeholder 2"/>
          <p:cNvSpPr>
            <a:spLocks noGrp="1"/>
          </p:cNvSpPr>
          <p:nvPr>
            <p:ph idx="4294967295"/>
          </p:nvPr>
        </p:nvSpPr>
        <p:spPr>
          <a:xfrm>
            <a:off x="356259" y="906599"/>
            <a:ext cx="2016224" cy="534072"/>
          </a:xfrm>
        </p:spPr>
        <p:txBody>
          <a:bodyPr>
            <a:normAutofit/>
          </a:bodyPr>
          <a:lstStyle/>
          <a:p>
            <a:pPr defTabSz="456498">
              <a:buFont typeface="Wingdings" panose="05000000000000000000" pitchFamily="2" charset="2"/>
              <a:buChar char="p"/>
            </a:pPr>
            <a:r>
              <a:rPr lang="en-US" altLang="zh-CN" sz="2000" dirty="0" smtClean="0">
                <a:solidFill>
                  <a:srgbClr val="0036FA"/>
                </a:solidFill>
                <a:latin typeface="华文楷体" panose="02010600040101010101" pitchFamily="2" charset="-122"/>
                <a:ea typeface="华文楷体" panose="02010600040101010101" pitchFamily="2" charset="-122"/>
              </a:rPr>
              <a:t>STAR-HFT</a:t>
            </a:r>
            <a:endParaRPr lang="en-US" altLang="en-US" sz="2400" dirty="0" smtClean="0">
              <a:solidFill>
                <a:srgbClr val="0036FA"/>
              </a:solidFill>
              <a:latin typeface="华文楷体" panose="02010600040101010101" pitchFamily="2" charset="-122"/>
              <a:ea typeface="华文楷体" panose="02010600040101010101" pitchFamily="2" charset="-122"/>
            </a:endParaRPr>
          </a:p>
        </p:txBody>
      </p:sp>
      <p:sp>
        <p:nvSpPr>
          <p:cNvPr id="15" name="Content Placeholder 2"/>
          <p:cNvSpPr txBox="1">
            <a:spLocks/>
          </p:cNvSpPr>
          <p:nvPr/>
        </p:nvSpPr>
        <p:spPr bwMode="auto">
          <a:xfrm>
            <a:off x="5580112" y="938436"/>
            <a:ext cx="3259676" cy="1301269"/>
          </a:xfrm>
          <a:prstGeom prst="rect">
            <a:avLst/>
          </a:prstGeom>
          <a:noFill/>
          <a:ln w="9525">
            <a:noFill/>
            <a:miter lim="800000"/>
            <a:headEnd/>
            <a:tailEnd/>
          </a:ln>
        </p:spPr>
        <p:txBody>
          <a:bodyPr lIns="91428" tIns="45715" rIns="91428" bIns="45715"/>
          <a:lstStyle/>
          <a:p>
            <a:pPr marL="342900" indent="-342900" defTabSz="400827">
              <a:spcBef>
                <a:spcPct val="20000"/>
              </a:spcBef>
              <a:buClr>
                <a:schemeClr val="hlink"/>
              </a:buClr>
              <a:buFont typeface="Wingdings" panose="05000000000000000000" pitchFamily="2" charset="2"/>
              <a:buChar char="p"/>
            </a:pPr>
            <a:r>
              <a:rPr lang="en-US" altLang="zh-CN" sz="2000" b="1" dirty="0">
                <a:solidFill>
                  <a:srgbClr val="0036FA"/>
                </a:solidFill>
                <a:latin typeface="华文楷体" panose="02010600040101010101" pitchFamily="2" charset="-122"/>
                <a:ea typeface="华文楷体" panose="02010600040101010101" pitchFamily="2" charset="-122"/>
              </a:rPr>
              <a:t>Belle II </a:t>
            </a:r>
            <a:r>
              <a:rPr lang="en-US" altLang="zh-CN" sz="2000" b="1" dirty="0" smtClean="0">
                <a:solidFill>
                  <a:srgbClr val="0036FA"/>
                </a:solidFill>
                <a:latin typeface="华文楷体" panose="02010600040101010101" pitchFamily="2" charset="-122"/>
                <a:ea typeface="华文楷体" panose="02010600040101010101" pitchFamily="2" charset="-122"/>
              </a:rPr>
              <a:t>PXD</a:t>
            </a:r>
            <a:endParaRPr lang="en-US" altLang="zh-CN" sz="2000" b="1" dirty="0">
              <a:solidFill>
                <a:srgbClr val="0036FA"/>
              </a:solidFill>
              <a:latin typeface="华文楷体" panose="02010600040101010101" pitchFamily="2" charset="-122"/>
              <a:ea typeface="华文楷体" panose="02010600040101010101" pitchFamily="2" charset="-122"/>
            </a:endParaRPr>
          </a:p>
          <a:p>
            <a:pPr marL="342900" indent="-342900" defTabSz="400827">
              <a:spcBef>
                <a:spcPct val="20000"/>
              </a:spcBef>
              <a:buFont typeface="华文楷体" panose="02010600040101010101" pitchFamily="2" charset="-122"/>
              <a:buChar char="−"/>
            </a:pPr>
            <a:r>
              <a:rPr lang="en-US" altLang="zh-CN" sz="2000" b="1" dirty="0" smtClean="0">
                <a:latin typeface="华文楷体" panose="02010600040101010101" pitchFamily="2" charset="-122"/>
                <a:ea typeface="华文楷体" panose="02010600040101010101" pitchFamily="2" charset="-122"/>
              </a:rPr>
              <a:t>In </a:t>
            </a:r>
            <a:r>
              <a:rPr lang="en-US" altLang="zh-CN" sz="2000" b="1" dirty="0">
                <a:latin typeface="华文楷体" panose="02010600040101010101" pitchFamily="2" charset="-122"/>
                <a:ea typeface="华文楷体" panose="02010600040101010101" pitchFamily="2" charset="-122"/>
              </a:rPr>
              <a:t>the active pixel matrix region: thickness ~ </a:t>
            </a:r>
            <a:r>
              <a:rPr lang="en-US" altLang="zh-CN" sz="2000" b="1" dirty="0">
                <a:solidFill>
                  <a:srgbClr val="FF0000"/>
                </a:solidFill>
                <a:latin typeface="华文楷体" panose="02010600040101010101" pitchFamily="2" charset="-122"/>
                <a:ea typeface="华文楷体" panose="02010600040101010101" pitchFamily="2" charset="-122"/>
              </a:rPr>
              <a:t>75 mm</a:t>
            </a:r>
            <a:r>
              <a:rPr lang="en-US" altLang="zh-CN" sz="2000" dirty="0">
                <a:latin typeface="华文楷体" panose="02010600040101010101" pitchFamily="2" charset="-122"/>
                <a:ea typeface="华文楷体" panose="02010600040101010101" pitchFamily="2" charset="-122"/>
              </a:rPr>
              <a:t>.</a:t>
            </a:r>
          </a:p>
        </p:txBody>
      </p:sp>
      <p:pic>
        <p:nvPicPr>
          <p:cNvPr id="16" name="图片 15"/>
          <p:cNvPicPr>
            <a:picLocks noChangeAspect="1"/>
          </p:cNvPicPr>
          <p:nvPr/>
        </p:nvPicPr>
        <p:blipFill>
          <a:blip r:embed="rId3" cstate="print"/>
          <a:srcRect/>
          <a:stretch>
            <a:fillRect/>
          </a:stretch>
        </p:blipFill>
        <p:spPr bwMode="auto">
          <a:xfrm>
            <a:off x="5915353" y="2171910"/>
            <a:ext cx="2924435" cy="1937251"/>
          </a:xfrm>
          <a:prstGeom prst="rect">
            <a:avLst/>
          </a:prstGeom>
          <a:noFill/>
          <a:ln w="9525">
            <a:noFill/>
            <a:miter lim="800000"/>
            <a:headEnd/>
            <a:tailEnd/>
          </a:ln>
        </p:spPr>
      </p:pic>
      <p:pic>
        <p:nvPicPr>
          <p:cNvPr id="17" name="图片 16"/>
          <p:cNvPicPr>
            <a:picLocks noChangeAspect="1"/>
          </p:cNvPicPr>
          <p:nvPr/>
        </p:nvPicPr>
        <p:blipFill>
          <a:blip r:embed="rId4" cstate="print"/>
          <a:srcRect/>
          <a:stretch>
            <a:fillRect/>
          </a:stretch>
        </p:blipFill>
        <p:spPr bwMode="auto">
          <a:xfrm>
            <a:off x="4982537" y="4109161"/>
            <a:ext cx="4030710" cy="1760604"/>
          </a:xfrm>
          <a:prstGeom prst="rect">
            <a:avLst/>
          </a:prstGeom>
          <a:noFill/>
          <a:ln w="9525">
            <a:noFill/>
            <a:miter lim="800000"/>
            <a:headEnd/>
            <a:tailEnd/>
          </a:ln>
        </p:spPr>
      </p:pic>
      <p:sp>
        <p:nvSpPr>
          <p:cNvPr id="18" name="Text Box 38"/>
          <p:cNvSpPr txBox="1">
            <a:spLocks noChangeArrowheads="1"/>
          </p:cNvSpPr>
          <p:nvPr/>
        </p:nvSpPr>
        <p:spPr bwMode="auto">
          <a:xfrm>
            <a:off x="263342" y="4346184"/>
            <a:ext cx="4248472" cy="1785094"/>
          </a:xfrm>
          <a:prstGeom prst="rect">
            <a:avLst/>
          </a:prstGeom>
          <a:noFill/>
          <a:ln w="9525">
            <a:noFill/>
            <a:miter lim="800000"/>
            <a:headEnd/>
            <a:tailEnd/>
          </a:ln>
        </p:spPr>
        <p:txBody>
          <a:bodyPr wrap="square" lIns="91428" tIns="45715" rIns="91428" bIns="45715">
            <a:spAutoFit/>
          </a:bodyPr>
          <a:lstStyle/>
          <a:p>
            <a:pPr marL="342900" indent="-342900">
              <a:spcBef>
                <a:spcPct val="50000"/>
              </a:spcBef>
              <a:buClr>
                <a:srgbClr val="0066FF"/>
              </a:buClr>
              <a:buFont typeface="Wingdings" panose="05000000000000000000" pitchFamily="2" charset="2"/>
              <a:buChar char="p"/>
            </a:pPr>
            <a:r>
              <a:rPr lang="en-US" altLang="zh-CN" sz="2000" b="1" dirty="0" smtClean="0">
                <a:solidFill>
                  <a:srgbClr val="0036FA"/>
                </a:solidFill>
                <a:latin typeface="华文楷体" panose="02010600040101010101" pitchFamily="2" charset="-122"/>
                <a:ea typeface="华文楷体" panose="02010600040101010101" pitchFamily="2" charset="-122"/>
              </a:rPr>
              <a:t>PIXEL</a:t>
            </a:r>
            <a:r>
              <a:rPr lang="en-US" altLang="zh-CN" sz="2000" dirty="0" smtClean="0">
                <a:solidFill>
                  <a:srgbClr val="0036FA"/>
                </a:solidFill>
                <a:latin typeface="华文楷体" panose="02010600040101010101" pitchFamily="2" charset="-122"/>
                <a:ea typeface="华文楷体" panose="02010600040101010101" pitchFamily="2" charset="-122"/>
              </a:rPr>
              <a:t> </a:t>
            </a:r>
          </a:p>
          <a:p>
            <a:pPr marL="342900" indent="-342900">
              <a:spcBef>
                <a:spcPct val="50000"/>
              </a:spcBef>
              <a:buClr>
                <a:srgbClr val="0066FF"/>
              </a:buClr>
              <a:buFont typeface="华文楷体" panose="02010600040101010101" pitchFamily="2" charset="-122"/>
              <a:buChar char="−"/>
            </a:pPr>
            <a:r>
              <a:rPr lang="en-US" altLang="zh-CN" dirty="0" smtClean="0">
                <a:latin typeface="华文楷体" panose="02010600040101010101" pitchFamily="2" charset="-122"/>
                <a:ea typeface="华文楷体" panose="02010600040101010101" pitchFamily="2" charset="-122"/>
              </a:rPr>
              <a:t>double </a:t>
            </a:r>
            <a:r>
              <a:rPr lang="en-US" altLang="zh-CN" dirty="0">
                <a:latin typeface="华文楷体" panose="02010600040101010101" pitchFamily="2" charset="-122"/>
                <a:ea typeface="华文楷体" panose="02010600040101010101" pitchFamily="2" charset="-122"/>
              </a:rPr>
              <a:t>layers, 20.7x20.7 </a:t>
            </a:r>
            <a:r>
              <a:rPr lang="en-US" altLang="zh-CN" dirty="0" smtClean="0">
                <a:latin typeface="华文楷体" panose="02010600040101010101" pitchFamily="2" charset="-122"/>
                <a:ea typeface="华文楷体" panose="02010600040101010101" pitchFamily="2" charset="-122"/>
              </a:rPr>
              <a:t>um </a:t>
            </a:r>
            <a:r>
              <a:rPr lang="en-US" altLang="zh-CN" dirty="0">
                <a:latin typeface="华文楷体" panose="02010600040101010101" pitchFamily="2" charset="-122"/>
                <a:ea typeface="华文楷体" panose="02010600040101010101" pitchFamily="2" charset="-122"/>
              </a:rPr>
              <a:t>pixel pitch, 2 cm x 20 cm each ladder, 10 ladders, delivering ultimate pointing resolution. </a:t>
            </a:r>
            <a:endParaRPr lang="en-US" altLang="zh-CN" dirty="0" smtClean="0">
              <a:latin typeface="华文楷体" panose="02010600040101010101" pitchFamily="2" charset="-122"/>
              <a:ea typeface="华文楷体" panose="02010600040101010101" pitchFamily="2" charset="-122"/>
            </a:endParaRPr>
          </a:p>
          <a:p>
            <a:pPr marL="342900" indent="-342900">
              <a:spcBef>
                <a:spcPct val="50000"/>
              </a:spcBef>
              <a:buClr>
                <a:srgbClr val="0066FF"/>
              </a:buClr>
              <a:buFont typeface="华文楷体" panose="02010600040101010101" pitchFamily="2" charset="-122"/>
              <a:buChar char="−"/>
            </a:pPr>
            <a:r>
              <a:rPr lang="en-US" altLang="zh-CN" b="1" dirty="0" smtClean="0">
                <a:solidFill>
                  <a:srgbClr val="0033CC"/>
                </a:solidFill>
                <a:latin typeface="华文楷体" panose="02010600040101010101" pitchFamily="2" charset="-122"/>
                <a:ea typeface="华文楷体" panose="02010600040101010101" pitchFamily="2" charset="-122"/>
              </a:rPr>
              <a:t>new </a:t>
            </a:r>
            <a:r>
              <a:rPr lang="en-US" altLang="zh-CN" b="1" dirty="0">
                <a:solidFill>
                  <a:srgbClr val="0033CC"/>
                </a:solidFill>
                <a:latin typeface="华文楷体" panose="02010600040101010101" pitchFamily="2" charset="-122"/>
                <a:ea typeface="华文楷体" panose="02010600040101010101" pitchFamily="2" charset="-122"/>
              </a:rPr>
              <a:t>active pixel technology</a:t>
            </a:r>
            <a:endParaRPr lang="en-US" altLang="zh-CN" dirty="0">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23532260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smtClean="0"/>
              <a:t>Others option</a:t>
            </a:r>
            <a:endParaRPr lang="zh-CN" altLang="en-US"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46</a:t>
            </a:fld>
            <a:endParaRPr lang="en-US" dirty="0"/>
          </a:p>
        </p:txBody>
      </p:sp>
      <p:sp>
        <p:nvSpPr>
          <p:cNvPr id="7" name="内容占位符 2"/>
          <p:cNvSpPr>
            <a:spLocks noGrp="1"/>
          </p:cNvSpPr>
          <p:nvPr/>
        </p:nvSpPr>
        <p:spPr bwMode="auto">
          <a:xfrm>
            <a:off x="457200" y="651483"/>
            <a:ext cx="8229600" cy="4906963"/>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Century Gothic" pitchFamily="34"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zh-CN" sz="2800" dirty="0" smtClean="0"/>
              <a:t>GEM</a:t>
            </a:r>
          </a:p>
          <a:p>
            <a:endParaRPr lang="en-US" altLang="zh-CN" dirty="0" smtClean="0"/>
          </a:p>
          <a:p>
            <a:endParaRPr lang="en-US" altLang="zh-CN" dirty="0" smtClean="0"/>
          </a:p>
          <a:p>
            <a:pPr>
              <a:buNone/>
            </a:pPr>
            <a:endParaRPr lang="en-US" altLang="zh-CN" dirty="0" smtClean="0"/>
          </a:p>
          <a:p>
            <a:pPr>
              <a:buNone/>
            </a:pPr>
            <a:endParaRPr lang="en-US" altLang="zh-CN" sz="2000" dirty="0" smtClean="0"/>
          </a:p>
          <a:p>
            <a:r>
              <a:rPr lang="en-US" altLang="zh-CN" sz="2800" dirty="0" err="1" smtClean="0"/>
              <a:t>MicroMegas</a:t>
            </a:r>
            <a:endParaRPr lang="zh-CN" altLang="en-US" sz="2800" dirty="0"/>
          </a:p>
        </p:txBody>
      </p:sp>
      <p:pic>
        <p:nvPicPr>
          <p:cNvPr id="8" name="Picture 2"/>
          <p:cNvPicPr>
            <a:picLocks noChangeAspect="1" noChangeArrowheads="1"/>
          </p:cNvPicPr>
          <p:nvPr/>
        </p:nvPicPr>
        <p:blipFill>
          <a:blip r:embed="rId2"/>
          <a:srcRect/>
          <a:stretch>
            <a:fillRect/>
          </a:stretch>
        </p:blipFill>
        <p:spPr bwMode="auto">
          <a:xfrm>
            <a:off x="971600" y="1165958"/>
            <a:ext cx="3384376" cy="2026855"/>
          </a:xfrm>
          <a:prstGeom prst="rect">
            <a:avLst/>
          </a:prstGeom>
          <a:noFill/>
          <a:ln w="9525">
            <a:noFill/>
            <a:miter lim="800000"/>
            <a:headEnd/>
            <a:tailEnd/>
          </a:ln>
        </p:spPr>
      </p:pic>
      <p:pic>
        <p:nvPicPr>
          <p:cNvPr id="9" name="Picture 3"/>
          <p:cNvPicPr>
            <a:picLocks noChangeAspect="1" noChangeArrowheads="1"/>
          </p:cNvPicPr>
          <p:nvPr/>
        </p:nvPicPr>
        <p:blipFill>
          <a:blip r:embed="rId3"/>
          <a:srcRect l="2083" t="3796"/>
          <a:stretch>
            <a:fillRect/>
          </a:stretch>
        </p:blipFill>
        <p:spPr bwMode="auto">
          <a:xfrm>
            <a:off x="4860032" y="1295945"/>
            <a:ext cx="3384376" cy="1824860"/>
          </a:xfrm>
          <a:prstGeom prst="rect">
            <a:avLst/>
          </a:prstGeom>
          <a:noFill/>
          <a:ln w="9525">
            <a:noFill/>
            <a:miter lim="800000"/>
            <a:headEnd/>
            <a:tailEnd/>
          </a:ln>
        </p:spPr>
      </p:pic>
      <p:pic>
        <p:nvPicPr>
          <p:cNvPr id="10" name="Picture 2"/>
          <p:cNvPicPr>
            <a:picLocks noChangeAspect="1" noChangeArrowheads="1"/>
          </p:cNvPicPr>
          <p:nvPr/>
        </p:nvPicPr>
        <p:blipFill>
          <a:blip r:embed="rId4"/>
          <a:srcRect/>
          <a:stretch>
            <a:fillRect/>
          </a:stretch>
        </p:blipFill>
        <p:spPr bwMode="auto">
          <a:xfrm>
            <a:off x="1187624" y="3828021"/>
            <a:ext cx="3456384" cy="2378497"/>
          </a:xfrm>
          <a:prstGeom prst="rect">
            <a:avLst/>
          </a:prstGeom>
          <a:noFill/>
          <a:ln w="9525">
            <a:noFill/>
            <a:miter lim="800000"/>
            <a:headEnd/>
            <a:tailEnd/>
          </a:ln>
        </p:spPr>
      </p:pic>
      <p:sp>
        <p:nvSpPr>
          <p:cNvPr id="11" name="TextBox 7"/>
          <p:cNvSpPr txBox="1"/>
          <p:nvPr/>
        </p:nvSpPr>
        <p:spPr>
          <a:xfrm>
            <a:off x="5220072" y="3844770"/>
            <a:ext cx="2880320" cy="1569660"/>
          </a:xfrm>
          <a:prstGeom prst="rect">
            <a:avLst/>
          </a:prstGeom>
          <a:noFill/>
        </p:spPr>
        <p:txBody>
          <a:bodyPr wrap="square" rtlCol="0">
            <a:spAutoFit/>
          </a:bodyPr>
          <a:lstStyle>
            <a:defPPr>
              <a:defRPr lang="de-DE"/>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marL="268288" indent="-268288">
              <a:buFont typeface="Arial" pitchFamily="34" charset="0"/>
              <a:buChar char="•"/>
            </a:pPr>
            <a:r>
              <a:rPr lang="zh-CN" altLang="en-US" sz="2400" dirty="0" smtClean="0">
                <a:latin typeface="华文楷体" pitchFamily="2" charset="-122"/>
                <a:ea typeface="华文楷体" pitchFamily="2" charset="-122"/>
              </a:rPr>
              <a:t>在</a:t>
            </a:r>
            <a:r>
              <a:rPr lang="en-US" altLang="zh-CN" sz="2400" dirty="0" smtClean="0">
                <a:latin typeface="华文楷体" pitchFamily="2" charset="-122"/>
                <a:ea typeface="华文楷体" pitchFamily="2" charset="-122"/>
              </a:rPr>
              <a:t>HIEPA</a:t>
            </a:r>
            <a:r>
              <a:rPr lang="zh-CN" altLang="en-US" sz="2400" dirty="0" smtClean="0">
                <a:latin typeface="华文楷体" pitchFamily="2" charset="-122"/>
                <a:ea typeface="华文楷体" pitchFamily="2" charset="-122"/>
              </a:rPr>
              <a:t>上应用的技术难点</a:t>
            </a:r>
            <a:endParaRPr lang="en-US" altLang="zh-CN" sz="2400" dirty="0" smtClean="0">
              <a:latin typeface="华文楷体" pitchFamily="2" charset="-122"/>
              <a:ea typeface="华文楷体" pitchFamily="2" charset="-122"/>
            </a:endParaRPr>
          </a:p>
          <a:p>
            <a:pPr marL="536575" lvl="1" indent="-268288">
              <a:buFont typeface="Calibri" pitchFamily="34" charset="0"/>
              <a:buChar char="–"/>
            </a:pPr>
            <a:r>
              <a:rPr lang="zh-CN" altLang="en-US" sz="2400" dirty="0" smtClean="0">
                <a:latin typeface="华文楷体" pitchFamily="2" charset="-122"/>
                <a:ea typeface="华文楷体" pitchFamily="2" charset="-122"/>
              </a:rPr>
              <a:t>圆柱型</a:t>
            </a:r>
            <a:endParaRPr lang="en-US" altLang="zh-CN" sz="2400" dirty="0" smtClean="0">
              <a:latin typeface="华文楷体" pitchFamily="2" charset="-122"/>
              <a:ea typeface="华文楷体" pitchFamily="2" charset="-122"/>
            </a:endParaRPr>
          </a:p>
          <a:p>
            <a:pPr marL="536575" lvl="1" indent="-268288">
              <a:buFont typeface="Calibri" pitchFamily="34" charset="0"/>
              <a:buChar char="–"/>
            </a:pPr>
            <a:r>
              <a:rPr lang="zh-CN" altLang="en-US" sz="2400" dirty="0" smtClean="0">
                <a:latin typeface="华文楷体" pitchFamily="2" charset="-122"/>
                <a:ea typeface="华文楷体" pitchFamily="2" charset="-122"/>
              </a:rPr>
              <a:t>像素读出</a:t>
            </a:r>
            <a:endParaRPr lang="zh-CN" altLang="en-US" sz="2400" dirty="0">
              <a:latin typeface="华文楷体" pitchFamily="2" charset="-122"/>
              <a:ea typeface="华文楷体" pitchFamily="2" charset="-122"/>
            </a:endParaRPr>
          </a:p>
        </p:txBody>
      </p:sp>
    </p:spTree>
    <p:extLst>
      <p:ext uri="{BB962C8B-B14F-4D97-AF65-F5344CB8AC3E}">
        <p14:creationId xmlns:p14="http://schemas.microsoft.com/office/powerpoint/2010/main" val="20186993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Performances</a:t>
            </a:r>
            <a:endParaRPr lang="zh-CN" altLang="en-US"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47</a:t>
            </a:fld>
            <a:endParaRPr lang="en-US" dirty="0"/>
          </a:p>
        </p:txBody>
      </p:sp>
      <p:graphicFrame>
        <p:nvGraphicFramePr>
          <p:cNvPr id="7" name="表格 6"/>
          <p:cNvGraphicFramePr>
            <a:graphicFrameLocks noGrp="1"/>
          </p:cNvGraphicFramePr>
          <p:nvPr>
            <p:extLst>
              <p:ext uri="{D42A27DB-BD31-4B8C-83A1-F6EECF244321}">
                <p14:modId xmlns:p14="http://schemas.microsoft.com/office/powerpoint/2010/main" val="944736402"/>
              </p:ext>
            </p:extLst>
          </p:nvPr>
        </p:nvGraphicFramePr>
        <p:xfrm>
          <a:off x="276225" y="1236309"/>
          <a:ext cx="4629150" cy="2092509"/>
        </p:xfrm>
        <a:graphic>
          <a:graphicData uri="http://schemas.openxmlformats.org/drawingml/2006/table">
            <a:tbl>
              <a:tblPr/>
              <a:tblGrid>
                <a:gridCol w="1430467"/>
                <a:gridCol w="1097923"/>
                <a:gridCol w="1231490"/>
                <a:gridCol w="869270"/>
              </a:tblGrid>
              <a:tr h="568509">
                <a:tc>
                  <a:txBody>
                    <a:bodyPr/>
                    <a:lstStyle/>
                    <a:p>
                      <a:pPr marL="0" marR="0" lvl="0" indent="0" algn="l" defTabSz="5207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chemeClr val="tx1"/>
                          </a:solidFill>
                          <a:effectLst/>
                          <a:latin typeface="华文楷体" panose="02010600040101010101" pitchFamily="2" charset="-122"/>
                          <a:ea typeface="华文楷体" panose="02010600040101010101" pitchFamily="2" charset="-122"/>
                        </a:rPr>
                        <a:t>Detector</a:t>
                      </a:r>
                      <a:endParaRPr kumimoji="0" lang="zh-CN" altLang="en-US" sz="1400" b="1" i="0" u="none" strike="noStrike" cap="none" normalizeH="0" baseline="0" dirty="0" smtClean="0">
                        <a:ln>
                          <a:noFill/>
                        </a:ln>
                        <a:solidFill>
                          <a:schemeClr val="tx1"/>
                        </a:solidFill>
                        <a:effectLst/>
                        <a:latin typeface="华文楷体" panose="02010600040101010101" pitchFamily="2" charset="-122"/>
                        <a:ea typeface="华文楷体" panose="0201060004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5207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chemeClr val="tx1"/>
                          </a:solidFill>
                          <a:effectLst/>
                          <a:latin typeface="华文楷体" panose="02010600040101010101" pitchFamily="2" charset="-122"/>
                          <a:ea typeface="华文楷体" panose="02010600040101010101" pitchFamily="2" charset="-122"/>
                        </a:rPr>
                        <a:t>radius (cm)</a:t>
                      </a:r>
                      <a:endParaRPr kumimoji="0" lang="zh-CN" altLang="en-US" sz="1400" b="1" i="0" u="none" strike="noStrike" cap="none" normalizeH="0" baseline="0" dirty="0" smtClean="0">
                        <a:ln>
                          <a:noFill/>
                        </a:ln>
                        <a:solidFill>
                          <a:schemeClr val="tx1"/>
                        </a:solidFill>
                        <a:effectLst/>
                        <a:latin typeface="华文楷体" panose="02010600040101010101" pitchFamily="2" charset="-122"/>
                        <a:ea typeface="华文楷体" panose="02010600040101010101"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5207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华文楷体" panose="02010600040101010101" pitchFamily="2" charset="-122"/>
                          <a:ea typeface="华文楷体" panose="02010600040101010101" pitchFamily="2" charset="-122"/>
                        </a:rPr>
                        <a:t>material (%X</a:t>
                      </a:r>
                      <a:r>
                        <a:rPr kumimoji="0" lang="en-US" altLang="zh-CN" sz="1400" b="1" i="0" u="none" strike="noStrike" cap="none" normalizeH="0" baseline="-25000" smtClean="0">
                          <a:ln>
                            <a:noFill/>
                          </a:ln>
                          <a:solidFill>
                            <a:schemeClr val="tx1"/>
                          </a:solidFill>
                          <a:effectLst/>
                          <a:latin typeface="华文楷体" panose="02010600040101010101" pitchFamily="2" charset="-122"/>
                          <a:ea typeface="华文楷体" panose="02010600040101010101" pitchFamily="2" charset="-122"/>
                        </a:rPr>
                        <a:t>0</a:t>
                      </a:r>
                      <a:r>
                        <a:rPr kumimoji="0" lang="en-US" altLang="zh-CN" sz="1400" b="1" i="0" u="none" strike="noStrike" cap="none" normalizeH="0" baseline="0" smtClean="0">
                          <a:ln>
                            <a:noFill/>
                          </a:ln>
                          <a:solidFill>
                            <a:schemeClr val="tx1"/>
                          </a:solidFill>
                          <a:effectLst/>
                          <a:latin typeface="华文楷体" panose="02010600040101010101" pitchFamily="2" charset="-122"/>
                          <a:ea typeface="华文楷体" panose="02010600040101010101" pitchFamily="2" charset="-122"/>
                        </a:rPr>
                        <a:t>)</a:t>
                      </a:r>
                      <a:endParaRPr kumimoji="0" lang="zh-CN" altLang="en-US" sz="1400" b="1" i="0" u="none" strike="noStrike" cap="none" normalizeH="0" baseline="0" smtClean="0">
                        <a:ln>
                          <a:noFill/>
                        </a:ln>
                        <a:solidFill>
                          <a:schemeClr val="tx1"/>
                        </a:solidFill>
                        <a:effectLst/>
                        <a:latin typeface="华文楷体" panose="02010600040101010101" pitchFamily="2" charset="-122"/>
                        <a:ea typeface="华文楷体" panose="02010600040101010101"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5207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华文楷体" panose="02010600040101010101" pitchFamily="2" charset="-122"/>
                          <a:ea typeface="华文楷体" panose="02010600040101010101" pitchFamily="2" charset="-122"/>
                        </a:rPr>
                        <a:t>resolution (mm)</a:t>
                      </a:r>
                      <a:endParaRPr kumimoji="0" lang="zh-CN" altLang="en-US" sz="1400" b="1" i="0" u="none" strike="noStrike" cap="none" normalizeH="0" baseline="0" smtClean="0">
                        <a:ln>
                          <a:noFill/>
                        </a:ln>
                        <a:solidFill>
                          <a:schemeClr val="tx1"/>
                        </a:solidFill>
                        <a:effectLst/>
                        <a:latin typeface="华文楷体" panose="02010600040101010101" pitchFamily="2" charset="-122"/>
                        <a:ea typeface="华文楷体" panose="02010600040101010101"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62527">
                <a:tc>
                  <a:txBody>
                    <a:bodyPr/>
                    <a:lstStyle/>
                    <a:p>
                      <a:pPr marL="0" marR="0" lvl="0" indent="0" algn="l" defTabSz="5207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华文楷体" panose="02010600040101010101" pitchFamily="2" charset="-122"/>
                          <a:ea typeface="华文楷体" panose="02010600040101010101" pitchFamily="2" charset="-122"/>
                        </a:rPr>
                        <a:t>MDC Outer 9-48</a:t>
                      </a:r>
                      <a:endParaRPr kumimoji="0" lang="zh-CN" altLang="en-US" sz="1400" b="0" i="0" u="none" strike="noStrike" cap="none" normalizeH="0" baseline="0" dirty="0" smtClean="0">
                        <a:ln>
                          <a:noFill/>
                        </a:ln>
                        <a:solidFill>
                          <a:schemeClr val="tx1"/>
                        </a:solidFill>
                        <a:effectLst/>
                        <a:latin typeface="华文楷体" panose="02010600040101010101" pitchFamily="2" charset="-122"/>
                        <a:ea typeface="华文楷体" panose="0201060004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FBFF"/>
                    </a:solidFill>
                  </a:tcPr>
                </a:tc>
                <a:tc>
                  <a:txBody>
                    <a:bodyPr/>
                    <a:lstStyle/>
                    <a:p>
                      <a:pPr marL="0" marR="0" lvl="0" indent="0" algn="l" defTabSz="5207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华文楷体" panose="02010600040101010101" pitchFamily="2" charset="-122"/>
                          <a:ea typeface="华文楷体" panose="02010600040101010101" pitchFamily="2" charset="-122"/>
                        </a:rPr>
                        <a:t>23.5-82</a:t>
                      </a:r>
                      <a:endParaRPr kumimoji="0" lang="zh-CN" altLang="en-US" sz="1400" b="0" i="0" u="none" strike="noStrike" cap="none" normalizeH="0" baseline="0" dirty="0" smtClean="0">
                        <a:ln>
                          <a:noFill/>
                        </a:ln>
                        <a:solidFill>
                          <a:schemeClr val="tx1"/>
                        </a:solidFill>
                        <a:effectLst/>
                        <a:latin typeface="华文楷体" panose="02010600040101010101" pitchFamily="2" charset="-122"/>
                        <a:ea typeface="华文楷体" panose="02010600040101010101"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FBFF"/>
                    </a:solidFill>
                  </a:tcPr>
                </a:tc>
                <a:tc>
                  <a:txBody>
                    <a:bodyPr/>
                    <a:lstStyle/>
                    <a:p>
                      <a:pPr marL="0" marR="0" lvl="0" indent="0" algn="l" defTabSz="5207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华文楷体" panose="02010600040101010101" pitchFamily="2" charset="-122"/>
                          <a:ea typeface="华文楷体" panose="02010600040101010101" pitchFamily="2" charset="-122"/>
                        </a:rPr>
                        <a:t>0.0045 /layer</a:t>
                      </a:r>
                      <a:endParaRPr kumimoji="0" lang="zh-CN" altLang="en-US" sz="1400" b="0" i="0" u="none" strike="noStrike" cap="none" normalizeH="0" baseline="0" dirty="0" smtClean="0">
                        <a:ln>
                          <a:noFill/>
                        </a:ln>
                        <a:solidFill>
                          <a:schemeClr val="tx1"/>
                        </a:solidFill>
                        <a:effectLst/>
                        <a:latin typeface="华文楷体" panose="02010600040101010101" pitchFamily="2" charset="-122"/>
                        <a:ea typeface="华文楷体" panose="02010600040101010101"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FBFF"/>
                    </a:solidFill>
                  </a:tcPr>
                </a:tc>
                <a:tc>
                  <a:txBody>
                    <a:bodyPr/>
                    <a:lstStyle/>
                    <a:p>
                      <a:pPr marL="0" marR="0" lvl="0" indent="0" algn="l" defTabSz="5207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华文楷体" panose="02010600040101010101" pitchFamily="2" charset="-122"/>
                          <a:ea typeface="华文楷体" panose="02010600040101010101" pitchFamily="2" charset="-122"/>
                        </a:rPr>
                        <a:t>130</a:t>
                      </a:r>
                      <a:endParaRPr kumimoji="0" lang="zh-CN" altLang="en-US" sz="1400" b="0" i="0" u="none" strike="noStrike" cap="none" normalizeH="0" baseline="0" smtClean="0">
                        <a:ln>
                          <a:noFill/>
                        </a:ln>
                        <a:solidFill>
                          <a:schemeClr val="tx1"/>
                        </a:solidFill>
                        <a:effectLst/>
                        <a:latin typeface="华文楷体" panose="02010600040101010101" pitchFamily="2" charset="-122"/>
                        <a:ea typeface="华文楷体" panose="02010600040101010101"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FBFF"/>
                    </a:solidFill>
                  </a:tcPr>
                </a:tc>
              </a:tr>
              <a:tr h="297872">
                <a:tc>
                  <a:txBody>
                    <a:bodyPr/>
                    <a:lstStyle/>
                    <a:p>
                      <a:pPr marL="0" marR="0" lvl="0" indent="0" algn="l" defTabSz="5207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华文楷体" panose="02010600040101010101" pitchFamily="2" charset="-122"/>
                          <a:ea typeface="华文楷体" panose="02010600040101010101" pitchFamily="2" charset="-122"/>
                        </a:rPr>
                        <a:t>MDC Inner 1-8</a:t>
                      </a:r>
                      <a:endParaRPr kumimoji="0" lang="zh-CN" altLang="en-US" sz="1400" b="0" i="0" u="none" strike="noStrike" cap="none" normalizeH="0" baseline="0" dirty="0" smtClean="0">
                        <a:ln>
                          <a:noFill/>
                        </a:ln>
                        <a:solidFill>
                          <a:schemeClr val="tx1"/>
                        </a:solidFill>
                        <a:effectLst/>
                        <a:latin typeface="华文楷体" panose="02010600040101010101" pitchFamily="2" charset="-122"/>
                        <a:ea typeface="华文楷体" panose="0201060004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DFF"/>
                    </a:solidFill>
                  </a:tcPr>
                </a:tc>
                <a:tc>
                  <a:txBody>
                    <a:bodyPr/>
                    <a:lstStyle/>
                    <a:p>
                      <a:pPr marL="0" marR="0" lvl="0" indent="0" algn="l" defTabSz="5207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华文楷体" panose="02010600040101010101" pitchFamily="2" charset="-122"/>
                          <a:ea typeface="华文楷体" panose="02010600040101010101" pitchFamily="2" charset="-122"/>
                        </a:rPr>
                        <a:t>15-22</a:t>
                      </a:r>
                      <a:endParaRPr kumimoji="0" lang="zh-CN" altLang="en-US" sz="1400" b="0" i="0" u="none" strike="noStrike" cap="none" normalizeH="0" baseline="-25000" dirty="0" smtClean="0">
                        <a:ln>
                          <a:noFill/>
                        </a:ln>
                        <a:solidFill>
                          <a:schemeClr val="tx1"/>
                        </a:solidFill>
                        <a:effectLst/>
                        <a:latin typeface="华文楷体" panose="02010600040101010101" pitchFamily="2" charset="-122"/>
                        <a:ea typeface="华文楷体" panose="02010600040101010101"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DFF"/>
                    </a:solidFill>
                  </a:tcPr>
                </a:tc>
                <a:tc>
                  <a:txBody>
                    <a:bodyPr/>
                    <a:lstStyle/>
                    <a:p>
                      <a:pPr marL="0" marR="0" lvl="0" indent="0" algn="l" defTabSz="5207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华文楷体" panose="02010600040101010101" pitchFamily="2" charset="-122"/>
                          <a:ea typeface="华文楷体" panose="02010600040101010101" pitchFamily="2" charset="-122"/>
                        </a:rPr>
                        <a:t>0.0051 /layer</a:t>
                      </a:r>
                      <a:endParaRPr kumimoji="0" lang="zh-CN" altLang="en-US" sz="1400" b="0" i="0" u="none" strike="noStrike" cap="none" normalizeH="0" baseline="-25000" dirty="0" smtClean="0">
                        <a:ln>
                          <a:noFill/>
                        </a:ln>
                        <a:solidFill>
                          <a:schemeClr val="tx1"/>
                        </a:solidFill>
                        <a:effectLst/>
                        <a:latin typeface="华文楷体" panose="02010600040101010101" pitchFamily="2" charset="-122"/>
                        <a:ea typeface="华文楷体" panose="02010600040101010101"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DFF"/>
                    </a:solidFill>
                  </a:tcPr>
                </a:tc>
                <a:tc>
                  <a:txBody>
                    <a:bodyPr/>
                    <a:lstStyle/>
                    <a:p>
                      <a:pPr marL="0" marR="0" lvl="0" indent="0" algn="l" defTabSz="5207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华文楷体" panose="02010600040101010101" pitchFamily="2" charset="-122"/>
                          <a:ea typeface="华文楷体" panose="02010600040101010101" pitchFamily="2" charset="-122"/>
                        </a:rPr>
                        <a:t>130</a:t>
                      </a:r>
                      <a:endParaRPr kumimoji="0" lang="zh-CN" altLang="en-US" sz="1400" b="0" i="0" u="none" strike="noStrike" cap="none" normalizeH="0" baseline="0" smtClean="0">
                        <a:ln>
                          <a:noFill/>
                        </a:ln>
                        <a:solidFill>
                          <a:schemeClr val="tx1"/>
                        </a:solidFill>
                        <a:effectLst/>
                        <a:latin typeface="华文楷体" panose="02010600040101010101" pitchFamily="2" charset="-122"/>
                        <a:ea typeface="华文楷体" panose="02010600040101010101"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DFF"/>
                    </a:solidFill>
                  </a:tcPr>
                </a:tc>
              </a:tr>
              <a:tr h="262527">
                <a:tc>
                  <a:txBody>
                    <a:bodyPr/>
                    <a:lstStyle/>
                    <a:p>
                      <a:pPr marL="0" marR="0" lvl="0" indent="0" algn="l" defTabSz="5207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华文楷体" panose="02010600040101010101" pitchFamily="2" charset="-122"/>
                          <a:ea typeface="华文楷体" panose="02010600040101010101" pitchFamily="2" charset="-122"/>
                        </a:rPr>
                        <a:t>SSD</a:t>
                      </a:r>
                      <a:endParaRPr kumimoji="0" lang="zh-CN" altLang="en-US" sz="1400" b="0" i="0" u="none" strike="noStrike" cap="none" normalizeH="0" baseline="0" smtClean="0">
                        <a:ln>
                          <a:noFill/>
                        </a:ln>
                        <a:solidFill>
                          <a:schemeClr val="tx1"/>
                        </a:solidFill>
                        <a:effectLst/>
                        <a:latin typeface="华文楷体" panose="02010600040101010101" pitchFamily="2" charset="-122"/>
                        <a:ea typeface="华文楷体" panose="0201060004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FBFF"/>
                    </a:solidFill>
                  </a:tcPr>
                </a:tc>
                <a:tc>
                  <a:txBody>
                    <a:bodyPr/>
                    <a:lstStyle/>
                    <a:p>
                      <a:pPr marL="0" marR="0" lvl="0" indent="0" algn="l" defTabSz="5207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华文楷体" panose="02010600040101010101" pitchFamily="2" charset="-122"/>
                          <a:ea typeface="华文楷体" panose="02010600040101010101" pitchFamily="2" charset="-122"/>
                        </a:rPr>
                        <a:t>10</a:t>
                      </a:r>
                      <a:endParaRPr kumimoji="0" lang="zh-CN" altLang="en-US" sz="1400" b="0" i="0" u="none" strike="noStrike" cap="none" normalizeH="0" baseline="0" dirty="0" smtClean="0">
                        <a:ln>
                          <a:noFill/>
                        </a:ln>
                        <a:solidFill>
                          <a:schemeClr val="tx1"/>
                        </a:solidFill>
                        <a:effectLst/>
                        <a:latin typeface="华文楷体" panose="02010600040101010101" pitchFamily="2" charset="-122"/>
                        <a:ea typeface="华文楷体" panose="02010600040101010101"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FBFF"/>
                    </a:solidFill>
                  </a:tcPr>
                </a:tc>
                <a:tc>
                  <a:txBody>
                    <a:bodyPr/>
                    <a:lstStyle/>
                    <a:p>
                      <a:pPr marL="0" marR="0" lvl="0" indent="0" algn="l" defTabSz="5207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华文楷体" panose="02010600040101010101" pitchFamily="2" charset="-122"/>
                          <a:ea typeface="华文楷体" panose="02010600040101010101" pitchFamily="2" charset="-122"/>
                        </a:rPr>
                        <a:t>1.5</a:t>
                      </a:r>
                      <a:endParaRPr kumimoji="0" lang="zh-CN" altLang="en-US" sz="1400" b="0" i="0" u="none" strike="noStrike" cap="none" normalizeH="0" baseline="0" dirty="0" smtClean="0">
                        <a:ln>
                          <a:noFill/>
                        </a:ln>
                        <a:solidFill>
                          <a:schemeClr val="tx1"/>
                        </a:solidFill>
                        <a:effectLst/>
                        <a:latin typeface="华文楷体" panose="02010600040101010101" pitchFamily="2" charset="-122"/>
                        <a:ea typeface="华文楷体" panose="02010600040101010101"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FBFF"/>
                    </a:solidFill>
                  </a:tcPr>
                </a:tc>
                <a:tc>
                  <a:txBody>
                    <a:bodyPr/>
                    <a:lstStyle/>
                    <a:p>
                      <a:pPr marL="0" marR="0" lvl="0" indent="0" algn="l" defTabSz="5207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华文楷体" panose="02010600040101010101" pitchFamily="2" charset="-122"/>
                          <a:ea typeface="华文楷体" panose="02010600040101010101" pitchFamily="2" charset="-122"/>
                        </a:rPr>
                        <a:t>250</a:t>
                      </a:r>
                      <a:endParaRPr kumimoji="0" lang="zh-CN" altLang="en-US" sz="1400" b="0" i="0" u="none" strike="noStrike" cap="none" normalizeH="0" baseline="0" smtClean="0">
                        <a:ln>
                          <a:noFill/>
                        </a:ln>
                        <a:solidFill>
                          <a:schemeClr val="tx1"/>
                        </a:solidFill>
                        <a:effectLst/>
                        <a:latin typeface="华文楷体" panose="02010600040101010101" pitchFamily="2" charset="-122"/>
                        <a:ea typeface="华文楷体" panose="02010600040101010101"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FBFF"/>
                    </a:solidFill>
                  </a:tcPr>
                </a:tc>
              </a:tr>
              <a:tr h="262527">
                <a:tc>
                  <a:txBody>
                    <a:bodyPr/>
                    <a:lstStyle/>
                    <a:p>
                      <a:pPr marL="0" marR="0" lvl="0" indent="0" algn="l" defTabSz="5207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华文楷体" panose="02010600040101010101" pitchFamily="2" charset="-122"/>
                          <a:ea typeface="华文楷体" panose="02010600040101010101" pitchFamily="2" charset="-122"/>
                        </a:rPr>
                        <a:t>PXD 2 layers</a:t>
                      </a:r>
                      <a:endParaRPr kumimoji="0" lang="zh-CN" altLang="en-US" sz="1400" b="0" i="0" u="none" strike="noStrike" cap="none" normalizeH="0" baseline="0" smtClean="0">
                        <a:ln>
                          <a:noFill/>
                        </a:ln>
                        <a:solidFill>
                          <a:schemeClr val="tx1"/>
                        </a:solidFill>
                        <a:effectLst/>
                        <a:latin typeface="华文楷体" panose="02010600040101010101" pitchFamily="2" charset="-122"/>
                        <a:ea typeface="华文楷体" panose="0201060004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DFF"/>
                    </a:solidFill>
                  </a:tcPr>
                </a:tc>
                <a:tc>
                  <a:txBody>
                    <a:bodyPr/>
                    <a:lstStyle/>
                    <a:p>
                      <a:pPr marL="0" marR="0" lvl="0" indent="0" algn="l" defTabSz="5207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华文楷体" panose="02010600040101010101" pitchFamily="2" charset="-122"/>
                          <a:ea typeface="华文楷体" panose="02010600040101010101" pitchFamily="2" charset="-122"/>
                        </a:rPr>
                        <a:t>3/6</a:t>
                      </a:r>
                      <a:endParaRPr kumimoji="0" lang="zh-CN" altLang="en-US" sz="1400" b="0" i="0" u="none" strike="noStrike" cap="none" normalizeH="0" baseline="30000" smtClean="0">
                        <a:ln>
                          <a:noFill/>
                        </a:ln>
                        <a:solidFill>
                          <a:schemeClr val="tx1"/>
                        </a:solidFill>
                        <a:effectLst/>
                        <a:latin typeface="华文楷体" panose="02010600040101010101" pitchFamily="2" charset="-122"/>
                        <a:ea typeface="华文楷体" panose="02010600040101010101"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D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华文楷体" panose="02010600040101010101" pitchFamily="2" charset="-122"/>
                          <a:ea typeface="华文楷体" panose="02010600040101010101" pitchFamily="2" charset="-122"/>
                        </a:rPr>
                        <a:t>0.37 /layer</a:t>
                      </a:r>
                      <a:endParaRPr kumimoji="0" lang="zh-CN" altLang="en-US" sz="1400" b="0" i="0" u="none" strike="noStrike" cap="none" normalizeH="0" baseline="30000" dirty="0" smtClean="0">
                        <a:ln>
                          <a:noFill/>
                        </a:ln>
                        <a:solidFill>
                          <a:schemeClr val="tx1"/>
                        </a:solidFill>
                        <a:effectLst/>
                        <a:latin typeface="华文楷体" panose="02010600040101010101" pitchFamily="2" charset="-122"/>
                        <a:ea typeface="华文楷体" panose="02010600040101010101"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D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华文楷体" panose="02010600040101010101" pitchFamily="2" charset="-122"/>
                          <a:ea typeface="华文楷体" panose="02010600040101010101" pitchFamily="2" charset="-122"/>
                        </a:rPr>
                        <a:t>30</a:t>
                      </a:r>
                      <a:endParaRPr kumimoji="0" lang="zh-CN" altLang="en-US" sz="1400" b="0" i="0" u="none" strike="noStrike" cap="none" normalizeH="0" baseline="0" dirty="0" smtClean="0">
                        <a:ln>
                          <a:noFill/>
                        </a:ln>
                        <a:solidFill>
                          <a:schemeClr val="tx1"/>
                        </a:solidFill>
                        <a:effectLst/>
                        <a:latin typeface="华文楷体" panose="02010600040101010101" pitchFamily="2" charset="-122"/>
                        <a:ea typeface="华文楷体" panose="02010600040101010101"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DFF"/>
                    </a:solidFill>
                  </a:tcPr>
                </a:tc>
              </a:tr>
              <a:tr h="262527">
                <a:tc>
                  <a:txBody>
                    <a:bodyPr/>
                    <a:lstStyle/>
                    <a:p>
                      <a:pPr marL="0" marR="0" lvl="0" indent="0" algn="l" defTabSz="5207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华文楷体" panose="02010600040101010101" pitchFamily="2" charset="-122"/>
                          <a:ea typeface="华文楷体" panose="02010600040101010101" pitchFamily="2" charset="-122"/>
                        </a:rPr>
                        <a:t>Beam pipe</a:t>
                      </a:r>
                      <a:endParaRPr kumimoji="0" lang="zh-CN" altLang="en-US" sz="1400" b="0" i="0" u="none" strike="noStrike" cap="none" normalizeH="0" baseline="0" smtClean="0">
                        <a:ln>
                          <a:noFill/>
                        </a:ln>
                        <a:solidFill>
                          <a:schemeClr val="tx1"/>
                        </a:solidFill>
                        <a:effectLst/>
                        <a:latin typeface="华文楷体" panose="02010600040101010101" pitchFamily="2" charset="-122"/>
                        <a:ea typeface="华文楷体" panose="0201060004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4FBFF"/>
                    </a:solidFill>
                  </a:tcPr>
                </a:tc>
                <a:tc>
                  <a:txBody>
                    <a:bodyPr/>
                    <a:lstStyle/>
                    <a:p>
                      <a:pPr marL="0" marR="0" lvl="0" indent="0" algn="l" defTabSz="5207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华文楷体" panose="02010600040101010101" pitchFamily="2" charset="-122"/>
                          <a:ea typeface="华文楷体" panose="02010600040101010101" pitchFamily="2" charset="-122"/>
                        </a:rPr>
                        <a:t>2</a:t>
                      </a:r>
                      <a:endParaRPr kumimoji="0" lang="zh-CN" altLang="en-US" sz="1400" b="0" i="0" u="none" strike="noStrike" cap="none" normalizeH="0" baseline="0" smtClean="0">
                        <a:ln>
                          <a:noFill/>
                        </a:ln>
                        <a:solidFill>
                          <a:schemeClr val="tx1"/>
                        </a:solidFill>
                        <a:effectLst/>
                        <a:latin typeface="华文楷体" panose="02010600040101010101" pitchFamily="2" charset="-122"/>
                        <a:ea typeface="华文楷体" panose="02010600040101010101"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4FB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华文楷体" panose="02010600040101010101" pitchFamily="2" charset="-122"/>
                          <a:ea typeface="华文楷体" panose="02010600040101010101" pitchFamily="2" charset="-122"/>
                        </a:rPr>
                        <a:t>0.15</a:t>
                      </a:r>
                      <a:endParaRPr kumimoji="0" lang="zh-CN" altLang="en-US" sz="1400" b="0" i="0" u="none" strike="noStrike" cap="none" normalizeH="0" baseline="0" smtClean="0">
                        <a:ln>
                          <a:noFill/>
                        </a:ln>
                        <a:solidFill>
                          <a:schemeClr val="tx1"/>
                        </a:solidFill>
                        <a:effectLst/>
                        <a:latin typeface="华文楷体" panose="02010600040101010101" pitchFamily="2" charset="-122"/>
                        <a:ea typeface="华文楷体" panose="02010600040101010101"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4FB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chemeClr val="tx1"/>
                          </a:solidFill>
                          <a:effectLst/>
                          <a:latin typeface="华文楷体" panose="02010600040101010101" pitchFamily="2" charset="-122"/>
                          <a:ea typeface="华文楷体" panose="02010600040101010101" pitchFamily="2" charset="-122"/>
                        </a:rPr>
                        <a:t>−</a:t>
                      </a:r>
                    </a:p>
                  </a:txBody>
                  <a:tcPr horzOverflow="overflow">
                    <a:lnL w="12700"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4FBFF"/>
                    </a:solidFill>
                  </a:tcPr>
                </a:tc>
              </a:tr>
            </a:tbl>
          </a:graphicData>
        </a:graphic>
      </p:graphicFrame>
      <p:sp>
        <p:nvSpPr>
          <p:cNvPr id="8" name="文本框 7"/>
          <p:cNvSpPr txBox="1">
            <a:spLocks noChangeArrowheads="1"/>
          </p:cNvSpPr>
          <p:nvPr/>
        </p:nvSpPr>
        <p:spPr bwMode="auto">
          <a:xfrm>
            <a:off x="276225" y="772474"/>
            <a:ext cx="3657600" cy="463835"/>
          </a:xfrm>
          <a:prstGeom prst="rect">
            <a:avLst/>
          </a:prstGeom>
          <a:noFill/>
          <a:ln w="9525">
            <a:noFill/>
            <a:miter lim="800000"/>
            <a:headEnd/>
            <a:tailEnd/>
          </a:ln>
        </p:spPr>
        <p:txBody>
          <a:bodyPr wrap="square" lIns="91428" tIns="45715" rIns="91428" bIns="45715">
            <a:spAutoFit/>
          </a:bodyPr>
          <a:lstStyle/>
          <a:p>
            <a:pPr>
              <a:lnSpc>
                <a:spcPct val="130000"/>
              </a:lnSpc>
            </a:pPr>
            <a:r>
              <a:rPr kumimoji="1" lang="en-US" altLang="zh-CN" sz="2000" b="1" dirty="0">
                <a:solidFill>
                  <a:srgbClr val="0036FA"/>
                </a:solidFill>
                <a:latin typeface="华文楷体" panose="02010600040101010101" pitchFamily="2" charset="-122"/>
                <a:ea typeface="华文楷体" panose="02010600040101010101" pitchFamily="2" charset="-122"/>
              </a:rPr>
              <a:t>Option </a:t>
            </a:r>
            <a:r>
              <a:rPr kumimoji="1" lang="en-US" altLang="zh-CN" sz="2000" b="1" dirty="0" smtClean="0">
                <a:solidFill>
                  <a:srgbClr val="0036FA"/>
                </a:solidFill>
                <a:latin typeface="华文楷体" panose="02010600040101010101" pitchFamily="2" charset="-122"/>
                <a:ea typeface="华文楷体" panose="02010600040101010101" pitchFamily="2" charset="-122"/>
              </a:rPr>
              <a:t>I : </a:t>
            </a:r>
            <a:r>
              <a:rPr kumimoji="1" lang="en-US" altLang="zh-CN" sz="2000" b="1" dirty="0">
                <a:latin typeface="华文楷体" panose="02010600040101010101" pitchFamily="2" charset="-122"/>
                <a:ea typeface="华文楷体" panose="02010600040101010101" pitchFamily="2" charset="-122"/>
              </a:rPr>
              <a:t>MDC + STAR HFT</a:t>
            </a:r>
            <a:endParaRPr kumimoji="1" lang="en-US" altLang="zh-CN" sz="2000" b="1" dirty="0">
              <a:solidFill>
                <a:srgbClr val="0036FA"/>
              </a:solidFill>
              <a:latin typeface="华文楷体" panose="02010600040101010101" pitchFamily="2" charset="-122"/>
              <a:ea typeface="华文楷体" panose="02010600040101010101" pitchFamily="2" charset="-122"/>
            </a:endParaRPr>
          </a:p>
        </p:txBody>
      </p:sp>
      <p:graphicFrame>
        <p:nvGraphicFramePr>
          <p:cNvPr id="11" name="表格 10"/>
          <p:cNvGraphicFramePr>
            <a:graphicFrameLocks noGrp="1"/>
          </p:cNvGraphicFramePr>
          <p:nvPr>
            <p:extLst>
              <p:ext uri="{D42A27DB-BD31-4B8C-83A1-F6EECF244321}">
                <p14:modId xmlns:p14="http://schemas.microsoft.com/office/powerpoint/2010/main" val="2119794895"/>
              </p:ext>
            </p:extLst>
          </p:nvPr>
        </p:nvGraphicFramePr>
        <p:xfrm>
          <a:off x="276226" y="3739495"/>
          <a:ext cx="4629149" cy="2162150"/>
        </p:xfrm>
        <a:graphic>
          <a:graphicData uri="http://schemas.openxmlformats.org/drawingml/2006/table">
            <a:tbl>
              <a:tblPr/>
              <a:tblGrid>
                <a:gridCol w="1504950"/>
                <a:gridCol w="876300"/>
                <a:gridCol w="1257299"/>
                <a:gridCol w="990600"/>
              </a:tblGrid>
              <a:tr h="638150">
                <a:tc>
                  <a:txBody>
                    <a:bodyPr/>
                    <a:lstStyle/>
                    <a:p>
                      <a:pPr marL="0" marR="0" lvl="0" indent="0" algn="l" defTabSz="5207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chemeClr val="tx1"/>
                          </a:solidFill>
                          <a:effectLst/>
                          <a:latin typeface="Arial" pitchFamily="34" charset="0"/>
                          <a:ea typeface="宋体" pitchFamily="2" charset="-122"/>
                        </a:rPr>
                        <a:t>Detector</a:t>
                      </a:r>
                      <a:endParaRPr kumimoji="0" lang="zh-CN" altLang="en-US" sz="1400" b="1" i="0" u="none" strike="noStrike" cap="none" normalizeH="0" baseline="0" dirty="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5207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Arial" pitchFamily="34" charset="0"/>
                          <a:ea typeface="宋体" pitchFamily="2" charset="-122"/>
                        </a:rPr>
                        <a:t>radius (cm)</a:t>
                      </a:r>
                      <a:endParaRPr kumimoji="0" lang="zh-CN" altLang="en-US" sz="1400" b="1" i="0" u="none" strike="noStrike" cap="none" normalizeH="0" baseline="0" smtClean="0">
                        <a:ln>
                          <a:noFill/>
                        </a:ln>
                        <a:solidFill>
                          <a:schemeClr val="tx1"/>
                        </a:solidFill>
                        <a:effectLst/>
                        <a:latin typeface="Arial"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5207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Arial" pitchFamily="34" charset="0"/>
                          <a:ea typeface="宋体" pitchFamily="2" charset="-122"/>
                        </a:rPr>
                        <a:t>material (%X</a:t>
                      </a:r>
                      <a:r>
                        <a:rPr kumimoji="0" lang="en-US" altLang="zh-CN" sz="1400" b="1" i="0" u="none" strike="noStrike" cap="none" normalizeH="0" baseline="-25000" smtClean="0">
                          <a:ln>
                            <a:noFill/>
                          </a:ln>
                          <a:solidFill>
                            <a:schemeClr val="tx1"/>
                          </a:solidFill>
                          <a:effectLst/>
                          <a:latin typeface="Arial" pitchFamily="34" charset="0"/>
                          <a:ea typeface="宋体" pitchFamily="2" charset="-122"/>
                        </a:rPr>
                        <a:t>0</a:t>
                      </a:r>
                      <a:r>
                        <a:rPr kumimoji="0" lang="en-US" altLang="zh-CN" sz="1400" b="1" i="0" u="none" strike="noStrike" cap="none" normalizeH="0" baseline="0" smtClean="0">
                          <a:ln>
                            <a:noFill/>
                          </a:ln>
                          <a:solidFill>
                            <a:schemeClr val="tx1"/>
                          </a:solidFill>
                          <a:effectLst/>
                          <a:latin typeface="Arial" pitchFamily="34" charset="0"/>
                          <a:ea typeface="宋体" pitchFamily="2" charset="-122"/>
                        </a:rPr>
                        <a:t>)</a:t>
                      </a:r>
                      <a:endParaRPr kumimoji="0" lang="zh-CN" altLang="en-US" sz="1400" b="1" i="0" u="none" strike="noStrike" cap="none" normalizeH="0" baseline="0" smtClean="0">
                        <a:ln>
                          <a:noFill/>
                        </a:ln>
                        <a:solidFill>
                          <a:schemeClr val="tx1"/>
                        </a:solidFill>
                        <a:effectLst/>
                        <a:latin typeface="Arial"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5207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Arial" pitchFamily="34" charset="0"/>
                          <a:ea typeface="宋体" pitchFamily="2" charset="-122"/>
                        </a:rPr>
                        <a:t>resolution (</a:t>
                      </a:r>
                      <a:r>
                        <a:rPr kumimoji="0" lang="en-US" altLang="zh-CN" sz="1400" b="1" i="0" u="none" strike="noStrike" cap="none" normalizeH="0" baseline="0" smtClean="0">
                          <a:ln>
                            <a:noFill/>
                          </a:ln>
                          <a:solidFill>
                            <a:schemeClr val="tx1"/>
                          </a:solidFill>
                          <a:effectLst/>
                          <a:latin typeface="Symbol" pitchFamily="18" charset="2"/>
                          <a:ea typeface="宋体" pitchFamily="2" charset="-122"/>
                        </a:rPr>
                        <a:t>m</a:t>
                      </a:r>
                      <a:r>
                        <a:rPr kumimoji="0" lang="en-US" altLang="zh-CN" sz="1400" b="1" i="0" u="none" strike="noStrike" cap="none" normalizeH="0" baseline="0" smtClean="0">
                          <a:ln>
                            <a:noFill/>
                          </a:ln>
                          <a:solidFill>
                            <a:schemeClr val="tx1"/>
                          </a:solidFill>
                          <a:effectLst/>
                          <a:latin typeface="Arial" pitchFamily="34" charset="0"/>
                          <a:ea typeface="宋体" pitchFamily="2" charset="-122"/>
                        </a:rPr>
                        <a:t>m)</a:t>
                      </a:r>
                      <a:endParaRPr kumimoji="0" lang="zh-CN" altLang="en-US" sz="1400" b="1" i="0" u="none" strike="noStrike" cap="none" normalizeH="0" baseline="0" smtClean="0">
                        <a:ln>
                          <a:noFill/>
                        </a:ln>
                        <a:solidFill>
                          <a:schemeClr val="tx1"/>
                        </a:solidFill>
                        <a:effectLst/>
                        <a:latin typeface="Arial"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56616">
                <a:tc>
                  <a:txBody>
                    <a:bodyPr/>
                    <a:lstStyle/>
                    <a:p>
                      <a:pPr marL="0" marR="0" lvl="0" indent="0" algn="l" defTabSz="5207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Arial" pitchFamily="34" charset="0"/>
                          <a:ea typeface="宋体" pitchFamily="2" charset="-122"/>
                        </a:rPr>
                        <a:t>MDC Outer 9-48</a:t>
                      </a:r>
                      <a:endParaRPr kumimoji="0" lang="zh-CN" altLang="en-US" sz="1400" b="0" i="0" u="none" strike="noStrike" cap="none" normalizeH="0" baseline="0" dirty="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FBFF"/>
                    </a:solidFill>
                  </a:tcPr>
                </a:tc>
                <a:tc>
                  <a:txBody>
                    <a:bodyPr/>
                    <a:lstStyle/>
                    <a:p>
                      <a:pPr marL="0" marR="0" lvl="0" indent="0" algn="l" defTabSz="5207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Arial" pitchFamily="34" charset="0"/>
                          <a:ea typeface="宋体" pitchFamily="2" charset="-122"/>
                        </a:rPr>
                        <a:t>23.5-82</a:t>
                      </a:r>
                      <a:endParaRPr kumimoji="0" lang="zh-CN" altLang="en-US" sz="1400" b="0" i="0" u="none" strike="noStrike" cap="none" normalizeH="0" baseline="0" dirty="0" smtClean="0">
                        <a:ln>
                          <a:noFill/>
                        </a:ln>
                        <a:solidFill>
                          <a:schemeClr val="tx1"/>
                        </a:solidFill>
                        <a:effectLst/>
                        <a:latin typeface="Arial"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FBFF"/>
                    </a:solidFill>
                  </a:tcPr>
                </a:tc>
                <a:tc>
                  <a:txBody>
                    <a:bodyPr/>
                    <a:lstStyle/>
                    <a:p>
                      <a:pPr marL="0" marR="0" lvl="0" indent="0" algn="l" defTabSz="5207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pitchFamily="34" charset="0"/>
                          <a:ea typeface="宋体" pitchFamily="2" charset="-122"/>
                        </a:rPr>
                        <a:t>0.0045 /layer</a:t>
                      </a:r>
                      <a:endParaRPr kumimoji="0" lang="zh-CN" altLang="en-US" sz="1400" b="0" i="0" u="none" strike="noStrike" cap="none" normalizeH="0" baseline="0" smtClean="0">
                        <a:ln>
                          <a:noFill/>
                        </a:ln>
                        <a:solidFill>
                          <a:schemeClr val="tx1"/>
                        </a:solidFill>
                        <a:effectLst/>
                        <a:latin typeface="Arial"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FBFF"/>
                    </a:solidFill>
                  </a:tcPr>
                </a:tc>
                <a:tc>
                  <a:txBody>
                    <a:bodyPr/>
                    <a:lstStyle/>
                    <a:p>
                      <a:pPr marL="0" marR="0" lvl="0" indent="0" algn="l" defTabSz="5207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pitchFamily="34" charset="0"/>
                          <a:ea typeface="宋体" pitchFamily="2" charset="-122"/>
                        </a:rPr>
                        <a:t>130</a:t>
                      </a:r>
                      <a:endParaRPr kumimoji="0" lang="zh-CN" altLang="en-US" sz="1400" b="0" i="0" u="none" strike="noStrike" cap="none" normalizeH="0" baseline="0" smtClean="0">
                        <a:ln>
                          <a:noFill/>
                        </a:ln>
                        <a:solidFill>
                          <a:schemeClr val="tx1"/>
                        </a:solidFill>
                        <a:effectLst/>
                        <a:latin typeface="Arial"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FBFF"/>
                    </a:solidFill>
                  </a:tcPr>
                </a:tc>
              </a:tr>
              <a:tr h="256616">
                <a:tc>
                  <a:txBody>
                    <a:bodyPr/>
                    <a:lstStyle/>
                    <a:p>
                      <a:pPr marL="0" marR="0" lvl="0" indent="0" algn="l" defTabSz="5207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pitchFamily="34" charset="0"/>
                          <a:ea typeface="宋体" pitchFamily="2" charset="-122"/>
                        </a:rPr>
                        <a:t>MDC Inner 1-8</a:t>
                      </a:r>
                      <a:endParaRPr kumimoji="0" lang="zh-CN" altLang="en-US" sz="1400" b="0" i="0" u="none" strike="noStrike" cap="none" normalizeH="0" baseline="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DFF"/>
                    </a:solidFill>
                  </a:tcPr>
                </a:tc>
                <a:tc>
                  <a:txBody>
                    <a:bodyPr/>
                    <a:lstStyle/>
                    <a:p>
                      <a:pPr marL="0" marR="0" lvl="0" indent="0" algn="l" defTabSz="5207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Arial" pitchFamily="34" charset="0"/>
                          <a:ea typeface="宋体" pitchFamily="2" charset="-122"/>
                        </a:rPr>
                        <a:t>15-22</a:t>
                      </a:r>
                      <a:endParaRPr kumimoji="0" lang="zh-CN" altLang="en-US" sz="1400" b="0" i="0" u="none" strike="noStrike" cap="none" normalizeH="0" baseline="-25000" dirty="0" smtClean="0">
                        <a:ln>
                          <a:noFill/>
                        </a:ln>
                        <a:solidFill>
                          <a:schemeClr val="tx1"/>
                        </a:solidFill>
                        <a:effectLst/>
                        <a:latin typeface="Arial"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DFF"/>
                    </a:solidFill>
                  </a:tcPr>
                </a:tc>
                <a:tc>
                  <a:txBody>
                    <a:bodyPr/>
                    <a:lstStyle/>
                    <a:p>
                      <a:pPr marL="0" marR="0" lvl="0" indent="0" algn="l" defTabSz="5207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Arial" pitchFamily="34" charset="0"/>
                          <a:ea typeface="宋体" pitchFamily="2" charset="-122"/>
                        </a:rPr>
                        <a:t>0.0051 /layer</a:t>
                      </a:r>
                      <a:endParaRPr kumimoji="0" lang="zh-CN" altLang="en-US" sz="1400" b="0" i="0" u="none" strike="noStrike" cap="none" normalizeH="0" baseline="-25000" dirty="0" smtClean="0">
                        <a:ln>
                          <a:noFill/>
                        </a:ln>
                        <a:solidFill>
                          <a:schemeClr val="tx1"/>
                        </a:solidFill>
                        <a:effectLst/>
                        <a:latin typeface="Arial"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DFF"/>
                    </a:solidFill>
                  </a:tcPr>
                </a:tc>
                <a:tc>
                  <a:txBody>
                    <a:bodyPr/>
                    <a:lstStyle/>
                    <a:p>
                      <a:pPr marL="0" marR="0" lvl="0" indent="0" algn="l" defTabSz="5207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pitchFamily="34" charset="0"/>
                          <a:ea typeface="宋体" pitchFamily="2" charset="-122"/>
                        </a:rPr>
                        <a:t>130</a:t>
                      </a:r>
                      <a:endParaRPr kumimoji="0" lang="zh-CN" altLang="en-US" sz="1400" b="0" i="0" u="none" strike="noStrike" cap="none" normalizeH="0" baseline="0" smtClean="0">
                        <a:ln>
                          <a:noFill/>
                        </a:ln>
                        <a:solidFill>
                          <a:schemeClr val="tx1"/>
                        </a:solidFill>
                        <a:effectLst/>
                        <a:latin typeface="Arial"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DFF"/>
                    </a:solidFill>
                  </a:tcPr>
                </a:tc>
              </a:tr>
              <a:tr h="256616">
                <a:tc>
                  <a:txBody>
                    <a:bodyPr/>
                    <a:lstStyle/>
                    <a:p>
                      <a:pPr marL="0" marR="0" lvl="0" indent="0" algn="l" defTabSz="5207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pitchFamily="34" charset="0"/>
                          <a:ea typeface="宋体" pitchFamily="2" charset="-122"/>
                        </a:rPr>
                        <a:t>PXD 3</a:t>
                      </a:r>
                      <a:r>
                        <a:rPr kumimoji="0" lang="en-US" altLang="zh-CN" sz="1400" b="0" i="0" u="none" strike="noStrike" cap="none" normalizeH="0" baseline="30000" smtClean="0">
                          <a:ln>
                            <a:noFill/>
                          </a:ln>
                          <a:solidFill>
                            <a:schemeClr val="tx1"/>
                          </a:solidFill>
                          <a:effectLst/>
                          <a:latin typeface="Arial" pitchFamily="34" charset="0"/>
                          <a:ea typeface="宋体" pitchFamily="2" charset="-122"/>
                        </a:rPr>
                        <a:t>rd</a:t>
                      </a:r>
                      <a:r>
                        <a:rPr kumimoji="0" lang="en-US" altLang="zh-CN" sz="1400" b="0" i="0" u="none" strike="noStrike" cap="none" normalizeH="0" baseline="0" smtClean="0">
                          <a:ln>
                            <a:noFill/>
                          </a:ln>
                          <a:solidFill>
                            <a:schemeClr val="tx1"/>
                          </a:solidFill>
                          <a:effectLst/>
                          <a:latin typeface="Arial" pitchFamily="34" charset="0"/>
                          <a:ea typeface="宋体" pitchFamily="2" charset="-122"/>
                        </a:rPr>
                        <a:t> layer</a:t>
                      </a:r>
                      <a:endParaRPr kumimoji="0" lang="zh-CN" altLang="en-US" sz="1400" b="0" i="0" u="none" strike="noStrike" cap="none" normalizeH="0" baseline="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FBFF"/>
                    </a:solidFill>
                  </a:tcPr>
                </a:tc>
                <a:tc>
                  <a:txBody>
                    <a:bodyPr/>
                    <a:lstStyle/>
                    <a:p>
                      <a:pPr marL="0" marR="0" lvl="0" indent="0" algn="l" defTabSz="5207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Arial" pitchFamily="34" charset="0"/>
                          <a:ea typeface="宋体" pitchFamily="2" charset="-122"/>
                        </a:rPr>
                        <a:t>10</a:t>
                      </a:r>
                      <a:endParaRPr kumimoji="0" lang="zh-CN" altLang="en-US" sz="1400" b="0" i="0" u="none" strike="noStrike" cap="none" normalizeH="0" baseline="0" dirty="0" smtClean="0">
                        <a:ln>
                          <a:noFill/>
                        </a:ln>
                        <a:solidFill>
                          <a:schemeClr val="tx1"/>
                        </a:solidFill>
                        <a:effectLst/>
                        <a:latin typeface="Arial"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FBFF"/>
                    </a:solidFill>
                  </a:tcPr>
                </a:tc>
                <a:tc>
                  <a:txBody>
                    <a:bodyPr/>
                    <a:lstStyle/>
                    <a:p>
                      <a:pPr marL="0" marR="0" lvl="0" indent="0" algn="l" defTabSz="5207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Arial" pitchFamily="34" charset="0"/>
                          <a:ea typeface="宋体" pitchFamily="2" charset="-122"/>
                        </a:rPr>
                        <a:t>0.15</a:t>
                      </a:r>
                      <a:endParaRPr kumimoji="0" lang="zh-CN" altLang="en-US" sz="1400" b="0" i="0" u="none" strike="noStrike" cap="none" normalizeH="0" baseline="0" dirty="0" smtClean="0">
                        <a:ln>
                          <a:noFill/>
                        </a:ln>
                        <a:solidFill>
                          <a:schemeClr val="tx1"/>
                        </a:solidFill>
                        <a:effectLst/>
                        <a:latin typeface="Arial"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FBFF"/>
                    </a:solidFill>
                  </a:tcPr>
                </a:tc>
                <a:tc>
                  <a:txBody>
                    <a:bodyPr/>
                    <a:lstStyle/>
                    <a:p>
                      <a:pPr marL="0" marR="0" lvl="0" indent="0" algn="l" defTabSz="5207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pitchFamily="34" charset="0"/>
                          <a:ea typeface="宋体" pitchFamily="2" charset="-122"/>
                        </a:rPr>
                        <a:t>50</a:t>
                      </a:r>
                      <a:endParaRPr kumimoji="0" lang="zh-CN" altLang="en-US" sz="1400" b="0" i="0" u="none" strike="noStrike" cap="none" normalizeH="0" baseline="0" smtClean="0">
                        <a:ln>
                          <a:noFill/>
                        </a:ln>
                        <a:solidFill>
                          <a:schemeClr val="tx1"/>
                        </a:solidFill>
                        <a:effectLst/>
                        <a:latin typeface="Arial"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FBFF"/>
                    </a:solidFill>
                  </a:tcPr>
                </a:tc>
              </a:tr>
              <a:tr h="256616">
                <a:tc>
                  <a:txBody>
                    <a:bodyPr/>
                    <a:lstStyle/>
                    <a:p>
                      <a:pPr marL="0" marR="0" lvl="0" indent="0" algn="l" defTabSz="5207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pitchFamily="34" charset="0"/>
                          <a:ea typeface="宋体" pitchFamily="2" charset="-122"/>
                        </a:rPr>
                        <a:t>PXD 2 layers</a:t>
                      </a:r>
                      <a:endParaRPr kumimoji="0" lang="zh-CN" altLang="en-US" sz="1400" b="0" i="0" u="none" strike="noStrike" cap="none" normalizeH="0" baseline="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DFF"/>
                    </a:solidFill>
                  </a:tcPr>
                </a:tc>
                <a:tc>
                  <a:txBody>
                    <a:bodyPr/>
                    <a:lstStyle/>
                    <a:p>
                      <a:pPr marL="0" marR="0" lvl="0" indent="0" algn="l" defTabSz="5207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pitchFamily="34" charset="0"/>
                          <a:ea typeface="宋体" pitchFamily="2" charset="-122"/>
                        </a:rPr>
                        <a:t>3/6</a:t>
                      </a:r>
                      <a:endParaRPr kumimoji="0" lang="zh-CN" altLang="en-US" sz="1400" b="0" i="0" u="none" strike="noStrike" cap="none" normalizeH="0" baseline="30000" smtClean="0">
                        <a:ln>
                          <a:noFill/>
                        </a:ln>
                        <a:solidFill>
                          <a:schemeClr val="tx1"/>
                        </a:solidFill>
                        <a:effectLst/>
                        <a:latin typeface="Arial"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D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Arial" pitchFamily="34" charset="0"/>
                          <a:ea typeface="宋体" pitchFamily="2" charset="-122"/>
                        </a:rPr>
                        <a:t>0.15 /layer</a:t>
                      </a:r>
                      <a:endParaRPr kumimoji="0" lang="zh-CN" altLang="en-US" sz="1400" b="0" i="0" u="none" strike="noStrike" cap="none" normalizeH="0" baseline="30000" dirty="0" smtClean="0">
                        <a:ln>
                          <a:noFill/>
                        </a:ln>
                        <a:solidFill>
                          <a:schemeClr val="tx1"/>
                        </a:solidFill>
                        <a:effectLst/>
                        <a:latin typeface="Arial"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D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pitchFamily="34" charset="0"/>
                          <a:ea typeface="宋体" pitchFamily="2" charset="-122"/>
                        </a:rPr>
                        <a:t>50</a:t>
                      </a:r>
                      <a:endParaRPr kumimoji="0" lang="zh-CN" altLang="en-US" sz="1400" b="0" i="0" u="none" strike="noStrike" cap="none" normalizeH="0" baseline="0" smtClean="0">
                        <a:ln>
                          <a:noFill/>
                        </a:ln>
                        <a:solidFill>
                          <a:schemeClr val="tx1"/>
                        </a:solidFill>
                        <a:effectLst/>
                        <a:latin typeface="Arial"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DFF"/>
                    </a:solidFill>
                  </a:tcPr>
                </a:tc>
              </a:tr>
              <a:tr h="256616">
                <a:tc>
                  <a:txBody>
                    <a:bodyPr/>
                    <a:lstStyle/>
                    <a:p>
                      <a:pPr marL="0" marR="0" lvl="0" indent="0" algn="l" defTabSz="5207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Arial" pitchFamily="34" charset="0"/>
                          <a:ea typeface="宋体" pitchFamily="2" charset="-122"/>
                        </a:rPr>
                        <a:t>Beam pipe</a:t>
                      </a:r>
                      <a:endParaRPr kumimoji="0" lang="zh-CN" altLang="en-US" sz="1400" b="0" i="0" u="none" strike="noStrike" cap="none" normalizeH="0" baseline="0" dirty="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4FBFF"/>
                    </a:solidFill>
                  </a:tcPr>
                </a:tc>
                <a:tc>
                  <a:txBody>
                    <a:bodyPr/>
                    <a:lstStyle/>
                    <a:p>
                      <a:pPr marL="0" marR="0" lvl="0" indent="0" algn="l" defTabSz="5207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pitchFamily="34" charset="0"/>
                          <a:ea typeface="宋体" pitchFamily="2" charset="-122"/>
                        </a:rPr>
                        <a:t>2</a:t>
                      </a:r>
                      <a:endParaRPr kumimoji="0" lang="zh-CN" altLang="en-US" sz="1400" b="0" i="0" u="none" strike="noStrike" cap="none" normalizeH="0" baseline="0" smtClean="0">
                        <a:ln>
                          <a:noFill/>
                        </a:ln>
                        <a:solidFill>
                          <a:schemeClr val="tx1"/>
                        </a:solidFill>
                        <a:effectLst/>
                        <a:latin typeface="Arial"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4FB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Arial" pitchFamily="34" charset="0"/>
                          <a:ea typeface="宋体" pitchFamily="2" charset="-122"/>
                        </a:rPr>
                        <a:t>0.15</a:t>
                      </a:r>
                      <a:endParaRPr kumimoji="0" lang="zh-CN" altLang="en-US" sz="1400" b="0" i="0" u="none" strike="noStrike" cap="none" normalizeH="0" baseline="0" dirty="0" smtClean="0">
                        <a:ln>
                          <a:noFill/>
                        </a:ln>
                        <a:solidFill>
                          <a:schemeClr val="tx1"/>
                        </a:solidFill>
                        <a:effectLst/>
                        <a:latin typeface="Arial"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4FB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chemeClr val="tx1"/>
                          </a:solidFill>
                          <a:effectLst/>
                          <a:latin typeface="MS Gothic" pitchFamily="49" charset="-128"/>
                          <a:ea typeface="MS Gothic" pitchFamily="49" charset="-128"/>
                        </a:rPr>
                        <a:t>−</a:t>
                      </a:r>
                      <a:endParaRPr kumimoji="0" lang="zh-CN" altLang="en-US" sz="1400" b="0" i="0" u="none" strike="noStrike" cap="none" normalizeH="0" baseline="0" dirty="0" smtClean="0">
                        <a:ln>
                          <a:noFill/>
                        </a:ln>
                        <a:solidFill>
                          <a:schemeClr val="tx1"/>
                        </a:solidFill>
                        <a:effectLst/>
                        <a:latin typeface="Arial"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4FBFF"/>
                    </a:solidFill>
                  </a:tcPr>
                </a:tc>
              </a:tr>
            </a:tbl>
          </a:graphicData>
        </a:graphic>
      </p:graphicFrame>
      <p:sp>
        <p:nvSpPr>
          <p:cNvPr id="12" name="文本框 11"/>
          <p:cNvSpPr txBox="1">
            <a:spLocks noChangeArrowheads="1"/>
          </p:cNvSpPr>
          <p:nvPr/>
        </p:nvSpPr>
        <p:spPr bwMode="auto">
          <a:xfrm>
            <a:off x="457200" y="3291091"/>
            <a:ext cx="3657600" cy="492432"/>
          </a:xfrm>
          <a:prstGeom prst="rect">
            <a:avLst/>
          </a:prstGeom>
          <a:noFill/>
          <a:ln w="9525">
            <a:noFill/>
            <a:miter lim="800000"/>
            <a:headEnd/>
            <a:tailEnd/>
          </a:ln>
        </p:spPr>
        <p:txBody>
          <a:bodyPr wrap="square" lIns="91428" tIns="45715" rIns="91428" bIns="45715">
            <a:spAutoFit/>
          </a:bodyPr>
          <a:lstStyle/>
          <a:p>
            <a:pPr>
              <a:lnSpc>
                <a:spcPct val="130000"/>
              </a:lnSpc>
            </a:pPr>
            <a:r>
              <a:rPr kumimoji="1" lang="en-US" altLang="zh-CN" sz="2000" b="1" dirty="0">
                <a:solidFill>
                  <a:srgbClr val="0036FA"/>
                </a:solidFill>
                <a:latin typeface="华文楷体" panose="02010600040101010101" pitchFamily="2" charset="-122"/>
                <a:ea typeface="华文楷体" panose="02010600040101010101" pitchFamily="2" charset="-122"/>
              </a:rPr>
              <a:t>Option </a:t>
            </a:r>
            <a:r>
              <a:rPr kumimoji="1" lang="en-US" altLang="zh-CN" sz="2000" b="1" dirty="0" smtClean="0">
                <a:solidFill>
                  <a:srgbClr val="0036FA"/>
                </a:solidFill>
                <a:latin typeface="华文楷体" panose="02010600040101010101" pitchFamily="2" charset="-122"/>
                <a:ea typeface="华文楷体" panose="02010600040101010101" pitchFamily="2" charset="-122"/>
              </a:rPr>
              <a:t>II: </a:t>
            </a:r>
            <a:r>
              <a:rPr kumimoji="1" lang="en-US" altLang="zh-CN" sz="2000" b="1" dirty="0">
                <a:latin typeface="华文楷体" panose="02010600040101010101" pitchFamily="2" charset="-122"/>
                <a:ea typeface="华文楷体" panose="02010600040101010101" pitchFamily="2" charset="-122"/>
              </a:rPr>
              <a:t>MDC + </a:t>
            </a:r>
            <a:r>
              <a:rPr kumimoji="1" lang="en-US" altLang="zh-CN" sz="2000" b="1" dirty="0" smtClean="0">
                <a:latin typeface="华文楷体" panose="02010600040101010101" pitchFamily="2" charset="-122"/>
                <a:ea typeface="华文楷体" panose="02010600040101010101" pitchFamily="2" charset="-122"/>
              </a:rPr>
              <a:t>Belle-II PXD</a:t>
            </a:r>
            <a:endParaRPr kumimoji="1" lang="en-US" altLang="zh-CN" sz="2000" b="1" dirty="0">
              <a:solidFill>
                <a:srgbClr val="0036FA"/>
              </a:solidFill>
              <a:latin typeface="华文楷体" panose="02010600040101010101" pitchFamily="2" charset="-122"/>
              <a:ea typeface="华文楷体" panose="02010600040101010101" pitchFamily="2" charset="-122"/>
            </a:endParaRPr>
          </a:p>
        </p:txBody>
      </p:sp>
      <p:pic>
        <p:nvPicPr>
          <p:cNvPr id="14" name="图片 13" descr="Momres.png"/>
          <p:cNvPicPr>
            <a:picLocks noChangeAspect="1"/>
          </p:cNvPicPr>
          <p:nvPr/>
        </p:nvPicPr>
        <p:blipFill>
          <a:blip r:embed="rId2" cstate="print"/>
          <a:srcRect/>
          <a:stretch>
            <a:fillRect/>
          </a:stretch>
        </p:blipFill>
        <p:spPr bwMode="auto">
          <a:xfrm>
            <a:off x="5372097" y="1236309"/>
            <a:ext cx="3448745" cy="2000103"/>
          </a:xfrm>
          <a:prstGeom prst="rect">
            <a:avLst/>
          </a:prstGeom>
          <a:noFill/>
          <a:ln w="9525">
            <a:noFill/>
            <a:miter lim="800000"/>
            <a:headEnd/>
            <a:tailEnd/>
          </a:ln>
        </p:spPr>
      </p:pic>
      <p:pic>
        <p:nvPicPr>
          <p:cNvPr id="16" name="图片 15" descr="Posres.png"/>
          <p:cNvPicPr>
            <a:picLocks noChangeAspect="1"/>
          </p:cNvPicPr>
          <p:nvPr/>
        </p:nvPicPr>
        <p:blipFill>
          <a:blip r:embed="rId3" cstate="print"/>
          <a:srcRect/>
          <a:stretch>
            <a:fillRect/>
          </a:stretch>
        </p:blipFill>
        <p:spPr bwMode="auto">
          <a:xfrm>
            <a:off x="5372097" y="3260230"/>
            <a:ext cx="3448745" cy="2014954"/>
          </a:xfrm>
          <a:prstGeom prst="rect">
            <a:avLst/>
          </a:prstGeom>
          <a:noFill/>
          <a:ln w="9525">
            <a:noFill/>
            <a:miter lim="800000"/>
            <a:headEnd/>
            <a:tailEnd/>
          </a:ln>
        </p:spPr>
      </p:pic>
      <p:sp>
        <p:nvSpPr>
          <p:cNvPr id="17" name="文本框 16"/>
          <p:cNvSpPr txBox="1"/>
          <p:nvPr/>
        </p:nvSpPr>
        <p:spPr>
          <a:xfrm>
            <a:off x="5848350" y="860101"/>
            <a:ext cx="3295650" cy="430887"/>
          </a:xfrm>
          <a:prstGeom prst="rect">
            <a:avLst/>
          </a:prstGeom>
          <a:noFill/>
        </p:spPr>
        <p:txBody>
          <a:bodyPr wrap="square" rtlCol="0">
            <a:spAutoFit/>
          </a:bodyPr>
          <a:lstStyle/>
          <a:p>
            <a:r>
              <a:rPr lang="en-US" altLang="zh-CN" sz="2200" b="1" dirty="0" smtClean="0">
                <a:solidFill>
                  <a:srgbClr val="0036FA"/>
                </a:solidFill>
                <a:latin typeface="华文楷体" panose="02010600040101010101" pitchFamily="2" charset="-122"/>
                <a:ea typeface="华文楷体" panose="02010600040101010101" pitchFamily="2" charset="-122"/>
              </a:rPr>
              <a:t>Geometry not optimized</a:t>
            </a:r>
            <a:endParaRPr lang="zh-CN" altLang="en-US" sz="2200" b="1" dirty="0">
              <a:solidFill>
                <a:srgbClr val="0036FA"/>
              </a:solidFill>
              <a:latin typeface="华文楷体" panose="02010600040101010101" pitchFamily="2" charset="-122"/>
              <a:ea typeface="华文楷体" panose="02010600040101010101" pitchFamily="2" charset="-122"/>
            </a:endParaRPr>
          </a:p>
        </p:txBody>
      </p:sp>
      <p:sp>
        <p:nvSpPr>
          <p:cNvPr id="18" name="文本框 17"/>
          <p:cNvSpPr txBox="1"/>
          <p:nvPr/>
        </p:nvSpPr>
        <p:spPr>
          <a:xfrm>
            <a:off x="538480" y="5874501"/>
            <a:ext cx="4162425" cy="461665"/>
          </a:xfrm>
          <a:prstGeom prst="rect">
            <a:avLst/>
          </a:prstGeom>
          <a:noFill/>
        </p:spPr>
        <p:txBody>
          <a:bodyPr wrap="square" rtlCol="0">
            <a:spAutoFit/>
          </a:bodyPr>
          <a:lstStyle/>
          <a:p>
            <a:r>
              <a:rPr lang="en-US" altLang="zh-CN" sz="2400" b="1" dirty="0" smtClean="0">
                <a:solidFill>
                  <a:srgbClr val="FF0000"/>
                </a:solidFill>
                <a:latin typeface="华文楷体" panose="02010600040101010101" pitchFamily="2" charset="-122"/>
                <a:ea typeface="华文楷体" panose="02010600040101010101" pitchFamily="2" charset="-122"/>
              </a:rPr>
              <a:t>Similar in terms of performance</a:t>
            </a:r>
            <a:endParaRPr lang="zh-CN" altLang="en-US" sz="2400" b="1" dirty="0">
              <a:solidFill>
                <a:srgbClr val="FF0000"/>
              </a:solidFill>
              <a:latin typeface="华文楷体" panose="02010600040101010101" pitchFamily="2" charset="-122"/>
              <a:ea typeface="华文楷体" panose="02010600040101010101" pitchFamily="2" charset="-122"/>
            </a:endParaRPr>
          </a:p>
        </p:txBody>
      </p:sp>
      <p:sp>
        <p:nvSpPr>
          <p:cNvPr id="19" name="文本框 18"/>
          <p:cNvSpPr txBox="1"/>
          <p:nvPr/>
        </p:nvSpPr>
        <p:spPr>
          <a:xfrm>
            <a:off x="5303200" y="5156021"/>
            <a:ext cx="3586537" cy="1200329"/>
          </a:xfrm>
          <a:prstGeom prst="rect">
            <a:avLst/>
          </a:prstGeom>
          <a:noFill/>
        </p:spPr>
        <p:txBody>
          <a:bodyPr wrap="square" rtlCol="0">
            <a:spAutoFit/>
          </a:bodyPr>
          <a:lstStyle/>
          <a:p>
            <a:pPr algn="ctr"/>
            <a:r>
              <a:rPr lang="en-US" altLang="zh-CN" sz="2400" b="1" dirty="0" smtClean="0">
                <a:latin typeface="华文楷体" panose="02010600040101010101" pitchFamily="2" charset="-122"/>
                <a:ea typeface="华文楷体" panose="02010600040101010101" pitchFamily="2" charset="-122"/>
              </a:rPr>
              <a:t>Improvement at low </a:t>
            </a:r>
            <a:r>
              <a:rPr lang="en-US" altLang="zh-CN" sz="2400" b="1" dirty="0" err="1" smtClean="0">
                <a:latin typeface="华文楷体" panose="02010600040101010101" pitchFamily="2" charset="-122"/>
                <a:ea typeface="华文楷体" panose="02010600040101010101" pitchFamily="2" charset="-122"/>
              </a:rPr>
              <a:t>pT</a:t>
            </a:r>
            <a:r>
              <a:rPr lang="en-US" altLang="zh-CN" sz="2400" b="1" dirty="0" smtClean="0">
                <a:latin typeface="华文楷体" panose="02010600040101010101" pitchFamily="2" charset="-122"/>
                <a:ea typeface="华文楷体" panose="02010600040101010101" pitchFamily="2" charset="-122"/>
              </a:rPr>
              <a:t> is small, significant at High </a:t>
            </a:r>
            <a:r>
              <a:rPr lang="en-US" altLang="zh-CN" sz="2400" b="1" dirty="0" err="1" smtClean="0">
                <a:latin typeface="华文楷体" panose="02010600040101010101" pitchFamily="2" charset="-122"/>
                <a:ea typeface="华文楷体" panose="02010600040101010101" pitchFamily="2" charset="-122"/>
              </a:rPr>
              <a:t>pT</a:t>
            </a:r>
            <a:r>
              <a:rPr lang="en-US" altLang="zh-CN" sz="2400" b="1" dirty="0">
                <a:latin typeface="华文楷体" panose="02010600040101010101" pitchFamily="2" charset="-122"/>
                <a:ea typeface="华文楷体" panose="02010600040101010101" pitchFamily="2" charset="-122"/>
              </a:rPr>
              <a:t> </a:t>
            </a:r>
            <a:r>
              <a:rPr lang="en-US" altLang="zh-CN" sz="2400" b="1" dirty="0" smtClean="0">
                <a:latin typeface="华文楷体" panose="02010600040101010101" pitchFamily="2" charset="-122"/>
                <a:ea typeface="华文楷体" panose="02010600040101010101" pitchFamily="2" charset="-122"/>
              </a:rPr>
              <a:t>and the position resolution</a:t>
            </a:r>
            <a:endParaRPr lang="zh-CN" altLang="en-US" sz="2400" b="1" dirty="0">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235104667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8480" y="31878"/>
            <a:ext cx="7762240" cy="714850"/>
          </a:xfrm>
        </p:spPr>
        <p:txBody>
          <a:bodyPr>
            <a:normAutofit fontScale="90000"/>
          </a:bodyPr>
          <a:lstStyle/>
          <a:p>
            <a:r>
              <a:rPr lang="en-US" altLang="zh-CN" dirty="0" smtClean="0">
                <a:latin typeface="Times New Roman" panose="02020603050405020304" pitchFamily="18" charset="0"/>
                <a:cs typeface="Times New Roman" panose="02020603050405020304" pitchFamily="18" charset="0"/>
              </a:rPr>
              <a:t>PID Detector</a:t>
            </a:r>
            <a:endParaRPr lang="zh-CN" altLang="en-US" dirty="0">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z="1200" smtClean="0"/>
              <a:t>高能物理战略研讨会 </a:t>
            </a:r>
            <a:r>
              <a:rPr lang="en-US" altLang="zh-CN" sz="1200" smtClean="0"/>
              <a:t>(</a:t>
            </a:r>
            <a:r>
              <a:rPr lang="zh-CN" altLang="en-US" sz="1200" smtClean="0"/>
              <a:t>合肥</a:t>
            </a:r>
            <a:r>
              <a:rPr lang="en-US" altLang="zh-CN" sz="1200" smtClean="0"/>
              <a:t>)</a:t>
            </a:r>
            <a:endParaRPr lang="en-US" sz="1200" dirty="0"/>
          </a:p>
        </p:txBody>
      </p:sp>
      <p:sp>
        <p:nvSpPr>
          <p:cNvPr id="6" name="灯片编号占位符 5"/>
          <p:cNvSpPr>
            <a:spLocks noGrp="1"/>
          </p:cNvSpPr>
          <p:nvPr>
            <p:ph type="sldNum" sz="quarter" idx="12"/>
          </p:nvPr>
        </p:nvSpPr>
        <p:spPr/>
        <p:txBody>
          <a:bodyPr/>
          <a:lstStyle/>
          <a:p>
            <a:fld id="{C973300C-797F-D148-A78D-320196FBAF04}" type="slidenum">
              <a:rPr lang="en-US" smtClean="0"/>
              <a:pPr/>
              <a:t>48</a:t>
            </a:fld>
            <a:endParaRPr lang="en-US" dirty="0"/>
          </a:p>
        </p:txBody>
      </p:sp>
      <p:sp>
        <p:nvSpPr>
          <p:cNvPr id="7" name="TextBox 6"/>
          <p:cNvSpPr txBox="1"/>
          <p:nvPr/>
        </p:nvSpPr>
        <p:spPr>
          <a:xfrm>
            <a:off x="106913" y="943426"/>
            <a:ext cx="4413768" cy="2400657"/>
          </a:xfrm>
          <a:prstGeom prst="rect">
            <a:avLst/>
          </a:prstGeom>
          <a:noFill/>
          <a:ln w="34925">
            <a:solidFill>
              <a:srgbClr val="FFC000"/>
            </a:solidFill>
          </a:ln>
        </p:spPr>
        <p:txBody>
          <a:bodyPr wrap="square" rtlCol="0">
            <a:spAutoFit/>
          </a:bodyPr>
          <a:lstStyle/>
          <a:p>
            <a:pPr algn="ctr"/>
            <a:r>
              <a:rPr lang="en-US" altLang="zh-CN" sz="24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pitchFamily="18" charset="2"/>
              </a:rPr>
              <a:t>Key  Features </a:t>
            </a:r>
            <a:endParaRPr lang="en-US" altLang="zh-CN" sz="24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pitchFamily="18" charset="2"/>
            </a:endParaRPr>
          </a:p>
          <a:p>
            <a:pPr marL="285750" indent="-285750">
              <a:buFont typeface="Wingdings" panose="05000000000000000000" pitchFamily="2" charset="2"/>
              <a:buChar char="p"/>
            </a:pPr>
            <a:r>
              <a:rPr lang="en-US" altLang="zh-CN" dirty="0" smtClean="0">
                <a:latin typeface="华文楷体" panose="02010600040101010101" pitchFamily="2" charset="-122"/>
                <a:ea typeface="华文楷体" panose="02010600040101010101" pitchFamily="2" charset="-122"/>
                <a:cs typeface="Times New Roman" panose="02020603050405020304" pitchFamily="18" charset="0"/>
                <a:sym typeface="Symbol" pitchFamily="18" charset="2"/>
              </a:rPr>
              <a:t>Enable </a:t>
            </a:r>
            <a:r>
              <a:rPr lang="en-US" altLang="zh-CN" dirty="0">
                <a:latin typeface="华文楷体" panose="02010600040101010101" pitchFamily="2" charset="-122"/>
                <a:ea typeface="华文楷体" panose="02010600040101010101" pitchFamily="2" charset="-122"/>
                <a:cs typeface="Times New Roman" panose="02020603050405020304" pitchFamily="18" charset="0"/>
                <a:sym typeface="Symbol" pitchFamily="18" charset="2"/>
              </a:rPr>
              <a:t>/K (and K/p) </a:t>
            </a:r>
            <a:r>
              <a:rPr lang="en-US" altLang="zh-CN"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pitchFamily="18" charset="2"/>
              </a:rPr>
              <a:t>3-4</a:t>
            </a:r>
            <a:r>
              <a:rPr lang="en-US" altLang="zh-CN" dirty="0">
                <a:latin typeface="华文楷体" panose="02010600040101010101" pitchFamily="2" charset="-122"/>
                <a:ea typeface="华文楷体" panose="02010600040101010101" pitchFamily="2" charset="-122"/>
                <a:cs typeface="Times New Roman" panose="02020603050405020304" pitchFamily="18" charset="0"/>
                <a:sym typeface="Symbol" pitchFamily="18" charset="2"/>
              </a:rPr>
              <a:t> separation up to </a:t>
            </a:r>
            <a:r>
              <a:rPr lang="en-US" altLang="zh-CN"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pitchFamily="18" charset="2"/>
              </a:rPr>
              <a:t>2GeV/c </a:t>
            </a:r>
            <a:r>
              <a:rPr lang="en-US" altLang="zh-CN"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pitchFamily="18" charset="2"/>
              </a:rPr>
              <a:t>(30ps for TOF, impossible)</a:t>
            </a:r>
            <a:endParaRPr lang="en-US" altLang="zh-CN" dirty="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pitchFamily="18" charset="2"/>
            </a:endParaRPr>
          </a:p>
          <a:p>
            <a:pPr marL="285750" indent="-285750">
              <a:lnSpc>
                <a:spcPts val="2660"/>
              </a:lnSpc>
              <a:buFont typeface="Wingdings" panose="05000000000000000000" pitchFamily="2" charset="2"/>
              <a:buChar char="p"/>
            </a:pPr>
            <a:r>
              <a:rPr lang="en-US" altLang="zh-CN" dirty="0" smtClean="0">
                <a:latin typeface="华文楷体" panose="02010600040101010101" pitchFamily="2" charset="-122"/>
                <a:ea typeface="华文楷体" panose="02010600040101010101" pitchFamily="2" charset="-122"/>
                <a:cs typeface="Times New Roman" panose="02020603050405020304" pitchFamily="18" charset="0"/>
              </a:rPr>
              <a:t>For </a:t>
            </a:r>
            <a:r>
              <a:rPr lang="en-US" altLang="zh-CN"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high luminosity </a:t>
            </a:r>
            <a:r>
              <a:rPr lang="en-US" altLang="zh-CN" dirty="0">
                <a:latin typeface="华文楷体" panose="02010600040101010101" pitchFamily="2" charset="-122"/>
                <a:ea typeface="华文楷体" panose="02010600040101010101" pitchFamily="2" charset="-122"/>
                <a:cs typeface="Times New Roman" panose="02020603050405020304" pitchFamily="18" charset="0"/>
              </a:rPr>
              <a:t>run – </a:t>
            </a:r>
            <a:r>
              <a:rPr lang="en-US" altLang="zh-CN"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fast detector</a:t>
            </a:r>
          </a:p>
          <a:p>
            <a:pPr marL="285750" indent="-285750">
              <a:lnSpc>
                <a:spcPts val="2660"/>
              </a:lnSpc>
              <a:buFont typeface="Wingdings" panose="05000000000000000000" pitchFamily="2" charset="2"/>
              <a:buChar char="p"/>
            </a:pPr>
            <a:r>
              <a:rPr lang="en-US" altLang="zh-CN"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Radiation hard</a:t>
            </a:r>
            <a:r>
              <a:rPr lang="en-US" altLang="zh-CN" dirty="0">
                <a:latin typeface="华文楷体" panose="02010600040101010101" pitchFamily="2" charset="-122"/>
                <a:ea typeface="华文楷体" panose="02010600040101010101" pitchFamily="2" charset="-122"/>
                <a:cs typeface="Times New Roman" panose="02020603050405020304" pitchFamily="18" charset="0"/>
              </a:rPr>
              <a:t>, especially in the endcap </a:t>
            </a:r>
          </a:p>
          <a:p>
            <a:pPr marL="285750" indent="-285750">
              <a:lnSpc>
                <a:spcPts val="2660"/>
              </a:lnSpc>
              <a:buFont typeface="Wingdings" panose="05000000000000000000" pitchFamily="2" charset="2"/>
              <a:buChar char="p"/>
            </a:pPr>
            <a:r>
              <a:rPr lang="en-US" altLang="zh-CN"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Compact</a:t>
            </a:r>
            <a:r>
              <a:rPr lang="en-US" altLang="zh-CN" dirty="0">
                <a:latin typeface="华文楷体" panose="02010600040101010101" pitchFamily="2" charset="-122"/>
                <a:ea typeface="华文楷体" panose="02010600040101010101" pitchFamily="2" charset="-122"/>
                <a:cs typeface="Times New Roman" panose="02020603050405020304" pitchFamily="18" charset="0"/>
              </a:rPr>
              <a:t> – reduce costs of </a:t>
            </a:r>
            <a:r>
              <a:rPr lang="en-US" altLang="zh-CN" dirty="0" smtClean="0">
                <a:latin typeface="华文楷体" panose="02010600040101010101" pitchFamily="2" charset="-122"/>
                <a:ea typeface="华文楷体" panose="02010600040101010101" pitchFamily="2" charset="-122"/>
                <a:cs typeface="Times New Roman" panose="02020603050405020304" pitchFamily="18" charset="0"/>
              </a:rPr>
              <a:t> </a:t>
            </a:r>
            <a:r>
              <a:rPr lang="en-US" altLang="zh-CN" dirty="0">
                <a:latin typeface="华文楷体" panose="02010600040101010101" pitchFamily="2" charset="-122"/>
                <a:ea typeface="华文楷体" panose="02010600040101010101" pitchFamily="2" charset="-122"/>
                <a:cs typeface="Times New Roman" panose="02020603050405020304" pitchFamily="18" charset="0"/>
              </a:rPr>
              <a:t>outer detectors</a:t>
            </a:r>
          </a:p>
          <a:p>
            <a:pPr marL="285750" indent="-285750">
              <a:lnSpc>
                <a:spcPts val="2660"/>
              </a:lnSpc>
              <a:buFont typeface="Wingdings" panose="05000000000000000000" pitchFamily="2" charset="2"/>
              <a:buChar char="p"/>
            </a:pPr>
            <a:r>
              <a:rPr lang="en-US" altLang="zh-CN"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Modest material budget </a:t>
            </a:r>
            <a:r>
              <a:rPr lang="en-US" altLang="zh-CN" dirty="0">
                <a:latin typeface="华文楷体" panose="02010600040101010101" pitchFamily="2" charset="-122"/>
                <a:ea typeface="华文楷体" panose="02010600040101010101" pitchFamily="2" charset="-122"/>
                <a:cs typeface="Times New Roman" panose="02020603050405020304" pitchFamily="18" charset="0"/>
              </a:rPr>
              <a:t>- </a:t>
            </a:r>
            <a:r>
              <a:rPr lang="en-US" altLang="zh-CN" dirty="0">
                <a:latin typeface="华文楷体" panose="02010600040101010101" pitchFamily="2" charset="-122"/>
                <a:ea typeface="华文楷体" panose="02010600040101010101" pitchFamily="2" charset="-122"/>
                <a:cs typeface="Times New Roman" panose="02020603050405020304" pitchFamily="18" charset="0"/>
                <a:sym typeface="Symbol" pitchFamily="18" charset="2"/>
              </a:rPr>
              <a:t>&lt;0.5X</a:t>
            </a:r>
            <a:r>
              <a:rPr lang="en-US" altLang="zh-CN" baseline="-25000" dirty="0">
                <a:latin typeface="华文楷体" panose="02010600040101010101" pitchFamily="2" charset="-122"/>
                <a:ea typeface="华文楷体" panose="02010600040101010101" pitchFamily="2" charset="-122"/>
                <a:cs typeface="Times New Roman" panose="02020603050405020304" pitchFamily="18" charset="0"/>
                <a:sym typeface="Symbol" pitchFamily="18" charset="2"/>
              </a:rPr>
              <a:t>0</a:t>
            </a:r>
            <a:endParaRPr lang="zh-CN" altLang="en-US" baseline="-25000" dirty="0">
              <a:latin typeface="华文楷体" panose="02010600040101010101" pitchFamily="2" charset="-122"/>
              <a:ea typeface="华文楷体" panose="02010600040101010101" pitchFamily="2" charset="-122"/>
              <a:cs typeface="Times New Roman" panose="02020603050405020304" pitchFamily="18" charset="0"/>
              <a:sym typeface="Symbol" pitchFamily="18" charset="2"/>
            </a:endParaRPr>
          </a:p>
        </p:txBody>
      </p:sp>
      <p:sp>
        <p:nvSpPr>
          <p:cNvPr id="8" name="TextBox 7"/>
          <p:cNvSpPr txBox="1"/>
          <p:nvPr/>
        </p:nvSpPr>
        <p:spPr>
          <a:xfrm>
            <a:off x="4749280" y="913762"/>
            <a:ext cx="4268755" cy="2041585"/>
          </a:xfrm>
          <a:prstGeom prst="rect">
            <a:avLst/>
          </a:prstGeom>
          <a:noFill/>
          <a:ln w="34925">
            <a:solidFill>
              <a:srgbClr val="FFC000"/>
            </a:solidFill>
          </a:ln>
        </p:spPr>
        <p:txBody>
          <a:bodyPr wrap="square" rtlCol="0">
            <a:spAutoFit/>
          </a:bodyPr>
          <a:lstStyle/>
          <a:p>
            <a:pPr algn="ctr"/>
            <a:r>
              <a:rPr lang="en-US" altLang="zh-CN" sz="2200" dirty="0" smtClean="0">
                <a:solidFill>
                  <a:srgbClr val="FF0000"/>
                </a:solidFill>
                <a:latin typeface="Times New Roman" panose="02020603050405020304" pitchFamily="18" charset="0"/>
                <a:cs typeface="Times New Roman" panose="02020603050405020304" pitchFamily="18" charset="0"/>
                <a:sym typeface="Symbol" pitchFamily="18" charset="2"/>
              </a:rPr>
              <a:t>Low Momentum </a:t>
            </a:r>
          </a:p>
          <a:p>
            <a:pPr marL="285750" indent="-285750">
              <a:lnSpc>
                <a:spcPts val="2560"/>
              </a:lnSpc>
              <a:buFont typeface="Wingdings" panose="05000000000000000000" pitchFamily="2" charset="2"/>
              <a:buChar char="p"/>
            </a:pPr>
            <a:r>
              <a:rPr lang="en-US" altLang="zh-CN" dirty="0">
                <a:latin typeface="华文楷体" panose="02010600040101010101" pitchFamily="2" charset="-122"/>
                <a:ea typeface="华文楷体" panose="02010600040101010101" pitchFamily="2" charset="-122"/>
                <a:cs typeface="Times New Roman" panose="02020603050405020304" pitchFamily="18" charset="0"/>
              </a:rPr>
              <a:t>Specific energy loss </a:t>
            </a:r>
            <a:r>
              <a:rPr lang="en-US" altLang="zh-CN" dirty="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dirty="0" err="1">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dE</a:t>
            </a:r>
            <a:r>
              <a:rPr lang="en-US" altLang="zh-CN" dirty="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/dx) </a:t>
            </a:r>
            <a:r>
              <a:rPr lang="en-US" altLang="zh-CN" dirty="0">
                <a:latin typeface="华文楷体" panose="02010600040101010101" pitchFamily="2" charset="-122"/>
                <a:ea typeface="华文楷体" panose="02010600040101010101" pitchFamily="2" charset="-122"/>
                <a:cs typeface="Times New Roman" panose="02020603050405020304" pitchFamily="18" charset="0"/>
              </a:rPr>
              <a:t>in </a:t>
            </a:r>
            <a:r>
              <a:rPr lang="en-US" altLang="zh-CN" dirty="0" smtClean="0">
                <a:latin typeface="华文楷体" panose="02010600040101010101" pitchFamily="2" charset="-122"/>
                <a:ea typeface="华文楷体" panose="02010600040101010101" pitchFamily="2" charset="-122"/>
                <a:cs typeface="Times New Roman" panose="02020603050405020304" pitchFamily="18" charset="0"/>
              </a:rPr>
              <a:t>MDC </a:t>
            </a:r>
            <a:endParaRPr lang="en-US" altLang="zh-CN" dirty="0">
              <a:latin typeface="华文楷体" panose="02010600040101010101" pitchFamily="2" charset="-122"/>
              <a:ea typeface="华文楷体" panose="02010600040101010101" pitchFamily="2" charset="-122"/>
              <a:cs typeface="Times New Roman" panose="02020603050405020304" pitchFamily="18" charset="0"/>
            </a:endParaRPr>
          </a:p>
          <a:p>
            <a:pPr marL="285750" indent="-285750">
              <a:lnSpc>
                <a:spcPts val="2560"/>
              </a:lnSpc>
              <a:buFont typeface="Wingdings" panose="05000000000000000000" pitchFamily="2" charset="2"/>
              <a:buChar char="p"/>
            </a:pPr>
            <a:r>
              <a:rPr lang="en-US" altLang="zh-CN" dirty="0">
                <a:latin typeface="华文楷体" panose="02010600040101010101" pitchFamily="2" charset="-122"/>
                <a:ea typeface="华文楷体" panose="02010600040101010101" pitchFamily="2" charset="-122"/>
                <a:cs typeface="Times New Roman" panose="02020603050405020304" pitchFamily="18" charset="0"/>
              </a:rPr>
              <a:t>Better </a:t>
            </a:r>
            <a:r>
              <a:rPr lang="en-US" altLang="zh-CN" dirty="0" err="1">
                <a:latin typeface="华文楷体" panose="02010600040101010101" pitchFamily="2" charset="-122"/>
                <a:ea typeface="华文楷体" panose="02010600040101010101" pitchFamily="2" charset="-122"/>
                <a:cs typeface="Times New Roman" panose="02020603050405020304" pitchFamily="18" charset="0"/>
              </a:rPr>
              <a:t>dE</a:t>
            </a:r>
            <a:r>
              <a:rPr lang="en-US" altLang="zh-CN" dirty="0">
                <a:latin typeface="华文楷体" panose="02010600040101010101" pitchFamily="2" charset="-122"/>
                <a:ea typeface="华文楷体" panose="02010600040101010101" pitchFamily="2" charset="-122"/>
                <a:cs typeface="Times New Roman" panose="02020603050405020304" pitchFamily="18" charset="0"/>
              </a:rPr>
              <a:t>/dx resolution for longer </a:t>
            </a:r>
            <a:r>
              <a:rPr lang="en-US" altLang="zh-CN" dirty="0" smtClean="0">
                <a:latin typeface="华文楷体" panose="02010600040101010101" pitchFamily="2" charset="-122"/>
                <a:ea typeface="华文楷体" panose="02010600040101010101" pitchFamily="2" charset="-122"/>
                <a:cs typeface="Times New Roman" panose="02020603050405020304" pitchFamily="18" charset="0"/>
              </a:rPr>
              <a:t>track</a:t>
            </a:r>
            <a:endParaRPr lang="en-US" altLang="zh-CN" dirty="0">
              <a:latin typeface="华文楷体" panose="02010600040101010101" pitchFamily="2" charset="-122"/>
              <a:ea typeface="华文楷体" panose="02010600040101010101" pitchFamily="2" charset="-122"/>
              <a:cs typeface="Times New Roman" panose="02020603050405020304" pitchFamily="18" charset="0"/>
            </a:endParaRPr>
          </a:p>
          <a:p>
            <a:pPr marL="285750" indent="-285750">
              <a:lnSpc>
                <a:spcPts val="2560"/>
              </a:lnSpc>
              <a:buFont typeface="Wingdings" panose="05000000000000000000" pitchFamily="2" charset="2"/>
              <a:buChar char="p"/>
            </a:pPr>
            <a:r>
              <a:rPr lang="en-US" altLang="zh-CN" dirty="0" smtClean="0">
                <a:latin typeface="华文楷体" panose="02010600040101010101" pitchFamily="2" charset="-122"/>
                <a:ea typeface="华文楷体" panose="02010600040101010101" pitchFamily="2" charset="-122"/>
                <a:cs typeface="Times New Roman" panose="02020603050405020304" pitchFamily="18" charset="0"/>
              </a:rPr>
              <a:t>BESIII </a:t>
            </a:r>
            <a:r>
              <a:rPr lang="en-US" altLang="zh-CN" dirty="0">
                <a:latin typeface="华文楷体" panose="02010600040101010101" pitchFamily="2" charset="-122"/>
                <a:ea typeface="华文楷体" panose="02010600040101010101" pitchFamily="2" charset="-122"/>
                <a:cs typeface="Times New Roman" panose="02020603050405020304" pitchFamily="18" charset="0"/>
              </a:rPr>
              <a:t>MDC </a:t>
            </a:r>
            <a:r>
              <a:rPr lang="en-US" altLang="zh-CN" dirty="0" smtClean="0">
                <a:latin typeface="华文楷体" panose="02010600040101010101" pitchFamily="2" charset="-122"/>
                <a:ea typeface="华文楷体" panose="02010600040101010101" pitchFamily="2" charset="-122"/>
                <a:cs typeface="Times New Roman" panose="02020603050405020304" pitchFamily="18" charset="0"/>
              </a:rPr>
              <a:t> (</a:t>
            </a:r>
            <a:r>
              <a:rPr lang="en-US" altLang="zh-CN" dirty="0">
                <a:latin typeface="华文楷体" panose="02010600040101010101" pitchFamily="2" charset="-122"/>
                <a:ea typeface="华文楷体" panose="02010600040101010101" pitchFamily="2" charset="-122"/>
                <a:cs typeface="Times New Roman" panose="02020603050405020304" pitchFamily="18" charset="0"/>
              </a:rPr>
              <a:t>~6</a:t>
            </a:r>
            <a:r>
              <a:rPr lang="en-US" altLang="zh-CN" dirty="0" smtClean="0">
                <a:latin typeface="华文楷体" panose="02010600040101010101" pitchFamily="2" charset="-122"/>
                <a:ea typeface="华文楷体" panose="02010600040101010101" pitchFamily="2" charset="-122"/>
                <a:cs typeface="Times New Roman" panose="02020603050405020304" pitchFamily="18" charset="0"/>
              </a:rPr>
              <a:t>%, track </a:t>
            </a:r>
            <a:r>
              <a:rPr lang="en-US" altLang="zh-CN" dirty="0">
                <a:latin typeface="华文楷体" panose="02010600040101010101" pitchFamily="2" charset="-122"/>
                <a:ea typeface="华文楷体" panose="02010600040101010101" pitchFamily="2" charset="-122"/>
                <a:cs typeface="Times New Roman" panose="02020603050405020304" pitchFamily="18" charset="0"/>
              </a:rPr>
              <a:t>length ~0.7m) </a:t>
            </a:r>
            <a:endParaRPr lang="en-US" altLang="zh-CN" dirty="0">
              <a:latin typeface="华文楷体" panose="02010600040101010101" pitchFamily="2" charset="-122"/>
              <a:ea typeface="华文楷体" panose="02010600040101010101" pitchFamily="2" charset="-122"/>
              <a:cs typeface="Times New Roman" panose="02020603050405020304" pitchFamily="18" charset="0"/>
              <a:sym typeface="Symbol" pitchFamily="18" charset="2"/>
            </a:endParaRPr>
          </a:p>
          <a:p>
            <a:pPr marL="450000" indent="-198000">
              <a:lnSpc>
                <a:spcPts val="2560"/>
              </a:lnSpc>
              <a:buFont typeface="Symbol" panose="05050102010706020507" pitchFamily="18" charset="2"/>
              <a:buChar char="-"/>
            </a:pPr>
            <a:r>
              <a:rPr lang="en-US" altLang="zh-CN" dirty="0" smtClean="0">
                <a:latin typeface="Times New Roman" panose="02020603050405020304" pitchFamily="18" charset="0"/>
                <a:cs typeface="Times New Roman" panose="02020603050405020304" pitchFamily="18" charset="0"/>
                <a:sym typeface="Symbol" pitchFamily="18" charset="2"/>
              </a:rPr>
              <a:t>clean </a:t>
            </a:r>
            <a:r>
              <a:rPr lang="en-US" altLang="zh-CN" dirty="0">
                <a:solidFill>
                  <a:srgbClr val="FF0000"/>
                </a:solidFill>
                <a:latin typeface="Times New Roman" panose="02020603050405020304" pitchFamily="18" charset="0"/>
                <a:cs typeface="Times New Roman" panose="02020603050405020304" pitchFamily="18" charset="0"/>
                <a:sym typeface="Symbol" pitchFamily="18" charset="2"/>
              </a:rPr>
              <a:t>/K/p </a:t>
            </a:r>
            <a:r>
              <a:rPr lang="en-US" altLang="zh-CN" dirty="0">
                <a:latin typeface="Times New Roman" panose="02020603050405020304" pitchFamily="18" charset="0"/>
                <a:cs typeface="Times New Roman" panose="02020603050405020304" pitchFamily="18" charset="0"/>
                <a:sym typeface="Symbol" pitchFamily="18" charset="2"/>
              </a:rPr>
              <a:t>ID for p&lt;</a:t>
            </a:r>
            <a:r>
              <a:rPr lang="en-US" altLang="zh-CN" dirty="0">
                <a:solidFill>
                  <a:srgbClr val="FF0000"/>
                </a:solidFill>
                <a:latin typeface="Times New Roman" panose="02020603050405020304" pitchFamily="18" charset="0"/>
                <a:cs typeface="Times New Roman" panose="02020603050405020304" pitchFamily="18" charset="0"/>
                <a:sym typeface="Symbol" pitchFamily="18" charset="2"/>
              </a:rPr>
              <a:t>0.8/1.1 </a:t>
            </a:r>
            <a:r>
              <a:rPr lang="en-US" altLang="zh-CN" dirty="0" err="1">
                <a:latin typeface="Times New Roman" panose="02020603050405020304" pitchFamily="18" charset="0"/>
                <a:cs typeface="Times New Roman" panose="02020603050405020304" pitchFamily="18" charset="0"/>
                <a:sym typeface="Symbol" pitchFamily="18" charset="2"/>
              </a:rPr>
              <a:t>GeV</a:t>
            </a:r>
            <a:r>
              <a:rPr lang="en-US" altLang="zh-CN" dirty="0">
                <a:latin typeface="Times New Roman" panose="02020603050405020304" pitchFamily="18" charset="0"/>
                <a:cs typeface="Times New Roman" panose="02020603050405020304" pitchFamily="18" charset="0"/>
                <a:sym typeface="Symbol" pitchFamily="18" charset="2"/>
              </a:rPr>
              <a:t>/c</a:t>
            </a:r>
          </a:p>
          <a:p>
            <a:pPr marL="450000" indent="-198000" algn="ctr">
              <a:buFont typeface="Symbol" panose="05050102010706020507" pitchFamily="18" charset="2"/>
              <a:buChar char="-"/>
            </a:pPr>
            <a:endParaRPr lang="en-US" altLang="zh-CN" dirty="0" smtClean="0">
              <a:solidFill>
                <a:srgbClr val="FF0000"/>
              </a:solidFill>
              <a:latin typeface="Times New Roman" panose="02020603050405020304" pitchFamily="18" charset="0"/>
              <a:cs typeface="Times New Roman" panose="02020603050405020304" pitchFamily="18" charset="0"/>
              <a:sym typeface="Symbol" pitchFamily="18" charset="2"/>
            </a:endParaRPr>
          </a:p>
        </p:txBody>
      </p:sp>
      <p:sp>
        <p:nvSpPr>
          <p:cNvPr id="9" name="TextBox 8"/>
          <p:cNvSpPr txBox="1"/>
          <p:nvPr/>
        </p:nvSpPr>
        <p:spPr>
          <a:xfrm>
            <a:off x="4718179" y="3575078"/>
            <a:ext cx="4299856" cy="2431435"/>
          </a:xfrm>
          <a:prstGeom prst="rect">
            <a:avLst/>
          </a:prstGeom>
          <a:noFill/>
          <a:ln w="34925">
            <a:solidFill>
              <a:srgbClr val="FFC000"/>
            </a:solidFill>
          </a:ln>
        </p:spPr>
        <p:txBody>
          <a:bodyPr wrap="square" rtlCol="0">
            <a:spAutoFit/>
          </a:bodyPr>
          <a:lstStyle/>
          <a:p>
            <a:pPr algn="ctr"/>
            <a:r>
              <a:rPr lang="en-US" altLang="zh-CN" sz="2200" dirty="0" smtClean="0">
                <a:solidFill>
                  <a:srgbClr val="FF0000"/>
                </a:solidFill>
                <a:latin typeface="Times New Roman" panose="02020603050405020304" pitchFamily="18" charset="0"/>
                <a:cs typeface="Times New Roman" panose="02020603050405020304" pitchFamily="18" charset="0"/>
                <a:sym typeface="Symbol" pitchFamily="18" charset="2"/>
              </a:rPr>
              <a:t>High Momentum </a:t>
            </a:r>
            <a:endParaRPr lang="en-US" altLang="zh-CN" dirty="0">
              <a:latin typeface="Times New Roman" panose="02020603050405020304" pitchFamily="18" charset="0"/>
              <a:cs typeface="Times New Roman" panose="02020603050405020304" pitchFamily="18" charset="0"/>
            </a:endParaRPr>
          </a:p>
          <a:p>
            <a:pPr marL="285750" indent="-285750">
              <a:lnSpc>
                <a:spcPts val="2560"/>
              </a:lnSpc>
              <a:buFont typeface="Wingdings" panose="05000000000000000000" pitchFamily="2" charset="2"/>
              <a:buChar char="p"/>
            </a:pPr>
            <a:r>
              <a:rPr lang="en-US" altLang="zh-CN" dirty="0" smtClean="0">
                <a:latin typeface="华文楷体" panose="02010600040101010101" pitchFamily="2" charset="-122"/>
                <a:ea typeface="华文楷体" panose="02010600040101010101" pitchFamily="2" charset="-122"/>
                <a:cs typeface="Times New Roman" panose="02020603050405020304" pitchFamily="18" charset="0"/>
              </a:rPr>
              <a:t>Cherenkov detector is necessary</a:t>
            </a:r>
          </a:p>
          <a:p>
            <a:pPr marL="285750" indent="-285750">
              <a:lnSpc>
                <a:spcPts val="2560"/>
              </a:lnSpc>
              <a:buFont typeface="Wingdings" panose="05000000000000000000" pitchFamily="2" charset="2"/>
              <a:buChar char="p"/>
            </a:pPr>
            <a:r>
              <a:rPr lang="en-US" altLang="zh-CN" dirty="0" smtClean="0">
                <a:latin typeface="华文楷体" panose="02010600040101010101" pitchFamily="2" charset="-122"/>
                <a:ea typeface="华文楷体" panose="02010600040101010101" pitchFamily="2" charset="-122"/>
                <a:cs typeface="Times New Roman" panose="02020603050405020304" pitchFamily="18" charset="0"/>
              </a:rPr>
              <a:t>Two </a:t>
            </a:r>
            <a:r>
              <a:rPr lang="en-US" altLang="zh-CN" dirty="0">
                <a:latin typeface="华文楷体" panose="02010600040101010101" pitchFamily="2" charset="-122"/>
                <a:ea typeface="华文楷体" panose="02010600040101010101" pitchFamily="2" charset="-122"/>
                <a:cs typeface="Times New Roman" panose="02020603050405020304" pitchFamily="18" charset="0"/>
              </a:rPr>
              <a:t>catalogs</a:t>
            </a:r>
          </a:p>
          <a:p>
            <a:pPr marL="450000" lvl="1" indent="-198000">
              <a:lnSpc>
                <a:spcPts val="2560"/>
              </a:lnSpc>
              <a:buFont typeface="Symbol" panose="05050102010706020507" pitchFamily="18" charset="2"/>
              <a:buChar char="-"/>
            </a:pPr>
            <a:r>
              <a:rPr lang="en-US" altLang="zh-CN" dirty="0">
                <a:latin typeface="华文楷体" panose="02010600040101010101" pitchFamily="2" charset="-122"/>
                <a:ea typeface="华文楷体" panose="02010600040101010101" pitchFamily="2" charset="-122"/>
                <a:cs typeface="Times New Roman" panose="02020603050405020304" pitchFamily="18" charset="0"/>
              </a:rPr>
              <a:t>Threshold Cherenkov – simple to build</a:t>
            </a:r>
          </a:p>
          <a:p>
            <a:pPr marL="450000" lvl="1" indent="-198000">
              <a:lnSpc>
                <a:spcPts val="2560"/>
              </a:lnSpc>
              <a:buFont typeface="Symbol" panose="05050102010706020507" pitchFamily="18" charset="2"/>
              <a:buChar char="-"/>
            </a:pPr>
            <a:r>
              <a:rPr lang="en-US" altLang="zh-CN" dirty="0">
                <a:latin typeface="华文楷体" panose="02010600040101010101" pitchFamily="2" charset="-122"/>
                <a:ea typeface="华文楷体" panose="02010600040101010101" pitchFamily="2" charset="-122"/>
                <a:cs typeface="Times New Roman" panose="02020603050405020304" pitchFamily="18" charset="0"/>
              </a:rPr>
              <a:t>Imaging Cherenkov: </a:t>
            </a:r>
            <a:r>
              <a:rPr lang="en-US" altLang="zh-CN" dirty="0" smtClean="0">
                <a:latin typeface="华文楷体" panose="02010600040101010101" pitchFamily="2" charset="-122"/>
                <a:ea typeface="华文楷体" panose="02010600040101010101" pitchFamily="2" charset="-122"/>
                <a:cs typeface="Times New Roman" panose="02020603050405020304" pitchFamily="18" charset="0"/>
              </a:rPr>
              <a:t>RICH (</a:t>
            </a:r>
            <a:r>
              <a:rPr lang="en-US" altLang="zh-CN" dirty="0">
                <a:latin typeface="华文楷体" panose="02010600040101010101" pitchFamily="2" charset="-122"/>
                <a:ea typeface="华文楷体" panose="02010600040101010101" pitchFamily="2" charset="-122"/>
                <a:cs typeface="Times New Roman" panose="02020603050405020304" pitchFamily="18" charset="0"/>
              </a:rPr>
              <a:t>large momentum range</a:t>
            </a:r>
            <a:r>
              <a:rPr lang="en-US" altLang="zh-CN" dirty="0" smtClean="0">
                <a:latin typeface="华文楷体" panose="02010600040101010101" pitchFamily="2" charset="-122"/>
                <a:ea typeface="华文楷体" panose="02010600040101010101" pitchFamily="2" charset="-122"/>
                <a:cs typeface="Times New Roman" panose="02020603050405020304" pitchFamily="18" charset="0"/>
              </a:rPr>
              <a:t>)/ DIRC / TOP (most </a:t>
            </a:r>
            <a:r>
              <a:rPr lang="en-US" altLang="zh-CN" dirty="0">
                <a:latin typeface="华文楷体" panose="02010600040101010101" pitchFamily="2" charset="-122"/>
                <a:ea typeface="华文楷体" panose="02010600040101010101" pitchFamily="2" charset="-122"/>
                <a:cs typeface="Times New Roman" panose="02020603050405020304" pitchFamily="18" charset="0"/>
              </a:rPr>
              <a:t>compact) </a:t>
            </a:r>
            <a:endParaRPr lang="en-US" altLang="zh-CN" dirty="0">
              <a:latin typeface="华文楷体" panose="02010600040101010101" pitchFamily="2" charset="-122"/>
              <a:ea typeface="华文楷体" panose="02010600040101010101" pitchFamily="2" charset="-122"/>
              <a:cs typeface="Times New Roman" panose="02020603050405020304" pitchFamily="18" charset="0"/>
              <a:sym typeface="Symbol" pitchFamily="18" charset="2"/>
            </a:endParaRPr>
          </a:p>
        </p:txBody>
      </p:sp>
      <p:pic>
        <p:nvPicPr>
          <p:cNvPr id="10" name="Picture 2"/>
          <p:cNvPicPr>
            <a:picLocks noChangeAspect="1" noChangeArrowheads="1"/>
          </p:cNvPicPr>
          <p:nvPr/>
        </p:nvPicPr>
        <p:blipFill>
          <a:blip r:embed="rId2" cstate="print"/>
          <a:srcRect/>
          <a:stretch>
            <a:fillRect/>
          </a:stretch>
        </p:blipFill>
        <p:spPr bwMode="auto">
          <a:xfrm>
            <a:off x="323528" y="3540781"/>
            <a:ext cx="2267272" cy="1224242"/>
          </a:xfrm>
          <a:prstGeom prst="rect">
            <a:avLst/>
          </a:prstGeom>
          <a:noFill/>
          <a:ln w="9525">
            <a:noFill/>
            <a:miter lim="800000"/>
            <a:headEnd/>
            <a:tailEnd/>
          </a:ln>
        </p:spPr>
      </p:pic>
      <p:pic>
        <p:nvPicPr>
          <p:cNvPr id="11" name="Picture 4"/>
          <p:cNvPicPr>
            <a:picLocks noChangeAspect="1" noChangeArrowheads="1"/>
          </p:cNvPicPr>
          <p:nvPr/>
        </p:nvPicPr>
        <p:blipFill>
          <a:blip r:embed="rId3" cstate="print"/>
          <a:srcRect/>
          <a:stretch>
            <a:fillRect/>
          </a:stretch>
        </p:blipFill>
        <p:spPr bwMode="auto">
          <a:xfrm>
            <a:off x="2819399" y="3522390"/>
            <a:ext cx="1701282" cy="1250682"/>
          </a:xfrm>
          <a:prstGeom prst="rect">
            <a:avLst/>
          </a:prstGeom>
          <a:noFill/>
          <a:ln w="9525">
            <a:noFill/>
            <a:miter lim="800000"/>
            <a:headEnd/>
            <a:tailEnd/>
          </a:ln>
        </p:spPr>
      </p:pic>
      <p:pic>
        <p:nvPicPr>
          <p:cNvPr id="12" name="Picture 4" descr="http://alice-hmpid.web.cern.ch/alice-hmpid/detector/layout-col.gif"/>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9512" y="4961721"/>
            <a:ext cx="2277938" cy="1428766"/>
          </a:xfrm>
          <a:prstGeom prst="rect">
            <a:avLst/>
          </a:prstGeom>
          <a:noFill/>
        </p:spPr>
      </p:pic>
      <p:pic>
        <p:nvPicPr>
          <p:cNvPr id="13" name="Picture 2"/>
          <p:cNvPicPr>
            <a:picLocks noChangeAspect="1" noChangeArrowheads="1"/>
          </p:cNvPicPr>
          <p:nvPr/>
        </p:nvPicPr>
        <p:blipFill>
          <a:blip r:embed="rId5" cstate="print"/>
          <a:srcRect/>
          <a:stretch>
            <a:fillRect/>
          </a:stretch>
        </p:blipFill>
        <p:spPr bwMode="auto">
          <a:xfrm>
            <a:off x="2800349" y="5056958"/>
            <a:ext cx="1834632" cy="1175612"/>
          </a:xfrm>
          <a:prstGeom prst="rect">
            <a:avLst/>
          </a:prstGeom>
          <a:noFill/>
          <a:ln w="9525">
            <a:noFill/>
            <a:miter lim="800000"/>
            <a:headEnd/>
            <a:tailEnd/>
          </a:ln>
        </p:spPr>
      </p:pic>
      <p:sp>
        <p:nvSpPr>
          <p:cNvPr id="14" name="TextBox 19"/>
          <p:cNvSpPr txBox="1"/>
          <p:nvPr/>
        </p:nvSpPr>
        <p:spPr>
          <a:xfrm>
            <a:off x="3286200" y="5056958"/>
            <a:ext cx="1691680" cy="369332"/>
          </a:xfrm>
          <a:prstGeom prst="rect">
            <a:avLst/>
          </a:prstGeom>
          <a:noFill/>
        </p:spPr>
        <p:txBody>
          <a:bodyPr wrap="square" rtlCol="0">
            <a:spAutoFit/>
          </a:bodyPr>
          <a:lstStyle/>
          <a:p>
            <a:r>
              <a:rPr lang="en-US" altLang="zh-CN" b="1" dirty="0" smtClean="0">
                <a:solidFill>
                  <a:srgbClr val="FF0000"/>
                </a:solidFill>
              </a:rPr>
              <a:t>BELLE-II </a:t>
            </a:r>
            <a:r>
              <a:rPr lang="en-US" altLang="zh-CN" b="1" dirty="0" err="1" smtClean="0">
                <a:solidFill>
                  <a:srgbClr val="FF0000"/>
                </a:solidFill>
              </a:rPr>
              <a:t>iTOP</a:t>
            </a:r>
            <a:endParaRPr lang="zh-CN" altLang="en-US" b="1" dirty="0">
              <a:solidFill>
                <a:srgbClr val="FF0000"/>
              </a:solidFill>
            </a:endParaRPr>
          </a:p>
        </p:txBody>
      </p:sp>
      <p:sp>
        <p:nvSpPr>
          <p:cNvPr id="15" name="TextBox 15"/>
          <p:cNvSpPr txBox="1"/>
          <p:nvPr/>
        </p:nvSpPr>
        <p:spPr>
          <a:xfrm>
            <a:off x="3057600" y="3470567"/>
            <a:ext cx="1691680" cy="369332"/>
          </a:xfrm>
          <a:prstGeom prst="rect">
            <a:avLst/>
          </a:prstGeom>
          <a:noFill/>
        </p:spPr>
        <p:txBody>
          <a:bodyPr wrap="square" rtlCol="0">
            <a:spAutoFit/>
          </a:bodyPr>
          <a:lstStyle/>
          <a:p>
            <a:r>
              <a:rPr lang="en-US" altLang="zh-CN" b="1" dirty="0" smtClean="0">
                <a:solidFill>
                  <a:srgbClr val="FF0000"/>
                </a:solidFill>
              </a:rPr>
              <a:t>BELLE-II ARICH</a:t>
            </a:r>
            <a:endParaRPr lang="zh-CN" altLang="en-US" b="1" dirty="0">
              <a:solidFill>
                <a:srgbClr val="FF0000"/>
              </a:solidFill>
            </a:endParaRPr>
          </a:p>
        </p:txBody>
      </p:sp>
      <p:sp>
        <p:nvSpPr>
          <p:cNvPr id="16" name="TextBox 12"/>
          <p:cNvSpPr txBox="1"/>
          <p:nvPr/>
        </p:nvSpPr>
        <p:spPr>
          <a:xfrm>
            <a:off x="106913" y="3588238"/>
            <a:ext cx="1691680" cy="369332"/>
          </a:xfrm>
          <a:prstGeom prst="rect">
            <a:avLst/>
          </a:prstGeom>
          <a:noFill/>
        </p:spPr>
        <p:txBody>
          <a:bodyPr wrap="square" rtlCol="0">
            <a:spAutoFit/>
          </a:bodyPr>
          <a:lstStyle/>
          <a:p>
            <a:r>
              <a:rPr lang="en-US" altLang="zh-CN" b="1" dirty="0" smtClean="0">
                <a:solidFill>
                  <a:srgbClr val="FF0000"/>
                </a:solidFill>
              </a:rPr>
              <a:t>BELLE TOF+ACC</a:t>
            </a:r>
            <a:endParaRPr lang="zh-CN" altLang="en-US" b="1" dirty="0">
              <a:solidFill>
                <a:srgbClr val="FF0000"/>
              </a:solidFill>
            </a:endParaRPr>
          </a:p>
        </p:txBody>
      </p:sp>
      <p:sp>
        <p:nvSpPr>
          <p:cNvPr id="17" name="TextBox 18"/>
          <p:cNvSpPr txBox="1"/>
          <p:nvPr/>
        </p:nvSpPr>
        <p:spPr>
          <a:xfrm>
            <a:off x="205680" y="5103128"/>
            <a:ext cx="1691680" cy="369332"/>
          </a:xfrm>
          <a:prstGeom prst="rect">
            <a:avLst/>
          </a:prstGeom>
          <a:noFill/>
        </p:spPr>
        <p:txBody>
          <a:bodyPr wrap="square" rtlCol="0">
            <a:spAutoFit/>
          </a:bodyPr>
          <a:lstStyle/>
          <a:p>
            <a:r>
              <a:rPr lang="en-US" altLang="zh-CN" b="1" dirty="0" smtClean="0">
                <a:solidFill>
                  <a:srgbClr val="FF0000"/>
                </a:solidFill>
              </a:rPr>
              <a:t>ALICE HMPID</a:t>
            </a:r>
            <a:endParaRPr lang="zh-CN" altLang="en-US" b="1" dirty="0">
              <a:solidFill>
                <a:srgbClr val="FF0000"/>
              </a:solidFill>
            </a:endParaRPr>
          </a:p>
        </p:txBody>
      </p:sp>
    </p:spTree>
    <p:extLst>
      <p:ext uri="{BB962C8B-B14F-4D97-AF65-F5344CB8AC3E}">
        <p14:creationId xmlns:p14="http://schemas.microsoft.com/office/powerpoint/2010/main" val="38715308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PID Detector</a:t>
            </a:r>
            <a:endParaRPr lang="zh-CN" altLang="en-US"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z="1200" smtClean="0"/>
              <a:t>高能物理战略研讨会 </a:t>
            </a:r>
            <a:r>
              <a:rPr lang="en-US" altLang="zh-CN" sz="1200" smtClean="0"/>
              <a:t>(</a:t>
            </a:r>
            <a:r>
              <a:rPr lang="zh-CN" altLang="en-US" sz="1200" smtClean="0"/>
              <a:t>合肥</a:t>
            </a:r>
            <a:r>
              <a:rPr lang="en-US" altLang="zh-CN" sz="1200" smtClean="0"/>
              <a:t>)</a:t>
            </a:r>
            <a:endParaRPr lang="en-US" sz="1200" dirty="0"/>
          </a:p>
        </p:txBody>
      </p:sp>
      <p:sp>
        <p:nvSpPr>
          <p:cNvPr id="6" name="灯片编号占位符 5"/>
          <p:cNvSpPr>
            <a:spLocks noGrp="1"/>
          </p:cNvSpPr>
          <p:nvPr>
            <p:ph type="sldNum" sz="quarter" idx="12"/>
          </p:nvPr>
        </p:nvSpPr>
        <p:spPr/>
        <p:txBody>
          <a:bodyPr/>
          <a:lstStyle/>
          <a:p>
            <a:fld id="{C973300C-797F-D148-A78D-320196FBAF04}" type="slidenum">
              <a:rPr lang="en-US" smtClean="0"/>
              <a:pPr/>
              <a:t>49</a:t>
            </a:fld>
            <a:endParaRPr lang="en-US" dirty="0"/>
          </a:p>
        </p:txBody>
      </p:sp>
      <p:sp>
        <p:nvSpPr>
          <p:cNvPr id="7" name="内容占位符 2"/>
          <p:cNvSpPr>
            <a:spLocks noGrp="1"/>
          </p:cNvSpPr>
          <p:nvPr>
            <p:ph idx="4294967295"/>
          </p:nvPr>
        </p:nvSpPr>
        <p:spPr>
          <a:xfrm>
            <a:off x="307911" y="1003042"/>
            <a:ext cx="4267200" cy="3401008"/>
          </a:xfrm>
          <a:noFill/>
          <a:ln w="34925">
            <a:solidFill>
              <a:srgbClr val="FFC000"/>
            </a:solidFill>
          </a:ln>
        </p:spPr>
        <p:txBody>
          <a:bodyPr>
            <a:normAutofit/>
          </a:bodyPr>
          <a:lstStyle/>
          <a:p>
            <a:pPr marL="0" indent="0" algn="ctr" eaLnBrk="1" hangingPunct="1">
              <a:lnSpc>
                <a:spcPct val="80000"/>
              </a:lnSpc>
              <a:buNone/>
            </a:pPr>
            <a:r>
              <a:rPr lang="en-US" altLang="zh-CN" sz="2400" b="0" dirty="0" smtClean="0">
                <a:solidFill>
                  <a:srgbClr val="FF0000"/>
                </a:solidFill>
                <a:latin typeface="Times New Roman" panose="02020603050405020304" pitchFamily="18" charset="0"/>
                <a:cs typeface="Times New Roman" panose="02020603050405020304" pitchFamily="18" charset="0"/>
              </a:rPr>
              <a:t>Baseline Design</a:t>
            </a:r>
            <a:endParaRPr lang="en-US" altLang="zh-CN" sz="2400" b="0" dirty="0">
              <a:solidFill>
                <a:srgbClr val="FF0000"/>
              </a:solidFill>
              <a:latin typeface="Times New Roman" panose="02020603050405020304" pitchFamily="18" charset="0"/>
              <a:cs typeface="Times New Roman" panose="02020603050405020304" pitchFamily="18" charset="0"/>
            </a:endParaRPr>
          </a:p>
          <a:p>
            <a:pPr marL="198000" indent="-198000" eaLnBrk="1" hangingPunct="1">
              <a:lnSpc>
                <a:spcPts val="2560"/>
              </a:lnSpc>
            </a:pPr>
            <a:r>
              <a:rPr lang="en-US" altLang="zh-CN" sz="1800" b="0" dirty="0" smtClean="0">
                <a:latin typeface="Times New Roman" panose="02020603050405020304" pitchFamily="18" charset="0"/>
                <a:cs typeface="Times New Roman" panose="02020603050405020304" pitchFamily="18" charset="0"/>
              </a:rPr>
              <a:t>PID by RICH at 0.8&lt;p&lt;2GeV/c, no TOF</a:t>
            </a:r>
          </a:p>
          <a:p>
            <a:pPr marL="198000" indent="-198000" eaLnBrk="1" hangingPunct="1">
              <a:lnSpc>
                <a:spcPts val="2560"/>
              </a:lnSpc>
            </a:pPr>
            <a:r>
              <a:rPr lang="en-US" altLang="zh-CN" sz="1800" b="0" dirty="0" smtClean="0">
                <a:solidFill>
                  <a:srgbClr val="FF0000"/>
                </a:solidFill>
                <a:latin typeface="Times New Roman" panose="02020603050405020304" pitchFamily="18" charset="0"/>
                <a:cs typeface="Times New Roman" panose="02020603050405020304" pitchFamily="18" charset="0"/>
              </a:rPr>
              <a:t>Proximity RICH</a:t>
            </a:r>
            <a:r>
              <a:rPr lang="en-US" altLang="zh-CN" sz="1800" b="0" dirty="0" smtClean="0">
                <a:latin typeface="Times New Roman" panose="02020603050405020304" pitchFamily="18" charset="0"/>
                <a:cs typeface="Times New Roman" panose="02020603050405020304" pitchFamily="18" charset="0"/>
              </a:rPr>
              <a:t>, similar to ALICE HMPID design, but with PHENIX HBD (</a:t>
            </a:r>
            <a:r>
              <a:rPr lang="en-US" altLang="zh-CN" sz="1800" b="0" dirty="0" err="1" smtClean="0">
                <a:latin typeface="Times New Roman" panose="02020603050405020304" pitchFamily="18" charset="0"/>
                <a:cs typeface="Times New Roman" panose="02020603050405020304" pitchFamily="18" charset="0"/>
              </a:rPr>
              <a:t>CsI</a:t>
            </a:r>
            <a:r>
              <a:rPr lang="en-US" altLang="zh-CN" sz="1800" b="0" dirty="0" smtClean="0">
                <a:latin typeface="Times New Roman" panose="02020603050405020304" pitchFamily="18" charset="0"/>
                <a:cs typeface="Times New Roman" panose="02020603050405020304" pitchFamily="18" charset="0"/>
              </a:rPr>
              <a:t> coated GEM) readout</a:t>
            </a:r>
          </a:p>
          <a:p>
            <a:pPr marL="198000" indent="-198000" eaLnBrk="1" hangingPunct="1">
              <a:lnSpc>
                <a:spcPts val="2560"/>
              </a:lnSpc>
            </a:pPr>
            <a:r>
              <a:rPr lang="en-US" altLang="zh-CN" sz="1800" b="0" dirty="0" smtClean="0">
                <a:solidFill>
                  <a:srgbClr val="0000FF"/>
                </a:solidFill>
                <a:latin typeface="Times New Roman" panose="02020603050405020304" pitchFamily="18" charset="0"/>
                <a:cs typeface="Times New Roman" panose="02020603050405020304" pitchFamily="18" charset="0"/>
              </a:rPr>
              <a:t>n~1.3 (liquid C</a:t>
            </a:r>
            <a:r>
              <a:rPr lang="en-US" altLang="zh-CN" sz="1800" b="0" baseline="-25000" dirty="0" smtClean="0">
                <a:solidFill>
                  <a:srgbClr val="0000FF"/>
                </a:solidFill>
                <a:latin typeface="Times New Roman" panose="02020603050405020304" pitchFamily="18" charset="0"/>
                <a:cs typeface="Times New Roman" panose="02020603050405020304" pitchFamily="18" charset="0"/>
              </a:rPr>
              <a:t>6</a:t>
            </a:r>
            <a:r>
              <a:rPr lang="en-US" altLang="zh-CN" sz="1800" b="0" dirty="0" smtClean="0">
                <a:solidFill>
                  <a:srgbClr val="0000FF"/>
                </a:solidFill>
                <a:latin typeface="Times New Roman" panose="02020603050405020304" pitchFamily="18" charset="0"/>
                <a:cs typeface="Times New Roman" panose="02020603050405020304" pitchFamily="18" charset="0"/>
              </a:rPr>
              <a:t>F</a:t>
            </a:r>
            <a:r>
              <a:rPr lang="en-US" altLang="zh-CN" sz="1800" b="0" baseline="-25000" dirty="0" smtClean="0">
                <a:solidFill>
                  <a:srgbClr val="0000FF"/>
                </a:solidFill>
                <a:latin typeface="Times New Roman" panose="02020603050405020304" pitchFamily="18" charset="0"/>
                <a:cs typeface="Times New Roman" panose="02020603050405020304" pitchFamily="18" charset="0"/>
              </a:rPr>
              <a:t>14</a:t>
            </a:r>
            <a:r>
              <a:rPr lang="en-US" altLang="zh-CN" sz="1800" b="0" dirty="0" smtClean="0">
                <a:solidFill>
                  <a:srgbClr val="0000FF"/>
                </a:solidFill>
                <a:latin typeface="Times New Roman" panose="02020603050405020304" pitchFamily="18" charset="0"/>
                <a:cs typeface="Times New Roman" panose="02020603050405020304" pitchFamily="18" charset="0"/>
              </a:rPr>
              <a:t>), UV detection</a:t>
            </a:r>
          </a:p>
          <a:p>
            <a:pPr marL="198000" indent="-198000" eaLnBrk="1" hangingPunct="1">
              <a:lnSpc>
                <a:spcPts val="2560"/>
              </a:lnSpc>
            </a:pPr>
            <a:r>
              <a:rPr lang="en-US" altLang="zh-CN" sz="1800" b="0" dirty="0" smtClean="0">
                <a:latin typeface="Times New Roman" panose="02020603050405020304" pitchFamily="18" charset="0"/>
                <a:cs typeface="Times New Roman" panose="02020603050405020304" pitchFamily="18" charset="0"/>
              </a:rPr>
              <a:t>Already proven</a:t>
            </a:r>
          </a:p>
          <a:p>
            <a:pPr marL="198000" indent="-198000" eaLnBrk="1" hangingPunct="1">
              <a:lnSpc>
                <a:spcPts val="2560"/>
              </a:lnSpc>
            </a:pPr>
            <a:r>
              <a:rPr lang="en-US" altLang="zh-CN" sz="1800" b="0" dirty="0" smtClean="0">
                <a:latin typeface="Times New Roman" panose="02020603050405020304" pitchFamily="18" charset="0"/>
                <a:cs typeface="Times New Roman" panose="02020603050405020304" pitchFamily="18" charset="0"/>
              </a:rPr>
              <a:t>Immune to B field </a:t>
            </a:r>
            <a:r>
              <a:rPr lang="en-US" altLang="zh-CN" sz="1800" b="0" dirty="0" smtClean="0">
                <a:latin typeface="Times New Roman" panose="02020603050405020304" pitchFamily="18" charset="0"/>
                <a:cs typeface="Times New Roman" panose="02020603050405020304" pitchFamily="18" charset="0"/>
                <a:sym typeface="Symbol" pitchFamily="18" charset="2"/>
              </a:rPr>
              <a:t> s</a:t>
            </a:r>
            <a:r>
              <a:rPr lang="en-US" altLang="zh-CN" sz="1800" b="0" dirty="0" smtClean="0">
                <a:latin typeface="Times New Roman" panose="02020603050405020304" pitchFamily="18" charset="0"/>
                <a:cs typeface="Times New Roman" panose="02020603050405020304" pitchFamily="18" charset="0"/>
              </a:rPr>
              <a:t>ame structure at both the </a:t>
            </a:r>
            <a:r>
              <a:rPr lang="en-US" altLang="zh-CN" sz="1800" b="0" dirty="0" err="1" smtClean="0">
                <a:latin typeface="Times New Roman" panose="02020603050405020304" pitchFamily="18" charset="0"/>
                <a:cs typeface="Times New Roman" panose="02020603050405020304" pitchFamily="18" charset="0"/>
              </a:rPr>
              <a:t>endcap</a:t>
            </a:r>
            <a:r>
              <a:rPr lang="en-US" altLang="zh-CN" sz="1800" b="0" dirty="0" smtClean="0">
                <a:latin typeface="Times New Roman" panose="02020603050405020304" pitchFamily="18" charset="0"/>
                <a:cs typeface="Times New Roman" panose="02020603050405020304" pitchFamily="18" charset="0"/>
              </a:rPr>
              <a:t> and the barrel</a:t>
            </a:r>
          </a:p>
        </p:txBody>
      </p:sp>
      <p:pic>
        <p:nvPicPr>
          <p:cNvPr id="8" name="Picture 4" descr="http://alice-hmpid.web.cern.ch/alice-hmpid/detector/layout-col.gif"/>
          <p:cNvPicPr>
            <a:picLocks noChangeAspect="1" noChangeArrowheads="1"/>
          </p:cNvPicPr>
          <p:nvPr/>
        </p:nvPicPr>
        <p:blipFill>
          <a:blip r:embed="rId2" cstate="print"/>
          <a:srcRect/>
          <a:stretch>
            <a:fillRect/>
          </a:stretch>
        </p:blipFill>
        <p:spPr bwMode="auto">
          <a:xfrm>
            <a:off x="0" y="4635240"/>
            <a:ext cx="2862946" cy="1658130"/>
          </a:xfrm>
          <a:prstGeom prst="rect">
            <a:avLst/>
          </a:prstGeom>
          <a:noFill/>
          <a:ln w="9525">
            <a:noFill/>
            <a:miter lim="800000"/>
            <a:headEnd/>
            <a:tailEnd/>
          </a:ln>
        </p:spPr>
      </p:pic>
      <p:sp>
        <p:nvSpPr>
          <p:cNvPr id="9" name="Rectangle 6"/>
          <p:cNvSpPr>
            <a:spLocks noChangeArrowheads="1"/>
          </p:cNvSpPr>
          <p:nvPr/>
        </p:nvSpPr>
        <p:spPr bwMode="auto">
          <a:xfrm>
            <a:off x="374778" y="4450574"/>
            <a:ext cx="1665841" cy="369332"/>
          </a:xfrm>
          <a:prstGeom prst="rect">
            <a:avLst/>
          </a:prstGeom>
          <a:noFill/>
          <a:ln w="9525">
            <a:noFill/>
            <a:miter lim="800000"/>
            <a:headEnd/>
            <a:tailEnd/>
          </a:ln>
        </p:spPr>
        <p:txBody>
          <a:bodyPr wrap="none">
            <a:spAutoFit/>
          </a:bodyPr>
          <a:lstStyle/>
          <a:p>
            <a:r>
              <a:rPr lang="en-US" altLang="zh-CN" dirty="0">
                <a:solidFill>
                  <a:srgbClr val="0000FF"/>
                </a:solidFill>
                <a:latin typeface="Times New Roman" panose="02020603050405020304" pitchFamily="18" charset="0"/>
                <a:cs typeface="Times New Roman" panose="02020603050405020304" pitchFamily="18" charset="0"/>
              </a:rPr>
              <a:t>ALICE HMPID</a:t>
            </a:r>
            <a:endParaRPr lang="zh-CN" altLang="en-US" dirty="0">
              <a:solidFill>
                <a:srgbClr val="0000FF"/>
              </a:solidFill>
              <a:latin typeface="Times New Roman" panose="02020603050405020304" pitchFamily="18" charset="0"/>
              <a:cs typeface="Times New Roman" panose="02020603050405020304" pitchFamily="18" charset="0"/>
            </a:endParaRPr>
          </a:p>
        </p:txBody>
      </p:sp>
      <p:pic>
        <p:nvPicPr>
          <p:cNvPr id="10" name="Picture 2"/>
          <p:cNvPicPr>
            <a:picLocks noChangeAspect="1" noChangeArrowheads="1"/>
          </p:cNvPicPr>
          <p:nvPr/>
        </p:nvPicPr>
        <p:blipFill>
          <a:blip r:embed="rId3" cstate="print"/>
          <a:srcRect/>
          <a:stretch>
            <a:fillRect/>
          </a:stretch>
        </p:blipFill>
        <p:spPr bwMode="auto">
          <a:xfrm>
            <a:off x="2583027" y="4709883"/>
            <a:ext cx="2173025" cy="1583487"/>
          </a:xfrm>
          <a:prstGeom prst="rect">
            <a:avLst/>
          </a:prstGeom>
          <a:noFill/>
          <a:ln w="9525">
            <a:noFill/>
            <a:miter lim="800000"/>
            <a:headEnd/>
            <a:tailEnd/>
          </a:ln>
        </p:spPr>
      </p:pic>
      <p:sp>
        <p:nvSpPr>
          <p:cNvPr id="11" name="Rectangle 7"/>
          <p:cNvSpPr>
            <a:spLocks noChangeArrowheads="1"/>
          </p:cNvSpPr>
          <p:nvPr/>
        </p:nvSpPr>
        <p:spPr bwMode="auto">
          <a:xfrm>
            <a:off x="3124200" y="4451883"/>
            <a:ext cx="1581150" cy="366713"/>
          </a:xfrm>
          <a:prstGeom prst="rect">
            <a:avLst/>
          </a:prstGeom>
          <a:noFill/>
          <a:ln w="9525">
            <a:noFill/>
            <a:miter lim="800000"/>
            <a:headEnd/>
            <a:tailEnd/>
          </a:ln>
        </p:spPr>
        <p:txBody>
          <a:bodyPr wrap="none">
            <a:spAutoFit/>
          </a:bodyPr>
          <a:lstStyle/>
          <a:p>
            <a:r>
              <a:rPr lang="en-US" altLang="zh-CN" dirty="0">
                <a:solidFill>
                  <a:srgbClr val="0000FF"/>
                </a:solidFill>
                <a:latin typeface="Times New Roman" panose="02020603050405020304" pitchFamily="18" charset="0"/>
                <a:cs typeface="Times New Roman" panose="02020603050405020304" pitchFamily="18" charset="0"/>
              </a:rPr>
              <a:t>PHENIX HBD</a:t>
            </a:r>
            <a:endParaRPr lang="zh-CN" altLang="en-US" dirty="0">
              <a:solidFill>
                <a:srgbClr val="0000FF"/>
              </a:solidFill>
              <a:latin typeface="Times New Roman" panose="02020603050405020304" pitchFamily="18" charset="0"/>
              <a:cs typeface="Times New Roman" panose="02020603050405020304" pitchFamily="18" charset="0"/>
            </a:endParaRPr>
          </a:p>
        </p:txBody>
      </p:sp>
      <p:sp>
        <p:nvSpPr>
          <p:cNvPr id="12" name="内容占位符 2"/>
          <p:cNvSpPr>
            <a:spLocks noGrp="1"/>
          </p:cNvSpPr>
          <p:nvPr>
            <p:ph idx="1"/>
          </p:nvPr>
        </p:nvSpPr>
        <p:spPr>
          <a:xfrm>
            <a:off x="4756052" y="1003042"/>
            <a:ext cx="4214715" cy="3401008"/>
          </a:xfrm>
          <a:ln w="34925">
            <a:solidFill>
              <a:srgbClr val="FFC000"/>
            </a:solidFill>
          </a:ln>
        </p:spPr>
        <p:txBody>
          <a:bodyPr rtlCol="0">
            <a:normAutofit/>
          </a:bodyPr>
          <a:lstStyle/>
          <a:p>
            <a:pPr marL="0" indent="0" algn="ctr" eaLnBrk="1" fontAlgn="auto" hangingPunct="1">
              <a:spcAft>
                <a:spcPts val="0"/>
              </a:spcAft>
              <a:buNone/>
              <a:defRPr/>
            </a:pPr>
            <a:r>
              <a:rPr lang="en-US" altLang="zh-CN" sz="2400" b="0" dirty="0" smtClean="0">
                <a:solidFill>
                  <a:srgbClr val="FF0000"/>
                </a:solidFill>
                <a:latin typeface="Times New Roman" panose="02020603050405020304" pitchFamily="18" charset="0"/>
                <a:cs typeface="Times New Roman" panose="02020603050405020304" pitchFamily="18" charset="0"/>
              </a:rPr>
              <a:t>Alternative Design</a:t>
            </a:r>
          </a:p>
          <a:p>
            <a:pPr marL="198000" indent="-198000" eaLnBrk="1" fontAlgn="auto" hangingPunct="1">
              <a:spcAft>
                <a:spcPts val="0"/>
              </a:spcAft>
              <a:buFont typeface="Arial" pitchFamily="34" charset="0"/>
              <a:buChar char="•"/>
              <a:defRPr/>
            </a:pPr>
            <a:r>
              <a:rPr lang="en-US" altLang="zh-CN" sz="1800" b="0" dirty="0" smtClean="0">
                <a:latin typeface="Times New Roman" panose="02020603050405020304" pitchFamily="18" charset="0"/>
                <a:cs typeface="Times New Roman" panose="02020603050405020304" pitchFamily="18" charset="0"/>
              </a:rPr>
              <a:t>No TOF, PID by RICH only</a:t>
            </a:r>
          </a:p>
          <a:p>
            <a:pPr marL="198000" indent="-198000" eaLnBrk="1" fontAlgn="auto" hangingPunct="1">
              <a:spcAft>
                <a:spcPts val="0"/>
              </a:spcAft>
              <a:buFont typeface="Arial" pitchFamily="34" charset="0"/>
              <a:buChar char="•"/>
              <a:defRPr/>
            </a:pPr>
            <a:r>
              <a:rPr lang="en-US" altLang="zh-CN" sz="1800" b="0" dirty="0" smtClean="0">
                <a:latin typeface="Times New Roman" panose="02020603050405020304" pitchFamily="18" charset="0"/>
                <a:cs typeface="Times New Roman" panose="02020603050405020304" pitchFamily="18" charset="0"/>
              </a:rPr>
              <a:t>Similar to BELLE-II ARICH design, </a:t>
            </a:r>
            <a:r>
              <a:rPr lang="en-US" altLang="zh-CN" sz="1800" b="0" dirty="0" err="1" smtClean="0">
                <a:latin typeface="Times New Roman" panose="02020603050405020304" pitchFamily="18" charset="0"/>
                <a:cs typeface="Times New Roman" panose="02020603050405020304" pitchFamily="18" charset="0"/>
              </a:rPr>
              <a:t>Aerogel</a:t>
            </a:r>
            <a:r>
              <a:rPr lang="en-US" altLang="zh-CN" sz="1800" b="0" dirty="0" smtClean="0">
                <a:latin typeface="Times New Roman" panose="02020603050405020304" pitchFamily="18" charset="0"/>
                <a:cs typeface="Times New Roman" panose="02020603050405020304" pitchFamily="18" charset="0"/>
              </a:rPr>
              <a:t> + Position Sensitive Photon Detector</a:t>
            </a:r>
          </a:p>
          <a:p>
            <a:pPr marL="198000" indent="-198000" eaLnBrk="1" fontAlgn="auto" hangingPunct="1">
              <a:spcAft>
                <a:spcPts val="0"/>
              </a:spcAft>
              <a:buFont typeface="Arial" pitchFamily="34" charset="0"/>
              <a:buChar char="•"/>
              <a:defRPr/>
            </a:pPr>
            <a:r>
              <a:rPr lang="en-US" altLang="zh-CN" sz="1800" b="0" dirty="0" smtClean="0">
                <a:solidFill>
                  <a:srgbClr val="0000FF"/>
                </a:solidFill>
                <a:latin typeface="Times New Roman" panose="02020603050405020304" pitchFamily="18" charset="0"/>
                <a:cs typeface="Times New Roman" panose="02020603050405020304" pitchFamily="18" charset="0"/>
              </a:rPr>
              <a:t>n~1.13 (Below threshold for proton at p&lt;2GeV/c)</a:t>
            </a:r>
          </a:p>
          <a:p>
            <a:pPr marL="198000" indent="-198000" eaLnBrk="1" fontAlgn="auto" hangingPunct="1">
              <a:spcAft>
                <a:spcPts val="0"/>
              </a:spcAft>
              <a:buFont typeface="Arial" pitchFamily="34" charset="0"/>
              <a:buChar char="•"/>
              <a:defRPr/>
            </a:pPr>
            <a:r>
              <a:rPr lang="en-US" altLang="zh-CN" sz="1800" b="0" dirty="0" smtClean="0">
                <a:latin typeface="Times New Roman" panose="02020603050405020304" pitchFamily="18" charset="0"/>
                <a:cs typeface="Times New Roman" panose="02020603050405020304" pitchFamily="18" charset="0"/>
              </a:rPr>
              <a:t>Already proven at the BELLE-II </a:t>
            </a:r>
            <a:r>
              <a:rPr lang="en-US" altLang="zh-CN" sz="1800" b="0" dirty="0" err="1" smtClean="0">
                <a:latin typeface="Times New Roman" panose="02020603050405020304" pitchFamily="18" charset="0"/>
                <a:cs typeface="Times New Roman" panose="02020603050405020304" pitchFamily="18" charset="0"/>
              </a:rPr>
              <a:t>endcap</a:t>
            </a:r>
            <a:r>
              <a:rPr lang="en-US" altLang="zh-CN" sz="1800" b="0" dirty="0" smtClean="0">
                <a:latin typeface="Times New Roman" panose="02020603050405020304" pitchFamily="18" charset="0"/>
                <a:cs typeface="Times New Roman" panose="02020603050405020304" pitchFamily="18" charset="0"/>
              </a:rPr>
              <a:t>, how about the barrel part?</a:t>
            </a:r>
          </a:p>
          <a:p>
            <a:pPr marL="198000" indent="-198000" eaLnBrk="1" fontAlgn="auto" hangingPunct="1">
              <a:spcAft>
                <a:spcPts val="0"/>
              </a:spcAft>
              <a:buFont typeface="Arial" pitchFamily="34" charset="0"/>
              <a:buChar char="•"/>
              <a:defRPr/>
            </a:pPr>
            <a:r>
              <a:rPr lang="en-US" altLang="zh-CN" sz="1800" b="0" dirty="0" smtClean="0">
                <a:latin typeface="Times New Roman" panose="02020603050405020304" pitchFamily="18" charset="0"/>
                <a:cs typeface="Times New Roman" panose="02020603050405020304" pitchFamily="18" charset="0"/>
              </a:rPr>
              <a:t>Need R&amp;D</a:t>
            </a:r>
          </a:p>
        </p:txBody>
      </p:sp>
      <p:pic>
        <p:nvPicPr>
          <p:cNvPr id="13" name="Picture 3"/>
          <p:cNvPicPr>
            <a:picLocks noChangeAspect="1" noChangeArrowheads="1"/>
          </p:cNvPicPr>
          <p:nvPr/>
        </p:nvPicPr>
        <p:blipFill>
          <a:blip r:embed="rId4" cstate="print"/>
          <a:srcRect/>
          <a:stretch>
            <a:fillRect/>
          </a:stretch>
        </p:blipFill>
        <p:spPr bwMode="auto">
          <a:xfrm>
            <a:off x="7035285" y="4477800"/>
            <a:ext cx="1842177" cy="1815570"/>
          </a:xfrm>
          <a:prstGeom prst="rect">
            <a:avLst/>
          </a:prstGeom>
          <a:noFill/>
          <a:ln w="9525">
            <a:noFill/>
            <a:miter lim="800000"/>
            <a:headEnd/>
            <a:tailEnd/>
          </a:ln>
        </p:spPr>
      </p:pic>
      <p:pic>
        <p:nvPicPr>
          <p:cNvPr id="14" name="Picture 4"/>
          <p:cNvPicPr>
            <a:picLocks noChangeAspect="1" noChangeArrowheads="1"/>
          </p:cNvPicPr>
          <p:nvPr/>
        </p:nvPicPr>
        <p:blipFill>
          <a:blip r:embed="rId5" cstate="print"/>
          <a:srcRect/>
          <a:stretch>
            <a:fillRect/>
          </a:stretch>
        </p:blipFill>
        <p:spPr bwMode="auto">
          <a:xfrm>
            <a:off x="4963891" y="4477800"/>
            <a:ext cx="1959428" cy="1815570"/>
          </a:xfrm>
          <a:prstGeom prst="rect">
            <a:avLst/>
          </a:prstGeom>
          <a:noFill/>
          <a:ln w="9525">
            <a:noFill/>
            <a:miter lim="800000"/>
            <a:headEnd/>
            <a:tailEnd/>
          </a:ln>
        </p:spPr>
      </p:pic>
    </p:spTree>
    <p:extLst>
      <p:ext uri="{BB962C8B-B14F-4D97-AF65-F5344CB8AC3E}">
        <p14:creationId xmlns:p14="http://schemas.microsoft.com/office/powerpoint/2010/main" val="1417262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BEPC/BES</a:t>
            </a:r>
            <a:endParaRPr lang="zh-CN" altLang="en-US"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5</a:t>
            </a:fld>
            <a:endParaRPr lang="en-US" dirty="0"/>
          </a:p>
        </p:txBody>
      </p:sp>
      <p:grpSp>
        <p:nvGrpSpPr>
          <p:cNvPr id="8" name="组合 7"/>
          <p:cNvGrpSpPr/>
          <p:nvPr/>
        </p:nvGrpSpPr>
        <p:grpSpPr>
          <a:xfrm>
            <a:off x="70438" y="913662"/>
            <a:ext cx="2309536" cy="3081064"/>
            <a:chOff x="143623" y="612689"/>
            <a:chExt cx="2822815" cy="3081064"/>
          </a:xfrm>
        </p:grpSpPr>
        <p:pic>
          <p:nvPicPr>
            <p:cNvPr id="9" name="图片 8"/>
            <p:cNvPicPr>
              <a:picLocks noChangeAspect="1"/>
            </p:cNvPicPr>
            <p:nvPr/>
          </p:nvPicPr>
          <p:blipFill>
            <a:blip r:embed="rId2"/>
            <a:stretch>
              <a:fillRect/>
            </a:stretch>
          </p:blipFill>
          <p:spPr>
            <a:xfrm>
              <a:off x="143623" y="1141970"/>
              <a:ext cx="2822815" cy="2551783"/>
            </a:xfrm>
            <a:prstGeom prst="rect">
              <a:avLst/>
            </a:prstGeom>
          </p:spPr>
        </p:pic>
        <p:sp>
          <p:nvSpPr>
            <p:cNvPr id="10" name="文本框 9"/>
            <p:cNvSpPr txBox="1"/>
            <p:nvPr/>
          </p:nvSpPr>
          <p:spPr>
            <a:xfrm>
              <a:off x="192783" y="612689"/>
              <a:ext cx="2708148" cy="1015663"/>
            </a:xfrm>
            <a:prstGeom prst="rect">
              <a:avLst/>
            </a:prstGeom>
            <a:noFill/>
          </p:spPr>
          <p:txBody>
            <a:bodyPr wrap="square" rtlCol="0">
              <a:spAutoFit/>
            </a:bodyPr>
            <a:lstStyle/>
            <a:p>
              <a:pPr algn="ctr">
                <a:lnSpc>
                  <a:spcPct val="150000"/>
                </a:lnSpc>
              </a:pPr>
              <a:r>
                <a:rPr lang="en-US" altLang="zh-CN" sz="2000" b="1" dirty="0" smtClean="0">
                  <a:solidFill>
                    <a:srgbClr val="0070C0"/>
                  </a:solidFill>
                  <a:latin typeface="华文楷体" panose="02010600040101010101" pitchFamily="2" charset="-122"/>
                  <a:ea typeface="华文楷体" panose="02010600040101010101" pitchFamily="2" charset="-122"/>
                </a:rPr>
                <a:t>BEPCI (1988−2005) </a:t>
              </a:r>
            </a:p>
            <a:p>
              <a:pPr algn="ctr">
                <a:lnSpc>
                  <a:spcPct val="150000"/>
                </a:lnSpc>
              </a:pPr>
              <a:r>
                <a:rPr lang="en-US" altLang="zh-CN" sz="2000" b="1" dirty="0" smtClean="0">
                  <a:solidFill>
                    <a:srgbClr val="FF0000"/>
                  </a:solidFill>
                  <a:latin typeface="华文楷体" panose="02010600040101010101" pitchFamily="2" charset="-122"/>
                  <a:ea typeface="华文楷体" panose="02010600040101010101" pitchFamily="2" charset="-122"/>
                </a:rPr>
                <a:t>Single Ring</a:t>
              </a:r>
              <a:endParaRPr lang="zh-CN" altLang="en-US" sz="2000" b="1" dirty="0">
                <a:solidFill>
                  <a:srgbClr val="FF0000"/>
                </a:solidFill>
                <a:latin typeface="华文楷体" panose="02010600040101010101" pitchFamily="2" charset="-122"/>
                <a:ea typeface="华文楷体" panose="02010600040101010101" pitchFamily="2" charset="-122"/>
              </a:endParaRPr>
            </a:p>
          </p:txBody>
        </p:sp>
      </p:grpSp>
      <p:pic>
        <p:nvPicPr>
          <p:cNvPr id="11" name="图片 10"/>
          <p:cNvPicPr>
            <a:picLocks noChangeAspect="1"/>
          </p:cNvPicPr>
          <p:nvPr/>
        </p:nvPicPr>
        <p:blipFill>
          <a:blip r:embed="rId3"/>
          <a:stretch>
            <a:fillRect/>
          </a:stretch>
        </p:blipFill>
        <p:spPr>
          <a:xfrm>
            <a:off x="7047556" y="4132114"/>
            <a:ext cx="2083744" cy="1859035"/>
          </a:xfrm>
          <a:prstGeom prst="rect">
            <a:avLst/>
          </a:prstGeom>
        </p:spPr>
      </p:pic>
      <p:sp>
        <p:nvSpPr>
          <p:cNvPr id="12" name="文本框 11"/>
          <p:cNvSpPr txBox="1"/>
          <p:nvPr/>
        </p:nvSpPr>
        <p:spPr>
          <a:xfrm>
            <a:off x="2731764" y="940474"/>
            <a:ext cx="3709392" cy="461665"/>
          </a:xfrm>
          <a:prstGeom prst="rect">
            <a:avLst/>
          </a:prstGeom>
          <a:solidFill>
            <a:srgbClr val="FFFF00"/>
          </a:solidFill>
        </p:spPr>
        <p:txBody>
          <a:bodyPr wrap="square" rtlCol="0">
            <a:spAutoFit/>
          </a:bodyPr>
          <a:lstStyle/>
          <a:p>
            <a:pPr algn="ctr"/>
            <a:r>
              <a:rPr lang="en-US" altLang="zh-CN" sz="2400" b="1" dirty="0" smtClean="0">
                <a:solidFill>
                  <a:srgbClr val="FF0000"/>
                </a:solidFill>
                <a:latin typeface="华文楷体" panose="02010600040101010101" pitchFamily="2" charset="-122"/>
                <a:ea typeface="华文楷体" panose="02010600040101010101" pitchFamily="2" charset="-122"/>
                <a:sym typeface="Symbol"/>
              </a:rPr>
              <a:t>10</a:t>
            </a:r>
            <a:r>
              <a:rPr lang="en-US" altLang="zh-CN" sz="2400" b="1" baseline="30000" dirty="0" smtClean="0">
                <a:solidFill>
                  <a:srgbClr val="FF0000"/>
                </a:solidFill>
                <a:latin typeface="华文楷体" panose="02010600040101010101" pitchFamily="2" charset="-122"/>
                <a:ea typeface="华文楷体" panose="02010600040101010101" pitchFamily="2" charset="-122"/>
                <a:sym typeface="Symbol"/>
              </a:rPr>
              <a:t>31</a:t>
            </a:r>
            <a:r>
              <a:rPr lang="en-US" altLang="zh-CN" sz="24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cm</a:t>
            </a:r>
            <a:r>
              <a:rPr lang="en-US" altLang="zh-CN" sz="2400" b="1" baseline="300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-2</a:t>
            </a:r>
            <a:r>
              <a:rPr lang="en-US" altLang="zh-CN" sz="24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s</a:t>
            </a:r>
            <a:r>
              <a:rPr lang="en-US" altLang="zh-CN" sz="2400" b="1" baseline="300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-1</a:t>
            </a:r>
            <a:r>
              <a:rPr lang="en-US" altLang="zh-CN" sz="2400" b="1" dirty="0">
                <a:solidFill>
                  <a:srgbClr val="FF0000"/>
                </a:solidFill>
                <a:latin typeface="华文楷体" panose="02010600040101010101" pitchFamily="2" charset="-122"/>
                <a:ea typeface="华文楷体" panose="02010600040101010101" pitchFamily="2" charset="-122"/>
                <a:sym typeface="Symbol"/>
              </a:rPr>
              <a:t> </a:t>
            </a:r>
            <a:r>
              <a:rPr lang="en-US" altLang="zh-CN" sz="2400" b="1" dirty="0" smtClean="0">
                <a:solidFill>
                  <a:srgbClr val="FF0000"/>
                </a:solidFill>
                <a:latin typeface="华文楷体" panose="02010600040101010101" pitchFamily="2" charset="-122"/>
                <a:ea typeface="华文楷体" panose="02010600040101010101" pitchFamily="2" charset="-122"/>
                <a:sym typeface="Symbol" panose="05050102010706020507" pitchFamily="18" charset="2"/>
              </a:rPr>
              <a:t> </a:t>
            </a:r>
            <a:r>
              <a:rPr lang="en-US" altLang="zh-CN" sz="2400" b="1" dirty="0" smtClean="0">
                <a:solidFill>
                  <a:srgbClr val="FF0000"/>
                </a:solidFill>
                <a:latin typeface="华文楷体" panose="02010600040101010101" pitchFamily="2" charset="-122"/>
                <a:ea typeface="华文楷体" panose="02010600040101010101" pitchFamily="2" charset="-122"/>
                <a:sym typeface="Symbol"/>
              </a:rPr>
              <a:t>10</a:t>
            </a:r>
            <a:r>
              <a:rPr lang="en-US" altLang="zh-CN" sz="2400" b="1" baseline="30000" dirty="0" smtClean="0">
                <a:solidFill>
                  <a:srgbClr val="FF0000"/>
                </a:solidFill>
                <a:latin typeface="华文楷体" panose="02010600040101010101" pitchFamily="2" charset="-122"/>
                <a:ea typeface="华文楷体" panose="02010600040101010101" pitchFamily="2" charset="-122"/>
                <a:sym typeface="Symbol"/>
              </a:rPr>
              <a:t>33</a:t>
            </a:r>
            <a:r>
              <a:rPr lang="en-US" altLang="zh-CN" sz="24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cm</a:t>
            </a:r>
            <a:r>
              <a:rPr lang="en-US" altLang="zh-CN" sz="2400" b="1" baseline="300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-2</a:t>
            </a:r>
            <a:r>
              <a:rPr lang="en-US" altLang="zh-CN" sz="24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s</a:t>
            </a:r>
            <a:r>
              <a:rPr lang="en-US" altLang="zh-CN" sz="2400" b="1" baseline="300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-1</a:t>
            </a:r>
            <a:endParaRPr lang="zh-CN" altLang="en-US" sz="2400" b="1" dirty="0">
              <a:solidFill>
                <a:srgbClr val="FF0000"/>
              </a:solidFill>
              <a:latin typeface="华文楷体" panose="02010600040101010101" pitchFamily="2" charset="-122"/>
              <a:ea typeface="华文楷体" panose="02010600040101010101" pitchFamily="2" charset="-122"/>
            </a:endParaRPr>
          </a:p>
        </p:txBody>
      </p:sp>
      <p:pic>
        <p:nvPicPr>
          <p:cNvPr id="13" name="图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 y="4019191"/>
            <a:ext cx="2309537" cy="2287294"/>
          </a:xfrm>
          <a:prstGeom prst="rect">
            <a:avLst/>
          </a:prstGeom>
        </p:spPr>
      </p:pic>
      <p:grpSp>
        <p:nvGrpSpPr>
          <p:cNvPr id="14" name="组合 13"/>
          <p:cNvGrpSpPr/>
          <p:nvPr/>
        </p:nvGrpSpPr>
        <p:grpSpPr>
          <a:xfrm>
            <a:off x="6777991" y="828802"/>
            <a:ext cx="2380817" cy="3122687"/>
            <a:chOff x="-96225" y="3661121"/>
            <a:chExt cx="2680347" cy="3122687"/>
          </a:xfrm>
        </p:grpSpPr>
        <p:pic>
          <p:nvPicPr>
            <p:cNvPr id="15" name="图片 14"/>
            <p:cNvPicPr>
              <a:picLocks noChangeAspect="1"/>
            </p:cNvPicPr>
            <p:nvPr/>
          </p:nvPicPr>
          <p:blipFill>
            <a:blip r:embed="rId5"/>
            <a:stretch>
              <a:fillRect/>
            </a:stretch>
          </p:blipFill>
          <p:spPr>
            <a:xfrm>
              <a:off x="-43960" y="4219682"/>
              <a:ext cx="2597114" cy="2564126"/>
            </a:xfrm>
            <a:prstGeom prst="rect">
              <a:avLst/>
            </a:prstGeom>
          </p:spPr>
        </p:pic>
        <p:sp>
          <p:nvSpPr>
            <p:cNvPr id="16" name="文本框 15"/>
            <p:cNvSpPr txBox="1"/>
            <p:nvPr/>
          </p:nvSpPr>
          <p:spPr>
            <a:xfrm>
              <a:off x="-96225" y="3661121"/>
              <a:ext cx="2680347" cy="1015663"/>
            </a:xfrm>
            <a:prstGeom prst="rect">
              <a:avLst/>
            </a:prstGeom>
            <a:noFill/>
          </p:spPr>
          <p:txBody>
            <a:bodyPr wrap="square" rtlCol="0">
              <a:spAutoFit/>
            </a:bodyPr>
            <a:lstStyle/>
            <a:p>
              <a:pPr algn="ctr">
                <a:lnSpc>
                  <a:spcPct val="150000"/>
                </a:lnSpc>
              </a:pPr>
              <a:r>
                <a:rPr lang="en-US" altLang="zh-CN" sz="2000" b="1" dirty="0" smtClean="0">
                  <a:solidFill>
                    <a:srgbClr val="0070C0"/>
                  </a:solidFill>
                  <a:latin typeface="华文楷体" panose="02010600040101010101" pitchFamily="2" charset="-122"/>
                  <a:ea typeface="华文楷体" panose="02010600040101010101" pitchFamily="2" charset="-122"/>
                  <a:sym typeface="Symbol" panose="05050102010706020507" pitchFamily="18" charset="2"/>
                </a:rPr>
                <a:t>BEPCII (2006−now)</a:t>
              </a:r>
            </a:p>
            <a:p>
              <a:pPr algn="ctr">
                <a:lnSpc>
                  <a:spcPct val="150000"/>
                </a:lnSpc>
              </a:pPr>
              <a:r>
                <a:rPr lang="zh-CN" altLang="en-US" sz="2000" b="1" dirty="0" smtClean="0">
                  <a:solidFill>
                    <a:srgbClr val="C00000"/>
                  </a:solidFill>
                  <a:latin typeface="华文楷体" panose="02010600040101010101" pitchFamily="2" charset="-122"/>
                  <a:ea typeface="华文楷体" panose="02010600040101010101" pitchFamily="2" charset="-122"/>
                  <a:sym typeface="Symbol" panose="05050102010706020507" pitchFamily="18" charset="2"/>
                </a:rPr>
                <a:t> </a:t>
              </a:r>
              <a:r>
                <a:rPr lang="en-US" altLang="zh-CN" sz="2000" b="1" dirty="0">
                  <a:solidFill>
                    <a:srgbClr val="FF0000"/>
                  </a:solidFill>
                  <a:latin typeface="华文楷体" panose="02010600040101010101" pitchFamily="2" charset="-122"/>
                  <a:ea typeface="华文楷体" panose="02010600040101010101" pitchFamily="2" charset="-122"/>
                  <a:sym typeface="Symbol" panose="05050102010706020507" pitchFamily="18" charset="2"/>
                </a:rPr>
                <a:t>D</a:t>
              </a:r>
              <a:r>
                <a:rPr lang="en-US" altLang="zh-CN" sz="2000" b="1" dirty="0" smtClean="0">
                  <a:solidFill>
                    <a:srgbClr val="FF0000"/>
                  </a:solidFill>
                  <a:latin typeface="华文楷体" panose="02010600040101010101" pitchFamily="2" charset="-122"/>
                  <a:ea typeface="华文楷体" panose="02010600040101010101" pitchFamily="2" charset="-122"/>
                  <a:sym typeface="Symbol" panose="05050102010706020507" pitchFamily="18" charset="2"/>
                </a:rPr>
                <a:t>ouble Ring</a:t>
              </a:r>
              <a:endParaRPr lang="zh-CN" altLang="en-US" sz="2000" b="1" dirty="0">
                <a:solidFill>
                  <a:srgbClr val="FF0000"/>
                </a:solidFill>
                <a:latin typeface="华文楷体" panose="02010600040101010101" pitchFamily="2" charset="-122"/>
                <a:ea typeface="华文楷体" panose="02010600040101010101" pitchFamily="2" charset="-122"/>
              </a:endParaRPr>
            </a:p>
          </p:txBody>
        </p:sp>
      </p:grpSp>
      <p:pic>
        <p:nvPicPr>
          <p:cNvPr id="7" name="内容占位符 3"/>
          <p:cNvPicPr>
            <a:picLocks noChangeAspect="1"/>
          </p:cNvPicPr>
          <p:nvPr/>
        </p:nvPicPr>
        <p:blipFill>
          <a:blip r:embed="rId6"/>
          <a:stretch>
            <a:fillRect/>
          </a:stretch>
        </p:blipFill>
        <p:spPr>
          <a:xfrm>
            <a:off x="2410664" y="1421493"/>
            <a:ext cx="4383061" cy="4708234"/>
          </a:xfrm>
          <a:prstGeom prst="rect">
            <a:avLst/>
          </a:prstGeom>
        </p:spPr>
      </p:pic>
    </p:spTree>
    <p:extLst>
      <p:ext uri="{BB962C8B-B14F-4D97-AF65-F5344CB8AC3E}">
        <p14:creationId xmlns:p14="http://schemas.microsoft.com/office/powerpoint/2010/main" val="36426410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latin typeface="Times New Roman" panose="02020603050405020304" pitchFamily="18" charset="0"/>
                <a:cs typeface="Times New Roman" panose="02020603050405020304" pitchFamily="18" charset="0"/>
              </a:rPr>
              <a:t>Electromagnetic Calorimeter</a:t>
            </a:r>
            <a:endParaRPr lang="zh-CN" altLang="en-US" dirty="0">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50</a:t>
            </a:fld>
            <a:endParaRPr lang="en-US" dirty="0"/>
          </a:p>
        </p:txBody>
      </p:sp>
      <p:sp>
        <p:nvSpPr>
          <p:cNvPr id="7" name="内容占位符 4"/>
          <p:cNvSpPr>
            <a:spLocks noGrp="1"/>
          </p:cNvSpPr>
          <p:nvPr>
            <p:ph idx="1"/>
          </p:nvPr>
        </p:nvSpPr>
        <p:spPr>
          <a:xfrm>
            <a:off x="457200" y="977685"/>
            <a:ext cx="3965510" cy="2292084"/>
          </a:xfrm>
          <a:ln w="34925">
            <a:solidFill>
              <a:srgbClr val="FFC000"/>
            </a:solidFill>
          </a:ln>
        </p:spPr>
        <p:txBody>
          <a:bodyPr>
            <a:normAutofit/>
          </a:bodyPr>
          <a:lstStyle/>
          <a:p>
            <a:pPr marL="0" indent="0" algn="ctr">
              <a:buNone/>
            </a:pPr>
            <a:r>
              <a:rPr lang="en-US" altLang="zh-CN" sz="2400" b="0" dirty="0" smtClean="0">
                <a:solidFill>
                  <a:srgbClr val="FF0000"/>
                </a:solidFill>
                <a:latin typeface="Times New Roman" panose="02020603050405020304" pitchFamily="18" charset="0"/>
                <a:cs typeface="Times New Roman" panose="02020603050405020304" pitchFamily="18" charset="0"/>
              </a:rPr>
              <a:t>EMC Requirements</a:t>
            </a:r>
          </a:p>
          <a:p>
            <a:pPr marL="198000" indent="-198000">
              <a:lnSpc>
                <a:spcPts val="2640"/>
              </a:lnSpc>
            </a:pPr>
            <a:r>
              <a:rPr lang="en-US" altLang="zh-CN" sz="1800" b="0" dirty="0" smtClean="0">
                <a:latin typeface="Times New Roman" panose="02020603050405020304" pitchFamily="18" charset="0"/>
                <a:cs typeface="Times New Roman" panose="02020603050405020304" pitchFamily="18" charset="0"/>
              </a:rPr>
              <a:t>Good energy resolution </a:t>
            </a:r>
          </a:p>
          <a:p>
            <a:pPr marL="198000" indent="-198000">
              <a:lnSpc>
                <a:spcPts val="2640"/>
              </a:lnSpc>
            </a:pPr>
            <a:r>
              <a:rPr lang="en-US" altLang="zh-CN" sz="1800" b="0" dirty="0" smtClean="0">
                <a:latin typeface="Times New Roman" panose="02020603050405020304" pitchFamily="18" charset="0"/>
                <a:cs typeface="Times New Roman" panose="02020603050405020304" pitchFamily="18" charset="0"/>
              </a:rPr>
              <a:t>Good position/angular resolution</a:t>
            </a:r>
          </a:p>
          <a:p>
            <a:pPr marL="198000" indent="-198000">
              <a:lnSpc>
                <a:spcPts val="2640"/>
              </a:lnSpc>
            </a:pPr>
            <a:r>
              <a:rPr lang="en-US" altLang="zh-CN" sz="1800" b="0" dirty="0" smtClean="0">
                <a:latin typeface="Times New Roman" panose="02020603050405020304" pitchFamily="18" charset="0"/>
                <a:cs typeface="Times New Roman" panose="02020603050405020304" pitchFamily="18" charset="0"/>
              </a:rPr>
              <a:t>Good timing resolution if possible</a:t>
            </a:r>
            <a:endParaRPr lang="zh-CN" altLang="en-US" sz="1800" b="0" dirty="0">
              <a:latin typeface="Times New Roman" panose="02020603050405020304" pitchFamily="18" charset="0"/>
              <a:cs typeface="Times New Roman" panose="02020603050405020304" pitchFamily="18" charset="0"/>
            </a:endParaRPr>
          </a:p>
        </p:txBody>
      </p:sp>
      <p:sp>
        <p:nvSpPr>
          <p:cNvPr id="8" name="内容占位符 2"/>
          <p:cNvSpPr txBox="1">
            <a:spLocks/>
          </p:cNvSpPr>
          <p:nvPr/>
        </p:nvSpPr>
        <p:spPr>
          <a:xfrm>
            <a:off x="4665306" y="977685"/>
            <a:ext cx="4180114" cy="2292084"/>
          </a:xfrm>
          <a:prstGeom prst="rect">
            <a:avLst/>
          </a:prstGeom>
          <a:ln w="34925">
            <a:solidFill>
              <a:srgbClr val="FFC000"/>
            </a:solidFill>
          </a:ln>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b="1"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457200" rtl="0" eaLnBrk="1" latinLnBrk="0" hangingPunct="1">
              <a:spcBef>
                <a:spcPct val="20000"/>
              </a:spcBef>
              <a:buFont typeface="Arial"/>
              <a:buChar char="–"/>
              <a:defRPr sz="2800" b="1"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457200" rtl="0" eaLnBrk="1" latinLnBrk="0" hangingPunct="1">
              <a:spcBef>
                <a:spcPct val="20000"/>
              </a:spcBef>
              <a:buFont typeface="Arial"/>
              <a:buChar char="•"/>
              <a:defRPr sz="2400" b="1"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457200" rtl="0" eaLnBrk="1" latinLnBrk="0" hangingPunct="1">
              <a:spcBef>
                <a:spcPct val="20000"/>
              </a:spcBef>
              <a:buFont typeface="Arial"/>
              <a:buChar char="–"/>
              <a:defRPr sz="2000" b="1"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457200" rtl="0" eaLnBrk="1" latinLnBrk="0" hangingPunct="1">
              <a:spcBef>
                <a:spcPct val="20000"/>
              </a:spcBef>
              <a:buFont typeface="Arial"/>
              <a:buChar char="»"/>
              <a:defRPr sz="2000" b="1"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altLang="zh-CN" sz="2400" b="0" dirty="0" smtClean="0">
                <a:solidFill>
                  <a:srgbClr val="FF0000"/>
                </a:solidFill>
                <a:latin typeface="Times New Roman" panose="02020603050405020304" pitchFamily="18" charset="0"/>
              </a:rPr>
              <a:t>Challenging</a:t>
            </a:r>
          </a:p>
          <a:p>
            <a:pPr marL="198000" indent="-198000"/>
            <a:r>
              <a:rPr lang="en-US" altLang="zh-CN" sz="1800" b="0" dirty="0" smtClean="0">
                <a:latin typeface="Times New Roman" panose="02020603050405020304" pitchFamily="18" charset="0"/>
              </a:rPr>
              <a:t>Radiation damage</a:t>
            </a:r>
          </a:p>
          <a:p>
            <a:pPr marL="450000" lvl="1" indent="-198000"/>
            <a:r>
              <a:rPr lang="en-US" altLang="zh-CN" sz="1800" b="0" dirty="0" smtClean="0">
                <a:latin typeface="Times New Roman" panose="02020603050405020304" pitchFamily="18" charset="0"/>
              </a:rPr>
              <a:t>Decrease light yield</a:t>
            </a:r>
          </a:p>
          <a:p>
            <a:pPr marL="450000" lvl="1" indent="-198000"/>
            <a:r>
              <a:rPr lang="en-US" altLang="zh-CN" sz="1800" b="0" dirty="0" smtClean="0">
                <a:latin typeface="Times New Roman" panose="02020603050405020304" pitchFamily="18" charset="0"/>
              </a:rPr>
              <a:t>A function of run time</a:t>
            </a:r>
          </a:p>
          <a:p>
            <a:pPr marL="198000" indent="-198000"/>
            <a:r>
              <a:rPr lang="en-US" altLang="zh-CN" sz="1800" b="0" dirty="0" smtClean="0">
                <a:latin typeface="Times New Roman" panose="02020603050405020304" pitchFamily="18" charset="0"/>
              </a:rPr>
              <a:t>High photon background rate</a:t>
            </a:r>
          </a:p>
          <a:p>
            <a:pPr marL="342000" lvl="1" indent="-198000"/>
            <a:r>
              <a:rPr lang="en-US" altLang="zh-CN" sz="1800" b="0" dirty="0" smtClean="0">
                <a:latin typeface="Times New Roman" panose="02020603050405020304" pitchFamily="18" charset="0"/>
              </a:rPr>
              <a:t>Produce pile-up</a:t>
            </a:r>
          </a:p>
          <a:p>
            <a:pPr marL="342000" lvl="1" indent="-198000"/>
            <a:r>
              <a:rPr lang="en-US" altLang="zh-CN" sz="1800" b="0" dirty="0" smtClean="0">
                <a:latin typeface="Times New Roman" panose="02020603050405020304" pitchFamily="18" charset="0"/>
              </a:rPr>
              <a:t>Degrade energy and angular resolution</a:t>
            </a:r>
          </a:p>
          <a:p>
            <a:pPr marL="342000" indent="-198000"/>
            <a:endParaRPr lang="zh-CN" altLang="en-US" sz="1800" b="0" dirty="0">
              <a:latin typeface="Times New Roman" panose="02020603050405020304" pitchFamily="18" charset="0"/>
            </a:endParaRPr>
          </a:p>
        </p:txBody>
      </p:sp>
      <p:pic>
        <p:nvPicPr>
          <p:cNvPr id="9" name="Picture 4"/>
          <p:cNvPicPr>
            <a:picLocks noChangeAspect="1" noChangeArrowheads="1"/>
          </p:cNvPicPr>
          <p:nvPr/>
        </p:nvPicPr>
        <p:blipFill>
          <a:blip r:embed="rId2" cstate="print"/>
          <a:srcRect/>
          <a:stretch>
            <a:fillRect/>
          </a:stretch>
        </p:blipFill>
        <p:spPr bwMode="auto">
          <a:xfrm>
            <a:off x="5632320" y="3269770"/>
            <a:ext cx="3213100" cy="2916612"/>
          </a:xfrm>
          <a:prstGeom prst="rect">
            <a:avLst/>
          </a:prstGeom>
          <a:noFill/>
          <a:ln w="9525" algn="ctr">
            <a:noFill/>
            <a:miter lim="800000"/>
            <a:headEnd/>
            <a:tailEnd/>
          </a:ln>
        </p:spPr>
      </p:pic>
      <p:sp>
        <p:nvSpPr>
          <p:cNvPr id="10" name="TextBox 9"/>
          <p:cNvSpPr txBox="1"/>
          <p:nvPr/>
        </p:nvSpPr>
        <p:spPr>
          <a:xfrm>
            <a:off x="7726281" y="4369982"/>
            <a:ext cx="960519" cy="307777"/>
          </a:xfrm>
          <a:prstGeom prst="rect">
            <a:avLst/>
          </a:prstGeom>
          <a:noFill/>
        </p:spPr>
        <p:txBody>
          <a:bodyPr wrap="none" rtlCol="0">
            <a:spAutoFit/>
          </a:bodyPr>
          <a:lstStyle/>
          <a:p>
            <a:r>
              <a:rPr lang="en-US" altLang="zh-CN" sz="1400" b="1" dirty="0" smtClean="0">
                <a:solidFill>
                  <a:srgbClr val="FF0000"/>
                </a:solidFill>
              </a:rPr>
              <a:t>0.75 </a:t>
            </a:r>
            <a:r>
              <a:rPr lang="en-US" altLang="zh-CN" sz="1400" b="1" dirty="0" err="1" smtClean="0">
                <a:solidFill>
                  <a:srgbClr val="FF0000"/>
                </a:solidFill>
              </a:rPr>
              <a:t>krad</a:t>
            </a:r>
            <a:endParaRPr lang="zh-CN" altLang="en-US" sz="1400" b="1" dirty="0">
              <a:solidFill>
                <a:srgbClr val="FF0000"/>
              </a:solidFill>
            </a:endParaRPr>
          </a:p>
        </p:txBody>
      </p:sp>
      <p:sp>
        <p:nvSpPr>
          <p:cNvPr id="11" name="TextBox 10"/>
          <p:cNvSpPr txBox="1"/>
          <p:nvPr/>
        </p:nvSpPr>
        <p:spPr>
          <a:xfrm>
            <a:off x="7726281" y="4677759"/>
            <a:ext cx="861133" cy="307777"/>
          </a:xfrm>
          <a:prstGeom prst="rect">
            <a:avLst/>
          </a:prstGeom>
          <a:noFill/>
        </p:spPr>
        <p:txBody>
          <a:bodyPr wrap="none" rtlCol="0">
            <a:spAutoFit/>
          </a:bodyPr>
          <a:lstStyle/>
          <a:p>
            <a:r>
              <a:rPr lang="en-US" altLang="zh-CN" sz="1400" b="1" dirty="0" smtClean="0"/>
              <a:t>1.2 </a:t>
            </a:r>
            <a:r>
              <a:rPr lang="en-US" altLang="zh-CN" sz="1400" b="1" dirty="0" err="1" smtClean="0"/>
              <a:t>krad</a:t>
            </a:r>
            <a:endParaRPr lang="zh-CN" altLang="en-US" sz="1400" b="1" dirty="0"/>
          </a:p>
        </p:txBody>
      </p:sp>
      <p:sp>
        <p:nvSpPr>
          <p:cNvPr id="12" name="TextBox 11"/>
          <p:cNvSpPr txBox="1"/>
          <p:nvPr/>
        </p:nvSpPr>
        <p:spPr>
          <a:xfrm>
            <a:off x="6427657" y="3378288"/>
            <a:ext cx="2417763" cy="338138"/>
          </a:xfrm>
          <a:prstGeom prst="rect">
            <a:avLst/>
          </a:prstGeom>
          <a:noFill/>
        </p:spPr>
        <p:txBody>
          <a:bodyPr wrap="none">
            <a:spAutoFit/>
          </a:bodyPr>
          <a:lstStyle/>
          <a:p>
            <a:pPr>
              <a:defRPr/>
            </a:pPr>
            <a:r>
              <a:rPr lang="en-US" altLang="zh-CN" sz="1600" dirty="0">
                <a:latin typeface="+mj-lt"/>
              </a:rPr>
              <a:t>Babar, NIM A479 (2002) 1</a:t>
            </a:r>
            <a:endParaRPr lang="zh-CN" altLang="en-US" sz="1600" dirty="0">
              <a:latin typeface="+mj-lt"/>
            </a:endParaRPr>
          </a:p>
        </p:txBody>
      </p:sp>
      <p:pic>
        <p:nvPicPr>
          <p:cNvPr id="13" name="Picture 2"/>
          <p:cNvPicPr>
            <a:picLocks noChangeAspect="1" noChangeArrowheads="1"/>
          </p:cNvPicPr>
          <p:nvPr/>
        </p:nvPicPr>
        <p:blipFill>
          <a:blip r:embed="rId3" cstate="print"/>
          <a:srcRect/>
          <a:stretch>
            <a:fillRect/>
          </a:stretch>
        </p:blipFill>
        <p:spPr bwMode="auto">
          <a:xfrm>
            <a:off x="3124200" y="3378288"/>
            <a:ext cx="2548552" cy="2808093"/>
          </a:xfrm>
          <a:prstGeom prst="rect">
            <a:avLst/>
          </a:prstGeom>
          <a:noFill/>
          <a:ln w="9525">
            <a:noFill/>
            <a:miter lim="800000"/>
            <a:headEnd/>
            <a:tailEnd/>
          </a:ln>
        </p:spPr>
      </p:pic>
      <p:pic>
        <p:nvPicPr>
          <p:cNvPr id="14" name="Picture 3"/>
          <p:cNvPicPr>
            <a:picLocks noChangeAspect="1" noChangeArrowheads="1"/>
          </p:cNvPicPr>
          <p:nvPr/>
        </p:nvPicPr>
        <p:blipFill>
          <a:blip r:embed="rId4" cstate="print"/>
          <a:srcRect/>
          <a:stretch>
            <a:fillRect/>
          </a:stretch>
        </p:blipFill>
        <p:spPr bwMode="auto">
          <a:xfrm>
            <a:off x="276442" y="3453083"/>
            <a:ext cx="2634709" cy="2733298"/>
          </a:xfrm>
          <a:prstGeom prst="rect">
            <a:avLst/>
          </a:prstGeom>
          <a:noFill/>
          <a:ln w="9525" algn="ctr">
            <a:noFill/>
            <a:miter lim="800000"/>
            <a:headEnd/>
            <a:tailEnd/>
          </a:ln>
        </p:spPr>
      </p:pic>
      <p:sp>
        <p:nvSpPr>
          <p:cNvPr id="15" name="TextBox 14"/>
          <p:cNvSpPr txBox="1"/>
          <p:nvPr/>
        </p:nvSpPr>
        <p:spPr>
          <a:xfrm>
            <a:off x="678257" y="3592152"/>
            <a:ext cx="1912543" cy="1077218"/>
          </a:xfrm>
          <a:prstGeom prst="rect">
            <a:avLst/>
          </a:prstGeom>
          <a:noFill/>
        </p:spPr>
        <p:txBody>
          <a:bodyPr wrap="square" rtlCol="0">
            <a:spAutoFit/>
          </a:bodyPr>
          <a:lstStyle/>
          <a:p>
            <a:r>
              <a:rPr lang="en-US" altLang="zh-CN" sz="1600" dirty="0" smtClean="0"/>
              <a:t>Behavior of the light emitted by a crystal</a:t>
            </a:r>
          </a:p>
          <a:p>
            <a:r>
              <a:rPr lang="en-US" altLang="zh-CN" sz="1600" dirty="0" smtClean="0"/>
              <a:t>due the </a:t>
            </a:r>
            <a:r>
              <a:rPr lang="en-US" altLang="zh-CN" sz="1600" dirty="0" err="1" smtClean="0"/>
              <a:t>radiative</a:t>
            </a:r>
            <a:r>
              <a:rPr lang="en-US" altLang="zh-CN" sz="1600" dirty="0" smtClean="0"/>
              <a:t> </a:t>
            </a:r>
            <a:r>
              <a:rPr lang="en-US" altLang="zh-CN" sz="1600" dirty="0" err="1" smtClean="0"/>
              <a:t>Bhabha</a:t>
            </a:r>
            <a:r>
              <a:rPr lang="en-US" altLang="zh-CN" sz="1600" dirty="0" smtClean="0"/>
              <a:t> photons</a:t>
            </a:r>
            <a:endParaRPr lang="zh-CN" altLang="en-US" sz="1600" dirty="0"/>
          </a:p>
        </p:txBody>
      </p:sp>
    </p:spTree>
    <p:extLst>
      <p:ext uri="{BB962C8B-B14F-4D97-AF65-F5344CB8AC3E}">
        <p14:creationId xmlns:p14="http://schemas.microsoft.com/office/powerpoint/2010/main" val="10490436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latin typeface="Times New Roman" panose="02020603050405020304" pitchFamily="18" charset="0"/>
                <a:cs typeface="Times New Roman" panose="02020603050405020304" pitchFamily="18" charset="0"/>
              </a:rPr>
              <a:t>Crystal Comparison</a:t>
            </a:r>
            <a:endParaRPr lang="zh-CN" altLang="en-US" dirty="0">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z="1200" smtClean="0"/>
              <a:t>高能物理战略研讨会 </a:t>
            </a:r>
            <a:r>
              <a:rPr lang="en-US" altLang="zh-CN" sz="1200" smtClean="0"/>
              <a:t>(</a:t>
            </a:r>
            <a:r>
              <a:rPr lang="zh-CN" altLang="en-US" sz="1200" smtClean="0"/>
              <a:t>合肥</a:t>
            </a:r>
            <a:r>
              <a:rPr lang="en-US" altLang="zh-CN" sz="1200" smtClean="0"/>
              <a:t>)</a:t>
            </a:r>
            <a:endParaRPr lang="en-US" sz="1200" dirty="0"/>
          </a:p>
        </p:txBody>
      </p:sp>
      <p:sp>
        <p:nvSpPr>
          <p:cNvPr id="6" name="灯片编号占位符 5"/>
          <p:cNvSpPr>
            <a:spLocks noGrp="1"/>
          </p:cNvSpPr>
          <p:nvPr>
            <p:ph type="sldNum" sz="quarter" idx="12"/>
          </p:nvPr>
        </p:nvSpPr>
        <p:spPr/>
        <p:txBody>
          <a:bodyPr/>
          <a:lstStyle/>
          <a:p>
            <a:fld id="{C973300C-797F-D148-A78D-320196FBAF04}" type="slidenum">
              <a:rPr lang="en-US" smtClean="0"/>
              <a:pPr/>
              <a:t>51</a:t>
            </a:fld>
            <a:endParaRPr lang="en-US" dirty="0"/>
          </a:p>
        </p:txBody>
      </p:sp>
      <p:pic>
        <p:nvPicPr>
          <p:cNvPr id="7" name="Picture 2"/>
          <p:cNvPicPr>
            <a:picLocks noChangeAspect="1" noChangeArrowheads="1"/>
          </p:cNvPicPr>
          <p:nvPr/>
        </p:nvPicPr>
        <p:blipFill>
          <a:blip r:embed="rId2" cstate="print"/>
          <a:srcRect/>
          <a:stretch>
            <a:fillRect/>
          </a:stretch>
        </p:blipFill>
        <p:spPr bwMode="auto">
          <a:xfrm>
            <a:off x="542925" y="1033670"/>
            <a:ext cx="7757795" cy="5271671"/>
          </a:xfrm>
          <a:prstGeom prst="rect">
            <a:avLst/>
          </a:prstGeom>
          <a:noFill/>
          <a:ln w="9525">
            <a:noFill/>
            <a:miter lim="800000"/>
            <a:headEnd/>
            <a:tailEnd/>
          </a:ln>
        </p:spPr>
      </p:pic>
    </p:spTree>
    <p:extLst>
      <p:ext uri="{BB962C8B-B14F-4D97-AF65-F5344CB8AC3E}">
        <p14:creationId xmlns:p14="http://schemas.microsoft.com/office/powerpoint/2010/main" val="11688748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latin typeface="Times New Roman" panose="02020603050405020304" pitchFamily="18" charset="0"/>
                <a:cs typeface="Times New Roman" panose="02020603050405020304" pitchFamily="18" charset="0"/>
              </a:rPr>
              <a:t>Barrel EMC</a:t>
            </a:r>
            <a:endParaRPr lang="zh-CN" altLang="en-US"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52</a:t>
            </a:fld>
            <a:endParaRPr lang="en-US" dirty="0"/>
          </a:p>
        </p:txBody>
      </p:sp>
      <p:sp>
        <p:nvSpPr>
          <p:cNvPr id="7" name="Content Placeholder 2"/>
          <p:cNvSpPr>
            <a:spLocks noGrp="1"/>
          </p:cNvSpPr>
          <p:nvPr/>
        </p:nvSpPr>
        <p:spPr>
          <a:xfrm>
            <a:off x="519430" y="906426"/>
            <a:ext cx="7814309" cy="352823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30000"/>
              </a:lnSpc>
              <a:buFont typeface="Wingdings" panose="05000000000000000000" pitchFamily="2" charset="2"/>
              <a:buChar char="p"/>
            </a:pPr>
            <a:r>
              <a:rPr lang="en-US" sz="2000" b="1" dirty="0" err="1" smtClean="0">
                <a:solidFill>
                  <a:srgbClr val="0036FA"/>
                </a:solidFill>
                <a:latin typeface="华文楷体" panose="02010600040101010101" pitchFamily="2" charset="-122"/>
                <a:ea typeface="华文楷体" panose="02010600040101010101" pitchFamily="2" charset="-122"/>
              </a:rPr>
              <a:t>CsI</a:t>
            </a:r>
            <a:r>
              <a:rPr lang="en-US" sz="2000" b="1" dirty="0" smtClean="0">
                <a:solidFill>
                  <a:srgbClr val="0036FA"/>
                </a:solidFill>
                <a:latin typeface="华文楷体" panose="02010600040101010101" pitchFamily="2" charset="-122"/>
                <a:ea typeface="华文楷体" panose="02010600040101010101" pitchFamily="2" charset="-122"/>
              </a:rPr>
              <a:t> calorimeters </a:t>
            </a:r>
            <a:r>
              <a:rPr lang="en-US" sz="2000" b="1" dirty="0" smtClean="0">
                <a:latin typeface="华文楷体" panose="02010600040101010101" pitchFamily="2" charset="-122"/>
                <a:ea typeface="华文楷体" panose="02010600040101010101" pitchFamily="2" charset="-122"/>
              </a:rPr>
              <a:t>(BABAR, BES-III, CLEO-c) are a reasonable first-order, match to a 10</a:t>
            </a:r>
            <a:r>
              <a:rPr lang="en-US" sz="2000" b="1" baseline="30000" dirty="0" smtClean="0">
                <a:latin typeface="华文楷体" panose="02010600040101010101" pitchFamily="2" charset="-122"/>
                <a:ea typeface="华文楷体" panose="02010600040101010101" pitchFamily="2" charset="-122"/>
              </a:rPr>
              <a:t>35</a:t>
            </a:r>
            <a:r>
              <a:rPr lang="en-US" sz="2000" b="1" dirty="0" smtClean="0">
                <a:latin typeface="华文楷体" panose="02010600040101010101" pitchFamily="2" charset="-122"/>
                <a:ea typeface="华文楷体" panose="02010600040101010101" pitchFamily="2" charset="-122"/>
              </a:rPr>
              <a:t> collider in the 4 GeV region</a:t>
            </a:r>
          </a:p>
          <a:p>
            <a:pPr>
              <a:lnSpc>
                <a:spcPct val="130000"/>
              </a:lnSpc>
              <a:buFont typeface="Wingdings" panose="05000000000000000000" pitchFamily="2" charset="2"/>
              <a:buChar char="p"/>
            </a:pPr>
            <a:r>
              <a:rPr lang="en-US" sz="2000" b="1" dirty="0">
                <a:latin typeface="华文楷体" panose="02010600040101010101" pitchFamily="2" charset="-122"/>
                <a:ea typeface="华文楷体" panose="02010600040101010101" pitchFamily="2" charset="-122"/>
              </a:rPr>
              <a:t>S</a:t>
            </a:r>
            <a:r>
              <a:rPr lang="en-US" sz="2000" b="1" dirty="0" smtClean="0">
                <a:latin typeface="华文楷体" panose="02010600040101010101" pitchFamily="2" charset="-122"/>
                <a:ea typeface="华文楷体" panose="02010600040101010101" pitchFamily="2" charset="-122"/>
              </a:rPr>
              <a:t>imilar to that of SuperB</a:t>
            </a:r>
          </a:p>
          <a:p>
            <a:pPr lvl="1">
              <a:lnSpc>
                <a:spcPct val="130000"/>
              </a:lnSpc>
            </a:pPr>
            <a:r>
              <a:rPr lang="en-US" sz="2000" dirty="0" smtClean="0">
                <a:latin typeface="华文楷体" panose="02010600040101010101" pitchFamily="2" charset="-122"/>
                <a:ea typeface="华文楷体" panose="02010600040101010101" pitchFamily="2" charset="-122"/>
              </a:rPr>
              <a:t>Adjusts electronics time constants,</a:t>
            </a:r>
            <a:r>
              <a:rPr lang="en-US" sz="2000" dirty="0">
                <a:latin typeface="华文楷体" panose="02010600040101010101" pitchFamily="2" charset="-122"/>
                <a:ea typeface="华文楷体" panose="02010600040101010101" pitchFamily="2" charset="-122"/>
              </a:rPr>
              <a:t> </a:t>
            </a:r>
            <a:r>
              <a:rPr lang="en-US" sz="2000" b="1" dirty="0" smtClean="0">
                <a:solidFill>
                  <a:srgbClr val="FF0000"/>
                </a:solidFill>
                <a:latin typeface="华文楷体" panose="02010600040101010101" pitchFamily="2" charset="-122"/>
                <a:ea typeface="华文楷体" panose="02010600040101010101" pitchFamily="2" charset="-122"/>
              </a:rPr>
              <a:t>the barrel calorimeter </a:t>
            </a:r>
            <a:r>
              <a:rPr lang="en-US" sz="2000" dirty="0" smtClean="0">
                <a:latin typeface="华文楷体" panose="02010600040101010101" pitchFamily="2" charset="-122"/>
                <a:ea typeface="华文楷体" panose="02010600040101010101" pitchFamily="2" charset="-122"/>
              </a:rPr>
              <a:t>is adequate</a:t>
            </a:r>
          </a:p>
          <a:p>
            <a:pPr lvl="1">
              <a:lnSpc>
                <a:spcPct val="130000"/>
              </a:lnSpc>
            </a:pPr>
            <a:r>
              <a:rPr lang="en-US" sz="2000" dirty="0">
                <a:latin typeface="华文楷体" panose="02010600040101010101" pitchFamily="2" charset="-122"/>
                <a:ea typeface="华文楷体" panose="02010600040101010101" pitchFamily="2" charset="-122"/>
              </a:rPr>
              <a:t>S</a:t>
            </a:r>
            <a:r>
              <a:rPr lang="en-US" sz="2000" dirty="0" smtClean="0">
                <a:latin typeface="华文楷体" panose="02010600040101010101" pitchFamily="2" charset="-122"/>
                <a:ea typeface="华文楷体" panose="02010600040101010101" pitchFamily="2" charset="-122"/>
              </a:rPr>
              <a:t>uch as pure </a:t>
            </a:r>
            <a:r>
              <a:rPr lang="en-US" sz="2000" dirty="0" err="1" smtClean="0">
                <a:latin typeface="华文楷体" panose="02010600040101010101" pitchFamily="2" charset="-122"/>
                <a:ea typeface="华文楷体" panose="02010600040101010101" pitchFamily="2" charset="-122"/>
              </a:rPr>
              <a:t>CsI</a:t>
            </a:r>
            <a:r>
              <a:rPr lang="en-US" sz="2000" dirty="0" smtClean="0">
                <a:latin typeface="华文楷体" panose="02010600040101010101" pitchFamily="2" charset="-122"/>
                <a:ea typeface="华文楷体" panose="02010600040101010101" pitchFamily="2" charset="-122"/>
              </a:rPr>
              <a:t>, which were considered for  the endcap at </a:t>
            </a:r>
            <a:r>
              <a:rPr lang="en-US" sz="2000" dirty="0" err="1" smtClean="0">
                <a:latin typeface="华文楷体" panose="02010600040101010101" pitchFamily="2" charset="-122"/>
                <a:ea typeface="华文楷体" panose="02010600040101010101" pitchFamily="2" charset="-122"/>
              </a:rPr>
              <a:t>SuperB</a:t>
            </a:r>
            <a:r>
              <a:rPr lang="en-US" sz="2000" dirty="0" smtClean="0">
                <a:latin typeface="华文楷体" panose="02010600040101010101" pitchFamily="2" charset="-122"/>
                <a:ea typeface="华文楷体" panose="02010600040101010101" pitchFamily="2" charset="-122"/>
              </a:rPr>
              <a:t> , could be re-evaluated. </a:t>
            </a:r>
            <a:r>
              <a:rPr lang="en-US" sz="2000" dirty="0">
                <a:latin typeface="华文楷体" panose="02010600040101010101" pitchFamily="2" charset="-122"/>
                <a:ea typeface="华文楷体" panose="02010600040101010101" pitchFamily="2" charset="-122"/>
              </a:rPr>
              <a:t>N</a:t>
            </a:r>
            <a:r>
              <a:rPr lang="en-US" sz="2000" dirty="0" smtClean="0">
                <a:latin typeface="华文楷体" panose="02010600040101010101" pitchFamily="2" charset="-122"/>
                <a:ea typeface="华文楷体" panose="02010600040101010101" pitchFamily="2" charset="-122"/>
              </a:rPr>
              <a:t>eed for a fast, efficient readout device that works in a magnetic field.</a:t>
            </a:r>
          </a:p>
        </p:txBody>
      </p:sp>
      <p:grpSp>
        <p:nvGrpSpPr>
          <p:cNvPr id="8" name="Group 6"/>
          <p:cNvGrpSpPr/>
          <p:nvPr/>
        </p:nvGrpSpPr>
        <p:grpSpPr>
          <a:xfrm>
            <a:off x="1524000" y="3967154"/>
            <a:ext cx="6457950" cy="2217746"/>
            <a:chOff x="1" y="1403094"/>
            <a:chExt cx="10041400" cy="3487500"/>
          </a:xfrm>
        </p:grpSpPr>
        <p:pic>
          <p:nvPicPr>
            <p:cNvPr id="9" name="Picture 7"/>
            <p:cNvPicPr>
              <a:picLocks noChangeAspect="1"/>
            </p:cNvPicPr>
            <p:nvPr/>
          </p:nvPicPr>
          <p:blipFill rotWithShape="1">
            <a:blip r:embed="rId2" cstate="print"/>
            <a:srcRect l="64293"/>
            <a:stretch/>
          </p:blipFill>
          <p:spPr>
            <a:xfrm>
              <a:off x="6183471" y="1403094"/>
              <a:ext cx="3857930" cy="3487500"/>
            </a:xfrm>
            <a:prstGeom prst="rect">
              <a:avLst/>
            </a:prstGeom>
          </p:spPr>
        </p:pic>
        <p:pic>
          <p:nvPicPr>
            <p:cNvPr id="10" name="Picture 8"/>
            <p:cNvPicPr>
              <a:picLocks noChangeAspect="1"/>
            </p:cNvPicPr>
            <p:nvPr/>
          </p:nvPicPr>
          <p:blipFill rotWithShape="1">
            <a:blip r:embed="rId2" cstate="print"/>
            <a:srcRect r="42768"/>
            <a:stretch/>
          </p:blipFill>
          <p:spPr>
            <a:xfrm>
              <a:off x="1" y="1403094"/>
              <a:ext cx="6183630" cy="3487500"/>
            </a:xfrm>
            <a:prstGeom prst="rect">
              <a:avLst/>
            </a:prstGeom>
          </p:spPr>
        </p:pic>
      </p:grpSp>
    </p:spTree>
    <p:extLst>
      <p:ext uri="{BB962C8B-B14F-4D97-AF65-F5344CB8AC3E}">
        <p14:creationId xmlns:p14="http://schemas.microsoft.com/office/powerpoint/2010/main" val="25486172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err="1" smtClean="0"/>
              <a:t>EndCap</a:t>
            </a:r>
            <a:r>
              <a:rPr lang="en-US" altLang="zh-CN" dirty="0" smtClean="0"/>
              <a:t> : LYSO</a:t>
            </a:r>
            <a:endParaRPr lang="zh-CN" altLang="en-US"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53</a:t>
            </a:fld>
            <a:endParaRPr lang="en-US" dirty="0"/>
          </a:p>
        </p:txBody>
      </p:sp>
      <p:grpSp>
        <p:nvGrpSpPr>
          <p:cNvPr id="7" name="组合 18"/>
          <p:cNvGrpSpPr>
            <a:grpSpLocks noChangeAspect="1"/>
          </p:cNvGrpSpPr>
          <p:nvPr/>
        </p:nvGrpSpPr>
        <p:grpSpPr bwMode="auto">
          <a:xfrm>
            <a:off x="-29724" y="1999377"/>
            <a:ext cx="9093835" cy="3096344"/>
            <a:chOff x="407988" y="1419176"/>
            <a:chExt cx="8205070" cy="2851150"/>
          </a:xfrm>
        </p:grpSpPr>
        <p:pic>
          <p:nvPicPr>
            <p:cNvPr id="8" name="Picture 2"/>
            <p:cNvPicPr>
              <a:picLocks noChangeAspect="1" noChangeArrowheads="1"/>
            </p:cNvPicPr>
            <p:nvPr/>
          </p:nvPicPr>
          <p:blipFill>
            <a:blip r:embed="rId2" cstate="print"/>
            <a:srcRect t="13480"/>
            <a:stretch>
              <a:fillRect/>
            </a:stretch>
          </p:blipFill>
          <p:spPr bwMode="auto">
            <a:xfrm>
              <a:off x="407988" y="1419176"/>
              <a:ext cx="8143875" cy="2851150"/>
            </a:xfrm>
            <a:prstGeom prst="rect">
              <a:avLst/>
            </a:prstGeom>
            <a:noFill/>
            <a:ln w="9525" algn="ctr">
              <a:noFill/>
              <a:miter lim="800000"/>
              <a:headEnd/>
              <a:tailEnd/>
            </a:ln>
          </p:spPr>
        </p:pic>
        <p:sp>
          <p:nvSpPr>
            <p:cNvPr id="9" name="矩形 14"/>
            <p:cNvSpPr>
              <a:spLocks noChangeArrowheads="1"/>
            </p:cNvSpPr>
            <p:nvPr/>
          </p:nvSpPr>
          <p:spPr bwMode="auto">
            <a:xfrm>
              <a:off x="601663" y="2050080"/>
              <a:ext cx="8011395" cy="371513"/>
            </a:xfrm>
            <a:prstGeom prst="rect">
              <a:avLst/>
            </a:prstGeom>
            <a:noFill/>
            <a:ln w="19050" algn="ctr">
              <a:solidFill>
                <a:srgbClr val="0000FF"/>
              </a:solidFill>
              <a:round/>
              <a:headEnd/>
              <a:tailEnd/>
            </a:ln>
          </p:spPr>
          <p:txBody>
            <a:bodyPr lIns="90000" tIns="46800" rIns="90000" bIns="46800">
              <a:spAutoFit/>
            </a:bodyPr>
            <a:lstStyle/>
            <a:p>
              <a:endParaRPr lang="zh-CN" altLang="en-US"/>
            </a:p>
          </p:txBody>
        </p:sp>
      </p:grpSp>
      <p:sp>
        <p:nvSpPr>
          <p:cNvPr id="13" name="矩形 14"/>
          <p:cNvSpPr>
            <a:spLocks noChangeArrowheads="1"/>
          </p:cNvSpPr>
          <p:nvPr/>
        </p:nvSpPr>
        <p:spPr bwMode="auto">
          <a:xfrm>
            <a:off x="165338" y="4348629"/>
            <a:ext cx="8813324" cy="215900"/>
          </a:xfrm>
          <a:prstGeom prst="rect">
            <a:avLst/>
          </a:prstGeom>
          <a:noFill/>
          <a:ln w="19050" algn="ctr">
            <a:solidFill>
              <a:srgbClr val="0000FF"/>
            </a:solidFill>
            <a:round/>
            <a:headEnd/>
            <a:tailEnd/>
          </a:ln>
        </p:spPr>
        <p:txBody>
          <a:bodyPr lIns="90000" tIns="46800" rIns="90000" bIns="46800">
            <a:spAutoFit/>
          </a:bodyPr>
          <a:lstStyle/>
          <a:p>
            <a:endParaRPr lang="zh-CN" altLang="en-US"/>
          </a:p>
        </p:txBody>
      </p:sp>
      <p:sp>
        <p:nvSpPr>
          <p:cNvPr id="14" name="标题 1"/>
          <p:cNvSpPr txBox="1">
            <a:spLocks/>
          </p:cNvSpPr>
          <p:nvPr/>
        </p:nvSpPr>
        <p:spPr>
          <a:xfrm>
            <a:off x="457200" y="870382"/>
            <a:ext cx="8229600" cy="35091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2400" b="1" i="0" u="none" strike="noStrike" kern="1200" cap="none" spc="0" normalizeH="0" baseline="0" noProof="0" dirty="0" err="1" smtClean="0">
                <a:ln>
                  <a:noFill/>
                </a:ln>
                <a:solidFill>
                  <a:srgbClr val="FF0000"/>
                </a:solidFill>
                <a:effectLst/>
                <a:uLnTx/>
                <a:uFillTx/>
                <a:latin typeface="华文楷体" panose="02010600040101010101" pitchFamily="2" charset="-122"/>
                <a:ea typeface="华文楷体" panose="02010600040101010101" pitchFamily="2" charset="-122"/>
                <a:cs typeface="+mj-cs"/>
              </a:rPr>
              <a:t>SuperB</a:t>
            </a:r>
            <a:r>
              <a:rPr kumimoji="0" lang="en-US" altLang="zh-CN" sz="2400" b="1" i="0" u="none" strike="noStrike" kern="1200" cap="none" spc="0" normalizeH="0" baseline="0" noProof="0" dirty="0" smtClean="0">
                <a:ln>
                  <a:noFill/>
                </a:ln>
                <a:solidFill>
                  <a:srgbClr val="FF0000"/>
                </a:solidFill>
                <a:effectLst/>
                <a:uLnTx/>
                <a:uFillTx/>
                <a:latin typeface="华文楷体" panose="02010600040101010101" pitchFamily="2" charset="-122"/>
                <a:ea typeface="华文楷体" panose="02010600040101010101" pitchFamily="2" charset="-122"/>
                <a:cs typeface="+mj-cs"/>
              </a:rPr>
              <a:t> Forward EMC options</a:t>
            </a:r>
            <a:endParaRPr kumimoji="0" lang="zh-CN" altLang="en-US" sz="2400" b="1" i="0" u="none" strike="noStrike" kern="1200" cap="none" spc="0" normalizeH="0" baseline="0" noProof="0" dirty="0" smtClean="0">
              <a:ln>
                <a:noFill/>
              </a:ln>
              <a:solidFill>
                <a:srgbClr val="FF0000"/>
              </a:solidFill>
              <a:effectLst/>
              <a:uLnTx/>
              <a:uFillTx/>
              <a:latin typeface="华文楷体" panose="02010600040101010101" pitchFamily="2" charset="-122"/>
              <a:ea typeface="华文楷体" panose="02010600040101010101" pitchFamily="2" charset="-122"/>
              <a:cs typeface="+mj-cs"/>
            </a:endParaRPr>
          </a:p>
        </p:txBody>
      </p:sp>
      <p:sp>
        <p:nvSpPr>
          <p:cNvPr id="15" name="TextBox 17"/>
          <p:cNvSpPr txBox="1"/>
          <p:nvPr/>
        </p:nvSpPr>
        <p:spPr>
          <a:xfrm>
            <a:off x="556068" y="1358806"/>
            <a:ext cx="8136903" cy="400110"/>
          </a:xfrm>
          <a:prstGeom prst="rect">
            <a:avLst/>
          </a:prstGeom>
          <a:noFill/>
        </p:spPr>
        <p:txBody>
          <a:bodyPr wrap="square">
            <a:spAutoFit/>
          </a:bodyPr>
          <a:lstStyle/>
          <a:p>
            <a:pPr algn="ctr">
              <a:defRPr/>
            </a:pPr>
            <a:r>
              <a:rPr lang="en-US" altLang="zh-CN" sz="2000" dirty="0" smtClean="0">
                <a:solidFill>
                  <a:srgbClr val="0000FF"/>
                </a:solidFill>
                <a:latin typeface="+mj-lt"/>
              </a:rPr>
              <a:t>A </a:t>
            </a:r>
            <a:r>
              <a:rPr lang="en-US" altLang="zh-CN" sz="2000" dirty="0">
                <a:solidFill>
                  <a:srgbClr val="0000FF"/>
                </a:solidFill>
                <a:latin typeface="+mj-lt"/>
              </a:rPr>
              <a:t>detector </a:t>
            </a:r>
            <a:r>
              <a:rPr lang="en-US" altLang="zh-CN" sz="2000" dirty="0">
                <a:solidFill>
                  <a:srgbClr val="FF0000"/>
                </a:solidFill>
                <a:latin typeface="+mj-lt"/>
              </a:rPr>
              <a:t>faster</a:t>
            </a:r>
            <a:r>
              <a:rPr lang="en-US" altLang="zh-CN" sz="2000" dirty="0">
                <a:solidFill>
                  <a:srgbClr val="0000FF"/>
                </a:solidFill>
                <a:latin typeface="+mj-lt"/>
              </a:rPr>
              <a:t>, with </a:t>
            </a:r>
            <a:r>
              <a:rPr lang="en-US" altLang="zh-CN" sz="2000" dirty="0">
                <a:solidFill>
                  <a:srgbClr val="FF0000"/>
                </a:solidFill>
                <a:latin typeface="+mj-lt"/>
              </a:rPr>
              <a:t>finer granularity </a:t>
            </a:r>
            <a:r>
              <a:rPr lang="en-US" altLang="zh-CN" sz="2000" dirty="0">
                <a:solidFill>
                  <a:srgbClr val="0000FF"/>
                </a:solidFill>
                <a:latin typeface="+mj-lt"/>
              </a:rPr>
              <a:t>and </a:t>
            </a:r>
            <a:r>
              <a:rPr lang="en-US" altLang="zh-CN" sz="2000" dirty="0">
                <a:solidFill>
                  <a:srgbClr val="FF0000"/>
                </a:solidFill>
                <a:latin typeface="+mj-lt"/>
              </a:rPr>
              <a:t>higher radiation hardness</a:t>
            </a:r>
            <a:endParaRPr lang="zh-CN" altLang="en-US" sz="2000" dirty="0">
              <a:solidFill>
                <a:srgbClr val="FF0000"/>
              </a:solidFill>
              <a:latin typeface="+mj-lt"/>
            </a:endParaRPr>
          </a:p>
        </p:txBody>
      </p:sp>
      <p:sp>
        <p:nvSpPr>
          <p:cNvPr id="16" name="TextBox 16"/>
          <p:cNvSpPr txBox="1"/>
          <p:nvPr/>
        </p:nvSpPr>
        <p:spPr>
          <a:xfrm>
            <a:off x="49607" y="5429984"/>
            <a:ext cx="8946680" cy="510011"/>
          </a:xfrm>
          <a:prstGeom prst="rect">
            <a:avLst/>
          </a:prstGeom>
          <a:noFill/>
        </p:spPr>
        <p:txBody>
          <a:bodyPr wrap="none">
            <a:spAutoFit/>
          </a:bodyPr>
          <a:lstStyle/>
          <a:p>
            <a:pPr>
              <a:lnSpc>
                <a:spcPct val="150000"/>
              </a:lnSpc>
              <a:defRPr/>
            </a:pPr>
            <a:r>
              <a:rPr lang="en-US" altLang="zh-CN" sz="2000" dirty="0">
                <a:solidFill>
                  <a:srgbClr val="0000FF"/>
                </a:solidFill>
                <a:latin typeface="华文楷体" panose="02010600040101010101" pitchFamily="2" charset="-122"/>
                <a:ea typeface="华文楷体" panose="02010600040101010101" pitchFamily="2" charset="-122"/>
              </a:rPr>
              <a:t>Best performance: </a:t>
            </a:r>
            <a:r>
              <a:rPr lang="en-US" altLang="zh-CN" sz="2000" dirty="0">
                <a:latin typeface="华文楷体" panose="02010600040101010101" pitchFamily="2" charset="-122"/>
                <a:ea typeface="华文楷体" panose="02010600040101010101" pitchFamily="2" charset="-122"/>
              </a:rPr>
              <a:t>Full LYSO  (too expensive, crystal cost </a:t>
            </a:r>
            <a:r>
              <a:rPr lang="en-US" altLang="zh-CN" sz="2000" b="1" dirty="0">
                <a:solidFill>
                  <a:srgbClr val="0000FF"/>
                </a:solidFill>
                <a:latin typeface="华文楷体" panose="02010600040101010101" pitchFamily="2" charset="-122"/>
                <a:ea typeface="华文楷体" panose="02010600040101010101" pitchFamily="2" charset="-122"/>
              </a:rPr>
              <a:t>3x</a:t>
            </a:r>
            <a:r>
              <a:rPr lang="en-US" altLang="zh-CN" sz="2000" dirty="0">
                <a:latin typeface="华文楷体" panose="02010600040101010101" pitchFamily="2" charset="-122"/>
                <a:ea typeface="华文楷体" panose="02010600040101010101" pitchFamily="2" charset="-122"/>
              </a:rPr>
              <a:t> pure </a:t>
            </a:r>
            <a:r>
              <a:rPr lang="en-US" altLang="zh-CN" sz="2000" dirty="0" err="1">
                <a:latin typeface="华文楷体" panose="02010600040101010101" pitchFamily="2" charset="-122"/>
                <a:ea typeface="华文楷体" panose="02010600040101010101" pitchFamily="2" charset="-122"/>
              </a:rPr>
              <a:t>CsI</a:t>
            </a:r>
            <a:r>
              <a:rPr lang="en-US" altLang="zh-CN" sz="2000" dirty="0">
                <a:latin typeface="华文楷体" panose="02010600040101010101" pitchFamily="2" charset="-122"/>
                <a:ea typeface="华文楷体" panose="02010600040101010101" pitchFamily="2" charset="-122"/>
              </a:rPr>
              <a:t>/BGO, </a:t>
            </a:r>
            <a:r>
              <a:rPr lang="en-US" altLang="zh-CN" sz="2000" b="1" dirty="0">
                <a:solidFill>
                  <a:srgbClr val="0000FF"/>
                </a:solidFill>
                <a:latin typeface="华文楷体" panose="02010600040101010101" pitchFamily="2" charset="-122"/>
                <a:ea typeface="华文楷体" panose="02010600040101010101" pitchFamily="2" charset="-122"/>
              </a:rPr>
              <a:t>7x</a:t>
            </a:r>
            <a:r>
              <a:rPr lang="en-US" altLang="zh-CN" sz="2000" dirty="0">
                <a:latin typeface="华文楷体" panose="02010600040101010101" pitchFamily="2" charset="-122"/>
                <a:ea typeface="华文楷体" panose="02010600040101010101" pitchFamily="2" charset="-122"/>
              </a:rPr>
              <a:t> PWO</a:t>
            </a:r>
            <a:r>
              <a:rPr lang="en-US" altLang="zh-CN" sz="2000" dirty="0" smtClean="0">
                <a:latin typeface="华文楷体" panose="02010600040101010101" pitchFamily="2" charset="-122"/>
                <a:ea typeface="华文楷体" panose="02010600040101010101" pitchFamily="2" charset="-122"/>
              </a:rPr>
              <a:t>)</a:t>
            </a:r>
            <a:endParaRPr lang="en-US" altLang="zh-CN" sz="2000" dirty="0">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234376581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err="1" smtClean="0"/>
              <a:t>EndCap</a:t>
            </a:r>
            <a:r>
              <a:rPr lang="en-US" altLang="zh-CN" dirty="0" smtClean="0"/>
              <a:t> : PWO</a:t>
            </a:r>
            <a:endParaRPr lang="zh-CN" altLang="en-US"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54</a:t>
            </a:fld>
            <a:endParaRPr lang="en-US" dirty="0"/>
          </a:p>
        </p:txBody>
      </p:sp>
      <p:sp>
        <p:nvSpPr>
          <p:cNvPr id="7" name="Rectangle 3"/>
          <p:cNvSpPr txBox="1">
            <a:spLocks noChangeArrowheads="1"/>
          </p:cNvSpPr>
          <p:nvPr/>
        </p:nvSpPr>
        <p:spPr>
          <a:xfrm>
            <a:off x="142539" y="1120212"/>
            <a:ext cx="4076700" cy="3805237"/>
          </a:xfrm>
          <a:prstGeom prst="rect">
            <a:avLst/>
          </a:prstGeom>
        </p:spPr>
        <p:txBody>
          <a:bodyPr/>
          <a:lstStyle/>
          <a:p>
            <a:pPr marL="342900" indent="-342900" fontAlgn="auto">
              <a:lnSpc>
                <a:spcPct val="130000"/>
              </a:lnSpc>
              <a:spcBef>
                <a:spcPct val="20000"/>
              </a:spcBef>
              <a:spcAft>
                <a:spcPts val="0"/>
              </a:spcAft>
              <a:buFont typeface="Wingdings" panose="05000000000000000000" pitchFamily="2" charset="2"/>
              <a:buChar char="p"/>
              <a:defRPr/>
            </a:pPr>
            <a:r>
              <a:rPr lang="de-DE" sz="2000" b="1" dirty="0">
                <a:solidFill>
                  <a:srgbClr val="000000"/>
                </a:solidFill>
                <a:latin typeface="华文楷体" panose="02010600040101010101" pitchFamily="2" charset="-122"/>
                <a:ea typeface="华文楷体" panose="02010600040101010101" pitchFamily="2" charset="-122"/>
                <a:cs typeface="Times New Roman" pitchFamily="18" charset="0"/>
              </a:rPr>
              <a:t>PWO </a:t>
            </a:r>
            <a:r>
              <a:rPr lang="de-DE" sz="2000" b="1" dirty="0" err="1">
                <a:solidFill>
                  <a:srgbClr val="000000"/>
                </a:solidFill>
                <a:latin typeface="华文楷体" panose="02010600040101010101" pitchFamily="2" charset="-122"/>
                <a:ea typeface="华文楷体" panose="02010600040101010101" pitchFamily="2" charset="-122"/>
                <a:cs typeface="Times New Roman" pitchFamily="18" charset="0"/>
              </a:rPr>
              <a:t>is</a:t>
            </a:r>
            <a:r>
              <a:rPr lang="de-DE" sz="2000" b="1" dirty="0">
                <a:solidFill>
                  <a:srgbClr val="000000"/>
                </a:solidFill>
                <a:latin typeface="华文楷体" panose="02010600040101010101" pitchFamily="2" charset="-122"/>
                <a:ea typeface="华文楷体" panose="02010600040101010101" pitchFamily="2" charset="-122"/>
                <a:cs typeface="Times New Roman" pitchFamily="18" charset="0"/>
              </a:rPr>
              <a:t> </a:t>
            </a:r>
            <a:r>
              <a:rPr lang="de-DE" sz="2000" b="1" dirty="0" err="1">
                <a:solidFill>
                  <a:srgbClr val="000000"/>
                </a:solidFill>
                <a:latin typeface="华文楷体" panose="02010600040101010101" pitchFamily="2" charset="-122"/>
                <a:ea typeface="华文楷体" panose="02010600040101010101" pitchFamily="2" charset="-122"/>
                <a:cs typeface="Times New Roman" pitchFamily="18" charset="0"/>
              </a:rPr>
              <a:t>dense</a:t>
            </a:r>
            <a:r>
              <a:rPr lang="de-DE" sz="2000" b="1" dirty="0">
                <a:solidFill>
                  <a:srgbClr val="000000"/>
                </a:solidFill>
                <a:latin typeface="华文楷体" panose="02010600040101010101" pitchFamily="2" charset="-122"/>
                <a:ea typeface="华文楷体" panose="02010600040101010101" pitchFamily="2" charset="-122"/>
                <a:cs typeface="Times New Roman" pitchFamily="18" charset="0"/>
              </a:rPr>
              <a:t> </a:t>
            </a:r>
            <a:r>
              <a:rPr lang="de-DE" sz="2000" b="1" dirty="0" err="1">
                <a:solidFill>
                  <a:srgbClr val="000000"/>
                </a:solidFill>
                <a:latin typeface="华文楷体" panose="02010600040101010101" pitchFamily="2" charset="-122"/>
                <a:ea typeface="华文楷体" panose="02010600040101010101" pitchFamily="2" charset="-122"/>
                <a:cs typeface="Times New Roman" pitchFamily="18" charset="0"/>
              </a:rPr>
              <a:t>and</a:t>
            </a:r>
            <a:r>
              <a:rPr lang="de-DE" sz="2000" b="1" dirty="0">
                <a:solidFill>
                  <a:srgbClr val="000000"/>
                </a:solidFill>
                <a:latin typeface="华文楷体" panose="02010600040101010101" pitchFamily="2" charset="-122"/>
                <a:ea typeface="华文楷体" panose="02010600040101010101" pitchFamily="2" charset="-122"/>
                <a:cs typeface="Times New Roman" pitchFamily="18" charset="0"/>
              </a:rPr>
              <a:t> fast</a:t>
            </a:r>
          </a:p>
          <a:p>
            <a:pPr marL="342900" indent="-342900" fontAlgn="auto">
              <a:lnSpc>
                <a:spcPct val="130000"/>
              </a:lnSpc>
              <a:spcBef>
                <a:spcPct val="20000"/>
              </a:spcBef>
              <a:spcAft>
                <a:spcPts val="0"/>
              </a:spcAft>
              <a:buFont typeface="Wingdings" panose="05000000000000000000" pitchFamily="2" charset="2"/>
              <a:buChar char="p"/>
              <a:defRPr/>
            </a:pPr>
            <a:r>
              <a:rPr lang="de-DE" sz="2000" b="1" dirty="0" err="1">
                <a:solidFill>
                  <a:srgbClr val="000000"/>
                </a:solidFill>
                <a:latin typeface="华文楷体" panose="02010600040101010101" pitchFamily="2" charset="-122"/>
                <a:ea typeface="华文楷体" panose="02010600040101010101" pitchFamily="2" charset="-122"/>
                <a:cs typeface="Times New Roman" pitchFamily="18" charset="0"/>
              </a:rPr>
              <a:t>Increase</a:t>
            </a:r>
            <a:r>
              <a:rPr lang="de-DE" sz="2000" b="1" dirty="0">
                <a:solidFill>
                  <a:srgbClr val="000000"/>
                </a:solidFill>
                <a:latin typeface="华文楷体" panose="02010600040101010101" pitchFamily="2" charset="-122"/>
                <a:ea typeface="华文楷体" panose="02010600040101010101" pitchFamily="2" charset="-122"/>
                <a:cs typeface="Times New Roman" pitchFamily="18" charset="0"/>
              </a:rPr>
              <a:t> </a:t>
            </a:r>
            <a:r>
              <a:rPr lang="de-DE" sz="2000" b="1" dirty="0" err="1">
                <a:solidFill>
                  <a:srgbClr val="000000"/>
                </a:solidFill>
                <a:latin typeface="华文楷体" panose="02010600040101010101" pitchFamily="2" charset="-122"/>
                <a:ea typeface="华文楷体" panose="02010600040101010101" pitchFamily="2" charset="-122"/>
                <a:cs typeface="Times New Roman" pitchFamily="18" charset="0"/>
              </a:rPr>
              <a:t>light</a:t>
            </a:r>
            <a:r>
              <a:rPr lang="de-DE" sz="2000" b="1" dirty="0">
                <a:solidFill>
                  <a:srgbClr val="000000"/>
                </a:solidFill>
                <a:latin typeface="华文楷体" panose="02010600040101010101" pitchFamily="2" charset="-122"/>
                <a:ea typeface="华文楷体" panose="02010600040101010101" pitchFamily="2" charset="-122"/>
                <a:cs typeface="Times New Roman" pitchFamily="18" charset="0"/>
              </a:rPr>
              <a:t> </a:t>
            </a:r>
            <a:r>
              <a:rPr lang="de-DE" sz="2000" b="1" dirty="0" err="1">
                <a:solidFill>
                  <a:srgbClr val="000000"/>
                </a:solidFill>
                <a:latin typeface="华文楷体" panose="02010600040101010101" pitchFamily="2" charset="-122"/>
                <a:ea typeface="华文楷体" panose="02010600040101010101" pitchFamily="2" charset="-122"/>
                <a:cs typeface="Times New Roman" pitchFamily="18" charset="0"/>
              </a:rPr>
              <a:t>yield</a:t>
            </a:r>
            <a:r>
              <a:rPr lang="de-DE" sz="2000" b="1" dirty="0">
                <a:solidFill>
                  <a:srgbClr val="000000"/>
                </a:solidFill>
                <a:latin typeface="华文楷体" panose="02010600040101010101" pitchFamily="2" charset="-122"/>
                <a:ea typeface="华文楷体" panose="02010600040101010101" pitchFamily="2" charset="-122"/>
                <a:cs typeface="Times New Roman" pitchFamily="18" charset="0"/>
              </a:rPr>
              <a:t>:</a:t>
            </a:r>
          </a:p>
          <a:p>
            <a:pPr marL="742950" lvl="1" indent="-285750" fontAlgn="auto">
              <a:lnSpc>
                <a:spcPct val="130000"/>
              </a:lnSpc>
              <a:spcBef>
                <a:spcPct val="20000"/>
              </a:spcBef>
              <a:spcAft>
                <a:spcPts val="0"/>
              </a:spcAft>
              <a:buFont typeface="Arial" pitchFamily="34" charset="0"/>
              <a:buChar char="–"/>
              <a:defRPr/>
            </a:pPr>
            <a:r>
              <a:rPr lang="de-DE" sz="2000" b="1" dirty="0" err="1">
                <a:solidFill>
                  <a:srgbClr val="0000FF"/>
                </a:solidFill>
                <a:latin typeface="华文楷体" panose="02010600040101010101" pitchFamily="2" charset="-122"/>
                <a:ea typeface="华文楷体" panose="02010600040101010101" pitchFamily="2" charset="-122"/>
                <a:cs typeface="Times New Roman" pitchFamily="18" charset="0"/>
              </a:rPr>
              <a:t>improved</a:t>
            </a:r>
            <a:r>
              <a:rPr lang="de-DE" sz="2000" b="1" dirty="0">
                <a:solidFill>
                  <a:srgbClr val="0000FF"/>
                </a:solidFill>
                <a:latin typeface="华文楷体" panose="02010600040101010101" pitchFamily="2" charset="-122"/>
                <a:ea typeface="华文楷体" panose="02010600040101010101" pitchFamily="2" charset="-122"/>
                <a:cs typeface="Times New Roman" pitchFamily="18" charset="0"/>
              </a:rPr>
              <a:t> PWO II</a:t>
            </a:r>
          </a:p>
          <a:p>
            <a:pPr marL="742950" lvl="1" indent="-285750" fontAlgn="auto">
              <a:lnSpc>
                <a:spcPct val="130000"/>
              </a:lnSpc>
              <a:spcBef>
                <a:spcPct val="20000"/>
              </a:spcBef>
              <a:spcAft>
                <a:spcPts val="0"/>
              </a:spcAft>
              <a:buFont typeface="Arial" pitchFamily="34" charset="0"/>
              <a:buChar char="–"/>
              <a:defRPr/>
            </a:pPr>
            <a:r>
              <a:rPr lang="de-DE" sz="2000" b="1" dirty="0" err="1">
                <a:solidFill>
                  <a:srgbClr val="0000FF"/>
                </a:solidFill>
                <a:latin typeface="华文楷体" panose="02010600040101010101" pitchFamily="2" charset="-122"/>
                <a:ea typeface="华文楷体" panose="02010600040101010101" pitchFamily="2" charset="-122"/>
                <a:cs typeface="Times New Roman" pitchFamily="18" charset="0"/>
              </a:rPr>
              <a:t>operation</a:t>
            </a:r>
            <a:r>
              <a:rPr lang="de-DE" sz="2000" b="1" dirty="0">
                <a:solidFill>
                  <a:srgbClr val="0000FF"/>
                </a:solidFill>
                <a:latin typeface="华文楷体" panose="02010600040101010101" pitchFamily="2" charset="-122"/>
                <a:ea typeface="华文楷体" panose="02010600040101010101" pitchFamily="2" charset="-122"/>
                <a:cs typeface="Times New Roman" pitchFamily="18" charset="0"/>
              </a:rPr>
              <a:t> </a:t>
            </a:r>
            <a:r>
              <a:rPr lang="de-DE" sz="2000" b="1" dirty="0" err="1">
                <a:solidFill>
                  <a:srgbClr val="0000FF"/>
                </a:solidFill>
                <a:latin typeface="华文楷体" panose="02010600040101010101" pitchFamily="2" charset="-122"/>
                <a:ea typeface="华文楷体" panose="02010600040101010101" pitchFamily="2" charset="-122"/>
                <a:cs typeface="Times New Roman" pitchFamily="18" charset="0"/>
              </a:rPr>
              <a:t>at</a:t>
            </a:r>
            <a:r>
              <a:rPr lang="de-DE" sz="2000" b="1" dirty="0">
                <a:solidFill>
                  <a:srgbClr val="0000FF"/>
                </a:solidFill>
                <a:latin typeface="华文楷体" panose="02010600040101010101" pitchFamily="2" charset="-122"/>
                <a:ea typeface="华文楷体" panose="02010600040101010101" pitchFamily="2" charset="-122"/>
                <a:cs typeface="Times New Roman" pitchFamily="18" charset="0"/>
              </a:rPr>
              <a:t> -25°C</a:t>
            </a:r>
          </a:p>
          <a:p>
            <a:pPr marL="342900" indent="-342900" fontAlgn="auto">
              <a:lnSpc>
                <a:spcPct val="130000"/>
              </a:lnSpc>
              <a:spcBef>
                <a:spcPct val="20000"/>
              </a:spcBef>
              <a:spcAft>
                <a:spcPts val="0"/>
              </a:spcAft>
              <a:buFont typeface="Wingdings" panose="05000000000000000000" pitchFamily="2" charset="2"/>
              <a:buChar char="p"/>
              <a:defRPr/>
            </a:pPr>
            <a:r>
              <a:rPr lang="de-DE" sz="2000" b="1" dirty="0">
                <a:solidFill>
                  <a:srgbClr val="FF0000"/>
                </a:solidFill>
                <a:latin typeface="华文楷体" panose="02010600040101010101" pitchFamily="2" charset="-122"/>
                <a:ea typeface="华文楷体" panose="02010600040101010101" pitchFamily="2" charset="-122"/>
                <a:cs typeface="Times New Roman" pitchFamily="18" charset="0"/>
              </a:rPr>
              <a:t> </a:t>
            </a:r>
            <a:r>
              <a:rPr lang="de-DE" sz="2000" b="1" dirty="0" err="1">
                <a:solidFill>
                  <a:srgbClr val="FF0000"/>
                </a:solidFill>
                <a:latin typeface="华文楷体" panose="02010600040101010101" pitchFamily="2" charset="-122"/>
                <a:ea typeface="华文楷体" panose="02010600040101010101" pitchFamily="2" charset="-122"/>
                <a:cs typeface="Times New Roman" pitchFamily="18" charset="0"/>
              </a:rPr>
              <a:t>Challenges</a:t>
            </a:r>
            <a:r>
              <a:rPr lang="de-DE" sz="2000" b="1" dirty="0">
                <a:solidFill>
                  <a:srgbClr val="FF0000"/>
                </a:solidFill>
                <a:latin typeface="华文楷体" panose="02010600040101010101" pitchFamily="2" charset="-122"/>
                <a:ea typeface="华文楷体" panose="02010600040101010101" pitchFamily="2" charset="-122"/>
                <a:cs typeface="Times New Roman" pitchFamily="18" charset="0"/>
              </a:rPr>
              <a:t>:</a:t>
            </a:r>
          </a:p>
          <a:p>
            <a:pPr marL="742950" lvl="1" indent="-285750" fontAlgn="auto">
              <a:lnSpc>
                <a:spcPct val="130000"/>
              </a:lnSpc>
              <a:spcBef>
                <a:spcPct val="20000"/>
              </a:spcBef>
              <a:spcAft>
                <a:spcPts val="0"/>
              </a:spcAft>
              <a:buFont typeface="Arial" pitchFamily="34" charset="0"/>
              <a:buChar char="–"/>
              <a:defRPr/>
            </a:pPr>
            <a:r>
              <a:rPr lang="de-DE" sz="2000" b="1" dirty="0">
                <a:solidFill>
                  <a:srgbClr val="000000"/>
                </a:solidFill>
                <a:latin typeface="华文楷体" panose="02010600040101010101" pitchFamily="2" charset="-122"/>
                <a:ea typeface="华文楷体" panose="02010600040101010101" pitchFamily="2" charset="-122"/>
                <a:cs typeface="Times New Roman" pitchFamily="18" charset="0"/>
              </a:rPr>
              <a:t>temperature stable to </a:t>
            </a:r>
            <a:r>
              <a:rPr lang="de-DE" sz="2000" b="1" dirty="0" smtClean="0">
                <a:solidFill>
                  <a:srgbClr val="000000"/>
                </a:solidFill>
                <a:latin typeface="华文楷体" panose="02010600040101010101" pitchFamily="2" charset="-122"/>
                <a:ea typeface="华文楷体" panose="02010600040101010101" pitchFamily="2" charset="-122"/>
                <a:cs typeface="Times New Roman" pitchFamily="18" charset="0"/>
              </a:rPr>
              <a:t>0.1</a:t>
            </a:r>
            <a:r>
              <a:rPr lang="de-DE" sz="2000" b="1" dirty="0" smtClean="0">
                <a:solidFill>
                  <a:srgbClr val="000000"/>
                </a:solidFill>
                <a:latin typeface="华文楷体" panose="02010600040101010101" pitchFamily="2" charset="-122"/>
                <a:ea typeface="华文楷体" panose="02010600040101010101" pitchFamily="2" charset="-122"/>
                <a:cs typeface="Times New Roman" pitchFamily="18" charset="0"/>
                <a:sym typeface="Symbol" panose="05050102010706020507" pitchFamily="18" charset="2"/>
              </a:rPr>
              <a:t></a:t>
            </a:r>
            <a:r>
              <a:rPr lang="de-DE" sz="2000" b="1" dirty="0" smtClean="0">
                <a:solidFill>
                  <a:srgbClr val="000000"/>
                </a:solidFill>
                <a:latin typeface="华文楷体" panose="02010600040101010101" pitchFamily="2" charset="-122"/>
                <a:ea typeface="华文楷体" panose="02010600040101010101" pitchFamily="2" charset="-122"/>
                <a:cs typeface="Times New Roman" pitchFamily="18" charset="0"/>
              </a:rPr>
              <a:t>C</a:t>
            </a:r>
            <a:endParaRPr lang="de-DE" sz="2000" b="1" dirty="0">
              <a:solidFill>
                <a:srgbClr val="000000"/>
              </a:solidFill>
              <a:latin typeface="华文楷体" panose="02010600040101010101" pitchFamily="2" charset="-122"/>
              <a:ea typeface="华文楷体" panose="02010600040101010101" pitchFamily="2" charset="-122"/>
              <a:cs typeface="Times New Roman" pitchFamily="18" charset="0"/>
            </a:endParaRPr>
          </a:p>
          <a:p>
            <a:pPr marL="742950" lvl="1" indent="-285750" fontAlgn="auto">
              <a:lnSpc>
                <a:spcPct val="130000"/>
              </a:lnSpc>
              <a:spcBef>
                <a:spcPct val="20000"/>
              </a:spcBef>
              <a:spcAft>
                <a:spcPts val="0"/>
              </a:spcAft>
              <a:buFont typeface="Arial" pitchFamily="34" charset="0"/>
              <a:buChar char="–"/>
              <a:defRPr/>
            </a:pPr>
            <a:r>
              <a:rPr lang="de-DE" sz="2000" b="1" dirty="0" err="1">
                <a:solidFill>
                  <a:srgbClr val="000000"/>
                </a:solidFill>
                <a:latin typeface="华文楷体" panose="02010600040101010101" pitchFamily="2" charset="-122"/>
                <a:ea typeface="华文楷体" panose="02010600040101010101" pitchFamily="2" charset="-122"/>
                <a:cs typeface="Times New Roman" pitchFamily="18" charset="0"/>
              </a:rPr>
              <a:t>control</a:t>
            </a:r>
            <a:r>
              <a:rPr lang="de-DE" sz="2000" b="1" dirty="0">
                <a:solidFill>
                  <a:srgbClr val="000000"/>
                </a:solidFill>
                <a:latin typeface="华文楷体" panose="02010600040101010101" pitchFamily="2" charset="-122"/>
                <a:ea typeface="华文楷体" panose="02010600040101010101" pitchFamily="2" charset="-122"/>
                <a:cs typeface="Times New Roman" pitchFamily="18" charset="0"/>
              </a:rPr>
              <a:t> </a:t>
            </a:r>
            <a:r>
              <a:rPr lang="de-DE" sz="2000" b="1" dirty="0" err="1">
                <a:solidFill>
                  <a:srgbClr val="000000"/>
                </a:solidFill>
                <a:latin typeface="华文楷体" panose="02010600040101010101" pitchFamily="2" charset="-122"/>
                <a:ea typeface="华文楷体" panose="02010600040101010101" pitchFamily="2" charset="-122"/>
                <a:cs typeface="Times New Roman" pitchFamily="18" charset="0"/>
              </a:rPr>
              <a:t>radiation</a:t>
            </a:r>
            <a:r>
              <a:rPr lang="de-DE" sz="2000" b="1" dirty="0">
                <a:solidFill>
                  <a:srgbClr val="000000"/>
                </a:solidFill>
                <a:latin typeface="华文楷体" panose="02010600040101010101" pitchFamily="2" charset="-122"/>
                <a:ea typeface="华文楷体" panose="02010600040101010101" pitchFamily="2" charset="-122"/>
                <a:cs typeface="Times New Roman" pitchFamily="18" charset="0"/>
              </a:rPr>
              <a:t> </a:t>
            </a:r>
            <a:r>
              <a:rPr lang="de-DE" sz="2000" b="1" dirty="0" err="1">
                <a:solidFill>
                  <a:srgbClr val="000000"/>
                </a:solidFill>
                <a:latin typeface="华文楷体" panose="02010600040101010101" pitchFamily="2" charset="-122"/>
                <a:ea typeface="华文楷体" panose="02010600040101010101" pitchFamily="2" charset="-122"/>
                <a:cs typeface="Times New Roman" pitchFamily="18" charset="0"/>
              </a:rPr>
              <a:t>damage</a:t>
            </a:r>
            <a:endParaRPr lang="de-DE" sz="2000" b="1" dirty="0">
              <a:solidFill>
                <a:srgbClr val="000000"/>
              </a:solidFill>
              <a:latin typeface="华文楷体" panose="02010600040101010101" pitchFamily="2" charset="-122"/>
              <a:ea typeface="华文楷体" panose="02010600040101010101" pitchFamily="2" charset="-122"/>
              <a:cs typeface="Times New Roman" pitchFamily="18" charset="0"/>
            </a:endParaRPr>
          </a:p>
          <a:p>
            <a:pPr marL="742950" lvl="1" indent="-285750" fontAlgn="auto">
              <a:lnSpc>
                <a:spcPct val="130000"/>
              </a:lnSpc>
              <a:spcBef>
                <a:spcPct val="20000"/>
              </a:spcBef>
              <a:spcAft>
                <a:spcPts val="0"/>
              </a:spcAft>
              <a:buFont typeface="Arial" pitchFamily="34" charset="0"/>
              <a:buChar char="–"/>
              <a:defRPr/>
            </a:pPr>
            <a:r>
              <a:rPr lang="de-DE" sz="2000" b="1" dirty="0" err="1">
                <a:solidFill>
                  <a:srgbClr val="000000"/>
                </a:solidFill>
                <a:latin typeface="华文楷体" panose="02010600040101010101" pitchFamily="2" charset="-122"/>
                <a:ea typeface="华文楷体" panose="02010600040101010101" pitchFamily="2" charset="-122"/>
                <a:cs typeface="Times New Roman" pitchFamily="18" charset="0"/>
              </a:rPr>
              <a:t>low</a:t>
            </a:r>
            <a:r>
              <a:rPr lang="de-DE" sz="2000" b="1" dirty="0">
                <a:solidFill>
                  <a:srgbClr val="000000"/>
                </a:solidFill>
                <a:latin typeface="华文楷体" panose="02010600040101010101" pitchFamily="2" charset="-122"/>
                <a:ea typeface="华文楷体" panose="02010600040101010101" pitchFamily="2" charset="-122"/>
                <a:cs typeface="Times New Roman" pitchFamily="18" charset="0"/>
              </a:rPr>
              <a:t> </a:t>
            </a:r>
            <a:r>
              <a:rPr lang="de-DE" sz="2000" b="1" dirty="0" err="1">
                <a:solidFill>
                  <a:srgbClr val="000000"/>
                </a:solidFill>
                <a:latin typeface="华文楷体" panose="02010600040101010101" pitchFamily="2" charset="-122"/>
                <a:ea typeface="华文楷体" panose="02010600040101010101" pitchFamily="2" charset="-122"/>
                <a:cs typeface="Times New Roman" pitchFamily="18" charset="0"/>
              </a:rPr>
              <a:t>noise</a:t>
            </a:r>
            <a:r>
              <a:rPr lang="de-DE" sz="2000" b="1" dirty="0">
                <a:solidFill>
                  <a:srgbClr val="000000"/>
                </a:solidFill>
                <a:latin typeface="华文楷体" panose="02010600040101010101" pitchFamily="2" charset="-122"/>
                <a:ea typeface="华文楷体" panose="02010600040101010101" pitchFamily="2" charset="-122"/>
                <a:cs typeface="Times New Roman" pitchFamily="18" charset="0"/>
              </a:rPr>
              <a:t> </a:t>
            </a:r>
            <a:r>
              <a:rPr lang="de-DE" sz="2000" b="1" dirty="0" err="1">
                <a:solidFill>
                  <a:srgbClr val="000000"/>
                </a:solidFill>
                <a:latin typeface="华文楷体" panose="02010600040101010101" pitchFamily="2" charset="-122"/>
                <a:ea typeface="华文楷体" panose="02010600040101010101" pitchFamily="2" charset="-122"/>
                <a:cs typeface="Times New Roman" pitchFamily="18" charset="0"/>
              </a:rPr>
              <a:t>electronics</a:t>
            </a:r>
            <a:endParaRPr lang="de-DE" sz="2000" b="1" dirty="0">
              <a:solidFill>
                <a:srgbClr val="000000"/>
              </a:solidFill>
              <a:latin typeface="华文楷体" panose="02010600040101010101" pitchFamily="2" charset="-122"/>
              <a:ea typeface="华文楷体" panose="02010600040101010101" pitchFamily="2" charset="-122"/>
              <a:cs typeface="Times New Roman" pitchFamily="18" charset="0"/>
            </a:endParaRPr>
          </a:p>
          <a:p>
            <a:pPr marL="342900" indent="-342900" fontAlgn="auto">
              <a:lnSpc>
                <a:spcPct val="130000"/>
              </a:lnSpc>
              <a:spcBef>
                <a:spcPct val="20000"/>
              </a:spcBef>
              <a:spcAft>
                <a:spcPts val="0"/>
              </a:spcAft>
              <a:buFont typeface="Wingdings" panose="05000000000000000000" pitchFamily="2" charset="2"/>
              <a:buChar char="p"/>
              <a:defRPr/>
            </a:pPr>
            <a:r>
              <a:rPr lang="de-DE" sz="2000" b="1" dirty="0">
                <a:solidFill>
                  <a:srgbClr val="000000"/>
                </a:solidFill>
                <a:latin typeface="华文楷体" panose="02010600040101010101" pitchFamily="2" charset="-122"/>
                <a:ea typeface="华文楷体" panose="02010600040101010101" pitchFamily="2" charset="-122"/>
                <a:cs typeface="Times New Roman" pitchFamily="18" charset="0"/>
              </a:rPr>
              <a:t> </a:t>
            </a:r>
            <a:r>
              <a:rPr lang="de-DE" sz="2000" b="1" dirty="0" err="1">
                <a:solidFill>
                  <a:srgbClr val="000000"/>
                </a:solidFill>
                <a:latin typeface="华文楷体" panose="02010600040101010101" pitchFamily="2" charset="-122"/>
                <a:ea typeface="华文楷体" panose="02010600040101010101" pitchFamily="2" charset="-122"/>
                <a:cs typeface="Times New Roman" pitchFamily="18" charset="0"/>
              </a:rPr>
              <a:t>Delivery</a:t>
            </a:r>
            <a:r>
              <a:rPr lang="de-DE" sz="2000" b="1" dirty="0">
                <a:solidFill>
                  <a:srgbClr val="000000"/>
                </a:solidFill>
                <a:latin typeface="华文楷体" panose="02010600040101010101" pitchFamily="2" charset="-122"/>
                <a:ea typeface="华文楷体" panose="02010600040101010101" pitchFamily="2" charset="-122"/>
                <a:cs typeface="Times New Roman" pitchFamily="18" charset="0"/>
              </a:rPr>
              <a:t> </a:t>
            </a:r>
            <a:r>
              <a:rPr lang="de-DE" sz="2000" b="1" dirty="0" err="1">
                <a:solidFill>
                  <a:srgbClr val="000000"/>
                </a:solidFill>
                <a:latin typeface="华文楷体" panose="02010600040101010101" pitchFamily="2" charset="-122"/>
                <a:ea typeface="华文楷体" panose="02010600040101010101" pitchFamily="2" charset="-122"/>
                <a:cs typeface="Times New Roman" pitchFamily="18" charset="0"/>
              </a:rPr>
              <a:t>of</a:t>
            </a:r>
            <a:r>
              <a:rPr lang="de-DE" sz="2000" b="1" dirty="0">
                <a:solidFill>
                  <a:srgbClr val="000000"/>
                </a:solidFill>
                <a:latin typeface="华文楷体" panose="02010600040101010101" pitchFamily="2" charset="-122"/>
                <a:ea typeface="华文楷体" panose="02010600040101010101" pitchFamily="2" charset="-122"/>
                <a:cs typeface="Times New Roman" pitchFamily="18" charset="0"/>
              </a:rPr>
              <a:t> </a:t>
            </a:r>
            <a:r>
              <a:rPr lang="de-DE" sz="2000" b="1" dirty="0" err="1">
                <a:solidFill>
                  <a:srgbClr val="000000"/>
                </a:solidFill>
                <a:latin typeface="华文楷体" panose="02010600040101010101" pitchFamily="2" charset="-122"/>
                <a:ea typeface="华文楷体" panose="02010600040101010101" pitchFamily="2" charset="-122"/>
                <a:cs typeface="Times New Roman" pitchFamily="18" charset="0"/>
              </a:rPr>
              <a:t>crystals</a:t>
            </a:r>
            <a:r>
              <a:rPr lang="de-DE" sz="2000" b="1" dirty="0">
                <a:solidFill>
                  <a:srgbClr val="000000"/>
                </a:solidFill>
                <a:latin typeface="华文楷体" panose="02010600040101010101" pitchFamily="2" charset="-122"/>
                <a:ea typeface="华文楷体" panose="02010600040101010101" pitchFamily="2" charset="-122"/>
                <a:cs typeface="Times New Roman" pitchFamily="18" charset="0"/>
              </a:rPr>
              <a:t> </a:t>
            </a:r>
            <a:r>
              <a:rPr lang="de-DE" sz="2000" b="1" dirty="0" err="1">
                <a:solidFill>
                  <a:srgbClr val="000000"/>
                </a:solidFill>
                <a:latin typeface="华文楷体" panose="02010600040101010101" pitchFamily="2" charset="-122"/>
                <a:ea typeface="华文楷体" panose="02010600040101010101" pitchFamily="2" charset="-122"/>
                <a:cs typeface="Times New Roman" pitchFamily="18" charset="0"/>
              </a:rPr>
              <a:t>started</a:t>
            </a:r>
            <a:endParaRPr lang="de-DE" sz="2000" b="1" dirty="0">
              <a:solidFill>
                <a:srgbClr val="000000"/>
              </a:solidFill>
              <a:latin typeface="华文楷体" panose="02010600040101010101" pitchFamily="2" charset="-122"/>
              <a:ea typeface="华文楷体" panose="02010600040101010101" pitchFamily="2" charset="-122"/>
              <a:cs typeface="Times New Roman" pitchFamily="18" charset="0"/>
            </a:endParaRPr>
          </a:p>
          <a:p>
            <a:pPr marL="342900" indent="-342900" fontAlgn="auto">
              <a:lnSpc>
                <a:spcPct val="130000"/>
              </a:lnSpc>
              <a:spcBef>
                <a:spcPct val="20000"/>
              </a:spcBef>
              <a:spcAft>
                <a:spcPts val="0"/>
              </a:spcAft>
              <a:buFont typeface="Arial" pitchFamily="34" charset="0"/>
              <a:buChar char="•"/>
              <a:defRPr/>
            </a:pPr>
            <a:endParaRPr lang="de-DE" sz="2000" b="1" dirty="0">
              <a:solidFill>
                <a:srgbClr val="000000"/>
              </a:solidFill>
              <a:latin typeface="华文楷体" panose="02010600040101010101" pitchFamily="2" charset="-122"/>
              <a:ea typeface="华文楷体" panose="02010600040101010101" pitchFamily="2" charset="-122"/>
              <a:cs typeface="Times New Roman" pitchFamily="18" charset="0"/>
            </a:endParaRPr>
          </a:p>
        </p:txBody>
      </p:sp>
      <p:pic>
        <p:nvPicPr>
          <p:cNvPr id="8" name="Picture 4"/>
          <p:cNvPicPr>
            <a:picLocks noChangeAspect="1" noChangeArrowheads="1"/>
          </p:cNvPicPr>
          <p:nvPr/>
        </p:nvPicPr>
        <p:blipFill>
          <a:blip r:embed="rId2" cstate="print"/>
          <a:srcRect/>
          <a:stretch>
            <a:fillRect/>
          </a:stretch>
        </p:blipFill>
        <p:spPr bwMode="auto">
          <a:xfrm>
            <a:off x="4215591" y="2229883"/>
            <a:ext cx="4667921" cy="3496452"/>
          </a:xfrm>
          <a:prstGeom prst="rect">
            <a:avLst/>
          </a:prstGeom>
          <a:noFill/>
          <a:ln w="9525">
            <a:noFill/>
            <a:round/>
            <a:headEnd/>
            <a:tailEnd/>
          </a:ln>
        </p:spPr>
      </p:pic>
      <p:sp>
        <p:nvSpPr>
          <p:cNvPr id="9" name="Text Box 11"/>
          <p:cNvSpPr txBox="1">
            <a:spLocks noChangeArrowheads="1"/>
          </p:cNvSpPr>
          <p:nvPr/>
        </p:nvSpPr>
        <p:spPr bwMode="auto">
          <a:xfrm>
            <a:off x="6454775" y="1120212"/>
            <a:ext cx="2608406" cy="1809726"/>
          </a:xfrm>
          <a:prstGeom prst="rect">
            <a:avLst/>
          </a:prstGeom>
          <a:noFill/>
          <a:ln w="9525">
            <a:noFill/>
            <a:miter lim="800000"/>
            <a:headEnd/>
            <a:tailEnd/>
          </a:ln>
          <a:effectLst/>
        </p:spPr>
        <p:txBody>
          <a:bodyPr wrap="none">
            <a:spAutoFit/>
          </a:bodyPr>
          <a:lstStyle/>
          <a:p>
            <a:pPr>
              <a:lnSpc>
                <a:spcPct val="130000"/>
              </a:lnSpc>
              <a:defRPr/>
            </a:pPr>
            <a:r>
              <a:rPr lang="en-US" b="1" dirty="0">
                <a:solidFill>
                  <a:srgbClr val="009900"/>
                </a:solidFill>
                <a:latin typeface="华文楷体" panose="02010600040101010101" pitchFamily="2" charset="-122"/>
                <a:ea typeface="华文楷体" panose="02010600040101010101" pitchFamily="2" charset="-122"/>
                <a:cs typeface="Times New Roman" pitchFamily="18" charset="0"/>
              </a:rPr>
              <a:t>Forward </a:t>
            </a:r>
            <a:r>
              <a:rPr lang="en-US" b="1" dirty="0" err="1">
                <a:solidFill>
                  <a:srgbClr val="009900"/>
                </a:solidFill>
                <a:latin typeface="华文楷体" panose="02010600040101010101" pitchFamily="2" charset="-122"/>
                <a:ea typeface="华文楷体" panose="02010600040101010101" pitchFamily="2" charset="-122"/>
                <a:cs typeface="Times New Roman" pitchFamily="18" charset="0"/>
              </a:rPr>
              <a:t>Endcap</a:t>
            </a:r>
            <a:endParaRPr lang="en-US" b="1" dirty="0">
              <a:solidFill>
                <a:srgbClr val="009900"/>
              </a:solidFill>
              <a:latin typeface="华文楷体" panose="02010600040101010101" pitchFamily="2" charset="-122"/>
              <a:ea typeface="华文楷体" panose="02010600040101010101" pitchFamily="2" charset="-122"/>
              <a:cs typeface="Times New Roman" pitchFamily="18" charset="0"/>
            </a:endParaRPr>
          </a:p>
          <a:p>
            <a:pPr>
              <a:lnSpc>
                <a:spcPct val="130000"/>
              </a:lnSpc>
              <a:buFontTx/>
              <a:buChar char="•"/>
              <a:defRPr/>
            </a:pPr>
            <a:r>
              <a:rPr lang="en-US" dirty="0">
                <a:solidFill>
                  <a:srgbClr val="000000"/>
                </a:solidFill>
                <a:latin typeface="华文楷体" panose="02010600040101010101" pitchFamily="2" charset="-122"/>
                <a:ea typeface="华文楷体" panose="02010600040101010101" pitchFamily="2" charset="-122"/>
                <a:cs typeface="Times New Roman" pitchFamily="18" charset="0"/>
              </a:rPr>
              <a:t> 4000 PWO crystals</a:t>
            </a:r>
          </a:p>
          <a:p>
            <a:pPr>
              <a:lnSpc>
                <a:spcPct val="130000"/>
              </a:lnSpc>
              <a:buFontTx/>
              <a:buChar char="•"/>
              <a:defRPr/>
            </a:pPr>
            <a:r>
              <a:rPr lang="en-US" dirty="0">
                <a:solidFill>
                  <a:srgbClr val="000000"/>
                </a:solidFill>
                <a:latin typeface="华文楷体" panose="02010600040101010101" pitchFamily="2" charset="-122"/>
                <a:ea typeface="华文楷体" panose="02010600040101010101" pitchFamily="2" charset="-122"/>
                <a:cs typeface="Times New Roman" pitchFamily="18" charset="0"/>
              </a:rPr>
              <a:t> High occupancy in center</a:t>
            </a:r>
          </a:p>
          <a:p>
            <a:pPr>
              <a:lnSpc>
                <a:spcPct val="130000"/>
              </a:lnSpc>
              <a:buFontTx/>
              <a:buChar char="•"/>
              <a:defRPr/>
            </a:pPr>
            <a:r>
              <a:rPr lang="en-US" dirty="0">
                <a:solidFill>
                  <a:srgbClr val="000000"/>
                </a:solidFill>
                <a:latin typeface="华文楷体" panose="02010600040101010101" pitchFamily="2" charset="-122"/>
                <a:ea typeface="华文楷体" panose="02010600040101010101" pitchFamily="2" charset="-122"/>
                <a:cs typeface="Times New Roman" pitchFamily="18" charset="0"/>
              </a:rPr>
              <a:t> LAAPD readout</a:t>
            </a:r>
          </a:p>
          <a:p>
            <a:pPr>
              <a:buFontTx/>
              <a:buChar char="•"/>
              <a:defRPr/>
            </a:pPr>
            <a:endParaRPr lang="de-DE" dirty="0">
              <a:solidFill>
                <a:srgbClr val="000000"/>
              </a:solidFill>
              <a:latin typeface="Times New Roman" pitchFamily="18" charset="0"/>
              <a:ea typeface="+mn-ea"/>
              <a:cs typeface="Times New Roman" pitchFamily="18" charset="0"/>
            </a:endParaRPr>
          </a:p>
        </p:txBody>
      </p:sp>
      <p:sp>
        <p:nvSpPr>
          <p:cNvPr id="11" name="Text Box 8"/>
          <p:cNvSpPr txBox="1">
            <a:spLocks noChangeArrowheads="1"/>
          </p:cNvSpPr>
          <p:nvPr/>
        </p:nvSpPr>
        <p:spPr bwMode="auto">
          <a:xfrm>
            <a:off x="3676650" y="1124759"/>
            <a:ext cx="2872902" cy="1867114"/>
          </a:xfrm>
          <a:prstGeom prst="rect">
            <a:avLst/>
          </a:prstGeom>
          <a:noFill/>
          <a:ln w="9525">
            <a:noFill/>
            <a:miter lim="800000"/>
            <a:headEnd/>
            <a:tailEnd/>
          </a:ln>
          <a:effectLst/>
        </p:spPr>
        <p:txBody>
          <a:bodyPr wrap="none">
            <a:spAutoFit/>
          </a:bodyPr>
          <a:lstStyle/>
          <a:p>
            <a:pPr>
              <a:lnSpc>
                <a:spcPct val="130000"/>
              </a:lnSpc>
              <a:defRPr/>
            </a:pPr>
            <a:r>
              <a:rPr lang="de-DE" b="1" dirty="0">
                <a:solidFill>
                  <a:srgbClr val="000000"/>
                </a:solidFill>
                <a:latin typeface="华文楷体" panose="02010600040101010101" pitchFamily="2" charset="-122"/>
                <a:ea typeface="华文楷体" panose="02010600040101010101" pitchFamily="2" charset="-122"/>
                <a:cs typeface="Times New Roman" pitchFamily="18" charset="0"/>
              </a:rPr>
              <a:t>Barrel </a:t>
            </a:r>
            <a:r>
              <a:rPr lang="de-DE" b="1" dirty="0" err="1">
                <a:solidFill>
                  <a:srgbClr val="000000"/>
                </a:solidFill>
                <a:latin typeface="华文楷体" panose="02010600040101010101" pitchFamily="2" charset="-122"/>
                <a:ea typeface="华文楷体" panose="02010600040101010101" pitchFamily="2" charset="-122"/>
                <a:cs typeface="Times New Roman" pitchFamily="18" charset="0"/>
              </a:rPr>
              <a:t>Calorimeter</a:t>
            </a:r>
            <a:endParaRPr lang="de-DE" b="1" dirty="0">
              <a:solidFill>
                <a:srgbClr val="000000"/>
              </a:solidFill>
              <a:latin typeface="华文楷体" panose="02010600040101010101" pitchFamily="2" charset="-122"/>
              <a:ea typeface="华文楷体" panose="02010600040101010101" pitchFamily="2" charset="-122"/>
              <a:cs typeface="Times New Roman" pitchFamily="18" charset="0"/>
            </a:endParaRPr>
          </a:p>
          <a:p>
            <a:pPr>
              <a:lnSpc>
                <a:spcPct val="130000"/>
              </a:lnSpc>
              <a:buFontTx/>
              <a:buChar char="•"/>
              <a:defRPr/>
            </a:pPr>
            <a:r>
              <a:rPr lang="de-DE" dirty="0">
                <a:solidFill>
                  <a:srgbClr val="000000"/>
                </a:solidFill>
                <a:latin typeface="华文楷体" panose="02010600040101010101" pitchFamily="2" charset="-122"/>
                <a:ea typeface="华文楷体" panose="02010600040101010101" pitchFamily="2" charset="-122"/>
                <a:cs typeface="Times New Roman" pitchFamily="18" charset="0"/>
              </a:rPr>
              <a:t> 11000 PWO Crystals</a:t>
            </a:r>
          </a:p>
          <a:p>
            <a:pPr>
              <a:lnSpc>
                <a:spcPct val="130000"/>
              </a:lnSpc>
              <a:buFontTx/>
              <a:buChar char="•"/>
              <a:defRPr/>
            </a:pPr>
            <a:r>
              <a:rPr lang="de-DE" dirty="0">
                <a:solidFill>
                  <a:srgbClr val="000000"/>
                </a:solidFill>
                <a:latin typeface="华文楷体" panose="02010600040101010101" pitchFamily="2" charset="-122"/>
                <a:ea typeface="华文楷体" panose="02010600040101010101" pitchFamily="2" charset="-122"/>
                <a:cs typeface="Times New Roman" pitchFamily="18" charset="0"/>
              </a:rPr>
              <a:t> LAAPD </a:t>
            </a:r>
            <a:r>
              <a:rPr lang="de-DE" dirty="0" err="1">
                <a:solidFill>
                  <a:srgbClr val="000000"/>
                </a:solidFill>
                <a:latin typeface="华文楷体" panose="02010600040101010101" pitchFamily="2" charset="-122"/>
                <a:ea typeface="华文楷体" panose="02010600040101010101" pitchFamily="2" charset="-122"/>
                <a:cs typeface="Times New Roman" pitchFamily="18" charset="0"/>
              </a:rPr>
              <a:t>readout</a:t>
            </a:r>
            <a:r>
              <a:rPr lang="de-DE" dirty="0">
                <a:solidFill>
                  <a:srgbClr val="000000"/>
                </a:solidFill>
                <a:latin typeface="华文楷体" panose="02010600040101010101" pitchFamily="2" charset="-122"/>
                <a:ea typeface="华文楷体" panose="02010600040101010101" pitchFamily="2" charset="-122"/>
                <a:cs typeface="Times New Roman" pitchFamily="18" charset="0"/>
              </a:rPr>
              <a:t>, 2 </a:t>
            </a:r>
            <a:r>
              <a:rPr lang="en-US" dirty="0">
                <a:solidFill>
                  <a:srgbClr val="000000"/>
                </a:solidFill>
                <a:latin typeface="华文楷体" panose="02010600040101010101" pitchFamily="2" charset="-122"/>
                <a:ea typeface="华文楷体" panose="02010600040101010101" pitchFamily="2" charset="-122"/>
                <a:cs typeface="Times New Roman" pitchFamily="18" charset="0"/>
              </a:rPr>
              <a:t>x </a:t>
            </a:r>
            <a:r>
              <a:rPr lang="de-DE" dirty="0">
                <a:solidFill>
                  <a:srgbClr val="000000"/>
                </a:solidFill>
                <a:latin typeface="华文楷体" panose="02010600040101010101" pitchFamily="2" charset="-122"/>
                <a:ea typeface="华文楷体" panose="02010600040101010101" pitchFamily="2" charset="-122"/>
                <a:cs typeface="Times New Roman" pitchFamily="18" charset="0"/>
              </a:rPr>
              <a:t>1cm</a:t>
            </a:r>
            <a:r>
              <a:rPr lang="de-DE" baseline="30000" dirty="0">
                <a:solidFill>
                  <a:srgbClr val="000000"/>
                </a:solidFill>
                <a:latin typeface="华文楷体" panose="02010600040101010101" pitchFamily="2" charset="-122"/>
                <a:ea typeface="华文楷体" panose="02010600040101010101" pitchFamily="2" charset="-122"/>
                <a:cs typeface="Times New Roman" pitchFamily="18" charset="0"/>
              </a:rPr>
              <a:t>2</a:t>
            </a:r>
          </a:p>
          <a:p>
            <a:pPr>
              <a:lnSpc>
                <a:spcPct val="130000"/>
              </a:lnSpc>
              <a:buFontTx/>
              <a:buChar char="•"/>
              <a:defRPr/>
            </a:pPr>
            <a:r>
              <a:rPr lang="de-DE" dirty="0">
                <a:solidFill>
                  <a:srgbClr val="000000"/>
                </a:solidFill>
                <a:latin typeface="华文楷体" panose="02010600040101010101" pitchFamily="2" charset="-122"/>
                <a:ea typeface="华文楷体" panose="02010600040101010101" pitchFamily="2" charset="-122"/>
                <a:cs typeface="Times New Roman" pitchFamily="18" charset="0"/>
              </a:rPr>
              <a:t> σ(E)/E</a:t>
            </a:r>
            <a:r>
              <a:rPr lang="de-DE" dirty="0">
                <a:solidFill>
                  <a:srgbClr val="000000"/>
                </a:solidFill>
                <a:latin typeface="华文楷体" panose="02010600040101010101" pitchFamily="2" charset="-122"/>
                <a:ea typeface="华文楷体" panose="02010600040101010101" pitchFamily="2" charset="-122"/>
                <a:cs typeface="Times New Roman" pitchFamily="18" charset="0"/>
                <a:sym typeface="Symbol"/>
              </a:rPr>
              <a:t></a:t>
            </a:r>
            <a:r>
              <a:rPr lang="de-DE" dirty="0">
                <a:solidFill>
                  <a:srgbClr val="000000"/>
                </a:solidFill>
                <a:latin typeface="华文楷体" panose="02010600040101010101" pitchFamily="2" charset="-122"/>
                <a:ea typeface="华文楷体" panose="02010600040101010101" pitchFamily="2" charset="-122"/>
                <a:cs typeface="Times New Roman" pitchFamily="18" charset="0"/>
              </a:rPr>
              <a:t>1.5%/√E + </a:t>
            </a:r>
            <a:r>
              <a:rPr lang="de-DE" dirty="0" err="1">
                <a:solidFill>
                  <a:srgbClr val="000000"/>
                </a:solidFill>
                <a:latin typeface="华文楷体" panose="02010600040101010101" pitchFamily="2" charset="-122"/>
                <a:ea typeface="华文楷体" panose="02010600040101010101" pitchFamily="2" charset="-122"/>
                <a:cs typeface="Times New Roman" pitchFamily="18" charset="0"/>
              </a:rPr>
              <a:t>const</a:t>
            </a:r>
            <a:r>
              <a:rPr lang="de-DE" dirty="0">
                <a:solidFill>
                  <a:srgbClr val="000000"/>
                </a:solidFill>
                <a:latin typeface="华文楷体" panose="02010600040101010101" pitchFamily="2" charset="-122"/>
                <a:ea typeface="华文楷体" panose="02010600040101010101" pitchFamily="2" charset="-122"/>
                <a:cs typeface="Times New Roman" pitchFamily="18" charset="0"/>
              </a:rPr>
              <a:t>.</a:t>
            </a:r>
          </a:p>
          <a:p>
            <a:pPr>
              <a:lnSpc>
                <a:spcPct val="130000"/>
              </a:lnSpc>
              <a:defRPr/>
            </a:pPr>
            <a:endParaRPr lang="de-DE" dirty="0">
              <a:solidFill>
                <a:srgbClr val="000000"/>
              </a:solidFill>
              <a:latin typeface="华文楷体" panose="02010600040101010101" pitchFamily="2" charset="-122"/>
              <a:ea typeface="华文楷体" panose="02010600040101010101" pitchFamily="2" charset="-122"/>
              <a:cs typeface="Times New Roman" pitchFamily="18" charset="0"/>
            </a:endParaRPr>
          </a:p>
        </p:txBody>
      </p:sp>
      <p:sp>
        <p:nvSpPr>
          <p:cNvPr id="12" name="矩形 8"/>
          <p:cNvSpPr>
            <a:spLocks noChangeArrowheads="1"/>
          </p:cNvSpPr>
          <p:nvPr/>
        </p:nvSpPr>
        <p:spPr bwMode="auto">
          <a:xfrm>
            <a:off x="1159740" y="5403278"/>
            <a:ext cx="6599238" cy="863954"/>
          </a:xfrm>
          <a:prstGeom prst="rect">
            <a:avLst/>
          </a:prstGeom>
          <a:noFill/>
          <a:ln w="9525">
            <a:noFill/>
            <a:miter lim="800000"/>
            <a:headEnd/>
            <a:tailEnd/>
          </a:ln>
        </p:spPr>
        <p:txBody>
          <a:bodyPr>
            <a:spAutoFit/>
          </a:bodyPr>
          <a:lstStyle/>
          <a:p>
            <a:pPr algn="ctr">
              <a:lnSpc>
                <a:spcPct val="130000"/>
              </a:lnSpc>
            </a:pPr>
            <a:r>
              <a:rPr lang="it-IT" altLang="zh-CN" sz="2000" b="1" dirty="0">
                <a:solidFill>
                  <a:srgbClr val="333399"/>
                </a:solidFill>
                <a:latin typeface="华文楷体" panose="02010600040101010101" pitchFamily="2" charset="-122"/>
                <a:ea typeface="华文楷体" panose="02010600040101010101" pitchFamily="2" charset="-122"/>
              </a:rPr>
              <a:t>Marco Maggiora, </a:t>
            </a:r>
            <a:r>
              <a:rPr lang="en-US" altLang="zh-CN" sz="2000" b="1" dirty="0">
                <a:solidFill>
                  <a:srgbClr val="333399"/>
                </a:solidFill>
                <a:latin typeface="华文楷体" panose="02010600040101010101" pitchFamily="2" charset="-122"/>
                <a:ea typeface="华文楷体" panose="02010600040101010101" pitchFamily="2" charset="-122"/>
              </a:rPr>
              <a:t>Workshop on Tau-Charm at High Luminosity, </a:t>
            </a:r>
            <a:r>
              <a:rPr lang="it-IT" altLang="zh-CN" sz="2000" b="1" dirty="0">
                <a:solidFill>
                  <a:srgbClr val="333399"/>
                </a:solidFill>
                <a:latin typeface="华文楷体" panose="02010600040101010101" pitchFamily="2" charset="-122"/>
                <a:ea typeface="华文楷体" panose="02010600040101010101" pitchFamily="2" charset="-122"/>
              </a:rPr>
              <a:t>La Biodola , Isola d’Elba, May 27 – 31, 2013</a:t>
            </a:r>
          </a:p>
        </p:txBody>
      </p:sp>
    </p:spTree>
    <p:extLst>
      <p:ext uri="{BB962C8B-B14F-4D97-AF65-F5344CB8AC3E}">
        <p14:creationId xmlns:p14="http://schemas.microsoft.com/office/powerpoint/2010/main" val="54925180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3406"/>
            <a:ext cx="7762240" cy="714850"/>
          </a:xfrm>
        </p:spPr>
        <p:txBody>
          <a:bodyPr>
            <a:normAutofit fontScale="90000"/>
          </a:bodyPr>
          <a:lstStyle/>
          <a:p>
            <a:r>
              <a:rPr lang="en-US" altLang="zh-CN" dirty="0" err="1" smtClean="0"/>
              <a:t>EndCap</a:t>
            </a:r>
            <a:r>
              <a:rPr lang="en-US" altLang="zh-CN" dirty="0" smtClean="0"/>
              <a:t> BSO</a:t>
            </a:r>
            <a:endParaRPr lang="zh-CN" altLang="en-US"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55</a:t>
            </a:fld>
            <a:endParaRPr lang="en-US" dirty="0"/>
          </a:p>
        </p:txBody>
      </p:sp>
      <p:sp>
        <p:nvSpPr>
          <p:cNvPr id="7" name="TextBox 5"/>
          <p:cNvSpPr txBox="1"/>
          <p:nvPr/>
        </p:nvSpPr>
        <p:spPr>
          <a:xfrm>
            <a:off x="308893" y="803237"/>
            <a:ext cx="4648696" cy="5447645"/>
          </a:xfrm>
          <a:prstGeom prst="rect">
            <a:avLst/>
          </a:prstGeom>
          <a:noFill/>
        </p:spPr>
        <p:txBody>
          <a:bodyPr wrap="square">
            <a:spAutoFit/>
          </a:bodyPr>
          <a:lstStyle/>
          <a:p>
            <a:pPr>
              <a:defRPr/>
            </a:pPr>
            <a:r>
              <a:rPr lang="en-US" altLang="zh-CN" sz="2400" b="1" dirty="0">
                <a:solidFill>
                  <a:srgbClr val="0000FF"/>
                </a:solidFill>
                <a:latin typeface="华文楷体" panose="02010600040101010101" pitchFamily="2" charset="-122"/>
                <a:ea typeface="华文楷体" panose="02010600040101010101" pitchFamily="2" charset="-122"/>
              </a:rPr>
              <a:t>Pros:</a:t>
            </a:r>
          </a:p>
          <a:p>
            <a:pPr marL="342900" indent="-342900">
              <a:buFont typeface="Wingdings" panose="05000000000000000000" pitchFamily="2" charset="2"/>
              <a:buChar char="p"/>
              <a:defRPr/>
            </a:pPr>
            <a:r>
              <a:rPr lang="en-US" altLang="zh-CN" sz="2000" dirty="0">
                <a:latin typeface="华文楷体" panose="02010600040101010101" pitchFamily="2" charset="-122"/>
                <a:ea typeface="华文楷体" panose="02010600040101010101" pitchFamily="2" charset="-122"/>
              </a:rPr>
              <a:t> </a:t>
            </a:r>
            <a:r>
              <a:rPr lang="en-US" altLang="zh-CN" sz="2000" b="1" dirty="0">
                <a:latin typeface="华文楷体" panose="02010600040101010101" pitchFamily="2" charset="-122"/>
                <a:ea typeface="华文楷体" panose="02010600040101010101" pitchFamily="2" charset="-122"/>
              </a:rPr>
              <a:t>Relative fast</a:t>
            </a:r>
          </a:p>
          <a:p>
            <a:pPr marL="342900" indent="-342900">
              <a:buFont typeface="Wingdings" panose="05000000000000000000" pitchFamily="2" charset="2"/>
              <a:buChar char="p"/>
              <a:defRPr/>
            </a:pPr>
            <a:r>
              <a:rPr lang="en-US" altLang="zh-CN" sz="2000" b="1" dirty="0">
                <a:latin typeface="华文楷体" panose="02010600040101010101" pitchFamily="2" charset="-122"/>
                <a:ea typeface="华文楷体" panose="02010600040101010101" pitchFamily="2" charset="-122"/>
              </a:rPr>
              <a:t> Radiation hard</a:t>
            </a:r>
          </a:p>
          <a:p>
            <a:pPr marL="342900" indent="-342900">
              <a:buFont typeface="Wingdings" panose="05000000000000000000" pitchFamily="2" charset="2"/>
              <a:buChar char="p"/>
              <a:defRPr/>
            </a:pPr>
            <a:r>
              <a:rPr lang="en-US" altLang="zh-CN" sz="2000" b="1" dirty="0">
                <a:latin typeface="华文楷体" panose="02010600040101010101" pitchFamily="2" charset="-122"/>
                <a:ea typeface="华文楷体" panose="02010600040101010101" pitchFamily="2" charset="-122"/>
              </a:rPr>
              <a:t> Emission spectrum compatible to different </a:t>
            </a:r>
            <a:r>
              <a:rPr lang="en-US" altLang="zh-CN" sz="2000" b="1" dirty="0" err="1">
                <a:latin typeface="华文楷体" panose="02010600040101010101" pitchFamily="2" charset="-122"/>
                <a:ea typeface="华文楷体" panose="02010600040101010101" pitchFamily="2" charset="-122"/>
              </a:rPr>
              <a:t>photosensors</a:t>
            </a:r>
            <a:r>
              <a:rPr lang="en-US" altLang="zh-CN" sz="2000" b="1" dirty="0">
                <a:latin typeface="华文楷体" panose="02010600040101010101" pitchFamily="2" charset="-122"/>
                <a:ea typeface="华文楷体" panose="02010600040101010101" pitchFamily="2" charset="-122"/>
              </a:rPr>
              <a:t> (PMT, Si)</a:t>
            </a:r>
          </a:p>
          <a:p>
            <a:pPr marL="342900" indent="-342900">
              <a:buFont typeface="Wingdings" panose="05000000000000000000" pitchFamily="2" charset="2"/>
              <a:buChar char="p"/>
              <a:defRPr/>
            </a:pPr>
            <a:r>
              <a:rPr lang="en-US" altLang="zh-CN" sz="2000" b="1" dirty="0">
                <a:latin typeface="华文楷体" panose="02010600040101010101" pitchFamily="2" charset="-122"/>
                <a:ea typeface="华文楷体" panose="02010600040101010101" pitchFamily="2" charset="-122"/>
              </a:rPr>
              <a:t> Small X0 (60% </a:t>
            </a:r>
            <a:r>
              <a:rPr lang="en-US" altLang="zh-CN" sz="2000" b="1" dirty="0" err="1">
                <a:latin typeface="华文楷体" panose="02010600040101010101" pitchFamily="2" charset="-122"/>
                <a:ea typeface="华文楷体" panose="02010600040101010101" pitchFamily="2" charset="-122"/>
              </a:rPr>
              <a:t>CsI</a:t>
            </a:r>
            <a:r>
              <a:rPr lang="en-US" altLang="zh-CN" sz="2000" b="1" dirty="0">
                <a:latin typeface="华文楷体" panose="02010600040101010101" pitchFamily="2" charset="-122"/>
                <a:ea typeface="华文楷体" panose="02010600040101010101" pitchFamily="2" charset="-122"/>
              </a:rPr>
              <a:t>)  </a:t>
            </a:r>
            <a:r>
              <a:rPr lang="en-US" altLang="zh-CN" sz="2000" b="1" dirty="0">
                <a:latin typeface="华文楷体" panose="02010600040101010101" pitchFamily="2" charset="-122"/>
                <a:ea typeface="华文楷体" panose="02010600040101010101" pitchFamily="2" charset="-122"/>
                <a:sym typeface="Wingdings" pitchFamily="2" charset="2"/>
              </a:rPr>
              <a:t> more compact</a:t>
            </a:r>
            <a:endParaRPr lang="en-US" altLang="zh-CN" sz="2000" b="1" dirty="0">
              <a:latin typeface="华文楷体" panose="02010600040101010101" pitchFamily="2" charset="-122"/>
              <a:ea typeface="华文楷体" panose="02010600040101010101" pitchFamily="2" charset="-122"/>
            </a:endParaRPr>
          </a:p>
          <a:p>
            <a:pPr marL="342900" indent="-342900">
              <a:buFont typeface="Wingdings" panose="05000000000000000000" pitchFamily="2" charset="2"/>
              <a:buChar char="p"/>
              <a:defRPr/>
            </a:pPr>
            <a:r>
              <a:rPr lang="en-US" altLang="zh-CN" sz="2000" b="1" dirty="0">
                <a:latin typeface="华文楷体" panose="02010600040101010101" pitchFamily="2" charset="-122"/>
                <a:ea typeface="华文楷体" panose="02010600040101010101" pitchFamily="2" charset="-122"/>
              </a:rPr>
              <a:t> Small Moliere Radius (60% </a:t>
            </a:r>
            <a:r>
              <a:rPr lang="en-US" altLang="zh-CN" sz="2000" b="1" dirty="0" err="1">
                <a:latin typeface="华文楷体" panose="02010600040101010101" pitchFamily="2" charset="-122"/>
                <a:ea typeface="华文楷体" panose="02010600040101010101" pitchFamily="2" charset="-122"/>
              </a:rPr>
              <a:t>CsI</a:t>
            </a:r>
            <a:r>
              <a:rPr lang="en-US" altLang="zh-CN" sz="2000" b="1" dirty="0">
                <a:latin typeface="华文楷体" panose="02010600040101010101" pitchFamily="2" charset="-122"/>
                <a:ea typeface="华文楷体" panose="02010600040101010101" pitchFamily="2" charset="-122"/>
              </a:rPr>
              <a:t>) </a:t>
            </a:r>
            <a:r>
              <a:rPr lang="en-US" altLang="zh-CN" sz="2000" b="1" dirty="0">
                <a:latin typeface="华文楷体" panose="02010600040101010101" pitchFamily="2" charset="-122"/>
                <a:ea typeface="华文楷体" panose="02010600040101010101" pitchFamily="2" charset="-122"/>
                <a:sym typeface="Wingdings" pitchFamily="2" charset="2"/>
              </a:rPr>
              <a:t> finer segmentation</a:t>
            </a:r>
            <a:endParaRPr lang="en-US" altLang="zh-CN" sz="2000" b="1" dirty="0">
              <a:latin typeface="华文楷体" panose="02010600040101010101" pitchFamily="2" charset="-122"/>
              <a:ea typeface="华文楷体" panose="02010600040101010101" pitchFamily="2" charset="-122"/>
            </a:endParaRPr>
          </a:p>
          <a:p>
            <a:pPr marL="342900" indent="-342900">
              <a:buFont typeface="Wingdings" panose="05000000000000000000" pitchFamily="2" charset="2"/>
              <a:buChar char="p"/>
              <a:defRPr/>
            </a:pPr>
            <a:r>
              <a:rPr lang="en-US" altLang="zh-CN" sz="2000" b="1" dirty="0">
                <a:latin typeface="华文楷体" panose="02010600040101010101" pitchFamily="2" charset="-122"/>
                <a:ea typeface="华文楷体" panose="02010600040101010101" pitchFamily="2" charset="-122"/>
              </a:rPr>
              <a:t> Low raw material cost (~PWO and 50% BGO, mush less than LYSO)</a:t>
            </a:r>
          </a:p>
          <a:p>
            <a:pPr>
              <a:defRPr/>
            </a:pPr>
            <a:r>
              <a:rPr lang="en-US" altLang="zh-CN" sz="2400" b="1" dirty="0" smtClean="0">
                <a:solidFill>
                  <a:srgbClr val="FF0000"/>
                </a:solidFill>
                <a:latin typeface="华文楷体" panose="02010600040101010101" pitchFamily="2" charset="-122"/>
                <a:ea typeface="华文楷体" panose="02010600040101010101" pitchFamily="2" charset="-122"/>
              </a:rPr>
              <a:t>Cons</a:t>
            </a:r>
            <a:r>
              <a:rPr lang="en-US" altLang="zh-CN" sz="2400" b="1" dirty="0">
                <a:solidFill>
                  <a:srgbClr val="FF0000"/>
                </a:solidFill>
                <a:latin typeface="华文楷体" panose="02010600040101010101" pitchFamily="2" charset="-122"/>
                <a:ea typeface="华文楷体" panose="02010600040101010101" pitchFamily="2" charset="-122"/>
              </a:rPr>
              <a:t>:</a:t>
            </a:r>
          </a:p>
          <a:p>
            <a:pPr marL="342900" indent="-342900">
              <a:buFont typeface="Wingdings" panose="05000000000000000000" pitchFamily="2" charset="2"/>
              <a:buChar char="p"/>
              <a:defRPr/>
            </a:pPr>
            <a:r>
              <a:rPr lang="en-US" altLang="zh-CN" sz="2000" b="1" dirty="0">
                <a:latin typeface="华文楷体" panose="02010600040101010101" pitchFamily="2" charset="-122"/>
                <a:ea typeface="华文楷体" panose="02010600040101010101" pitchFamily="2" charset="-122"/>
              </a:rPr>
              <a:t> LY smaller than </a:t>
            </a:r>
            <a:r>
              <a:rPr lang="en-US" altLang="zh-CN" sz="2000" b="1" dirty="0" err="1">
                <a:latin typeface="华文楷体" panose="02010600040101010101" pitchFamily="2" charset="-122"/>
                <a:ea typeface="华文楷体" panose="02010600040101010101" pitchFamily="2" charset="-122"/>
              </a:rPr>
              <a:t>CsI</a:t>
            </a:r>
            <a:r>
              <a:rPr lang="en-US" altLang="zh-CN" sz="2000" b="1" dirty="0">
                <a:latin typeface="华文楷体" panose="02010600040101010101" pitchFamily="2" charset="-122"/>
                <a:ea typeface="华文楷体" panose="02010600040101010101" pitchFamily="2" charset="-122"/>
              </a:rPr>
              <a:t>(</a:t>
            </a:r>
            <a:r>
              <a:rPr lang="en-US" altLang="zh-CN" sz="2000" b="1" dirty="0" err="1">
                <a:latin typeface="华文楷体" panose="02010600040101010101" pitchFamily="2" charset="-122"/>
                <a:ea typeface="华文楷体" panose="02010600040101010101" pitchFamily="2" charset="-122"/>
              </a:rPr>
              <a:t>Tl</a:t>
            </a:r>
            <a:r>
              <a:rPr lang="en-US" altLang="zh-CN" sz="2000" b="1" dirty="0">
                <a:latin typeface="华文楷体" panose="02010600040101010101" pitchFamily="2" charset="-122"/>
                <a:ea typeface="华文楷体" panose="02010600040101010101" pitchFamily="2" charset="-122"/>
              </a:rPr>
              <a:t>) and LYSO (however, ~ PWOII at -25 </a:t>
            </a:r>
            <a:r>
              <a:rPr lang="en-US" altLang="zh-CN" sz="2000" b="1" baseline="30000" dirty="0">
                <a:latin typeface="华文楷体" panose="02010600040101010101" pitchFamily="2" charset="-122"/>
                <a:ea typeface="华文楷体" panose="02010600040101010101" pitchFamily="2" charset="-122"/>
              </a:rPr>
              <a:t>0</a:t>
            </a:r>
            <a:r>
              <a:rPr lang="en-US" altLang="zh-CN" sz="2000" b="1" dirty="0">
                <a:latin typeface="华文楷体" panose="02010600040101010101" pitchFamily="2" charset="-122"/>
                <a:ea typeface="华文楷体" panose="02010600040101010101" pitchFamily="2" charset="-122"/>
              </a:rPr>
              <a:t>C)</a:t>
            </a:r>
          </a:p>
          <a:p>
            <a:pPr marL="342900" indent="-342900">
              <a:buFont typeface="Wingdings" panose="05000000000000000000" pitchFamily="2" charset="2"/>
              <a:buChar char="p"/>
              <a:defRPr/>
            </a:pPr>
            <a:r>
              <a:rPr lang="en-US" altLang="zh-CN" sz="2000" b="1" dirty="0">
                <a:latin typeface="华文楷体" panose="02010600040101010101" pitchFamily="2" charset="-122"/>
                <a:ea typeface="华文楷体" panose="02010600040101010101" pitchFamily="2" charset="-122"/>
              </a:rPr>
              <a:t> Dose rate dependent LY, fast recovery time </a:t>
            </a:r>
            <a:r>
              <a:rPr lang="en-US" altLang="zh-CN" sz="2000" b="1" dirty="0">
                <a:latin typeface="华文楷体" panose="02010600040101010101" pitchFamily="2" charset="-122"/>
                <a:ea typeface="华文楷体" panose="02010600040101010101" pitchFamily="2" charset="-122"/>
                <a:sym typeface="Wingdings" pitchFamily="2" charset="2"/>
              </a:rPr>
              <a:t> LY Calibration system needed</a:t>
            </a:r>
            <a:endParaRPr lang="en-US" altLang="zh-CN" sz="2000" b="1" dirty="0">
              <a:latin typeface="华文楷体" panose="02010600040101010101" pitchFamily="2" charset="-122"/>
              <a:ea typeface="华文楷体" panose="02010600040101010101" pitchFamily="2" charset="-122"/>
            </a:endParaRPr>
          </a:p>
          <a:p>
            <a:pPr marL="342900" indent="-342900">
              <a:buFont typeface="Wingdings" panose="05000000000000000000" pitchFamily="2" charset="2"/>
              <a:buChar char="p"/>
              <a:defRPr/>
            </a:pPr>
            <a:r>
              <a:rPr lang="en-US" altLang="zh-CN" sz="2000" b="1" dirty="0">
                <a:latin typeface="华文楷体" panose="02010600040101010101" pitchFamily="2" charset="-122"/>
                <a:ea typeface="华文楷体" panose="02010600040101010101" pitchFamily="2" charset="-122"/>
              </a:rPr>
              <a:t> Not mature (large size available, mass production not proven)</a:t>
            </a:r>
          </a:p>
        </p:txBody>
      </p:sp>
      <p:pic>
        <p:nvPicPr>
          <p:cNvPr id="8" name="图片 7"/>
          <p:cNvPicPr>
            <a:picLocks noChangeAspect="1"/>
          </p:cNvPicPr>
          <p:nvPr/>
        </p:nvPicPr>
        <p:blipFill>
          <a:blip r:embed="rId2" cstate="print"/>
          <a:srcRect/>
          <a:stretch>
            <a:fillRect/>
          </a:stretch>
        </p:blipFill>
        <p:spPr bwMode="auto">
          <a:xfrm>
            <a:off x="5490964" y="1154053"/>
            <a:ext cx="3357587" cy="2406816"/>
          </a:xfrm>
          <a:prstGeom prst="rect">
            <a:avLst/>
          </a:prstGeom>
          <a:noFill/>
          <a:ln w="9525">
            <a:noFill/>
            <a:miter lim="800000"/>
            <a:headEnd/>
            <a:tailEnd/>
          </a:ln>
        </p:spPr>
      </p:pic>
      <p:pic>
        <p:nvPicPr>
          <p:cNvPr id="9" name="Picture 2"/>
          <p:cNvPicPr>
            <a:picLocks noChangeAspect="1" noChangeArrowheads="1"/>
          </p:cNvPicPr>
          <p:nvPr/>
        </p:nvPicPr>
        <p:blipFill>
          <a:blip r:embed="rId3" cstate="print"/>
          <a:srcRect/>
          <a:stretch>
            <a:fillRect/>
          </a:stretch>
        </p:blipFill>
        <p:spPr bwMode="auto">
          <a:xfrm>
            <a:off x="4957589" y="3643312"/>
            <a:ext cx="3929062" cy="2636837"/>
          </a:xfrm>
          <a:prstGeom prst="rect">
            <a:avLst/>
          </a:prstGeom>
          <a:noFill/>
          <a:ln w="9525" algn="ctr">
            <a:noFill/>
            <a:miter lim="800000"/>
            <a:headEnd/>
            <a:tailEnd/>
          </a:ln>
        </p:spPr>
      </p:pic>
      <p:sp>
        <p:nvSpPr>
          <p:cNvPr id="10" name="TextBox 8"/>
          <p:cNvSpPr txBox="1"/>
          <p:nvPr/>
        </p:nvSpPr>
        <p:spPr>
          <a:xfrm>
            <a:off x="5445125" y="841590"/>
            <a:ext cx="3477234" cy="369332"/>
          </a:xfrm>
          <a:prstGeom prst="rect">
            <a:avLst/>
          </a:prstGeom>
          <a:noFill/>
        </p:spPr>
        <p:txBody>
          <a:bodyPr wrap="none">
            <a:spAutoFit/>
          </a:bodyPr>
          <a:lstStyle/>
          <a:p>
            <a:pPr>
              <a:defRPr/>
            </a:pPr>
            <a:r>
              <a:rPr lang="en-US" altLang="zh-CN" dirty="0">
                <a:latin typeface="华文楷体" panose="02010600040101010101" pitchFamily="2" charset="-122"/>
                <a:ea typeface="华文楷体" panose="02010600040101010101" pitchFamily="2" charset="-122"/>
              </a:rPr>
              <a:t>9 crystals from SICCAS, 2x2x20 cm</a:t>
            </a:r>
            <a:r>
              <a:rPr lang="en-US" altLang="zh-CN" baseline="30000" dirty="0">
                <a:latin typeface="华文楷体" panose="02010600040101010101" pitchFamily="2" charset="-122"/>
                <a:ea typeface="华文楷体" panose="02010600040101010101" pitchFamily="2" charset="-122"/>
              </a:rPr>
              <a:t>3</a:t>
            </a:r>
            <a:endParaRPr lang="zh-CN" altLang="en-US" baseline="30000" dirty="0">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283442561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Muon Identification</a:t>
            </a:r>
            <a:endParaRPr lang="zh-CN" altLang="en-US" dirty="0"/>
          </a:p>
        </p:txBody>
      </p:sp>
      <p:sp>
        <p:nvSpPr>
          <p:cNvPr id="3" name="内容占位符 2"/>
          <p:cNvSpPr>
            <a:spLocks noGrp="1"/>
          </p:cNvSpPr>
          <p:nvPr>
            <p:ph idx="1"/>
          </p:nvPr>
        </p:nvSpPr>
        <p:spPr>
          <a:xfrm>
            <a:off x="457200" y="765389"/>
            <a:ext cx="8654105" cy="5066395"/>
          </a:xfrm>
        </p:spPr>
        <p:txBody>
          <a:bodyPr/>
          <a:lstStyle/>
          <a:p>
            <a:pPr>
              <a:lnSpc>
                <a:spcPct val="130000"/>
              </a:lnSpc>
              <a:buFont typeface="Wingdings" panose="05000000000000000000" pitchFamily="2" charset="2"/>
              <a:buChar char="p"/>
            </a:pPr>
            <a:r>
              <a:rPr lang="en-US" altLang="zh-CN" sz="2000" dirty="0">
                <a:latin typeface="华文楷体" panose="02010600040101010101" pitchFamily="2" charset="-122"/>
                <a:ea typeface="华文楷体" panose="02010600040101010101" pitchFamily="2" charset="-122"/>
                <a:sym typeface="Symbol"/>
              </a:rPr>
              <a:t>Expected / suppression power </a:t>
            </a:r>
            <a:r>
              <a:rPr lang="en-US" altLang="zh-CN" sz="2000" dirty="0">
                <a:solidFill>
                  <a:srgbClr val="FF0000"/>
                </a:solidFill>
                <a:latin typeface="华文楷体" panose="02010600040101010101" pitchFamily="2" charset="-122"/>
                <a:ea typeface="华文楷体" panose="02010600040101010101" pitchFamily="2" charset="-122"/>
                <a:sym typeface="Symbol"/>
              </a:rPr>
              <a:t>&gt;</a:t>
            </a:r>
            <a:r>
              <a:rPr lang="en-US" altLang="zh-CN" sz="2000" dirty="0" smtClean="0">
                <a:solidFill>
                  <a:srgbClr val="FF0000"/>
                </a:solidFill>
                <a:latin typeface="华文楷体" panose="02010600040101010101" pitchFamily="2" charset="-122"/>
                <a:ea typeface="华文楷体" panose="02010600040101010101" pitchFamily="2" charset="-122"/>
                <a:sym typeface="Symbol"/>
              </a:rPr>
              <a:t>10 (30)</a:t>
            </a:r>
          </a:p>
          <a:p>
            <a:pPr>
              <a:lnSpc>
                <a:spcPct val="130000"/>
              </a:lnSpc>
              <a:buFont typeface="Wingdings" panose="05000000000000000000" pitchFamily="2" charset="2"/>
              <a:buChar char="p"/>
            </a:pPr>
            <a:r>
              <a:rPr lang="en-US" altLang="zh-CN" sz="2000" dirty="0">
                <a:latin typeface="华文楷体" panose="02010600040101010101" pitchFamily="2" charset="-122"/>
                <a:ea typeface="华文楷体" panose="02010600040101010101" pitchFamily="2" charset="-122"/>
              </a:rPr>
              <a:t>T</a:t>
            </a:r>
            <a:r>
              <a:rPr lang="en-US" altLang="zh-CN" sz="2000" dirty="0" smtClean="0">
                <a:latin typeface="华文楷体" panose="02010600040101010101" pitchFamily="2" charset="-122"/>
                <a:ea typeface="华文楷体" panose="02010600040101010101" pitchFamily="2" charset="-122"/>
              </a:rPr>
              <a:t>ypically </a:t>
            </a:r>
            <a:r>
              <a:rPr lang="en-US" altLang="zh-CN" sz="2000" dirty="0">
                <a:latin typeface="华文楷体" panose="02010600040101010101" pitchFamily="2" charset="-122"/>
                <a:ea typeface="华文楷体" panose="02010600040101010101" pitchFamily="2" charset="-122"/>
              </a:rPr>
              <a:t>used </a:t>
            </a:r>
            <a:r>
              <a:rPr lang="en-US" altLang="zh-CN" sz="2000" dirty="0" smtClean="0">
                <a:latin typeface="华文楷体" panose="02010600040101010101" pitchFamily="2" charset="-122"/>
                <a:ea typeface="华文楷体" panose="02010600040101010101" pitchFamily="2" charset="-122"/>
              </a:rPr>
              <a:t>large </a:t>
            </a:r>
            <a:r>
              <a:rPr lang="en-US" altLang="zh-CN" sz="2000" dirty="0">
                <a:latin typeface="华文楷体" panose="02010600040101010101" pitchFamily="2" charset="-122"/>
                <a:ea typeface="华文楷体" panose="02010600040101010101" pitchFamily="2" charset="-122"/>
              </a:rPr>
              <a:t>area RPCs</a:t>
            </a:r>
            <a:r>
              <a:rPr lang="en-US" altLang="zh-CN" sz="2000" dirty="0" smtClean="0">
                <a:latin typeface="华文楷体" panose="02010600040101010101" pitchFamily="2" charset="-122"/>
                <a:ea typeface="华文楷体" panose="02010600040101010101" pitchFamily="2" charset="-122"/>
              </a:rPr>
              <a:t>, scintillator </a:t>
            </a:r>
            <a:r>
              <a:rPr lang="en-US" altLang="zh-CN" sz="2000" dirty="0">
                <a:latin typeface="华文楷体" panose="02010600040101010101" pitchFamily="2" charset="-122"/>
                <a:ea typeface="华文楷体" panose="02010600040101010101" pitchFamily="2" charset="-122"/>
              </a:rPr>
              <a:t>strips with wavelength shifting  fiber and pixelated APD or </a:t>
            </a:r>
            <a:r>
              <a:rPr lang="en-US" altLang="zh-CN" sz="2000" dirty="0" err="1">
                <a:latin typeface="华文楷体" panose="02010600040101010101" pitchFamily="2" charset="-122"/>
                <a:ea typeface="华文楷体" panose="02010600040101010101" pitchFamily="2" charset="-122"/>
              </a:rPr>
              <a:t>SiPM</a:t>
            </a:r>
            <a:r>
              <a:rPr lang="en-US" altLang="zh-CN" sz="2000" dirty="0">
                <a:latin typeface="华文楷体" panose="02010600040101010101" pitchFamily="2" charset="-122"/>
                <a:ea typeface="华文楷体" panose="02010600040101010101" pitchFamily="2" charset="-122"/>
              </a:rPr>
              <a:t> readout</a:t>
            </a:r>
            <a:r>
              <a:rPr lang="en-US" altLang="zh-CN" sz="2000" dirty="0" smtClean="0">
                <a:latin typeface="华文楷体" panose="02010600040101010101" pitchFamily="2" charset="-122"/>
                <a:ea typeface="华文楷体" panose="02010600040101010101" pitchFamily="2" charset="-122"/>
              </a:rPr>
              <a:t>.</a:t>
            </a:r>
          </a:p>
          <a:p>
            <a:pPr>
              <a:lnSpc>
                <a:spcPct val="130000"/>
              </a:lnSpc>
              <a:buFont typeface="Wingdings" panose="05000000000000000000" pitchFamily="2" charset="2"/>
              <a:buChar char="p"/>
            </a:pPr>
            <a:r>
              <a:rPr lang="en-US" altLang="zh-CN" sz="2000" dirty="0" smtClean="0">
                <a:solidFill>
                  <a:srgbClr val="0036FA"/>
                </a:solidFill>
                <a:latin typeface="华文楷体" panose="02010600040101010101" pitchFamily="2" charset="-122"/>
                <a:ea typeface="华文楷体" panose="02010600040101010101" pitchFamily="2" charset="-122"/>
              </a:rPr>
              <a:t>A new Muon ID method-Star MTD at STAR</a:t>
            </a:r>
          </a:p>
          <a:p>
            <a:pPr marL="0" indent="0">
              <a:buNone/>
            </a:pPr>
            <a:endParaRPr lang="en-US" altLang="zh-CN" dirty="0">
              <a:solidFill>
                <a:srgbClr val="FF0000"/>
              </a:solidFill>
            </a:endParaRPr>
          </a:p>
          <a:p>
            <a:endParaRPr lang="zh-CN" altLang="en-US"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56</a:t>
            </a:fld>
            <a:endParaRPr lang="en-US" dirty="0"/>
          </a:p>
        </p:txBody>
      </p:sp>
      <p:sp>
        <p:nvSpPr>
          <p:cNvPr id="7" name="内容占位符 2"/>
          <p:cNvSpPr txBox="1">
            <a:spLocks/>
          </p:cNvSpPr>
          <p:nvPr/>
        </p:nvSpPr>
        <p:spPr>
          <a:xfrm>
            <a:off x="487750" y="2207313"/>
            <a:ext cx="5272899" cy="349974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1"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457200" rtl="0" eaLnBrk="1" latinLnBrk="0" hangingPunct="1">
              <a:spcBef>
                <a:spcPct val="20000"/>
              </a:spcBef>
              <a:buFont typeface="Arial"/>
              <a:buChar char="–"/>
              <a:defRPr sz="2800" b="1"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457200" rtl="0" eaLnBrk="1" latinLnBrk="0" hangingPunct="1">
              <a:spcBef>
                <a:spcPct val="20000"/>
              </a:spcBef>
              <a:buFont typeface="Arial"/>
              <a:buChar char="•"/>
              <a:defRPr sz="2400" b="1"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457200" rtl="0" eaLnBrk="1" latinLnBrk="0" hangingPunct="1">
              <a:spcBef>
                <a:spcPct val="20000"/>
              </a:spcBef>
              <a:buFont typeface="Arial"/>
              <a:buChar char="–"/>
              <a:defRPr sz="2000" b="1"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457200" rtl="0" eaLnBrk="1" latinLnBrk="0" hangingPunct="1">
              <a:spcBef>
                <a:spcPct val="20000"/>
              </a:spcBef>
              <a:buFont typeface="Arial"/>
              <a:buChar char="»"/>
              <a:defRPr sz="2000" b="1"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buFont typeface="Arial"/>
              <a:buNone/>
            </a:pPr>
            <a:endParaRPr lang="en-US" altLang="zh-CN" sz="1800" dirty="0" smtClean="0">
              <a:latin typeface="华文楷体" panose="02010600040101010101" pitchFamily="2" charset="-122"/>
              <a:ea typeface="华文楷体" panose="02010600040101010101" pitchFamily="2" charset="-122"/>
            </a:endParaRPr>
          </a:p>
          <a:p>
            <a:pPr>
              <a:spcBef>
                <a:spcPts val="0"/>
              </a:spcBef>
              <a:buFont typeface="Wingdings" pitchFamily="2" charset="2"/>
              <a:buChar char="ü"/>
            </a:pPr>
            <a:r>
              <a:rPr lang="en-US" altLang="zh-CN" sz="2000" dirty="0" smtClean="0">
                <a:latin typeface="华文楷体" panose="02010600040101010101" pitchFamily="2" charset="-122"/>
                <a:ea typeface="华文楷体" panose="02010600040101010101" pitchFamily="2" charset="-122"/>
              </a:rPr>
              <a:t>based on the Long-strip MRPC technology </a:t>
            </a:r>
          </a:p>
          <a:p>
            <a:pPr lvl="1">
              <a:spcBef>
                <a:spcPts val="0"/>
              </a:spcBef>
              <a:buFont typeface="华文楷体" panose="02010600040101010101" pitchFamily="2" charset="-122"/>
              <a:buChar char="−"/>
            </a:pPr>
            <a:r>
              <a:rPr lang="en-US" altLang="zh-CN" sz="1800" dirty="0" smtClean="0">
                <a:latin typeface="华文楷体" panose="02010600040101010101" pitchFamily="2" charset="-122"/>
                <a:ea typeface="华文楷体" panose="02010600040101010101" pitchFamily="2" charset="-122"/>
              </a:rPr>
              <a:t>good </a:t>
            </a:r>
            <a:r>
              <a:rPr lang="en-US" altLang="zh-CN" sz="1800" dirty="0" smtClean="0">
                <a:solidFill>
                  <a:srgbClr val="FF0000"/>
                </a:solidFill>
                <a:latin typeface="华文楷体" panose="02010600040101010101" pitchFamily="2" charset="-122"/>
                <a:ea typeface="华文楷体" panose="02010600040101010101" pitchFamily="2" charset="-122"/>
              </a:rPr>
              <a:t>timing performance </a:t>
            </a:r>
          </a:p>
          <a:p>
            <a:pPr lvl="1">
              <a:spcBef>
                <a:spcPts val="0"/>
              </a:spcBef>
              <a:buFont typeface="华文楷体" panose="02010600040101010101" pitchFamily="2" charset="-122"/>
              <a:buChar char="−"/>
            </a:pPr>
            <a:r>
              <a:rPr lang="en-US" altLang="zh-CN" sz="1800" dirty="0" smtClean="0">
                <a:latin typeface="华文楷体" panose="02010600040101010101" pitchFamily="2" charset="-122"/>
                <a:ea typeface="华文楷体" panose="02010600040101010101" pitchFamily="2" charset="-122"/>
              </a:rPr>
              <a:t>moderate  spatial resolution</a:t>
            </a:r>
          </a:p>
          <a:p>
            <a:pPr lvl="1">
              <a:spcBef>
                <a:spcPts val="0"/>
              </a:spcBef>
              <a:buFont typeface="华文楷体" panose="02010600040101010101" pitchFamily="2" charset="-122"/>
              <a:buChar char="−"/>
            </a:pPr>
            <a:r>
              <a:rPr lang="en-US" altLang="zh-CN" sz="1800" dirty="0" smtClean="0">
                <a:latin typeface="华文楷体" panose="02010600040101010101" pitchFamily="2" charset="-122"/>
                <a:ea typeface="华文楷体" panose="02010600040101010101" pitchFamily="2" charset="-122"/>
              </a:rPr>
              <a:t>Cost-effective</a:t>
            </a:r>
          </a:p>
          <a:p>
            <a:pPr>
              <a:spcBef>
                <a:spcPts val="0"/>
              </a:spcBef>
              <a:buFont typeface="Wingdings" pitchFamily="2" charset="2"/>
              <a:buChar char="ü"/>
            </a:pPr>
            <a:r>
              <a:rPr lang="en-US" altLang="zh-CN" sz="1800" dirty="0" smtClean="0">
                <a:latin typeface="华文楷体" panose="02010600040101010101" pitchFamily="2" charset="-122"/>
                <a:ea typeface="华文楷体" panose="02010600040101010101" pitchFamily="2" charset="-122"/>
              </a:rPr>
              <a:t> using the iron bars as absorber</a:t>
            </a:r>
          </a:p>
          <a:p>
            <a:pPr>
              <a:spcBef>
                <a:spcPts val="0"/>
              </a:spcBef>
              <a:buFont typeface="Wingdings" pitchFamily="2" charset="2"/>
              <a:buChar char="ü"/>
            </a:pPr>
            <a:endParaRPr lang="en-US" altLang="zh-CN" sz="1800" dirty="0" smtClean="0">
              <a:latin typeface="华文楷体" panose="02010600040101010101" pitchFamily="2" charset="-122"/>
              <a:ea typeface="华文楷体" panose="02010600040101010101" pitchFamily="2" charset="-122"/>
            </a:endParaRPr>
          </a:p>
          <a:p>
            <a:pPr>
              <a:spcBef>
                <a:spcPts val="0"/>
              </a:spcBef>
              <a:buFont typeface="Wingdings" panose="05000000000000000000" pitchFamily="2" charset="2"/>
              <a:buChar char="p"/>
            </a:pPr>
            <a:r>
              <a:rPr lang="en-US" altLang="zh-CN" sz="1800" dirty="0" smtClean="0">
                <a:solidFill>
                  <a:srgbClr val="0033CC"/>
                </a:solidFill>
                <a:latin typeface="华文楷体" panose="02010600040101010101" pitchFamily="2" charset="-122"/>
                <a:ea typeface="华文楷体" panose="02010600040101010101" pitchFamily="2" charset="-122"/>
              </a:rPr>
              <a:t>  </a:t>
            </a:r>
            <a:r>
              <a:rPr lang="en-US" altLang="zh-CN" sz="2000" dirty="0" smtClean="0">
                <a:solidFill>
                  <a:srgbClr val="0033CC"/>
                </a:solidFill>
                <a:latin typeface="华文楷体" panose="02010600040101010101" pitchFamily="2" charset="-122"/>
                <a:ea typeface="华文楷体" panose="02010600040101010101" pitchFamily="2" charset="-122"/>
              </a:rPr>
              <a:t>Requirement on the MRPC</a:t>
            </a:r>
          </a:p>
          <a:p>
            <a:pPr lvl="1">
              <a:spcBef>
                <a:spcPts val="0"/>
              </a:spcBef>
              <a:buClr>
                <a:schemeClr val="hlink"/>
              </a:buClr>
              <a:buSzPct val="55000"/>
              <a:buFont typeface="Wingdings" pitchFamily="2" charset="2"/>
              <a:buChar char="n"/>
            </a:pPr>
            <a:r>
              <a:rPr lang="en-US" altLang="zh-CN" sz="1800" dirty="0" smtClean="0">
                <a:latin typeface="华文楷体" panose="02010600040101010101" pitchFamily="2" charset="-122"/>
                <a:ea typeface="华文楷体" panose="02010600040101010101" pitchFamily="2" charset="-122"/>
              </a:rPr>
              <a:t>Time resolution: &lt; 100 </a:t>
            </a:r>
            <a:r>
              <a:rPr lang="en-US" altLang="zh-CN" sz="1800" dirty="0" err="1" smtClean="0">
                <a:latin typeface="华文楷体" panose="02010600040101010101" pitchFamily="2" charset="-122"/>
                <a:ea typeface="华文楷体" panose="02010600040101010101" pitchFamily="2" charset="-122"/>
              </a:rPr>
              <a:t>ps</a:t>
            </a:r>
            <a:endParaRPr lang="en-US" altLang="zh-CN" sz="1800" dirty="0" smtClean="0">
              <a:latin typeface="华文楷体" panose="02010600040101010101" pitchFamily="2" charset="-122"/>
              <a:ea typeface="华文楷体" panose="02010600040101010101" pitchFamily="2" charset="-122"/>
            </a:endParaRPr>
          </a:p>
          <a:p>
            <a:pPr lvl="1">
              <a:spcBef>
                <a:spcPts val="0"/>
              </a:spcBef>
              <a:buClr>
                <a:schemeClr val="hlink"/>
              </a:buClr>
              <a:buSzPct val="55000"/>
              <a:buFont typeface="Wingdings" pitchFamily="2" charset="2"/>
              <a:buChar char="n"/>
            </a:pPr>
            <a:r>
              <a:rPr lang="en-US" altLang="zh-CN" sz="1800" dirty="0" smtClean="0">
                <a:latin typeface="华文楷体" panose="02010600040101010101" pitchFamily="2" charset="-122"/>
                <a:ea typeface="华文楷体" panose="02010600040101010101" pitchFamily="2" charset="-122"/>
              </a:rPr>
              <a:t>Spatial resolution: ~ 1 cm</a:t>
            </a:r>
          </a:p>
          <a:p>
            <a:pPr lvl="1">
              <a:spcBef>
                <a:spcPts val="0"/>
              </a:spcBef>
              <a:buClr>
                <a:schemeClr val="hlink"/>
              </a:buClr>
              <a:buSzPct val="55000"/>
              <a:buFont typeface="Wingdings" pitchFamily="2" charset="2"/>
              <a:buChar char="n"/>
            </a:pPr>
            <a:r>
              <a:rPr lang="en-US" altLang="zh-CN" sz="1800" dirty="0" smtClean="0">
                <a:latin typeface="华文楷体" panose="02010600040101010101" pitchFamily="2" charset="-122"/>
                <a:ea typeface="华文楷体" panose="02010600040101010101" pitchFamily="2" charset="-122"/>
              </a:rPr>
              <a:t>High efficiency</a:t>
            </a:r>
          </a:p>
          <a:p>
            <a:pPr>
              <a:spcBef>
                <a:spcPts val="0"/>
              </a:spcBef>
            </a:pPr>
            <a:endParaRPr lang="zh-CN" altLang="en-US" sz="1800" dirty="0">
              <a:latin typeface="华文楷体" panose="02010600040101010101" pitchFamily="2" charset="-122"/>
              <a:ea typeface="华文楷体" panose="02010600040101010101" pitchFamily="2" charset="-122"/>
            </a:endParaRPr>
          </a:p>
        </p:txBody>
      </p:sp>
      <p:pic>
        <p:nvPicPr>
          <p:cNvPr id="8" name="Picture 4" descr="hijing_z"/>
          <p:cNvPicPr>
            <a:picLocks noChangeAspect="1" noChangeArrowheads="1"/>
          </p:cNvPicPr>
          <p:nvPr/>
        </p:nvPicPr>
        <p:blipFill>
          <a:blip r:embed="rId2" cstate="print"/>
          <a:srcRect l="7167" t="7167" r="7167" b="7167"/>
          <a:stretch>
            <a:fillRect/>
          </a:stretch>
        </p:blipFill>
        <p:spPr bwMode="auto">
          <a:xfrm>
            <a:off x="3903716" y="2774301"/>
            <a:ext cx="1872208" cy="1872208"/>
          </a:xfrm>
          <a:prstGeom prst="rect">
            <a:avLst/>
          </a:prstGeom>
          <a:noFill/>
          <a:ln w="9525">
            <a:noFill/>
            <a:miter lim="800000"/>
            <a:headEnd/>
            <a:tailEnd/>
          </a:ln>
        </p:spPr>
      </p:pic>
      <p:pic>
        <p:nvPicPr>
          <p:cNvPr id="9" name="Picture 2"/>
          <p:cNvPicPr>
            <a:picLocks noChangeAspect="1" noChangeArrowheads="1"/>
          </p:cNvPicPr>
          <p:nvPr/>
        </p:nvPicPr>
        <p:blipFill>
          <a:blip r:embed="rId3" cstate="print"/>
          <a:srcRect/>
          <a:stretch>
            <a:fillRect/>
          </a:stretch>
        </p:blipFill>
        <p:spPr bwMode="auto">
          <a:xfrm>
            <a:off x="6016429" y="4100633"/>
            <a:ext cx="2829248" cy="1951400"/>
          </a:xfrm>
          <a:prstGeom prst="rect">
            <a:avLst/>
          </a:prstGeom>
          <a:noFill/>
          <a:ln w="9525">
            <a:noFill/>
            <a:miter lim="800000"/>
            <a:headEnd/>
            <a:tailEnd/>
          </a:ln>
        </p:spPr>
      </p:pic>
      <p:sp>
        <p:nvSpPr>
          <p:cNvPr id="10" name="文本框 9"/>
          <p:cNvSpPr txBox="1"/>
          <p:nvPr/>
        </p:nvSpPr>
        <p:spPr>
          <a:xfrm>
            <a:off x="5791199" y="2264415"/>
            <a:ext cx="3085028" cy="1692771"/>
          </a:xfrm>
          <a:prstGeom prst="rect">
            <a:avLst/>
          </a:prstGeom>
          <a:noFill/>
        </p:spPr>
        <p:txBody>
          <a:bodyPr wrap="square" rtlCol="0">
            <a:spAutoFit/>
          </a:bodyPr>
          <a:lstStyle/>
          <a:p>
            <a:pPr>
              <a:lnSpc>
                <a:spcPct val="130000"/>
              </a:lnSpc>
            </a:pPr>
            <a:r>
              <a:rPr lang="en-US" altLang="zh-CN" sz="2000" b="1" dirty="0" smtClean="0">
                <a:solidFill>
                  <a:srgbClr val="0036FA"/>
                </a:solidFill>
              </a:rPr>
              <a:t>Performance :</a:t>
            </a:r>
          </a:p>
          <a:p>
            <a:pPr marL="285750" indent="-285750">
              <a:lnSpc>
                <a:spcPct val="130000"/>
              </a:lnSpc>
              <a:buFont typeface="华文楷体" panose="02010600040101010101" pitchFamily="2" charset="-122"/>
              <a:buChar char="−"/>
            </a:pPr>
            <a:r>
              <a:rPr lang="en-US" altLang="zh-CN" sz="2000" b="1" dirty="0" smtClean="0"/>
              <a:t>Time resolution : 108ps</a:t>
            </a:r>
          </a:p>
          <a:p>
            <a:pPr marL="285750" indent="-285750">
              <a:lnSpc>
                <a:spcPct val="130000"/>
              </a:lnSpc>
              <a:buFont typeface="华文楷体" panose="02010600040101010101" pitchFamily="2" charset="-122"/>
              <a:buChar char="−"/>
            </a:pPr>
            <a:r>
              <a:rPr lang="en-US" altLang="zh-CN" sz="2000" b="1" dirty="0" smtClean="0"/>
              <a:t>Spatial resolution : </a:t>
            </a:r>
          </a:p>
          <a:p>
            <a:pPr>
              <a:lnSpc>
                <a:spcPct val="130000"/>
              </a:lnSpc>
            </a:pPr>
            <a:r>
              <a:rPr lang="en-US" altLang="zh-CN" sz="2000" b="1" dirty="0"/>
              <a:t> </a:t>
            </a:r>
            <a:r>
              <a:rPr lang="en-US" altLang="zh-CN" sz="2000" b="1" dirty="0" smtClean="0"/>
              <a:t>    2.6cm(z), 1.9 cm(</a:t>
            </a:r>
            <a:r>
              <a:rPr lang="en-US" altLang="zh-CN" sz="2000" b="1" dirty="0" smtClean="0">
                <a:sym typeface="Symbol" panose="05050102010706020507" pitchFamily="18" charset="2"/>
              </a:rPr>
              <a:t>)</a:t>
            </a:r>
            <a:endParaRPr lang="zh-CN" altLang="en-US" sz="2000" b="1" dirty="0"/>
          </a:p>
        </p:txBody>
      </p:sp>
      <p:pic>
        <p:nvPicPr>
          <p:cNvPr id="11" name="Picture 7"/>
          <p:cNvPicPr>
            <a:picLocks noChangeAspect="1" noChangeArrowheads="1"/>
          </p:cNvPicPr>
          <p:nvPr/>
        </p:nvPicPr>
        <p:blipFill>
          <a:blip r:embed="rId4" cstate="print">
            <a:clrChange>
              <a:clrFrom>
                <a:srgbClr val="FFFFFF"/>
              </a:clrFrom>
              <a:clrTo>
                <a:srgbClr val="FFFFFF">
                  <a:alpha val="0"/>
                </a:srgbClr>
              </a:clrTo>
            </a:clrChange>
          </a:blip>
          <a:srcRect l="618" t="1113"/>
          <a:stretch>
            <a:fillRect/>
          </a:stretch>
        </p:blipFill>
        <p:spPr>
          <a:xfrm>
            <a:off x="3752428" y="4492213"/>
            <a:ext cx="2174783" cy="1584028"/>
          </a:xfrm>
          <a:prstGeom prst="rect">
            <a:avLst/>
          </a:prstGeom>
          <a:noFill/>
        </p:spPr>
      </p:pic>
    </p:spTree>
    <p:extLst>
      <p:ext uri="{BB962C8B-B14F-4D97-AF65-F5344CB8AC3E}">
        <p14:creationId xmlns:p14="http://schemas.microsoft.com/office/powerpoint/2010/main" val="190072194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Extending </a:t>
            </a:r>
            <a:r>
              <a:rPr lang="en-US" altLang="zh-CN" dirty="0" smtClean="0">
                <a:sym typeface="Symbol" panose="05050102010706020507" pitchFamily="18" charset="2"/>
              </a:rPr>
              <a:t> separation range</a:t>
            </a:r>
            <a:endParaRPr lang="zh-CN" altLang="en-US"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57</a:t>
            </a:fld>
            <a:endParaRPr lang="en-US" dirty="0"/>
          </a:p>
        </p:txBody>
      </p:sp>
      <p:pic>
        <p:nvPicPr>
          <p:cNvPr id="7" name="Picture 2"/>
          <p:cNvPicPr>
            <a:picLocks noChangeAspect="1" noChangeArrowheads="1"/>
          </p:cNvPicPr>
          <p:nvPr/>
        </p:nvPicPr>
        <p:blipFill>
          <a:blip r:embed="rId2" cstate="print"/>
          <a:srcRect/>
          <a:stretch>
            <a:fillRect/>
          </a:stretch>
        </p:blipFill>
        <p:spPr bwMode="auto">
          <a:xfrm>
            <a:off x="526368" y="1600911"/>
            <a:ext cx="3893232" cy="2520280"/>
          </a:xfrm>
          <a:prstGeom prst="rect">
            <a:avLst/>
          </a:prstGeom>
          <a:noFill/>
          <a:ln w="9525">
            <a:noFill/>
            <a:miter lim="800000"/>
            <a:headEnd/>
            <a:tailEnd/>
          </a:ln>
        </p:spPr>
      </p:pic>
      <p:pic>
        <p:nvPicPr>
          <p:cNvPr id="8" name="Picture 3"/>
          <p:cNvPicPr>
            <a:picLocks noChangeAspect="1" noChangeArrowheads="1"/>
          </p:cNvPicPr>
          <p:nvPr/>
        </p:nvPicPr>
        <p:blipFill>
          <a:blip r:embed="rId3" cstate="print"/>
          <a:srcRect/>
          <a:stretch>
            <a:fillRect/>
          </a:stretch>
        </p:blipFill>
        <p:spPr bwMode="auto">
          <a:xfrm>
            <a:off x="4441456" y="1440318"/>
            <a:ext cx="4540780" cy="3262973"/>
          </a:xfrm>
          <a:prstGeom prst="rect">
            <a:avLst/>
          </a:prstGeom>
          <a:noFill/>
          <a:ln w="9525">
            <a:noFill/>
            <a:miter lim="800000"/>
            <a:headEnd/>
            <a:tailEnd/>
          </a:ln>
        </p:spPr>
      </p:pic>
      <p:sp>
        <p:nvSpPr>
          <p:cNvPr id="9" name="右箭头 8"/>
          <p:cNvSpPr/>
          <p:nvPr/>
        </p:nvSpPr>
        <p:spPr>
          <a:xfrm>
            <a:off x="161764" y="1528903"/>
            <a:ext cx="432048"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 name="内容占位符 2"/>
          <p:cNvSpPr>
            <a:spLocks noGrp="1"/>
          </p:cNvSpPr>
          <p:nvPr/>
        </p:nvSpPr>
        <p:spPr>
          <a:xfrm>
            <a:off x="593812" y="4835310"/>
            <a:ext cx="8229600" cy="125700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2400" dirty="0" smtClean="0"/>
              <a:t>The time-of-flight for punch through </a:t>
            </a:r>
            <a:r>
              <a:rPr lang="en-US" altLang="zh-CN" sz="2400" dirty="0" err="1" smtClean="0"/>
              <a:t>pion</a:t>
            </a:r>
            <a:r>
              <a:rPr lang="en-US" altLang="zh-CN" sz="2400" dirty="0" smtClean="0"/>
              <a:t> and </a:t>
            </a:r>
            <a:r>
              <a:rPr lang="en-US" altLang="zh-CN" sz="2400" dirty="0" err="1" smtClean="0"/>
              <a:t>muon</a:t>
            </a:r>
            <a:r>
              <a:rPr lang="en-US" altLang="zh-CN" sz="2400" dirty="0" smtClean="0"/>
              <a:t> coming out from </a:t>
            </a:r>
            <a:r>
              <a:rPr lang="en-US" altLang="zh-CN" sz="2400" dirty="0" err="1" smtClean="0"/>
              <a:t>ECal</a:t>
            </a:r>
            <a:r>
              <a:rPr lang="en-US" altLang="zh-CN" sz="2400" dirty="0" smtClean="0"/>
              <a:t> shows some difference at low momentum.</a:t>
            </a:r>
            <a:endParaRPr lang="zh-CN" altLang="en-US" sz="2400" dirty="0"/>
          </a:p>
        </p:txBody>
      </p:sp>
    </p:spTree>
    <p:extLst>
      <p:ext uri="{BB962C8B-B14F-4D97-AF65-F5344CB8AC3E}">
        <p14:creationId xmlns:p14="http://schemas.microsoft.com/office/powerpoint/2010/main" val="119927910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Activities</a:t>
            </a:r>
            <a:endParaRPr lang="zh-CN" altLang="en-US"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58</a:t>
            </a:fld>
            <a:endParaRPr lang="en-US" dirty="0"/>
          </a:p>
        </p:txBody>
      </p:sp>
      <p:sp>
        <p:nvSpPr>
          <p:cNvPr id="7" name="矩形 6"/>
          <p:cNvSpPr/>
          <p:nvPr/>
        </p:nvSpPr>
        <p:spPr>
          <a:xfrm>
            <a:off x="628650" y="900792"/>
            <a:ext cx="7924800" cy="523220"/>
          </a:xfrm>
          <a:prstGeom prst="rect">
            <a:avLst/>
          </a:prstGeom>
        </p:spPr>
        <p:txBody>
          <a:bodyPr wrap="square">
            <a:spAutoFit/>
          </a:bodyPr>
          <a:lstStyle/>
          <a:p>
            <a:r>
              <a:rPr lang="en-US" altLang="zh-CN" sz="2800" u="sng" dirty="0">
                <a:hlinkClick r:id="rId2"/>
              </a:rPr>
              <a:t>http://wcm.ustc.edu.cn/pub/CICPI2011/futureplans/</a:t>
            </a:r>
            <a:r>
              <a:rPr lang="en-US" altLang="zh-CN" sz="2800" dirty="0"/>
              <a:t> </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 y="1493966"/>
            <a:ext cx="8001000" cy="413380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829470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Workshops for HIEPA</a:t>
            </a:r>
            <a:endParaRPr lang="zh-CN" altLang="en-US"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59</a:t>
            </a:fld>
            <a:endParaRPr lang="en-US" dirty="0"/>
          </a:p>
        </p:txBody>
      </p:sp>
      <p:sp>
        <p:nvSpPr>
          <p:cNvPr id="7" name="Slide Number Placeholder 3"/>
          <p:cNvSpPr txBox="1">
            <a:spLocks/>
          </p:cNvSpPr>
          <p:nvPr/>
        </p:nvSpPr>
        <p:spPr>
          <a:xfrm>
            <a:off x="6705600" y="63182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4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smtClean="0"/>
              <a:pPr/>
              <a:t>59</a:t>
            </a:fld>
            <a:endParaRPr lang="en-US"/>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23206"/>
            <a:ext cx="7717242" cy="567270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879" y="923206"/>
            <a:ext cx="8121321" cy="567270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8383" y="923206"/>
            <a:ext cx="7768017" cy="539504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 name="Picture 1"/>
          <p:cNvPicPr>
            <a:picLocks noChangeAspect="1"/>
          </p:cNvPicPr>
          <p:nvPr/>
        </p:nvPicPr>
        <p:blipFill>
          <a:blip r:embed="rId5"/>
          <a:stretch>
            <a:fillRect/>
          </a:stretch>
        </p:blipFill>
        <p:spPr>
          <a:xfrm>
            <a:off x="2032332" y="923206"/>
            <a:ext cx="6671145" cy="5896694"/>
          </a:xfrm>
          <a:prstGeom prst="rect">
            <a:avLst/>
          </a:prstGeom>
        </p:spPr>
      </p:pic>
      <p:pic>
        <p:nvPicPr>
          <p:cNvPr id="12" name="Picture 2"/>
          <p:cNvPicPr>
            <a:picLocks noChangeAspect="1"/>
          </p:cNvPicPr>
          <p:nvPr/>
        </p:nvPicPr>
        <p:blipFill>
          <a:blip r:embed="rId6"/>
          <a:stretch>
            <a:fillRect/>
          </a:stretch>
        </p:blipFill>
        <p:spPr>
          <a:xfrm>
            <a:off x="4883368" y="923206"/>
            <a:ext cx="4353509" cy="5896694"/>
          </a:xfrm>
          <a:prstGeom prst="rect">
            <a:avLst/>
          </a:prstGeom>
        </p:spPr>
      </p:pic>
      <p:sp>
        <p:nvSpPr>
          <p:cNvPr id="13" name="Date Placeholder 7"/>
          <p:cNvSpPr txBox="1">
            <a:spLocks/>
          </p:cNvSpPr>
          <p:nvPr/>
        </p:nvSpPr>
        <p:spPr>
          <a:xfrm>
            <a:off x="609600" y="6318250"/>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4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mtClean="0"/>
              <a:t>1/11/2015</a:t>
            </a:r>
            <a:endParaRPr lang="en-US"/>
          </a:p>
        </p:txBody>
      </p:sp>
    </p:spTree>
    <p:extLst>
      <p:ext uri="{BB962C8B-B14F-4D97-AF65-F5344CB8AC3E}">
        <p14:creationId xmlns:p14="http://schemas.microsoft.com/office/powerpoint/2010/main" val="190888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heckerboard(across)">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Milestones of BEPCII</a:t>
            </a:r>
            <a:endParaRPr lang="zh-CN" altLang="en-US"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6</a:t>
            </a:fld>
            <a:endParaRPr lang="en-US" dirty="0"/>
          </a:p>
        </p:txBody>
      </p:sp>
      <p:grpSp>
        <p:nvGrpSpPr>
          <p:cNvPr id="7" name="组合 6"/>
          <p:cNvGrpSpPr/>
          <p:nvPr/>
        </p:nvGrpSpPr>
        <p:grpSpPr>
          <a:xfrm>
            <a:off x="-872" y="984139"/>
            <a:ext cx="9143999" cy="5308712"/>
            <a:chOff x="61913" y="1102209"/>
            <a:chExt cx="11896722" cy="5496677"/>
          </a:xfrm>
        </p:grpSpPr>
        <p:pic>
          <p:nvPicPr>
            <p:cNvPr id="8" name="Picture 2" descr="080507-2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829" y="3778946"/>
              <a:ext cx="1663887" cy="1285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DSC_0223-0"/>
            <p:cNvPicPr>
              <a:picLocks noChangeAspect="1" noChangeArrowheads="1"/>
            </p:cNvPicPr>
            <p:nvPr/>
          </p:nvPicPr>
          <p:blipFill>
            <a:blip r:embed="rId3">
              <a:extLst>
                <a:ext uri="{28A0092B-C50C-407E-A947-70E740481C1C}">
                  <a14:useLocalDpi xmlns:a14="http://schemas.microsoft.com/office/drawing/2010/main" val="0"/>
                </a:ext>
              </a:extLst>
            </a:blip>
            <a:srcRect b="9262"/>
            <a:stretch>
              <a:fillRect/>
            </a:stretch>
          </p:blipFill>
          <p:spPr>
            <a:xfrm>
              <a:off x="10061222" y="2388108"/>
              <a:ext cx="1687818" cy="1317626"/>
            </a:xfrm>
            <a:prstGeom prst="rect">
              <a:avLst/>
            </a:prstGeom>
          </p:spPr>
        </p:pic>
        <p:pic>
          <p:nvPicPr>
            <p:cNvPr id="10" name="Picture 5" descr="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2163" y="1113621"/>
              <a:ext cx="1771312" cy="1255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DSC_005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23475" y="1117111"/>
              <a:ext cx="1725565"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设备拆除"/>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13" y="1108392"/>
              <a:ext cx="1669012"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041122b-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12235" y="1110001"/>
              <a:ext cx="1714929" cy="1276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42819" y="2371587"/>
              <a:ext cx="1683798" cy="134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060920b-1b"/>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560" y="2369617"/>
              <a:ext cx="1744763" cy="1379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5"/>
            <p:cNvSpPr txBox="1">
              <a:spLocks noChangeArrowheads="1"/>
            </p:cNvSpPr>
            <p:nvPr/>
          </p:nvSpPr>
          <p:spPr bwMode="auto">
            <a:xfrm>
              <a:off x="310166" y="1885736"/>
              <a:ext cx="1385376" cy="327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panose="020F0502020204030204" pitchFamily="34" charset="0"/>
                  <a:ea typeface="仿宋_GB2312" charset="-122"/>
                </a:defRPr>
              </a:lvl1pPr>
              <a:lvl2pPr marL="742950" indent="-285750">
                <a:defRPr kumimoji="1" sz="2400">
                  <a:solidFill>
                    <a:schemeClr val="tx1"/>
                  </a:solidFill>
                  <a:latin typeface="Calibri" panose="020F0502020204030204" pitchFamily="34" charset="0"/>
                  <a:ea typeface="仿宋_GB2312" charset="-122"/>
                </a:defRPr>
              </a:lvl2pPr>
              <a:lvl3pPr marL="1143000" indent="-228600">
                <a:defRPr kumimoji="1" sz="2400">
                  <a:solidFill>
                    <a:schemeClr val="tx1"/>
                  </a:solidFill>
                  <a:latin typeface="Calibri" panose="020F0502020204030204" pitchFamily="34" charset="0"/>
                  <a:ea typeface="仿宋_GB2312" charset="-122"/>
                </a:defRPr>
              </a:lvl3pPr>
              <a:lvl4pPr marL="1600200" indent="-228600">
                <a:defRPr kumimoji="1" sz="2400">
                  <a:solidFill>
                    <a:schemeClr val="tx1"/>
                  </a:solidFill>
                  <a:latin typeface="Calibri" panose="020F0502020204030204" pitchFamily="34" charset="0"/>
                  <a:ea typeface="仿宋_GB2312" charset="-122"/>
                </a:defRPr>
              </a:lvl4pPr>
              <a:lvl5pPr marL="2057400" indent="-228600">
                <a:defRPr kumimoji="1" sz="2400">
                  <a:solidFill>
                    <a:schemeClr val="tx1"/>
                  </a:solidFill>
                  <a:latin typeface="Calibri" panose="020F0502020204030204" pitchFamily="34" charset="0"/>
                  <a:ea typeface="仿宋_GB2312" charset="-122"/>
                </a:defRPr>
              </a:lvl5pPr>
              <a:lvl6pPr marL="25146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6pPr>
              <a:lvl7pPr marL="29718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7pPr>
              <a:lvl8pPr marL="34290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8pPr>
              <a:lvl9pPr marL="38862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9pPr>
            </a:lstStyle>
            <a:p>
              <a:pPr eaLnBrk="1" hangingPunct="1">
                <a:spcBef>
                  <a:spcPct val="50000"/>
                </a:spcBef>
              </a:pPr>
              <a:r>
                <a:rPr kumimoji="0" lang="en-US" altLang="zh-CN" sz="1400" b="1" dirty="0">
                  <a:solidFill>
                    <a:schemeClr val="bg1"/>
                  </a:solidFill>
                  <a:latin typeface="Arial" panose="020B0604020202020204" pitchFamily="34" charset="0"/>
                  <a:ea typeface="宋体" panose="02010600030101010101" pitchFamily="2" charset="-122"/>
                </a:rPr>
                <a:t>May 2004</a:t>
              </a:r>
            </a:p>
          </p:txBody>
        </p:sp>
        <p:sp>
          <p:nvSpPr>
            <p:cNvPr id="17" name="Text Box 16"/>
            <p:cNvSpPr txBox="1">
              <a:spLocks noChangeArrowheads="1"/>
            </p:cNvSpPr>
            <p:nvPr/>
          </p:nvSpPr>
          <p:spPr bwMode="auto">
            <a:xfrm>
              <a:off x="1976294" y="1873236"/>
              <a:ext cx="1456208" cy="327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panose="020F0502020204030204" pitchFamily="34" charset="0"/>
                  <a:ea typeface="仿宋_GB2312" charset="-122"/>
                </a:defRPr>
              </a:lvl1pPr>
              <a:lvl2pPr marL="742950" indent="-285750">
                <a:defRPr kumimoji="1" sz="2400">
                  <a:solidFill>
                    <a:schemeClr val="tx1"/>
                  </a:solidFill>
                  <a:latin typeface="Calibri" panose="020F0502020204030204" pitchFamily="34" charset="0"/>
                  <a:ea typeface="仿宋_GB2312" charset="-122"/>
                </a:defRPr>
              </a:lvl2pPr>
              <a:lvl3pPr marL="1143000" indent="-228600">
                <a:defRPr kumimoji="1" sz="2400">
                  <a:solidFill>
                    <a:schemeClr val="tx1"/>
                  </a:solidFill>
                  <a:latin typeface="Calibri" panose="020F0502020204030204" pitchFamily="34" charset="0"/>
                  <a:ea typeface="仿宋_GB2312" charset="-122"/>
                </a:defRPr>
              </a:lvl3pPr>
              <a:lvl4pPr marL="1600200" indent="-228600">
                <a:defRPr kumimoji="1" sz="2400">
                  <a:solidFill>
                    <a:schemeClr val="tx1"/>
                  </a:solidFill>
                  <a:latin typeface="Calibri" panose="020F0502020204030204" pitchFamily="34" charset="0"/>
                  <a:ea typeface="仿宋_GB2312" charset="-122"/>
                </a:defRPr>
              </a:lvl4pPr>
              <a:lvl5pPr marL="2057400" indent="-228600">
                <a:defRPr kumimoji="1" sz="2400">
                  <a:solidFill>
                    <a:schemeClr val="tx1"/>
                  </a:solidFill>
                  <a:latin typeface="Calibri" panose="020F0502020204030204" pitchFamily="34" charset="0"/>
                  <a:ea typeface="仿宋_GB2312" charset="-122"/>
                </a:defRPr>
              </a:lvl5pPr>
              <a:lvl6pPr marL="25146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6pPr>
              <a:lvl7pPr marL="29718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7pPr>
              <a:lvl8pPr marL="34290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8pPr>
              <a:lvl9pPr marL="38862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9pPr>
            </a:lstStyle>
            <a:p>
              <a:pPr eaLnBrk="1" hangingPunct="1">
                <a:spcBef>
                  <a:spcPct val="50000"/>
                </a:spcBef>
              </a:pPr>
              <a:r>
                <a:rPr kumimoji="0" lang="en-US" altLang="zh-CN" sz="1400" b="1" dirty="0">
                  <a:solidFill>
                    <a:schemeClr val="bg1"/>
                  </a:solidFill>
                  <a:latin typeface="Arial" panose="020B0604020202020204" pitchFamily="34" charset="0"/>
                  <a:ea typeface="宋体" panose="02010600030101010101" pitchFamily="2" charset="-122"/>
                </a:rPr>
                <a:t>Sep. 2004</a:t>
              </a:r>
            </a:p>
          </p:txBody>
        </p:sp>
        <p:sp>
          <p:nvSpPr>
            <p:cNvPr id="18" name="Text Box 17"/>
            <p:cNvSpPr txBox="1">
              <a:spLocks noChangeArrowheads="1"/>
            </p:cNvSpPr>
            <p:nvPr/>
          </p:nvSpPr>
          <p:spPr bwMode="auto">
            <a:xfrm>
              <a:off x="8638911" y="1993544"/>
              <a:ext cx="1384563" cy="3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panose="020F0502020204030204" pitchFamily="34" charset="0"/>
                  <a:ea typeface="仿宋_GB2312" charset="-122"/>
                </a:defRPr>
              </a:lvl1pPr>
              <a:lvl2pPr marL="742950" indent="-285750">
                <a:defRPr kumimoji="1" sz="2400">
                  <a:solidFill>
                    <a:schemeClr val="tx1"/>
                  </a:solidFill>
                  <a:latin typeface="Calibri" panose="020F0502020204030204" pitchFamily="34" charset="0"/>
                  <a:ea typeface="仿宋_GB2312" charset="-122"/>
                </a:defRPr>
              </a:lvl2pPr>
              <a:lvl3pPr marL="1143000" indent="-228600">
                <a:defRPr kumimoji="1" sz="2400">
                  <a:solidFill>
                    <a:schemeClr val="tx1"/>
                  </a:solidFill>
                  <a:latin typeface="Calibri" panose="020F0502020204030204" pitchFamily="34" charset="0"/>
                  <a:ea typeface="仿宋_GB2312" charset="-122"/>
                </a:defRPr>
              </a:lvl3pPr>
              <a:lvl4pPr marL="1600200" indent="-228600">
                <a:defRPr kumimoji="1" sz="2400">
                  <a:solidFill>
                    <a:schemeClr val="tx1"/>
                  </a:solidFill>
                  <a:latin typeface="Calibri" panose="020F0502020204030204" pitchFamily="34" charset="0"/>
                  <a:ea typeface="仿宋_GB2312" charset="-122"/>
                </a:defRPr>
              </a:lvl4pPr>
              <a:lvl5pPr marL="2057400" indent="-228600">
                <a:defRPr kumimoji="1" sz="2400">
                  <a:solidFill>
                    <a:schemeClr val="tx1"/>
                  </a:solidFill>
                  <a:latin typeface="Calibri" panose="020F0502020204030204" pitchFamily="34" charset="0"/>
                  <a:ea typeface="仿宋_GB2312" charset="-122"/>
                </a:defRPr>
              </a:lvl5pPr>
              <a:lvl6pPr marL="25146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6pPr>
              <a:lvl7pPr marL="29718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7pPr>
              <a:lvl8pPr marL="34290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8pPr>
              <a:lvl9pPr marL="38862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9pPr>
            </a:lstStyle>
            <a:p>
              <a:pPr eaLnBrk="1" hangingPunct="1">
                <a:spcBef>
                  <a:spcPct val="50000"/>
                </a:spcBef>
              </a:pPr>
              <a:r>
                <a:rPr kumimoji="0" lang="en-US" altLang="zh-CN" sz="1400" b="1" dirty="0">
                  <a:solidFill>
                    <a:schemeClr val="bg1"/>
                  </a:solidFill>
                  <a:latin typeface="Arial" panose="020B0604020202020204" pitchFamily="34" charset="0"/>
                  <a:ea typeface="宋体" panose="02010600030101010101" pitchFamily="2" charset="-122"/>
                </a:rPr>
                <a:t>July 2005</a:t>
              </a:r>
            </a:p>
          </p:txBody>
        </p:sp>
        <p:sp>
          <p:nvSpPr>
            <p:cNvPr id="19" name="Text Box 19"/>
            <p:cNvSpPr txBox="1">
              <a:spLocks noChangeArrowheads="1"/>
            </p:cNvSpPr>
            <p:nvPr/>
          </p:nvSpPr>
          <p:spPr bwMode="auto">
            <a:xfrm>
              <a:off x="10309878" y="2054999"/>
              <a:ext cx="1556299"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panose="020F0502020204030204" pitchFamily="34" charset="0"/>
                  <a:ea typeface="仿宋_GB2312" charset="-122"/>
                </a:defRPr>
              </a:lvl1pPr>
              <a:lvl2pPr marL="742950" indent="-285750">
                <a:defRPr kumimoji="1" sz="2400">
                  <a:solidFill>
                    <a:schemeClr val="tx1"/>
                  </a:solidFill>
                  <a:latin typeface="Calibri" panose="020F0502020204030204" pitchFamily="34" charset="0"/>
                  <a:ea typeface="仿宋_GB2312" charset="-122"/>
                </a:defRPr>
              </a:lvl2pPr>
              <a:lvl3pPr marL="1143000" indent="-228600">
                <a:defRPr kumimoji="1" sz="2400">
                  <a:solidFill>
                    <a:schemeClr val="tx1"/>
                  </a:solidFill>
                  <a:latin typeface="Calibri" panose="020F0502020204030204" pitchFamily="34" charset="0"/>
                  <a:ea typeface="仿宋_GB2312" charset="-122"/>
                </a:defRPr>
              </a:lvl3pPr>
              <a:lvl4pPr marL="1600200" indent="-228600">
                <a:defRPr kumimoji="1" sz="2400">
                  <a:solidFill>
                    <a:schemeClr val="tx1"/>
                  </a:solidFill>
                  <a:latin typeface="Calibri" panose="020F0502020204030204" pitchFamily="34" charset="0"/>
                  <a:ea typeface="仿宋_GB2312" charset="-122"/>
                </a:defRPr>
              </a:lvl4pPr>
              <a:lvl5pPr marL="2057400" indent="-228600">
                <a:defRPr kumimoji="1" sz="2400">
                  <a:solidFill>
                    <a:schemeClr val="tx1"/>
                  </a:solidFill>
                  <a:latin typeface="Calibri" panose="020F0502020204030204" pitchFamily="34" charset="0"/>
                  <a:ea typeface="仿宋_GB2312" charset="-122"/>
                </a:defRPr>
              </a:lvl5pPr>
              <a:lvl6pPr marL="25146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6pPr>
              <a:lvl7pPr marL="29718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7pPr>
              <a:lvl8pPr marL="34290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8pPr>
              <a:lvl9pPr marL="38862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9pPr>
            </a:lstStyle>
            <a:p>
              <a:pPr eaLnBrk="1" hangingPunct="1">
                <a:spcBef>
                  <a:spcPct val="50000"/>
                </a:spcBef>
              </a:pPr>
              <a:r>
                <a:rPr kumimoji="0" lang="en-US" altLang="zh-CN" sz="1400" b="1" dirty="0">
                  <a:solidFill>
                    <a:schemeClr val="bg1"/>
                  </a:solidFill>
                  <a:latin typeface="Arial" panose="020B0604020202020204" pitchFamily="34" charset="0"/>
                  <a:ea typeface="宋体" panose="02010600030101010101" pitchFamily="2" charset="-122"/>
                </a:rPr>
                <a:t>Oct. 2005</a:t>
              </a:r>
            </a:p>
          </p:txBody>
        </p:sp>
        <p:sp>
          <p:nvSpPr>
            <p:cNvPr id="20" name="Text Box 21"/>
            <p:cNvSpPr txBox="1">
              <a:spLocks noChangeArrowheads="1"/>
            </p:cNvSpPr>
            <p:nvPr/>
          </p:nvSpPr>
          <p:spPr bwMode="auto">
            <a:xfrm>
              <a:off x="381604" y="3297632"/>
              <a:ext cx="1384377" cy="327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panose="020F0502020204030204" pitchFamily="34" charset="0"/>
                  <a:ea typeface="仿宋_GB2312" charset="-122"/>
                </a:defRPr>
              </a:lvl1pPr>
              <a:lvl2pPr marL="742950" indent="-285750">
                <a:defRPr kumimoji="1" sz="2400">
                  <a:solidFill>
                    <a:schemeClr val="tx1"/>
                  </a:solidFill>
                  <a:latin typeface="Calibri" panose="020F0502020204030204" pitchFamily="34" charset="0"/>
                  <a:ea typeface="仿宋_GB2312" charset="-122"/>
                </a:defRPr>
              </a:lvl2pPr>
              <a:lvl3pPr marL="1143000" indent="-228600">
                <a:defRPr kumimoji="1" sz="2400">
                  <a:solidFill>
                    <a:schemeClr val="tx1"/>
                  </a:solidFill>
                  <a:latin typeface="Calibri" panose="020F0502020204030204" pitchFamily="34" charset="0"/>
                  <a:ea typeface="仿宋_GB2312" charset="-122"/>
                </a:defRPr>
              </a:lvl3pPr>
              <a:lvl4pPr marL="1600200" indent="-228600">
                <a:defRPr kumimoji="1" sz="2400">
                  <a:solidFill>
                    <a:schemeClr val="tx1"/>
                  </a:solidFill>
                  <a:latin typeface="Calibri" panose="020F0502020204030204" pitchFamily="34" charset="0"/>
                  <a:ea typeface="仿宋_GB2312" charset="-122"/>
                </a:defRPr>
              </a:lvl4pPr>
              <a:lvl5pPr marL="2057400" indent="-228600">
                <a:defRPr kumimoji="1" sz="2400">
                  <a:solidFill>
                    <a:schemeClr val="tx1"/>
                  </a:solidFill>
                  <a:latin typeface="Calibri" panose="020F0502020204030204" pitchFamily="34" charset="0"/>
                  <a:ea typeface="仿宋_GB2312" charset="-122"/>
                </a:defRPr>
              </a:lvl5pPr>
              <a:lvl6pPr marL="25146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6pPr>
              <a:lvl7pPr marL="29718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7pPr>
              <a:lvl8pPr marL="34290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8pPr>
              <a:lvl9pPr marL="38862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9pPr>
            </a:lstStyle>
            <a:p>
              <a:pPr eaLnBrk="1" hangingPunct="1">
                <a:spcBef>
                  <a:spcPct val="50000"/>
                </a:spcBef>
              </a:pPr>
              <a:r>
                <a:rPr kumimoji="0" lang="en-US" altLang="zh-CN" sz="1400" b="1" dirty="0">
                  <a:solidFill>
                    <a:schemeClr val="bg1"/>
                  </a:solidFill>
                  <a:latin typeface="Arial" panose="020B0604020202020204" pitchFamily="34" charset="0"/>
                  <a:ea typeface="宋体" panose="02010600030101010101" pitchFamily="2" charset="-122"/>
                </a:rPr>
                <a:t>Oct. 2006</a:t>
              </a:r>
            </a:p>
          </p:txBody>
        </p:sp>
        <p:sp>
          <p:nvSpPr>
            <p:cNvPr id="21" name="Text Box 23"/>
            <p:cNvSpPr txBox="1">
              <a:spLocks noChangeArrowheads="1"/>
            </p:cNvSpPr>
            <p:nvPr/>
          </p:nvSpPr>
          <p:spPr bwMode="auto">
            <a:xfrm>
              <a:off x="1997197" y="3187872"/>
              <a:ext cx="1323920" cy="325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panose="020F0502020204030204" pitchFamily="34" charset="0"/>
                  <a:ea typeface="仿宋_GB2312" charset="-122"/>
                </a:defRPr>
              </a:lvl1pPr>
              <a:lvl2pPr marL="742950" indent="-285750">
                <a:defRPr kumimoji="1" sz="2400">
                  <a:solidFill>
                    <a:schemeClr val="tx1"/>
                  </a:solidFill>
                  <a:latin typeface="Calibri" panose="020F0502020204030204" pitchFamily="34" charset="0"/>
                  <a:ea typeface="仿宋_GB2312" charset="-122"/>
                </a:defRPr>
              </a:lvl2pPr>
              <a:lvl3pPr marL="1143000" indent="-228600">
                <a:defRPr kumimoji="1" sz="2400">
                  <a:solidFill>
                    <a:schemeClr val="tx1"/>
                  </a:solidFill>
                  <a:latin typeface="Calibri" panose="020F0502020204030204" pitchFamily="34" charset="0"/>
                  <a:ea typeface="仿宋_GB2312" charset="-122"/>
                </a:defRPr>
              </a:lvl3pPr>
              <a:lvl4pPr marL="1600200" indent="-228600">
                <a:defRPr kumimoji="1" sz="2400">
                  <a:solidFill>
                    <a:schemeClr val="tx1"/>
                  </a:solidFill>
                  <a:latin typeface="Calibri" panose="020F0502020204030204" pitchFamily="34" charset="0"/>
                  <a:ea typeface="仿宋_GB2312" charset="-122"/>
                </a:defRPr>
              </a:lvl4pPr>
              <a:lvl5pPr marL="2057400" indent="-228600">
                <a:defRPr kumimoji="1" sz="2400">
                  <a:solidFill>
                    <a:schemeClr val="tx1"/>
                  </a:solidFill>
                  <a:latin typeface="Calibri" panose="020F0502020204030204" pitchFamily="34" charset="0"/>
                  <a:ea typeface="仿宋_GB2312" charset="-122"/>
                </a:defRPr>
              </a:lvl5pPr>
              <a:lvl6pPr marL="25146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6pPr>
              <a:lvl7pPr marL="29718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7pPr>
              <a:lvl8pPr marL="34290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8pPr>
              <a:lvl9pPr marL="38862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9pPr>
            </a:lstStyle>
            <a:p>
              <a:pPr eaLnBrk="1" hangingPunct="1">
                <a:spcBef>
                  <a:spcPct val="50000"/>
                </a:spcBef>
              </a:pPr>
              <a:r>
                <a:rPr kumimoji="0" lang="en-US" altLang="zh-CN" sz="1400" b="1" dirty="0">
                  <a:solidFill>
                    <a:schemeClr val="bg1"/>
                  </a:solidFill>
                  <a:latin typeface="Arial" panose="020B0604020202020204" pitchFamily="34" charset="0"/>
                  <a:ea typeface="宋体" panose="02010600030101010101" pitchFamily="2" charset="-122"/>
                </a:rPr>
                <a:t>Nov. 2006</a:t>
              </a:r>
            </a:p>
          </p:txBody>
        </p:sp>
        <p:sp>
          <p:nvSpPr>
            <p:cNvPr id="22" name="Text Box 25"/>
            <p:cNvSpPr txBox="1">
              <a:spLocks noChangeArrowheads="1"/>
            </p:cNvSpPr>
            <p:nvPr/>
          </p:nvSpPr>
          <p:spPr bwMode="auto">
            <a:xfrm>
              <a:off x="228501" y="4563226"/>
              <a:ext cx="1346160" cy="327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panose="020F0502020204030204" pitchFamily="34" charset="0"/>
                  <a:ea typeface="仿宋_GB2312" charset="-122"/>
                </a:defRPr>
              </a:lvl1pPr>
              <a:lvl2pPr marL="742950" indent="-285750">
                <a:defRPr kumimoji="1" sz="2400">
                  <a:solidFill>
                    <a:schemeClr val="tx1"/>
                  </a:solidFill>
                  <a:latin typeface="Calibri" panose="020F0502020204030204" pitchFamily="34" charset="0"/>
                  <a:ea typeface="仿宋_GB2312" charset="-122"/>
                </a:defRPr>
              </a:lvl2pPr>
              <a:lvl3pPr marL="1143000" indent="-228600">
                <a:defRPr kumimoji="1" sz="2400">
                  <a:solidFill>
                    <a:schemeClr val="tx1"/>
                  </a:solidFill>
                  <a:latin typeface="Calibri" panose="020F0502020204030204" pitchFamily="34" charset="0"/>
                  <a:ea typeface="仿宋_GB2312" charset="-122"/>
                </a:defRPr>
              </a:lvl3pPr>
              <a:lvl4pPr marL="1600200" indent="-228600">
                <a:defRPr kumimoji="1" sz="2400">
                  <a:solidFill>
                    <a:schemeClr val="tx1"/>
                  </a:solidFill>
                  <a:latin typeface="Calibri" panose="020F0502020204030204" pitchFamily="34" charset="0"/>
                  <a:ea typeface="仿宋_GB2312" charset="-122"/>
                </a:defRPr>
              </a:lvl4pPr>
              <a:lvl5pPr marL="2057400" indent="-228600">
                <a:defRPr kumimoji="1" sz="2400">
                  <a:solidFill>
                    <a:schemeClr val="tx1"/>
                  </a:solidFill>
                  <a:latin typeface="Calibri" panose="020F0502020204030204" pitchFamily="34" charset="0"/>
                  <a:ea typeface="仿宋_GB2312" charset="-122"/>
                </a:defRPr>
              </a:lvl5pPr>
              <a:lvl6pPr marL="25146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6pPr>
              <a:lvl7pPr marL="29718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7pPr>
              <a:lvl8pPr marL="34290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8pPr>
              <a:lvl9pPr marL="38862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9pPr>
            </a:lstStyle>
            <a:p>
              <a:pPr eaLnBrk="1" hangingPunct="1">
                <a:spcBef>
                  <a:spcPct val="50000"/>
                </a:spcBef>
              </a:pPr>
              <a:r>
                <a:rPr kumimoji="0" lang="en-US" altLang="zh-CN" sz="1400" b="1" dirty="0">
                  <a:solidFill>
                    <a:schemeClr val="bg1"/>
                  </a:solidFill>
                  <a:latin typeface="Arial" panose="020B0604020202020204" pitchFamily="34" charset="0"/>
                  <a:ea typeface="宋体" panose="02010600030101010101" pitchFamily="2" charset="-122"/>
                </a:rPr>
                <a:t>May 2008</a:t>
              </a:r>
            </a:p>
          </p:txBody>
        </p:sp>
        <p:sp>
          <p:nvSpPr>
            <p:cNvPr id="23" name="Text Box 26"/>
            <p:cNvSpPr txBox="1">
              <a:spLocks noChangeArrowheads="1"/>
            </p:cNvSpPr>
            <p:nvPr/>
          </p:nvSpPr>
          <p:spPr bwMode="auto">
            <a:xfrm>
              <a:off x="10335300" y="3334644"/>
              <a:ext cx="1360976" cy="327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panose="020F0502020204030204" pitchFamily="34" charset="0"/>
                  <a:ea typeface="仿宋_GB2312" charset="-122"/>
                </a:defRPr>
              </a:lvl1pPr>
              <a:lvl2pPr marL="742950" indent="-285750">
                <a:defRPr kumimoji="1" sz="2400">
                  <a:solidFill>
                    <a:schemeClr val="tx1"/>
                  </a:solidFill>
                  <a:latin typeface="Calibri" panose="020F0502020204030204" pitchFamily="34" charset="0"/>
                  <a:ea typeface="仿宋_GB2312" charset="-122"/>
                </a:defRPr>
              </a:lvl2pPr>
              <a:lvl3pPr marL="1143000" indent="-228600">
                <a:defRPr kumimoji="1" sz="2400">
                  <a:solidFill>
                    <a:schemeClr val="tx1"/>
                  </a:solidFill>
                  <a:latin typeface="Calibri" panose="020F0502020204030204" pitchFamily="34" charset="0"/>
                  <a:ea typeface="仿宋_GB2312" charset="-122"/>
                </a:defRPr>
              </a:lvl3pPr>
              <a:lvl4pPr marL="1600200" indent="-228600">
                <a:defRPr kumimoji="1" sz="2400">
                  <a:solidFill>
                    <a:schemeClr val="tx1"/>
                  </a:solidFill>
                  <a:latin typeface="Calibri" panose="020F0502020204030204" pitchFamily="34" charset="0"/>
                  <a:ea typeface="仿宋_GB2312" charset="-122"/>
                </a:defRPr>
              </a:lvl4pPr>
              <a:lvl5pPr marL="2057400" indent="-228600">
                <a:defRPr kumimoji="1" sz="2400">
                  <a:solidFill>
                    <a:schemeClr val="tx1"/>
                  </a:solidFill>
                  <a:latin typeface="Calibri" panose="020F0502020204030204" pitchFamily="34" charset="0"/>
                  <a:ea typeface="仿宋_GB2312" charset="-122"/>
                </a:defRPr>
              </a:lvl5pPr>
              <a:lvl6pPr marL="25146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6pPr>
              <a:lvl7pPr marL="29718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7pPr>
              <a:lvl8pPr marL="34290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8pPr>
              <a:lvl9pPr marL="38862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9pPr>
            </a:lstStyle>
            <a:p>
              <a:pPr eaLnBrk="1" hangingPunct="1">
                <a:spcBef>
                  <a:spcPct val="50000"/>
                </a:spcBef>
              </a:pPr>
              <a:r>
                <a:rPr kumimoji="0" lang="en-US" altLang="zh-CN" sz="1400" b="1">
                  <a:solidFill>
                    <a:schemeClr val="bg1"/>
                  </a:solidFill>
                  <a:latin typeface="Arial" panose="020B0604020202020204" pitchFamily="34" charset="0"/>
                  <a:ea typeface="宋体" panose="02010600030101010101" pitchFamily="2" charset="-122"/>
                </a:rPr>
                <a:t>Oct. </a:t>
              </a:r>
              <a:r>
                <a:rPr kumimoji="0" lang="en-US" altLang="zh-CN" sz="1400" b="1" dirty="0">
                  <a:solidFill>
                    <a:schemeClr val="bg1"/>
                  </a:solidFill>
                  <a:latin typeface="Arial" panose="020B0604020202020204" pitchFamily="34" charset="0"/>
                  <a:ea typeface="宋体" panose="02010600030101010101" pitchFamily="2" charset="-122"/>
                </a:rPr>
                <a:t>2007</a:t>
              </a:r>
            </a:p>
          </p:txBody>
        </p:sp>
        <p:pic>
          <p:nvPicPr>
            <p:cNvPr id="24" name="图片 28" descr="BSR_current_life_070731.bmp"/>
            <p:cNvPicPr>
              <a:picLocks noChangeAspect="1"/>
            </p:cNvPicPr>
            <p:nvPr/>
          </p:nvPicPr>
          <p:blipFill>
            <a:blip r:embed="rId10" cstate="print">
              <a:extLst>
                <a:ext uri="{28A0092B-C50C-407E-A947-70E740481C1C}">
                  <a14:useLocalDpi xmlns:a14="http://schemas.microsoft.com/office/drawing/2010/main" val="0"/>
                </a:ext>
              </a:extLst>
            </a:blip>
            <a:srcRect l="11548" t="28027" r="2393" b="6055"/>
            <a:stretch>
              <a:fillRect/>
            </a:stretch>
          </p:blipFill>
          <p:spPr bwMode="auto">
            <a:xfrm>
              <a:off x="8188623" y="2359716"/>
              <a:ext cx="1877716"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26"/>
            <p:cNvSpPr txBox="1">
              <a:spLocks noChangeArrowheads="1"/>
            </p:cNvSpPr>
            <p:nvPr/>
          </p:nvSpPr>
          <p:spPr bwMode="auto">
            <a:xfrm>
              <a:off x="8574047" y="3292937"/>
              <a:ext cx="1450523" cy="327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panose="020F0502020204030204" pitchFamily="34" charset="0"/>
                  <a:ea typeface="仿宋_GB2312" charset="-122"/>
                </a:defRPr>
              </a:lvl1pPr>
              <a:lvl2pPr marL="742950" indent="-285750">
                <a:defRPr kumimoji="1" sz="2400">
                  <a:solidFill>
                    <a:schemeClr val="tx1"/>
                  </a:solidFill>
                  <a:latin typeface="Calibri" panose="020F0502020204030204" pitchFamily="34" charset="0"/>
                  <a:ea typeface="仿宋_GB2312" charset="-122"/>
                </a:defRPr>
              </a:lvl2pPr>
              <a:lvl3pPr marL="1143000" indent="-228600">
                <a:defRPr kumimoji="1" sz="2400">
                  <a:solidFill>
                    <a:schemeClr val="tx1"/>
                  </a:solidFill>
                  <a:latin typeface="Calibri" panose="020F0502020204030204" pitchFamily="34" charset="0"/>
                  <a:ea typeface="仿宋_GB2312" charset="-122"/>
                </a:defRPr>
              </a:lvl3pPr>
              <a:lvl4pPr marL="1600200" indent="-228600">
                <a:defRPr kumimoji="1" sz="2400">
                  <a:solidFill>
                    <a:schemeClr val="tx1"/>
                  </a:solidFill>
                  <a:latin typeface="Calibri" panose="020F0502020204030204" pitchFamily="34" charset="0"/>
                  <a:ea typeface="仿宋_GB2312" charset="-122"/>
                </a:defRPr>
              </a:lvl4pPr>
              <a:lvl5pPr marL="2057400" indent="-228600">
                <a:defRPr kumimoji="1" sz="2400">
                  <a:solidFill>
                    <a:schemeClr val="tx1"/>
                  </a:solidFill>
                  <a:latin typeface="Calibri" panose="020F0502020204030204" pitchFamily="34" charset="0"/>
                  <a:ea typeface="仿宋_GB2312" charset="-122"/>
                </a:defRPr>
              </a:lvl5pPr>
              <a:lvl6pPr marL="25146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6pPr>
              <a:lvl7pPr marL="29718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7pPr>
              <a:lvl8pPr marL="34290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8pPr>
              <a:lvl9pPr marL="38862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9pPr>
            </a:lstStyle>
            <a:p>
              <a:pPr eaLnBrk="1" hangingPunct="1">
                <a:spcBef>
                  <a:spcPct val="50000"/>
                </a:spcBef>
              </a:pPr>
              <a:r>
                <a:rPr kumimoji="0" lang="en-US" altLang="zh-CN" sz="1400" b="1" dirty="0">
                  <a:latin typeface="Arial" panose="020B0604020202020204" pitchFamily="34" charset="0"/>
                  <a:ea typeface="宋体" panose="02010600030101010101" pitchFamily="2" charset="-122"/>
                </a:rPr>
                <a:t>July 2007</a:t>
              </a:r>
            </a:p>
          </p:txBody>
        </p:sp>
        <p:pic>
          <p:nvPicPr>
            <p:cNvPr id="26" name="Picture 4" descr="C:\Documents and Settings\QQ\桌面\evtDisplay\88464.g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86479" y="3749359"/>
              <a:ext cx="1827033" cy="1297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25"/>
            <p:cNvSpPr txBox="1">
              <a:spLocks noChangeArrowheads="1"/>
            </p:cNvSpPr>
            <p:nvPr/>
          </p:nvSpPr>
          <p:spPr bwMode="auto">
            <a:xfrm>
              <a:off x="2214703" y="4472225"/>
              <a:ext cx="1364800" cy="327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panose="020F0502020204030204" pitchFamily="34" charset="0"/>
                  <a:ea typeface="仿宋_GB2312" charset="-122"/>
                </a:defRPr>
              </a:lvl1pPr>
              <a:lvl2pPr marL="742950" indent="-285750">
                <a:defRPr kumimoji="1" sz="2400">
                  <a:solidFill>
                    <a:schemeClr val="tx1"/>
                  </a:solidFill>
                  <a:latin typeface="Calibri" panose="020F0502020204030204" pitchFamily="34" charset="0"/>
                  <a:ea typeface="仿宋_GB2312" charset="-122"/>
                </a:defRPr>
              </a:lvl2pPr>
              <a:lvl3pPr marL="1143000" indent="-228600">
                <a:defRPr kumimoji="1" sz="2400">
                  <a:solidFill>
                    <a:schemeClr val="tx1"/>
                  </a:solidFill>
                  <a:latin typeface="Calibri" panose="020F0502020204030204" pitchFamily="34" charset="0"/>
                  <a:ea typeface="仿宋_GB2312" charset="-122"/>
                </a:defRPr>
              </a:lvl3pPr>
              <a:lvl4pPr marL="1600200" indent="-228600">
                <a:defRPr kumimoji="1" sz="2400">
                  <a:solidFill>
                    <a:schemeClr val="tx1"/>
                  </a:solidFill>
                  <a:latin typeface="Calibri" panose="020F0502020204030204" pitchFamily="34" charset="0"/>
                  <a:ea typeface="仿宋_GB2312" charset="-122"/>
                </a:defRPr>
              </a:lvl4pPr>
              <a:lvl5pPr marL="2057400" indent="-228600">
                <a:defRPr kumimoji="1" sz="2400">
                  <a:solidFill>
                    <a:schemeClr val="tx1"/>
                  </a:solidFill>
                  <a:latin typeface="Calibri" panose="020F0502020204030204" pitchFamily="34" charset="0"/>
                  <a:ea typeface="仿宋_GB2312" charset="-122"/>
                </a:defRPr>
              </a:lvl5pPr>
              <a:lvl6pPr marL="25146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6pPr>
              <a:lvl7pPr marL="29718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7pPr>
              <a:lvl8pPr marL="34290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8pPr>
              <a:lvl9pPr marL="38862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9pPr>
            </a:lstStyle>
            <a:p>
              <a:pPr eaLnBrk="1" hangingPunct="1">
                <a:spcBef>
                  <a:spcPct val="50000"/>
                </a:spcBef>
              </a:pPr>
              <a:r>
                <a:rPr kumimoji="0" lang="en-US" altLang="zh-CN" sz="1400" b="1" dirty="0">
                  <a:latin typeface="Arial" panose="020B0604020202020204" pitchFamily="34" charset="0"/>
                  <a:ea typeface="宋体" panose="02010600030101010101" pitchFamily="2" charset="-122"/>
                </a:rPr>
                <a:t>July 2008</a:t>
              </a:r>
            </a:p>
          </p:txBody>
        </p:sp>
        <p:pic>
          <p:nvPicPr>
            <p:cNvPr id="28" name="Picture 8"/>
            <p:cNvPicPr>
              <a:picLocks noChangeAspect="1" noChangeArrowheads="1"/>
            </p:cNvPicPr>
            <p:nvPr/>
          </p:nvPicPr>
          <p:blipFill>
            <a:blip r:embed="rId12" cstate="print">
              <a:extLst>
                <a:ext uri="{28A0092B-C50C-407E-A947-70E740481C1C}">
                  <a14:useLocalDpi xmlns:a14="http://schemas.microsoft.com/office/drawing/2010/main" val="0"/>
                </a:ext>
              </a:extLst>
            </a:blip>
            <a:srcRect r="15501" b="20325"/>
            <a:stretch>
              <a:fillRect/>
            </a:stretch>
          </p:blipFill>
          <p:spPr bwMode="auto">
            <a:xfrm>
              <a:off x="8167294" y="3665971"/>
              <a:ext cx="1928812"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Box 25"/>
            <p:cNvSpPr txBox="1">
              <a:spLocks noChangeArrowheads="1"/>
            </p:cNvSpPr>
            <p:nvPr/>
          </p:nvSpPr>
          <p:spPr bwMode="auto">
            <a:xfrm>
              <a:off x="8775438" y="4676433"/>
              <a:ext cx="1290901" cy="327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panose="020F0502020204030204" pitchFamily="34" charset="0"/>
                  <a:ea typeface="仿宋_GB2312" charset="-122"/>
                </a:defRPr>
              </a:lvl1pPr>
              <a:lvl2pPr marL="742950" indent="-285750">
                <a:defRPr kumimoji="1" sz="2400">
                  <a:solidFill>
                    <a:schemeClr val="tx1"/>
                  </a:solidFill>
                  <a:latin typeface="Calibri" panose="020F0502020204030204" pitchFamily="34" charset="0"/>
                  <a:ea typeface="仿宋_GB2312" charset="-122"/>
                </a:defRPr>
              </a:lvl2pPr>
              <a:lvl3pPr marL="1143000" indent="-228600">
                <a:defRPr kumimoji="1" sz="2400">
                  <a:solidFill>
                    <a:schemeClr val="tx1"/>
                  </a:solidFill>
                  <a:latin typeface="Calibri" panose="020F0502020204030204" pitchFamily="34" charset="0"/>
                  <a:ea typeface="仿宋_GB2312" charset="-122"/>
                </a:defRPr>
              </a:lvl3pPr>
              <a:lvl4pPr marL="1600200" indent="-228600">
                <a:defRPr kumimoji="1" sz="2400">
                  <a:solidFill>
                    <a:schemeClr val="tx1"/>
                  </a:solidFill>
                  <a:latin typeface="Calibri" panose="020F0502020204030204" pitchFamily="34" charset="0"/>
                  <a:ea typeface="仿宋_GB2312" charset="-122"/>
                </a:defRPr>
              </a:lvl4pPr>
              <a:lvl5pPr marL="2057400" indent="-228600">
                <a:defRPr kumimoji="1" sz="2400">
                  <a:solidFill>
                    <a:schemeClr val="tx1"/>
                  </a:solidFill>
                  <a:latin typeface="Calibri" panose="020F0502020204030204" pitchFamily="34" charset="0"/>
                  <a:ea typeface="仿宋_GB2312" charset="-122"/>
                </a:defRPr>
              </a:lvl5pPr>
              <a:lvl6pPr marL="25146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6pPr>
              <a:lvl7pPr marL="29718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7pPr>
              <a:lvl8pPr marL="34290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8pPr>
              <a:lvl9pPr marL="38862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9pPr>
            </a:lstStyle>
            <a:p>
              <a:pPr eaLnBrk="1" hangingPunct="1">
                <a:spcBef>
                  <a:spcPct val="50000"/>
                </a:spcBef>
              </a:pPr>
              <a:r>
                <a:rPr kumimoji="0" lang="en-US" altLang="zh-CN" sz="1400" b="1" dirty="0">
                  <a:latin typeface="Arial" panose="020B0604020202020204" pitchFamily="34" charset="0"/>
                  <a:ea typeface="宋体" panose="02010600030101010101" pitchFamily="2" charset="-122"/>
                </a:rPr>
                <a:t>May 2009</a:t>
              </a:r>
            </a:p>
          </p:txBody>
        </p:sp>
        <p:pic>
          <p:nvPicPr>
            <p:cNvPr id="30"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t="42969" b="6406"/>
            <a:stretch>
              <a:fillRect/>
            </a:stretch>
          </p:blipFill>
          <p:spPr bwMode="auto">
            <a:xfrm>
              <a:off x="145186" y="5187372"/>
              <a:ext cx="1713051"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25"/>
            <p:cNvSpPr txBox="1">
              <a:spLocks noChangeArrowheads="1"/>
            </p:cNvSpPr>
            <p:nvPr/>
          </p:nvSpPr>
          <p:spPr bwMode="auto">
            <a:xfrm>
              <a:off x="154985" y="5723695"/>
              <a:ext cx="1453603" cy="327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panose="020F0502020204030204" pitchFamily="34" charset="0"/>
                  <a:ea typeface="仿宋_GB2312" charset="-122"/>
                </a:defRPr>
              </a:lvl1pPr>
              <a:lvl2pPr marL="742950" indent="-285750">
                <a:defRPr kumimoji="1" sz="2400">
                  <a:solidFill>
                    <a:schemeClr val="tx1"/>
                  </a:solidFill>
                  <a:latin typeface="Calibri" panose="020F0502020204030204" pitchFamily="34" charset="0"/>
                  <a:ea typeface="仿宋_GB2312" charset="-122"/>
                </a:defRPr>
              </a:lvl2pPr>
              <a:lvl3pPr marL="1143000" indent="-228600">
                <a:defRPr kumimoji="1" sz="2400">
                  <a:solidFill>
                    <a:schemeClr val="tx1"/>
                  </a:solidFill>
                  <a:latin typeface="Calibri" panose="020F0502020204030204" pitchFamily="34" charset="0"/>
                  <a:ea typeface="仿宋_GB2312" charset="-122"/>
                </a:defRPr>
              </a:lvl3pPr>
              <a:lvl4pPr marL="1600200" indent="-228600">
                <a:defRPr kumimoji="1" sz="2400">
                  <a:solidFill>
                    <a:schemeClr val="tx1"/>
                  </a:solidFill>
                  <a:latin typeface="Calibri" panose="020F0502020204030204" pitchFamily="34" charset="0"/>
                  <a:ea typeface="仿宋_GB2312" charset="-122"/>
                </a:defRPr>
              </a:lvl4pPr>
              <a:lvl5pPr marL="2057400" indent="-228600">
                <a:defRPr kumimoji="1" sz="2400">
                  <a:solidFill>
                    <a:schemeClr val="tx1"/>
                  </a:solidFill>
                  <a:latin typeface="Calibri" panose="020F0502020204030204" pitchFamily="34" charset="0"/>
                  <a:ea typeface="仿宋_GB2312" charset="-122"/>
                </a:defRPr>
              </a:lvl5pPr>
              <a:lvl6pPr marL="25146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6pPr>
              <a:lvl7pPr marL="29718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7pPr>
              <a:lvl8pPr marL="34290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8pPr>
              <a:lvl9pPr marL="38862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9pPr>
            </a:lstStyle>
            <a:p>
              <a:pPr eaLnBrk="1" hangingPunct="1">
                <a:spcBef>
                  <a:spcPct val="50000"/>
                </a:spcBef>
              </a:pPr>
              <a:r>
                <a:rPr kumimoji="0" lang="en-US" altLang="zh-CN" sz="1400" b="1" dirty="0">
                  <a:latin typeface="Arial" panose="020B0604020202020204" pitchFamily="34" charset="0"/>
                  <a:ea typeface="宋体" panose="02010600030101010101" pitchFamily="2" charset="-122"/>
                </a:rPr>
                <a:t>May 2010</a:t>
              </a:r>
            </a:p>
          </p:txBody>
        </p:sp>
        <p:graphicFrame>
          <p:nvGraphicFramePr>
            <p:cNvPr id="32" name="内容占位符 3"/>
            <p:cNvGraphicFramePr>
              <a:graphicFrameLocks/>
            </p:cNvGraphicFramePr>
            <p:nvPr>
              <p:extLst>
                <p:ext uri="{D42A27DB-BD31-4B8C-83A1-F6EECF244321}">
                  <p14:modId xmlns:p14="http://schemas.microsoft.com/office/powerpoint/2010/main" val="216502314"/>
                </p:ext>
              </p:extLst>
            </p:nvPr>
          </p:nvGraphicFramePr>
          <p:xfrm>
            <a:off x="3495346" y="1102209"/>
            <a:ext cx="4725047" cy="3901320"/>
          </p:xfrm>
          <a:graphic>
            <a:graphicData uri="http://schemas.openxmlformats.org/drawingml/2006/table">
              <a:tbl>
                <a:tblPr firstRow="1" bandRow="1">
                  <a:tableStyleId>{35758FB7-9AC5-4552-8A53-C91805E547FA}</a:tableStyleId>
                </a:tblPr>
                <a:tblGrid>
                  <a:gridCol w="1153321"/>
                  <a:gridCol w="2478421"/>
                </a:tblGrid>
                <a:tr h="251998">
                  <a:tc>
                    <a:txBody>
                      <a:bodyPr/>
                      <a:lstStyle/>
                      <a:p>
                        <a:pPr marL="72000" indent="0" algn="just">
                          <a:lnSpc>
                            <a:spcPct val="100000"/>
                          </a:lnSpc>
                          <a:spcAft>
                            <a:spcPts val="0"/>
                          </a:spcAft>
                        </a:pPr>
                        <a:r>
                          <a:rPr lang="en-GB" sz="1200" b="1" dirty="0" smtClean="0">
                            <a:solidFill>
                              <a:srgbClr val="0000FF"/>
                            </a:solidFill>
                            <a:effectLst/>
                            <a:latin typeface="+mn-lt"/>
                            <a:ea typeface="宋体"/>
                            <a:cs typeface="Times New Roman"/>
                          </a:rPr>
                          <a:t>Jan</a:t>
                        </a:r>
                        <a:r>
                          <a:rPr lang="en-US" altLang="zh-CN" sz="1200" b="1" dirty="0" smtClean="0">
                            <a:solidFill>
                              <a:srgbClr val="0000FF"/>
                            </a:solidFill>
                            <a:effectLst/>
                            <a:latin typeface="+mn-lt"/>
                            <a:ea typeface="宋体"/>
                            <a:cs typeface="Times New Roman"/>
                          </a:rPr>
                          <a:t>.</a:t>
                        </a:r>
                        <a:r>
                          <a:rPr lang="en-GB" sz="1200" b="1" dirty="0" smtClean="0">
                            <a:solidFill>
                              <a:srgbClr val="0000FF"/>
                            </a:solidFill>
                            <a:effectLst/>
                            <a:latin typeface="+mn-lt"/>
                            <a:ea typeface="宋体"/>
                            <a:cs typeface="Times New Roman"/>
                          </a:rPr>
                          <a:t> </a:t>
                        </a:r>
                        <a:r>
                          <a:rPr lang="en-GB" sz="1200" b="1" dirty="0">
                            <a:solidFill>
                              <a:srgbClr val="0000FF"/>
                            </a:solidFill>
                            <a:effectLst/>
                            <a:latin typeface="+mn-lt"/>
                            <a:ea typeface="宋体"/>
                            <a:cs typeface="Times New Roman"/>
                          </a:rPr>
                          <a:t>2004</a:t>
                        </a:r>
                        <a:endParaRPr lang="zh-CN" sz="1200" dirty="0">
                          <a:effectLst/>
                          <a:latin typeface="+mn-lt"/>
                          <a:ea typeface="宋体"/>
                          <a:cs typeface="Times New Roman"/>
                        </a:endParaRPr>
                      </a:p>
                    </a:txBody>
                    <a:tcPr marL="68580" marR="68580" marT="0" marB="0" anchor="ctr"/>
                  </a:tc>
                  <a:tc>
                    <a:txBody>
                      <a:bodyPr/>
                      <a:lstStyle/>
                      <a:p>
                        <a:pPr marL="72000" indent="0" algn="just">
                          <a:lnSpc>
                            <a:spcPct val="100000"/>
                          </a:lnSpc>
                          <a:spcAft>
                            <a:spcPts val="0"/>
                          </a:spcAft>
                        </a:pPr>
                        <a:r>
                          <a:rPr lang="en-GB" sz="1200" b="1" dirty="0">
                            <a:solidFill>
                              <a:srgbClr val="0000FF"/>
                            </a:solidFill>
                            <a:effectLst/>
                            <a:latin typeface="+mn-lt"/>
                            <a:ea typeface="宋体"/>
                            <a:cs typeface="Times New Roman"/>
                          </a:rPr>
                          <a:t>Construction started</a:t>
                        </a:r>
                        <a:endParaRPr lang="zh-CN" sz="1200" dirty="0">
                          <a:effectLst/>
                          <a:latin typeface="+mn-lt"/>
                          <a:ea typeface="宋体"/>
                          <a:cs typeface="Times New Roman"/>
                        </a:endParaRPr>
                      </a:p>
                    </a:txBody>
                    <a:tcPr marL="68580" marR="68580" marT="0" marB="0" anchor="ctr"/>
                  </a:tc>
                </a:tr>
                <a:tr h="251998">
                  <a:tc>
                    <a:txBody>
                      <a:bodyPr/>
                      <a:lstStyle/>
                      <a:p>
                        <a:pPr marL="72000" indent="0" algn="just">
                          <a:lnSpc>
                            <a:spcPct val="100000"/>
                          </a:lnSpc>
                          <a:spcAft>
                            <a:spcPts val="0"/>
                          </a:spcAft>
                        </a:pPr>
                        <a:r>
                          <a:rPr lang="en-GB" sz="1200" b="1" dirty="0">
                            <a:solidFill>
                              <a:srgbClr val="0000FF"/>
                            </a:solidFill>
                            <a:effectLst/>
                            <a:latin typeface="+mn-lt"/>
                            <a:ea typeface="宋体"/>
                            <a:cs typeface="Times New Roman"/>
                          </a:rPr>
                          <a:t>May. 4, 2004</a:t>
                        </a:r>
                        <a:endParaRPr lang="zh-CN" sz="1200" dirty="0">
                          <a:effectLst/>
                          <a:latin typeface="+mn-lt"/>
                          <a:ea typeface="宋体"/>
                          <a:cs typeface="Times New Roman"/>
                        </a:endParaRPr>
                      </a:p>
                    </a:txBody>
                    <a:tcPr marL="68580" marR="68580" marT="0" marB="0" anchor="ctr"/>
                  </a:tc>
                  <a:tc>
                    <a:txBody>
                      <a:bodyPr/>
                      <a:lstStyle/>
                      <a:p>
                        <a:pPr marL="72000" indent="0" algn="just">
                          <a:lnSpc>
                            <a:spcPct val="100000"/>
                          </a:lnSpc>
                          <a:spcAft>
                            <a:spcPts val="0"/>
                          </a:spcAft>
                        </a:pPr>
                        <a:r>
                          <a:rPr lang="en-GB" sz="1200" b="1" dirty="0">
                            <a:solidFill>
                              <a:srgbClr val="0000FF"/>
                            </a:solidFill>
                            <a:effectLst/>
                            <a:latin typeface="+mn-lt"/>
                            <a:ea typeface="宋体"/>
                            <a:cs typeface="Times New Roman"/>
                          </a:rPr>
                          <a:t>Dismount of 8 </a:t>
                        </a:r>
                        <a:r>
                          <a:rPr lang="en-GB" sz="1200" b="1" dirty="0" err="1">
                            <a:solidFill>
                              <a:srgbClr val="0000FF"/>
                            </a:solidFill>
                            <a:effectLst/>
                            <a:latin typeface="+mn-lt"/>
                            <a:ea typeface="宋体"/>
                            <a:cs typeface="Times New Roman"/>
                          </a:rPr>
                          <a:t>linac</a:t>
                        </a:r>
                        <a:r>
                          <a:rPr lang="en-GB" sz="1200" b="1" dirty="0">
                            <a:solidFill>
                              <a:srgbClr val="0000FF"/>
                            </a:solidFill>
                            <a:effectLst/>
                            <a:latin typeface="+mn-lt"/>
                            <a:ea typeface="宋体"/>
                            <a:cs typeface="Times New Roman"/>
                          </a:rPr>
                          <a:t> sections </a:t>
                        </a:r>
                        <a:endParaRPr lang="zh-CN" sz="1200" dirty="0">
                          <a:effectLst/>
                          <a:latin typeface="+mn-lt"/>
                          <a:ea typeface="宋体"/>
                          <a:cs typeface="Times New Roman"/>
                        </a:endParaRPr>
                      </a:p>
                    </a:txBody>
                    <a:tcPr marL="68580" marR="68580" marT="0" marB="0" anchor="ctr"/>
                  </a:tc>
                </a:tr>
                <a:tr h="378842">
                  <a:tc>
                    <a:txBody>
                      <a:bodyPr/>
                      <a:lstStyle/>
                      <a:p>
                        <a:pPr marL="72000" indent="0" algn="just">
                          <a:lnSpc>
                            <a:spcPct val="100000"/>
                          </a:lnSpc>
                          <a:spcAft>
                            <a:spcPts val="0"/>
                          </a:spcAft>
                        </a:pPr>
                        <a:r>
                          <a:rPr lang="en-GB" sz="1200" b="1" dirty="0">
                            <a:solidFill>
                              <a:srgbClr val="0000FF"/>
                            </a:solidFill>
                            <a:effectLst/>
                            <a:latin typeface="+mn-lt"/>
                            <a:ea typeface="宋体"/>
                            <a:cs typeface="Times New Roman"/>
                          </a:rPr>
                          <a:t>Dec. 1, 2004</a:t>
                        </a:r>
                        <a:endParaRPr lang="zh-CN" sz="1200" dirty="0">
                          <a:effectLst/>
                          <a:latin typeface="+mn-lt"/>
                          <a:ea typeface="宋体"/>
                          <a:cs typeface="Times New Roman"/>
                        </a:endParaRPr>
                      </a:p>
                    </a:txBody>
                    <a:tcPr marL="68580" marR="68580" marT="0" marB="0" anchor="ctr"/>
                  </a:tc>
                  <a:tc>
                    <a:txBody>
                      <a:bodyPr/>
                      <a:lstStyle/>
                      <a:p>
                        <a:pPr marL="72000" indent="0" algn="just">
                          <a:lnSpc>
                            <a:spcPct val="100000"/>
                          </a:lnSpc>
                          <a:spcAft>
                            <a:spcPts val="0"/>
                          </a:spcAft>
                        </a:pPr>
                        <a:r>
                          <a:rPr lang="en-GB" sz="1200" b="1" dirty="0" err="1">
                            <a:solidFill>
                              <a:srgbClr val="0000FF"/>
                            </a:solidFill>
                            <a:effectLst/>
                            <a:latin typeface="+mn-lt"/>
                            <a:ea typeface="宋体"/>
                            <a:cs typeface="Times New Roman"/>
                          </a:rPr>
                          <a:t>Linac</a:t>
                        </a:r>
                        <a:r>
                          <a:rPr lang="en-GB" sz="1200" b="1" dirty="0">
                            <a:solidFill>
                              <a:srgbClr val="0000FF"/>
                            </a:solidFill>
                            <a:effectLst/>
                            <a:latin typeface="+mn-lt"/>
                            <a:ea typeface="宋体"/>
                            <a:cs typeface="Times New Roman"/>
                          </a:rPr>
                          <a:t> delivered e</a:t>
                        </a:r>
                        <a:r>
                          <a:rPr lang="en-GB" sz="1200" b="1" baseline="30000" dirty="0">
                            <a:solidFill>
                              <a:srgbClr val="0000FF"/>
                            </a:solidFill>
                            <a:effectLst/>
                            <a:latin typeface="+mn-lt"/>
                            <a:ea typeface="宋体"/>
                            <a:cs typeface="Times New Roman"/>
                          </a:rPr>
                          <a:t>-</a:t>
                        </a:r>
                        <a:r>
                          <a:rPr lang="en-GB" sz="1200" b="1" dirty="0">
                            <a:solidFill>
                              <a:srgbClr val="0000FF"/>
                            </a:solidFill>
                            <a:effectLst/>
                            <a:latin typeface="+mn-lt"/>
                            <a:ea typeface="宋体"/>
                            <a:cs typeface="Times New Roman"/>
                          </a:rPr>
                          <a:t> beams </a:t>
                        </a:r>
                        <a:r>
                          <a:rPr lang="en-GB" sz="1200" b="1" dirty="0" smtClean="0">
                            <a:solidFill>
                              <a:srgbClr val="0000FF"/>
                            </a:solidFill>
                            <a:effectLst/>
                            <a:latin typeface="+mn-lt"/>
                            <a:ea typeface="宋体"/>
                            <a:cs typeface="Times New Roman"/>
                          </a:rPr>
                          <a:t>to</a:t>
                        </a:r>
                        <a:r>
                          <a:rPr lang="zh-CN" altLang="en-US" sz="1200" b="1" dirty="0" smtClean="0">
                            <a:solidFill>
                              <a:srgbClr val="0000FF"/>
                            </a:solidFill>
                            <a:effectLst/>
                            <a:latin typeface="+mn-lt"/>
                            <a:ea typeface="宋体"/>
                            <a:cs typeface="Times New Roman"/>
                          </a:rPr>
                          <a:t> </a:t>
                        </a:r>
                        <a:r>
                          <a:rPr lang="en-US" altLang="zh-CN" sz="1200" b="1" dirty="0" smtClean="0">
                            <a:solidFill>
                              <a:srgbClr val="0000FF"/>
                            </a:solidFill>
                            <a:effectLst/>
                            <a:latin typeface="+mn-lt"/>
                            <a:ea typeface="宋体"/>
                            <a:cs typeface="Times New Roman"/>
                          </a:rPr>
                          <a:t>BEPC</a:t>
                        </a:r>
                        <a:endParaRPr lang="zh-CN" sz="1200" dirty="0">
                          <a:effectLst/>
                          <a:latin typeface="+mn-lt"/>
                          <a:ea typeface="宋体"/>
                          <a:cs typeface="Times New Roman"/>
                        </a:endParaRPr>
                      </a:p>
                    </a:txBody>
                    <a:tcPr marL="68580" marR="68580" marT="0" marB="0" anchor="ctr"/>
                  </a:tc>
                </a:tr>
                <a:tr h="251998">
                  <a:tc>
                    <a:txBody>
                      <a:bodyPr/>
                      <a:lstStyle/>
                      <a:p>
                        <a:pPr marL="72000" indent="0" algn="just">
                          <a:lnSpc>
                            <a:spcPct val="100000"/>
                          </a:lnSpc>
                          <a:spcAft>
                            <a:spcPts val="0"/>
                          </a:spcAft>
                        </a:pPr>
                        <a:r>
                          <a:rPr lang="en-GB" sz="1200" b="1" dirty="0">
                            <a:solidFill>
                              <a:srgbClr val="0000FF"/>
                            </a:solidFill>
                            <a:effectLst/>
                            <a:latin typeface="+mn-lt"/>
                            <a:ea typeface="宋体"/>
                            <a:cs typeface="Times New Roman"/>
                          </a:rPr>
                          <a:t>July 4, 2005</a:t>
                        </a:r>
                        <a:endParaRPr lang="zh-CN" sz="1200" dirty="0">
                          <a:effectLst/>
                          <a:latin typeface="+mn-lt"/>
                          <a:ea typeface="宋体"/>
                          <a:cs typeface="Times New Roman"/>
                        </a:endParaRPr>
                      </a:p>
                    </a:txBody>
                    <a:tcPr marL="68580" marR="68580" marT="0" marB="0" anchor="ctr"/>
                  </a:tc>
                  <a:tc>
                    <a:txBody>
                      <a:bodyPr/>
                      <a:lstStyle/>
                      <a:p>
                        <a:pPr marL="72000" indent="0" algn="just">
                          <a:lnSpc>
                            <a:spcPct val="100000"/>
                          </a:lnSpc>
                          <a:spcAft>
                            <a:spcPts val="0"/>
                          </a:spcAft>
                        </a:pPr>
                        <a:r>
                          <a:rPr lang="en-GB" sz="1200" b="1" dirty="0">
                            <a:solidFill>
                              <a:srgbClr val="0000FF"/>
                            </a:solidFill>
                            <a:effectLst/>
                            <a:latin typeface="+mn-lt"/>
                            <a:ea typeface="宋体"/>
                            <a:cs typeface="Times New Roman"/>
                          </a:rPr>
                          <a:t>BEPC ring dismount started</a:t>
                        </a:r>
                        <a:endParaRPr lang="zh-CN" sz="1200" dirty="0">
                          <a:effectLst/>
                          <a:latin typeface="+mn-lt"/>
                          <a:ea typeface="宋体"/>
                          <a:cs typeface="Times New Roman"/>
                        </a:endParaRPr>
                      </a:p>
                    </a:txBody>
                    <a:tcPr marL="68580" marR="68580" marT="0" marB="0" anchor="ctr"/>
                  </a:tc>
                </a:tr>
                <a:tr h="251998">
                  <a:tc>
                    <a:txBody>
                      <a:bodyPr/>
                      <a:lstStyle/>
                      <a:p>
                        <a:pPr marL="72000" indent="0" algn="just">
                          <a:lnSpc>
                            <a:spcPct val="100000"/>
                          </a:lnSpc>
                          <a:spcAft>
                            <a:spcPts val="0"/>
                          </a:spcAft>
                        </a:pPr>
                        <a:r>
                          <a:rPr lang="en-GB" sz="1200" b="1" dirty="0">
                            <a:solidFill>
                              <a:srgbClr val="0000FF"/>
                            </a:solidFill>
                            <a:effectLst/>
                            <a:latin typeface="+mn-lt"/>
                            <a:ea typeface="宋体"/>
                            <a:cs typeface="Times New Roman"/>
                          </a:rPr>
                          <a:t>Mar. 2, 2006</a:t>
                        </a:r>
                        <a:endParaRPr lang="zh-CN" sz="1200" dirty="0">
                          <a:effectLst/>
                          <a:latin typeface="+mn-lt"/>
                          <a:ea typeface="宋体"/>
                          <a:cs typeface="Times New Roman"/>
                        </a:endParaRPr>
                      </a:p>
                    </a:txBody>
                    <a:tcPr marL="68580" marR="68580" marT="0" marB="0" anchor="ctr"/>
                  </a:tc>
                  <a:tc>
                    <a:txBody>
                      <a:bodyPr/>
                      <a:lstStyle/>
                      <a:p>
                        <a:pPr marL="72000" indent="0" algn="just">
                          <a:lnSpc>
                            <a:spcPct val="100000"/>
                          </a:lnSpc>
                          <a:spcAft>
                            <a:spcPts val="0"/>
                          </a:spcAft>
                        </a:pPr>
                        <a:r>
                          <a:rPr lang="en-GB" sz="1200" b="1" dirty="0">
                            <a:solidFill>
                              <a:srgbClr val="0000FF"/>
                            </a:solidFill>
                            <a:effectLst/>
                            <a:latin typeface="+mn-lt"/>
                            <a:ea typeface="宋体"/>
                            <a:cs typeface="Times New Roman"/>
                          </a:rPr>
                          <a:t>BEPCII ring installation started</a:t>
                        </a:r>
                        <a:endParaRPr lang="zh-CN" sz="1200" dirty="0">
                          <a:effectLst/>
                          <a:latin typeface="+mn-lt"/>
                          <a:ea typeface="宋体"/>
                          <a:cs typeface="Times New Roman"/>
                        </a:endParaRPr>
                      </a:p>
                    </a:txBody>
                    <a:tcPr marL="68580" marR="68580" marT="0" marB="0" anchor="ctr"/>
                  </a:tc>
                </a:tr>
                <a:tr h="251998">
                  <a:tc>
                    <a:txBody>
                      <a:bodyPr/>
                      <a:lstStyle/>
                      <a:p>
                        <a:pPr marL="72000" indent="0" algn="just">
                          <a:lnSpc>
                            <a:spcPct val="100000"/>
                          </a:lnSpc>
                          <a:spcAft>
                            <a:spcPts val="0"/>
                          </a:spcAft>
                        </a:pPr>
                        <a:r>
                          <a:rPr lang="en-GB" sz="1200" b="1" dirty="0">
                            <a:solidFill>
                              <a:srgbClr val="0000FF"/>
                            </a:solidFill>
                            <a:effectLst/>
                            <a:latin typeface="+mn-lt"/>
                            <a:ea typeface="宋体"/>
                            <a:cs typeface="Times New Roman"/>
                          </a:rPr>
                          <a:t>Aug. 3, 2007</a:t>
                        </a:r>
                        <a:endParaRPr lang="zh-CN" sz="1200" dirty="0">
                          <a:effectLst/>
                          <a:latin typeface="+mn-lt"/>
                          <a:ea typeface="宋体"/>
                          <a:cs typeface="Times New Roman"/>
                        </a:endParaRPr>
                      </a:p>
                    </a:txBody>
                    <a:tcPr marL="68580" marR="68580" marT="0" marB="0" anchor="ctr"/>
                  </a:tc>
                  <a:tc>
                    <a:txBody>
                      <a:bodyPr/>
                      <a:lstStyle/>
                      <a:p>
                        <a:pPr marL="72000" indent="0" algn="just">
                          <a:lnSpc>
                            <a:spcPct val="100000"/>
                          </a:lnSpc>
                          <a:spcAft>
                            <a:spcPts val="0"/>
                          </a:spcAft>
                        </a:pPr>
                        <a:r>
                          <a:rPr lang="en-GB" sz="1200" b="1" dirty="0">
                            <a:solidFill>
                              <a:srgbClr val="0000FF"/>
                            </a:solidFill>
                            <a:effectLst/>
                            <a:latin typeface="+mn-lt"/>
                            <a:ea typeface="宋体"/>
                            <a:cs typeface="Times New Roman"/>
                          </a:rPr>
                          <a:t>Shutdown for </a:t>
                        </a:r>
                        <a:r>
                          <a:rPr lang="en-GB" sz="1200" b="1" dirty="0" smtClean="0">
                            <a:solidFill>
                              <a:srgbClr val="0000FF"/>
                            </a:solidFill>
                            <a:effectLst/>
                            <a:latin typeface="+mn-lt"/>
                            <a:ea typeface="宋体"/>
                            <a:cs typeface="Times New Roman"/>
                          </a:rPr>
                          <a:t>IR</a:t>
                        </a:r>
                        <a:r>
                          <a:rPr lang="en-GB" sz="1200" b="1" dirty="0">
                            <a:solidFill>
                              <a:srgbClr val="0000FF"/>
                            </a:solidFill>
                            <a:effectLst/>
                            <a:latin typeface="+mn-lt"/>
                            <a:ea typeface="宋体"/>
                            <a:cs typeface="Times New Roman"/>
                          </a:rPr>
                          <a:t>-</a:t>
                        </a:r>
                        <a:r>
                          <a:rPr lang="en-GB" sz="1200" b="1" dirty="0" smtClean="0">
                            <a:solidFill>
                              <a:srgbClr val="0000FF"/>
                            </a:solidFill>
                            <a:effectLst/>
                            <a:latin typeface="+mn-lt"/>
                            <a:ea typeface="宋体"/>
                            <a:cs typeface="Times New Roman"/>
                          </a:rPr>
                          <a:t>SCQ</a:t>
                        </a:r>
                        <a:r>
                          <a:rPr lang="zh-CN" altLang="en-US" sz="1200" b="1" dirty="0" smtClean="0">
                            <a:solidFill>
                              <a:srgbClr val="0000FF"/>
                            </a:solidFill>
                            <a:effectLst/>
                            <a:latin typeface="+mn-lt"/>
                            <a:ea typeface="宋体"/>
                            <a:cs typeface="Times New Roman"/>
                          </a:rPr>
                          <a:t> </a:t>
                        </a:r>
                        <a:r>
                          <a:rPr lang="en-US" altLang="zh-CN" sz="1200" b="1" dirty="0" smtClean="0">
                            <a:solidFill>
                              <a:srgbClr val="0000FF"/>
                            </a:solidFill>
                            <a:effectLst/>
                            <a:latin typeface="+mn-lt"/>
                            <a:ea typeface="宋体"/>
                            <a:cs typeface="Times New Roman"/>
                          </a:rPr>
                          <a:t>installation</a:t>
                        </a:r>
                        <a:endParaRPr lang="zh-CN" sz="1200" dirty="0">
                          <a:effectLst/>
                          <a:latin typeface="+mn-lt"/>
                          <a:ea typeface="宋体"/>
                          <a:cs typeface="Times New Roman"/>
                        </a:endParaRPr>
                      </a:p>
                    </a:txBody>
                    <a:tcPr marL="68580" marR="68580" marT="0" marB="0" anchor="ctr"/>
                  </a:tc>
                </a:tr>
                <a:tr h="251998">
                  <a:tc>
                    <a:txBody>
                      <a:bodyPr/>
                      <a:lstStyle/>
                      <a:p>
                        <a:pPr marL="72000" indent="0" algn="just">
                          <a:lnSpc>
                            <a:spcPct val="100000"/>
                          </a:lnSpc>
                          <a:spcAft>
                            <a:spcPts val="0"/>
                          </a:spcAft>
                        </a:pPr>
                        <a:r>
                          <a:rPr lang="zh-CN" altLang="en-US" sz="1200" b="1" dirty="0" smtClean="0">
                            <a:solidFill>
                              <a:srgbClr val="0000FF"/>
                            </a:solidFill>
                            <a:effectLst/>
                            <a:latin typeface="+mn-lt"/>
                            <a:ea typeface="宋体"/>
                            <a:cs typeface="Times New Roman"/>
                          </a:rPr>
                          <a:t> </a:t>
                        </a:r>
                        <a:r>
                          <a:rPr lang="en-GB" sz="1200" b="1" dirty="0" smtClean="0">
                            <a:solidFill>
                              <a:srgbClr val="0000FF"/>
                            </a:solidFill>
                            <a:effectLst/>
                            <a:latin typeface="+mn-lt"/>
                            <a:ea typeface="宋体"/>
                            <a:cs typeface="Times New Roman"/>
                          </a:rPr>
                          <a:t>Mar.</a:t>
                        </a:r>
                        <a:r>
                          <a:rPr lang="zh-CN" altLang="en-US" sz="1200" b="1" dirty="0" smtClean="0">
                            <a:solidFill>
                              <a:srgbClr val="0000FF"/>
                            </a:solidFill>
                            <a:effectLst/>
                            <a:latin typeface="+mn-lt"/>
                            <a:ea typeface="宋体"/>
                            <a:cs typeface="Times New Roman"/>
                          </a:rPr>
                          <a:t> </a:t>
                        </a:r>
                        <a:r>
                          <a:rPr lang="en-GB" sz="1200" b="1" dirty="0" smtClean="0">
                            <a:solidFill>
                              <a:srgbClr val="0000FF"/>
                            </a:solidFill>
                            <a:effectLst/>
                            <a:latin typeface="+mn-lt"/>
                            <a:ea typeface="宋体"/>
                            <a:cs typeface="Times New Roman"/>
                          </a:rPr>
                          <a:t>28</a:t>
                        </a:r>
                        <a:r>
                          <a:rPr lang="en-GB" sz="1200" b="1" dirty="0">
                            <a:solidFill>
                              <a:srgbClr val="0000FF"/>
                            </a:solidFill>
                            <a:effectLst/>
                            <a:latin typeface="+mn-lt"/>
                            <a:ea typeface="宋体"/>
                            <a:cs typeface="Times New Roman"/>
                          </a:rPr>
                          <a:t>, 2008</a:t>
                        </a:r>
                        <a:endParaRPr lang="zh-CN" sz="1200" dirty="0">
                          <a:effectLst/>
                          <a:latin typeface="+mn-lt"/>
                          <a:ea typeface="宋体"/>
                          <a:cs typeface="Times New Roman"/>
                        </a:endParaRPr>
                      </a:p>
                    </a:txBody>
                    <a:tcPr marL="68580" marR="68580" marT="0" marB="0" anchor="ctr"/>
                  </a:tc>
                  <a:tc>
                    <a:txBody>
                      <a:bodyPr/>
                      <a:lstStyle/>
                      <a:p>
                        <a:pPr marL="72000" indent="0" algn="just">
                          <a:lnSpc>
                            <a:spcPct val="100000"/>
                          </a:lnSpc>
                          <a:spcAft>
                            <a:spcPts val="0"/>
                          </a:spcAft>
                        </a:pPr>
                        <a:r>
                          <a:rPr lang="en-US" sz="1200" b="1" dirty="0">
                            <a:solidFill>
                              <a:srgbClr val="0000FF"/>
                            </a:solidFill>
                            <a:effectLst/>
                            <a:latin typeface="+mn-lt"/>
                            <a:ea typeface="宋体"/>
                            <a:cs typeface="Times New Roman"/>
                          </a:rPr>
                          <a:t>Shutdown for </a:t>
                        </a:r>
                        <a:r>
                          <a:rPr lang="en-US" sz="1200" b="1" dirty="0" smtClean="0">
                            <a:solidFill>
                              <a:srgbClr val="0000FF"/>
                            </a:solidFill>
                            <a:effectLst/>
                            <a:latin typeface="+mn-lt"/>
                            <a:ea typeface="宋体"/>
                            <a:cs typeface="Times New Roman"/>
                          </a:rPr>
                          <a:t>BESIII</a:t>
                        </a:r>
                        <a:r>
                          <a:rPr lang="zh-CN" altLang="en-US" sz="1200" b="1" dirty="0" smtClean="0">
                            <a:solidFill>
                              <a:srgbClr val="0000FF"/>
                            </a:solidFill>
                            <a:effectLst/>
                            <a:latin typeface="+mn-lt"/>
                            <a:ea typeface="宋体"/>
                            <a:cs typeface="Times New Roman"/>
                          </a:rPr>
                          <a:t> </a:t>
                        </a:r>
                        <a:r>
                          <a:rPr lang="en-US" sz="1200" b="1" dirty="0" smtClean="0">
                            <a:solidFill>
                              <a:srgbClr val="0000FF"/>
                            </a:solidFill>
                            <a:effectLst/>
                            <a:latin typeface="+mn-lt"/>
                            <a:ea typeface="宋体"/>
                            <a:cs typeface="Times New Roman"/>
                          </a:rPr>
                          <a:t>installation</a:t>
                        </a:r>
                        <a:endParaRPr lang="zh-CN" sz="1200" dirty="0">
                          <a:effectLst/>
                          <a:latin typeface="+mn-lt"/>
                          <a:ea typeface="宋体"/>
                          <a:cs typeface="Times New Roman"/>
                        </a:endParaRPr>
                      </a:p>
                    </a:txBody>
                    <a:tcPr marL="68580" marR="68580" marT="0" marB="0" anchor="ctr"/>
                  </a:tc>
                </a:tr>
                <a:tr h="186848">
                  <a:tc>
                    <a:txBody>
                      <a:bodyPr/>
                      <a:lstStyle/>
                      <a:p>
                        <a:pPr marL="72000" indent="0" algn="just">
                          <a:lnSpc>
                            <a:spcPct val="100000"/>
                          </a:lnSpc>
                          <a:spcAft>
                            <a:spcPts val="0"/>
                          </a:spcAft>
                        </a:pPr>
                        <a:r>
                          <a:rPr lang="en-GB" sz="1200" b="1" dirty="0">
                            <a:solidFill>
                              <a:srgbClr val="0000FF"/>
                            </a:solidFill>
                            <a:effectLst/>
                            <a:latin typeface="+mn-lt"/>
                            <a:ea typeface="宋体"/>
                            <a:cs typeface="Times New Roman"/>
                          </a:rPr>
                          <a:t>July 19, 2008</a:t>
                        </a:r>
                        <a:endParaRPr lang="zh-CN" sz="1200" dirty="0">
                          <a:effectLst/>
                          <a:latin typeface="+mn-lt"/>
                          <a:ea typeface="宋体"/>
                          <a:cs typeface="Times New Roman"/>
                        </a:endParaRPr>
                      </a:p>
                    </a:txBody>
                    <a:tcPr marL="68580" marR="68580" marT="0" marB="0" anchor="ctr"/>
                  </a:tc>
                  <a:tc>
                    <a:txBody>
                      <a:bodyPr/>
                      <a:lstStyle/>
                      <a:p>
                        <a:pPr marL="72000" indent="0" algn="just">
                          <a:lnSpc>
                            <a:spcPct val="100000"/>
                          </a:lnSpc>
                          <a:spcAft>
                            <a:spcPts val="0"/>
                          </a:spcAft>
                        </a:pPr>
                        <a:r>
                          <a:rPr lang="en-GB" sz="1200" b="1" dirty="0">
                            <a:solidFill>
                              <a:srgbClr val="0000FF"/>
                            </a:solidFill>
                            <a:effectLst/>
                            <a:latin typeface="+mn-lt"/>
                            <a:ea typeface="宋体"/>
                            <a:cs typeface="Times New Roman"/>
                          </a:rPr>
                          <a:t>First hadron event observed</a:t>
                        </a:r>
                        <a:endParaRPr lang="zh-CN" sz="1200" dirty="0">
                          <a:effectLst/>
                          <a:latin typeface="+mn-lt"/>
                          <a:ea typeface="宋体"/>
                          <a:cs typeface="Times New Roman"/>
                        </a:endParaRPr>
                      </a:p>
                    </a:txBody>
                    <a:tcPr marL="68580" marR="68580" marT="0" marB="0" anchor="ctr"/>
                  </a:tc>
                </a:tr>
                <a:tr h="251998">
                  <a:tc>
                    <a:txBody>
                      <a:bodyPr/>
                      <a:lstStyle/>
                      <a:p>
                        <a:pPr marL="72000" indent="0" algn="just">
                          <a:lnSpc>
                            <a:spcPct val="100000"/>
                          </a:lnSpc>
                          <a:spcAft>
                            <a:spcPts val="0"/>
                          </a:spcAft>
                        </a:pPr>
                        <a:r>
                          <a:rPr lang="en-GB" sz="1200" b="1" dirty="0">
                            <a:solidFill>
                              <a:srgbClr val="FF0000"/>
                            </a:solidFill>
                            <a:effectLst/>
                            <a:latin typeface="+mn-lt"/>
                            <a:ea typeface="宋体"/>
                            <a:cs typeface="Times New Roman"/>
                          </a:rPr>
                          <a:t>May 19, 2009</a:t>
                        </a:r>
                        <a:endParaRPr lang="zh-CN" sz="1200" dirty="0">
                          <a:effectLst/>
                          <a:latin typeface="+mn-lt"/>
                          <a:ea typeface="宋体"/>
                          <a:cs typeface="Times New Roman"/>
                        </a:endParaRPr>
                      </a:p>
                    </a:txBody>
                    <a:tcPr marL="68580" marR="68580" marT="0" marB="0" anchor="ctr"/>
                  </a:tc>
                  <a:tc>
                    <a:txBody>
                      <a:bodyPr/>
                      <a:lstStyle/>
                      <a:p>
                        <a:pPr marL="72000" indent="0" algn="just">
                          <a:lnSpc>
                            <a:spcPct val="100000"/>
                          </a:lnSpc>
                          <a:spcAft>
                            <a:spcPts val="0"/>
                          </a:spcAft>
                        </a:pPr>
                        <a:r>
                          <a:rPr lang="en-GB" sz="1200" b="1" dirty="0">
                            <a:solidFill>
                              <a:srgbClr val="FF0000"/>
                            </a:solidFill>
                            <a:effectLst/>
                            <a:latin typeface="+mn-lt"/>
                            <a:ea typeface="宋体"/>
                            <a:cs typeface="Times New Roman"/>
                          </a:rPr>
                          <a:t>Luminosity reached 3.3</a:t>
                        </a:r>
                        <a:r>
                          <a:rPr lang="en-GB" sz="1200" b="1" dirty="0">
                            <a:solidFill>
                              <a:srgbClr val="FF0000"/>
                            </a:solidFill>
                            <a:effectLst/>
                            <a:latin typeface="+mn-lt"/>
                            <a:ea typeface="宋体"/>
                            <a:cs typeface="Times New Roman"/>
                            <a:sym typeface="Symbol"/>
                          </a:rPr>
                          <a:t></a:t>
                        </a:r>
                        <a:r>
                          <a:rPr lang="en-GB" sz="1200" b="1" dirty="0">
                            <a:solidFill>
                              <a:srgbClr val="FF0000"/>
                            </a:solidFill>
                            <a:effectLst/>
                            <a:latin typeface="+mn-lt"/>
                            <a:ea typeface="宋体"/>
                            <a:cs typeface="Times New Roman"/>
                          </a:rPr>
                          <a:t>10</a:t>
                        </a:r>
                        <a:r>
                          <a:rPr lang="en-GB" sz="1200" b="1" baseline="30000" dirty="0">
                            <a:solidFill>
                              <a:srgbClr val="FF0000"/>
                            </a:solidFill>
                            <a:effectLst/>
                            <a:latin typeface="+mn-lt"/>
                            <a:ea typeface="宋体"/>
                            <a:cs typeface="Times New Roman"/>
                          </a:rPr>
                          <a:t>32</a:t>
                        </a:r>
                        <a:r>
                          <a:rPr lang="en-GB" sz="1200" b="1" dirty="0">
                            <a:solidFill>
                              <a:srgbClr val="FF0000"/>
                            </a:solidFill>
                            <a:effectLst/>
                            <a:latin typeface="+mn-lt"/>
                            <a:ea typeface="宋体"/>
                            <a:cs typeface="Times New Roman"/>
                          </a:rPr>
                          <a:t>cm</a:t>
                        </a:r>
                        <a:r>
                          <a:rPr lang="en-GB" sz="1200" b="1" baseline="30000" dirty="0">
                            <a:solidFill>
                              <a:srgbClr val="FF0000"/>
                            </a:solidFill>
                            <a:effectLst/>
                            <a:latin typeface="+mn-lt"/>
                            <a:ea typeface="宋体"/>
                            <a:cs typeface="Times New Roman"/>
                          </a:rPr>
                          <a:t>-2</a:t>
                        </a:r>
                        <a:r>
                          <a:rPr lang="en-GB" sz="1200" b="1" dirty="0">
                            <a:solidFill>
                              <a:srgbClr val="FF0000"/>
                            </a:solidFill>
                            <a:effectLst/>
                            <a:latin typeface="+mn-lt"/>
                            <a:ea typeface="宋体"/>
                            <a:cs typeface="Times New Roman"/>
                          </a:rPr>
                          <a:t>s</a:t>
                        </a:r>
                        <a:r>
                          <a:rPr lang="en-GB" sz="1200" b="1" baseline="30000" dirty="0">
                            <a:solidFill>
                              <a:srgbClr val="FF0000"/>
                            </a:solidFill>
                            <a:effectLst/>
                            <a:latin typeface="+mn-lt"/>
                            <a:ea typeface="宋体"/>
                            <a:cs typeface="Times New Roman"/>
                          </a:rPr>
                          <a:t>-1</a:t>
                        </a:r>
                        <a:endParaRPr lang="zh-CN" sz="1200" dirty="0">
                          <a:effectLst/>
                          <a:latin typeface="+mn-lt"/>
                          <a:ea typeface="宋体"/>
                          <a:cs typeface="Times New Roman"/>
                        </a:endParaRPr>
                      </a:p>
                    </a:txBody>
                    <a:tcPr marL="68580" marR="68580" marT="0" marB="0" anchor="ctr"/>
                  </a:tc>
                </a:tr>
                <a:tr h="186848">
                  <a:tc>
                    <a:txBody>
                      <a:bodyPr/>
                      <a:lstStyle/>
                      <a:p>
                        <a:pPr marL="72000" indent="0" algn="just">
                          <a:lnSpc>
                            <a:spcPct val="100000"/>
                          </a:lnSpc>
                          <a:spcAft>
                            <a:spcPts val="0"/>
                          </a:spcAft>
                        </a:pPr>
                        <a:r>
                          <a:rPr lang="en-GB" sz="1200" b="1" dirty="0">
                            <a:solidFill>
                              <a:srgbClr val="3366FF"/>
                            </a:solidFill>
                            <a:effectLst/>
                            <a:latin typeface="+mn-lt"/>
                            <a:ea typeface="宋体"/>
                            <a:cs typeface="Times New Roman"/>
                          </a:rPr>
                          <a:t>July 17, 2009</a:t>
                        </a:r>
                        <a:endParaRPr lang="zh-CN" sz="1200" dirty="0">
                          <a:solidFill>
                            <a:srgbClr val="3366FF"/>
                          </a:solidFill>
                          <a:effectLst/>
                          <a:latin typeface="+mn-lt"/>
                          <a:ea typeface="宋体"/>
                          <a:cs typeface="Times New Roman"/>
                        </a:endParaRPr>
                      </a:p>
                    </a:txBody>
                    <a:tcPr marL="68580" marR="68580" marT="0" marB="0" anchor="ctr"/>
                  </a:tc>
                  <a:tc>
                    <a:txBody>
                      <a:bodyPr/>
                      <a:lstStyle/>
                      <a:p>
                        <a:pPr marL="72000" indent="0" algn="just">
                          <a:lnSpc>
                            <a:spcPct val="100000"/>
                          </a:lnSpc>
                          <a:spcAft>
                            <a:spcPts val="0"/>
                          </a:spcAft>
                        </a:pPr>
                        <a:r>
                          <a:rPr lang="en-GB" sz="1200" b="1" dirty="0">
                            <a:solidFill>
                              <a:srgbClr val="3366FF"/>
                            </a:solidFill>
                            <a:effectLst/>
                            <a:latin typeface="+mn-lt"/>
                            <a:ea typeface="宋体"/>
                            <a:cs typeface="Times New Roman"/>
                          </a:rPr>
                          <a:t>Pass the National test &amp; check</a:t>
                        </a:r>
                        <a:endParaRPr lang="zh-CN" sz="1200" dirty="0">
                          <a:solidFill>
                            <a:srgbClr val="3366FF"/>
                          </a:solidFill>
                          <a:effectLst/>
                          <a:latin typeface="+mn-lt"/>
                          <a:ea typeface="宋体"/>
                          <a:cs typeface="Times New Roman"/>
                        </a:endParaRPr>
                      </a:p>
                    </a:txBody>
                    <a:tcPr marL="68580" marR="68580" marT="0" marB="0" anchor="ctr"/>
                  </a:tc>
                </a:tr>
                <a:tr h="251998">
                  <a:tc>
                    <a:txBody>
                      <a:bodyPr/>
                      <a:lstStyle/>
                      <a:p>
                        <a:pPr marL="72000" indent="0" algn="just">
                          <a:lnSpc>
                            <a:spcPct val="100000"/>
                          </a:lnSpc>
                          <a:spcAft>
                            <a:spcPts val="0"/>
                          </a:spcAft>
                        </a:pPr>
                        <a:r>
                          <a:rPr lang="en-GB" sz="1200" b="1" dirty="0">
                            <a:solidFill>
                              <a:srgbClr val="FF0000"/>
                            </a:solidFill>
                            <a:effectLst/>
                            <a:latin typeface="+mn-lt"/>
                            <a:ea typeface="宋体"/>
                            <a:cs typeface="Times New Roman"/>
                          </a:rPr>
                          <a:t>April 8, 2011</a:t>
                        </a:r>
                        <a:endParaRPr lang="zh-CN" sz="1200" dirty="0">
                          <a:effectLst/>
                          <a:latin typeface="+mn-lt"/>
                          <a:ea typeface="宋体"/>
                          <a:cs typeface="Times New Roman"/>
                        </a:endParaRPr>
                      </a:p>
                    </a:txBody>
                    <a:tcPr marL="68580" marR="68580" marT="0" marB="0" anchor="ctr"/>
                  </a:tc>
                  <a:tc>
                    <a:txBody>
                      <a:bodyPr/>
                      <a:lstStyle/>
                      <a:p>
                        <a:pPr marL="72000" indent="0" algn="just">
                          <a:lnSpc>
                            <a:spcPct val="100000"/>
                          </a:lnSpc>
                          <a:spcAft>
                            <a:spcPts val="0"/>
                          </a:spcAft>
                        </a:pPr>
                        <a:r>
                          <a:rPr lang="en-GB" sz="1200" b="1" dirty="0">
                            <a:solidFill>
                              <a:srgbClr val="FF0000"/>
                            </a:solidFill>
                            <a:effectLst/>
                            <a:latin typeface="+mn-lt"/>
                            <a:ea typeface="宋体"/>
                            <a:cs typeface="Times New Roman"/>
                          </a:rPr>
                          <a:t>Luminosity reached 6.5</a:t>
                        </a:r>
                        <a:r>
                          <a:rPr lang="en-GB" sz="1200" b="1" dirty="0">
                            <a:solidFill>
                              <a:srgbClr val="FF0000"/>
                            </a:solidFill>
                            <a:effectLst/>
                            <a:latin typeface="+mn-lt"/>
                            <a:ea typeface="宋体"/>
                            <a:cs typeface="Times New Roman"/>
                            <a:sym typeface="Symbol"/>
                          </a:rPr>
                          <a:t></a:t>
                        </a:r>
                        <a:r>
                          <a:rPr lang="en-GB" sz="1200" b="1" dirty="0">
                            <a:solidFill>
                              <a:srgbClr val="FF0000"/>
                            </a:solidFill>
                            <a:effectLst/>
                            <a:latin typeface="+mn-lt"/>
                            <a:ea typeface="宋体"/>
                            <a:cs typeface="Times New Roman"/>
                          </a:rPr>
                          <a:t>10</a:t>
                        </a:r>
                        <a:r>
                          <a:rPr lang="en-GB" sz="1200" b="1" baseline="30000" dirty="0">
                            <a:solidFill>
                              <a:srgbClr val="FF0000"/>
                            </a:solidFill>
                            <a:effectLst/>
                            <a:latin typeface="+mn-lt"/>
                            <a:ea typeface="宋体"/>
                            <a:cs typeface="Times New Roman"/>
                          </a:rPr>
                          <a:t>32</a:t>
                        </a:r>
                        <a:r>
                          <a:rPr lang="en-GB" sz="1200" b="1" dirty="0">
                            <a:solidFill>
                              <a:srgbClr val="FF0000"/>
                            </a:solidFill>
                            <a:effectLst/>
                            <a:latin typeface="+mn-lt"/>
                            <a:ea typeface="宋体"/>
                            <a:cs typeface="Times New Roman"/>
                          </a:rPr>
                          <a:t>cm</a:t>
                        </a:r>
                        <a:r>
                          <a:rPr lang="en-GB" sz="1200" b="1" baseline="30000" dirty="0">
                            <a:solidFill>
                              <a:srgbClr val="FF0000"/>
                            </a:solidFill>
                            <a:effectLst/>
                            <a:latin typeface="+mn-lt"/>
                            <a:ea typeface="宋体"/>
                            <a:cs typeface="Times New Roman"/>
                          </a:rPr>
                          <a:t>-2</a:t>
                        </a:r>
                        <a:r>
                          <a:rPr lang="en-GB" sz="1200" b="1" dirty="0">
                            <a:solidFill>
                              <a:srgbClr val="FF0000"/>
                            </a:solidFill>
                            <a:effectLst/>
                            <a:latin typeface="+mn-lt"/>
                            <a:ea typeface="宋体"/>
                            <a:cs typeface="Times New Roman"/>
                          </a:rPr>
                          <a:t>s</a:t>
                        </a:r>
                        <a:r>
                          <a:rPr lang="en-GB" sz="1200" b="1" baseline="30000" dirty="0">
                            <a:solidFill>
                              <a:srgbClr val="FF0000"/>
                            </a:solidFill>
                            <a:effectLst/>
                            <a:latin typeface="+mn-lt"/>
                            <a:ea typeface="宋体"/>
                            <a:cs typeface="Times New Roman"/>
                          </a:rPr>
                          <a:t>-1</a:t>
                        </a:r>
                        <a:endParaRPr lang="zh-CN" sz="1200" dirty="0">
                          <a:effectLst/>
                          <a:latin typeface="+mn-lt"/>
                          <a:ea typeface="宋体"/>
                          <a:cs typeface="Times New Roman"/>
                        </a:endParaRPr>
                      </a:p>
                    </a:txBody>
                    <a:tcPr marL="68580" marR="68580" marT="0" marB="0" anchor="ctr"/>
                  </a:tc>
                </a:tr>
                <a:tr h="251998">
                  <a:tc>
                    <a:txBody>
                      <a:bodyPr/>
                      <a:lstStyle/>
                      <a:p>
                        <a:pPr marL="72000"/>
                        <a:r>
                          <a:rPr lang="zh-CN" altLang="en-US" sz="1200" b="1" dirty="0" smtClean="0">
                            <a:solidFill>
                              <a:srgbClr val="FF0000"/>
                            </a:solidFill>
                            <a:latin typeface="+mn-lt"/>
                          </a:rPr>
                          <a:t> </a:t>
                        </a:r>
                        <a:r>
                          <a:rPr lang="en-US" altLang="zh-CN" sz="1200" b="1" dirty="0" smtClean="0">
                            <a:solidFill>
                              <a:srgbClr val="FF0000"/>
                            </a:solidFill>
                            <a:latin typeface="+mn-lt"/>
                          </a:rPr>
                          <a:t>April</a:t>
                        </a:r>
                        <a:r>
                          <a:rPr lang="zh-CN" altLang="en-US" sz="1200" b="1" dirty="0" smtClean="0">
                            <a:solidFill>
                              <a:srgbClr val="FF0000"/>
                            </a:solidFill>
                            <a:latin typeface="+mn-lt"/>
                          </a:rPr>
                          <a:t> </a:t>
                        </a:r>
                        <a:r>
                          <a:rPr lang="en-US" altLang="zh-CN" sz="1200" b="1" dirty="0" smtClean="0">
                            <a:solidFill>
                              <a:srgbClr val="FF0000"/>
                            </a:solidFill>
                            <a:latin typeface="+mn-lt"/>
                          </a:rPr>
                          <a:t>2013</a:t>
                        </a:r>
                        <a:endParaRPr lang="zh-CN" altLang="en-US" sz="1200" b="1" dirty="0">
                          <a:solidFill>
                            <a:srgbClr val="FF0000"/>
                          </a:solidFill>
                          <a:latin typeface="+mn-lt"/>
                        </a:endParaRPr>
                      </a:p>
                    </a:txBody>
                    <a:tcPr marL="68580" marR="68580" marT="0" marB="0" anchor="ctr"/>
                  </a:tc>
                  <a:tc>
                    <a:txBody>
                      <a:bodyPr/>
                      <a:lstStyle/>
                      <a:p>
                        <a:pPr marL="72000"/>
                        <a:r>
                          <a:rPr lang="en-US" altLang="zh-CN" sz="1200" b="1" dirty="0" err="1" smtClean="0">
                            <a:solidFill>
                              <a:srgbClr val="FF0000"/>
                            </a:solidFill>
                            <a:latin typeface="+mn-lt"/>
                          </a:rPr>
                          <a:t>Zc</a:t>
                        </a:r>
                        <a:r>
                          <a:rPr lang="en-US" altLang="zh-CN" sz="1200" b="1" dirty="0" smtClean="0">
                            <a:solidFill>
                              <a:srgbClr val="FF0000"/>
                            </a:solidFill>
                            <a:latin typeface="+mn-lt"/>
                          </a:rPr>
                          <a:t>(3900)</a:t>
                        </a:r>
                        <a:r>
                          <a:rPr lang="zh-CN" altLang="en-US" sz="1200" b="1" dirty="0" smtClean="0">
                            <a:solidFill>
                              <a:srgbClr val="FF0000"/>
                            </a:solidFill>
                            <a:latin typeface="+mn-lt"/>
                          </a:rPr>
                          <a:t> </a:t>
                        </a:r>
                        <a:r>
                          <a:rPr lang="en-US" altLang="zh-CN" sz="1200" b="1" dirty="0" smtClean="0">
                            <a:solidFill>
                              <a:srgbClr val="FF0000"/>
                            </a:solidFill>
                            <a:latin typeface="+mn-lt"/>
                          </a:rPr>
                          <a:t>found</a:t>
                        </a:r>
                        <a:r>
                          <a:rPr lang="zh-CN" altLang="en-US" sz="1200" b="1" dirty="0" smtClean="0">
                            <a:solidFill>
                              <a:srgbClr val="FF0000"/>
                            </a:solidFill>
                            <a:latin typeface="+mn-lt"/>
                          </a:rPr>
                          <a:t> </a:t>
                        </a:r>
                        <a:r>
                          <a:rPr lang="en-US" altLang="zh-CN" sz="1200" b="1" dirty="0" smtClean="0">
                            <a:solidFill>
                              <a:srgbClr val="FF0000"/>
                            </a:solidFill>
                            <a:latin typeface="+mn-lt"/>
                          </a:rPr>
                          <a:t>&amp;</a:t>
                        </a:r>
                        <a:r>
                          <a:rPr lang="zh-CN" altLang="en-US" sz="1200" b="1" dirty="0" smtClean="0">
                            <a:solidFill>
                              <a:srgbClr val="FF0000"/>
                            </a:solidFill>
                            <a:latin typeface="+mn-lt"/>
                          </a:rPr>
                          <a:t> </a:t>
                        </a:r>
                        <a:r>
                          <a:rPr lang="en-US" altLang="zh-CN" sz="1200" b="1" dirty="0" smtClean="0">
                            <a:solidFill>
                              <a:srgbClr val="FF0000"/>
                            </a:solidFill>
                            <a:latin typeface="+mn-lt"/>
                          </a:rPr>
                          <a:t>confirmed</a:t>
                        </a:r>
                        <a:endParaRPr lang="zh-CN" altLang="en-US" sz="1200" b="1" dirty="0">
                          <a:solidFill>
                            <a:srgbClr val="FF0000"/>
                          </a:solidFill>
                          <a:latin typeface="+mn-lt"/>
                        </a:endParaRPr>
                      </a:p>
                    </a:txBody>
                    <a:tcPr marL="68580" marR="68580" marT="0" marB="0" anchor="ctr"/>
                  </a:tc>
                </a:tr>
                <a:tr h="373695">
                  <a:tc>
                    <a:txBody>
                      <a:bodyPr/>
                      <a:lstStyle/>
                      <a:p>
                        <a:pPr marL="72000"/>
                        <a:r>
                          <a:rPr lang="en-US" altLang="zh-CN" sz="1200" b="1" dirty="0" smtClean="0">
                            <a:solidFill>
                              <a:srgbClr val="FF0000"/>
                            </a:solidFill>
                            <a:latin typeface="+mn-lt"/>
                          </a:rPr>
                          <a:t>Nov.</a:t>
                        </a:r>
                        <a:r>
                          <a:rPr lang="zh-CN" altLang="en-US" sz="1200" b="1" dirty="0" smtClean="0">
                            <a:solidFill>
                              <a:srgbClr val="FF0000"/>
                            </a:solidFill>
                            <a:latin typeface="+mn-lt"/>
                          </a:rPr>
                          <a:t> </a:t>
                        </a:r>
                        <a:r>
                          <a:rPr lang="en-US" altLang="zh-CN" sz="1200" b="1" dirty="0" smtClean="0">
                            <a:solidFill>
                              <a:srgbClr val="FF0000"/>
                            </a:solidFill>
                            <a:latin typeface="+mn-lt"/>
                          </a:rPr>
                          <a:t>20,</a:t>
                        </a:r>
                        <a:r>
                          <a:rPr lang="zh-CN" altLang="en-US" sz="1200" b="1" dirty="0" smtClean="0">
                            <a:solidFill>
                              <a:srgbClr val="FF0000"/>
                            </a:solidFill>
                            <a:latin typeface="+mn-lt"/>
                          </a:rPr>
                          <a:t> </a:t>
                        </a:r>
                        <a:r>
                          <a:rPr lang="en-US" altLang="zh-CN" sz="1200" b="1" dirty="0" smtClean="0">
                            <a:solidFill>
                              <a:srgbClr val="FF0000"/>
                            </a:solidFill>
                            <a:latin typeface="+mn-lt"/>
                          </a:rPr>
                          <a:t>2014</a:t>
                        </a:r>
                        <a:endParaRPr lang="zh-CN" altLang="en-US" sz="1200" b="1" dirty="0">
                          <a:solidFill>
                            <a:srgbClr val="FF0000"/>
                          </a:solidFill>
                          <a:latin typeface="+mn-lt"/>
                        </a:endParaRPr>
                      </a:p>
                    </a:txBody>
                    <a:tcPr marL="68580" marR="68580" marT="0" marB="0" anchor="ctr"/>
                  </a:tc>
                  <a:tc>
                    <a:txBody>
                      <a:bodyPr/>
                      <a:lstStyle/>
                      <a:p>
                        <a:pPr marL="72000" marR="0" indent="0" algn="l" defTabSz="914400" rtl="0" eaLnBrk="1" fontAlgn="auto" latinLnBrk="0" hangingPunct="1">
                          <a:lnSpc>
                            <a:spcPct val="100000"/>
                          </a:lnSpc>
                          <a:spcBef>
                            <a:spcPts val="0"/>
                          </a:spcBef>
                          <a:spcAft>
                            <a:spcPts val="0"/>
                          </a:spcAft>
                          <a:buClrTx/>
                          <a:buSzTx/>
                          <a:buFontTx/>
                          <a:buNone/>
                          <a:tabLst/>
                          <a:defRPr/>
                        </a:pPr>
                        <a:r>
                          <a:rPr lang="en-GB" altLang="zh-CN" sz="1200" b="1" dirty="0" smtClean="0">
                            <a:solidFill>
                              <a:srgbClr val="FF0000"/>
                            </a:solidFill>
                            <a:effectLst/>
                            <a:latin typeface="+mn-lt"/>
                            <a:ea typeface="宋体"/>
                            <a:cs typeface="Times New Roman"/>
                          </a:rPr>
                          <a:t>Luminosity reached </a:t>
                        </a:r>
                        <a:r>
                          <a:rPr lang="en-US" altLang="zh-CN" sz="1200" b="1" dirty="0" smtClean="0">
                            <a:solidFill>
                              <a:srgbClr val="FF0000"/>
                            </a:solidFill>
                            <a:effectLst/>
                            <a:latin typeface="+mn-lt"/>
                            <a:ea typeface="宋体"/>
                            <a:cs typeface="Times New Roman"/>
                          </a:rPr>
                          <a:t>8</a:t>
                        </a:r>
                        <a:r>
                          <a:rPr lang="en-GB" altLang="zh-CN" sz="1200" b="1" dirty="0" smtClean="0">
                            <a:solidFill>
                              <a:srgbClr val="FF0000"/>
                            </a:solidFill>
                            <a:effectLst/>
                            <a:latin typeface="+mn-lt"/>
                            <a:ea typeface="宋体"/>
                            <a:cs typeface="Times New Roman"/>
                          </a:rPr>
                          <a:t>.5</a:t>
                        </a:r>
                        <a:r>
                          <a:rPr lang="en-US" altLang="zh-CN" sz="1200" b="1" dirty="0" smtClean="0">
                            <a:solidFill>
                              <a:srgbClr val="FF0000"/>
                            </a:solidFill>
                            <a:effectLst/>
                            <a:latin typeface="+mn-lt"/>
                            <a:ea typeface="宋体"/>
                            <a:cs typeface="Times New Roman"/>
                          </a:rPr>
                          <a:t>3</a:t>
                        </a:r>
                        <a:r>
                          <a:rPr lang="en-GB" altLang="zh-CN" sz="1200" b="1" dirty="0" smtClean="0">
                            <a:solidFill>
                              <a:srgbClr val="FF0000"/>
                            </a:solidFill>
                            <a:effectLst/>
                            <a:latin typeface="+mn-lt"/>
                            <a:ea typeface="宋体"/>
                            <a:cs typeface="Times New Roman"/>
                            <a:sym typeface="Symbol"/>
                          </a:rPr>
                          <a:t></a:t>
                        </a:r>
                        <a:r>
                          <a:rPr lang="en-GB" altLang="zh-CN" sz="1200" b="1" dirty="0" smtClean="0">
                            <a:solidFill>
                              <a:srgbClr val="FF0000"/>
                            </a:solidFill>
                            <a:effectLst/>
                            <a:latin typeface="+mn-lt"/>
                            <a:ea typeface="宋体"/>
                            <a:cs typeface="Times New Roman"/>
                          </a:rPr>
                          <a:t>10</a:t>
                        </a:r>
                        <a:r>
                          <a:rPr lang="en-GB" altLang="zh-CN" sz="1200" b="1" baseline="30000" dirty="0" smtClean="0">
                            <a:solidFill>
                              <a:srgbClr val="FF0000"/>
                            </a:solidFill>
                            <a:effectLst/>
                            <a:latin typeface="+mn-lt"/>
                            <a:ea typeface="宋体"/>
                            <a:cs typeface="Times New Roman"/>
                          </a:rPr>
                          <a:t>32</a:t>
                        </a:r>
                        <a:r>
                          <a:rPr lang="en-GB" altLang="zh-CN" sz="1200" b="1" dirty="0" smtClean="0">
                            <a:solidFill>
                              <a:srgbClr val="FF0000"/>
                            </a:solidFill>
                            <a:effectLst/>
                            <a:latin typeface="+mn-lt"/>
                            <a:ea typeface="宋体"/>
                            <a:cs typeface="Times New Roman"/>
                          </a:rPr>
                          <a:t>cm</a:t>
                        </a:r>
                        <a:r>
                          <a:rPr lang="en-GB" altLang="zh-CN" sz="1200" b="1" baseline="30000" dirty="0" smtClean="0">
                            <a:solidFill>
                              <a:srgbClr val="FF0000"/>
                            </a:solidFill>
                            <a:effectLst/>
                            <a:latin typeface="+mn-lt"/>
                            <a:ea typeface="宋体"/>
                            <a:cs typeface="Times New Roman"/>
                          </a:rPr>
                          <a:t>-2</a:t>
                        </a:r>
                        <a:r>
                          <a:rPr lang="en-GB" altLang="zh-CN" sz="1200" b="1" dirty="0" smtClean="0">
                            <a:solidFill>
                              <a:srgbClr val="FF0000"/>
                            </a:solidFill>
                            <a:effectLst/>
                            <a:latin typeface="+mn-lt"/>
                            <a:ea typeface="宋体"/>
                            <a:cs typeface="Times New Roman"/>
                          </a:rPr>
                          <a:t>s</a:t>
                        </a:r>
                        <a:r>
                          <a:rPr lang="en-GB" altLang="zh-CN" sz="1200" b="1" baseline="30000" dirty="0" smtClean="0">
                            <a:solidFill>
                              <a:srgbClr val="FF0000"/>
                            </a:solidFill>
                            <a:effectLst/>
                            <a:latin typeface="+mn-lt"/>
                            <a:ea typeface="宋体"/>
                            <a:cs typeface="Times New Roman"/>
                          </a:rPr>
                          <a:t>-1</a:t>
                        </a:r>
                        <a:endParaRPr lang="zh-CN" altLang="zh-CN" sz="1200" dirty="0" smtClean="0">
                          <a:effectLst/>
                          <a:latin typeface="+mn-lt"/>
                          <a:ea typeface="宋体"/>
                          <a:cs typeface="Times New Roman"/>
                        </a:endParaRPr>
                      </a:p>
                    </a:txBody>
                    <a:tcPr marL="68580" marR="68580" marT="0" marB="0" anchor="ctr"/>
                  </a:tc>
                </a:tr>
                <a:tr h="373695">
                  <a:tc>
                    <a:txBody>
                      <a:bodyPr/>
                      <a:lstStyle/>
                      <a:p>
                        <a:pPr marL="72000"/>
                        <a:r>
                          <a:rPr lang="en-US" altLang="zh-CN" sz="1200" b="1" dirty="0" smtClean="0">
                            <a:solidFill>
                              <a:srgbClr val="FF0000"/>
                            </a:solidFill>
                            <a:latin typeface="+mn-lt"/>
                          </a:rPr>
                          <a:t>April</a:t>
                        </a:r>
                        <a:r>
                          <a:rPr lang="zh-CN" altLang="en-US" sz="1200" b="1" dirty="0" smtClean="0">
                            <a:solidFill>
                              <a:srgbClr val="FF0000"/>
                            </a:solidFill>
                            <a:latin typeface="+mn-lt"/>
                          </a:rPr>
                          <a:t> </a:t>
                        </a:r>
                        <a:r>
                          <a:rPr lang="en-US" altLang="zh-CN" sz="1200" b="1" dirty="0" smtClean="0">
                            <a:solidFill>
                              <a:srgbClr val="FF0000"/>
                            </a:solidFill>
                            <a:latin typeface="+mn-lt"/>
                          </a:rPr>
                          <a:t>5,</a:t>
                        </a:r>
                        <a:r>
                          <a:rPr lang="zh-CN" altLang="en-US" sz="1200" b="1" dirty="0" smtClean="0">
                            <a:solidFill>
                              <a:srgbClr val="FF0000"/>
                            </a:solidFill>
                            <a:latin typeface="+mn-lt"/>
                          </a:rPr>
                          <a:t> </a:t>
                        </a:r>
                        <a:r>
                          <a:rPr lang="en-US" altLang="zh-CN" sz="1200" b="1" dirty="0" smtClean="0">
                            <a:solidFill>
                              <a:srgbClr val="FF0000"/>
                            </a:solidFill>
                            <a:latin typeface="+mn-lt"/>
                          </a:rPr>
                          <a:t>2016</a:t>
                        </a:r>
                        <a:endParaRPr lang="zh-CN" altLang="en-US" sz="1200" b="1" dirty="0">
                          <a:solidFill>
                            <a:srgbClr val="FF0000"/>
                          </a:solidFill>
                          <a:latin typeface="+mn-lt"/>
                        </a:endParaRPr>
                      </a:p>
                    </a:txBody>
                    <a:tcPr marL="68580" marR="68580" marT="0" marB="0" anchor="ctr"/>
                  </a:tc>
                  <a:tc>
                    <a:txBody>
                      <a:bodyPr/>
                      <a:lstStyle/>
                      <a:p>
                        <a:pPr marL="72000" marR="0" indent="0" algn="l" defTabSz="914400" rtl="0" eaLnBrk="1" fontAlgn="auto" latinLnBrk="0" hangingPunct="1">
                          <a:lnSpc>
                            <a:spcPct val="100000"/>
                          </a:lnSpc>
                          <a:spcBef>
                            <a:spcPts val="0"/>
                          </a:spcBef>
                          <a:spcAft>
                            <a:spcPts val="0"/>
                          </a:spcAft>
                          <a:buClrTx/>
                          <a:buSzTx/>
                          <a:buFontTx/>
                          <a:buNone/>
                          <a:tabLst/>
                          <a:defRPr/>
                        </a:pPr>
                        <a:r>
                          <a:rPr lang="en-GB" altLang="zh-CN" sz="1200" b="1" dirty="0" smtClean="0">
                            <a:solidFill>
                              <a:srgbClr val="FF0000"/>
                            </a:solidFill>
                            <a:effectLst/>
                            <a:latin typeface="+mn-lt"/>
                            <a:ea typeface="宋体"/>
                            <a:cs typeface="Times New Roman"/>
                          </a:rPr>
                          <a:t>Luminosity reached </a:t>
                        </a:r>
                        <a:r>
                          <a:rPr lang="en-US" altLang="zh-CN" sz="1200" b="1" dirty="0" smtClean="0">
                            <a:solidFill>
                              <a:srgbClr val="FF0000"/>
                            </a:solidFill>
                            <a:effectLst/>
                            <a:latin typeface="+mn-lt"/>
                            <a:ea typeface="宋体"/>
                            <a:cs typeface="Times New Roman"/>
                          </a:rPr>
                          <a:t>10.0</a:t>
                        </a:r>
                        <a:r>
                          <a:rPr lang="en-GB" altLang="zh-CN" sz="1200" b="1" dirty="0" smtClean="0">
                            <a:solidFill>
                              <a:srgbClr val="FF0000"/>
                            </a:solidFill>
                            <a:effectLst/>
                            <a:latin typeface="+mn-lt"/>
                            <a:ea typeface="宋体"/>
                            <a:cs typeface="Times New Roman"/>
                            <a:sym typeface="Symbol"/>
                          </a:rPr>
                          <a:t></a:t>
                        </a:r>
                        <a:r>
                          <a:rPr lang="en-GB" altLang="zh-CN" sz="1200" b="1" dirty="0" smtClean="0">
                            <a:solidFill>
                              <a:srgbClr val="FF0000"/>
                            </a:solidFill>
                            <a:effectLst/>
                            <a:latin typeface="+mn-lt"/>
                            <a:ea typeface="宋体"/>
                            <a:cs typeface="Times New Roman"/>
                          </a:rPr>
                          <a:t>10</a:t>
                        </a:r>
                        <a:r>
                          <a:rPr lang="en-GB" altLang="zh-CN" sz="1200" b="1" baseline="30000" dirty="0" smtClean="0">
                            <a:solidFill>
                              <a:srgbClr val="FF0000"/>
                            </a:solidFill>
                            <a:effectLst/>
                            <a:latin typeface="+mn-lt"/>
                            <a:ea typeface="宋体"/>
                            <a:cs typeface="Times New Roman"/>
                          </a:rPr>
                          <a:t>32</a:t>
                        </a:r>
                        <a:r>
                          <a:rPr lang="en-GB" altLang="zh-CN" sz="1200" b="1" dirty="0" smtClean="0">
                            <a:solidFill>
                              <a:srgbClr val="FF0000"/>
                            </a:solidFill>
                            <a:effectLst/>
                            <a:latin typeface="+mn-lt"/>
                            <a:ea typeface="宋体"/>
                            <a:cs typeface="Times New Roman"/>
                          </a:rPr>
                          <a:t>cm</a:t>
                        </a:r>
                        <a:r>
                          <a:rPr lang="en-GB" altLang="zh-CN" sz="1200" b="1" baseline="30000" dirty="0" smtClean="0">
                            <a:solidFill>
                              <a:srgbClr val="FF0000"/>
                            </a:solidFill>
                            <a:effectLst/>
                            <a:latin typeface="+mn-lt"/>
                            <a:ea typeface="宋体"/>
                            <a:cs typeface="Times New Roman"/>
                          </a:rPr>
                          <a:t>-2</a:t>
                        </a:r>
                        <a:r>
                          <a:rPr lang="en-GB" altLang="zh-CN" sz="1200" b="1" dirty="0" smtClean="0">
                            <a:solidFill>
                              <a:srgbClr val="FF0000"/>
                            </a:solidFill>
                            <a:effectLst/>
                            <a:latin typeface="+mn-lt"/>
                            <a:ea typeface="宋体"/>
                            <a:cs typeface="Times New Roman"/>
                          </a:rPr>
                          <a:t>s</a:t>
                        </a:r>
                        <a:r>
                          <a:rPr lang="en-GB" altLang="zh-CN" sz="1200" b="1" baseline="30000" dirty="0" smtClean="0">
                            <a:solidFill>
                              <a:srgbClr val="FF0000"/>
                            </a:solidFill>
                            <a:effectLst/>
                            <a:latin typeface="+mn-lt"/>
                            <a:ea typeface="宋体"/>
                            <a:cs typeface="Times New Roman"/>
                          </a:rPr>
                          <a:t>-1</a:t>
                        </a:r>
                        <a:endParaRPr lang="zh-CN" altLang="zh-CN" sz="1200" dirty="0" smtClean="0">
                          <a:effectLst/>
                          <a:latin typeface="+mn-lt"/>
                          <a:ea typeface="宋体"/>
                          <a:cs typeface="Times New Roman"/>
                        </a:endParaRPr>
                      </a:p>
                    </a:txBody>
                    <a:tcPr marL="68580" marR="68580" marT="0" marB="0" anchor="ctr"/>
                  </a:tc>
                </a:tr>
              </a:tbl>
            </a:graphicData>
          </a:graphic>
        </p:graphicFrame>
        <p:pic>
          <p:nvPicPr>
            <p:cNvPr id="33" name="图片 3" descr="验收会场090717.jpg"/>
            <p:cNvPicPr>
              <a:picLocks noChangeAspect="1"/>
            </p:cNvPicPr>
            <p:nvPr/>
          </p:nvPicPr>
          <p:blipFill>
            <a:blip r:embed="rId14" cstate="print">
              <a:extLst>
                <a:ext uri="{28A0092B-C50C-407E-A947-70E740481C1C}">
                  <a14:useLocalDpi xmlns:a14="http://schemas.microsoft.com/office/drawing/2010/main" val="0"/>
                </a:ext>
              </a:extLst>
            </a:blip>
            <a:srcRect l="11299" t="2826" b="12640"/>
            <a:stretch>
              <a:fillRect/>
            </a:stretch>
          </p:blipFill>
          <p:spPr bwMode="auto">
            <a:xfrm>
              <a:off x="10071389" y="3719376"/>
              <a:ext cx="1667482" cy="1338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组合 3"/>
            <p:cNvGrpSpPr>
              <a:grpSpLocks noChangeAspect="1"/>
            </p:cNvGrpSpPr>
            <p:nvPr/>
          </p:nvGrpSpPr>
          <p:grpSpPr bwMode="auto">
            <a:xfrm>
              <a:off x="1832157" y="5047496"/>
              <a:ext cx="1653200" cy="1366429"/>
              <a:chOff x="-657609" y="209809"/>
              <a:chExt cx="5237830" cy="4519360"/>
            </a:xfrm>
          </p:grpSpPr>
          <p:pic>
            <p:nvPicPr>
              <p:cNvPr id="40"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57609" y="707263"/>
                <a:ext cx="4988275" cy="4021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TextBox 4"/>
              <p:cNvSpPr txBox="1">
                <a:spLocks noChangeArrowheads="1"/>
              </p:cNvSpPr>
              <p:nvPr/>
            </p:nvSpPr>
            <p:spPr bwMode="auto">
              <a:xfrm>
                <a:off x="739521" y="1138218"/>
                <a:ext cx="2107433" cy="4042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ctr">
                  <a:defRPr/>
                </a:pPr>
                <a:r>
                  <a:rPr kumimoji="0" lang="en-US" altLang="zh-CN" sz="800" b="1" dirty="0" smtClean="0">
                    <a:latin typeface="+mn-lt"/>
                  </a:rPr>
                  <a:t>~500pb</a:t>
                </a:r>
                <a:r>
                  <a:rPr kumimoji="0" lang="en-US" altLang="zh-CN" sz="800" b="1" baseline="30000" dirty="0" smtClean="0">
                    <a:latin typeface="+mn-lt"/>
                  </a:rPr>
                  <a:t>-1</a:t>
                </a:r>
                <a:r>
                  <a:rPr kumimoji="0" lang="en-US" altLang="zh-CN" sz="800" b="1" dirty="0" smtClean="0">
                    <a:latin typeface="+mn-lt"/>
                  </a:rPr>
                  <a:t> @ 4.26, 4.36</a:t>
                </a:r>
                <a:endParaRPr kumimoji="0" lang="zh-CN" altLang="en-US" sz="800" b="1" dirty="0" smtClean="0">
                  <a:latin typeface="+mn-lt"/>
                </a:endParaRPr>
              </a:p>
            </p:txBody>
          </p:sp>
          <p:cxnSp>
            <p:nvCxnSpPr>
              <p:cNvPr id="42" name="直接箭头连接符 6"/>
              <p:cNvCxnSpPr/>
              <p:nvPr/>
            </p:nvCxnSpPr>
            <p:spPr>
              <a:xfrm flipV="1">
                <a:off x="1836531" y="3215607"/>
                <a:ext cx="432552" cy="5040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直接箭头连接符 7"/>
              <p:cNvCxnSpPr/>
              <p:nvPr/>
            </p:nvCxnSpPr>
            <p:spPr>
              <a:xfrm flipH="1" flipV="1">
                <a:off x="2842467" y="3215607"/>
                <a:ext cx="216278" cy="4305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4" name="TextBox 9"/>
              <p:cNvSpPr txBox="1">
                <a:spLocks noChangeArrowheads="1"/>
              </p:cNvSpPr>
              <p:nvPr/>
            </p:nvSpPr>
            <p:spPr bwMode="auto">
              <a:xfrm>
                <a:off x="838162" y="2069602"/>
                <a:ext cx="1619554" cy="4042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ctr">
                  <a:defRPr/>
                </a:pPr>
                <a:r>
                  <a:rPr kumimoji="0" lang="en-US" altLang="zh-CN" sz="800" b="1" dirty="0" smtClean="0">
                    <a:latin typeface="+mn-lt"/>
                  </a:rPr>
                  <a:t>~300pb</a:t>
                </a:r>
                <a:r>
                  <a:rPr kumimoji="0" lang="en-US" altLang="zh-CN" sz="800" b="1" baseline="30000" dirty="0" smtClean="0">
                    <a:latin typeface="+mn-lt"/>
                  </a:rPr>
                  <a:t>-1</a:t>
                </a:r>
                <a:r>
                  <a:rPr kumimoji="0" lang="en-US" altLang="zh-CN" sz="800" b="1" dirty="0" smtClean="0">
                    <a:latin typeface="+mn-lt"/>
                  </a:rPr>
                  <a:t> @4.26</a:t>
                </a:r>
                <a:endParaRPr kumimoji="0" lang="zh-CN" altLang="en-US" sz="800" b="1" dirty="0" smtClean="0">
                  <a:latin typeface="+mn-lt"/>
                </a:endParaRPr>
              </a:p>
            </p:txBody>
          </p:sp>
          <p:sp>
            <p:nvSpPr>
              <p:cNvPr id="45" name="TextBox 10"/>
              <p:cNvSpPr txBox="1">
                <a:spLocks noChangeArrowheads="1"/>
              </p:cNvSpPr>
              <p:nvPr/>
            </p:nvSpPr>
            <p:spPr bwMode="auto">
              <a:xfrm>
                <a:off x="3156822" y="209809"/>
                <a:ext cx="1423399" cy="4042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ctr">
                  <a:defRPr/>
                </a:pPr>
                <a:r>
                  <a:rPr kumimoji="0" lang="en-US" altLang="zh-CN" sz="800" b="1" dirty="0" smtClean="0">
                    <a:latin typeface="+mn-lt"/>
                  </a:rPr>
                  <a:t>&gt;1fb</a:t>
                </a:r>
                <a:r>
                  <a:rPr kumimoji="0" lang="en-US" altLang="zh-CN" sz="800" b="1" baseline="30000" dirty="0" smtClean="0">
                    <a:latin typeface="+mn-lt"/>
                  </a:rPr>
                  <a:t>-1</a:t>
                </a:r>
                <a:r>
                  <a:rPr kumimoji="0" lang="en-US" altLang="zh-CN" sz="800" b="1" dirty="0" smtClean="0">
                    <a:latin typeface="+mn-lt"/>
                  </a:rPr>
                  <a:t> @ 4.23</a:t>
                </a:r>
                <a:endParaRPr kumimoji="0" lang="zh-CN" altLang="en-US" sz="800" b="1" dirty="0" smtClean="0">
                  <a:latin typeface="+mn-lt"/>
                </a:endParaRPr>
              </a:p>
            </p:txBody>
          </p:sp>
        </p:grpSp>
        <p:sp>
          <p:nvSpPr>
            <p:cNvPr id="35" name="Text Box 25"/>
            <p:cNvSpPr txBox="1">
              <a:spLocks noChangeArrowheads="1"/>
            </p:cNvSpPr>
            <p:nvPr/>
          </p:nvSpPr>
          <p:spPr bwMode="auto">
            <a:xfrm>
              <a:off x="2055948" y="5740056"/>
              <a:ext cx="1295393" cy="327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panose="020F0502020204030204" pitchFamily="34" charset="0"/>
                  <a:ea typeface="仿宋_GB2312" charset="-122"/>
                </a:defRPr>
              </a:lvl1pPr>
              <a:lvl2pPr marL="742950" indent="-285750">
                <a:defRPr kumimoji="1" sz="2400">
                  <a:solidFill>
                    <a:schemeClr val="tx1"/>
                  </a:solidFill>
                  <a:latin typeface="Calibri" panose="020F0502020204030204" pitchFamily="34" charset="0"/>
                  <a:ea typeface="仿宋_GB2312" charset="-122"/>
                </a:defRPr>
              </a:lvl2pPr>
              <a:lvl3pPr marL="1143000" indent="-228600">
                <a:defRPr kumimoji="1" sz="2400">
                  <a:solidFill>
                    <a:schemeClr val="tx1"/>
                  </a:solidFill>
                  <a:latin typeface="Calibri" panose="020F0502020204030204" pitchFamily="34" charset="0"/>
                  <a:ea typeface="仿宋_GB2312" charset="-122"/>
                </a:defRPr>
              </a:lvl3pPr>
              <a:lvl4pPr marL="1600200" indent="-228600">
                <a:defRPr kumimoji="1" sz="2400">
                  <a:solidFill>
                    <a:schemeClr val="tx1"/>
                  </a:solidFill>
                  <a:latin typeface="Calibri" panose="020F0502020204030204" pitchFamily="34" charset="0"/>
                  <a:ea typeface="仿宋_GB2312" charset="-122"/>
                </a:defRPr>
              </a:lvl4pPr>
              <a:lvl5pPr marL="2057400" indent="-228600">
                <a:defRPr kumimoji="1" sz="2400">
                  <a:solidFill>
                    <a:schemeClr val="tx1"/>
                  </a:solidFill>
                  <a:latin typeface="Calibri" panose="020F0502020204030204" pitchFamily="34" charset="0"/>
                  <a:ea typeface="仿宋_GB2312" charset="-122"/>
                </a:defRPr>
              </a:lvl5pPr>
              <a:lvl6pPr marL="25146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6pPr>
              <a:lvl7pPr marL="29718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7pPr>
              <a:lvl8pPr marL="34290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8pPr>
              <a:lvl9pPr marL="38862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9pPr>
            </a:lstStyle>
            <a:p>
              <a:pPr eaLnBrk="1" hangingPunct="1">
                <a:spcBef>
                  <a:spcPct val="50000"/>
                </a:spcBef>
              </a:pPr>
              <a:r>
                <a:rPr kumimoji="0" lang="en-US" altLang="zh-CN" sz="1400" b="1" dirty="0">
                  <a:latin typeface="Arial" panose="020B0604020202020204" pitchFamily="34" charset="0"/>
                  <a:ea typeface="宋体" panose="02010600030101010101" pitchFamily="2" charset="-122"/>
                </a:rPr>
                <a:t>2012</a:t>
              </a:r>
              <a:r>
                <a:rPr kumimoji="0" lang="zh-CN" altLang="en-US" sz="1400" b="1" dirty="0">
                  <a:latin typeface="Arial" panose="020B0604020202020204" pitchFamily="34" charset="0"/>
                  <a:ea typeface="宋体" panose="02010600030101010101" pitchFamily="2" charset="-122"/>
                </a:rPr>
                <a:t> </a:t>
              </a:r>
              <a:r>
                <a:rPr kumimoji="0" lang="en-US" altLang="zh-CN" sz="1400" b="1" dirty="0">
                  <a:latin typeface="Arial" panose="020B0604020202020204" pitchFamily="34" charset="0"/>
                  <a:ea typeface="宋体" panose="02010600030101010101" pitchFamily="2" charset="-122"/>
                </a:rPr>
                <a:t>–</a:t>
              </a:r>
              <a:r>
                <a:rPr kumimoji="0" lang="zh-CN" altLang="en-US" sz="1400" b="1" dirty="0">
                  <a:latin typeface="Arial" panose="020B0604020202020204" pitchFamily="34" charset="0"/>
                  <a:ea typeface="宋体" panose="02010600030101010101" pitchFamily="2" charset="-122"/>
                </a:rPr>
                <a:t> </a:t>
              </a:r>
              <a:r>
                <a:rPr kumimoji="0" lang="en-US" altLang="zh-CN" sz="1400" b="1" dirty="0">
                  <a:latin typeface="Arial" panose="020B0604020202020204" pitchFamily="34" charset="0"/>
                  <a:ea typeface="宋体" panose="02010600030101010101" pitchFamily="2" charset="-122"/>
                </a:rPr>
                <a:t>13</a:t>
              </a:r>
            </a:p>
          </p:txBody>
        </p:sp>
        <p:pic>
          <p:nvPicPr>
            <p:cNvPr id="36" name="内容占位符 3"/>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188621" y="5087235"/>
              <a:ext cx="1781291"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 Box 25"/>
            <p:cNvSpPr txBox="1">
              <a:spLocks noChangeArrowheads="1"/>
            </p:cNvSpPr>
            <p:nvPr/>
          </p:nvSpPr>
          <p:spPr bwMode="auto">
            <a:xfrm>
              <a:off x="8343763" y="5393026"/>
              <a:ext cx="1567435" cy="670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panose="020F0502020204030204" pitchFamily="34" charset="0"/>
                  <a:ea typeface="仿宋_GB2312" charset="-122"/>
                </a:defRPr>
              </a:lvl1pPr>
              <a:lvl2pPr marL="742950" indent="-285750">
                <a:defRPr kumimoji="1" sz="2400">
                  <a:solidFill>
                    <a:schemeClr val="tx1"/>
                  </a:solidFill>
                  <a:latin typeface="Calibri" panose="020F0502020204030204" pitchFamily="34" charset="0"/>
                  <a:ea typeface="仿宋_GB2312" charset="-122"/>
                </a:defRPr>
              </a:lvl2pPr>
              <a:lvl3pPr marL="1143000" indent="-228600">
                <a:defRPr kumimoji="1" sz="2400">
                  <a:solidFill>
                    <a:schemeClr val="tx1"/>
                  </a:solidFill>
                  <a:latin typeface="Calibri" panose="020F0502020204030204" pitchFamily="34" charset="0"/>
                  <a:ea typeface="仿宋_GB2312" charset="-122"/>
                </a:defRPr>
              </a:lvl3pPr>
              <a:lvl4pPr marL="1600200" indent="-228600">
                <a:defRPr kumimoji="1" sz="2400">
                  <a:solidFill>
                    <a:schemeClr val="tx1"/>
                  </a:solidFill>
                  <a:latin typeface="Calibri" panose="020F0502020204030204" pitchFamily="34" charset="0"/>
                  <a:ea typeface="仿宋_GB2312" charset="-122"/>
                </a:defRPr>
              </a:lvl4pPr>
              <a:lvl5pPr marL="2057400" indent="-228600">
                <a:defRPr kumimoji="1" sz="2400">
                  <a:solidFill>
                    <a:schemeClr val="tx1"/>
                  </a:solidFill>
                  <a:latin typeface="Calibri" panose="020F0502020204030204" pitchFamily="34" charset="0"/>
                  <a:ea typeface="仿宋_GB2312" charset="-122"/>
                </a:defRPr>
              </a:lvl5pPr>
              <a:lvl6pPr marL="25146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6pPr>
              <a:lvl7pPr marL="29718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7pPr>
              <a:lvl8pPr marL="34290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8pPr>
              <a:lvl9pPr marL="3886200" indent="-228600" eaLnBrk="0" fontAlgn="base" hangingPunct="0">
                <a:spcBef>
                  <a:spcPct val="0"/>
                </a:spcBef>
                <a:spcAft>
                  <a:spcPct val="0"/>
                </a:spcAft>
                <a:defRPr kumimoji="1" sz="2400">
                  <a:solidFill>
                    <a:schemeClr val="tx1"/>
                  </a:solidFill>
                  <a:latin typeface="Calibri" panose="020F0502020204030204" pitchFamily="34" charset="0"/>
                  <a:ea typeface="仿宋_GB2312" charset="-122"/>
                </a:defRPr>
              </a:lvl9pPr>
            </a:lstStyle>
            <a:p>
              <a:pPr eaLnBrk="1" hangingPunct="1">
                <a:spcBef>
                  <a:spcPct val="50000"/>
                </a:spcBef>
              </a:pPr>
              <a:r>
                <a:rPr kumimoji="0" lang="en-US" altLang="zh-CN" sz="1400" b="1" dirty="0">
                  <a:latin typeface="Arial" panose="020B0604020202020204" pitchFamily="34" charset="0"/>
                  <a:ea typeface="宋体" panose="02010600030101010101" pitchFamily="2" charset="-122"/>
                </a:rPr>
                <a:t>Top-up</a:t>
              </a:r>
              <a:r>
                <a:rPr kumimoji="0" lang="zh-CN" altLang="en-US" sz="1400" b="1" dirty="0">
                  <a:latin typeface="Arial" panose="020B0604020202020204" pitchFamily="34" charset="0"/>
                  <a:ea typeface="宋体" panose="02010600030101010101" pitchFamily="2" charset="-122"/>
                </a:rPr>
                <a:t> </a:t>
              </a:r>
              <a:endParaRPr kumimoji="0" lang="en-US" altLang="zh-CN" sz="1400" b="1" dirty="0" smtClean="0">
                <a:latin typeface="Arial" panose="020B0604020202020204" pitchFamily="34" charset="0"/>
                <a:ea typeface="宋体" panose="02010600030101010101" pitchFamily="2" charset="-122"/>
              </a:endParaRPr>
            </a:p>
            <a:p>
              <a:pPr eaLnBrk="1" hangingPunct="1">
                <a:spcBef>
                  <a:spcPct val="50000"/>
                </a:spcBef>
              </a:pPr>
              <a:r>
                <a:rPr kumimoji="0" lang="en-US" altLang="zh-CN" sz="1400" b="1" dirty="0" smtClean="0">
                  <a:latin typeface="Arial" panose="020B0604020202020204" pitchFamily="34" charset="0"/>
                  <a:ea typeface="宋体" panose="02010600030101010101" pitchFamily="2" charset="-122"/>
                </a:rPr>
                <a:t>Nov</a:t>
              </a:r>
              <a:r>
                <a:rPr kumimoji="0" lang="en-US" altLang="zh-CN" sz="1400" b="1" dirty="0">
                  <a:latin typeface="Arial" panose="020B0604020202020204" pitchFamily="34" charset="0"/>
                  <a:ea typeface="宋体" panose="02010600030101010101" pitchFamily="2" charset="-122"/>
                </a:rPr>
                <a:t>.</a:t>
              </a:r>
              <a:r>
                <a:rPr kumimoji="0" lang="zh-CN" altLang="en-US" sz="1400" b="1" dirty="0">
                  <a:latin typeface="Arial" panose="020B0604020202020204" pitchFamily="34" charset="0"/>
                  <a:ea typeface="宋体" panose="02010600030101010101" pitchFamily="2" charset="-122"/>
                </a:rPr>
                <a:t> </a:t>
              </a:r>
              <a:r>
                <a:rPr kumimoji="0" lang="en-US" altLang="zh-CN" sz="1400" b="1" dirty="0">
                  <a:latin typeface="Arial" panose="020B0604020202020204" pitchFamily="34" charset="0"/>
                  <a:ea typeface="宋体" panose="02010600030101010101" pitchFamily="2" charset="-122"/>
                </a:rPr>
                <a:t>2015</a:t>
              </a:r>
            </a:p>
          </p:txBody>
        </p:sp>
        <p:pic>
          <p:nvPicPr>
            <p:cNvPr id="38" name="图片 44"/>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482138" y="5081606"/>
              <a:ext cx="4751463"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图片 4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023473" y="5099384"/>
              <a:ext cx="1935162" cy="149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6" name="流程图: 可选过程 45"/>
          <p:cNvSpPr/>
          <p:nvPr/>
        </p:nvSpPr>
        <p:spPr>
          <a:xfrm>
            <a:off x="2541663" y="4302413"/>
            <a:ext cx="3790076" cy="915060"/>
          </a:xfrm>
          <a:prstGeom prst="flowChartAlternateProcess">
            <a:avLst/>
          </a:prstGeom>
          <a:noFill/>
          <a:ln w="50800">
            <a:solidFill>
              <a:srgbClr val="FF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0341368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2015 Internal Workshop </a:t>
            </a:r>
            <a:endParaRPr lang="zh-CN" altLang="en-US"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60</a:t>
            </a:fld>
            <a:endParaRPr lang="en-US" dirty="0"/>
          </a:p>
        </p:txBody>
      </p:sp>
      <p:pic>
        <p:nvPicPr>
          <p:cNvPr id="7" name="Picture 13"/>
          <p:cNvPicPr>
            <a:picLocks noChangeAspect="1"/>
          </p:cNvPicPr>
          <p:nvPr/>
        </p:nvPicPr>
        <p:blipFill>
          <a:blip r:embed="rId2"/>
          <a:stretch>
            <a:fillRect/>
          </a:stretch>
        </p:blipFill>
        <p:spPr>
          <a:xfrm>
            <a:off x="0" y="968743"/>
            <a:ext cx="9144000" cy="5264727"/>
          </a:xfrm>
          <a:prstGeom prst="rect">
            <a:avLst/>
          </a:prstGeom>
        </p:spPr>
      </p:pic>
      <p:grpSp>
        <p:nvGrpSpPr>
          <p:cNvPr id="8" name="Group 14"/>
          <p:cNvGrpSpPr/>
          <p:nvPr/>
        </p:nvGrpSpPr>
        <p:grpSpPr>
          <a:xfrm>
            <a:off x="450342" y="930259"/>
            <a:ext cx="7821761" cy="5303211"/>
            <a:chOff x="-1" y="947689"/>
            <a:chExt cx="7235660" cy="5122980"/>
          </a:xfrm>
        </p:grpSpPr>
        <p:pic>
          <p:nvPicPr>
            <p:cNvPr id="9"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947689"/>
              <a:ext cx="7235660" cy="5122980"/>
            </a:xfrm>
            <a:prstGeom prst="rect">
              <a:avLst/>
            </a:prstGeom>
          </p:spPr>
        </p:pic>
        <p:sp>
          <p:nvSpPr>
            <p:cNvPr id="10" name="TextBox 19"/>
            <p:cNvSpPr txBox="1"/>
            <p:nvPr/>
          </p:nvSpPr>
          <p:spPr>
            <a:xfrm>
              <a:off x="0" y="5367313"/>
              <a:ext cx="6920928" cy="445975"/>
            </a:xfrm>
            <a:prstGeom prst="rect">
              <a:avLst/>
            </a:prstGeom>
            <a:noFill/>
          </p:spPr>
          <p:txBody>
            <a:bodyPr wrap="none" rtlCol="0">
              <a:spAutoFit/>
            </a:bodyPr>
            <a:lstStyle/>
            <a:p>
              <a:r>
                <a:rPr lang="zh-CN" altLang="en-US" sz="2400" b="1" dirty="0" smtClean="0">
                  <a:solidFill>
                    <a:srgbClr val="FF0000"/>
                  </a:solidFill>
                  <a:latin typeface="华文楷体"/>
                  <a:ea typeface="华文楷体"/>
                  <a:cs typeface="华文楷体"/>
                </a:rPr>
                <a:t>来自中，美，英，德，法，意，日等国</a:t>
              </a:r>
              <a:r>
                <a:rPr lang="en-US" altLang="zh-CN" sz="2400" b="1" dirty="0" smtClean="0">
                  <a:solidFill>
                    <a:srgbClr val="FF0000"/>
                  </a:solidFill>
                  <a:latin typeface="华文楷体"/>
                  <a:ea typeface="华文楷体"/>
                  <a:cs typeface="华文楷体"/>
                </a:rPr>
                <a:t> </a:t>
              </a:r>
              <a:r>
                <a:rPr lang="zh-CN" altLang="en-US" sz="2400" b="1" dirty="0" smtClean="0">
                  <a:solidFill>
                    <a:srgbClr val="FF0000"/>
                  </a:solidFill>
                  <a:latin typeface="华文楷体"/>
                  <a:ea typeface="华文楷体"/>
                  <a:cs typeface="华文楷体"/>
                </a:rPr>
                <a:t>约1</a:t>
              </a:r>
              <a:r>
                <a:rPr lang="en-US" altLang="zh-CN" sz="2400" b="1" dirty="0" smtClean="0">
                  <a:solidFill>
                    <a:srgbClr val="FF0000"/>
                  </a:solidFill>
                  <a:latin typeface="华文楷体"/>
                  <a:ea typeface="华文楷体"/>
                  <a:cs typeface="华文楷体"/>
                </a:rPr>
                <a:t>50</a:t>
              </a:r>
              <a:r>
                <a:rPr lang="zh-CN" altLang="en-US" sz="2400" b="1" dirty="0" smtClean="0">
                  <a:solidFill>
                    <a:srgbClr val="FF0000"/>
                  </a:solidFill>
                  <a:latin typeface="华文楷体"/>
                  <a:ea typeface="华文楷体"/>
                  <a:cs typeface="华文楷体"/>
                </a:rPr>
                <a:t>名科学家</a:t>
              </a:r>
              <a:endParaRPr lang="en-US" sz="2400" b="1" dirty="0">
                <a:solidFill>
                  <a:srgbClr val="FF0000"/>
                </a:solidFill>
                <a:latin typeface="华文楷体"/>
                <a:ea typeface="华文楷体"/>
                <a:cs typeface="华文楷体"/>
              </a:endParaRPr>
            </a:p>
          </p:txBody>
        </p:sp>
      </p:grpSp>
      <p:sp>
        <p:nvSpPr>
          <p:cNvPr id="12" name="Slide Number Placeholder 3"/>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4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973300C-797F-D148-A78D-320196FBAF04}" type="slidenum">
              <a:rPr lang="en-US" smtClean="0"/>
              <a:pPr/>
              <a:t>60</a:t>
            </a:fld>
            <a:endParaRPr lang="en-US"/>
          </a:p>
        </p:txBody>
      </p:sp>
      <p:pic>
        <p:nvPicPr>
          <p:cNvPr id="13" name="Picture 21"/>
          <p:cNvPicPr>
            <a:picLocks noChangeAspect="1"/>
          </p:cNvPicPr>
          <p:nvPr/>
        </p:nvPicPr>
        <p:blipFill>
          <a:blip r:embed="rId4"/>
          <a:stretch>
            <a:fillRect/>
          </a:stretch>
        </p:blipFill>
        <p:spPr>
          <a:xfrm>
            <a:off x="894687" y="1406500"/>
            <a:ext cx="7960737" cy="4455636"/>
          </a:xfrm>
          <a:prstGeom prst="rect">
            <a:avLst/>
          </a:prstGeom>
        </p:spPr>
      </p:pic>
      <p:pic>
        <p:nvPicPr>
          <p:cNvPr id="14" name="Picture 23"/>
          <p:cNvPicPr>
            <a:picLocks noChangeAspect="1"/>
          </p:cNvPicPr>
          <p:nvPr/>
        </p:nvPicPr>
        <p:blipFill>
          <a:blip r:embed="rId5"/>
          <a:stretch>
            <a:fillRect/>
          </a:stretch>
        </p:blipFill>
        <p:spPr>
          <a:xfrm>
            <a:off x="191105" y="1079928"/>
            <a:ext cx="8664319" cy="4887106"/>
          </a:xfrm>
          <a:prstGeom prst="rect">
            <a:avLst/>
          </a:prstGeom>
        </p:spPr>
      </p:pic>
      <p:pic>
        <p:nvPicPr>
          <p:cNvPr id="15"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8390" y="968743"/>
            <a:ext cx="6893556" cy="5506822"/>
          </a:xfrm>
          <a:prstGeom prst="rect">
            <a:avLst/>
          </a:prstGeom>
        </p:spPr>
      </p:pic>
      <p:pic>
        <p:nvPicPr>
          <p:cNvPr id="16"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343" y="967901"/>
            <a:ext cx="7925759" cy="5388450"/>
          </a:xfrm>
          <a:prstGeom prst="rect">
            <a:avLst/>
          </a:prstGeom>
        </p:spPr>
      </p:pic>
      <p:pic>
        <p:nvPicPr>
          <p:cNvPr id="17" name="图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70340" y="1008296"/>
            <a:ext cx="7165396" cy="5467269"/>
          </a:xfrm>
          <a:prstGeom prst="rect">
            <a:avLst/>
          </a:prstGeom>
        </p:spPr>
      </p:pic>
      <p:pic>
        <p:nvPicPr>
          <p:cNvPr id="18" name="图片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94687" y="1008296"/>
            <a:ext cx="7442355" cy="5614094"/>
          </a:xfrm>
          <a:prstGeom prst="rect">
            <a:avLst/>
          </a:prstGeom>
        </p:spPr>
      </p:pic>
      <p:grpSp>
        <p:nvGrpSpPr>
          <p:cNvPr id="19" name="Group 31"/>
          <p:cNvGrpSpPr/>
          <p:nvPr/>
        </p:nvGrpSpPr>
        <p:grpSpPr>
          <a:xfrm>
            <a:off x="986242" y="1001301"/>
            <a:ext cx="7449494" cy="5467269"/>
            <a:chOff x="-10654756" y="-3438557"/>
            <a:chExt cx="7449494" cy="5467269"/>
          </a:xfrm>
        </p:grpSpPr>
        <p:pic>
          <p:nvPicPr>
            <p:cNvPr id="20" name="图片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54756" y="-3438557"/>
              <a:ext cx="7449494" cy="5467269"/>
            </a:xfrm>
            <a:prstGeom prst="rect">
              <a:avLst/>
            </a:prstGeom>
          </p:spPr>
        </p:pic>
        <p:sp>
          <p:nvSpPr>
            <p:cNvPr id="21" name="TextBox 33"/>
            <p:cNvSpPr txBox="1"/>
            <p:nvPr/>
          </p:nvSpPr>
          <p:spPr>
            <a:xfrm>
              <a:off x="-9354508" y="-2012959"/>
              <a:ext cx="1114909" cy="461665"/>
            </a:xfrm>
            <a:prstGeom prst="rect">
              <a:avLst/>
            </a:prstGeom>
            <a:solidFill>
              <a:srgbClr val="FFFF00"/>
            </a:solidFill>
          </p:spPr>
          <p:txBody>
            <a:bodyPr wrap="none" rtlCol="0">
              <a:spAutoFit/>
            </a:bodyPr>
            <a:lstStyle/>
            <a:p>
              <a:r>
                <a:rPr lang="en-US" altLang="zh-CN" sz="2400" dirty="0" smtClean="0">
                  <a:solidFill>
                    <a:srgbClr val="FF0000"/>
                  </a:solidFill>
                </a:rPr>
                <a:t>Caltech</a:t>
              </a:r>
              <a:endParaRPr lang="en-US" sz="2400" dirty="0">
                <a:solidFill>
                  <a:srgbClr val="FF0000"/>
                </a:solidFill>
              </a:endParaRPr>
            </a:p>
          </p:txBody>
        </p:sp>
        <p:sp>
          <p:nvSpPr>
            <p:cNvPr id="22" name="TextBox 34"/>
            <p:cNvSpPr txBox="1"/>
            <p:nvPr/>
          </p:nvSpPr>
          <p:spPr>
            <a:xfrm>
              <a:off x="-8017417" y="-2474624"/>
              <a:ext cx="1263537" cy="461665"/>
            </a:xfrm>
            <a:prstGeom prst="rect">
              <a:avLst/>
            </a:prstGeom>
            <a:solidFill>
              <a:srgbClr val="FFFF00"/>
            </a:solidFill>
          </p:spPr>
          <p:txBody>
            <a:bodyPr wrap="none" rtlCol="0">
              <a:spAutoFit/>
            </a:bodyPr>
            <a:lstStyle/>
            <a:p>
              <a:r>
                <a:rPr lang="en-US" sz="2400" dirty="0" smtClean="0">
                  <a:solidFill>
                    <a:srgbClr val="FF0000"/>
                  </a:solidFill>
                </a:rPr>
                <a:t>Stanford</a:t>
              </a:r>
              <a:endParaRPr lang="en-US" sz="2400" dirty="0">
                <a:solidFill>
                  <a:srgbClr val="FF0000"/>
                </a:solidFill>
              </a:endParaRPr>
            </a:p>
          </p:txBody>
        </p:sp>
      </p:grpSp>
    </p:spTree>
    <p:extLst>
      <p:ext uri="{BB962C8B-B14F-4D97-AF65-F5344CB8AC3E}">
        <p14:creationId xmlns:p14="http://schemas.microsoft.com/office/powerpoint/2010/main" val="213976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heckerboard(across)">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heckerboard(across)">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heckerboard(across)">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checkerboard(across)">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heckerboard(across)">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checkerboard(across)">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heckerboard(across)">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smtClean="0"/>
              <a:t>香山会议</a:t>
            </a:r>
            <a:endParaRPr lang="zh-CN" altLang="en-US"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61</a:t>
            </a:fld>
            <a:endParaRPr lang="en-US" dirty="0"/>
          </a:p>
        </p:txBody>
      </p:sp>
      <p:grpSp>
        <p:nvGrpSpPr>
          <p:cNvPr id="7" name="Group 17"/>
          <p:cNvGrpSpPr/>
          <p:nvPr/>
        </p:nvGrpSpPr>
        <p:grpSpPr>
          <a:xfrm>
            <a:off x="0" y="957204"/>
            <a:ext cx="7735997" cy="5859791"/>
            <a:chOff x="517247" y="957205"/>
            <a:chExt cx="7735997" cy="5859791"/>
          </a:xfrm>
        </p:grpSpPr>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69" y="4384434"/>
              <a:ext cx="2043683" cy="1847088"/>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247" y="957205"/>
              <a:ext cx="7735997" cy="5859791"/>
            </a:xfrm>
            <a:prstGeom prst="rect">
              <a:avLst/>
            </a:prstGeom>
          </p:spPr>
        </p:pic>
        <p:sp>
          <p:nvSpPr>
            <p:cNvPr id="10" name="TextBox 16"/>
            <p:cNvSpPr txBox="1"/>
            <p:nvPr/>
          </p:nvSpPr>
          <p:spPr>
            <a:xfrm>
              <a:off x="1116140" y="1280036"/>
              <a:ext cx="5840060" cy="461665"/>
            </a:xfrm>
            <a:prstGeom prst="rect">
              <a:avLst/>
            </a:prstGeom>
            <a:noFill/>
          </p:spPr>
          <p:txBody>
            <a:bodyPr wrap="none" rtlCol="0">
              <a:spAutoFit/>
            </a:bodyPr>
            <a:lstStyle/>
            <a:p>
              <a:r>
                <a:rPr lang="zh-CN" altLang="en-US" sz="2400" b="1" dirty="0" smtClean="0">
                  <a:solidFill>
                    <a:srgbClr val="FF0000"/>
                  </a:solidFill>
                  <a:latin typeface="华文楷体"/>
                  <a:ea typeface="华文楷体"/>
                  <a:cs typeface="华文楷体"/>
                </a:rPr>
                <a:t>九位院士，</a:t>
              </a:r>
              <a:r>
                <a:rPr lang="en-US" altLang="zh-CN" sz="2400" b="1" dirty="0" smtClean="0">
                  <a:solidFill>
                    <a:srgbClr val="FF0000"/>
                  </a:solidFill>
                  <a:latin typeface="华文楷体"/>
                  <a:ea typeface="华文楷体"/>
                  <a:cs typeface="华文楷体"/>
                </a:rPr>
                <a:t> </a:t>
              </a:r>
              <a:r>
                <a:rPr lang="zh-CN" altLang="en-US" sz="2400" b="1" dirty="0" smtClean="0">
                  <a:solidFill>
                    <a:srgbClr val="FF0000"/>
                  </a:solidFill>
                  <a:latin typeface="华文楷体"/>
                  <a:ea typeface="华文楷体"/>
                  <a:cs typeface="华文楷体"/>
                </a:rPr>
                <a:t>十余位千人，杰青，长江教授</a:t>
              </a:r>
              <a:endParaRPr lang="en-US" sz="2400" b="1" dirty="0">
                <a:solidFill>
                  <a:srgbClr val="FF0000"/>
                </a:solidFill>
                <a:latin typeface="华文楷体"/>
                <a:ea typeface="华文楷体"/>
                <a:cs typeface="华文楷体"/>
              </a:endParaRPr>
            </a:p>
          </p:txBody>
        </p:sp>
      </p:grpSp>
      <p:sp>
        <p:nvSpPr>
          <p:cNvPr id="11" name="Date Placeholder 2"/>
          <p:cNvSpPr txBox="1">
            <a:spLocks/>
          </p:cNvSpPr>
          <p:nvPr/>
        </p:nvSpPr>
        <p:spPr>
          <a:xfrm>
            <a:off x="457200" y="6356350"/>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4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mtClean="0"/>
              <a:t>1/11/2015</a:t>
            </a:r>
            <a:endParaRPr lang="en-US"/>
          </a:p>
        </p:txBody>
      </p:sp>
      <p:sp>
        <p:nvSpPr>
          <p:cNvPr id="12" name="Slide Number Placeholder 3"/>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4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973300C-797F-D148-A78D-320196FBAF04}" type="slidenum">
              <a:rPr lang="en-US" smtClean="0"/>
              <a:pPr/>
              <a:t>61</a:t>
            </a:fld>
            <a:endParaRPr lang="en-US"/>
          </a:p>
        </p:txBody>
      </p:sp>
      <p:pic>
        <p:nvPicPr>
          <p:cNvPr id="13" name="图片 4" descr="D:\peng\工作\sup-TC\meeting\2015-香山会议\香山会议\照片\533pp(13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8283" y="957203"/>
            <a:ext cx="8485630" cy="5859792"/>
          </a:xfrm>
          <a:prstGeom prst="rect">
            <a:avLst/>
          </a:prstGeom>
          <a:noFill/>
          <a:ln>
            <a:noFill/>
          </a:ln>
        </p:spPr>
      </p:pic>
      <p:sp>
        <p:nvSpPr>
          <p:cNvPr id="14" name="Content Placeholder 4"/>
          <p:cNvSpPr>
            <a:spLocks noGrp="1"/>
          </p:cNvSpPr>
          <p:nvPr>
            <p:ph idx="1"/>
          </p:nvPr>
        </p:nvSpPr>
        <p:spPr>
          <a:xfrm>
            <a:off x="227075" y="1059768"/>
            <a:ext cx="8654105" cy="5066395"/>
          </a:xfrm>
        </p:spPr>
        <p:txBody>
          <a:bodyPr/>
          <a:lstStyle/>
          <a:p>
            <a:endParaRPr lang="en-US"/>
          </a:p>
        </p:txBody>
      </p:sp>
      <p:pic>
        <p:nvPicPr>
          <p:cNvPr id="15"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293" y="1009136"/>
            <a:ext cx="7346704" cy="5848864"/>
          </a:xfrm>
          <a:prstGeom prst="rect">
            <a:avLst/>
          </a:prstGeom>
        </p:spPr>
      </p:pic>
      <p:pic>
        <p:nvPicPr>
          <p:cNvPr id="16" name="内容占位符 3" descr="D:\peng\工作\sup-TC\meeting\2015-香山会议\香山会议\照片\533pp(4).JPG"/>
          <p:cNvPicPr>
            <a:picLocks/>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9293" y="957203"/>
            <a:ext cx="8686182" cy="6043665"/>
          </a:xfrm>
          <a:prstGeom prst="rect">
            <a:avLst/>
          </a:prstGeom>
          <a:noFill/>
          <a:ln>
            <a:noFill/>
          </a:ln>
        </p:spPr>
      </p:pic>
      <p:pic>
        <p:nvPicPr>
          <p:cNvPr id="17"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0" y="984561"/>
            <a:ext cx="7652147" cy="5554436"/>
          </a:xfrm>
          <a:prstGeom prst="rect">
            <a:avLst/>
          </a:prstGeom>
        </p:spPr>
      </p:pic>
      <p:pic>
        <p:nvPicPr>
          <p:cNvPr id="18"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6305" y="1018243"/>
            <a:ext cx="7845588" cy="5839757"/>
          </a:xfrm>
          <a:prstGeom prst="rect">
            <a:avLst/>
          </a:prstGeom>
        </p:spPr>
      </p:pic>
      <p:pic>
        <p:nvPicPr>
          <p:cNvPr id="19" name="图片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7663" y="1018243"/>
            <a:ext cx="7328760" cy="5828480"/>
          </a:xfrm>
          <a:prstGeom prst="rect">
            <a:avLst/>
          </a:prstGeom>
        </p:spPr>
      </p:pic>
      <p:pic>
        <p:nvPicPr>
          <p:cNvPr id="20" name="图片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7936" y="984561"/>
            <a:ext cx="7823244" cy="5725244"/>
          </a:xfrm>
          <a:prstGeom prst="rect">
            <a:avLst/>
          </a:prstGeom>
        </p:spPr>
      </p:pic>
    </p:spTree>
    <p:extLst>
      <p:ext uri="{BB962C8B-B14F-4D97-AF65-F5344CB8AC3E}">
        <p14:creationId xmlns:p14="http://schemas.microsoft.com/office/powerpoint/2010/main" val="297706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heckerboard(across)">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heckerboard(across)">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heckerboard(across)">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checkerboard(across)">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checkerboard(across)">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checkerboard(across)">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Pre-CDR</a:t>
            </a:r>
            <a:endParaRPr lang="zh-CN" altLang="en-US"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z="1200" smtClean="0"/>
              <a:t>高能物理战略研讨会 </a:t>
            </a:r>
            <a:r>
              <a:rPr lang="en-US" altLang="zh-CN" sz="1200" smtClean="0"/>
              <a:t>(</a:t>
            </a:r>
            <a:r>
              <a:rPr lang="zh-CN" altLang="en-US" sz="1200" smtClean="0"/>
              <a:t>合肥</a:t>
            </a:r>
            <a:r>
              <a:rPr lang="en-US" altLang="zh-CN" sz="1200" smtClean="0"/>
              <a:t>)</a:t>
            </a:r>
            <a:endParaRPr lang="en-US" sz="1200" dirty="0"/>
          </a:p>
        </p:txBody>
      </p:sp>
      <p:sp>
        <p:nvSpPr>
          <p:cNvPr id="6" name="灯片编号占位符 5"/>
          <p:cNvSpPr>
            <a:spLocks noGrp="1"/>
          </p:cNvSpPr>
          <p:nvPr>
            <p:ph type="sldNum" sz="quarter" idx="12"/>
          </p:nvPr>
        </p:nvSpPr>
        <p:spPr/>
        <p:txBody>
          <a:bodyPr/>
          <a:lstStyle/>
          <a:p>
            <a:fld id="{C973300C-797F-D148-A78D-320196FBAF04}" type="slidenum">
              <a:rPr lang="en-US" smtClean="0"/>
              <a:pPr/>
              <a:t>62</a:t>
            </a:fld>
            <a:endParaRPr lang="en-US"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7244" y="1060450"/>
            <a:ext cx="2906956" cy="492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6698" y="1139252"/>
            <a:ext cx="2893102" cy="4841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2798" y="1299120"/>
            <a:ext cx="2766350" cy="4681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886355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Conclusion</a:t>
            </a:r>
            <a:endParaRPr lang="zh-CN" altLang="en-US" dirty="0"/>
          </a:p>
        </p:txBody>
      </p:sp>
      <p:sp>
        <p:nvSpPr>
          <p:cNvPr id="3" name="内容占位符 2"/>
          <p:cNvSpPr>
            <a:spLocks noGrp="1"/>
          </p:cNvSpPr>
          <p:nvPr>
            <p:ph idx="1"/>
          </p:nvPr>
        </p:nvSpPr>
        <p:spPr>
          <a:xfrm>
            <a:off x="457201" y="765389"/>
            <a:ext cx="8411028" cy="5590961"/>
          </a:xfrm>
        </p:spPr>
        <p:txBody>
          <a:bodyPr>
            <a:normAutofit fontScale="70000" lnSpcReduction="20000"/>
          </a:bodyPr>
          <a:lstStyle/>
          <a:p>
            <a:pPr>
              <a:lnSpc>
                <a:spcPct val="130000"/>
              </a:lnSpc>
              <a:buFont typeface="Wingdings" panose="05000000000000000000" pitchFamily="2" charset="2"/>
              <a:buChar char="p"/>
            </a:pPr>
            <a:r>
              <a:rPr lang="en-US" altLang="zh-CN" sz="3100" dirty="0" smtClean="0">
                <a:latin typeface="华文楷体" panose="02010600040101010101" pitchFamily="2" charset="-122"/>
                <a:ea typeface="华文楷体" panose="02010600040101010101" pitchFamily="2" charset="-122"/>
              </a:rPr>
              <a:t>A </a:t>
            </a:r>
            <a:r>
              <a:rPr lang="en-US" altLang="zh-CN" sz="3100" dirty="0" smtClean="0">
                <a:latin typeface="华文楷体" panose="02010600040101010101" pitchFamily="2" charset="-122"/>
                <a:ea typeface="华文楷体" panose="02010600040101010101" pitchFamily="2" charset="-122"/>
                <a:sym typeface="Symbol" panose="05050102010706020507" pitchFamily="18" charset="2"/>
              </a:rPr>
              <a:t>-charm factory provide a </a:t>
            </a:r>
            <a:r>
              <a:rPr lang="en-US" altLang="zh-CN" sz="3100" dirty="0" smtClean="0">
                <a:solidFill>
                  <a:srgbClr val="FF0000"/>
                </a:solidFill>
                <a:latin typeface="华文楷体" panose="02010600040101010101" pitchFamily="2" charset="-122"/>
                <a:ea typeface="华文楷体" panose="02010600040101010101" pitchFamily="2" charset="-122"/>
                <a:sym typeface="Symbol" panose="05050102010706020507" pitchFamily="18" charset="2"/>
              </a:rPr>
              <a:t>unique playground </a:t>
            </a:r>
            <a:r>
              <a:rPr lang="en-US" altLang="zh-CN" sz="3100" dirty="0" smtClean="0">
                <a:latin typeface="华文楷体" panose="02010600040101010101" pitchFamily="2" charset="-122"/>
                <a:ea typeface="华文楷体" panose="02010600040101010101" pitchFamily="2" charset="-122"/>
                <a:sym typeface="Symbol" panose="05050102010706020507" pitchFamily="18" charset="2"/>
              </a:rPr>
              <a:t>for Hadronic physics, many </a:t>
            </a:r>
            <a:r>
              <a:rPr lang="en-US" altLang="zh-CN" sz="3100" dirty="0" smtClean="0">
                <a:solidFill>
                  <a:srgbClr val="FF0000"/>
                </a:solidFill>
                <a:latin typeface="华文楷体" panose="02010600040101010101" pitchFamily="2" charset="-122"/>
                <a:ea typeface="华文楷体" panose="02010600040101010101" pitchFamily="2" charset="-122"/>
                <a:sym typeface="Symbol" panose="05050102010706020507" pitchFamily="18" charset="2"/>
              </a:rPr>
              <a:t>key science question </a:t>
            </a:r>
            <a:r>
              <a:rPr lang="en-US" altLang="zh-CN" sz="3100" smtClean="0">
                <a:solidFill>
                  <a:srgbClr val="FF0000"/>
                </a:solidFill>
                <a:latin typeface="华文楷体" panose="02010600040101010101" pitchFamily="2" charset="-122"/>
                <a:ea typeface="华文楷体" panose="02010600040101010101" pitchFamily="2" charset="-122"/>
                <a:sym typeface="Symbol" panose="05050102010706020507" pitchFamily="18" charset="2"/>
              </a:rPr>
              <a:t>and </a:t>
            </a:r>
            <a:r>
              <a:rPr lang="en-US" altLang="zh-CN" sz="3100" smtClean="0">
                <a:solidFill>
                  <a:srgbClr val="FF0000"/>
                </a:solidFill>
                <a:latin typeface="华文楷体" panose="02010600040101010101" pitchFamily="2" charset="-122"/>
                <a:ea typeface="华文楷体" panose="02010600040101010101" pitchFamily="2" charset="-122"/>
                <a:sym typeface="Symbol" panose="05050102010706020507" pitchFamily="18" charset="2"/>
              </a:rPr>
              <a:t>rich</a:t>
            </a:r>
            <a:r>
              <a:rPr lang="en-US" altLang="zh-CN" sz="3100" smtClean="0">
                <a:solidFill>
                  <a:srgbClr val="FF0000"/>
                </a:solidFill>
                <a:latin typeface="华文楷体" panose="02010600040101010101" pitchFamily="2" charset="-122"/>
                <a:ea typeface="华文楷体" panose="02010600040101010101" pitchFamily="2" charset="-122"/>
                <a:sym typeface="Symbol" panose="05050102010706020507" pitchFamily="18" charset="2"/>
              </a:rPr>
              <a:t> </a:t>
            </a:r>
            <a:r>
              <a:rPr lang="en-US" altLang="zh-CN" sz="3100" dirty="0" smtClean="0">
                <a:solidFill>
                  <a:srgbClr val="FF0000"/>
                </a:solidFill>
                <a:latin typeface="华文楷体" panose="02010600040101010101" pitchFamily="2" charset="-122"/>
                <a:ea typeface="华文楷体" panose="02010600040101010101" pitchFamily="2" charset="-122"/>
                <a:sym typeface="Symbol" panose="05050102010706020507" pitchFamily="18" charset="2"/>
              </a:rPr>
              <a:t>physics </a:t>
            </a:r>
            <a:r>
              <a:rPr lang="en-US" altLang="zh-CN" sz="3100" dirty="0" smtClean="0">
                <a:latin typeface="华文楷体" panose="02010600040101010101" pitchFamily="2" charset="-122"/>
                <a:ea typeface="华文楷体" panose="02010600040101010101" pitchFamily="2" charset="-122"/>
                <a:sym typeface="Symbol" panose="05050102010706020507" pitchFamily="18" charset="2"/>
              </a:rPr>
              <a:t>topics can be investigated </a:t>
            </a:r>
          </a:p>
          <a:p>
            <a:pPr marL="0" indent="0">
              <a:lnSpc>
                <a:spcPct val="130000"/>
              </a:lnSpc>
              <a:buNone/>
            </a:pPr>
            <a:endParaRPr lang="en-US" altLang="zh-CN" sz="3100" dirty="0" smtClean="0">
              <a:latin typeface="华文楷体" panose="02010600040101010101" pitchFamily="2" charset="-122"/>
              <a:ea typeface="华文楷体" panose="02010600040101010101" pitchFamily="2" charset="-122"/>
              <a:sym typeface="Symbol" panose="05050102010706020507" pitchFamily="18" charset="2"/>
            </a:endParaRPr>
          </a:p>
          <a:p>
            <a:pPr>
              <a:lnSpc>
                <a:spcPct val="130000"/>
              </a:lnSpc>
              <a:buFont typeface="Wingdings" panose="05000000000000000000" pitchFamily="2" charset="2"/>
              <a:buChar char="p"/>
            </a:pPr>
            <a:r>
              <a:rPr lang="en-US" altLang="zh-CN" sz="3100" dirty="0" smtClean="0">
                <a:latin typeface="华文楷体" panose="02010600040101010101" pitchFamily="2" charset="-122"/>
                <a:ea typeface="华文楷体" panose="02010600040101010101" pitchFamily="2" charset="-122"/>
                <a:sym typeface="Symbol" panose="05050102010706020507" pitchFamily="18" charset="2"/>
              </a:rPr>
              <a:t>China have </a:t>
            </a:r>
            <a:r>
              <a:rPr lang="en-US" altLang="zh-CN" sz="3100" dirty="0" smtClean="0">
                <a:solidFill>
                  <a:srgbClr val="FF0000"/>
                </a:solidFill>
                <a:latin typeface="华文楷体" panose="02010600040101010101" pitchFamily="2" charset="-122"/>
                <a:ea typeface="华文楷体" panose="02010600040101010101" pitchFamily="2" charset="-122"/>
                <a:sym typeface="Symbol" panose="05050102010706020507" pitchFamily="18" charset="2"/>
              </a:rPr>
              <a:t>high reputation </a:t>
            </a:r>
            <a:r>
              <a:rPr lang="en-US" altLang="zh-CN" sz="3100" dirty="0" smtClean="0">
                <a:latin typeface="华文楷体" panose="02010600040101010101" pitchFamily="2" charset="-122"/>
                <a:ea typeface="华文楷体" panose="02010600040101010101" pitchFamily="2" charset="-122"/>
                <a:sym typeface="Symbol" panose="05050102010706020507" pitchFamily="18" charset="2"/>
              </a:rPr>
              <a:t>in the world at </a:t>
            </a:r>
            <a:r>
              <a:rPr lang="en-US" altLang="zh-CN" sz="3100" dirty="0">
                <a:latin typeface="华文楷体" panose="02010600040101010101" pitchFamily="2" charset="-122"/>
                <a:ea typeface="华文楷体" panose="02010600040101010101" pitchFamily="2" charset="-122"/>
                <a:sym typeface="Symbol" panose="05050102010706020507" pitchFamily="18" charset="2"/>
              </a:rPr>
              <a:t>-</a:t>
            </a:r>
            <a:r>
              <a:rPr lang="en-US" altLang="zh-CN" sz="3100" dirty="0" smtClean="0">
                <a:latin typeface="华文楷体" panose="02010600040101010101" pitchFamily="2" charset="-122"/>
                <a:ea typeface="华文楷体" panose="02010600040101010101" pitchFamily="2" charset="-122"/>
                <a:sym typeface="Symbol" panose="05050102010706020507" pitchFamily="18" charset="2"/>
              </a:rPr>
              <a:t>charm physics, and BEPC/BES play </a:t>
            </a:r>
            <a:r>
              <a:rPr lang="en-US" altLang="zh-CN" sz="3100" dirty="0" smtClean="0">
                <a:solidFill>
                  <a:srgbClr val="FF0000"/>
                </a:solidFill>
                <a:latin typeface="华文楷体" panose="02010600040101010101" pitchFamily="2" charset="-122"/>
                <a:ea typeface="华文楷体" panose="02010600040101010101" pitchFamily="2" charset="-122"/>
                <a:sym typeface="Symbol" panose="05050102010706020507" pitchFamily="18" charset="2"/>
              </a:rPr>
              <a:t>leading role </a:t>
            </a:r>
            <a:r>
              <a:rPr lang="en-US" altLang="zh-CN" sz="3100" dirty="0" smtClean="0">
                <a:latin typeface="华文楷体" panose="02010600040101010101" pitchFamily="2" charset="-122"/>
                <a:ea typeface="华文楷体" panose="02010600040101010101" pitchFamily="2" charset="-122"/>
                <a:sym typeface="Symbol" panose="05050102010706020507" pitchFamily="18" charset="2"/>
              </a:rPr>
              <a:t>in hadronic physics.</a:t>
            </a:r>
          </a:p>
          <a:p>
            <a:pPr marL="0" indent="0">
              <a:lnSpc>
                <a:spcPct val="130000"/>
              </a:lnSpc>
              <a:buNone/>
            </a:pPr>
            <a:endParaRPr lang="en-US" altLang="zh-CN" sz="3100" dirty="0" smtClean="0">
              <a:latin typeface="华文楷体" panose="02010600040101010101" pitchFamily="2" charset="-122"/>
              <a:ea typeface="华文楷体" panose="02010600040101010101" pitchFamily="2" charset="-122"/>
              <a:sym typeface="Symbol" panose="05050102010706020507" pitchFamily="18" charset="2"/>
            </a:endParaRPr>
          </a:p>
          <a:p>
            <a:pPr>
              <a:lnSpc>
                <a:spcPct val="130000"/>
              </a:lnSpc>
              <a:buFont typeface="Wingdings" panose="05000000000000000000" pitchFamily="2" charset="2"/>
              <a:buChar char="p"/>
            </a:pPr>
            <a:r>
              <a:rPr lang="en-US" altLang="zh-CN" sz="3100" dirty="0" smtClean="0">
                <a:latin typeface="华文楷体" panose="02010600040101010101" pitchFamily="2" charset="-122"/>
                <a:ea typeface="华文楷体" panose="02010600040101010101" pitchFamily="2" charset="-122"/>
                <a:sym typeface="Symbol" panose="05050102010706020507" pitchFamily="18" charset="2"/>
              </a:rPr>
              <a:t>It is </a:t>
            </a:r>
            <a:r>
              <a:rPr lang="en-US" altLang="zh-CN" sz="3100" dirty="0" smtClean="0">
                <a:solidFill>
                  <a:srgbClr val="FF0000"/>
                </a:solidFill>
                <a:latin typeface="华文楷体" panose="02010600040101010101" pitchFamily="2" charset="-122"/>
                <a:ea typeface="华文楷体" panose="02010600040101010101" pitchFamily="2" charset="-122"/>
                <a:sym typeface="Symbol" panose="05050102010706020507" pitchFamily="18" charset="2"/>
              </a:rPr>
              <a:t>natural </a:t>
            </a:r>
            <a:r>
              <a:rPr lang="en-US" altLang="zh-CN" sz="3100" dirty="0" smtClean="0">
                <a:latin typeface="华文楷体" panose="02010600040101010101" pitchFamily="2" charset="-122"/>
                <a:ea typeface="华文楷体" panose="02010600040101010101" pitchFamily="2" charset="-122"/>
                <a:sym typeface="Symbol" panose="05050102010706020507" pitchFamily="18" charset="2"/>
              </a:rPr>
              <a:t>to propose the </a:t>
            </a:r>
            <a:r>
              <a:rPr lang="en-US" altLang="zh-CN" sz="3100" dirty="0" err="1" smtClean="0">
                <a:latin typeface="华文楷体" panose="02010600040101010101" pitchFamily="2" charset="-122"/>
                <a:ea typeface="华文楷体" panose="02010600040101010101" pitchFamily="2" charset="-122"/>
                <a:sym typeface="Symbol" panose="05050102010706020507" pitchFamily="18" charset="2"/>
              </a:rPr>
              <a:t>e+e</a:t>
            </a:r>
            <a:r>
              <a:rPr lang="en-US" altLang="zh-CN" sz="3100" dirty="0" smtClean="0">
                <a:latin typeface="华文楷体" panose="02010600040101010101" pitchFamily="2" charset="-122"/>
                <a:ea typeface="华文楷体" panose="02010600040101010101" pitchFamily="2" charset="-122"/>
                <a:sym typeface="Symbol" panose="05050102010706020507" pitchFamily="18" charset="2"/>
              </a:rPr>
              <a:t>- intensity frontier for </a:t>
            </a:r>
            <a:r>
              <a:rPr lang="en-US" altLang="zh-CN" sz="3100" dirty="0">
                <a:latin typeface="华文楷体" panose="02010600040101010101" pitchFamily="2" charset="-122"/>
                <a:ea typeface="华文楷体" panose="02010600040101010101" pitchFamily="2" charset="-122"/>
                <a:sym typeface="Symbol" panose="05050102010706020507" pitchFamily="18" charset="2"/>
              </a:rPr>
              <a:t>-charm </a:t>
            </a:r>
            <a:r>
              <a:rPr lang="en-US" altLang="zh-CN" sz="3100" dirty="0" smtClean="0">
                <a:latin typeface="华文楷体" panose="02010600040101010101" pitchFamily="2" charset="-122"/>
                <a:ea typeface="华文楷体" panose="02010600040101010101" pitchFamily="2" charset="-122"/>
                <a:sym typeface="Symbol" panose="05050102010706020507" pitchFamily="18" charset="2"/>
              </a:rPr>
              <a:t>energy region in China</a:t>
            </a:r>
          </a:p>
          <a:p>
            <a:pPr marL="0" indent="0">
              <a:lnSpc>
                <a:spcPct val="130000"/>
              </a:lnSpc>
              <a:buNone/>
            </a:pPr>
            <a:endParaRPr lang="en-US" altLang="zh-CN" sz="3100" dirty="0" smtClean="0">
              <a:latin typeface="华文楷体" panose="02010600040101010101" pitchFamily="2" charset="-122"/>
              <a:ea typeface="华文楷体" panose="02010600040101010101" pitchFamily="2" charset="-122"/>
              <a:sym typeface="Symbol" panose="05050102010706020507" pitchFamily="18" charset="2"/>
            </a:endParaRPr>
          </a:p>
          <a:p>
            <a:pPr>
              <a:lnSpc>
                <a:spcPct val="130000"/>
              </a:lnSpc>
              <a:buFont typeface="Wingdings" panose="05000000000000000000" pitchFamily="2" charset="2"/>
              <a:buChar char="p"/>
            </a:pPr>
            <a:r>
              <a:rPr lang="en-US" altLang="zh-CN" sz="31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HIEPA</a:t>
            </a:r>
            <a:r>
              <a:rPr lang="en-US" altLang="zh-CN" sz="3100" dirty="0">
                <a:latin typeface="华文楷体" panose="02010600040101010101" pitchFamily="2" charset="-122"/>
                <a:ea typeface="华文楷体" panose="02010600040101010101" pitchFamily="2" charset="-122"/>
                <a:cs typeface="Times New Roman" panose="02020603050405020304" pitchFamily="18" charset="0"/>
              </a:rPr>
              <a:t> is one of the </a:t>
            </a:r>
            <a:r>
              <a:rPr lang="en-US" altLang="zh-CN" sz="3100" dirty="0" smtClean="0">
                <a:latin typeface="华文楷体" panose="02010600040101010101" pitchFamily="2" charset="-122"/>
                <a:ea typeface="华文楷体" panose="02010600040101010101" pitchFamily="2" charset="-122"/>
                <a:cs typeface="Times New Roman" panose="02020603050405020304" pitchFamily="18" charset="0"/>
              </a:rPr>
              <a:t>options </a:t>
            </a:r>
            <a:r>
              <a:rPr lang="en-US" altLang="zh-CN" sz="31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sz="31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 </a:t>
            </a:r>
            <a:endParaRPr lang="en-US" altLang="zh-CN" sz="3100" dirty="0">
              <a:solidFill>
                <a:srgbClr val="000000"/>
              </a:solidFill>
              <a:latin typeface="华文楷体" panose="02010600040101010101" pitchFamily="2" charset="-122"/>
              <a:ea typeface="华文楷体" panose="02010600040101010101" pitchFamily="2" charset="-122"/>
              <a:cs typeface="Times New Roman" panose="02020603050405020304" pitchFamily="18" charset="0"/>
            </a:endParaRPr>
          </a:p>
          <a:p>
            <a:pPr marL="576000" indent="-216000">
              <a:lnSpc>
                <a:spcPct val="130000"/>
              </a:lnSpc>
              <a:buFont typeface="华文楷体" panose="02010600040101010101" pitchFamily="2" charset="-122"/>
              <a:buChar char="−"/>
            </a:pPr>
            <a:r>
              <a:rPr lang="en-US" altLang="zh-CN" sz="29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Have </a:t>
            </a:r>
            <a:r>
              <a:rPr lang="en-US" altLang="zh-CN" sz="29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challenges</a:t>
            </a:r>
            <a:r>
              <a:rPr lang="en-US" altLang="zh-CN" sz="29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sz="2900" dirty="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in terms of key technologies </a:t>
            </a:r>
          </a:p>
          <a:p>
            <a:pPr marL="576000" indent="-216000">
              <a:lnSpc>
                <a:spcPct val="130000"/>
              </a:lnSpc>
              <a:buFont typeface="华文楷体" panose="02010600040101010101" pitchFamily="2" charset="-122"/>
              <a:buChar char="−"/>
            </a:pPr>
            <a:r>
              <a:rPr lang="en-US" altLang="zh-CN" sz="2900" dirty="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Reasonable</a:t>
            </a:r>
            <a:r>
              <a:rPr lang="en-US" altLang="zh-CN" sz="2900" dirty="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 scale and cost. </a:t>
            </a:r>
          </a:p>
          <a:p>
            <a:pPr marL="576000" indent="-216000">
              <a:lnSpc>
                <a:spcPct val="130000"/>
              </a:lnSpc>
              <a:buFont typeface="华文楷体" panose="02010600040101010101" pitchFamily="2" charset="-122"/>
              <a:buChar char="−"/>
            </a:pPr>
            <a:r>
              <a:rPr lang="en-US" altLang="zh-CN" sz="2900" dirty="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Interdisciplinary</a:t>
            </a:r>
            <a:r>
              <a:rPr lang="en-US" altLang="zh-CN" sz="2900" dirty="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 mode (</a:t>
            </a:r>
            <a:r>
              <a:rPr lang="en-US" altLang="zh-CN" sz="29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STCF</a:t>
            </a:r>
            <a:r>
              <a:rPr lang="en-US" altLang="zh-CN" sz="2900" dirty="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 + </a:t>
            </a:r>
            <a:r>
              <a:rPr lang="en-US" altLang="zh-CN" sz="29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SRF + FEL?</a:t>
            </a:r>
            <a:r>
              <a:rPr lang="en-US" altLang="zh-CN" sz="2900" dirty="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a:t>
            </a:r>
            <a:endParaRPr lang="en-US" altLang="zh-CN" sz="2900" dirty="0">
              <a:latin typeface="华文楷体" panose="02010600040101010101" pitchFamily="2" charset="-122"/>
              <a:ea typeface="华文楷体" panose="02010600040101010101" pitchFamily="2" charset="-122"/>
              <a:cs typeface="Times New Roman" panose="02020603050405020304" pitchFamily="18" charset="0"/>
            </a:endParaRPr>
          </a:p>
          <a:p>
            <a:pPr>
              <a:lnSpc>
                <a:spcPct val="130000"/>
              </a:lnSpc>
              <a:buFont typeface="华文楷体" panose="02010600040101010101" pitchFamily="2" charset="-122"/>
              <a:buChar char="−"/>
            </a:pPr>
            <a:endParaRPr lang="en-US" altLang="zh-CN" sz="2900" dirty="0" smtClean="0">
              <a:sym typeface="Symbol" panose="05050102010706020507" pitchFamily="18" charset="2"/>
            </a:endParaRPr>
          </a:p>
          <a:p>
            <a:pPr marL="0" indent="0" algn="ctr">
              <a:lnSpc>
                <a:spcPct val="130000"/>
              </a:lnSpc>
              <a:buNone/>
            </a:pPr>
            <a:endParaRPr lang="zh-CN" altLang="en-US" dirty="0">
              <a:solidFill>
                <a:srgbClr val="FF0000"/>
              </a:solidFill>
              <a:latin typeface="Comic Sans MS" panose="030F0702030302020204" pitchFamily="66" charset="0"/>
            </a:endParaRPr>
          </a:p>
          <a:p>
            <a:endParaRPr lang="en-US" altLang="zh-CN" dirty="0" smtClean="0">
              <a:sym typeface="Symbol" panose="05050102010706020507" pitchFamily="18" charset="2"/>
            </a:endParaRPr>
          </a:p>
          <a:p>
            <a:endParaRPr lang="en-US" altLang="zh-CN" dirty="0" smtClean="0">
              <a:sym typeface="Symbol" panose="05050102010706020507" pitchFamily="18" charset="2"/>
            </a:endParaRPr>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63</a:t>
            </a:fld>
            <a:endParaRPr lang="en-US" dirty="0"/>
          </a:p>
        </p:txBody>
      </p:sp>
    </p:spTree>
    <p:extLst>
      <p:ext uri="{BB962C8B-B14F-4D97-AF65-F5344CB8AC3E}">
        <p14:creationId xmlns:p14="http://schemas.microsoft.com/office/powerpoint/2010/main" val="9432623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endParaRPr lang="zh-CN" altLang="en-US" dirty="0"/>
          </a:p>
        </p:txBody>
      </p:sp>
      <p:sp>
        <p:nvSpPr>
          <p:cNvPr id="3" name="内容占位符 2"/>
          <p:cNvSpPr>
            <a:spLocks noGrp="1"/>
          </p:cNvSpPr>
          <p:nvPr>
            <p:ph idx="1"/>
          </p:nvPr>
        </p:nvSpPr>
        <p:spPr>
          <a:xfrm>
            <a:off x="1827275" y="1629787"/>
            <a:ext cx="5792725" cy="2542163"/>
          </a:xfrm>
        </p:spPr>
        <p:txBody>
          <a:bodyPr>
            <a:noAutofit/>
          </a:bodyPr>
          <a:lstStyle/>
          <a:p>
            <a:pPr marL="0" indent="0" algn="ctr">
              <a:buNone/>
            </a:pPr>
            <a:r>
              <a:rPr lang="en-US" altLang="zh-CN" sz="8000" dirty="0" smtClean="0">
                <a:latin typeface="华文楷体" panose="02010600040101010101" pitchFamily="2" charset="-122"/>
                <a:ea typeface="华文楷体" panose="02010600040101010101" pitchFamily="2" charset="-122"/>
              </a:rPr>
              <a:t>BACKUP SLIDE</a:t>
            </a:r>
            <a:endParaRPr lang="zh-CN" altLang="en-US" sz="8000" dirty="0">
              <a:latin typeface="华文楷体" panose="02010600040101010101" pitchFamily="2" charset="-122"/>
              <a:ea typeface="华文楷体" panose="02010600040101010101" pitchFamily="2" charset="-122"/>
            </a:endParaRPr>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64</a:t>
            </a:fld>
            <a:endParaRPr lang="en-US" dirty="0"/>
          </a:p>
        </p:txBody>
      </p:sp>
    </p:spTree>
    <p:extLst>
      <p:ext uri="{BB962C8B-B14F-4D97-AF65-F5344CB8AC3E}">
        <p14:creationId xmlns:p14="http://schemas.microsoft.com/office/powerpoint/2010/main" val="377022420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latin typeface="华文仿宋" panose="02010600040101010101" pitchFamily="2" charset="-122"/>
                <a:ea typeface="华文仿宋" panose="02010600040101010101" pitchFamily="2" charset="-122"/>
              </a:rPr>
              <a:t>极化束</a:t>
            </a:r>
            <a:endParaRPr lang="zh-CN" altLang="en-US" dirty="0"/>
          </a:p>
        </p:txBody>
      </p:sp>
      <p:sp>
        <p:nvSpPr>
          <p:cNvPr id="3" name="内容占位符 2"/>
          <p:cNvSpPr>
            <a:spLocks noGrp="1"/>
          </p:cNvSpPr>
          <p:nvPr>
            <p:ph idx="1"/>
          </p:nvPr>
        </p:nvSpPr>
        <p:spPr>
          <a:xfrm>
            <a:off x="227075" y="1059769"/>
            <a:ext cx="8654105" cy="3931332"/>
          </a:xfrm>
        </p:spPr>
        <p:txBody>
          <a:bodyPr/>
          <a:lstStyle/>
          <a:p>
            <a:pPr>
              <a:buFont typeface="Wingdings" panose="05000000000000000000" pitchFamily="2" charset="2"/>
              <a:buChar char="p"/>
            </a:pPr>
            <a:r>
              <a:rPr lang="zh-CN" altLang="en-US" sz="3000" dirty="0">
                <a:latin typeface="华文楷体" panose="02010600040101010101" pitchFamily="2" charset="-122"/>
                <a:ea typeface="华文楷体" panose="02010600040101010101" pitchFamily="2" charset="-122"/>
              </a:rPr>
              <a:t>极化电子束</a:t>
            </a:r>
            <a:r>
              <a:rPr lang="en-US" altLang="zh-CN" sz="3000" dirty="0">
                <a:latin typeface="华文楷体" panose="02010600040101010101" pitchFamily="2" charset="-122"/>
                <a:ea typeface="华文楷体" panose="02010600040101010101" pitchFamily="2" charset="-122"/>
              </a:rPr>
              <a:t>/</a:t>
            </a:r>
            <a:r>
              <a:rPr lang="zh-CN" altLang="en-US" sz="3000" dirty="0">
                <a:latin typeface="华文楷体" panose="02010600040101010101" pitchFamily="2" charset="-122"/>
                <a:ea typeface="华文楷体" panose="02010600040101010101" pitchFamily="2" charset="-122"/>
              </a:rPr>
              <a:t>正电子束的产生</a:t>
            </a:r>
          </a:p>
          <a:p>
            <a:pPr lvl="1">
              <a:lnSpc>
                <a:spcPct val="150000"/>
              </a:lnSpc>
              <a:buFont typeface="华文楷体" panose="02010600040101010101" pitchFamily="2" charset="-122"/>
              <a:buChar char="−"/>
            </a:pPr>
            <a:r>
              <a:rPr lang="en-US" altLang="zh-CN" sz="2400" dirty="0">
                <a:latin typeface="华文楷体" panose="02010600040101010101" pitchFamily="2" charset="-122"/>
                <a:ea typeface="华文楷体" panose="02010600040101010101" pitchFamily="2" charset="-122"/>
              </a:rPr>
              <a:t>GaAs/</a:t>
            </a:r>
            <a:r>
              <a:rPr lang="en-US" altLang="zh-CN" sz="2400" dirty="0" err="1">
                <a:latin typeface="华文楷体" panose="02010600040101010101" pitchFamily="2" charset="-122"/>
                <a:ea typeface="华文楷体" panose="02010600040101010101" pitchFamily="2" charset="-122"/>
              </a:rPr>
              <a:t>GaAsP</a:t>
            </a:r>
            <a:r>
              <a:rPr lang="zh-CN" altLang="en-US" sz="2400" dirty="0">
                <a:latin typeface="华文楷体" panose="02010600040101010101" pitchFamily="2" charset="-122"/>
                <a:ea typeface="华文楷体" panose="02010600040101010101" pitchFamily="2" charset="-122"/>
              </a:rPr>
              <a:t>超晶格光阴极电子枪，产生极化电子束</a:t>
            </a:r>
            <a:endParaRPr lang="en-US" altLang="zh-CN" sz="2400" dirty="0">
              <a:latin typeface="华文楷体" panose="02010600040101010101" pitchFamily="2" charset="-122"/>
              <a:ea typeface="华文楷体" panose="02010600040101010101" pitchFamily="2" charset="-122"/>
            </a:endParaRPr>
          </a:p>
          <a:p>
            <a:pPr lvl="1">
              <a:lnSpc>
                <a:spcPct val="150000"/>
              </a:lnSpc>
              <a:buFont typeface="华文楷体" panose="02010600040101010101" pitchFamily="2" charset="-122"/>
              <a:buChar char="−"/>
            </a:pPr>
            <a:r>
              <a:rPr lang="zh-CN" altLang="en-US" sz="2400" dirty="0">
                <a:latin typeface="华文楷体" panose="02010600040101010101" pitchFamily="2" charset="-122"/>
                <a:ea typeface="华文楷体" panose="02010600040101010101" pitchFamily="2" charset="-122"/>
              </a:rPr>
              <a:t>无极化电子束，波荡器圆极化光产生极化正电子</a:t>
            </a:r>
            <a:endParaRPr lang="en-US" altLang="zh-CN" sz="2400" dirty="0">
              <a:latin typeface="华文楷体" panose="02010600040101010101" pitchFamily="2" charset="-122"/>
              <a:ea typeface="华文楷体" panose="02010600040101010101" pitchFamily="2" charset="-122"/>
            </a:endParaRPr>
          </a:p>
          <a:p>
            <a:pPr lvl="1">
              <a:lnSpc>
                <a:spcPct val="150000"/>
              </a:lnSpc>
              <a:buFont typeface="华文楷体" panose="02010600040101010101" pitchFamily="2" charset="-122"/>
              <a:buChar char="−"/>
            </a:pPr>
            <a:r>
              <a:rPr lang="zh-CN" altLang="en-US" sz="2400" dirty="0">
                <a:latin typeface="华文楷体" panose="02010600040101010101" pitchFamily="2" charset="-122"/>
                <a:ea typeface="华文楷体" panose="02010600040101010101" pitchFamily="2" charset="-122"/>
              </a:rPr>
              <a:t>纵向极化电子束，极化轫致辐射产生极化正电子</a:t>
            </a:r>
            <a:endParaRPr lang="en-US" altLang="zh-CN" sz="2400" dirty="0">
              <a:latin typeface="华文楷体" panose="02010600040101010101" pitchFamily="2" charset="-122"/>
              <a:ea typeface="华文楷体" panose="02010600040101010101" pitchFamily="2" charset="-122"/>
            </a:endParaRPr>
          </a:p>
          <a:p>
            <a:pPr lvl="0">
              <a:lnSpc>
                <a:spcPct val="150000"/>
              </a:lnSpc>
              <a:buFont typeface="Wingdings" panose="05000000000000000000" pitchFamily="2" charset="2"/>
              <a:buChar char="p"/>
            </a:pPr>
            <a:r>
              <a:rPr lang="zh-CN" altLang="en-US" sz="3000" dirty="0">
                <a:latin typeface="华文楷体" panose="02010600040101010101" pitchFamily="2" charset="-122"/>
                <a:ea typeface="华文楷体" panose="02010600040101010101" pitchFamily="2" charset="-122"/>
              </a:rPr>
              <a:t>极化维持与极化翻转</a:t>
            </a:r>
            <a:endParaRPr lang="en-US" altLang="zh-CN" sz="3000" dirty="0">
              <a:latin typeface="华文楷体" panose="02010600040101010101" pitchFamily="2" charset="-122"/>
              <a:ea typeface="华文楷体" panose="02010600040101010101" pitchFamily="2" charset="-122"/>
            </a:endParaRPr>
          </a:p>
          <a:p>
            <a:pPr lvl="1">
              <a:lnSpc>
                <a:spcPct val="150000"/>
              </a:lnSpc>
              <a:buFont typeface="华文楷体" panose="02010600040101010101" pitchFamily="2" charset="-122"/>
              <a:buChar char="−"/>
            </a:pPr>
            <a:r>
              <a:rPr lang="zh-CN" altLang="en-US" sz="2400" dirty="0">
                <a:latin typeface="华文楷体" panose="02010600040101010101" pitchFamily="2" charset="-122"/>
                <a:ea typeface="华文楷体" panose="02010600040101010101" pitchFamily="2" charset="-122"/>
              </a:rPr>
              <a:t>储存环退极化时间研究；</a:t>
            </a:r>
            <a:r>
              <a:rPr lang="en-US" altLang="zh-CN" sz="2400" dirty="0">
                <a:latin typeface="华文楷体" panose="02010600040101010101" pitchFamily="2" charset="-122"/>
                <a:ea typeface="华文楷体" panose="02010600040101010101" pitchFamily="2" charset="-122"/>
              </a:rPr>
              <a:t>Siberia Snake</a:t>
            </a:r>
            <a:r>
              <a:rPr lang="zh-CN" altLang="en-US" sz="2400" dirty="0">
                <a:latin typeface="华文楷体" panose="02010600040101010101" pitchFamily="2" charset="-122"/>
                <a:ea typeface="华文楷体" panose="02010600040101010101" pitchFamily="2" charset="-122"/>
              </a:rPr>
              <a:t>装置极化翻转</a:t>
            </a:r>
            <a:endParaRPr lang="en-US" altLang="zh-CN" sz="2500" dirty="0">
              <a:latin typeface="华文楷体" panose="02010600040101010101" pitchFamily="2" charset="-122"/>
              <a:ea typeface="华文楷体" panose="02010600040101010101" pitchFamily="2" charset="-122"/>
            </a:endParaRPr>
          </a:p>
          <a:p>
            <a:pPr>
              <a:buFont typeface="Wingdings" panose="05000000000000000000" pitchFamily="2" charset="2"/>
              <a:buChar char="p"/>
            </a:pPr>
            <a:endParaRPr lang="zh-CN" altLang="en-US" dirty="0">
              <a:latin typeface="华文楷体" panose="02010600040101010101" pitchFamily="2" charset="-122"/>
              <a:ea typeface="华文楷体" panose="02010600040101010101" pitchFamily="2" charset="-122"/>
            </a:endParaRPr>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65</a:t>
            </a:fld>
            <a:endParaRPr lang="en-US" dirty="0"/>
          </a:p>
        </p:txBody>
      </p:sp>
      <p:pic>
        <p:nvPicPr>
          <p:cNvPr id="7" name="图片 6"/>
          <p:cNvPicPr/>
          <p:nvPr/>
        </p:nvPicPr>
        <p:blipFill>
          <a:blip r:embed="rId2"/>
          <a:stretch>
            <a:fillRect/>
          </a:stretch>
        </p:blipFill>
        <p:spPr>
          <a:xfrm>
            <a:off x="3412490" y="5022274"/>
            <a:ext cx="5274310" cy="1143000"/>
          </a:xfrm>
          <a:prstGeom prst="rect">
            <a:avLst/>
          </a:prstGeom>
        </p:spPr>
      </p:pic>
    </p:spTree>
    <p:extLst>
      <p:ext uri="{BB962C8B-B14F-4D97-AF65-F5344CB8AC3E}">
        <p14:creationId xmlns:p14="http://schemas.microsoft.com/office/powerpoint/2010/main" val="175256613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latin typeface="华文仿宋" panose="02010600040101010101" pitchFamily="2" charset="-122"/>
                <a:ea typeface="华文仿宋" panose="02010600040101010101" pitchFamily="2" charset="-122"/>
              </a:rPr>
              <a:t>对撞区磁铁与相关技术</a:t>
            </a:r>
            <a:endParaRPr lang="zh-CN" altLang="en-US" dirty="0"/>
          </a:p>
        </p:txBody>
      </p:sp>
      <p:sp>
        <p:nvSpPr>
          <p:cNvPr id="3" name="内容占位符 2"/>
          <p:cNvSpPr>
            <a:spLocks noGrp="1"/>
          </p:cNvSpPr>
          <p:nvPr>
            <p:ph idx="1"/>
          </p:nvPr>
        </p:nvSpPr>
        <p:spPr>
          <a:xfrm>
            <a:off x="1524000" y="1033688"/>
            <a:ext cx="6326125" cy="4369482"/>
          </a:xfrm>
        </p:spPr>
        <p:txBody>
          <a:bodyPr/>
          <a:lstStyle/>
          <a:p>
            <a:pPr>
              <a:lnSpc>
                <a:spcPct val="150000"/>
              </a:lnSpc>
              <a:buFont typeface="Wingdings" panose="05000000000000000000" pitchFamily="2" charset="2"/>
              <a:buChar char="p"/>
            </a:pPr>
            <a:r>
              <a:rPr lang="zh-CN" altLang="en-US" sz="2800" dirty="0">
                <a:solidFill>
                  <a:schemeClr val="accent1">
                    <a:lumMod val="50000"/>
                  </a:schemeClr>
                </a:solidFill>
                <a:latin typeface="华文仿宋" panose="02010600040101010101" pitchFamily="2" charset="-122"/>
                <a:ea typeface="华文仿宋" panose="02010600040101010101" pitchFamily="2" charset="-122"/>
              </a:rPr>
              <a:t>聚焦系统的设计</a:t>
            </a:r>
            <a:endParaRPr lang="en-US" altLang="zh-CN" sz="2800" dirty="0">
              <a:solidFill>
                <a:schemeClr val="accent1">
                  <a:lumMod val="50000"/>
                </a:schemeClr>
              </a:solidFill>
              <a:latin typeface="华文仿宋" panose="02010600040101010101" pitchFamily="2" charset="-122"/>
              <a:ea typeface="华文仿宋" panose="02010600040101010101" pitchFamily="2" charset="-122"/>
            </a:endParaRPr>
          </a:p>
          <a:p>
            <a:pPr>
              <a:lnSpc>
                <a:spcPct val="150000"/>
              </a:lnSpc>
              <a:buFont typeface="Wingdings" panose="05000000000000000000" pitchFamily="2" charset="2"/>
              <a:buChar char="p"/>
            </a:pPr>
            <a:r>
              <a:rPr lang="zh-CN" altLang="en-US" sz="2800" dirty="0">
                <a:solidFill>
                  <a:schemeClr val="accent1">
                    <a:lumMod val="50000"/>
                  </a:schemeClr>
                </a:solidFill>
                <a:latin typeface="华文仿宋" panose="02010600040101010101" pitchFamily="2" charset="-122"/>
                <a:ea typeface="华文仿宋" panose="02010600040101010101" pitchFamily="2" charset="-122"/>
              </a:rPr>
              <a:t>强聚焦</a:t>
            </a:r>
            <a:endParaRPr lang="en-US" altLang="zh-CN" sz="2800" dirty="0">
              <a:solidFill>
                <a:schemeClr val="accent1">
                  <a:lumMod val="50000"/>
                </a:schemeClr>
              </a:solidFill>
              <a:latin typeface="华文仿宋" panose="02010600040101010101" pitchFamily="2" charset="-122"/>
              <a:ea typeface="华文仿宋" panose="02010600040101010101" pitchFamily="2" charset="-122"/>
            </a:endParaRPr>
          </a:p>
          <a:p>
            <a:pPr lvl="1">
              <a:lnSpc>
                <a:spcPct val="150000"/>
              </a:lnSpc>
              <a:buFont typeface="华文楷体" panose="02010600040101010101" pitchFamily="2" charset="-122"/>
              <a:buChar char="−"/>
            </a:pPr>
            <a:r>
              <a:rPr lang="zh-CN" altLang="en-US" sz="2400" dirty="0">
                <a:solidFill>
                  <a:schemeClr val="accent1">
                    <a:lumMod val="50000"/>
                  </a:schemeClr>
                </a:solidFill>
                <a:latin typeface="华文仿宋" panose="02010600040101010101" pitchFamily="2" charset="-122"/>
                <a:ea typeface="华文仿宋" panose="02010600040101010101" pitchFamily="2" charset="-122"/>
              </a:rPr>
              <a:t>高场磁铁、螺线管</a:t>
            </a:r>
            <a:r>
              <a:rPr lang="en-US" altLang="zh-CN" sz="2400" dirty="0">
                <a:solidFill>
                  <a:schemeClr val="accent1">
                    <a:lumMod val="50000"/>
                  </a:schemeClr>
                </a:solidFill>
                <a:latin typeface="华文仿宋" panose="02010600040101010101" pitchFamily="2" charset="-122"/>
                <a:ea typeface="华文仿宋" panose="02010600040101010101" pitchFamily="2" charset="-122"/>
              </a:rPr>
              <a:t>=&gt;</a:t>
            </a:r>
            <a:r>
              <a:rPr lang="zh-CN" altLang="en-US" sz="2400" dirty="0">
                <a:solidFill>
                  <a:schemeClr val="accent1">
                    <a:lumMod val="50000"/>
                  </a:schemeClr>
                </a:solidFill>
                <a:latin typeface="华文仿宋" panose="02010600040101010101" pitchFamily="2" charset="-122"/>
                <a:ea typeface="华文仿宋" panose="02010600040101010101" pitchFamily="2" charset="-122"/>
              </a:rPr>
              <a:t>超导</a:t>
            </a:r>
            <a:endParaRPr lang="en-US" altLang="zh-CN" sz="2400" dirty="0">
              <a:solidFill>
                <a:schemeClr val="accent1">
                  <a:lumMod val="50000"/>
                </a:schemeClr>
              </a:solidFill>
              <a:latin typeface="华文仿宋" panose="02010600040101010101" pitchFamily="2" charset="-122"/>
              <a:ea typeface="华文仿宋" panose="02010600040101010101" pitchFamily="2" charset="-122"/>
            </a:endParaRPr>
          </a:p>
          <a:p>
            <a:pPr>
              <a:lnSpc>
                <a:spcPct val="150000"/>
              </a:lnSpc>
              <a:buFont typeface="Wingdings" panose="05000000000000000000" pitchFamily="2" charset="2"/>
              <a:buChar char="p"/>
            </a:pPr>
            <a:r>
              <a:rPr lang="zh-CN" altLang="en-US" sz="2800" dirty="0">
                <a:solidFill>
                  <a:schemeClr val="accent1">
                    <a:lumMod val="50000"/>
                  </a:schemeClr>
                </a:solidFill>
                <a:latin typeface="华文仿宋" panose="02010600040101010101" pitchFamily="2" charset="-122"/>
                <a:ea typeface="华文仿宋" panose="02010600040101010101" pitchFamily="2" charset="-122"/>
              </a:rPr>
              <a:t>高场强</a:t>
            </a:r>
            <a:r>
              <a:rPr lang="en-US" altLang="zh-CN" sz="2800" dirty="0">
                <a:solidFill>
                  <a:schemeClr val="accent1">
                    <a:lumMod val="50000"/>
                  </a:schemeClr>
                </a:solidFill>
                <a:latin typeface="华文仿宋" panose="02010600040101010101" pitchFamily="2" charset="-122"/>
                <a:ea typeface="华文仿宋" panose="02010600040101010101" pitchFamily="2" charset="-122"/>
              </a:rPr>
              <a:t>Wiggler</a:t>
            </a:r>
          </a:p>
          <a:p>
            <a:pPr lvl="1">
              <a:lnSpc>
                <a:spcPct val="150000"/>
              </a:lnSpc>
              <a:buFont typeface="华文楷体" panose="02010600040101010101" pitchFamily="2" charset="-122"/>
              <a:buChar char="−"/>
            </a:pPr>
            <a:r>
              <a:rPr lang="zh-CN" altLang="en-US" sz="2400" dirty="0">
                <a:solidFill>
                  <a:schemeClr val="accent1">
                    <a:lumMod val="50000"/>
                  </a:schemeClr>
                </a:solidFill>
                <a:latin typeface="华文仿宋" panose="02010600040101010101" pitchFamily="2" charset="-122"/>
                <a:ea typeface="华文仿宋" panose="02010600040101010101" pitchFamily="2" charset="-122"/>
              </a:rPr>
              <a:t>控制发射度与阻尼时间</a:t>
            </a:r>
            <a:r>
              <a:rPr lang="en-US" altLang="zh-CN" sz="2400" dirty="0">
                <a:solidFill>
                  <a:schemeClr val="accent1">
                    <a:lumMod val="50000"/>
                  </a:schemeClr>
                </a:solidFill>
                <a:latin typeface="华文仿宋" panose="02010600040101010101" pitchFamily="2" charset="-122"/>
                <a:ea typeface="华文仿宋" panose="02010600040101010101" pitchFamily="2" charset="-122"/>
              </a:rPr>
              <a:t>=&gt;</a:t>
            </a:r>
            <a:r>
              <a:rPr lang="zh-CN" altLang="en-US" sz="2400" dirty="0">
                <a:solidFill>
                  <a:schemeClr val="accent1">
                    <a:lumMod val="50000"/>
                  </a:schemeClr>
                </a:solidFill>
                <a:latin typeface="华文仿宋" panose="02010600040101010101" pitchFamily="2" charset="-122"/>
                <a:ea typeface="华文仿宋" panose="02010600040101010101" pitchFamily="2" charset="-122"/>
              </a:rPr>
              <a:t>超导</a:t>
            </a:r>
            <a:endParaRPr lang="en-US" altLang="zh-CN" sz="2400" dirty="0">
              <a:solidFill>
                <a:schemeClr val="accent1">
                  <a:lumMod val="50000"/>
                </a:schemeClr>
              </a:solidFill>
              <a:latin typeface="华文仿宋" panose="02010600040101010101" pitchFamily="2" charset="-122"/>
              <a:ea typeface="华文仿宋" panose="02010600040101010101" pitchFamily="2" charset="-122"/>
            </a:endParaRPr>
          </a:p>
          <a:p>
            <a:pPr>
              <a:lnSpc>
                <a:spcPct val="150000"/>
              </a:lnSpc>
              <a:buFont typeface="Wingdings" panose="05000000000000000000" pitchFamily="2" charset="2"/>
              <a:buChar char="p"/>
            </a:pPr>
            <a:r>
              <a:rPr lang="zh-CN" altLang="en-US" sz="2800" dirty="0">
                <a:solidFill>
                  <a:schemeClr val="accent1">
                    <a:lumMod val="50000"/>
                  </a:schemeClr>
                </a:solidFill>
                <a:latin typeface="华文仿宋" panose="02010600040101010101" pitchFamily="2" charset="-122"/>
                <a:ea typeface="华文仿宋" panose="02010600040101010101" pitchFamily="2" charset="-122"/>
              </a:rPr>
              <a:t>本底的屏蔽 </a:t>
            </a:r>
            <a:endParaRPr lang="en-US" altLang="zh-CN" sz="2800" dirty="0">
              <a:solidFill>
                <a:schemeClr val="accent1">
                  <a:lumMod val="50000"/>
                </a:schemeClr>
              </a:solidFill>
              <a:latin typeface="华文仿宋" panose="02010600040101010101" pitchFamily="2" charset="-122"/>
              <a:ea typeface="华文仿宋" panose="02010600040101010101" pitchFamily="2" charset="-122"/>
            </a:endParaRPr>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66</a:t>
            </a:fld>
            <a:endParaRPr lang="en-US" dirty="0"/>
          </a:p>
        </p:txBody>
      </p:sp>
    </p:spTree>
    <p:extLst>
      <p:ext uri="{BB962C8B-B14F-4D97-AF65-F5344CB8AC3E}">
        <p14:creationId xmlns:p14="http://schemas.microsoft.com/office/powerpoint/2010/main" val="64025483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latin typeface="华文仿宋" panose="02010600040101010101" pitchFamily="2" charset="-122"/>
                <a:ea typeface="华文仿宋" panose="02010600040101010101" pitchFamily="2" charset="-122"/>
              </a:rPr>
              <a:t>真空系统相关技术</a:t>
            </a:r>
            <a:endParaRPr lang="zh-CN" altLang="en-US" dirty="0"/>
          </a:p>
        </p:txBody>
      </p:sp>
      <p:sp>
        <p:nvSpPr>
          <p:cNvPr id="3" name="内容占位符 2"/>
          <p:cNvSpPr>
            <a:spLocks noGrp="1"/>
          </p:cNvSpPr>
          <p:nvPr>
            <p:ph idx="1"/>
          </p:nvPr>
        </p:nvSpPr>
        <p:spPr>
          <a:xfrm>
            <a:off x="779525" y="815507"/>
            <a:ext cx="7907275" cy="5066395"/>
          </a:xfrm>
        </p:spPr>
        <p:txBody>
          <a:bodyPr/>
          <a:lstStyle/>
          <a:p>
            <a:pPr>
              <a:lnSpc>
                <a:spcPct val="150000"/>
              </a:lnSpc>
              <a:buFont typeface="Wingdings" panose="05000000000000000000" pitchFamily="2" charset="2"/>
              <a:buChar char="p"/>
            </a:pPr>
            <a:r>
              <a:rPr lang="zh-CN" altLang="en-US" sz="3000" dirty="0">
                <a:solidFill>
                  <a:schemeClr val="accent1">
                    <a:lumMod val="50000"/>
                  </a:schemeClr>
                </a:solidFill>
                <a:latin typeface="华文楷体" panose="02010600040101010101" pitchFamily="2" charset="-122"/>
                <a:ea typeface="华文楷体" panose="02010600040101010101" pitchFamily="2" charset="-122"/>
              </a:rPr>
              <a:t>真空室设计</a:t>
            </a:r>
            <a:endParaRPr lang="en-US" altLang="zh-CN" sz="3000" dirty="0">
              <a:solidFill>
                <a:schemeClr val="accent1">
                  <a:lumMod val="50000"/>
                </a:schemeClr>
              </a:solidFill>
              <a:latin typeface="华文楷体" panose="02010600040101010101" pitchFamily="2" charset="-122"/>
              <a:ea typeface="华文楷体" panose="02010600040101010101" pitchFamily="2" charset="-122"/>
            </a:endParaRPr>
          </a:p>
          <a:p>
            <a:pPr lvl="1">
              <a:lnSpc>
                <a:spcPct val="150000"/>
              </a:lnSpc>
              <a:buFont typeface="Wingdings" panose="05000000000000000000" pitchFamily="2" charset="2"/>
              <a:buChar char="p"/>
            </a:pPr>
            <a:r>
              <a:rPr lang="zh-CN" altLang="en-US" sz="2500" dirty="0">
                <a:solidFill>
                  <a:schemeClr val="accent1">
                    <a:lumMod val="50000"/>
                  </a:schemeClr>
                </a:solidFill>
                <a:latin typeface="华文楷体" panose="02010600040101010101" pitchFamily="2" charset="-122"/>
                <a:ea typeface="华文楷体" panose="02010600040101010101" pitchFamily="2" charset="-122"/>
              </a:rPr>
              <a:t>束流耦合阻抗控制与优化</a:t>
            </a:r>
            <a:endParaRPr lang="en-US" altLang="zh-CN" sz="2500" dirty="0">
              <a:solidFill>
                <a:schemeClr val="accent1">
                  <a:lumMod val="50000"/>
                </a:schemeClr>
              </a:solidFill>
              <a:latin typeface="华文楷体" panose="02010600040101010101" pitchFamily="2" charset="-122"/>
              <a:ea typeface="华文楷体" panose="02010600040101010101" pitchFamily="2" charset="-122"/>
            </a:endParaRPr>
          </a:p>
          <a:p>
            <a:pPr lvl="0">
              <a:lnSpc>
                <a:spcPct val="150000"/>
              </a:lnSpc>
              <a:buFont typeface="Wingdings" panose="05000000000000000000" pitchFamily="2" charset="2"/>
              <a:buChar char="p"/>
            </a:pPr>
            <a:r>
              <a:rPr lang="zh-CN" altLang="en-US" sz="2800" dirty="0">
                <a:solidFill>
                  <a:schemeClr val="accent1">
                    <a:lumMod val="50000"/>
                  </a:schemeClr>
                </a:solidFill>
                <a:latin typeface="华文楷体" panose="02010600040101010101" pitchFamily="2" charset="-122"/>
                <a:ea typeface="华文楷体" panose="02010600040101010101" pitchFamily="2" charset="-122"/>
              </a:rPr>
              <a:t>热负载效应研究</a:t>
            </a:r>
            <a:endParaRPr lang="en-US" altLang="zh-CN" sz="2800" dirty="0">
              <a:solidFill>
                <a:schemeClr val="accent1">
                  <a:lumMod val="50000"/>
                </a:schemeClr>
              </a:solidFill>
              <a:latin typeface="华文楷体" panose="02010600040101010101" pitchFamily="2" charset="-122"/>
              <a:ea typeface="华文楷体" panose="02010600040101010101" pitchFamily="2" charset="-122"/>
            </a:endParaRPr>
          </a:p>
          <a:p>
            <a:pPr lvl="1">
              <a:lnSpc>
                <a:spcPct val="150000"/>
              </a:lnSpc>
              <a:buFont typeface="Wingdings" panose="05000000000000000000" pitchFamily="2" charset="2"/>
              <a:buChar char="p"/>
            </a:pPr>
            <a:r>
              <a:rPr lang="zh-CN" altLang="en-US" sz="2500" dirty="0">
                <a:solidFill>
                  <a:srgbClr val="5B9BD5">
                    <a:lumMod val="50000"/>
                  </a:srgbClr>
                </a:solidFill>
                <a:latin typeface="华文楷体" panose="02010600040101010101" pitchFamily="2" charset="-122"/>
                <a:ea typeface="华文楷体" panose="02010600040101010101" pitchFamily="2" charset="-122"/>
              </a:rPr>
              <a:t>降低热负载；优化热传导；维持隧道温度</a:t>
            </a:r>
            <a:endParaRPr lang="en-US" altLang="zh-CN" dirty="0">
              <a:solidFill>
                <a:schemeClr val="accent1">
                  <a:lumMod val="50000"/>
                </a:schemeClr>
              </a:solidFill>
              <a:latin typeface="华文楷体" panose="02010600040101010101" pitchFamily="2" charset="-122"/>
              <a:ea typeface="华文楷体" panose="02010600040101010101" pitchFamily="2" charset="-122"/>
            </a:endParaRPr>
          </a:p>
          <a:p>
            <a:pPr lvl="0">
              <a:lnSpc>
                <a:spcPct val="150000"/>
              </a:lnSpc>
              <a:buFont typeface="Wingdings" panose="05000000000000000000" pitchFamily="2" charset="2"/>
              <a:buChar char="p"/>
            </a:pPr>
            <a:r>
              <a:rPr lang="zh-CN" altLang="en-US" sz="3000" dirty="0">
                <a:solidFill>
                  <a:srgbClr val="5B9BD5">
                    <a:lumMod val="50000"/>
                  </a:srgbClr>
                </a:solidFill>
                <a:latin typeface="华文楷体" panose="02010600040101010101" pitchFamily="2" charset="-122"/>
                <a:ea typeface="华文楷体" panose="02010600040101010101" pitchFamily="2" charset="-122"/>
              </a:rPr>
              <a:t>新型镀膜技术</a:t>
            </a:r>
            <a:endParaRPr lang="en-US" altLang="zh-CN" sz="3000" dirty="0">
              <a:solidFill>
                <a:srgbClr val="5B9BD5">
                  <a:lumMod val="50000"/>
                </a:srgbClr>
              </a:solidFill>
              <a:latin typeface="华文楷体" panose="02010600040101010101" pitchFamily="2" charset="-122"/>
              <a:ea typeface="华文楷体" panose="02010600040101010101" pitchFamily="2" charset="-122"/>
            </a:endParaRPr>
          </a:p>
          <a:p>
            <a:pPr lvl="1">
              <a:lnSpc>
                <a:spcPct val="150000"/>
              </a:lnSpc>
              <a:buFont typeface="Wingdings" panose="05000000000000000000" pitchFamily="2" charset="2"/>
              <a:buChar char="p"/>
            </a:pPr>
            <a:r>
              <a:rPr lang="zh-CN" altLang="en-US" sz="2500" dirty="0">
                <a:solidFill>
                  <a:schemeClr val="accent1">
                    <a:lumMod val="50000"/>
                  </a:schemeClr>
                </a:solidFill>
                <a:latin typeface="华文楷体" panose="02010600040101010101" pitchFamily="2" charset="-122"/>
                <a:ea typeface="华文楷体" panose="02010600040101010101" pitchFamily="2" charset="-122"/>
              </a:rPr>
              <a:t>石墨烯膜，抑制二次电子发射</a:t>
            </a:r>
            <a:r>
              <a:rPr lang="en-US" altLang="zh-CN" sz="2500" dirty="0">
                <a:solidFill>
                  <a:schemeClr val="accent1">
                    <a:lumMod val="50000"/>
                  </a:schemeClr>
                </a:solidFill>
                <a:latin typeface="华文楷体" panose="02010600040101010101" pitchFamily="2" charset="-122"/>
                <a:ea typeface="华文楷体" panose="02010600040101010101" pitchFamily="2" charset="-122"/>
              </a:rPr>
              <a:t>=&gt;</a:t>
            </a:r>
            <a:r>
              <a:rPr lang="zh-CN" altLang="en-US" sz="2500" dirty="0">
                <a:solidFill>
                  <a:schemeClr val="accent1">
                    <a:lumMod val="50000"/>
                  </a:schemeClr>
                </a:solidFill>
                <a:latin typeface="华文楷体" panose="02010600040101010101" pitchFamily="2" charset="-122"/>
                <a:ea typeface="华文楷体" panose="02010600040101010101" pitchFamily="2" charset="-122"/>
              </a:rPr>
              <a:t>抑制电子云</a:t>
            </a:r>
            <a:r>
              <a:rPr lang="zh-CN" altLang="en-US" sz="2500" dirty="0" smtClean="0">
                <a:solidFill>
                  <a:schemeClr val="accent1">
                    <a:lumMod val="50000"/>
                  </a:schemeClr>
                </a:solidFill>
                <a:latin typeface="华文楷体" panose="02010600040101010101" pitchFamily="2" charset="-122"/>
                <a:ea typeface="华文楷体" panose="02010600040101010101" pitchFamily="2" charset="-122"/>
              </a:rPr>
              <a:t>效应</a:t>
            </a:r>
            <a:endParaRPr lang="en-US" altLang="zh-CN" sz="2500" dirty="0">
              <a:solidFill>
                <a:schemeClr val="accent1">
                  <a:lumMod val="50000"/>
                </a:schemeClr>
              </a:solidFill>
              <a:latin typeface="华文楷体" panose="02010600040101010101" pitchFamily="2" charset="-122"/>
              <a:ea typeface="华文楷体" panose="02010600040101010101" pitchFamily="2" charset="-122"/>
            </a:endParaRPr>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67</a:t>
            </a:fld>
            <a:endParaRPr lang="en-US" dirty="0"/>
          </a:p>
        </p:txBody>
      </p:sp>
    </p:spTree>
    <p:extLst>
      <p:ext uri="{BB962C8B-B14F-4D97-AF65-F5344CB8AC3E}">
        <p14:creationId xmlns:p14="http://schemas.microsoft.com/office/powerpoint/2010/main" val="347729607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0395" y="50539"/>
            <a:ext cx="8916925" cy="706738"/>
          </a:xfrm>
        </p:spPr>
        <p:txBody>
          <a:bodyPr>
            <a:noAutofit/>
          </a:bodyPr>
          <a:lstStyle/>
          <a:p>
            <a:r>
              <a:rPr lang="en-US" altLang="zh-CN" sz="3200" dirty="0" smtClean="0"/>
              <a:t>Possible Schematic Layout</a:t>
            </a:r>
            <a:endParaRPr lang="zh-CN" altLang="en-US" sz="3200"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z="1200" smtClean="0"/>
              <a:t>高能物理战略研讨会 </a:t>
            </a:r>
            <a:r>
              <a:rPr lang="en-US" altLang="zh-CN" sz="1200" smtClean="0"/>
              <a:t>(</a:t>
            </a:r>
            <a:r>
              <a:rPr lang="zh-CN" altLang="en-US" sz="1200" smtClean="0"/>
              <a:t>合肥</a:t>
            </a:r>
            <a:r>
              <a:rPr lang="en-US" altLang="zh-CN" sz="1200" smtClean="0"/>
              <a:t>)</a:t>
            </a:r>
            <a:endParaRPr lang="en-US" sz="1200" dirty="0"/>
          </a:p>
        </p:txBody>
      </p:sp>
      <p:sp>
        <p:nvSpPr>
          <p:cNvPr id="6" name="灯片编号占位符 5"/>
          <p:cNvSpPr>
            <a:spLocks noGrp="1"/>
          </p:cNvSpPr>
          <p:nvPr>
            <p:ph type="sldNum" sz="quarter" idx="12"/>
          </p:nvPr>
        </p:nvSpPr>
        <p:spPr/>
        <p:txBody>
          <a:bodyPr/>
          <a:lstStyle/>
          <a:p>
            <a:fld id="{C973300C-797F-D148-A78D-320196FBAF04}" type="slidenum">
              <a:rPr lang="en-US" smtClean="0"/>
              <a:pPr/>
              <a:t>68</a:t>
            </a:fld>
            <a:endParaRPr lang="en-US" dirty="0"/>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335" y="877382"/>
            <a:ext cx="6707126" cy="5416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 name="Rectangle 1"/>
          <p:cNvSpPr/>
          <p:nvPr/>
        </p:nvSpPr>
        <p:spPr>
          <a:xfrm>
            <a:off x="2191105" y="853318"/>
            <a:ext cx="6996430" cy="492443"/>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600" b="1" dirty="0" err="1" smtClean="0">
                <a:solidFill>
                  <a:srgbClr val="FF0000"/>
                </a:solidFill>
                <a:latin typeface="Times New Roman" panose="02020603050405020304" pitchFamily="18" charset="0"/>
                <a:cs typeface="Times New Roman" panose="02020603050405020304" pitchFamily="18" charset="0"/>
              </a:rPr>
              <a:t>E</a:t>
            </a:r>
            <a:r>
              <a:rPr lang="en-US" sz="2600" b="1" baseline="-25000" dirty="0" err="1" smtClean="0">
                <a:solidFill>
                  <a:srgbClr val="FF0000"/>
                </a:solidFill>
                <a:latin typeface="Times New Roman" panose="02020603050405020304" pitchFamily="18" charset="0"/>
                <a:cs typeface="Times New Roman" panose="02020603050405020304" pitchFamily="18" charset="0"/>
              </a:rPr>
              <a:t>cm</a:t>
            </a:r>
            <a:r>
              <a:rPr lang="en-US" sz="2600" b="1" dirty="0" smtClean="0">
                <a:solidFill>
                  <a:srgbClr val="FF0000"/>
                </a:solidFill>
                <a:latin typeface="Times New Roman" panose="02020603050405020304" pitchFamily="18" charset="0"/>
                <a:cs typeface="Times New Roman" panose="02020603050405020304" pitchFamily="18" charset="0"/>
              </a:rPr>
              <a:t>=2</a:t>
            </a:r>
            <a:r>
              <a:rPr lang="en-US" sz="2600" b="1" dirty="0" smtClean="0">
                <a:solidFill>
                  <a:srgbClr val="FF0000"/>
                </a:solidFill>
                <a:latin typeface="Times New Roman" panose="02020603050405020304" pitchFamily="18" charset="0"/>
                <a:cs typeface="Times New Roman" panose="02020603050405020304" pitchFamily="18" charset="0"/>
                <a:sym typeface="Symbol"/>
              </a:rPr>
              <a:t></a:t>
            </a:r>
            <a:r>
              <a:rPr lang="en-US" sz="2600" b="1" dirty="0" smtClean="0">
                <a:solidFill>
                  <a:srgbClr val="FF0000"/>
                </a:solidFill>
                <a:latin typeface="Times New Roman" panose="02020603050405020304" pitchFamily="18" charset="0"/>
                <a:cs typeface="Times New Roman" panose="02020603050405020304" pitchFamily="18" charset="0"/>
              </a:rPr>
              <a:t>7 </a:t>
            </a:r>
            <a:r>
              <a:rPr lang="en-US" sz="2600" b="1" dirty="0" err="1" smtClean="0">
                <a:solidFill>
                  <a:srgbClr val="FF0000"/>
                </a:solidFill>
                <a:latin typeface="Times New Roman" panose="02020603050405020304" pitchFamily="18" charset="0"/>
                <a:cs typeface="Times New Roman" panose="02020603050405020304" pitchFamily="18" charset="0"/>
              </a:rPr>
              <a:t>GeV</a:t>
            </a:r>
            <a:r>
              <a:rPr lang="en-US" sz="2600" b="1" dirty="0" smtClean="0">
                <a:solidFill>
                  <a:srgbClr val="FF0000"/>
                </a:solidFill>
                <a:latin typeface="Times New Roman" panose="02020603050405020304" pitchFamily="18" charset="0"/>
                <a:cs typeface="Times New Roman" panose="02020603050405020304" pitchFamily="18" charset="0"/>
              </a:rPr>
              <a:t>, L = 1x10</a:t>
            </a:r>
            <a:r>
              <a:rPr lang="en-US" sz="2600" b="1" baseline="30000" dirty="0" smtClean="0">
                <a:solidFill>
                  <a:srgbClr val="FF0000"/>
                </a:solidFill>
                <a:latin typeface="Times New Roman" panose="02020603050405020304" pitchFamily="18" charset="0"/>
                <a:cs typeface="Times New Roman" panose="02020603050405020304" pitchFamily="18" charset="0"/>
              </a:rPr>
              <a:t>35</a:t>
            </a:r>
            <a:r>
              <a:rPr lang="en-US" sz="2600" b="1" dirty="0" smtClean="0">
                <a:solidFill>
                  <a:srgbClr val="FF0000"/>
                </a:solidFill>
                <a:latin typeface="Times New Roman" panose="02020603050405020304" pitchFamily="18" charset="0"/>
                <a:cs typeface="Times New Roman" panose="02020603050405020304" pitchFamily="18" charset="0"/>
              </a:rPr>
              <a:t> cm</a:t>
            </a:r>
            <a:r>
              <a:rPr lang="en-US" sz="2600" b="1" baseline="30000" dirty="0" smtClean="0">
                <a:solidFill>
                  <a:srgbClr val="FF0000"/>
                </a:solidFill>
                <a:latin typeface="Times New Roman" panose="02020603050405020304" pitchFamily="18" charset="0"/>
                <a:cs typeface="Times New Roman" panose="02020603050405020304" pitchFamily="18" charset="0"/>
              </a:rPr>
              <a:t>-2</a:t>
            </a:r>
            <a:r>
              <a:rPr lang="en-US" sz="2600" b="1" dirty="0" smtClean="0">
                <a:solidFill>
                  <a:srgbClr val="FF0000"/>
                </a:solidFill>
                <a:latin typeface="Times New Roman" panose="02020603050405020304" pitchFamily="18" charset="0"/>
                <a:cs typeface="Times New Roman" panose="02020603050405020304" pitchFamily="18" charset="0"/>
              </a:rPr>
              <a:t>s</a:t>
            </a:r>
            <a:r>
              <a:rPr lang="en-US" sz="2600" b="1" baseline="30000" dirty="0" smtClean="0">
                <a:solidFill>
                  <a:srgbClr val="FF0000"/>
                </a:solidFill>
                <a:latin typeface="Times New Roman" panose="02020603050405020304" pitchFamily="18" charset="0"/>
                <a:cs typeface="Times New Roman" panose="02020603050405020304" pitchFamily="18" charset="0"/>
              </a:rPr>
              <a:t>-1</a:t>
            </a:r>
            <a:r>
              <a:rPr lang="en-US" sz="2600" b="1" dirty="0" smtClean="0">
                <a:solidFill>
                  <a:srgbClr val="FF0000"/>
                </a:solidFill>
                <a:latin typeface="Times New Roman" panose="02020603050405020304" pitchFamily="18" charset="0"/>
                <a:cs typeface="Times New Roman" panose="02020603050405020304" pitchFamily="18" charset="0"/>
              </a:rPr>
              <a:t> at 4 </a:t>
            </a:r>
            <a:r>
              <a:rPr lang="en-US" sz="2600" b="1" dirty="0" err="1" smtClean="0">
                <a:solidFill>
                  <a:srgbClr val="FF0000"/>
                </a:solidFill>
                <a:latin typeface="Times New Roman" panose="02020603050405020304" pitchFamily="18" charset="0"/>
                <a:cs typeface="Times New Roman" panose="02020603050405020304" pitchFamily="18" charset="0"/>
              </a:rPr>
              <a:t>GeV</a:t>
            </a:r>
            <a:r>
              <a:rPr lang="en-US" sz="2600" b="1" dirty="0" smtClean="0">
                <a:solidFill>
                  <a:srgbClr val="FF0000"/>
                </a:solidFill>
                <a:latin typeface="Times New Roman" panose="02020603050405020304" pitchFamily="18" charset="0"/>
                <a:cs typeface="Times New Roman" panose="02020603050405020304" pitchFamily="18" charset="0"/>
              </a:rPr>
              <a:t> </a:t>
            </a:r>
          </a:p>
        </p:txBody>
      </p:sp>
      <p:sp>
        <p:nvSpPr>
          <p:cNvPr id="9" name="TextBox 2"/>
          <p:cNvSpPr txBox="1"/>
          <p:nvPr/>
        </p:nvSpPr>
        <p:spPr>
          <a:xfrm>
            <a:off x="5669281" y="1325008"/>
            <a:ext cx="3368039" cy="76944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200" dirty="0" smtClean="0">
              <a:solidFill>
                <a:srgbClr val="0036FA"/>
              </a:solidFill>
              <a:latin typeface="Times New Roman" panose="02020603050405020304" pitchFamily="18" charset="0"/>
              <a:cs typeface="Times New Roman" panose="02020603050405020304" pitchFamily="18" charset="0"/>
            </a:endParaRPr>
          </a:p>
          <a:p>
            <a:pPr marL="198000" indent="-198000">
              <a:buFont typeface="Arial"/>
              <a:buChar char="•"/>
            </a:pPr>
            <a:r>
              <a:rPr lang="en-US" sz="2200" dirty="0" smtClean="0">
                <a:solidFill>
                  <a:srgbClr val="0036FA"/>
                </a:solidFill>
                <a:latin typeface="Times New Roman" panose="02020603050405020304" pitchFamily="18" charset="0"/>
                <a:cs typeface="Times New Roman" panose="02020603050405020304" pitchFamily="18" charset="0"/>
              </a:rPr>
              <a:t>3</a:t>
            </a:r>
            <a:r>
              <a:rPr lang="en-US" sz="2200" baseline="30000" dirty="0" smtClean="0">
                <a:solidFill>
                  <a:srgbClr val="0036FA"/>
                </a:solidFill>
                <a:latin typeface="Times New Roman" panose="02020603050405020304" pitchFamily="18" charset="0"/>
                <a:cs typeface="Times New Roman" panose="02020603050405020304" pitchFamily="18" charset="0"/>
              </a:rPr>
              <a:t>rd</a:t>
            </a:r>
            <a:r>
              <a:rPr lang="en-US" sz="2200" dirty="0" smtClean="0">
                <a:solidFill>
                  <a:srgbClr val="0036FA"/>
                </a:solidFill>
                <a:latin typeface="Times New Roman" panose="02020603050405020304" pitchFamily="18" charset="0"/>
                <a:cs typeface="Times New Roman" panose="02020603050405020304" pitchFamily="18" charset="0"/>
              </a:rPr>
              <a:t> or 4</a:t>
            </a:r>
            <a:r>
              <a:rPr lang="en-US" sz="2200" baseline="30000" dirty="0" smtClean="0">
                <a:solidFill>
                  <a:srgbClr val="0036FA"/>
                </a:solidFill>
                <a:latin typeface="Times New Roman" panose="02020603050405020304" pitchFamily="18" charset="0"/>
                <a:cs typeface="Times New Roman" panose="02020603050405020304" pitchFamily="18" charset="0"/>
              </a:rPr>
              <a:t>th</a:t>
            </a:r>
            <a:r>
              <a:rPr lang="en-US" sz="2200" dirty="0" smtClean="0">
                <a:solidFill>
                  <a:srgbClr val="0036FA"/>
                </a:solidFill>
                <a:latin typeface="Times New Roman" panose="02020603050405020304" pitchFamily="18" charset="0"/>
                <a:cs typeface="Times New Roman" panose="02020603050405020304" pitchFamily="18" charset="0"/>
              </a:rPr>
              <a:t> generation </a:t>
            </a:r>
            <a:r>
              <a:rPr lang="en-US" sz="2200" b="1" dirty="0" smtClean="0">
                <a:solidFill>
                  <a:srgbClr val="0036FA"/>
                </a:solidFill>
                <a:latin typeface="Times New Roman" panose="02020603050405020304" pitchFamily="18" charset="0"/>
                <a:cs typeface="Times New Roman" panose="02020603050405020304" pitchFamily="18" charset="0"/>
              </a:rPr>
              <a:t>SRF</a:t>
            </a:r>
            <a:r>
              <a:rPr lang="en-US" sz="2200" dirty="0" smtClean="0">
                <a:solidFill>
                  <a:srgbClr val="0036FA"/>
                </a:solidFill>
                <a:latin typeface="Times New Roman" panose="02020603050405020304" pitchFamily="18" charset="0"/>
                <a:cs typeface="Times New Roman" panose="02020603050405020304" pitchFamily="18" charset="0"/>
              </a:rPr>
              <a:t> </a:t>
            </a:r>
            <a:endParaRPr lang="en-US" sz="2200" dirty="0">
              <a:solidFill>
                <a:srgbClr val="0036FA"/>
              </a:solidFill>
              <a:latin typeface="Times New Roman" panose="02020603050405020304" pitchFamily="18" charset="0"/>
              <a:cs typeface="Times New Roman" panose="02020603050405020304" pitchFamily="18" charset="0"/>
            </a:endParaRPr>
          </a:p>
        </p:txBody>
      </p:sp>
      <p:sp>
        <p:nvSpPr>
          <p:cNvPr id="10" name="TextBox 3"/>
          <p:cNvSpPr txBox="1"/>
          <p:nvPr/>
        </p:nvSpPr>
        <p:spPr>
          <a:xfrm>
            <a:off x="6309360" y="4282053"/>
            <a:ext cx="2727029" cy="46166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FF0000"/>
                </a:solidFill>
                <a:latin typeface="Times New Roman" panose="02020603050405020304" pitchFamily="18" charset="0"/>
                <a:cs typeface="Times New Roman" panose="02020603050405020304" pitchFamily="18" charset="0"/>
              </a:rPr>
              <a:t>~1000M double ring</a:t>
            </a:r>
            <a:endParaRPr lang="en-US" sz="2400" dirty="0">
              <a:solidFill>
                <a:srgbClr val="FF0000"/>
              </a:solidFill>
              <a:latin typeface="Times New Roman" panose="02020603050405020304" pitchFamily="18" charset="0"/>
              <a:cs typeface="Times New Roman" panose="02020603050405020304" pitchFamily="18" charset="0"/>
            </a:endParaRPr>
          </a:p>
        </p:txBody>
      </p:sp>
      <p:cxnSp>
        <p:nvCxnSpPr>
          <p:cNvPr id="12" name="直接箭头连接符 11"/>
          <p:cNvCxnSpPr/>
          <p:nvPr/>
        </p:nvCxnSpPr>
        <p:spPr>
          <a:xfrm flipH="1" flipV="1">
            <a:off x="5928360" y="3976866"/>
            <a:ext cx="594360" cy="41409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822447" y="4750794"/>
            <a:ext cx="1790700" cy="369332"/>
          </a:xfrm>
          <a:prstGeom prst="rect">
            <a:avLst/>
          </a:prstGeom>
          <a:noFill/>
        </p:spPr>
        <p:txBody>
          <a:bodyPr wrap="square" rtlCol="0">
            <a:spAutoFit/>
          </a:bodyPr>
          <a:lstStyle/>
          <a:p>
            <a:r>
              <a:rPr lang="en-US" altLang="zh-CN" b="1" dirty="0" smtClean="0">
                <a:solidFill>
                  <a:srgbClr val="FF0000"/>
                </a:solidFill>
                <a:latin typeface="Times New Roman" panose="02020603050405020304" pitchFamily="18" charset="0"/>
                <a:cs typeface="Times New Roman" panose="02020603050405020304" pitchFamily="18" charset="0"/>
              </a:rPr>
              <a:t>Crabbed Waist</a:t>
            </a:r>
            <a:endParaRPr lang="zh-CN" altLang="en-US" b="1" dirty="0">
              <a:solidFill>
                <a:srgbClr val="FF0000"/>
              </a:solidFill>
              <a:latin typeface="Times New Roman" panose="02020603050405020304" pitchFamily="18" charset="0"/>
              <a:cs typeface="Times New Roman" panose="02020603050405020304" pitchFamily="18" charset="0"/>
            </a:endParaRPr>
          </a:p>
        </p:txBody>
      </p:sp>
      <p:sp>
        <p:nvSpPr>
          <p:cNvPr id="13" name="TextBox 2"/>
          <p:cNvSpPr txBox="1"/>
          <p:nvPr/>
        </p:nvSpPr>
        <p:spPr>
          <a:xfrm>
            <a:off x="4869180" y="5863233"/>
            <a:ext cx="3368039" cy="43088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8000" indent="-198000">
              <a:buFont typeface="Arial"/>
              <a:buChar char="•"/>
            </a:pPr>
            <a:r>
              <a:rPr lang="en-US" sz="2200" dirty="0" smtClean="0">
                <a:solidFill>
                  <a:srgbClr val="0036FA"/>
                </a:solidFill>
                <a:latin typeface="Times New Roman" panose="02020603050405020304" pitchFamily="18" charset="0"/>
                <a:cs typeface="Times New Roman" panose="02020603050405020304" pitchFamily="18" charset="0"/>
              </a:rPr>
              <a:t>For tau-charm physics </a:t>
            </a:r>
            <a:endParaRPr lang="en-US" sz="2200" dirty="0">
              <a:solidFill>
                <a:srgbClr val="0036F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989908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Pre-Design Machine</a:t>
            </a:r>
            <a:endParaRPr lang="zh-CN" altLang="en-US"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69</a:t>
            </a:fld>
            <a:endParaRPr lang="en-US" dirty="0"/>
          </a:p>
        </p:txBody>
      </p:sp>
      <p:grpSp>
        <p:nvGrpSpPr>
          <p:cNvPr id="15" name="组合 14"/>
          <p:cNvGrpSpPr/>
          <p:nvPr/>
        </p:nvGrpSpPr>
        <p:grpSpPr>
          <a:xfrm>
            <a:off x="725378" y="883529"/>
            <a:ext cx="7480092" cy="4240921"/>
            <a:chOff x="1206708" y="1011741"/>
            <a:chExt cx="6730584" cy="4260466"/>
          </a:xfrm>
        </p:grpSpPr>
        <p:pic>
          <p:nvPicPr>
            <p:cNvPr id="8" name="图片 4"/>
            <p:cNvPicPr>
              <a:picLocks noChangeAspect="1"/>
            </p:cNvPicPr>
            <p:nvPr/>
          </p:nvPicPr>
          <p:blipFill>
            <a:blip r:embed="rId3"/>
            <a:stretch>
              <a:fillRect/>
            </a:stretch>
          </p:blipFill>
          <p:spPr>
            <a:xfrm>
              <a:off x="1206708" y="1011741"/>
              <a:ext cx="6730584" cy="4260466"/>
            </a:xfrm>
            <a:prstGeom prst="rect">
              <a:avLst/>
            </a:prstGeom>
          </p:spPr>
        </p:pic>
        <p:sp>
          <p:nvSpPr>
            <p:cNvPr id="9" name="椭圆 8"/>
            <p:cNvSpPr/>
            <p:nvPr/>
          </p:nvSpPr>
          <p:spPr>
            <a:xfrm>
              <a:off x="2590800" y="1348361"/>
              <a:ext cx="3853965" cy="914399"/>
            </a:xfrm>
            <a:prstGeom prst="ellipse">
              <a:avLst/>
            </a:prstGeom>
            <a:solidFill>
              <a:srgbClr val="9900CC">
                <a:alpha val="15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0" name="椭圆 9"/>
            <p:cNvSpPr/>
            <p:nvPr/>
          </p:nvSpPr>
          <p:spPr>
            <a:xfrm>
              <a:off x="6586773" y="1799370"/>
              <a:ext cx="757015" cy="873819"/>
            </a:xfrm>
            <a:prstGeom prst="ellipse">
              <a:avLst/>
            </a:prstGeom>
            <a:solidFill>
              <a:srgbClr val="9900CC">
                <a:alpha val="25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1" name="椭圆 10"/>
            <p:cNvSpPr/>
            <p:nvPr/>
          </p:nvSpPr>
          <p:spPr>
            <a:xfrm>
              <a:off x="6855696" y="3495650"/>
              <a:ext cx="648393" cy="783135"/>
            </a:xfrm>
            <a:prstGeom prst="ellipse">
              <a:avLst/>
            </a:prstGeom>
            <a:solidFill>
              <a:srgbClr val="9900CC">
                <a:alpha val="25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2" name="椭圆 11"/>
            <p:cNvSpPr/>
            <p:nvPr/>
          </p:nvSpPr>
          <p:spPr>
            <a:xfrm>
              <a:off x="1395210" y="3424136"/>
              <a:ext cx="831954" cy="845597"/>
            </a:xfrm>
            <a:prstGeom prst="ellipse">
              <a:avLst/>
            </a:prstGeom>
            <a:solidFill>
              <a:srgbClr val="9900CC">
                <a:alpha val="25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3" name="椭圆 12"/>
            <p:cNvSpPr/>
            <p:nvPr/>
          </p:nvSpPr>
          <p:spPr>
            <a:xfrm>
              <a:off x="1550108" y="1906527"/>
              <a:ext cx="911902" cy="712465"/>
            </a:xfrm>
            <a:prstGeom prst="ellipse">
              <a:avLst/>
            </a:prstGeom>
            <a:solidFill>
              <a:srgbClr val="9900CC">
                <a:alpha val="25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14"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96451" y="2673190"/>
              <a:ext cx="2075156" cy="790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Content Placeholder 2"/>
          <p:cNvSpPr>
            <a:spLocks noGrp="1"/>
          </p:cNvSpPr>
          <p:nvPr/>
        </p:nvSpPr>
        <p:spPr>
          <a:xfrm>
            <a:off x="269240" y="5100346"/>
            <a:ext cx="8605520" cy="133431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94900">
              <a:lnSpc>
                <a:spcPct val="120000"/>
              </a:lnSpc>
              <a:buFont typeface="Wingdings" panose="05000000000000000000" pitchFamily="2" charset="2"/>
              <a:buChar char="p"/>
            </a:pPr>
            <a:r>
              <a:rPr lang="en-US" altLang="zh-CN" sz="2000" b="1"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Symmetric </a:t>
            </a:r>
            <a:r>
              <a:rPr lang="en-US" altLang="zh-CN" sz="2000" b="1" dirty="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machine with high</a:t>
            </a:r>
            <a:r>
              <a:rPr lang="en-US" altLang="zh-CN" sz="2000" b="1"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 currents</a:t>
            </a:r>
            <a:r>
              <a:rPr lang="zh-CN" altLang="en-US" sz="2000" b="1"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sz="2000" b="1" dirty="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l</a:t>
            </a:r>
            <a:r>
              <a:rPr lang="en-US" altLang="zh-CN" sz="2000" b="1"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arge crossing </a:t>
            </a:r>
            <a:r>
              <a:rPr lang="en-US" altLang="zh-CN" sz="2000" b="1" dirty="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sz="2000" b="1"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 crabbed </a:t>
            </a:r>
            <a:r>
              <a:rPr lang="en-US" altLang="zh-CN" sz="2000" b="1" dirty="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waist solution for the interaction </a:t>
            </a:r>
            <a:r>
              <a:rPr lang="en-US" altLang="zh-CN" sz="2000" b="1"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region</a:t>
            </a:r>
          </a:p>
          <a:p>
            <a:pPr marL="594900">
              <a:lnSpc>
                <a:spcPct val="120000"/>
              </a:lnSpc>
              <a:buFont typeface="Wingdings" panose="05000000000000000000" pitchFamily="2" charset="2"/>
              <a:buChar char="p"/>
            </a:pPr>
            <a:r>
              <a:rPr lang="en-US" altLang="zh-CN" sz="2000" b="1" dirty="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Polarization available on one </a:t>
            </a:r>
            <a:r>
              <a:rPr lang="en-US" altLang="zh-CN" sz="2000" b="1"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beam : </a:t>
            </a:r>
            <a:r>
              <a:rPr lang="en-US" sz="2000" b="1" dirty="0" err="1"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Sibelian</a:t>
            </a:r>
            <a:r>
              <a:rPr lang="en-US" sz="2000" b="1"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 Snake</a:t>
            </a:r>
          </a:p>
        </p:txBody>
      </p:sp>
    </p:spTree>
    <p:extLst>
      <p:ext uri="{BB962C8B-B14F-4D97-AF65-F5344CB8AC3E}">
        <p14:creationId xmlns:p14="http://schemas.microsoft.com/office/powerpoint/2010/main" val="353210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BESIII Fruitful Results</a:t>
            </a:r>
            <a:endParaRPr lang="zh-CN" altLang="en-US"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7</a:t>
            </a:fld>
            <a:endParaRPr lang="en-US" dirty="0"/>
          </a:p>
        </p:txBody>
      </p:sp>
      <p:grpSp>
        <p:nvGrpSpPr>
          <p:cNvPr id="7" name="组合 6"/>
          <p:cNvGrpSpPr/>
          <p:nvPr/>
        </p:nvGrpSpPr>
        <p:grpSpPr>
          <a:xfrm>
            <a:off x="5987908" y="1015966"/>
            <a:ext cx="3070272" cy="2396142"/>
            <a:chOff x="315819" y="3545590"/>
            <a:chExt cx="3070272" cy="2396142"/>
          </a:xfrm>
        </p:grpSpPr>
        <p:pic>
          <p:nvPicPr>
            <p:cNvPr id="8" name="图片 7"/>
            <p:cNvPicPr>
              <a:picLocks noChangeAspect="1"/>
            </p:cNvPicPr>
            <p:nvPr/>
          </p:nvPicPr>
          <p:blipFill>
            <a:blip r:embed="rId2"/>
            <a:stretch>
              <a:fillRect/>
            </a:stretch>
          </p:blipFill>
          <p:spPr>
            <a:xfrm>
              <a:off x="315819" y="3545590"/>
              <a:ext cx="3070272" cy="2396142"/>
            </a:xfrm>
            <a:prstGeom prst="rect">
              <a:avLst/>
            </a:prstGeom>
          </p:spPr>
        </p:pic>
        <p:sp>
          <p:nvSpPr>
            <p:cNvPr id="9" name="文本框 8"/>
            <p:cNvSpPr txBox="1"/>
            <p:nvPr/>
          </p:nvSpPr>
          <p:spPr>
            <a:xfrm>
              <a:off x="818743" y="3574155"/>
              <a:ext cx="2567348" cy="584775"/>
            </a:xfrm>
            <a:prstGeom prst="rect">
              <a:avLst/>
            </a:prstGeom>
            <a:noFill/>
          </p:spPr>
          <p:txBody>
            <a:bodyPr wrap="square" rtlCol="0">
              <a:spAutoFit/>
            </a:bodyPr>
            <a:lstStyle/>
            <a:p>
              <a:pPr algn="ctr"/>
              <a:r>
                <a:rPr lang="en-US" altLang="zh-CN" sz="16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Most precise measurement for D </a:t>
              </a:r>
              <a:r>
                <a:rPr lang="en-US" altLang="zh-CN" sz="1600" b="1" dirty="0" err="1"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leptonic</a:t>
              </a:r>
              <a:r>
                <a:rPr lang="en-US" altLang="zh-CN" sz="16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 decay</a:t>
              </a:r>
            </a:p>
          </p:txBody>
        </p:sp>
      </p:grpSp>
      <p:grpSp>
        <p:nvGrpSpPr>
          <p:cNvPr id="10" name="组合 9"/>
          <p:cNvGrpSpPr/>
          <p:nvPr/>
        </p:nvGrpSpPr>
        <p:grpSpPr>
          <a:xfrm>
            <a:off x="134131" y="1007916"/>
            <a:ext cx="2992986" cy="2548208"/>
            <a:chOff x="6224677" y="982442"/>
            <a:chExt cx="2992986" cy="2466308"/>
          </a:xfrm>
        </p:grpSpPr>
        <p:pic>
          <p:nvPicPr>
            <p:cNvPr id="11" name="图片 10"/>
            <p:cNvPicPr>
              <a:picLocks noChangeAspect="1"/>
            </p:cNvPicPr>
            <p:nvPr/>
          </p:nvPicPr>
          <p:blipFill>
            <a:blip r:embed="rId3"/>
            <a:stretch>
              <a:fillRect/>
            </a:stretch>
          </p:blipFill>
          <p:spPr>
            <a:xfrm>
              <a:off x="6224677" y="982442"/>
              <a:ext cx="2992986" cy="2466308"/>
            </a:xfrm>
            <a:prstGeom prst="rect">
              <a:avLst/>
            </a:prstGeom>
          </p:spPr>
        </p:pic>
        <p:sp>
          <p:nvSpPr>
            <p:cNvPr id="12" name="文本框 11"/>
            <p:cNvSpPr txBox="1"/>
            <p:nvPr/>
          </p:nvSpPr>
          <p:spPr>
            <a:xfrm>
              <a:off x="7506882" y="1131154"/>
              <a:ext cx="1008529" cy="338554"/>
            </a:xfrm>
            <a:prstGeom prst="rect">
              <a:avLst/>
            </a:prstGeom>
            <a:noFill/>
          </p:spPr>
          <p:txBody>
            <a:bodyPr wrap="square" rtlCol="0">
              <a:spAutoFit/>
            </a:bodyPr>
            <a:lstStyle/>
            <a:p>
              <a:r>
                <a:rPr lang="en-US" altLang="zh-CN" sz="1600" b="1" dirty="0" err="1" smtClean="0">
                  <a:solidFill>
                    <a:srgbClr val="FF0000"/>
                  </a:solidFill>
                  <a:cs typeface="Times New Roman" panose="02020603050405020304" pitchFamily="18" charset="0"/>
                </a:rPr>
                <a:t>Z</a:t>
              </a:r>
              <a:r>
                <a:rPr lang="en-US" altLang="zh-CN" sz="1600" b="1" baseline="-25000" dirty="0" err="1" smtClean="0">
                  <a:solidFill>
                    <a:srgbClr val="FF0000"/>
                  </a:solidFill>
                  <a:cs typeface="Times New Roman" panose="02020603050405020304" pitchFamily="18" charset="0"/>
                </a:rPr>
                <a:t>c</a:t>
              </a:r>
              <a:r>
                <a:rPr lang="en-US" altLang="zh-CN" sz="1600" b="1" dirty="0" smtClean="0">
                  <a:solidFill>
                    <a:srgbClr val="FF0000"/>
                  </a:solidFill>
                  <a:cs typeface="Times New Roman" panose="02020603050405020304" pitchFamily="18" charset="0"/>
                </a:rPr>
                <a:t>(3900)</a:t>
              </a:r>
              <a:endParaRPr lang="zh-CN" altLang="en-US" sz="1600" b="1" dirty="0">
                <a:solidFill>
                  <a:srgbClr val="FF0000"/>
                </a:solidFill>
                <a:cs typeface="Times New Roman" panose="02020603050405020304" pitchFamily="18" charset="0"/>
              </a:endParaRPr>
            </a:p>
          </p:txBody>
        </p:sp>
      </p:grpSp>
      <p:grpSp>
        <p:nvGrpSpPr>
          <p:cNvPr id="13" name="组合 12"/>
          <p:cNvGrpSpPr/>
          <p:nvPr/>
        </p:nvGrpSpPr>
        <p:grpSpPr>
          <a:xfrm>
            <a:off x="3049394" y="1043445"/>
            <a:ext cx="3214429" cy="2368663"/>
            <a:chOff x="3214818" y="951283"/>
            <a:chExt cx="3214429" cy="2368663"/>
          </a:xfrm>
        </p:grpSpPr>
        <p:pic>
          <p:nvPicPr>
            <p:cNvPr id="14" name="图片 13"/>
            <p:cNvPicPr>
              <a:picLocks noChangeAspect="1"/>
            </p:cNvPicPr>
            <p:nvPr/>
          </p:nvPicPr>
          <p:blipFill>
            <a:blip r:embed="rId4"/>
            <a:stretch>
              <a:fillRect/>
            </a:stretch>
          </p:blipFill>
          <p:spPr>
            <a:xfrm>
              <a:off x="3214818" y="951283"/>
              <a:ext cx="3214429" cy="2368663"/>
            </a:xfrm>
            <a:prstGeom prst="rect">
              <a:avLst/>
            </a:prstGeom>
          </p:spPr>
        </p:pic>
        <p:sp>
          <p:nvSpPr>
            <p:cNvPr id="15" name="文本框 14"/>
            <p:cNvSpPr txBox="1"/>
            <p:nvPr/>
          </p:nvSpPr>
          <p:spPr>
            <a:xfrm>
              <a:off x="4720122" y="1505549"/>
              <a:ext cx="831272" cy="338554"/>
            </a:xfrm>
            <a:prstGeom prst="rect">
              <a:avLst/>
            </a:prstGeom>
            <a:noFill/>
          </p:spPr>
          <p:txBody>
            <a:bodyPr wrap="square" rtlCol="0">
              <a:spAutoFit/>
            </a:bodyPr>
            <a:lstStyle/>
            <a:p>
              <a:r>
                <a:rPr lang="en-US" altLang="zh-CN" sz="1600" b="1" dirty="0" smtClean="0">
                  <a:solidFill>
                    <a:srgbClr val="FF0000"/>
                  </a:solidFill>
                  <a:latin typeface="Times New Roman" panose="02020603050405020304" pitchFamily="18" charset="0"/>
                  <a:cs typeface="Times New Roman" panose="02020603050405020304" pitchFamily="18" charset="0"/>
                </a:rPr>
                <a:t>X(1835)</a:t>
              </a:r>
              <a:endParaRPr lang="zh-CN" altLang="en-US" sz="1600" b="1" dirty="0">
                <a:solidFill>
                  <a:srgbClr val="FF0000"/>
                </a:solidFill>
                <a:latin typeface="Times New Roman" panose="02020603050405020304" pitchFamily="18" charset="0"/>
                <a:cs typeface="Times New Roman" panose="02020603050405020304" pitchFamily="18" charset="0"/>
              </a:endParaRPr>
            </a:p>
          </p:txBody>
        </p:sp>
        <p:sp>
          <p:nvSpPr>
            <p:cNvPr id="16" name="文本框 15"/>
            <p:cNvSpPr txBox="1"/>
            <p:nvPr/>
          </p:nvSpPr>
          <p:spPr>
            <a:xfrm>
              <a:off x="4382298" y="1059139"/>
              <a:ext cx="1597089" cy="338554"/>
            </a:xfrm>
            <a:prstGeom prst="rect">
              <a:avLst/>
            </a:prstGeom>
            <a:noFill/>
          </p:spPr>
          <p:txBody>
            <a:bodyPr wrap="square" rtlCol="0">
              <a:spAutoFit/>
            </a:bodyPr>
            <a:lstStyle/>
            <a:p>
              <a:r>
                <a:rPr lang="en-US" altLang="zh-CN" sz="1600" b="1" dirty="0" smtClean="0">
                  <a:solidFill>
                    <a:srgbClr val="FF0000"/>
                  </a:solidFill>
                  <a:latin typeface="华文楷体" panose="02010600040101010101" pitchFamily="2" charset="-122"/>
                  <a:ea typeface="华文楷体" panose="02010600040101010101" pitchFamily="2" charset="-122"/>
                </a:rPr>
                <a:t>Abrupt structure</a:t>
              </a:r>
            </a:p>
          </p:txBody>
        </p:sp>
      </p:grpSp>
      <p:grpSp>
        <p:nvGrpSpPr>
          <p:cNvPr id="17" name="组合 16"/>
          <p:cNvGrpSpPr/>
          <p:nvPr/>
        </p:nvGrpSpPr>
        <p:grpSpPr>
          <a:xfrm>
            <a:off x="3028700" y="3369865"/>
            <a:ext cx="3125802" cy="2733968"/>
            <a:chOff x="3214818" y="3261127"/>
            <a:chExt cx="3125802" cy="2733968"/>
          </a:xfrm>
        </p:grpSpPr>
        <p:pic>
          <p:nvPicPr>
            <p:cNvPr id="18" name="图片 17"/>
            <p:cNvPicPr>
              <a:picLocks noChangeAspect="1"/>
            </p:cNvPicPr>
            <p:nvPr/>
          </p:nvPicPr>
          <p:blipFill>
            <a:blip r:embed="rId5"/>
            <a:stretch>
              <a:fillRect/>
            </a:stretch>
          </p:blipFill>
          <p:spPr>
            <a:xfrm>
              <a:off x="3214818" y="3261127"/>
              <a:ext cx="3125802" cy="2733968"/>
            </a:xfrm>
            <a:prstGeom prst="rect">
              <a:avLst/>
            </a:prstGeom>
          </p:spPr>
        </p:pic>
        <p:sp>
          <p:nvSpPr>
            <p:cNvPr id="19" name="文本框 18"/>
            <p:cNvSpPr txBox="1"/>
            <p:nvPr/>
          </p:nvSpPr>
          <p:spPr>
            <a:xfrm>
              <a:off x="5505552" y="3441776"/>
              <a:ext cx="573567" cy="397068"/>
            </a:xfrm>
            <a:prstGeom prst="rect">
              <a:avLst/>
            </a:prstGeom>
            <a:solidFill>
              <a:schemeClr val="bg1"/>
            </a:solidFill>
          </p:spPr>
          <p:txBody>
            <a:bodyPr wrap="square" rtlCol="0">
              <a:spAutoFit/>
            </a:bodyPr>
            <a:lstStyle/>
            <a:p>
              <a:endParaRPr lang="zh-CN" altLang="en-US" dirty="0"/>
            </a:p>
          </p:txBody>
        </p:sp>
        <p:sp>
          <p:nvSpPr>
            <p:cNvPr id="20" name="文本框 19"/>
            <p:cNvSpPr txBox="1"/>
            <p:nvPr/>
          </p:nvSpPr>
          <p:spPr>
            <a:xfrm>
              <a:off x="3859516" y="3405520"/>
              <a:ext cx="2307189" cy="584775"/>
            </a:xfrm>
            <a:prstGeom prst="rect">
              <a:avLst/>
            </a:prstGeom>
            <a:noFill/>
          </p:spPr>
          <p:txBody>
            <a:bodyPr wrap="square" rtlCol="0">
              <a:spAutoFit/>
            </a:bodyPr>
            <a:lstStyle/>
            <a:p>
              <a:pPr algn="ctr"/>
              <a:r>
                <a:rPr lang="en-US" altLang="zh-CN" sz="16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Large  </a:t>
              </a:r>
              <a:r>
                <a:rPr lang="en-US" altLang="zh-CN" sz="1600" b="1" dirty="0" err="1"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Isospin</a:t>
              </a:r>
              <a:r>
                <a:rPr lang="en-US" altLang="zh-CN" sz="16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  Violation</a:t>
              </a:r>
            </a:p>
            <a:p>
              <a:pPr algn="ctr"/>
              <a:r>
                <a:rPr lang="zh-CN" altLang="en-US" sz="16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r>
                <a:rPr lang="en-US" altLang="zh-CN" sz="16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(1405)</a:t>
              </a:r>
              <a:r>
                <a:rPr lang="zh-CN" altLang="en-US" sz="16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r>
                <a:rPr lang="en-US" altLang="zh-CN" sz="16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f</a:t>
              </a:r>
              <a:r>
                <a:rPr lang="en-US" altLang="zh-CN" sz="1600" b="1" baseline="-250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0</a:t>
              </a:r>
              <a:r>
                <a:rPr lang="en-US" altLang="zh-CN" sz="16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(980)</a:t>
              </a:r>
              <a:r>
                <a:rPr lang="zh-CN" altLang="en-US" sz="16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r>
                <a:rPr lang="en-US" altLang="zh-CN" sz="1600" b="1" baseline="300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0</a:t>
              </a:r>
              <a:endParaRPr lang="zh-CN" altLang="en-US" sz="1600" b="1" baseline="30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p:txBody>
        </p:sp>
      </p:grpSp>
      <p:grpSp>
        <p:nvGrpSpPr>
          <p:cNvPr id="21" name="组合 20"/>
          <p:cNvGrpSpPr/>
          <p:nvPr/>
        </p:nvGrpSpPr>
        <p:grpSpPr>
          <a:xfrm>
            <a:off x="6067877" y="3499622"/>
            <a:ext cx="2900554" cy="2321839"/>
            <a:chOff x="6117808" y="3641970"/>
            <a:chExt cx="2900554" cy="2321839"/>
          </a:xfrm>
        </p:grpSpPr>
        <p:pic>
          <p:nvPicPr>
            <p:cNvPr id="22" name="图片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7808" y="3641970"/>
              <a:ext cx="2900554" cy="2321839"/>
            </a:xfrm>
            <a:prstGeom prst="rect">
              <a:avLst/>
            </a:prstGeom>
          </p:spPr>
        </p:pic>
        <p:sp>
          <p:nvSpPr>
            <p:cNvPr id="23" name="文本框 22"/>
            <p:cNvSpPr txBox="1"/>
            <p:nvPr/>
          </p:nvSpPr>
          <p:spPr>
            <a:xfrm>
              <a:off x="6552308" y="3722131"/>
              <a:ext cx="2307189" cy="584775"/>
            </a:xfrm>
            <a:prstGeom prst="rect">
              <a:avLst/>
            </a:prstGeom>
            <a:noFill/>
          </p:spPr>
          <p:txBody>
            <a:bodyPr wrap="square" rtlCol="0">
              <a:spAutoFit/>
            </a:bodyPr>
            <a:lstStyle/>
            <a:p>
              <a:pPr algn="ctr"/>
              <a:r>
                <a:rPr lang="en-US" altLang="zh-CN" sz="16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First c  at BESIII</a:t>
              </a:r>
            </a:p>
            <a:p>
              <a:pPr algn="ctr"/>
              <a:r>
                <a:rPr lang="en-US" altLang="zh-CN" sz="16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Precise measurement</a:t>
              </a:r>
            </a:p>
          </p:txBody>
        </p:sp>
      </p:grpSp>
      <p:grpSp>
        <p:nvGrpSpPr>
          <p:cNvPr id="24" name="组合 23"/>
          <p:cNvGrpSpPr/>
          <p:nvPr/>
        </p:nvGrpSpPr>
        <p:grpSpPr>
          <a:xfrm>
            <a:off x="48925" y="3405956"/>
            <a:ext cx="3094400" cy="2592933"/>
            <a:chOff x="48925" y="3494856"/>
            <a:chExt cx="3094400" cy="2592933"/>
          </a:xfrm>
        </p:grpSpPr>
        <p:pic>
          <p:nvPicPr>
            <p:cNvPr id="25" name="图片 24"/>
            <p:cNvPicPr>
              <a:picLocks noChangeAspect="1"/>
            </p:cNvPicPr>
            <p:nvPr/>
          </p:nvPicPr>
          <p:blipFill>
            <a:blip r:embed="rId7"/>
            <a:stretch>
              <a:fillRect/>
            </a:stretch>
          </p:blipFill>
          <p:spPr>
            <a:xfrm>
              <a:off x="48925" y="3494856"/>
              <a:ext cx="3094400" cy="2592933"/>
            </a:xfrm>
            <a:prstGeom prst="rect">
              <a:avLst/>
            </a:prstGeom>
          </p:spPr>
        </p:pic>
        <p:sp>
          <p:nvSpPr>
            <p:cNvPr id="26" name="文本框 25"/>
            <p:cNvSpPr txBox="1"/>
            <p:nvPr/>
          </p:nvSpPr>
          <p:spPr>
            <a:xfrm>
              <a:off x="583537" y="4577017"/>
              <a:ext cx="2131070" cy="830997"/>
            </a:xfrm>
            <a:prstGeom prst="rect">
              <a:avLst/>
            </a:prstGeom>
            <a:noFill/>
          </p:spPr>
          <p:txBody>
            <a:bodyPr wrap="square" rtlCol="0">
              <a:spAutoFit/>
            </a:bodyPr>
            <a:lstStyle/>
            <a:p>
              <a:pPr algn="ctr"/>
              <a:r>
                <a:rPr lang="en-US" altLang="zh-CN" sz="16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Precise Measurement on Cross section </a:t>
              </a:r>
            </a:p>
            <a:p>
              <a:pPr algn="ctr"/>
              <a:r>
                <a:rPr lang="en-US" altLang="zh-CN" sz="16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e </a:t>
              </a:r>
              <a:r>
                <a:rPr lang="en-US" altLang="zh-CN" sz="1600" b="1" baseline="300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r>
                <a:rPr lang="en-US" altLang="zh-CN" sz="16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e</a:t>
              </a:r>
              <a:r>
                <a:rPr lang="en-US" altLang="zh-CN" sz="1600" b="1" baseline="300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r>
                <a:rPr lang="en-US" altLang="zh-CN" sz="16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r>
                <a:rPr lang="en-US" altLang="zh-CN" sz="1600" b="1" baseline="300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r>
                <a:rPr lang="en-US" altLang="zh-CN" sz="16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r>
                <a:rPr lang="en-US" altLang="zh-CN" sz="1600" b="1" baseline="300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p>
          </p:txBody>
        </p:sp>
      </p:grpSp>
      <p:sp>
        <p:nvSpPr>
          <p:cNvPr id="27" name="文本框 26"/>
          <p:cNvSpPr txBox="1"/>
          <p:nvPr/>
        </p:nvSpPr>
        <p:spPr>
          <a:xfrm>
            <a:off x="258976" y="5932388"/>
            <a:ext cx="8541122" cy="430887"/>
          </a:xfrm>
          <a:prstGeom prst="rect">
            <a:avLst/>
          </a:prstGeom>
          <a:noFill/>
        </p:spPr>
        <p:txBody>
          <a:bodyPr wrap="square" rtlCol="0">
            <a:spAutoFit/>
          </a:bodyPr>
          <a:lstStyle/>
          <a:p>
            <a:pPr algn="ctr"/>
            <a:r>
              <a:rPr lang="en-US" altLang="zh-CN" sz="2200" b="1" dirty="0" smtClean="0">
                <a:solidFill>
                  <a:srgbClr val="9900CC"/>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r>
              <a:rPr lang="en-US" altLang="zh-CN" sz="2200" b="1" dirty="0" smtClean="0">
                <a:solidFill>
                  <a:srgbClr val="9900CC"/>
                </a:solidFill>
                <a:latin typeface="华文楷体" panose="02010600040101010101" pitchFamily="2" charset="-122"/>
                <a:ea typeface="华文楷体" panose="02010600040101010101" pitchFamily="2" charset="-122"/>
                <a:cs typeface="Times New Roman" panose="02020603050405020304" pitchFamily="18" charset="0"/>
              </a:rPr>
              <a:t>130 publications        http</a:t>
            </a:r>
            <a:r>
              <a:rPr lang="en-US" altLang="zh-CN" sz="2200" b="1" dirty="0">
                <a:solidFill>
                  <a:srgbClr val="9900CC"/>
                </a:solidFill>
                <a:latin typeface="华文楷体" panose="02010600040101010101" pitchFamily="2" charset="-122"/>
                <a:ea typeface="华文楷体" panose="02010600040101010101" pitchFamily="2" charset="-122"/>
                <a:cs typeface="Times New Roman" panose="02020603050405020304" pitchFamily="18" charset="0"/>
              </a:rPr>
              <a:t>://bes3.ihep.ac.cn/pub/physics.htm</a:t>
            </a:r>
            <a:endParaRPr lang="zh-CN" altLang="en-US" sz="2200" b="1" dirty="0">
              <a:solidFill>
                <a:srgbClr val="9900CC"/>
              </a:solidFill>
              <a:latin typeface="华文楷体" panose="02010600040101010101" pitchFamily="2" charset="-122"/>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415098816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Questions need answer</a:t>
            </a:r>
            <a:endParaRPr lang="zh-CN" altLang="en-US" dirty="0"/>
          </a:p>
        </p:txBody>
      </p:sp>
      <p:sp>
        <p:nvSpPr>
          <p:cNvPr id="3" name="内容占位符 2"/>
          <p:cNvSpPr>
            <a:spLocks noGrp="1"/>
          </p:cNvSpPr>
          <p:nvPr>
            <p:ph idx="1"/>
          </p:nvPr>
        </p:nvSpPr>
        <p:spPr>
          <a:xfrm>
            <a:off x="538480" y="922924"/>
            <a:ext cx="7484098" cy="5275890"/>
          </a:xfrm>
        </p:spPr>
        <p:txBody>
          <a:bodyPr>
            <a:normAutofit fontScale="70000" lnSpcReduction="20000"/>
          </a:bodyPr>
          <a:lstStyle/>
          <a:p>
            <a:pPr marL="198000" indent="-198000">
              <a:lnSpc>
                <a:spcPts val="1800"/>
              </a:lnSpc>
              <a:buFont typeface="Arial" panose="020B0604020202020204" pitchFamily="34" charset="0"/>
              <a:buChar char="•"/>
            </a:pPr>
            <a:r>
              <a:rPr lang="en-US" altLang="zh-CN" sz="2900" dirty="0">
                <a:solidFill>
                  <a:srgbClr val="FF0000"/>
                </a:solidFill>
                <a:latin typeface="Times New Roman" panose="02020603050405020304" pitchFamily="18" charset="0"/>
                <a:cs typeface="Times New Roman" panose="02020603050405020304" pitchFamily="18" charset="0"/>
              </a:rPr>
              <a:t>Where are the missing states above the charm threshold</a:t>
            </a:r>
          </a:p>
          <a:p>
            <a:pPr marL="450000" indent="-198000">
              <a:lnSpc>
                <a:spcPts val="1800"/>
              </a:lnSpc>
              <a:buFont typeface="Symbol" panose="05050102010706020507" pitchFamily="18" charset="2"/>
              <a:buChar char="-"/>
            </a:pPr>
            <a:r>
              <a:rPr lang="en-US" altLang="zh-CN" sz="2000" baseline="30000" dirty="0">
                <a:latin typeface="Times New Roman" panose="02020603050405020304" pitchFamily="18" charset="0"/>
                <a:cs typeface="Times New Roman" panose="02020603050405020304" pitchFamily="18" charset="0"/>
              </a:rPr>
              <a:t>1</a:t>
            </a:r>
            <a:r>
              <a:rPr lang="en-US" altLang="zh-CN" sz="2000" dirty="0">
                <a:latin typeface="Times New Roman" panose="02020603050405020304" pitchFamily="18" charset="0"/>
                <a:cs typeface="Times New Roman" panose="02020603050405020304" pitchFamily="18" charset="0"/>
              </a:rPr>
              <a:t>D</a:t>
            </a:r>
            <a:r>
              <a:rPr lang="en-US" altLang="zh-CN" sz="2000" baseline="-25000" dirty="0">
                <a:latin typeface="Times New Roman" panose="02020603050405020304" pitchFamily="18" charset="0"/>
                <a:cs typeface="Times New Roman" panose="02020603050405020304" pitchFamily="18" charset="0"/>
              </a:rPr>
              <a:t>2</a:t>
            </a:r>
            <a:r>
              <a:rPr lang="en-US" altLang="zh-CN" sz="2000" dirty="0">
                <a:latin typeface="Times New Roman" panose="02020603050405020304" pitchFamily="18" charset="0"/>
                <a:cs typeface="Times New Roman" panose="02020603050405020304" pitchFamily="18" charset="0"/>
              </a:rPr>
              <a:t>(2</a:t>
            </a:r>
            <a:r>
              <a:rPr lang="en-US" altLang="zh-CN" sz="2000" baseline="30000" dirty="0">
                <a:latin typeface="Times New Roman" panose="02020603050405020304" pitchFamily="18" charset="0"/>
                <a:cs typeface="Times New Roman" panose="02020603050405020304" pitchFamily="18" charset="0"/>
                <a:sym typeface="Symbol" panose="05050102010706020507" pitchFamily="18" charset="2"/>
              </a:rPr>
              <a:t></a:t>
            </a:r>
            <a:r>
              <a:rPr lang="en-US" altLang="zh-CN" sz="2000" dirty="0">
                <a:latin typeface="Times New Roman" panose="02020603050405020304" pitchFamily="18" charset="0"/>
                <a:cs typeface="Times New Roman" panose="02020603050405020304" pitchFamily="18" charset="0"/>
                <a:sym typeface="Symbol" panose="05050102010706020507" pitchFamily="18" charset="2"/>
              </a:rPr>
              <a:t>) : M3830MeV, narrow, may be produced in </a:t>
            </a:r>
            <a:r>
              <a:rPr lang="en-US" altLang="zh-CN" sz="2000" dirty="0" err="1">
                <a:latin typeface="Times New Roman" panose="02020603050405020304" pitchFamily="18" charset="0"/>
                <a:cs typeface="Times New Roman" panose="02020603050405020304" pitchFamily="18" charset="0"/>
                <a:sym typeface="Symbol" panose="05050102010706020507" pitchFamily="18" charset="2"/>
              </a:rPr>
              <a:t>h</a:t>
            </a:r>
            <a:r>
              <a:rPr lang="en-US" altLang="zh-CN" sz="2000" baseline="-25000" dirty="0" err="1">
                <a:latin typeface="Times New Roman" panose="02020603050405020304" pitchFamily="18" charset="0"/>
                <a:cs typeface="Times New Roman" panose="02020603050405020304" pitchFamily="18" charset="0"/>
                <a:sym typeface="Symbol" panose="05050102010706020507" pitchFamily="18" charset="2"/>
              </a:rPr>
              <a:t>c</a:t>
            </a:r>
            <a:r>
              <a:rPr lang="en-US" altLang="zh-CN" sz="2000" dirty="0">
                <a:latin typeface="Times New Roman" panose="02020603050405020304" pitchFamily="18" charset="0"/>
                <a:cs typeface="Times New Roman" panose="02020603050405020304" pitchFamily="18" charset="0"/>
                <a:sym typeface="Symbol" panose="05050102010706020507" pitchFamily="18" charset="2"/>
              </a:rPr>
              <a:t>(2P) E1 transition</a:t>
            </a:r>
          </a:p>
          <a:p>
            <a:pPr marL="450000" indent="-198000">
              <a:lnSpc>
                <a:spcPts val="1800"/>
              </a:lnSpc>
              <a:buFont typeface="Symbol" panose="05050102010706020507" pitchFamily="18" charset="2"/>
              <a:buChar char="-"/>
            </a:pPr>
            <a:r>
              <a:rPr lang="en-US" altLang="zh-CN" sz="2000" dirty="0">
                <a:latin typeface="Times New Roman" panose="02020603050405020304" pitchFamily="18" charset="0"/>
                <a:cs typeface="Times New Roman" panose="02020603050405020304" pitchFamily="18" charset="0"/>
                <a:sym typeface="Symbol" panose="05050102010706020507" pitchFamily="18" charset="2"/>
              </a:rPr>
              <a:t>P-wave spin-triplets from S-wave E1 transition</a:t>
            </a:r>
          </a:p>
          <a:p>
            <a:pPr marL="450000" indent="-198000">
              <a:lnSpc>
                <a:spcPts val="1800"/>
              </a:lnSpc>
              <a:buFont typeface="Symbol" panose="05050102010706020507" pitchFamily="18" charset="2"/>
              <a:buChar char="-"/>
            </a:pPr>
            <a:r>
              <a:rPr lang="en-US" altLang="zh-CN" sz="2000" dirty="0">
                <a:latin typeface="Times New Roman" panose="02020603050405020304" pitchFamily="18" charset="0"/>
                <a:cs typeface="Times New Roman" panose="02020603050405020304" pitchFamily="18" charset="0"/>
                <a:sym typeface="Symbol" panose="05050102010706020507" pitchFamily="18" charset="2"/>
              </a:rPr>
              <a:t>P-wave spin-</a:t>
            </a:r>
            <a:r>
              <a:rPr lang="en-US" altLang="zh-CN" sz="2000" dirty="0" err="1">
                <a:latin typeface="Times New Roman" panose="02020603050405020304" pitchFamily="18" charset="0"/>
                <a:cs typeface="Times New Roman" panose="02020603050405020304" pitchFamily="18" charset="0"/>
                <a:sym typeface="Symbol" panose="05050102010706020507" pitchFamily="18" charset="2"/>
              </a:rPr>
              <a:t>singlets</a:t>
            </a:r>
            <a:r>
              <a:rPr lang="en-US" altLang="zh-CN" sz="2000" dirty="0">
                <a:latin typeface="Times New Roman" panose="02020603050405020304" pitchFamily="18" charset="0"/>
                <a:cs typeface="Times New Roman" panose="02020603050405020304" pitchFamily="18" charset="0"/>
                <a:sym typeface="Symbol" panose="05050102010706020507" pitchFamily="18" charset="2"/>
              </a:rPr>
              <a:t> from S-wave hadron </a:t>
            </a:r>
            <a:r>
              <a:rPr lang="en-US" altLang="zh-CN" sz="2000" dirty="0" smtClean="0">
                <a:latin typeface="Times New Roman" panose="02020603050405020304" pitchFamily="18" charset="0"/>
                <a:cs typeface="Times New Roman" panose="02020603050405020304" pitchFamily="18" charset="0"/>
                <a:sym typeface="Symbol" panose="05050102010706020507" pitchFamily="18" charset="2"/>
              </a:rPr>
              <a:t>transition</a:t>
            </a:r>
          </a:p>
          <a:p>
            <a:pPr marL="450000" indent="-198000">
              <a:lnSpc>
                <a:spcPts val="1800"/>
              </a:lnSpc>
              <a:buFont typeface="Symbol" panose="05050102010706020507" pitchFamily="18" charset="2"/>
              <a:buChar char="-"/>
            </a:pPr>
            <a:r>
              <a:rPr lang="en-US" altLang="zh-CN" sz="2000" dirty="0" smtClean="0">
                <a:latin typeface="Times New Roman" panose="02020603050405020304" pitchFamily="18" charset="0"/>
                <a:cs typeface="Times New Roman" panose="02020603050405020304" pitchFamily="18" charset="0"/>
                <a:sym typeface="Symbol" panose="05050102010706020507" pitchFamily="18" charset="2"/>
              </a:rPr>
              <a:t>D/F-wave</a:t>
            </a:r>
          </a:p>
          <a:p>
            <a:pPr marL="198000" indent="-198000">
              <a:lnSpc>
                <a:spcPts val="1800"/>
              </a:lnSpc>
            </a:pPr>
            <a:r>
              <a:rPr lang="en-US" altLang="zh-CN" sz="2900" dirty="0" smtClean="0">
                <a:solidFill>
                  <a:srgbClr val="FF0000"/>
                </a:solidFill>
                <a:latin typeface="Times New Roman" pitchFamily="18" charset="0"/>
                <a:cs typeface="Times New Roman" pitchFamily="18" charset="0"/>
                <a:sym typeface="Wingdings" pitchFamily="2" charset="2"/>
              </a:rPr>
              <a:t>In </a:t>
            </a:r>
            <a:r>
              <a:rPr lang="en-US" altLang="zh-CN" sz="2900" dirty="0">
                <a:solidFill>
                  <a:srgbClr val="FF0000"/>
                </a:solidFill>
                <a:latin typeface="Times New Roman" pitchFamily="18" charset="0"/>
                <a:cs typeface="Times New Roman" pitchFamily="18" charset="0"/>
                <a:sym typeface="Wingdings" pitchFamily="2" charset="2"/>
              </a:rPr>
              <a:t>the X sector</a:t>
            </a:r>
          </a:p>
          <a:p>
            <a:pPr marL="450000" lvl="1" indent="-198000">
              <a:lnSpc>
                <a:spcPts val="1800"/>
              </a:lnSpc>
            </a:pPr>
            <a:r>
              <a:rPr lang="en-US" altLang="zh-CN" sz="2000" dirty="0">
                <a:latin typeface="Times New Roman" pitchFamily="18" charset="0"/>
                <a:cs typeface="Times New Roman" pitchFamily="18" charset="0"/>
                <a:sym typeface="Wingdings" pitchFamily="2" charset="2"/>
              </a:rPr>
              <a:t>Where the X(3872) &amp; X(3823) come from? Resonance decays or continuum production? </a:t>
            </a:r>
          </a:p>
          <a:p>
            <a:pPr marL="450000" lvl="1" indent="-198000">
              <a:lnSpc>
                <a:spcPts val="1800"/>
              </a:lnSpc>
            </a:pPr>
            <a:r>
              <a:rPr lang="en-US" altLang="zh-CN" sz="2000" dirty="0">
                <a:latin typeface="Times New Roman" pitchFamily="18" charset="0"/>
                <a:cs typeface="Times New Roman" pitchFamily="18" charset="0"/>
                <a:sym typeface="Wingdings" pitchFamily="2" charset="2"/>
              </a:rPr>
              <a:t>May other X states be produced and where?</a:t>
            </a:r>
          </a:p>
          <a:p>
            <a:pPr marL="198000" indent="-198000">
              <a:lnSpc>
                <a:spcPts val="1800"/>
              </a:lnSpc>
            </a:pPr>
            <a:r>
              <a:rPr lang="en-US" altLang="zh-CN" sz="2900" dirty="0">
                <a:solidFill>
                  <a:srgbClr val="FF0000"/>
                </a:solidFill>
                <a:latin typeface="Times New Roman" pitchFamily="18" charset="0"/>
                <a:cs typeface="Times New Roman" pitchFamily="18" charset="0"/>
                <a:sym typeface="Wingdings" pitchFamily="2" charset="2"/>
              </a:rPr>
              <a:t>In the Y/</a:t>
            </a:r>
            <a:r>
              <a:rPr lang="en-US" altLang="zh-CN" sz="2900" dirty="0">
                <a:solidFill>
                  <a:srgbClr val="FF0000"/>
                </a:solidFill>
                <a:latin typeface="Times New Roman" pitchFamily="18" charset="0"/>
                <a:cs typeface="Times New Roman" pitchFamily="18" charset="0"/>
                <a:sym typeface="Symbol"/>
              </a:rPr>
              <a:t></a:t>
            </a:r>
            <a:r>
              <a:rPr lang="en-US" altLang="zh-CN" sz="2900" dirty="0">
                <a:solidFill>
                  <a:srgbClr val="FF0000"/>
                </a:solidFill>
                <a:latin typeface="Times New Roman" pitchFamily="18" charset="0"/>
                <a:cs typeface="Times New Roman" pitchFamily="18" charset="0"/>
                <a:sym typeface="Wingdings" pitchFamily="2" charset="2"/>
              </a:rPr>
              <a:t> sector</a:t>
            </a:r>
          </a:p>
          <a:p>
            <a:pPr marL="450000" lvl="1" indent="-198000">
              <a:lnSpc>
                <a:spcPts val="1800"/>
              </a:lnSpc>
            </a:pPr>
            <a:r>
              <a:rPr lang="en-US" altLang="zh-CN" sz="2000" dirty="0">
                <a:latin typeface="Times New Roman" pitchFamily="18" charset="0"/>
                <a:cs typeface="Times New Roman" pitchFamily="18" charset="0"/>
                <a:sym typeface="Wingdings" pitchFamily="2" charset="2"/>
              </a:rPr>
              <a:t>Is the Y(4260) a single resonance? Is Y(4008) a real structure?</a:t>
            </a:r>
          </a:p>
          <a:p>
            <a:pPr marL="450000" lvl="1" indent="-198000">
              <a:lnSpc>
                <a:spcPts val="1800"/>
              </a:lnSpc>
            </a:pPr>
            <a:r>
              <a:rPr lang="en-US" altLang="zh-CN" sz="2000" dirty="0">
                <a:latin typeface="Times New Roman" pitchFamily="18" charset="0"/>
                <a:cs typeface="Times New Roman" pitchFamily="18" charset="0"/>
                <a:sym typeface="Symbol"/>
              </a:rPr>
              <a:t>Does the Y(4360) decay only to ’? </a:t>
            </a:r>
            <a:r>
              <a:rPr lang="en-US" altLang="zh-CN" sz="2000" dirty="0">
                <a:latin typeface="Times New Roman" pitchFamily="18" charset="0"/>
                <a:cs typeface="Times New Roman" pitchFamily="18" charset="0"/>
              </a:rPr>
              <a:t>Not to </a:t>
            </a:r>
            <a:r>
              <a:rPr lang="en-US" altLang="zh-CN" sz="2000" dirty="0">
                <a:latin typeface="Times New Roman" pitchFamily="18" charset="0"/>
                <a:cs typeface="Times New Roman" pitchFamily="18" charset="0"/>
                <a:sym typeface="Symbol"/>
              </a:rPr>
              <a:t>J/ ?</a:t>
            </a:r>
          </a:p>
          <a:p>
            <a:pPr marL="450000" lvl="1" indent="-198000">
              <a:lnSpc>
                <a:spcPts val="1800"/>
              </a:lnSpc>
            </a:pPr>
            <a:r>
              <a:rPr lang="en-US" altLang="zh-CN" sz="2000" dirty="0">
                <a:latin typeface="Times New Roman" pitchFamily="18" charset="0"/>
                <a:cs typeface="Times New Roman" pitchFamily="18" charset="0"/>
                <a:sym typeface="Wingdings" pitchFamily="2" charset="2"/>
              </a:rPr>
              <a:t>What is hidden behind </a:t>
            </a:r>
            <a:r>
              <a:rPr lang="en-US" altLang="zh-CN" sz="2000" dirty="0">
                <a:latin typeface="Times New Roman" pitchFamily="18" charset="0"/>
                <a:cs typeface="Times New Roman" pitchFamily="18" charset="0"/>
                <a:sym typeface="Symbol"/>
              </a:rPr>
              <a:t></a:t>
            </a:r>
            <a:r>
              <a:rPr lang="en-US" altLang="zh-CN" sz="2000" dirty="0" err="1">
                <a:latin typeface="Times New Roman" pitchFamily="18" charset="0"/>
                <a:cs typeface="Times New Roman" pitchFamily="18" charset="0"/>
                <a:sym typeface="Symbol"/>
              </a:rPr>
              <a:t>h</a:t>
            </a:r>
            <a:r>
              <a:rPr lang="en-US" altLang="zh-CN" sz="2000" baseline="-25000" dirty="0" err="1">
                <a:latin typeface="Times New Roman" pitchFamily="18" charset="0"/>
                <a:cs typeface="Times New Roman" pitchFamily="18" charset="0"/>
                <a:sym typeface="Symbol"/>
              </a:rPr>
              <a:t>c</a:t>
            </a:r>
            <a:r>
              <a:rPr lang="en-US" altLang="zh-CN" sz="2000" dirty="0">
                <a:latin typeface="Times New Roman" pitchFamily="18" charset="0"/>
                <a:cs typeface="Times New Roman" pitchFamily="18" charset="0"/>
                <a:sym typeface="Symbol"/>
              </a:rPr>
              <a:t>? Large coupling to spin-singlet, is a </a:t>
            </a:r>
            <a:r>
              <a:rPr lang="en-US" altLang="zh-CN" sz="2000" u="sng" dirty="0">
                <a:latin typeface="Times New Roman" pitchFamily="18" charset="0"/>
                <a:cs typeface="Times New Roman" pitchFamily="18" charset="0"/>
                <a:sym typeface="Symbol"/>
              </a:rPr>
              <a:t>hybrid</a:t>
            </a:r>
            <a:r>
              <a:rPr lang="en-US" altLang="zh-CN" sz="2000" dirty="0">
                <a:latin typeface="Times New Roman" pitchFamily="18" charset="0"/>
                <a:cs typeface="Times New Roman" pitchFamily="18" charset="0"/>
                <a:sym typeface="Symbol"/>
              </a:rPr>
              <a:t> state observed?</a:t>
            </a:r>
          </a:p>
          <a:p>
            <a:pPr marL="450000" lvl="1" indent="-198000">
              <a:lnSpc>
                <a:spcPts val="1800"/>
              </a:lnSpc>
            </a:pPr>
            <a:r>
              <a:rPr lang="en-US" altLang="zh-CN" sz="2000" dirty="0">
                <a:latin typeface="Times New Roman" pitchFamily="18" charset="0"/>
                <a:cs typeface="Times New Roman" pitchFamily="18" charset="0"/>
                <a:sym typeface="Symbol"/>
              </a:rPr>
              <a:t>Correlation between charm production &amp; </a:t>
            </a:r>
            <a:r>
              <a:rPr lang="en-US" altLang="zh-CN" sz="2000" dirty="0" err="1">
                <a:latin typeface="Times New Roman" pitchFamily="18" charset="0"/>
                <a:cs typeface="Times New Roman" pitchFamily="18" charset="0"/>
                <a:sym typeface="Symbol"/>
              </a:rPr>
              <a:t>charmonium</a:t>
            </a:r>
            <a:r>
              <a:rPr lang="en-US" altLang="zh-CN" sz="2000" dirty="0">
                <a:latin typeface="Times New Roman" pitchFamily="18" charset="0"/>
                <a:cs typeface="Times New Roman" pitchFamily="18" charset="0"/>
                <a:sym typeface="Symbol"/>
              </a:rPr>
              <a:t> transitions?</a:t>
            </a:r>
          </a:p>
          <a:p>
            <a:pPr marL="450000" lvl="1" indent="-198000">
              <a:lnSpc>
                <a:spcPts val="1800"/>
              </a:lnSpc>
            </a:pPr>
            <a:r>
              <a:rPr lang="en-US" altLang="zh-CN" sz="2000" dirty="0">
                <a:latin typeface="Times New Roman" pitchFamily="18" charset="0"/>
                <a:cs typeface="Times New Roman" pitchFamily="18" charset="0"/>
                <a:sym typeface="Symbol"/>
              </a:rPr>
              <a:t>May we observe the </a:t>
            </a:r>
            <a:r>
              <a:rPr lang="en-US" altLang="zh-CN" sz="2000" dirty="0" err="1">
                <a:latin typeface="Times New Roman" pitchFamily="18" charset="0"/>
                <a:cs typeface="Times New Roman" pitchFamily="18" charset="0"/>
                <a:sym typeface="Symbol"/>
              </a:rPr>
              <a:t>charmonium</a:t>
            </a:r>
            <a:r>
              <a:rPr lang="en-US" altLang="zh-CN" sz="2000" dirty="0">
                <a:latin typeface="Times New Roman" pitchFamily="18" charset="0"/>
                <a:cs typeface="Times New Roman" pitchFamily="18" charset="0"/>
                <a:sym typeface="Symbol"/>
              </a:rPr>
              <a:t> 3</a:t>
            </a:r>
            <a:r>
              <a:rPr lang="en-US" altLang="zh-CN" sz="2000" baseline="30000" dirty="0">
                <a:latin typeface="Times New Roman" pitchFamily="18" charset="0"/>
                <a:cs typeface="Times New Roman" pitchFamily="18" charset="0"/>
                <a:sym typeface="Symbol"/>
              </a:rPr>
              <a:t>3</a:t>
            </a:r>
            <a:r>
              <a:rPr lang="en-US" altLang="zh-CN" sz="2000" dirty="0">
                <a:latin typeface="Times New Roman" pitchFamily="18" charset="0"/>
                <a:cs typeface="Times New Roman" pitchFamily="18" charset="0"/>
                <a:sym typeface="Symbol"/>
              </a:rPr>
              <a:t>D</a:t>
            </a:r>
            <a:r>
              <a:rPr lang="en-US" altLang="zh-CN" sz="2000" baseline="-25000" dirty="0">
                <a:latin typeface="Times New Roman" pitchFamily="18" charset="0"/>
                <a:cs typeface="Times New Roman" pitchFamily="18" charset="0"/>
                <a:sym typeface="Symbol"/>
              </a:rPr>
              <a:t>1</a:t>
            </a:r>
            <a:r>
              <a:rPr lang="en-US" altLang="zh-CN" sz="2000" dirty="0">
                <a:latin typeface="Times New Roman" pitchFamily="18" charset="0"/>
                <a:cs typeface="Times New Roman" pitchFamily="18" charset="0"/>
                <a:sym typeface="Symbol"/>
              </a:rPr>
              <a:t> state at ~4.5 GeV?</a:t>
            </a:r>
          </a:p>
          <a:p>
            <a:pPr marL="198000" indent="-198000">
              <a:lnSpc>
                <a:spcPts val="1800"/>
              </a:lnSpc>
            </a:pPr>
            <a:r>
              <a:rPr lang="en-US" altLang="zh-CN" sz="2900" dirty="0">
                <a:solidFill>
                  <a:srgbClr val="FF0000"/>
                </a:solidFill>
                <a:latin typeface="Times New Roman" pitchFamily="18" charset="0"/>
                <a:cs typeface="Times New Roman" pitchFamily="18" charset="0"/>
                <a:sym typeface="Symbol"/>
              </a:rPr>
              <a:t>In the Z </a:t>
            </a:r>
            <a:r>
              <a:rPr lang="en-US" altLang="zh-CN" sz="2900" dirty="0" smtClean="0">
                <a:solidFill>
                  <a:srgbClr val="FF0000"/>
                </a:solidFill>
                <a:latin typeface="Times New Roman" pitchFamily="18" charset="0"/>
                <a:cs typeface="Times New Roman" pitchFamily="18" charset="0"/>
                <a:sym typeface="Symbol"/>
              </a:rPr>
              <a:t>sector</a:t>
            </a:r>
          </a:p>
          <a:p>
            <a:pPr marL="450000" lvl="1" indent="-198000">
              <a:lnSpc>
                <a:spcPts val="1800"/>
              </a:lnSpc>
            </a:pPr>
            <a:r>
              <a:rPr lang="en-US" altLang="zh-CN" sz="2000" dirty="0">
                <a:latin typeface="Times New Roman" pitchFamily="18" charset="0"/>
                <a:cs typeface="Times New Roman" pitchFamily="18" charset="0"/>
                <a:sym typeface="Symbol"/>
              </a:rPr>
              <a:t>Are the </a:t>
            </a:r>
            <a:r>
              <a:rPr lang="en-US" altLang="zh-CN" sz="2000" dirty="0" err="1">
                <a:latin typeface="Times New Roman" pitchFamily="18" charset="0"/>
                <a:cs typeface="Times New Roman" pitchFamily="18" charset="0"/>
                <a:sym typeface="Symbol"/>
              </a:rPr>
              <a:t>Z</a:t>
            </a:r>
            <a:r>
              <a:rPr lang="en-US" altLang="zh-CN" sz="2000" baseline="-25000" dirty="0" err="1">
                <a:latin typeface="Times New Roman" pitchFamily="18" charset="0"/>
                <a:cs typeface="Times New Roman" pitchFamily="18" charset="0"/>
                <a:sym typeface="Symbol"/>
              </a:rPr>
              <a:t>c</a:t>
            </a:r>
            <a:r>
              <a:rPr lang="en-US" altLang="zh-CN" sz="2000" dirty="0">
                <a:latin typeface="Times New Roman" pitchFamily="18" charset="0"/>
                <a:cs typeface="Times New Roman" pitchFamily="18" charset="0"/>
                <a:sym typeface="Symbol"/>
              </a:rPr>
              <a:t> and </a:t>
            </a:r>
            <a:r>
              <a:rPr lang="en-US" altLang="zh-CN" sz="2000" dirty="0" err="1">
                <a:latin typeface="Times New Roman" pitchFamily="18" charset="0"/>
                <a:cs typeface="Times New Roman" pitchFamily="18" charset="0"/>
                <a:sym typeface="Symbol"/>
              </a:rPr>
              <a:t>Z</a:t>
            </a:r>
            <a:r>
              <a:rPr lang="en-US" altLang="zh-CN" sz="2000" baseline="-25000" dirty="0" err="1">
                <a:latin typeface="Times New Roman" pitchFamily="18" charset="0"/>
                <a:cs typeface="Times New Roman" pitchFamily="18" charset="0"/>
                <a:sym typeface="Symbol"/>
              </a:rPr>
              <a:t>c</a:t>
            </a:r>
            <a:r>
              <a:rPr lang="en-US" altLang="zh-CN" sz="2000" dirty="0">
                <a:latin typeface="Times New Roman" pitchFamily="18" charset="0"/>
                <a:cs typeface="Times New Roman" pitchFamily="18" charset="0"/>
                <a:sym typeface="Symbol"/>
              </a:rPr>
              <a:t>’ from resonance decays or continuum prod.?</a:t>
            </a:r>
          </a:p>
          <a:p>
            <a:pPr marL="450000" lvl="1" indent="-198000">
              <a:lnSpc>
                <a:spcPts val="1800"/>
              </a:lnSpc>
            </a:pPr>
            <a:r>
              <a:rPr lang="en-US" altLang="zh-CN" sz="2000" dirty="0">
                <a:latin typeface="Times New Roman" pitchFamily="18" charset="0"/>
                <a:cs typeface="Times New Roman" pitchFamily="18" charset="0"/>
                <a:sym typeface="Symbol"/>
              </a:rPr>
              <a:t>Are there excited </a:t>
            </a:r>
            <a:r>
              <a:rPr lang="en-US" altLang="zh-CN" sz="2000" dirty="0" err="1">
                <a:latin typeface="Times New Roman" pitchFamily="18" charset="0"/>
                <a:cs typeface="Times New Roman" pitchFamily="18" charset="0"/>
                <a:sym typeface="Symbol"/>
              </a:rPr>
              <a:t>Z</a:t>
            </a:r>
            <a:r>
              <a:rPr lang="en-US" altLang="zh-CN" sz="2000" baseline="-25000" dirty="0" err="1">
                <a:latin typeface="Times New Roman" pitchFamily="18" charset="0"/>
                <a:cs typeface="Times New Roman" pitchFamily="18" charset="0"/>
                <a:sym typeface="Symbol"/>
              </a:rPr>
              <a:t>c</a:t>
            </a:r>
            <a:r>
              <a:rPr lang="en-US" altLang="zh-CN" sz="2000" dirty="0">
                <a:latin typeface="Times New Roman" pitchFamily="18" charset="0"/>
                <a:cs typeface="Times New Roman" pitchFamily="18" charset="0"/>
                <a:sym typeface="Symbol"/>
              </a:rPr>
              <a:t> states and </a:t>
            </a:r>
            <a:r>
              <a:rPr lang="en-US" altLang="zh-CN" sz="2000" dirty="0" err="1">
                <a:latin typeface="Times New Roman" pitchFamily="18" charset="0"/>
                <a:cs typeface="Times New Roman" pitchFamily="18" charset="0"/>
                <a:sym typeface="Symbol"/>
              </a:rPr>
              <a:t>Z</a:t>
            </a:r>
            <a:r>
              <a:rPr lang="en-US" altLang="zh-CN" sz="2000" baseline="-25000" dirty="0" err="1">
                <a:latin typeface="Times New Roman" pitchFamily="18" charset="0"/>
                <a:cs typeface="Times New Roman" pitchFamily="18" charset="0"/>
                <a:sym typeface="Symbol"/>
              </a:rPr>
              <a:t>cs</a:t>
            </a:r>
            <a:r>
              <a:rPr lang="en-US" altLang="zh-CN" sz="2000" dirty="0">
                <a:latin typeface="Times New Roman" pitchFamily="18" charset="0"/>
                <a:cs typeface="Times New Roman" pitchFamily="18" charset="0"/>
                <a:sym typeface="Symbol"/>
              </a:rPr>
              <a:t> states [D*D</a:t>
            </a:r>
            <a:r>
              <a:rPr lang="en-US" altLang="zh-CN" sz="2000" baseline="-25000" dirty="0">
                <a:latin typeface="Times New Roman" pitchFamily="18" charset="0"/>
                <a:cs typeface="Times New Roman" pitchFamily="18" charset="0"/>
                <a:sym typeface="Symbol"/>
              </a:rPr>
              <a:t>s</a:t>
            </a:r>
            <a:r>
              <a:rPr lang="en-US" altLang="zh-CN" sz="2000" dirty="0">
                <a:latin typeface="Times New Roman" pitchFamily="18" charset="0"/>
                <a:cs typeface="Times New Roman" pitchFamily="18" charset="0"/>
                <a:sym typeface="Symbol"/>
              </a:rPr>
              <a:t> or DD</a:t>
            </a:r>
            <a:r>
              <a:rPr lang="en-US" altLang="zh-CN" sz="2000" baseline="-25000" dirty="0">
                <a:latin typeface="Times New Roman" pitchFamily="18" charset="0"/>
                <a:cs typeface="Times New Roman" pitchFamily="18" charset="0"/>
                <a:sym typeface="Symbol"/>
              </a:rPr>
              <a:t>s</a:t>
            </a:r>
            <a:r>
              <a:rPr lang="en-US" altLang="zh-CN" sz="2000" dirty="0" smtClean="0">
                <a:latin typeface="Times New Roman" pitchFamily="18" charset="0"/>
                <a:cs typeface="Times New Roman" pitchFamily="18" charset="0"/>
                <a:sym typeface="Symbol"/>
              </a:rPr>
              <a:t>*]?</a:t>
            </a:r>
            <a:endParaRPr lang="en-US" altLang="zh-CN" sz="2900" dirty="0" smtClean="0">
              <a:solidFill>
                <a:srgbClr val="FF0000"/>
              </a:solidFill>
              <a:latin typeface="Times New Roman" pitchFamily="18" charset="0"/>
              <a:cs typeface="Times New Roman" pitchFamily="18" charset="0"/>
              <a:sym typeface="Symbol"/>
            </a:endParaRPr>
          </a:p>
          <a:p>
            <a:pPr marL="198000" indent="-198000">
              <a:lnSpc>
                <a:spcPts val="1800"/>
              </a:lnSpc>
            </a:pPr>
            <a:r>
              <a:rPr lang="en-US" altLang="zh-CN" sz="2900" dirty="0" smtClean="0">
                <a:solidFill>
                  <a:srgbClr val="FF0000"/>
                </a:solidFill>
                <a:latin typeface="Times New Roman" pitchFamily="18" charset="0"/>
                <a:cs typeface="Times New Roman" pitchFamily="18" charset="0"/>
                <a:sym typeface="Symbol"/>
              </a:rPr>
              <a:t>Are there hybrids (1</a:t>
            </a:r>
            <a:r>
              <a:rPr lang="en-US" altLang="zh-CN" sz="2900" baseline="30000" dirty="0" smtClean="0">
                <a:solidFill>
                  <a:srgbClr val="FF0000"/>
                </a:solidFill>
                <a:latin typeface="Times New Roman" pitchFamily="18" charset="0"/>
                <a:cs typeface="Times New Roman" pitchFamily="18" charset="0"/>
                <a:sym typeface="Symbol"/>
              </a:rPr>
              <a:t>--</a:t>
            </a:r>
            <a:r>
              <a:rPr lang="en-US" altLang="zh-CN" sz="2900" dirty="0" smtClean="0">
                <a:solidFill>
                  <a:srgbClr val="FF0000"/>
                </a:solidFill>
                <a:latin typeface="Times New Roman" pitchFamily="18" charset="0"/>
                <a:cs typeface="Times New Roman" pitchFamily="18" charset="0"/>
                <a:sym typeface="Symbol"/>
              </a:rPr>
              <a:t>, others </a:t>
            </a:r>
            <a:r>
              <a:rPr lang="en-US" altLang="zh-CN" sz="2900" dirty="0" err="1" smtClean="0">
                <a:solidFill>
                  <a:srgbClr val="FF0000"/>
                </a:solidFill>
                <a:latin typeface="Times New Roman" pitchFamily="18" charset="0"/>
                <a:cs typeface="Times New Roman" pitchFamily="18" charset="0"/>
                <a:sym typeface="Symbol"/>
              </a:rPr>
              <a:t>J</a:t>
            </a:r>
            <a:r>
              <a:rPr lang="en-US" altLang="zh-CN" sz="2900" baseline="30000" dirty="0" err="1" smtClean="0">
                <a:solidFill>
                  <a:srgbClr val="FF0000"/>
                </a:solidFill>
                <a:latin typeface="Times New Roman" pitchFamily="18" charset="0"/>
                <a:cs typeface="Times New Roman" pitchFamily="18" charset="0"/>
                <a:sym typeface="Symbol"/>
              </a:rPr>
              <a:t>pc</a:t>
            </a:r>
            <a:r>
              <a:rPr lang="en-US" altLang="zh-CN" sz="2900" dirty="0" smtClean="0">
                <a:solidFill>
                  <a:srgbClr val="FF0000"/>
                </a:solidFill>
                <a:latin typeface="Times New Roman" pitchFamily="18" charset="0"/>
                <a:cs typeface="Times New Roman" pitchFamily="18" charset="0"/>
                <a:sym typeface="Symbol"/>
              </a:rPr>
              <a:t>)</a:t>
            </a:r>
            <a:endParaRPr lang="en-US" altLang="zh-CN" sz="2900" dirty="0">
              <a:solidFill>
                <a:srgbClr val="FF0000"/>
              </a:solidFill>
              <a:latin typeface="Times New Roman" pitchFamily="18" charset="0"/>
              <a:cs typeface="Times New Roman" pitchFamily="18" charset="0"/>
              <a:sym typeface="Symbol"/>
            </a:endParaRPr>
          </a:p>
          <a:p>
            <a:pPr lvl="1">
              <a:lnSpc>
                <a:spcPts val="1800"/>
              </a:lnSpc>
            </a:pPr>
            <a:endParaRPr lang="zh-CN" altLang="en-US"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z="1200" smtClean="0"/>
              <a:t>高能物理战略研讨会 </a:t>
            </a:r>
            <a:r>
              <a:rPr lang="en-US" altLang="zh-CN" sz="1200" smtClean="0"/>
              <a:t>(</a:t>
            </a:r>
            <a:r>
              <a:rPr lang="zh-CN" altLang="en-US" sz="1200" smtClean="0"/>
              <a:t>合肥</a:t>
            </a:r>
            <a:r>
              <a:rPr lang="en-US" altLang="zh-CN" sz="1200" smtClean="0"/>
              <a:t>)</a:t>
            </a:r>
            <a:endParaRPr lang="en-US" sz="1200" dirty="0"/>
          </a:p>
        </p:txBody>
      </p:sp>
      <p:sp>
        <p:nvSpPr>
          <p:cNvPr id="6" name="灯片编号占位符 5"/>
          <p:cNvSpPr>
            <a:spLocks noGrp="1"/>
          </p:cNvSpPr>
          <p:nvPr>
            <p:ph type="sldNum" sz="quarter" idx="12"/>
          </p:nvPr>
        </p:nvSpPr>
        <p:spPr/>
        <p:txBody>
          <a:bodyPr/>
          <a:lstStyle/>
          <a:p>
            <a:fld id="{C973300C-797F-D148-A78D-320196FBAF04}" type="slidenum">
              <a:rPr lang="en-US" smtClean="0"/>
              <a:pPr/>
              <a:t>70</a:t>
            </a:fld>
            <a:endParaRPr lang="en-US" dirty="0"/>
          </a:p>
        </p:txBody>
      </p:sp>
    </p:spTree>
    <p:extLst>
      <p:ext uri="{BB962C8B-B14F-4D97-AF65-F5344CB8AC3E}">
        <p14:creationId xmlns:p14="http://schemas.microsoft.com/office/powerpoint/2010/main" val="331062139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43412" y="50539"/>
            <a:ext cx="7762240" cy="714850"/>
          </a:xfrm>
        </p:spPr>
        <p:txBody>
          <a:bodyPr>
            <a:normAutofit fontScale="90000"/>
          </a:bodyPr>
          <a:lstStyle/>
          <a:p>
            <a:r>
              <a:rPr lang="en-US" altLang="zh-CN" dirty="0" smtClean="0"/>
              <a:t>Two photon Physics</a:t>
            </a:r>
            <a:endParaRPr lang="zh-CN" altLang="en-US" dirty="0"/>
          </a:p>
        </p:txBody>
      </p:sp>
      <p:sp>
        <p:nvSpPr>
          <p:cNvPr id="3" name="内容占位符 2"/>
          <p:cNvSpPr>
            <a:spLocks noGrp="1"/>
          </p:cNvSpPr>
          <p:nvPr>
            <p:ph idx="1"/>
          </p:nvPr>
        </p:nvSpPr>
        <p:spPr>
          <a:xfrm>
            <a:off x="643412" y="924858"/>
            <a:ext cx="6968204" cy="2028205"/>
          </a:xfrm>
        </p:spPr>
        <p:txBody>
          <a:bodyPr>
            <a:normAutofit/>
          </a:bodyPr>
          <a:lstStyle/>
          <a:p>
            <a:pPr marL="198000" indent="-198000"/>
            <a:r>
              <a:rPr lang="en-US" altLang="zh-CN" sz="2000" dirty="0" smtClean="0">
                <a:latin typeface="Times New Roman" panose="02020603050405020304" pitchFamily="18" charset="0"/>
                <a:cs typeface="Times New Roman" panose="02020603050405020304" pitchFamily="18" charset="0"/>
              </a:rPr>
              <a:t>Measurement of </a:t>
            </a:r>
            <a:r>
              <a:rPr lang="en-US" altLang="zh-CN" sz="2000" dirty="0" smtClean="0">
                <a:latin typeface="Times New Roman" panose="02020603050405020304" pitchFamily="18" charset="0"/>
                <a:cs typeface="Times New Roman" panose="02020603050405020304" pitchFamily="18" charset="0"/>
                <a:sym typeface="Symbol"/>
              </a:rPr>
              <a:t></a:t>
            </a:r>
            <a:r>
              <a:rPr lang="en-US" altLang="zh-CN" sz="2000" baseline="-25000" dirty="0" smtClean="0">
                <a:latin typeface="Times New Roman" panose="02020603050405020304" pitchFamily="18" charset="0"/>
                <a:cs typeface="Times New Roman" panose="02020603050405020304" pitchFamily="18" charset="0"/>
                <a:sym typeface="Symbol"/>
              </a:rPr>
              <a:t>   </a:t>
            </a:r>
            <a:r>
              <a:rPr lang="en-US" altLang="zh-CN" sz="2000" dirty="0" smtClean="0">
                <a:latin typeface="Times New Roman" panose="02020603050405020304" pitchFamily="18" charset="0"/>
                <a:cs typeface="Times New Roman" panose="02020603050405020304" pitchFamily="18" charset="0"/>
                <a:sym typeface="Symbol"/>
              </a:rPr>
              <a:t>for  J</a:t>
            </a:r>
            <a:r>
              <a:rPr lang="en-US" altLang="zh-CN" sz="2000" baseline="30000" dirty="0" smtClean="0">
                <a:latin typeface="Times New Roman" panose="02020603050405020304" pitchFamily="18" charset="0"/>
                <a:cs typeface="Times New Roman" panose="02020603050405020304" pitchFamily="18" charset="0"/>
                <a:sym typeface="Symbol"/>
              </a:rPr>
              <a:t>PC</a:t>
            </a:r>
            <a:r>
              <a:rPr lang="en-US" altLang="zh-CN" sz="2000" dirty="0" smtClean="0">
                <a:latin typeface="Times New Roman" panose="02020603050405020304" pitchFamily="18" charset="0"/>
                <a:cs typeface="Times New Roman" panose="02020603050405020304" pitchFamily="18" charset="0"/>
                <a:sym typeface="Symbol"/>
              </a:rPr>
              <a:t>  = 0</a:t>
            </a:r>
            <a:r>
              <a:rPr lang="en-US" altLang="zh-CN" sz="2000" baseline="30000" dirty="0" smtClean="0">
                <a:latin typeface="Times New Roman" panose="02020603050405020304" pitchFamily="18" charset="0"/>
                <a:cs typeface="Times New Roman" panose="02020603050405020304" pitchFamily="18" charset="0"/>
                <a:sym typeface="Symbol"/>
              </a:rPr>
              <a:t></a:t>
            </a:r>
            <a:r>
              <a:rPr lang="en-US" altLang="zh-CN" sz="2000" smtClean="0">
                <a:latin typeface="Times New Roman" panose="02020603050405020304" pitchFamily="18" charset="0"/>
                <a:cs typeface="Times New Roman" panose="02020603050405020304" pitchFamily="18" charset="0"/>
                <a:sym typeface="Symbol"/>
              </a:rPr>
              <a:t>,</a:t>
            </a:r>
            <a:r>
              <a:rPr lang="en-US" altLang="zh-CN" sz="2000" baseline="30000" smtClean="0">
                <a:latin typeface="Times New Roman" panose="02020603050405020304" pitchFamily="18" charset="0"/>
                <a:cs typeface="Times New Roman" panose="02020603050405020304" pitchFamily="18" charset="0"/>
                <a:sym typeface="Symbol"/>
              </a:rPr>
              <a:t>  </a:t>
            </a:r>
            <a:r>
              <a:rPr lang="en-US" altLang="zh-CN" sz="2000" smtClean="0">
                <a:latin typeface="Times New Roman" panose="02020603050405020304" pitchFamily="18" charset="0"/>
                <a:cs typeface="Times New Roman" panose="02020603050405020304" pitchFamily="18" charset="0"/>
                <a:sym typeface="Symbol"/>
              </a:rPr>
              <a:t>0</a:t>
            </a:r>
            <a:r>
              <a:rPr lang="en-US" altLang="zh-CN" sz="2000" baseline="30000" dirty="0" smtClean="0">
                <a:latin typeface="Times New Roman" panose="02020603050405020304" pitchFamily="18" charset="0"/>
                <a:cs typeface="Times New Roman" panose="02020603050405020304" pitchFamily="18" charset="0"/>
                <a:sym typeface="Symbol"/>
              </a:rPr>
              <a:t></a:t>
            </a:r>
            <a:r>
              <a:rPr lang="en-US" altLang="zh-CN" sz="2000" smtClean="0">
                <a:latin typeface="Times New Roman" panose="02020603050405020304" pitchFamily="18" charset="0"/>
                <a:cs typeface="Times New Roman" panose="02020603050405020304" pitchFamily="18" charset="0"/>
                <a:sym typeface="Symbol"/>
              </a:rPr>
              <a:t>,  2</a:t>
            </a:r>
            <a:r>
              <a:rPr lang="en-US" altLang="zh-CN" sz="2000" baseline="30000" dirty="0" smtClean="0">
                <a:latin typeface="Times New Roman" panose="02020603050405020304" pitchFamily="18" charset="0"/>
                <a:cs typeface="Times New Roman" panose="02020603050405020304" pitchFamily="18" charset="0"/>
                <a:sym typeface="Symbol"/>
              </a:rPr>
              <a:t></a:t>
            </a:r>
            <a:r>
              <a:rPr lang="en-US" altLang="zh-CN" sz="2000" smtClean="0">
                <a:latin typeface="Times New Roman" panose="02020603050405020304" pitchFamily="18" charset="0"/>
                <a:cs typeface="Times New Roman" panose="02020603050405020304" pitchFamily="18" charset="0"/>
                <a:sym typeface="Symbol"/>
              </a:rPr>
              <a:t>,  2</a:t>
            </a:r>
            <a:r>
              <a:rPr lang="en-US" altLang="zh-CN" sz="2000" baseline="30000" dirty="0" smtClean="0">
                <a:latin typeface="Times New Roman" panose="02020603050405020304" pitchFamily="18" charset="0"/>
                <a:cs typeface="Times New Roman" panose="02020603050405020304" pitchFamily="18" charset="0"/>
                <a:sym typeface="Symbol"/>
              </a:rPr>
              <a:t></a:t>
            </a:r>
            <a:r>
              <a:rPr lang="en-US" altLang="zh-CN" sz="2000" dirty="0" smtClean="0">
                <a:latin typeface="Times New Roman" panose="02020603050405020304" pitchFamily="18" charset="0"/>
                <a:cs typeface="Times New Roman" panose="02020603050405020304" pitchFamily="18" charset="0"/>
                <a:sym typeface="Symbol"/>
              </a:rPr>
              <a:t>  states</a:t>
            </a:r>
          </a:p>
          <a:p>
            <a:pPr marL="198000" indent="-198000"/>
            <a:r>
              <a:rPr lang="en-US" altLang="zh-CN" sz="2000" dirty="0" smtClean="0">
                <a:latin typeface="Times New Roman" panose="02020603050405020304" pitchFamily="18" charset="0"/>
                <a:cs typeface="Times New Roman" panose="02020603050405020304" pitchFamily="18" charset="0"/>
                <a:sym typeface="Symbol"/>
              </a:rPr>
              <a:t>Study of *R, R=</a:t>
            </a:r>
            <a:r>
              <a:rPr lang="en-US" altLang="zh-CN" sz="2000" dirty="0">
                <a:latin typeface="Times New Roman" panose="02020603050405020304" pitchFamily="18" charset="0"/>
                <a:cs typeface="Times New Roman" panose="02020603050405020304" pitchFamily="18" charset="0"/>
                <a:sym typeface="Symbol"/>
              </a:rPr>
              <a:t> </a:t>
            </a:r>
            <a:r>
              <a:rPr lang="en-US" altLang="zh-CN" sz="2000" dirty="0" smtClean="0">
                <a:latin typeface="Times New Roman" panose="02020603050405020304" pitchFamily="18" charset="0"/>
                <a:cs typeface="Times New Roman" panose="02020603050405020304" pitchFamily="18" charset="0"/>
                <a:sym typeface="Symbol"/>
              </a:rPr>
              <a:t>1</a:t>
            </a:r>
            <a:r>
              <a:rPr lang="en-US" altLang="zh-CN" sz="2000" baseline="30000" dirty="0" smtClean="0">
                <a:latin typeface="Times New Roman" panose="02020603050405020304" pitchFamily="18" charset="0"/>
                <a:cs typeface="Times New Roman" panose="02020603050405020304" pitchFamily="18" charset="0"/>
                <a:sym typeface="Symbol"/>
              </a:rPr>
              <a:t></a:t>
            </a:r>
          </a:p>
          <a:p>
            <a:pPr marL="198000" indent="-198000"/>
            <a:r>
              <a:rPr lang="en-US" altLang="zh-CN" sz="2000" dirty="0" smtClean="0">
                <a:latin typeface="Times New Roman" panose="02020603050405020304" pitchFamily="18" charset="0"/>
                <a:cs typeface="Times New Roman" panose="02020603050405020304" pitchFamily="18" charset="0"/>
                <a:sym typeface="Symbol"/>
              </a:rPr>
              <a:t>Transition Form Factors in *</a:t>
            </a:r>
            <a:r>
              <a:rPr lang="en-US" altLang="zh-CN" sz="2000" dirty="0">
                <a:latin typeface="Times New Roman" panose="02020603050405020304" pitchFamily="18" charset="0"/>
                <a:cs typeface="Times New Roman" panose="02020603050405020304" pitchFamily="18" charset="0"/>
                <a:sym typeface="Symbol"/>
              </a:rPr>
              <a:t>*</a:t>
            </a:r>
            <a:r>
              <a:rPr lang="en-US" altLang="zh-CN" sz="2000" dirty="0" smtClean="0">
                <a:latin typeface="Times New Roman" panose="02020603050405020304" pitchFamily="18" charset="0"/>
                <a:cs typeface="Times New Roman" panose="02020603050405020304" pitchFamily="18" charset="0"/>
                <a:sym typeface="Symbol"/>
              </a:rPr>
              <a:t>R</a:t>
            </a:r>
          </a:p>
          <a:p>
            <a:pPr marL="198000" indent="-198000"/>
            <a:r>
              <a:rPr lang="en-US" altLang="zh-CN" sz="2000" dirty="0" smtClean="0">
                <a:latin typeface="Times New Roman" panose="02020603050405020304" pitchFamily="18" charset="0"/>
                <a:cs typeface="Times New Roman" panose="02020603050405020304" pitchFamily="18" charset="0"/>
                <a:sym typeface="Symbol"/>
              </a:rPr>
              <a:t>Total Cross section of hadrons</a:t>
            </a:r>
          </a:p>
          <a:p>
            <a:pPr marL="198000" indent="-198000"/>
            <a:r>
              <a:rPr lang="en-US" altLang="zh-CN" sz="2000" dirty="0" smtClean="0">
                <a:latin typeface="Times New Roman" panose="02020603050405020304" pitchFamily="18" charset="0"/>
                <a:cs typeface="Times New Roman" panose="02020603050405020304" pitchFamily="18" charset="0"/>
                <a:sym typeface="Symbol"/>
              </a:rPr>
              <a:t>Exclusive cross section for , , </a:t>
            </a:r>
            <a:r>
              <a:rPr lang="en-US" altLang="zh-CN" sz="2000" dirty="0" err="1" smtClean="0">
                <a:latin typeface="Times New Roman" panose="02020603050405020304" pitchFamily="18" charset="0"/>
                <a:cs typeface="Times New Roman" panose="02020603050405020304" pitchFamily="18" charset="0"/>
                <a:sym typeface="Symbol"/>
              </a:rPr>
              <a:t>ppbar</a:t>
            </a:r>
            <a:endParaRPr lang="en-US" altLang="zh-CN" sz="2000" dirty="0" smtClean="0">
              <a:latin typeface="Times New Roman" panose="02020603050405020304" pitchFamily="18" charset="0"/>
              <a:cs typeface="Times New Roman" panose="02020603050405020304" pitchFamily="18" charset="0"/>
              <a:sym typeface="Symbol"/>
            </a:endParaRPr>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z="1200" smtClean="0"/>
              <a:t>高能物理战略研讨会 </a:t>
            </a:r>
            <a:r>
              <a:rPr lang="en-US" altLang="zh-CN" sz="1200" smtClean="0"/>
              <a:t>(</a:t>
            </a:r>
            <a:r>
              <a:rPr lang="zh-CN" altLang="en-US" sz="1200" smtClean="0"/>
              <a:t>合肥</a:t>
            </a:r>
            <a:r>
              <a:rPr lang="en-US" altLang="zh-CN" sz="1200" smtClean="0"/>
              <a:t>)</a:t>
            </a:r>
            <a:endParaRPr lang="en-US" sz="1200" dirty="0"/>
          </a:p>
        </p:txBody>
      </p:sp>
      <p:sp>
        <p:nvSpPr>
          <p:cNvPr id="6" name="灯片编号占位符 5"/>
          <p:cNvSpPr>
            <a:spLocks noGrp="1"/>
          </p:cNvSpPr>
          <p:nvPr>
            <p:ph type="sldNum" sz="quarter" idx="12"/>
          </p:nvPr>
        </p:nvSpPr>
        <p:spPr/>
        <p:txBody>
          <a:bodyPr/>
          <a:lstStyle/>
          <a:p>
            <a:fld id="{C973300C-797F-D148-A78D-320196FBAF04}" type="slidenum">
              <a:rPr lang="en-US" smtClean="0"/>
              <a:pPr/>
              <a:t>71</a:t>
            </a:fld>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64" y="2973856"/>
            <a:ext cx="5749936" cy="3268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171607" y="3154185"/>
            <a:ext cx="3867462" cy="1528624"/>
          </a:xfrm>
          <a:prstGeom prst="rect">
            <a:avLst/>
          </a:prstGeom>
          <a:noFill/>
        </p:spPr>
        <p:txBody>
          <a:bodyPr wrap="square" rtlCol="0">
            <a:spAutoFit/>
          </a:bodyPr>
          <a:lstStyle/>
          <a:p>
            <a:pPr algn="ctr">
              <a:lnSpc>
                <a:spcPts val="2800"/>
              </a:lnSpc>
            </a:pPr>
            <a:r>
              <a:rPr lang="en-US" altLang="zh-CN" sz="2000" dirty="0" smtClean="0">
                <a:latin typeface="Times New Roman" panose="02020603050405020304" pitchFamily="18" charset="0"/>
                <a:cs typeface="Times New Roman" panose="02020603050405020304" pitchFamily="18" charset="0"/>
              </a:rPr>
              <a:t>Towards a data-driven analysis of </a:t>
            </a:r>
            <a:r>
              <a:rPr lang="en-US" altLang="zh-CN" sz="2000" dirty="0" err="1" smtClean="0">
                <a:latin typeface="Times New Roman" panose="02020603050405020304" pitchFamily="18" charset="0"/>
                <a:cs typeface="Times New Roman" panose="02020603050405020304" pitchFamily="18" charset="0"/>
              </a:rPr>
              <a:t>hadronic</a:t>
            </a:r>
            <a:r>
              <a:rPr lang="en-US" altLang="zh-CN" sz="2000" dirty="0" smtClean="0">
                <a:latin typeface="Times New Roman" panose="02020603050405020304" pitchFamily="18" charset="0"/>
                <a:cs typeface="Times New Roman" panose="02020603050405020304" pitchFamily="18" charset="0"/>
              </a:rPr>
              <a:t> light-by-light scattering</a:t>
            </a:r>
          </a:p>
          <a:p>
            <a:pPr algn="ctr">
              <a:lnSpc>
                <a:spcPts val="2800"/>
              </a:lnSpc>
            </a:pPr>
            <a:r>
              <a:rPr lang="en-US" altLang="zh-CN" sz="2000" dirty="0" smtClean="0">
                <a:latin typeface="Times New Roman" panose="02020603050405020304" pitchFamily="18" charset="0"/>
                <a:cs typeface="Times New Roman" panose="02020603050405020304" pitchFamily="18" charset="0"/>
              </a:rPr>
              <a:t>  </a:t>
            </a:r>
            <a:r>
              <a:rPr lang="en-US" altLang="zh-CN" sz="2000" dirty="0" smtClean="0">
                <a:solidFill>
                  <a:srgbClr val="FF0000"/>
                </a:solidFill>
                <a:latin typeface="Times New Roman" panose="02020603050405020304" pitchFamily="18" charset="0"/>
                <a:cs typeface="Times New Roman" panose="02020603050405020304" pitchFamily="18" charset="0"/>
              </a:rPr>
              <a:t>Gilberto </a:t>
            </a:r>
            <a:r>
              <a:rPr lang="en-US" altLang="zh-CN" sz="2000" dirty="0" err="1" smtClean="0">
                <a:solidFill>
                  <a:srgbClr val="FF0000"/>
                </a:solidFill>
                <a:latin typeface="Times New Roman" panose="02020603050405020304" pitchFamily="18" charset="0"/>
                <a:cs typeface="Times New Roman" panose="02020603050405020304" pitchFamily="18" charset="0"/>
              </a:rPr>
              <a:t>Colangelo</a:t>
            </a:r>
            <a:r>
              <a:rPr lang="en-US" altLang="zh-CN" sz="2000" dirty="0" smtClean="0">
                <a:solidFill>
                  <a:srgbClr val="FF0000"/>
                </a:solidFill>
                <a:latin typeface="Times New Roman" panose="02020603050405020304" pitchFamily="18" charset="0"/>
                <a:cs typeface="Times New Roman" panose="02020603050405020304" pitchFamily="18" charset="0"/>
              </a:rPr>
              <a:t> et al,  </a:t>
            </a:r>
          </a:p>
          <a:p>
            <a:pPr algn="ctr">
              <a:lnSpc>
                <a:spcPts val="2800"/>
              </a:lnSpc>
            </a:pPr>
            <a:r>
              <a:rPr lang="en-US" altLang="zh-CN" sz="2000" dirty="0" smtClean="0">
                <a:solidFill>
                  <a:srgbClr val="FF0000"/>
                </a:solidFill>
                <a:latin typeface="Times New Roman" panose="02020603050405020304" pitchFamily="18" charset="0"/>
                <a:cs typeface="Times New Roman" panose="02020603050405020304" pitchFamily="18" charset="0"/>
              </a:rPr>
              <a:t>arXiv:1402.7081, 1408.2517</a:t>
            </a:r>
            <a:endParaRPr lang="zh-CN" altLang="en-US" sz="2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377404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latin typeface="Times New Roman" panose="02020603050405020304" pitchFamily="18" charset="0"/>
                <a:cs typeface="Times New Roman" panose="02020603050405020304" pitchFamily="18" charset="0"/>
              </a:rPr>
              <a:t>Electromagnetic Calorimeter</a:t>
            </a:r>
            <a:endParaRPr lang="zh-CN" altLang="en-US"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72</a:t>
            </a:fld>
            <a:endParaRPr lang="en-US" dirty="0"/>
          </a:p>
        </p:txBody>
      </p:sp>
      <p:sp>
        <p:nvSpPr>
          <p:cNvPr id="7" name="TextBox 6"/>
          <p:cNvSpPr txBox="1"/>
          <p:nvPr/>
        </p:nvSpPr>
        <p:spPr>
          <a:xfrm>
            <a:off x="360176" y="842241"/>
            <a:ext cx="4092514" cy="5459956"/>
          </a:xfrm>
          <a:prstGeom prst="rect">
            <a:avLst/>
          </a:prstGeom>
          <a:noFill/>
          <a:ln w="34925">
            <a:solidFill>
              <a:srgbClr val="FFC000"/>
            </a:solidFill>
          </a:ln>
        </p:spPr>
        <p:txBody>
          <a:bodyPr wrap="square">
            <a:spAutoFit/>
          </a:bodyPr>
          <a:lstStyle/>
          <a:p>
            <a:pPr algn="ctr">
              <a:lnSpc>
                <a:spcPts val="2380"/>
              </a:lnSpc>
              <a:defRPr/>
            </a:pPr>
            <a:r>
              <a:rPr lang="en-US" altLang="zh-CN" sz="2400" dirty="0" smtClean="0">
                <a:solidFill>
                  <a:srgbClr val="FF0000"/>
                </a:solidFill>
                <a:latin typeface="Times New Roman" panose="02020603050405020304" pitchFamily="18" charset="0"/>
                <a:cs typeface="Times New Roman" panose="02020603050405020304" pitchFamily="18" charset="0"/>
              </a:rPr>
              <a:t>BSO Crystal</a:t>
            </a:r>
          </a:p>
          <a:p>
            <a:pPr>
              <a:lnSpc>
                <a:spcPts val="2380"/>
              </a:lnSpc>
              <a:defRPr/>
            </a:pPr>
            <a:r>
              <a:rPr lang="en-US" altLang="zh-CN" b="1" dirty="0" smtClean="0">
                <a:solidFill>
                  <a:srgbClr val="0000FF"/>
                </a:solidFill>
                <a:latin typeface="Times New Roman" panose="02020603050405020304" pitchFamily="18" charset="0"/>
                <a:cs typeface="Times New Roman" panose="02020603050405020304" pitchFamily="18" charset="0"/>
              </a:rPr>
              <a:t>Pros</a:t>
            </a:r>
            <a:r>
              <a:rPr lang="en-US" altLang="zh-CN" b="1" dirty="0">
                <a:solidFill>
                  <a:srgbClr val="0000FF"/>
                </a:solidFill>
                <a:latin typeface="Times New Roman" panose="02020603050405020304" pitchFamily="18" charset="0"/>
                <a:cs typeface="Times New Roman" panose="02020603050405020304" pitchFamily="18" charset="0"/>
              </a:rPr>
              <a:t>:</a:t>
            </a:r>
          </a:p>
          <a:p>
            <a:pPr>
              <a:lnSpc>
                <a:spcPts val="2380"/>
              </a:lnSpc>
              <a:buFont typeface="Arial" pitchFamily="34" charset="0"/>
              <a:buChar char="•"/>
              <a:defRPr/>
            </a:pPr>
            <a:r>
              <a:rPr lang="en-US" altLang="zh-CN" dirty="0">
                <a:latin typeface="Times New Roman" panose="02020603050405020304" pitchFamily="18" charset="0"/>
                <a:cs typeface="Times New Roman" panose="02020603050405020304" pitchFamily="18" charset="0"/>
              </a:rPr>
              <a:t> Relative fast</a:t>
            </a:r>
          </a:p>
          <a:p>
            <a:pPr>
              <a:lnSpc>
                <a:spcPts val="2380"/>
              </a:lnSpc>
              <a:buFont typeface="Arial" pitchFamily="34" charset="0"/>
              <a:buChar char="•"/>
              <a:defRPr/>
            </a:pPr>
            <a:r>
              <a:rPr lang="en-US" altLang="zh-CN" dirty="0">
                <a:latin typeface="Times New Roman" panose="02020603050405020304" pitchFamily="18" charset="0"/>
                <a:cs typeface="Times New Roman" panose="02020603050405020304" pitchFamily="18" charset="0"/>
              </a:rPr>
              <a:t> Radiation hard</a:t>
            </a:r>
          </a:p>
          <a:p>
            <a:pPr>
              <a:lnSpc>
                <a:spcPts val="2380"/>
              </a:lnSpc>
              <a:buFont typeface="Arial" pitchFamily="34" charset="0"/>
              <a:buChar char="•"/>
              <a:defRPr/>
            </a:pPr>
            <a:r>
              <a:rPr lang="en-US" altLang="zh-CN" dirty="0">
                <a:latin typeface="Times New Roman" panose="02020603050405020304" pitchFamily="18" charset="0"/>
                <a:cs typeface="Times New Roman" panose="02020603050405020304" pitchFamily="18" charset="0"/>
              </a:rPr>
              <a:t> Emission </a:t>
            </a:r>
            <a:r>
              <a:rPr lang="en-US" altLang="zh-CN" dirty="0" smtClean="0">
                <a:latin typeface="Times New Roman" panose="02020603050405020304" pitchFamily="18" charset="0"/>
                <a:cs typeface="Times New Roman" panose="02020603050405020304" pitchFamily="18" charset="0"/>
              </a:rPr>
              <a:t>spectrum peak at 480 nm</a:t>
            </a:r>
            <a:endParaRPr lang="en-US" altLang="zh-CN" dirty="0">
              <a:latin typeface="Times New Roman" panose="02020603050405020304" pitchFamily="18" charset="0"/>
              <a:cs typeface="Times New Roman" panose="02020603050405020304" pitchFamily="18" charset="0"/>
            </a:endParaRPr>
          </a:p>
          <a:p>
            <a:pPr>
              <a:lnSpc>
                <a:spcPts val="2380"/>
              </a:lnSpc>
              <a:buFont typeface="Arial" pitchFamily="34" charset="0"/>
              <a:buChar char="•"/>
              <a:defRPr/>
            </a:pPr>
            <a:r>
              <a:rPr lang="en-US" altLang="zh-CN" dirty="0">
                <a:latin typeface="Times New Roman" panose="02020603050405020304" pitchFamily="18" charset="0"/>
                <a:cs typeface="Times New Roman" panose="02020603050405020304" pitchFamily="18" charset="0"/>
              </a:rPr>
              <a:t> Small X0 (60% </a:t>
            </a:r>
            <a:r>
              <a:rPr lang="en-US" altLang="zh-CN" dirty="0" err="1">
                <a:latin typeface="Times New Roman" panose="02020603050405020304" pitchFamily="18" charset="0"/>
                <a:cs typeface="Times New Roman" panose="02020603050405020304" pitchFamily="18" charset="0"/>
              </a:rPr>
              <a:t>CsI</a:t>
            </a:r>
            <a:r>
              <a:rPr lang="en-US" altLang="zh-CN"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sym typeface="Wingdings" pitchFamily="2" charset="2"/>
              </a:rPr>
              <a:t> more compact</a:t>
            </a:r>
            <a:endParaRPr lang="en-US" altLang="zh-CN" dirty="0">
              <a:latin typeface="Times New Roman" panose="02020603050405020304" pitchFamily="18" charset="0"/>
              <a:cs typeface="Times New Roman" panose="02020603050405020304" pitchFamily="18" charset="0"/>
            </a:endParaRPr>
          </a:p>
          <a:p>
            <a:pPr>
              <a:lnSpc>
                <a:spcPts val="2380"/>
              </a:lnSpc>
              <a:buFont typeface="Arial" pitchFamily="34" charset="0"/>
              <a:buChar char="•"/>
              <a:defRPr/>
            </a:pPr>
            <a:r>
              <a:rPr lang="en-US" altLang="zh-CN" dirty="0">
                <a:latin typeface="Times New Roman" panose="02020603050405020304" pitchFamily="18" charset="0"/>
                <a:cs typeface="Times New Roman" panose="02020603050405020304" pitchFamily="18" charset="0"/>
              </a:rPr>
              <a:t> Small Moliere Radius (60% </a:t>
            </a:r>
            <a:r>
              <a:rPr lang="en-US" altLang="zh-CN" dirty="0" err="1">
                <a:latin typeface="Times New Roman" panose="02020603050405020304" pitchFamily="18" charset="0"/>
                <a:cs typeface="Times New Roman" panose="02020603050405020304" pitchFamily="18" charset="0"/>
              </a:rPr>
              <a:t>CsI</a:t>
            </a:r>
            <a:r>
              <a:rPr lang="en-US" altLang="zh-CN"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sym typeface="Wingdings" pitchFamily="2" charset="2"/>
              </a:rPr>
              <a:t> finer </a:t>
            </a:r>
            <a:r>
              <a:rPr lang="en-US" altLang="zh-CN" dirty="0" smtClean="0">
                <a:latin typeface="Times New Roman" panose="02020603050405020304" pitchFamily="18" charset="0"/>
                <a:cs typeface="Times New Roman" panose="02020603050405020304" pitchFamily="18" charset="0"/>
                <a:sym typeface="Wingdings" pitchFamily="2" charset="2"/>
              </a:rPr>
              <a:t>segmentation</a:t>
            </a:r>
            <a:endParaRPr lang="en-US" altLang="zh-CN" dirty="0">
              <a:latin typeface="Times New Roman" panose="02020603050405020304" pitchFamily="18" charset="0"/>
              <a:cs typeface="Times New Roman" panose="02020603050405020304" pitchFamily="18" charset="0"/>
            </a:endParaRPr>
          </a:p>
          <a:p>
            <a:pPr>
              <a:lnSpc>
                <a:spcPts val="2380"/>
              </a:lnSpc>
              <a:buFont typeface="Arial" pitchFamily="34" charset="0"/>
              <a:buChar char="•"/>
              <a:defRPr/>
            </a:pPr>
            <a:r>
              <a:rPr lang="en-US" altLang="zh-CN" dirty="0">
                <a:latin typeface="Times New Roman" panose="02020603050405020304" pitchFamily="18" charset="0"/>
                <a:cs typeface="Times New Roman" panose="02020603050405020304" pitchFamily="18" charset="0"/>
              </a:rPr>
              <a:t> Low raw material cost (~PWO and 50% BGO, </a:t>
            </a:r>
            <a:r>
              <a:rPr lang="en-US" altLang="zh-CN" dirty="0" smtClean="0">
                <a:latin typeface="Times New Roman" panose="02020603050405020304" pitchFamily="18" charset="0"/>
                <a:cs typeface="Times New Roman" panose="02020603050405020304" pitchFamily="18" charset="0"/>
              </a:rPr>
              <a:t>much </a:t>
            </a:r>
            <a:r>
              <a:rPr lang="en-US" altLang="zh-CN" dirty="0">
                <a:latin typeface="Times New Roman" panose="02020603050405020304" pitchFamily="18" charset="0"/>
                <a:cs typeface="Times New Roman" panose="02020603050405020304" pitchFamily="18" charset="0"/>
              </a:rPr>
              <a:t>less than LYSO</a:t>
            </a:r>
            <a:r>
              <a:rPr lang="en-US" altLang="zh-CN" dirty="0" smtClean="0">
                <a:latin typeface="Times New Roman" panose="02020603050405020304" pitchFamily="18" charset="0"/>
                <a:cs typeface="Times New Roman" panose="02020603050405020304" pitchFamily="18" charset="0"/>
              </a:rPr>
              <a:t>)</a:t>
            </a:r>
            <a:endParaRPr lang="en-US" altLang="zh-CN" dirty="0">
              <a:latin typeface="Times New Roman" panose="02020603050405020304" pitchFamily="18" charset="0"/>
              <a:cs typeface="Times New Roman" panose="02020603050405020304" pitchFamily="18" charset="0"/>
            </a:endParaRPr>
          </a:p>
          <a:p>
            <a:pPr>
              <a:lnSpc>
                <a:spcPts val="2380"/>
              </a:lnSpc>
              <a:defRPr/>
            </a:pPr>
            <a:r>
              <a:rPr lang="en-US" altLang="zh-CN" b="1" dirty="0">
                <a:solidFill>
                  <a:srgbClr val="FF0000"/>
                </a:solidFill>
                <a:latin typeface="Times New Roman" panose="02020603050405020304" pitchFamily="18" charset="0"/>
                <a:cs typeface="Times New Roman" panose="02020603050405020304" pitchFamily="18" charset="0"/>
              </a:rPr>
              <a:t>Cons:</a:t>
            </a:r>
          </a:p>
          <a:p>
            <a:pPr>
              <a:lnSpc>
                <a:spcPts val="2380"/>
              </a:lnSpc>
              <a:buFont typeface="Arial" pitchFamily="34" charset="0"/>
              <a:buChar char="•"/>
              <a:defRPr/>
            </a:pPr>
            <a:r>
              <a:rPr lang="en-US" altLang="zh-CN" dirty="0">
                <a:latin typeface="Times New Roman" panose="02020603050405020304" pitchFamily="18" charset="0"/>
                <a:cs typeface="Times New Roman" panose="02020603050405020304" pitchFamily="18" charset="0"/>
              </a:rPr>
              <a:t> LY smaller than </a:t>
            </a:r>
            <a:r>
              <a:rPr lang="en-US" altLang="zh-CN" dirty="0" err="1">
                <a:latin typeface="Times New Roman" panose="02020603050405020304" pitchFamily="18" charset="0"/>
                <a:cs typeface="Times New Roman" panose="02020603050405020304" pitchFamily="18" charset="0"/>
              </a:rPr>
              <a:t>CsI</a:t>
            </a:r>
            <a:r>
              <a:rPr lang="en-US" altLang="zh-CN" dirty="0">
                <a:latin typeface="Times New Roman" panose="02020603050405020304" pitchFamily="18" charset="0"/>
                <a:cs typeface="Times New Roman" panose="02020603050405020304" pitchFamily="18" charset="0"/>
              </a:rPr>
              <a:t>(</a:t>
            </a:r>
            <a:r>
              <a:rPr lang="en-US" altLang="zh-CN" dirty="0" err="1">
                <a:latin typeface="Times New Roman" panose="02020603050405020304" pitchFamily="18" charset="0"/>
                <a:cs typeface="Times New Roman" panose="02020603050405020304" pitchFamily="18" charset="0"/>
              </a:rPr>
              <a:t>Tl</a:t>
            </a:r>
            <a:r>
              <a:rPr lang="en-US" altLang="zh-CN" dirty="0">
                <a:latin typeface="Times New Roman" panose="02020603050405020304" pitchFamily="18" charset="0"/>
                <a:cs typeface="Times New Roman" panose="02020603050405020304" pitchFamily="18" charset="0"/>
              </a:rPr>
              <a:t>) and LYSO (however, ~ PWOII at -25 </a:t>
            </a:r>
            <a:r>
              <a:rPr lang="en-US" altLang="zh-CN" baseline="30000" dirty="0">
                <a:latin typeface="Times New Roman" panose="02020603050405020304" pitchFamily="18" charset="0"/>
                <a:cs typeface="Times New Roman" panose="02020603050405020304" pitchFamily="18" charset="0"/>
              </a:rPr>
              <a:t>0</a:t>
            </a:r>
            <a:r>
              <a:rPr lang="en-US" altLang="zh-CN" dirty="0">
                <a:latin typeface="Times New Roman" panose="02020603050405020304" pitchFamily="18" charset="0"/>
                <a:cs typeface="Times New Roman" panose="02020603050405020304" pitchFamily="18" charset="0"/>
              </a:rPr>
              <a:t>C)</a:t>
            </a:r>
          </a:p>
          <a:p>
            <a:pPr>
              <a:lnSpc>
                <a:spcPts val="2380"/>
              </a:lnSpc>
              <a:buFont typeface="Arial" pitchFamily="34" charset="0"/>
              <a:buChar char="•"/>
              <a:defRPr/>
            </a:pPr>
            <a:r>
              <a:rPr lang="en-US" altLang="zh-CN" dirty="0">
                <a:latin typeface="Times New Roman" panose="02020603050405020304" pitchFamily="18" charset="0"/>
                <a:cs typeface="Times New Roman" panose="02020603050405020304" pitchFamily="18" charset="0"/>
              </a:rPr>
              <a:t> Dose rate dependent LY, fast recovery time </a:t>
            </a:r>
            <a:r>
              <a:rPr lang="en-US" altLang="zh-CN" dirty="0">
                <a:latin typeface="Times New Roman" panose="02020603050405020304" pitchFamily="18" charset="0"/>
                <a:cs typeface="Times New Roman" panose="02020603050405020304" pitchFamily="18" charset="0"/>
                <a:sym typeface="Wingdings" pitchFamily="2" charset="2"/>
              </a:rPr>
              <a:t> LY Calibration system needed</a:t>
            </a:r>
            <a:endParaRPr lang="en-US" altLang="zh-CN" dirty="0">
              <a:latin typeface="Times New Roman" panose="02020603050405020304" pitchFamily="18" charset="0"/>
              <a:cs typeface="Times New Roman" panose="02020603050405020304" pitchFamily="18" charset="0"/>
            </a:endParaRPr>
          </a:p>
          <a:p>
            <a:pPr>
              <a:lnSpc>
                <a:spcPts val="2380"/>
              </a:lnSpc>
              <a:buFont typeface="Arial" pitchFamily="34" charset="0"/>
              <a:buChar char="•"/>
              <a:defRPr/>
            </a:pPr>
            <a:r>
              <a:rPr lang="en-US" altLang="zh-CN" dirty="0">
                <a:latin typeface="Times New Roman" panose="02020603050405020304" pitchFamily="18" charset="0"/>
                <a:cs typeface="Times New Roman" panose="02020603050405020304" pitchFamily="18" charset="0"/>
              </a:rPr>
              <a:t> Not mature (large size available, mass production not proven)</a:t>
            </a:r>
          </a:p>
        </p:txBody>
      </p:sp>
      <p:sp>
        <p:nvSpPr>
          <p:cNvPr id="8" name="TextBox 7"/>
          <p:cNvSpPr txBox="1"/>
          <p:nvPr/>
        </p:nvSpPr>
        <p:spPr>
          <a:xfrm>
            <a:off x="4631656" y="860797"/>
            <a:ext cx="4273420" cy="5298886"/>
          </a:xfrm>
          <a:prstGeom prst="rect">
            <a:avLst/>
          </a:prstGeom>
          <a:noFill/>
          <a:ln w="34925">
            <a:solidFill>
              <a:srgbClr val="FFC000"/>
            </a:solidFill>
          </a:ln>
        </p:spPr>
        <p:txBody>
          <a:bodyPr wrap="square">
            <a:spAutoFit/>
          </a:bodyPr>
          <a:lstStyle/>
          <a:p>
            <a:pPr marL="342900" indent="-342900" algn="ctr">
              <a:lnSpc>
                <a:spcPts val="2160"/>
              </a:lnSpc>
              <a:defRPr/>
            </a:pPr>
            <a:r>
              <a:rPr lang="en-US" altLang="zh-CN" sz="2400" dirty="0" err="1" smtClean="0">
                <a:solidFill>
                  <a:srgbClr val="FF0000"/>
                </a:solidFill>
                <a:latin typeface="Times New Roman" panose="02020603050405020304" pitchFamily="18" charset="0"/>
                <a:cs typeface="Times New Roman" panose="02020603050405020304" pitchFamily="18" charset="0"/>
              </a:rPr>
              <a:t>PhotoSensors</a:t>
            </a:r>
            <a:endParaRPr lang="en-US" altLang="zh-CN" sz="2400" dirty="0">
              <a:solidFill>
                <a:srgbClr val="FF0000"/>
              </a:solidFill>
              <a:latin typeface="Times New Roman" panose="02020603050405020304" pitchFamily="18" charset="0"/>
              <a:cs typeface="Times New Roman" panose="02020603050405020304" pitchFamily="18" charset="0"/>
            </a:endParaRPr>
          </a:p>
          <a:p>
            <a:pPr marL="342900" indent="-342900">
              <a:lnSpc>
                <a:spcPts val="2360"/>
              </a:lnSpc>
              <a:defRPr/>
            </a:pPr>
            <a:r>
              <a:rPr lang="en-US" altLang="zh-CN" dirty="0" smtClean="0">
                <a:solidFill>
                  <a:srgbClr val="0000FF"/>
                </a:solidFill>
                <a:latin typeface="Times New Roman" panose="02020603050405020304" pitchFamily="18" charset="0"/>
                <a:cs typeface="Times New Roman" panose="02020603050405020304" pitchFamily="18" charset="0"/>
              </a:rPr>
              <a:t>PIN </a:t>
            </a:r>
            <a:r>
              <a:rPr lang="en-US" altLang="zh-CN" dirty="0">
                <a:solidFill>
                  <a:srgbClr val="0000FF"/>
                </a:solidFill>
                <a:latin typeface="Times New Roman" panose="02020603050405020304" pitchFamily="18" charset="0"/>
                <a:cs typeface="Times New Roman" panose="02020603050405020304" pitchFamily="18" charset="0"/>
              </a:rPr>
              <a:t>Photodiode </a:t>
            </a:r>
          </a:p>
          <a:p>
            <a:pPr marL="198000" indent="-198000">
              <a:lnSpc>
                <a:spcPts val="2360"/>
              </a:lnSpc>
              <a:buFont typeface="Arial" pitchFamily="34" charset="0"/>
              <a:buChar char="•"/>
              <a:defRPr/>
            </a:pPr>
            <a:r>
              <a:rPr lang="en-US" altLang="zh-CN" dirty="0" smtClean="0">
                <a:latin typeface="Times New Roman" panose="02020603050405020304" pitchFamily="18" charset="0"/>
                <a:cs typeface="Times New Roman" panose="02020603050405020304" pitchFamily="18" charset="0"/>
              </a:rPr>
              <a:t>Mature</a:t>
            </a:r>
          </a:p>
          <a:p>
            <a:pPr marL="198000" indent="-198000">
              <a:lnSpc>
                <a:spcPts val="2360"/>
              </a:lnSpc>
              <a:buFont typeface="Arial" pitchFamily="34" charset="0"/>
              <a:buChar char="•"/>
              <a:defRPr/>
            </a:pPr>
            <a:r>
              <a:rPr lang="en-US" altLang="zh-CN" dirty="0" smtClean="0">
                <a:latin typeface="Times New Roman" panose="02020603050405020304" pitchFamily="18" charset="0"/>
                <a:cs typeface="Times New Roman" panose="02020603050405020304" pitchFamily="18" charset="0"/>
              </a:rPr>
              <a:t>Large noise/signal</a:t>
            </a:r>
            <a:endParaRPr lang="en-US" altLang="zh-CN" dirty="0">
              <a:latin typeface="Times New Roman" panose="02020603050405020304" pitchFamily="18" charset="0"/>
              <a:cs typeface="Times New Roman" panose="02020603050405020304" pitchFamily="18" charset="0"/>
            </a:endParaRPr>
          </a:p>
          <a:p>
            <a:pPr marL="342900" indent="-342900">
              <a:lnSpc>
                <a:spcPts val="2360"/>
              </a:lnSpc>
              <a:defRPr/>
            </a:pPr>
            <a:r>
              <a:rPr lang="en-US" altLang="zh-CN" dirty="0">
                <a:solidFill>
                  <a:srgbClr val="0000FF"/>
                </a:solidFill>
                <a:latin typeface="Times New Roman" panose="02020603050405020304" pitchFamily="18" charset="0"/>
                <a:cs typeface="Times New Roman" panose="02020603050405020304" pitchFamily="18" charset="0"/>
              </a:rPr>
              <a:t>Large Area APD</a:t>
            </a:r>
          </a:p>
          <a:p>
            <a:pPr marL="198000" indent="-198000">
              <a:lnSpc>
                <a:spcPts val="2360"/>
              </a:lnSpc>
              <a:buFont typeface="Arial" pitchFamily="34" charset="0"/>
              <a:buChar char="•"/>
              <a:defRPr/>
            </a:pPr>
            <a:r>
              <a:rPr lang="en-US" altLang="zh-CN" dirty="0">
                <a:latin typeface="Times New Roman" panose="02020603050405020304" pitchFamily="18" charset="0"/>
                <a:cs typeface="Times New Roman" panose="02020603050405020304" pitchFamily="18" charset="0"/>
              </a:rPr>
              <a:t>Relatively </a:t>
            </a:r>
            <a:r>
              <a:rPr lang="en-US" altLang="zh-CN" dirty="0" smtClean="0">
                <a:latin typeface="Times New Roman" panose="02020603050405020304" pitchFamily="18" charset="0"/>
                <a:cs typeface="Times New Roman" panose="02020603050405020304" pitchFamily="18" charset="0"/>
              </a:rPr>
              <a:t>Mature</a:t>
            </a:r>
          </a:p>
          <a:p>
            <a:pPr marL="198000" indent="-198000">
              <a:lnSpc>
                <a:spcPts val="2360"/>
              </a:lnSpc>
              <a:buFont typeface="Arial" pitchFamily="34" charset="0"/>
              <a:buChar char="•"/>
              <a:defRPr/>
            </a:pPr>
            <a:r>
              <a:rPr lang="en-US" altLang="zh-CN" dirty="0" smtClean="0">
                <a:latin typeface="Times New Roman" panose="02020603050405020304" pitchFamily="18" charset="0"/>
                <a:cs typeface="Times New Roman" panose="02020603050405020304" pitchFamily="18" charset="0"/>
              </a:rPr>
              <a:t>Large noise/signal</a:t>
            </a:r>
            <a:endParaRPr lang="en-US" altLang="zh-CN" dirty="0">
              <a:latin typeface="Times New Roman" panose="02020603050405020304" pitchFamily="18" charset="0"/>
              <a:cs typeface="Times New Roman" panose="02020603050405020304" pitchFamily="18" charset="0"/>
            </a:endParaRPr>
          </a:p>
          <a:p>
            <a:pPr marL="342900" indent="-342900">
              <a:lnSpc>
                <a:spcPts val="2360"/>
              </a:lnSpc>
              <a:defRPr/>
            </a:pPr>
            <a:r>
              <a:rPr lang="en-US" altLang="zh-CN" dirty="0">
                <a:solidFill>
                  <a:srgbClr val="0000FF"/>
                </a:solidFill>
                <a:latin typeface="Times New Roman" panose="02020603050405020304" pitchFamily="18" charset="0"/>
                <a:cs typeface="Times New Roman" panose="02020603050405020304" pitchFamily="18" charset="0"/>
              </a:rPr>
              <a:t>Vacuum </a:t>
            </a:r>
            <a:r>
              <a:rPr lang="en-US" altLang="zh-CN" dirty="0" err="1">
                <a:solidFill>
                  <a:srgbClr val="0000FF"/>
                </a:solidFill>
                <a:latin typeface="Times New Roman" panose="02020603050405020304" pitchFamily="18" charset="0"/>
                <a:cs typeface="Times New Roman" panose="02020603050405020304" pitchFamily="18" charset="0"/>
              </a:rPr>
              <a:t>photopentode</a:t>
            </a:r>
            <a:endParaRPr lang="en-US" altLang="zh-CN" dirty="0">
              <a:solidFill>
                <a:srgbClr val="0000FF"/>
              </a:solidFill>
              <a:latin typeface="Times New Roman" panose="02020603050405020304" pitchFamily="18" charset="0"/>
              <a:cs typeface="Times New Roman" panose="02020603050405020304" pitchFamily="18" charset="0"/>
            </a:endParaRPr>
          </a:p>
          <a:p>
            <a:pPr marL="198000" indent="-198000">
              <a:lnSpc>
                <a:spcPts val="2360"/>
              </a:lnSpc>
              <a:buFont typeface="Arial" pitchFamily="34" charset="0"/>
              <a:buChar char="•"/>
              <a:defRPr/>
            </a:pPr>
            <a:r>
              <a:rPr lang="en-US" altLang="zh-CN" dirty="0">
                <a:latin typeface="Times New Roman" panose="02020603050405020304" pitchFamily="18" charset="0"/>
                <a:cs typeface="Times New Roman" panose="02020603050405020304" pitchFamily="18" charset="0"/>
              </a:rPr>
              <a:t>New, under developing</a:t>
            </a:r>
          </a:p>
          <a:p>
            <a:pPr marL="198000" indent="-198000">
              <a:lnSpc>
                <a:spcPts val="2360"/>
              </a:lnSpc>
              <a:buFont typeface="Arial" pitchFamily="34" charset="0"/>
              <a:buChar char="•"/>
              <a:defRPr/>
            </a:pPr>
            <a:r>
              <a:rPr lang="en-US" altLang="zh-CN" dirty="0" smtClean="0">
                <a:latin typeface="Times New Roman" panose="02020603050405020304" pitchFamily="18" charset="0"/>
                <a:cs typeface="Times New Roman" panose="02020603050405020304" pitchFamily="18" charset="0"/>
              </a:rPr>
              <a:t>Low noise, low gain (~10-100)</a:t>
            </a:r>
            <a:endParaRPr lang="en-US" altLang="zh-CN" dirty="0">
              <a:latin typeface="Times New Roman" panose="02020603050405020304" pitchFamily="18" charset="0"/>
              <a:cs typeface="Times New Roman" panose="02020603050405020304" pitchFamily="18" charset="0"/>
            </a:endParaRPr>
          </a:p>
          <a:p>
            <a:pPr marL="198000" indent="-198000">
              <a:lnSpc>
                <a:spcPts val="2360"/>
              </a:lnSpc>
              <a:buFont typeface="Arial" pitchFamily="34" charset="0"/>
              <a:buChar char="•"/>
              <a:defRPr/>
            </a:pPr>
            <a:r>
              <a:rPr lang="en-US" altLang="zh-CN" dirty="0" smtClean="0">
                <a:latin typeface="Times New Roman" panose="02020603050405020304" pitchFamily="18" charset="0"/>
                <a:cs typeface="Times New Roman" panose="02020603050405020304" pitchFamily="18" charset="0"/>
              </a:rPr>
              <a:t>Sensitive to magnetic field</a:t>
            </a:r>
          </a:p>
          <a:p>
            <a:pPr marL="342900" indent="-342900">
              <a:lnSpc>
                <a:spcPts val="2360"/>
              </a:lnSpc>
              <a:defRPr/>
            </a:pPr>
            <a:r>
              <a:rPr lang="en-US" altLang="zh-CN" dirty="0">
                <a:solidFill>
                  <a:srgbClr val="FF0000"/>
                </a:solidFill>
                <a:latin typeface="Times New Roman" panose="02020603050405020304" pitchFamily="18" charset="0"/>
                <a:cs typeface="Times New Roman" panose="02020603050405020304" pitchFamily="18" charset="0"/>
              </a:rPr>
              <a:t>Multi-Pixel Photon </a:t>
            </a:r>
            <a:r>
              <a:rPr lang="en-US" altLang="zh-CN" dirty="0" smtClean="0">
                <a:solidFill>
                  <a:srgbClr val="FF0000"/>
                </a:solidFill>
                <a:latin typeface="Times New Roman" panose="02020603050405020304" pitchFamily="18" charset="0"/>
                <a:cs typeface="Times New Roman" panose="02020603050405020304" pitchFamily="18" charset="0"/>
              </a:rPr>
              <a:t>Counter (MPPC/</a:t>
            </a:r>
            <a:r>
              <a:rPr lang="en-US" altLang="zh-CN" dirty="0" err="1" smtClean="0">
                <a:solidFill>
                  <a:srgbClr val="FF0000"/>
                </a:solidFill>
                <a:latin typeface="Times New Roman" panose="02020603050405020304" pitchFamily="18" charset="0"/>
                <a:cs typeface="Times New Roman" panose="02020603050405020304" pitchFamily="18" charset="0"/>
              </a:rPr>
              <a:t>SiPM</a:t>
            </a:r>
            <a:r>
              <a:rPr lang="en-US" altLang="zh-CN" dirty="0">
                <a:solidFill>
                  <a:srgbClr val="FF0000"/>
                </a:solidFill>
                <a:latin typeface="Times New Roman" panose="02020603050405020304" pitchFamily="18" charset="0"/>
                <a:cs typeface="Times New Roman" panose="02020603050405020304" pitchFamily="18" charset="0"/>
              </a:rPr>
              <a:t>)</a:t>
            </a:r>
          </a:p>
          <a:p>
            <a:pPr marL="198000" indent="-198000">
              <a:lnSpc>
                <a:spcPts val="2360"/>
              </a:lnSpc>
              <a:buFont typeface="Arial" pitchFamily="34" charset="0"/>
              <a:buChar char="•"/>
              <a:defRPr/>
            </a:pPr>
            <a:r>
              <a:rPr lang="en-US" altLang="zh-CN" dirty="0">
                <a:latin typeface="Times New Roman" panose="02020603050405020304" pitchFamily="18" charset="0"/>
                <a:cs typeface="Times New Roman" panose="02020603050405020304" pitchFamily="18" charset="0"/>
              </a:rPr>
              <a:t>New, under developing</a:t>
            </a:r>
          </a:p>
          <a:p>
            <a:pPr marL="198000" indent="-198000">
              <a:lnSpc>
                <a:spcPts val="2360"/>
              </a:lnSpc>
              <a:buFont typeface="Arial" pitchFamily="34" charset="0"/>
              <a:buChar char="•"/>
              <a:defRPr/>
            </a:pPr>
            <a:r>
              <a:rPr lang="en-US" altLang="zh-CN" dirty="0">
                <a:latin typeface="Times New Roman" panose="02020603050405020304" pitchFamily="18" charset="0"/>
                <a:cs typeface="Times New Roman" panose="02020603050405020304" pitchFamily="18" charset="0"/>
              </a:rPr>
              <a:t>High gain (~10</a:t>
            </a:r>
            <a:r>
              <a:rPr lang="en-US" altLang="zh-CN" baseline="30000" dirty="0">
                <a:latin typeface="Times New Roman" panose="02020603050405020304" pitchFamily="18" charset="0"/>
                <a:cs typeface="Times New Roman" panose="02020603050405020304" pitchFamily="18" charset="0"/>
              </a:rPr>
              <a:t>6</a:t>
            </a:r>
            <a:r>
              <a:rPr lang="en-US" altLang="zh-CN" dirty="0">
                <a:latin typeface="Times New Roman" panose="02020603050405020304" pitchFamily="18" charset="0"/>
                <a:cs typeface="Times New Roman" panose="02020603050405020304" pitchFamily="18" charset="0"/>
              </a:rPr>
              <a:t>), low </a:t>
            </a:r>
            <a:r>
              <a:rPr lang="en-US" altLang="zh-CN" dirty="0" smtClean="0">
                <a:latin typeface="Times New Roman" panose="02020603050405020304" pitchFamily="18" charset="0"/>
                <a:cs typeface="Times New Roman" panose="02020603050405020304" pitchFamily="18" charset="0"/>
              </a:rPr>
              <a:t>ENF, </a:t>
            </a:r>
            <a:r>
              <a:rPr lang="en-US" altLang="zh-CN" dirty="0">
                <a:latin typeface="Times New Roman" panose="02020603050405020304" pitchFamily="18" charset="0"/>
                <a:cs typeface="Times New Roman" panose="02020603050405020304" pitchFamily="18" charset="0"/>
              </a:rPr>
              <a:t>simplify </a:t>
            </a:r>
            <a:r>
              <a:rPr lang="en-US" altLang="zh-CN" dirty="0" smtClean="0">
                <a:latin typeface="Times New Roman" panose="02020603050405020304" pitchFamily="18" charset="0"/>
                <a:cs typeface="Times New Roman" panose="02020603050405020304" pitchFamily="18" charset="0"/>
              </a:rPr>
              <a:t>elec.</a:t>
            </a:r>
            <a:endParaRPr lang="en-US" altLang="zh-CN" dirty="0">
              <a:latin typeface="Times New Roman" panose="02020603050405020304" pitchFamily="18" charset="0"/>
              <a:cs typeface="Times New Roman" panose="02020603050405020304" pitchFamily="18" charset="0"/>
            </a:endParaRPr>
          </a:p>
          <a:p>
            <a:pPr marL="198000" indent="-198000">
              <a:lnSpc>
                <a:spcPts val="2360"/>
              </a:lnSpc>
              <a:buFont typeface="Arial" pitchFamily="34" charset="0"/>
              <a:buChar char="•"/>
              <a:defRPr/>
            </a:pPr>
            <a:r>
              <a:rPr lang="en-US" altLang="zh-CN" dirty="0">
                <a:latin typeface="Times New Roman" panose="02020603050405020304" pitchFamily="18" charset="0"/>
                <a:cs typeface="Times New Roman" panose="02020603050405020304" pitchFamily="18" charset="0"/>
              </a:rPr>
              <a:t>Insensitive to magnetic field</a:t>
            </a:r>
          </a:p>
          <a:p>
            <a:pPr marL="198000" indent="-198000">
              <a:lnSpc>
                <a:spcPts val="2360"/>
              </a:lnSpc>
              <a:buFont typeface="Arial" pitchFamily="34" charset="0"/>
              <a:buChar char="•"/>
              <a:defRPr/>
            </a:pPr>
            <a:r>
              <a:rPr lang="en-US" altLang="zh-CN" dirty="0">
                <a:latin typeface="Times New Roman" panose="02020603050405020304" pitchFamily="18" charset="0"/>
                <a:cs typeface="Times New Roman" panose="02020603050405020304" pitchFamily="18" charset="0"/>
              </a:rPr>
              <a:t>Good timing </a:t>
            </a:r>
            <a:r>
              <a:rPr lang="en-US" altLang="zh-CN" dirty="0" smtClean="0">
                <a:latin typeface="Times New Roman" panose="02020603050405020304" pitchFamily="18" charset="0"/>
                <a:cs typeface="Times New Roman" panose="02020603050405020304" pitchFamily="18" charset="0"/>
              </a:rPr>
              <a:t>resolution</a:t>
            </a:r>
          </a:p>
          <a:p>
            <a:pPr marL="198000" indent="-198000">
              <a:lnSpc>
                <a:spcPts val="2360"/>
              </a:lnSpc>
              <a:buFont typeface="Arial" pitchFamily="34" charset="0"/>
              <a:buChar char="•"/>
              <a:defRPr/>
            </a:pPr>
            <a:endParaRPr lang="en-US" altLang="zh-C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810921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err="1" smtClean="0">
                <a:latin typeface="Times New Roman" panose="02020603050405020304" pitchFamily="18" charset="0"/>
                <a:cs typeface="Times New Roman" panose="02020603050405020304" pitchFamily="18" charset="0"/>
              </a:rPr>
              <a:t>Muon</a:t>
            </a:r>
            <a:r>
              <a:rPr lang="en-US" altLang="zh-CN" dirty="0" smtClean="0">
                <a:latin typeface="Times New Roman" panose="02020603050405020304" pitchFamily="18" charset="0"/>
                <a:cs typeface="Times New Roman" panose="02020603050405020304" pitchFamily="18" charset="0"/>
              </a:rPr>
              <a:t> Detector</a:t>
            </a:r>
            <a:endParaRPr lang="zh-CN" altLang="en-US" dirty="0">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73</a:t>
            </a:fld>
            <a:endParaRPr lang="en-US"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001" y="933060"/>
            <a:ext cx="4712530" cy="3359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6833" y="2612571"/>
            <a:ext cx="4237167" cy="3321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302028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Organization</a:t>
            </a:r>
            <a:endParaRPr lang="zh-CN" altLang="en-US"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z="1200" smtClean="0"/>
              <a:t>高能物理战略研讨会 </a:t>
            </a:r>
            <a:r>
              <a:rPr lang="en-US" altLang="zh-CN" sz="1200" smtClean="0"/>
              <a:t>(</a:t>
            </a:r>
            <a:r>
              <a:rPr lang="zh-CN" altLang="en-US" sz="1200" smtClean="0"/>
              <a:t>合肥</a:t>
            </a:r>
            <a:r>
              <a:rPr lang="en-US" altLang="zh-CN" sz="1200" smtClean="0"/>
              <a:t>)</a:t>
            </a:r>
            <a:endParaRPr lang="en-US" sz="1200" dirty="0"/>
          </a:p>
        </p:txBody>
      </p:sp>
      <p:sp>
        <p:nvSpPr>
          <p:cNvPr id="6" name="灯片编号占位符 5"/>
          <p:cNvSpPr>
            <a:spLocks noGrp="1"/>
          </p:cNvSpPr>
          <p:nvPr>
            <p:ph type="sldNum" sz="quarter" idx="12"/>
          </p:nvPr>
        </p:nvSpPr>
        <p:spPr/>
        <p:txBody>
          <a:bodyPr/>
          <a:lstStyle/>
          <a:p>
            <a:fld id="{C973300C-797F-D148-A78D-320196FBAF04}" type="slidenum">
              <a:rPr lang="en-US" smtClean="0"/>
              <a:pPr/>
              <a:t>74</a:t>
            </a:fld>
            <a:endParaRPr lang="en-US" dirty="0"/>
          </a:p>
        </p:txBody>
      </p:sp>
      <p:sp>
        <p:nvSpPr>
          <p:cNvPr id="7" name="Rectangle 4"/>
          <p:cNvSpPr/>
          <p:nvPr/>
        </p:nvSpPr>
        <p:spPr>
          <a:xfrm>
            <a:off x="3589856" y="884278"/>
            <a:ext cx="1625600" cy="491079"/>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bg1"/>
                </a:solidFill>
              </a:rPr>
              <a:t>HIEPAF</a:t>
            </a:r>
            <a:endParaRPr lang="en-US" sz="2400" dirty="0">
              <a:solidFill>
                <a:schemeClr val="bg1"/>
              </a:solidFill>
            </a:endParaRPr>
          </a:p>
        </p:txBody>
      </p:sp>
      <p:sp>
        <p:nvSpPr>
          <p:cNvPr id="8" name="Rectangle 5"/>
          <p:cNvSpPr/>
          <p:nvPr/>
        </p:nvSpPr>
        <p:spPr>
          <a:xfrm>
            <a:off x="905955" y="1883345"/>
            <a:ext cx="1507067" cy="524934"/>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Physics&amp;</a:t>
            </a:r>
          </a:p>
          <a:p>
            <a:pPr algn="ctr"/>
            <a:r>
              <a:rPr lang="en-US" dirty="0" smtClean="0"/>
              <a:t>Software </a:t>
            </a:r>
          </a:p>
        </p:txBody>
      </p:sp>
      <p:sp>
        <p:nvSpPr>
          <p:cNvPr id="9" name="Rectangle 6"/>
          <p:cNvSpPr/>
          <p:nvPr/>
        </p:nvSpPr>
        <p:spPr>
          <a:xfrm>
            <a:off x="2878688" y="1883345"/>
            <a:ext cx="1388544" cy="524934"/>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Detector</a:t>
            </a:r>
            <a:endParaRPr lang="en-US" sz="2000" dirty="0"/>
          </a:p>
        </p:txBody>
      </p:sp>
      <p:cxnSp>
        <p:nvCxnSpPr>
          <p:cNvPr id="10" name="Straight Connector 11"/>
          <p:cNvCxnSpPr/>
          <p:nvPr/>
        </p:nvCxnSpPr>
        <p:spPr>
          <a:xfrm>
            <a:off x="2895622" y="2408279"/>
            <a:ext cx="0" cy="3640673"/>
          </a:xfrm>
          <a:prstGeom prst="line">
            <a:avLst/>
          </a:prstGeom>
        </p:spPr>
        <p:style>
          <a:lnRef idx="2">
            <a:schemeClr val="accent1"/>
          </a:lnRef>
          <a:fillRef idx="0">
            <a:schemeClr val="accent1"/>
          </a:fillRef>
          <a:effectRef idx="1">
            <a:schemeClr val="accent1"/>
          </a:effectRef>
          <a:fontRef idx="minor">
            <a:schemeClr val="tx1"/>
          </a:fontRef>
        </p:style>
      </p:cxnSp>
      <p:sp>
        <p:nvSpPr>
          <p:cNvPr id="11" name="Rectangle 13"/>
          <p:cNvSpPr/>
          <p:nvPr/>
        </p:nvSpPr>
        <p:spPr>
          <a:xfrm>
            <a:off x="3124232" y="2569148"/>
            <a:ext cx="1143000" cy="28787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Vertex</a:t>
            </a:r>
            <a:endParaRPr lang="en-US" sz="2000" dirty="0"/>
          </a:p>
        </p:txBody>
      </p:sp>
      <p:sp>
        <p:nvSpPr>
          <p:cNvPr id="12" name="Rectangle 14"/>
          <p:cNvSpPr/>
          <p:nvPr/>
        </p:nvSpPr>
        <p:spPr>
          <a:xfrm>
            <a:off x="3132698" y="2924742"/>
            <a:ext cx="1143000" cy="2878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Tracker</a:t>
            </a:r>
            <a:endParaRPr lang="en-US" sz="2000" dirty="0"/>
          </a:p>
        </p:txBody>
      </p:sp>
      <p:sp>
        <p:nvSpPr>
          <p:cNvPr id="13" name="Rectangle 15"/>
          <p:cNvSpPr/>
          <p:nvPr/>
        </p:nvSpPr>
        <p:spPr>
          <a:xfrm>
            <a:off x="3124232" y="3635888"/>
            <a:ext cx="1143000" cy="27942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EMCAL</a:t>
            </a:r>
            <a:endParaRPr lang="en-US" sz="2000" dirty="0"/>
          </a:p>
        </p:txBody>
      </p:sp>
      <p:sp>
        <p:nvSpPr>
          <p:cNvPr id="14" name="Rectangle 16"/>
          <p:cNvSpPr/>
          <p:nvPr/>
        </p:nvSpPr>
        <p:spPr>
          <a:xfrm>
            <a:off x="3124232" y="3280340"/>
            <a:ext cx="1143000" cy="2878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PID</a:t>
            </a:r>
            <a:endParaRPr lang="en-US" sz="2000" dirty="0"/>
          </a:p>
        </p:txBody>
      </p:sp>
      <p:sp>
        <p:nvSpPr>
          <p:cNvPr id="15" name="Rectangle 17"/>
          <p:cNvSpPr/>
          <p:nvPr/>
        </p:nvSpPr>
        <p:spPr>
          <a:xfrm>
            <a:off x="3124232" y="3991526"/>
            <a:ext cx="1143000" cy="27942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MUD</a:t>
            </a:r>
            <a:endParaRPr lang="en-US" sz="2000" dirty="0"/>
          </a:p>
        </p:txBody>
      </p:sp>
      <p:sp>
        <p:nvSpPr>
          <p:cNvPr id="16" name="Rectangle 19"/>
          <p:cNvSpPr/>
          <p:nvPr/>
        </p:nvSpPr>
        <p:spPr>
          <a:xfrm>
            <a:off x="3124232" y="4355597"/>
            <a:ext cx="1143000" cy="27941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SCM </a:t>
            </a:r>
            <a:endParaRPr lang="en-US" sz="2000" dirty="0"/>
          </a:p>
        </p:txBody>
      </p:sp>
      <p:sp>
        <p:nvSpPr>
          <p:cNvPr id="17" name="Rectangle 20"/>
          <p:cNvSpPr/>
          <p:nvPr/>
        </p:nvSpPr>
        <p:spPr>
          <a:xfrm>
            <a:off x="3124232" y="5888044"/>
            <a:ext cx="1143000" cy="3133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Collectivity</a:t>
            </a:r>
            <a:endParaRPr lang="en-US" sz="1600" dirty="0"/>
          </a:p>
        </p:txBody>
      </p:sp>
      <p:sp>
        <p:nvSpPr>
          <p:cNvPr id="18" name="Rectangle 21"/>
          <p:cNvSpPr/>
          <p:nvPr/>
        </p:nvSpPr>
        <p:spPr>
          <a:xfrm>
            <a:off x="3132698" y="4728124"/>
            <a:ext cx="1143000" cy="30482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dirty="0" smtClean="0"/>
              <a:t>Electronics</a:t>
            </a:r>
            <a:endParaRPr lang="en-US" sz="1700" dirty="0"/>
          </a:p>
        </p:txBody>
      </p:sp>
      <p:sp>
        <p:nvSpPr>
          <p:cNvPr id="19" name="Rectangle 23"/>
          <p:cNvSpPr/>
          <p:nvPr/>
        </p:nvSpPr>
        <p:spPr>
          <a:xfrm>
            <a:off x="3132698" y="5117611"/>
            <a:ext cx="1143000" cy="30482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dirty="0" smtClean="0"/>
              <a:t>Trigger</a:t>
            </a:r>
            <a:endParaRPr lang="en-US" sz="1700" dirty="0"/>
          </a:p>
        </p:txBody>
      </p:sp>
      <p:sp>
        <p:nvSpPr>
          <p:cNvPr id="20" name="Rectangle 24"/>
          <p:cNvSpPr/>
          <p:nvPr/>
        </p:nvSpPr>
        <p:spPr>
          <a:xfrm>
            <a:off x="3124232" y="5498582"/>
            <a:ext cx="1143000" cy="30482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dirty="0" smtClean="0"/>
              <a:t>DAQ</a:t>
            </a:r>
            <a:endParaRPr lang="en-US" sz="1700" dirty="0"/>
          </a:p>
        </p:txBody>
      </p:sp>
      <p:sp>
        <p:nvSpPr>
          <p:cNvPr id="21" name="Rectangle 26"/>
          <p:cNvSpPr/>
          <p:nvPr/>
        </p:nvSpPr>
        <p:spPr>
          <a:xfrm>
            <a:off x="1151493" y="2569148"/>
            <a:ext cx="1219200" cy="35559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Theory</a:t>
            </a:r>
            <a:endParaRPr lang="en-US" sz="2000" dirty="0"/>
          </a:p>
        </p:txBody>
      </p:sp>
      <p:sp>
        <p:nvSpPr>
          <p:cNvPr id="22" name="Rectangle 27"/>
          <p:cNvSpPr/>
          <p:nvPr/>
        </p:nvSpPr>
        <p:spPr>
          <a:xfrm>
            <a:off x="1151493" y="3000954"/>
            <a:ext cx="1219200" cy="62646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Generator simulation</a:t>
            </a:r>
            <a:endParaRPr lang="en-US" dirty="0"/>
          </a:p>
        </p:txBody>
      </p:sp>
      <p:sp>
        <p:nvSpPr>
          <p:cNvPr id="23" name="Rectangle 29"/>
          <p:cNvSpPr/>
          <p:nvPr/>
        </p:nvSpPr>
        <p:spPr>
          <a:xfrm>
            <a:off x="1151493" y="3720567"/>
            <a:ext cx="1219200" cy="61809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t>Calibration</a:t>
            </a:r>
          </a:p>
          <a:p>
            <a:pPr algn="ctr"/>
            <a:r>
              <a:rPr lang="en-US" sz="1300" dirty="0" smtClean="0"/>
              <a:t>Reconstruction</a:t>
            </a:r>
            <a:endParaRPr lang="en-US" sz="1300" dirty="0"/>
          </a:p>
        </p:txBody>
      </p:sp>
      <p:cxnSp>
        <p:nvCxnSpPr>
          <p:cNvPr id="24" name="Straight Connector 28"/>
          <p:cNvCxnSpPr/>
          <p:nvPr/>
        </p:nvCxnSpPr>
        <p:spPr>
          <a:xfrm>
            <a:off x="914412" y="2399812"/>
            <a:ext cx="0" cy="1625604"/>
          </a:xfrm>
          <a:prstGeom prst="line">
            <a:avLst/>
          </a:prstGeom>
        </p:spPr>
        <p:style>
          <a:lnRef idx="2">
            <a:schemeClr val="accent1"/>
          </a:lnRef>
          <a:fillRef idx="0">
            <a:schemeClr val="accent1"/>
          </a:fillRef>
          <a:effectRef idx="1">
            <a:schemeClr val="accent1"/>
          </a:effectRef>
          <a:fontRef idx="minor">
            <a:schemeClr val="tx1"/>
          </a:fontRef>
        </p:style>
      </p:cxnSp>
      <p:grpSp>
        <p:nvGrpSpPr>
          <p:cNvPr id="25" name="Group 43"/>
          <p:cNvGrpSpPr/>
          <p:nvPr/>
        </p:nvGrpSpPr>
        <p:grpSpPr>
          <a:xfrm>
            <a:off x="6731029" y="1883345"/>
            <a:ext cx="1651000" cy="3606770"/>
            <a:chOff x="6087537" y="1871119"/>
            <a:chExt cx="1651000" cy="3606770"/>
          </a:xfrm>
        </p:grpSpPr>
        <p:sp>
          <p:nvSpPr>
            <p:cNvPr id="26" name="Rectangle 8"/>
            <p:cNvSpPr/>
            <p:nvPr/>
          </p:nvSpPr>
          <p:spPr>
            <a:xfrm>
              <a:off x="6087537" y="1871119"/>
              <a:ext cx="1651000" cy="524934"/>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Infrastructure  </a:t>
              </a:r>
              <a:endParaRPr lang="en-US" sz="2000" dirty="0"/>
            </a:p>
          </p:txBody>
        </p:sp>
        <p:sp>
          <p:nvSpPr>
            <p:cNvPr id="27" name="Rectangle 31"/>
            <p:cNvSpPr/>
            <p:nvPr/>
          </p:nvSpPr>
          <p:spPr>
            <a:xfrm>
              <a:off x="6392335" y="2539926"/>
              <a:ext cx="1346201" cy="55882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Civil</a:t>
              </a:r>
            </a:p>
            <a:p>
              <a:pPr algn="ctr"/>
              <a:r>
                <a:rPr lang="en-US" sz="1600" dirty="0" smtClean="0"/>
                <a:t>engineering</a:t>
              </a:r>
              <a:endParaRPr lang="en-US" sz="1600" dirty="0"/>
            </a:p>
          </p:txBody>
        </p:sp>
        <p:sp>
          <p:nvSpPr>
            <p:cNvPr id="28" name="Rectangle 36"/>
            <p:cNvSpPr/>
            <p:nvPr/>
          </p:nvSpPr>
          <p:spPr>
            <a:xfrm>
              <a:off x="6400802" y="3251153"/>
              <a:ext cx="1337733" cy="55882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Technical </a:t>
              </a:r>
            </a:p>
            <a:p>
              <a:pPr algn="ctr"/>
              <a:r>
                <a:rPr lang="en-US" sz="1600" dirty="0" smtClean="0"/>
                <a:t>supporting</a:t>
              </a:r>
              <a:endParaRPr lang="en-US" sz="1600" dirty="0"/>
            </a:p>
          </p:txBody>
        </p:sp>
        <p:sp>
          <p:nvSpPr>
            <p:cNvPr id="29" name="Rectangle 37"/>
            <p:cNvSpPr/>
            <p:nvPr/>
          </p:nvSpPr>
          <p:spPr>
            <a:xfrm>
              <a:off x="6375401" y="3970759"/>
              <a:ext cx="1363133" cy="74513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Computing network</a:t>
              </a:r>
            </a:p>
            <a:p>
              <a:pPr algn="ctr"/>
              <a:r>
                <a:rPr lang="en-US" sz="1600" dirty="0" smtClean="0"/>
                <a:t> data service</a:t>
              </a:r>
              <a:endParaRPr lang="en-US" sz="1600" dirty="0"/>
            </a:p>
          </p:txBody>
        </p:sp>
        <p:sp>
          <p:nvSpPr>
            <p:cNvPr id="30" name="Rectangle 38"/>
            <p:cNvSpPr/>
            <p:nvPr/>
          </p:nvSpPr>
          <p:spPr>
            <a:xfrm>
              <a:off x="6375402" y="4919062"/>
              <a:ext cx="1363132" cy="55882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Safety</a:t>
              </a:r>
            </a:p>
            <a:p>
              <a:pPr algn="ctr"/>
              <a:r>
                <a:rPr lang="en-US" sz="1600" dirty="0" smtClean="0"/>
                <a:t>Environment</a:t>
              </a:r>
            </a:p>
          </p:txBody>
        </p:sp>
        <p:cxnSp>
          <p:nvCxnSpPr>
            <p:cNvPr id="31" name="Straight Connector 39"/>
            <p:cNvCxnSpPr/>
            <p:nvPr/>
          </p:nvCxnSpPr>
          <p:spPr>
            <a:xfrm>
              <a:off x="6104471" y="2387586"/>
              <a:ext cx="0" cy="2819409"/>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25"/>
            <p:cNvCxnSpPr/>
            <p:nvPr/>
          </p:nvCxnSpPr>
          <p:spPr>
            <a:xfrm>
              <a:off x="6104472" y="2844795"/>
              <a:ext cx="27940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40"/>
            <p:cNvCxnSpPr/>
            <p:nvPr/>
          </p:nvCxnSpPr>
          <p:spPr>
            <a:xfrm>
              <a:off x="6087537" y="5206995"/>
              <a:ext cx="27940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41"/>
            <p:cNvCxnSpPr/>
            <p:nvPr/>
          </p:nvCxnSpPr>
          <p:spPr>
            <a:xfrm>
              <a:off x="6087537" y="4343371"/>
              <a:ext cx="27940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42"/>
            <p:cNvCxnSpPr/>
            <p:nvPr/>
          </p:nvCxnSpPr>
          <p:spPr>
            <a:xfrm>
              <a:off x="6117171" y="3555994"/>
              <a:ext cx="279401"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36" name="Group 49"/>
          <p:cNvGrpSpPr/>
          <p:nvPr/>
        </p:nvGrpSpPr>
        <p:grpSpPr>
          <a:xfrm>
            <a:off x="4758283" y="1883345"/>
            <a:ext cx="1498604" cy="2159004"/>
            <a:chOff x="3657596" y="1862652"/>
            <a:chExt cx="1498604" cy="2159004"/>
          </a:xfrm>
        </p:grpSpPr>
        <p:sp>
          <p:nvSpPr>
            <p:cNvPr id="37" name="Rectangle 7"/>
            <p:cNvSpPr/>
            <p:nvPr/>
          </p:nvSpPr>
          <p:spPr>
            <a:xfrm>
              <a:off x="3657596" y="1862652"/>
              <a:ext cx="1498604" cy="524934"/>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Accelerator </a:t>
              </a:r>
              <a:endParaRPr lang="en-US" sz="2000" dirty="0"/>
            </a:p>
          </p:txBody>
        </p:sp>
        <p:sp>
          <p:nvSpPr>
            <p:cNvPr id="38" name="Rectangle 33"/>
            <p:cNvSpPr/>
            <p:nvPr/>
          </p:nvSpPr>
          <p:spPr>
            <a:xfrm>
              <a:off x="3928534" y="2556896"/>
              <a:ext cx="1210732" cy="38952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Injector</a:t>
              </a:r>
              <a:endParaRPr lang="en-US" sz="1600" dirty="0"/>
            </a:p>
          </p:txBody>
        </p:sp>
        <p:sp>
          <p:nvSpPr>
            <p:cNvPr id="39" name="Rectangle 34"/>
            <p:cNvSpPr/>
            <p:nvPr/>
          </p:nvSpPr>
          <p:spPr>
            <a:xfrm>
              <a:off x="3937001" y="3098753"/>
              <a:ext cx="1210732" cy="38952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Ring</a:t>
              </a:r>
              <a:endParaRPr lang="en-US" sz="1600" dirty="0"/>
            </a:p>
          </p:txBody>
        </p:sp>
        <p:sp>
          <p:nvSpPr>
            <p:cNvPr id="40" name="Rectangle 35"/>
            <p:cNvSpPr/>
            <p:nvPr/>
          </p:nvSpPr>
          <p:spPr>
            <a:xfrm>
              <a:off x="3945468" y="3632132"/>
              <a:ext cx="1210732" cy="38952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cxnSp>
          <p:nvCxnSpPr>
            <p:cNvPr id="41" name="Straight Connector 30"/>
            <p:cNvCxnSpPr/>
            <p:nvPr/>
          </p:nvCxnSpPr>
          <p:spPr>
            <a:xfrm>
              <a:off x="3674526" y="2396053"/>
              <a:ext cx="0" cy="14223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4"/>
            <p:cNvCxnSpPr/>
            <p:nvPr/>
          </p:nvCxnSpPr>
          <p:spPr>
            <a:xfrm>
              <a:off x="3674526" y="2760128"/>
              <a:ext cx="27940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5"/>
            <p:cNvCxnSpPr/>
            <p:nvPr/>
          </p:nvCxnSpPr>
          <p:spPr>
            <a:xfrm>
              <a:off x="3687225" y="3293509"/>
              <a:ext cx="27940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6"/>
            <p:cNvCxnSpPr/>
            <p:nvPr/>
          </p:nvCxnSpPr>
          <p:spPr>
            <a:xfrm>
              <a:off x="3687225" y="3818441"/>
              <a:ext cx="279401" cy="0"/>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45" name="Straight Connector 51"/>
          <p:cNvCxnSpPr>
            <a:endCxn id="11" idx="1"/>
          </p:cNvCxnSpPr>
          <p:nvPr/>
        </p:nvCxnSpPr>
        <p:spPr>
          <a:xfrm>
            <a:off x="2895623" y="2704626"/>
            <a:ext cx="228609" cy="8459"/>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52"/>
          <p:cNvCxnSpPr/>
          <p:nvPr/>
        </p:nvCxnSpPr>
        <p:spPr>
          <a:xfrm>
            <a:off x="2904089" y="3102520"/>
            <a:ext cx="228609" cy="8459"/>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53"/>
          <p:cNvCxnSpPr/>
          <p:nvPr/>
        </p:nvCxnSpPr>
        <p:spPr>
          <a:xfrm>
            <a:off x="2904089" y="3458167"/>
            <a:ext cx="228609" cy="8459"/>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54"/>
          <p:cNvCxnSpPr/>
          <p:nvPr/>
        </p:nvCxnSpPr>
        <p:spPr>
          <a:xfrm>
            <a:off x="3352823" y="3161826"/>
            <a:ext cx="228609" cy="8459"/>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55"/>
          <p:cNvCxnSpPr/>
          <p:nvPr/>
        </p:nvCxnSpPr>
        <p:spPr>
          <a:xfrm>
            <a:off x="2878688" y="3771426"/>
            <a:ext cx="228609" cy="8459"/>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56"/>
          <p:cNvCxnSpPr/>
          <p:nvPr/>
        </p:nvCxnSpPr>
        <p:spPr>
          <a:xfrm>
            <a:off x="2904089" y="4499559"/>
            <a:ext cx="228609" cy="8459"/>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7"/>
          <p:cNvCxnSpPr/>
          <p:nvPr/>
        </p:nvCxnSpPr>
        <p:spPr>
          <a:xfrm>
            <a:off x="2895622" y="4143959"/>
            <a:ext cx="228609" cy="8459"/>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8"/>
          <p:cNvCxnSpPr/>
          <p:nvPr/>
        </p:nvCxnSpPr>
        <p:spPr>
          <a:xfrm>
            <a:off x="2904089" y="4872019"/>
            <a:ext cx="228609" cy="8459"/>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9"/>
          <p:cNvCxnSpPr/>
          <p:nvPr/>
        </p:nvCxnSpPr>
        <p:spPr>
          <a:xfrm>
            <a:off x="2904089" y="5253089"/>
            <a:ext cx="228609" cy="8459"/>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60"/>
          <p:cNvCxnSpPr/>
          <p:nvPr/>
        </p:nvCxnSpPr>
        <p:spPr>
          <a:xfrm>
            <a:off x="2878688" y="5651026"/>
            <a:ext cx="228609" cy="8459"/>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61"/>
          <p:cNvCxnSpPr/>
          <p:nvPr/>
        </p:nvCxnSpPr>
        <p:spPr>
          <a:xfrm>
            <a:off x="2878688" y="6040493"/>
            <a:ext cx="228609" cy="8459"/>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63"/>
          <p:cNvCxnSpPr/>
          <p:nvPr/>
        </p:nvCxnSpPr>
        <p:spPr>
          <a:xfrm>
            <a:off x="914413" y="2772362"/>
            <a:ext cx="228609" cy="8459"/>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Straight Connector 64"/>
          <p:cNvCxnSpPr/>
          <p:nvPr/>
        </p:nvCxnSpPr>
        <p:spPr>
          <a:xfrm>
            <a:off x="914422" y="3305735"/>
            <a:ext cx="228609" cy="8459"/>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65"/>
          <p:cNvCxnSpPr/>
          <p:nvPr/>
        </p:nvCxnSpPr>
        <p:spPr>
          <a:xfrm>
            <a:off x="922909" y="4025416"/>
            <a:ext cx="228609" cy="8459"/>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68"/>
          <p:cNvCxnSpPr/>
          <p:nvPr/>
        </p:nvCxnSpPr>
        <p:spPr>
          <a:xfrm>
            <a:off x="4411112" y="1375357"/>
            <a:ext cx="0" cy="194733"/>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72"/>
          <p:cNvCxnSpPr/>
          <p:nvPr/>
        </p:nvCxnSpPr>
        <p:spPr>
          <a:xfrm>
            <a:off x="1676400" y="1595491"/>
            <a:ext cx="59182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82"/>
          <p:cNvCxnSpPr>
            <a:endCxn id="8" idx="0"/>
          </p:cNvCxnSpPr>
          <p:nvPr/>
        </p:nvCxnSpPr>
        <p:spPr>
          <a:xfrm>
            <a:off x="1659489" y="1570090"/>
            <a:ext cx="0" cy="313255"/>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Connector 86"/>
          <p:cNvCxnSpPr/>
          <p:nvPr/>
        </p:nvCxnSpPr>
        <p:spPr>
          <a:xfrm>
            <a:off x="3513689" y="1570090"/>
            <a:ext cx="0" cy="313255"/>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Straight Connector 87"/>
          <p:cNvCxnSpPr/>
          <p:nvPr/>
        </p:nvCxnSpPr>
        <p:spPr>
          <a:xfrm>
            <a:off x="5494889" y="1561635"/>
            <a:ext cx="0" cy="313255"/>
          </a:xfrm>
          <a:prstGeom prst="line">
            <a:avLst/>
          </a:prstGeom>
        </p:spPr>
        <p:style>
          <a:lnRef idx="2">
            <a:schemeClr val="accent1"/>
          </a:lnRef>
          <a:fillRef idx="0">
            <a:schemeClr val="accent1"/>
          </a:fillRef>
          <a:effectRef idx="1">
            <a:schemeClr val="accent1"/>
          </a:effectRef>
          <a:fontRef idx="minor">
            <a:schemeClr val="tx1"/>
          </a:fontRef>
        </p:style>
      </p:cxnSp>
      <p:cxnSp>
        <p:nvCxnSpPr>
          <p:cNvPr id="64" name="Straight Connector 88"/>
          <p:cNvCxnSpPr/>
          <p:nvPr/>
        </p:nvCxnSpPr>
        <p:spPr>
          <a:xfrm>
            <a:off x="7594600" y="1578581"/>
            <a:ext cx="0" cy="313255"/>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888718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latin typeface="Times New Roman" panose="02020603050405020304" pitchFamily="18" charset="0"/>
                <a:cs typeface="Times New Roman" panose="02020603050405020304" pitchFamily="18" charset="0"/>
              </a:rPr>
              <a:t>Summary</a:t>
            </a:r>
            <a:endParaRPr lang="zh-CN" altLang="en-US" dirty="0">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z="1200" smtClean="0"/>
              <a:t>高能物理战略研讨会 </a:t>
            </a:r>
            <a:r>
              <a:rPr lang="en-US" altLang="zh-CN" sz="1200" smtClean="0"/>
              <a:t>(</a:t>
            </a:r>
            <a:r>
              <a:rPr lang="zh-CN" altLang="en-US" sz="1200" smtClean="0"/>
              <a:t>合肥</a:t>
            </a:r>
            <a:r>
              <a:rPr lang="en-US" altLang="zh-CN" sz="1200" smtClean="0"/>
              <a:t>)</a:t>
            </a:r>
            <a:endParaRPr lang="en-US" sz="1200" dirty="0"/>
          </a:p>
        </p:txBody>
      </p:sp>
      <p:sp>
        <p:nvSpPr>
          <p:cNvPr id="6" name="灯片编号占位符 5"/>
          <p:cNvSpPr>
            <a:spLocks noGrp="1"/>
          </p:cNvSpPr>
          <p:nvPr>
            <p:ph type="sldNum" sz="quarter" idx="12"/>
          </p:nvPr>
        </p:nvSpPr>
        <p:spPr/>
        <p:txBody>
          <a:bodyPr/>
          <a:lstStyle/>
          <a:p>
            <a:fld id="{C973300C-797F-D148-A78D-320196FBAF04}" type="slidenum">
              <a:rPr lang="en-US" smtClean="0"/>
              <a:pPr/>
              <a:t>75</a:t>
            </a:fld>
            <a:endParaRPr lang="en-US" dirty="0"/>
          </a:p>
        </p:txBody>
      </p:sp>
      <p:sp>
        <p:nvSpPr>
          <p:cNvPr id="7" name="Content Placeholder 2"/>
          <p:cNvSpPr>
            <a:spLocks noGrp="1"/>
          </p:cNvSpPr>
          <p:nvPr/>
        </p:nvSpPr>
        <p:spPr>
          <a:xfrm>
            <a:off x="806790" y="1169894"/>
            <a:ext cx="7289584" cy="443852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98000" indent="-198000">
              <a:lnSpc>
                <a:spcPts val="2800"/>
              </a:lnSpc>
            </a:pPr>
            <a:r>
              <a:rPr lang="en-US" sz="2200" dirty="0" smtClean="0">
                <a:solidFill>
                  <a:srgbClr val="FF0000"/>
                </a:solidFill>
                <a:latin typeface="Times New Roman" panose="02020603050405020304" pitchFamily="18" charset="0"/>
                <a:cs typeface="Times New Roman" panose="02020603050405020304" pitchFamily="18" charset="0"/>
              </a:rPr>
              <a:t>HIEPA </a:t>
            </a:r>
            <a:r>
              <a:rPr lang="en-US" sz="2200" dirty="0" smtClean="0">
                <a:solidFill>
                  <a:srgbClr val="0036FA"/>
                </a:solidFill>
                <a:latin typeface="Times New Roman" panose="02020603050405020304" pitchFamily="18" charset="0"/>
                <a:cs typeface="Times New Roman" panose="02020603050405020304" pitchFamily="18" charset="0"/>
              </a:rPr>
              <a:t>is one of the possible options for high energy physics in China.</a:t>
            </a:r>
          </a:p>
          <a:p>
            <a:pPr marL="342000" indent="-198000">
              <a:lnSpc>
                <a:spcPts val="2800"/>
              </a:lnSpc>
              <a:buFont typeface="Symbol" panose="05050102010706020507" pitchFamily="18" charset="2"/>
              <a:buChar char="-"/>
            </a:pPr>
            <a:r>
              <a:rPr lang="en-US" sz="1800" dirty="0" smtClean="0">
                <a:solidFill>
                  <a:srgbClr val="000000"/>
                </a:solidFill>
                <a:latin typeface="Times New Roman" panose="02020603050405020304" pitchFamily="18" charset="0"/>
                <a:cs typeface="Times New Roman" panose="02020603050405020304" pitchFamily="18" charset="0"/>
              </a:rPr>
              <a:t>Have interesting physics relating to key science questions </a:t>
            </a:r>
          </a:p>
          <a:p>
            <a:pPr marL="342000" indent="-198000">
              <a:lnSpc>
                <a:spcPts val="2800"/>
              </a:lnSpc>
              <a:buFont typeface="Symbol" panose="05050102010706020507" pitchFamily="18" charset="2"/>
              <a:buChar char="-"/>
            </a:pPr>
            <a:r>
              <a:rPr lang="en-US" sz="1800" dirty="0" smtClean="0">
                <a:solidFill>
                  <a:srgbClr val="000000"/>
                </a:solidFill>
                <a:latin typeface="Times New Roman" panose="02020603050405020304" pitchFamily="18" charset="0"/>
                <a:cs typeface="Times New Roman" panose="02020603050405020304" pitchFamily="18" charset="0"/>
              </a:rPr>
              <a:t>Have challenges in terms of key technologies </a:t>
            </a:r>
          </a:p>
          <a:p>
            <a:pPr marL="342000" indent="-198000">
              <a:lnSpc>
                <a:spcPts val="2800"/>
              </a:lnSpc>
              <a:buFont typeface="Symbol" panose="05050102010706020507" pitchFamily="18" charset="2"/>
              <a:buChar char="-"/>
            </a:pPr>
            <a:r>
              <a:rPr lang="en-US" sz="1800" dirty="0" smtClean="0">
                <a:solidFill>
                  <a:srgbClr val="000000"/>
                </a:solidFill>
                <a:latin typeface="Times New Roman" panose="02020603050405020304" pitchFamily="18" charset="0"/>
                <a:cs typeface="Times New Roman" panose="02020603050405020304" pitchFamily="18" charset="0"/>
              </a:rPr>
              <a:t>Reasonable scale and cost. </a:t>
            </a:r>
          </a:p>
          <a:p>
            <a:pPr marL="342000" indent="-198000">
              <a:lnSpc>
                <a:spcPts val="2800"/>
              </a:lnSpc>
              <a:buFont typeface="Symbol" panose="05050102010706020507" pitchFamily="18" charset="2"/>
              <a:buChar char="-"/>
            </a:pPr>
            <a:r>
              <a:rPr lang="en-US" sz="1800" dirty="0" smtClean="0">
                <a:solidFill>
                  <a:srgbClr val="000000"/>
                </a:solidFill>
                <a:latin typeface="Times New Roman" panose="02020603050405020304" pitchFamily="18" charset="0"/>
                <a:cs typeface="Times New Roman" panose="02020603050405020304" pitchFamily="18" charset="0"/>
              </a:rPr>
              <a:t>Interdisciplinary mode (</a:t>
            </a:r>
            <a:r>
              <a:rPr lang="en-US" sz="1800" dirty="0" smtClean="0">
                <a:solidFill>
                  <a:srgbClr val="FF0000"/>
                </a:solidFill>
                <a:latin typeface="Times New Roman" panose="02020603050405020304" pitchFamily="18" charset="0"/>
                <a:cs typeface="Times New Roman" panose="02020603050405020304" pitchFamily="18" charset="0"/>
              </a:rPr>
              <a:t>STCF</a:t>
            </a:r>
            <a:r>
              <a:rPr lang="en-US" sz="1800" dirty="0" smtClean="0">
                <a:solidFill>
                  <a:srgbClr val="000000"/>
                </a:solidFill>
                <a:latin typeface="Times New Roman" panose="02020603050405020304" pitchFamily="18" charset="0"/>
                <a:cs typeface="Times New Roman" panose="02020603050405020304" pitchFamily="18" charset="0"/>
              </a:rPr>
              <a:t> + </a:t>
            </a:r>
            <a:r>
              <a:rPr lang="en-US" sz="1800" dirty="0" smtClean="0">
                <a:solidFill>
                  <a:srgbClr val="FF0000"/>
                </a:solidFill>
                <a:latin typeface="Times New Roman" panose="02020603050405020304" pitchFamily="18" charset="0"/>
                <a:cs typeface="Times New Roman" panose="02020603050405020304" pitchFamily="18" charset="0"/>
              </a:rPr>
              <a:t>SRF + FEL?</a:t>
            </a:r>
            <a:r>
              <a:rPr lang="en-US" sz="1800" dirty="0" smtClean="0">
                <a:solidFill>
                  <a:srgbClr val="000000"/>
                </a:solidFill>
                <a:latin typeface="Times New Roman" panose="02020603050405020304" pitchFamily="18" charset="0"/>
                <a:cs typeface="Times New Roman" panose="02020603050405020304" pitchFamily="18" charset="0"/>
              </a:rPr>
              <a:t>)</a:t>
            </a:r>
            <a:endParaRPr lang="en-US" sz="1800" dirty="0" smtClean="0">
              <a:latin typeface="Times New Roman" panose="02020603050405020304" pitchFamily="18" charset="0"/>
              <a:cs typeface="Times New Roman" panose="02020603050405020304" pitchFamily="18" charset="0"/>
            </a:endParaRPr>
          </a:p>
          <a:p>
            <a:pPr marL="198000" indent="-198000">
              <a:lnSpc>
                <a:spcPts val="2800"/>
              </a:lnSpc>
            </a:pPr>
            <a:r>
              <a:rPr lang="en-US" sz="2200" dirty="0" smtClean="0">
                <a:solidFill>
                  <a:srgbClr val="0036FA"/>
                </a:solidFill>
                <a:latin typeface="Times New Roman" panose="02020603050405020304" pitchFamily="18" charset="0"/>
                <a:cs typeface="Times New Roman" panose="02020603050405020304" pitchFamily="18" charset="0"/>
              </a:rPr>
              <a:t>Working groups are formed and are making progress with </a:t>
            </a:r>
            <a:r>
              <a:rPr lang="en-US" sz="2200" dirty="0">
                <a:solidFill>
                  <a:srgbClr val="0036FA"/>
                </a:solidFill>
                <a:latin typeface="Times New Roman" panose="02020603050405020304" pitchFamily="18" charset="0"/>
                <a:cs typeface="Times New Roman" panose="02020603050405020304" pitchFamily="18" charset="0"/>
              </a:rPr>
              <a:t>r</a:t>
            </a:r>
            <a:r>
              <a:rPr lang="en-US" sz="2200" dirty="0" smtClean="0">
                <a:solidFill>
                  <a:srgbClr val="0036FA"/>
                </a:solidFill>
                <a:latin typeface="Times New Roman" panose="02020603050405020304" pitchFamily="18" charset="0"/>
                <a:cs typeface="Times New Roman" panose="02020603050405020304" pitchFamily="18" charset="0"/>
              </a:rPr>
              <a:t>egular weekly meeting and workshops. </a:t>
            </a:r>
          </a:p>
          <a:p>
            <a:pPr marL="198000" indent="-198000">
              <a:lnSpc>
                <a:spcPts val="2800"/>
              </a:lnSpc>
            </a:pPr>
            <a:r>
              <a:rPr lang="en-US" altLang="zh-CN" sz="2200" dirty="0" smtClean="0">
                <a:solidFill>
                  <a:srgbClr val="0036FA"/>
                </a:solidFill>
                <a:latin typeface="Times New Roman" panose="02020603050405020304" pitchFamily="18" charset="0"/>
                <a:cs typeface="Times New Roman" panose="02020603050405020304" pitchFamily="18" charset="0"/>
              </a:rPr>
              <a:t>Tend </a:t>
            </a:r>
            <a:r>
              <a:rPr lang="en-US" altLang="zh-CN" sz="2200" dirty="0">
                <a:solidFill>
                  <a:srgbClr val="0036FA"/>
                </a:solidFill>
                <a:latin typeface="Times New Roman" panose="02020603050405020304" pitchFamily="18" charset="0"/>
                <a:cs typeface="Times New Roman" panose="02020603050405020304" pitchFamily="18" charset="0"/>
              </a:rPr>
              <a:t>to have a CDR </a:t>
            </a:r>
            <a:r>
              <a:rPr lang="en-US" altLang="zh-CN" sz="2200" dirty="0" smtClean="0">
                <a:solidFill>
                  <a:srgbClr val="0036FA"/>
                </a:solidFill>
                <a:latin typeface="Times New Roman" panose="02020603050405020304" pitchFamily="18" charset="0"/>
                <a:cs typeface="Times New Roman" panose="02020603050405020304" pitchFamily="18" charset="0"/>
              </a:rPr>
              <a:t>soon, need your contributions</a:t>
            </a:r>
          </a:p>
          <a:p>
            <a:pPr marL="198000" indent="-198000">
              <a:lnSpc>
                <a:spcPts val="2800"/>
              </a:lnSpc>
            </a:pPr>
            <a:r>
              <a:rPr lang="en-US" sz="2200" dirty="0" smtClean="0">
                <a:solidFill>
                  <a:srgbClr val="0036FA"/>
                </a:solidFill>
                <a:latin typeface="Times New Roman" panose="02020603050405020304" pitchFamily="18" charset="0"/>
                <a:cs typeface="Times New Roman" panose="02020603050405020304" pitchFamily="18" charset="0"/>
              </a:rPr>
              <a:t>Your ideas, suggestions and inputs are very important for us, </a:t>
            </a:r>
          </a:p>
        </p:txBody>
      </p:sp>
      <p:sp>
        <p:nvSpPr>
          <p:cNvPr id="3" name="TextBox 2"/>
          <p:cNvSpPr txBox="1"/>
          <p:nvPr/>
        </p:nvSpPr>
        <p:spPr>
          <a:xfrm>
            <a:off x="1817701" y="5472955"/>
            <a:ext cx="5741894" cy="646331"/>
          </a:xfrm>
          <a:prstGeom prst="rect">
            <a:avLst/>
          </a:prstGeom>
          <a:noFill/>
        </p:spPr>
        <p:txBody>
          <a:bodyPr wrap="square" rtlCol="0">
            <a:spAutoFit/>
          </a:bodyPr>
          <a:lstStyle/>
          <a:p>
            <a:pPr algn="ctr"/>
            <a:r>
              <a:rPr lang="en-US" altLang="zh-CN" sz="3600" b="1" dirty="0" smtClean="0">
                <a:solidFill>
                  <a:srgbClr val="FF0000"/>
                </a:solidFill>
                <a:latin typeface="Times New Roman" panose="02020603050405020304" pitchFamily="18" charset="0"/>
                <a:cs typeface="Times New Roman" panose="02020603050405020304" pitchFamily="18" charset="0"/>
              </a:rPr>
              <a:t>Welcome to join the effort</a:t>
            </a:r>
            <a:endParaRPr lang="zh-CN" alt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508312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dirty="0" smtClean="0">
                <a:latin typeface="Times New Roman" panose="02020603050405020304" pitchFamily="18" charset="0"/>
              </a:rPr>
              <a:t>Hadron : Normal &amp; Exotic</a:t>
            </a:r>
            <a:endParaRPr lang="zh-CN" altLang="en-US" sz="3600" dirty="0">
              <a:latin typeface="Times New Roman" panose="02020603050405020304" pitchFamily="18" charset="0"/>
            </a:endParaRPr>
          </a:p>
        </p:txBody>
      </p:sp>
      <p:sp>
        <p:nvSpPr>
          <p:cNvPr id="6" name="灯片编号占位符 5"/>
          <p:cNvSpPr>
            <a:spLocks noGrp="1"/>
          </p:cNvSpPr>
          <p:nvPr>
            <p:ph type="sldNum" sz="quarter" idx="12"/>
          </p:nvPr>
        </p:nvSpPr>
        <p:spPr/>
        <p:txBody>
          <a:bodyPr/>
          <a:lstStyle/>
          <a:p>
            <a:fld id="{C973300C-797F-D148-A78D-320196FBAF04}" type="slidenum">
              <a:rPr lang="en-US" smtClean="0"/>
              <a:pPr/>
              <a:t>76</a:t>
            </a:fld>
            <a:endParaRPr lang="en-US" dirty="0"/>
          </a:p>
        </p:txBody>
      </p:sp>
      <p:sp>
        <p:nvSpPr>
          <p:cNvPr id="8" name="Rectangle 3"/>
          <p:cNvSpPr txBox="1">
            <a:spLocks noChangeArrowheads="1"/>
          </p:cNvSpPr>
          <p:nvPr/>
        </p:nvSpPr>
        <p:spPr>
          <a:xfrm>
            <a:off x="358222" y="897878"/>
            <a:ext cx="6100849" cy="139964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b="1"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457200" rtl="0" eaLnBrk="1" latinLnBrk="0" hangingPunct="1">
              <a:spcBef>
                <a:spcPct val="20000"/>
              </a:spcBef>
              <a:buFont typeface="Arial"/>
              <a:buChar char="–"/>
              <a:defRPr sz="2800" b="1"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457200" rtl="0" eaLnBrk="1" latinLnBrk="0" hangingPunct="1">
              <a:spcBef>
                <a:spcPct val="20000"/>
              </a:spcBef>
              <a:buFont typeface="Arial"/>
              <a:buChar char="•"/>
              <a:defRPr sz="2400" b="1"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457200" rtl="0" eaLnBrk="1" latinLnBrk="0" hangingPunct="1">
              <a:spcBef>
                <a:spcPct val="20000"/>
              </a:spcBef>
              <a:buFont typeface="Arial"/>
              <a:buChar char="–"/>
              <a:defRPr sz="2000" b="1"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457200" rtl="0" eaLnBrk="1" latinLnBrk="0" hangingPunct="1">
              <a:spcBef>
                <a:spcPct val="20000"/>
              </a:spcBef>
              <a:buFont typeface="Arial"/>
              <a:buChar char="»"/>
              <a:defRPr sz="2000" b="1"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98000" indent="-198000">
              <a:lnSpc>
                <a:spcPts val="2400"/>
              </a:lnSpc>
            </a:pPr>
            <a:r>
              <a:rPr lang="en-US" altLang="zh-CN" sz="1800" b="0" dirty="0" smtClean="0">
                <a:latin typeface="Times New Roman" panose="02020603050405020304" pitchFamily="18" charset="0"/>
                <a:cs typeface="Times New Roman" panose="02020603050405020304" pitchFamily="18" charset="0"/>
              </a:rPr>
              <a:t>Experiments : </a:t>
            </a:r>
          </a:p>
          <a:p>
            <a:pPr marL="558000" indent="-198000">
              <a:lnSpc>
                <a:spcPts val="2400"/>
              </a:lnSpc>
              <a:buFont typeface="Symbol" panose="05050102010706020507" pitchFamily="18" charset="2"/>
              <a:buChar char="-"/>
            </a:pPr>
            <a:r>
              <a:rPr lang="en-US" altLang="zh-CN" sz="1800" b="0" dirty="0" smtClean="0">
                <a:latin typeface="Times New Roman" panose="02020603050405020304" pitchFamily="18" charset="0"/>
                <a:cs typeface="Times New Roman" panose="02020603050405020304" pitchFamily="18" charset="0"/>
              </a:rPr>
              <a:t>Hadrons are composed </a:t>
            </a:r>
            <a:r>
              <a:rPr lang="en-US" altLang="zh-CN" sz="1800" b="0" dirty="0">
                <a:latin typeface="Times New Roman" panose="02020603050405020304" pitchFamily="18" charset="0"/>
                <a:cs typeface="Times New Roman" panose="02020603050405020304" pitchFamily="18" charset="0"/>
              </a:rPr>
              <a:t>of</a:t>
            </a:r>
            <a:r>
              <a:rPr lang="en-US" altLang="zh-CN" sz="1800" b="0" dirty="0" smtClean="0">
                <a:latin typeface="Times New Roman" panose="02020603050405020304" pitchFamily="18" charset="0"/>
                <a:cs typeface="Times New Roman" panose="02020603050405020304" pitchFamily="18" charset="0"/>
              </a:rPr>
              <a:t> 2 (meson) or 3 (baryon) quarks</a:t>
            </a:r>
          </a:p>
          <a:p>
            <a:pPr marL="558000" indent="-198000">
              <a:lnSpc>
                <a:spcPts val="2400"/>
              </a:lnSpc>
              <a:buFont typeface="Symbol" panose="05050102010706020507" pitchFamily="18" charset="2"/>
              <a:buChar char="-"/>
            </a:pPr>
            <a:r>
              <a:rPr lang="en-US" altLang="zh-CN" sz="1800" b="0" dirty="0" smtClean="0">
                <a:latin typeface="Times New Roman" panose="02020603050405020304" pitchFamily="18" charset="0"/>
                <a:cs typeface="Times New Roman" panose="02020603050405020304" pitchFamily="18" charset="0"/>
              </a:rPr>
              <a:t>Described very well in quark model (QM) </a:t>
            </a:r>
            <a:endParaRPr lang="en-US" altLang="zh-CN" sz="1800" b="0" dirty="0" smtClean="0">
              <a:solidFill>
                <a:srgbClr val="2153FF"/>
              </a:solidFill>
              <a:latin typeface="Times New Roman" panose="02020603050405020304" pitchFamily="18" charset="0"/>
              <a:cs typeface="Times New Roman" panose="02020603050405020304" pitchFamily="18" charset="0"/>
            </a:endParaRPr>
          </a:p>
        </p:txBody>
      </p:sp>
      <p:pic>
        <p:nvPicPr>
          <p:cNvPr id="9" name="Picture 7"/>
          <p:cNvPicPr>
            <a:picLocks noChangeAspect="1"/>
          </p:cNvPicPr>
          <p:nvPr/>
        </p:nvPicPr>
        <p:blipFill>
          <a:blip r:embed="rId3"/>
          <a:stretch>
            <a:fillRect/>
          </a:stretch>
        </p:blipFill>
        <p:spPr>
          <a:xfrm>
            <a:off x="6809479" y="1140031"/>
            <a:ext cx="1852916" cy="824232"/>
          </a:xfrm>
          <a:prstGeom prst="rect">
            <a:avLst/>
          </a:prstGeom>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1553" y="2291856"/>
            <a:ext cx="3254926" cy="1749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日期占位符 2"/>
          <p:cNvSpPr txBox="1">
            <a:spLocks/>
          </p:cNvSpPr>
          <p:nvPr/>
        </p:nvSpPr>
        <p:spPr>
          <a:xfrm>
            <a:off x="457200" y="6356350"/>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4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mtClean="0"/>
              <a:t>08/07/2014  H.P.  Peng</a:t>
            </a:r>
            <a:endParaRPr lang="en-US"/>
          </a:p>
        </p:txBody>
      </p:sp>
      <p:sp>
        <p:nvSpPr>
          <p:cNvPr id="12" name="页脚占位符 4"/>
          <p:cNvSpPr txBox="1">
            <a:spLocks/>
          </p:cNvSpPr>
          <p:nvPr/>
        </p:nvSpPr>
        <p:spPr>
          <a:xfrm>
            <a:off x="3124200" y="6356350"/>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4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ICHEP 2014, Valencia, Spain</a:t>
            </a:r>
            <a:endParaRPr lang="en-US" dirty="0"/>
          </a:p>
        </p:txBody>
      </p:sp>
      <p:sp>
        <p:nvSpPr>
          <p:cNvPr id="13" name="Rectangle 3"/>
          <p:cNvSpPr txBox="1">
            <a:spLocks noChangeArrowheads="1"/>
          </p:cNvSpPr>
          <p:nvPr/>
        </p:nvSpPr>
        <p:spPr>
          <a:xfrm>
            <a:off x="307920" y="2236594"/>
            <a:ext cx="5326398" cy="189307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b="1"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457200" rtl="0" eaLnBrk="1" latinLnBrk="0" hangingPunct="1">
              <a:spcBef>
                <a:spcPct val="20000"/>
              </a:spcBef>
              <a:buFont typeface="Arial"/>
              <a:buChar char="–"/>
              <a:defRPr sz="2800" b="1"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457200" rtl="0" eaLnBrk="1" latinLnBrk="0" hangingPunct="1">
              <a:spcBef>
                <a:spcPct val="20000"/>
              </a:spcBef>
              <a:buFont typeface="Arial"/>
              <a:buChar char="•"/>
              <a:defRPr sz="2400" b="1"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457200" rtl="0" eaLnBrk="1" latinLnBrk="0" hangingPunct="1">
              <a:spcBef>
                <a:spcPct val="20000"/>
              </a:spcBef>
              <a:buFont typeface="Arial"/>
              <a:buChar char="–"/>
              <a:defRPr sz="2000" b="1"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457200" rtl="0" eaLnBrk="1" latinLnBrk="0" hangingPunct="1">
              <a:spcBef>
                <a:spcPct val="20000"/>
              </a:spcBef>
              <a:buFont typeface="Arial"/>
              <a:buChar char="»"/>
              <a:defRPr sz="2000" b="1"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98000" indent="-198000">
              <a:lnSpc>
                <a:spcPts val="2400"/>
              </a:lnSpc>
            </a:pPr>
            <a:r>
              <a:rPr lang="en-US" altLang="zh-CN" sz="1800" b="0" dirty="0" smtClean="0">
                <a:latin typeface="Times New Roman" panose="02020603050405020304" pitchFamily="18" charset="0"/>
                <a:cs typeface="Times New Roman" panose="02020603050405020304" pitchFamily="18" charset="0"/>
              </a:rPr>
              <a:t>QCD suggests:</a:t>
            </a:r>
          </a:p>
          <a:p>
            <a:pPr marL="558000" indent="-198000">
              <a:lnSpc>
                <a:spcPts val="2400"/>
              </a:lnSpc>
              <a:buFont typeface="Symbol" panose="05050102010706020507" pitchFamily="18" charset="2"/>
              <a:buChar char="-"/>
            </a:pPr>
            <a:r>
              <a:rPr lang="en-US" altLang="zh-CN" sz="1800" b="0" dirty="0" smtClean="0">
                <a:latin typeface="Times New Roman" panose="02020603050405020304" pitchFamily="18" charset="0"/>
                <a:cs typeface="Times New Roman" panose="02020603050405020304" pitchFamily="18" charset="0"/>
              </a:rPr>
              <a:t>Confinement :</a:t>
            </a:r>
            <a:r>
              <a:rPr lang="zh-CN" altLang="en-US" sz="1800" b="0" dirty="0" smtClean="0">
                <a:latin typeface="Times New Roman" panose="02020603050405020304" pitchFamily="18" charset="0"/>
                <a:cs typeface="Times New Roman" panose="02020603050405020304" pitchFamily="18" charset="0"/>
              </a:rPr>
              <a:t> </a:t>
            </a:r>
            <a:r>
              <a:rPr lang="en-US" altLang="zh-CN" sz="1800" b="0" dirty="0" smtClean="0">
                <a:latin typeface="Times New Roman" panose="02020603050405020304" pitchFamily="18" charset="0"/>
                <a:cs typeface="Times New Roman" panose="02020603050405020304" pitchFamily="18" charset="0"/>
              </a:rPr>
              <a:t>stable hadrons need to be colorless </a:t>
            </a:r>
          </a:p>
          <a:p>
            <a:pPr marL="558000" indent="-198000">
              <a:lnSpc>
                <a:spcPts val="2400"/>
              </a:lnSpc>
              <a:buFont typeface="Symbol" panose="05050102010706020507" pitchFamily="18" charset="2"/>
              <a:buChar char="-"/>
            </a:pPr>
            <a:r>
              <a:rPr lang="en-US" altLang="zh-CN" sz="1800" b="0" dirty="0" smtClean="0">
                <a:latin typeface="Times New Roman" panose="02020603050405020304" pitchFamily="18" charset="0"/>
                <a:cs typeface="Times New Roman" panose="02020603050405020304" pitchFamily="18" charset="0"/>
              </a:rPr>
              <a:t>Gluon-gluon interactions :  hadron with gluons (hybrids and </a:t>
            </a:r>
            <a:r>
              <a:rPr lang="en-US" altLang="zh-CN" sz="1800" b="0" dirty="0" err="1" smtClean="0">
                <a:latin typeface="Times New Roman" panose="02020603050405020304" pitchFamily="18" charset="0"/>
                <a:cs typeface="Times New Roman" panose="02020603050405020304" pitchFamily="18" charset="0"/>
              </a:rPr>
              <a:t>glueballs</a:t>
            </a:r>
            <a:r>
              <a:rPr lang="en-US" altLang="zh-CN" sz="1800" b="0" dirty="0" smtClean="0">
                <a:latin typeface="Times New Roman" panose="02020603050405020304" pitchFamily="18" charset="0"/>
                <a:cs typeface="Times New Roman" panose="02020603050405020304" pitchFamily="18" charset="0"/>
              </a:rPr>
              <a:t>) could exist</a:t>
            </a:r>
          </a:p>
          <a:p>
            <a:pPr marL="558000" indent="-198000">
              <a:lnSpc>
                <a:spcPts val="2400"/>
              </a:lnSpc>
              <a:buFont typeface="Symbol" panose="05050102010706020507" pitchFamily="18" charset="2"/>
              <a:buChar char="-"/>
            </a:pPr>
            <a:r>
              <a:rPr lang="en-US" altLang="zh-CN" sz="1800" b="0" dirty="0" smtClean="0">
                <a:latin typeface="Times New Roman" panose="02020603050405020304" pitchFamily="18" charset="0"/>
                <a:cs typeface="Times New Roman" panose="02020603050405020304" pitchFamily="18" charset="0"/>
              </a:rPr>
              <a:t>Allow hadrons with N</a:t>
            </a:r>
            <a:r>
              <a:rPr lang="en-US" altLang="zh-CN" sz="1800" b="0" baseline="-25000" dirty="0" smtClean="0">
                <a:latin typeface="Times New Roman" panose="02020603050405020304" pitchFamily="18" charset="0"/>
                <a:cs typeface="Times New Roman" panose="02020603050405020304" pitchFamily="18" charset="0"/>
              </a:rPr>
              <a:t>quarks</a:t>
            </a:r>
            <a:r>
              <a:rPr lang="en-US" altLang="zh-CN" sz="1800" b="0" dirty="0" smtClean="0">
                <a:latin typeface="Times New Roman" panose="02020603050405020304" pitchFamily="18" charset="0"/>
                <a:cs typeface="Times New Roman" panose="02020603050405020304" pitchFamily="18" charset="0"/>
                <a:sym typeface="Symbol" pitchFamily="18" charset="2"/>
              </a:rPr>
              <a:t>2, 3 (multi-quarks) </a:t>
            </a:r>
          </a:p>
        </p:txBody>
      </p:sp>
      <p:sp>
        <p:nvSpPr>
          <p:cNvPr id="14" name="TextBox 10"/>
          <p:cNvSpPr txBox="1"/>
          <p:nvPr/>
        </p:nvSpPr>
        <p:spPr>
          <a:xfrm>
            <a:off x="795867" y="5031675"/>
            <a:ext cx="7406839" cy="1092607"/>
          </a:xfrm>
          <a:prstGeom prst="rect">
            <a:avLst/>
          </a:prstGeom>
          <a:noFill/>
        </p:spPr>
        <p:txBody>
          <a:bodyPr wrap="square" rtlCol="0">
            <a:spAutoFit/>
          </a:bodyPr>
          <a:lstStyle/>
          <a:p>
            <a:pPr algn="ctr">
              <a:lnSpc>
                <a:spcPts val="2640"/>
              </a:lnSpc>
            </a:pPr>
            <a:r>
              <a:rPr lang="en-US" altLang="zh-CN" dirty="0" smtClean="0">
                <a:solidFill>
                  <a:srgbClr val="0036FA"/>
                </a:solidFill>
                <a:latin typeface="Times New Roman" panose="02020603050405020304" pitchFamily="18" charset="0"/>
                <a:cs typeface="Times New Roman" panose="02020603050405020304" pitchFamily="18" charset="0"/>
              </a:rPr>
              <a:t>A long history</a:t>
            </a:r>
            <a:r>
              <a:rPr lang="zh-CN" altLang="en-US" dirty="0">
                <a:solidFill>
                  <a:srgbClr val="0036FA"/>
                </a:solidFill>
                <a:latin typeface="Times New Roman" panose="02020603050405020304" pitchFamily="18" charset="0"/>
                <a:cs typeface="Times New Roman" panose="02020603050405020304" pitchFamily="18" charset="0"/>
              </a:rPr>
              <a:t> </a:t>
            </a:r>
            <a:r>
              <a:rPr lang="en-US" altLang="zh-CN" dirty="0" smtClean="0">
                <a:solidFill>
                  <a:srgbClr val="0036FA"/>
                </a:solidFill>
                <a:latin typeface="Times New Roman" panose="02020603050405020304" pitchFamily="18" charset="0"/>
                <a:cs typeface="Times New Roman" panose="02020603050405020304" pitchFamily="18" charset="0"/>
              </a:rPr>
              <a:t>of searching for the exotic hadrons, </a:t>
            </a:r>
          </a:p>
          <a:p>
            <a:pPr algn="ctr">
              <a:lnSpc>
                <a:spcPts val="2640"/>
              </a:lnSpc>
            </a:pPr>
            <a:r>
              <a:rPr lang="en-US" altLang="zh-CN" dirty="0" smtClean="0">
                <a:solidFill>
                  <a:srgbClr val="0036FA"/>
                </a:solidFill>
                <a:latin typeface="Times New Roman" panose="02020603050405020304" pitchFamily="18" charset="0"/>
                <a:cs typeface="Times New Roman" panose="02020603050405020304" pitchFamily="18" charset="0"/>
              </a:rPr>
              <a:t>no solid conclusion was reached  in past a few decades,</a:t>
            </a:r>
          </a:p>
          <a:p>
            <a:pPr algn="ctr">
              <a:lnSpc>
                <a:spcPts val="2640"/>
              </a:lnSpc>
            </a:pPr>
            <a:r>
              <a:rPr lang="en-US" altLang="zh-CN" dirty="0" smtClean="0">
                <a:solidFill>
                  <a:srgbClr val="0036FA"/>
                </a:solidFill>
                <a:latin typeface="Times New Roman" panose="02020603050405020304" pitchFamily="18" charset="0"/>
                <a:cs typeface="Times New Roman" panose="02020603050405020304" pitchFamily="18" charset="0"/>
              </a:rPr>
              <a:t> some hints on </a:t>
            </a:r>
            <a:r>
              <a:rPr lang="en-US" altLang="zh-CN" dirty="0" err="1" smtClean="0">
                <a:solidFill>
                  <a:srgbClr val="0036FA"/>
                </a:solidFill>
                <a:latin typeface="Times New Roman" panose="02020603050405020304" pitchFamily="18" charset="0"/>
                <a:cs typeface="Times New Roman" panose="02020603050405020304" pitchFamily="18" charset="0"/>
              </a:rPr>
              <a:t>charmomium</a:t>
            </a:r>
            <a:r>
              <a:rPr lang="en-US" altLang="zh-CN" dirty="0" smtClean="0">
                <a:solidFill>
                  <a:srgbClr val="0036FA"/>
                </a:solidFill>
                <a:latin typeface="Times New Roman" panose="02020603050405020304" pitchFamily="18" charset="0"/>
                <a:cs typeface="Times New Roman" panose="02020603050405020304" pitchFamily="18" charset="0"/>
              </a:rPr>
              <a:t>-like and </a:t>
            </a:r>
            <a:r>
              <a:rPr lang="en-US" altLang="zh-CN" dirty="0" err="1" smtClean="0">
                <a:solidFill>
                  <a:srgbClr val="0036FA"/>
                </a:solidFill>
                <a:latin typeface="Times New Roman" panose="02020603050405020304" pitchFamily="18" charset="0"/>
                <a:cs typeface="Times New Roman" panose="02020603050405020304" pitchFamily="18" charset="0"/>
              </a:rPr>
              <a:t>bottomnium</a:t>
            </a:r>
            <a:r>
              <a:rPr lang="en-US" altLang="zh-CN" dirty="0" smtClean="0">
                <a:solidFill>
                  <a:srgbClr val="0036FA"/>
                </a:solidFill>
                <a:latin typeface="Times New Roman" panose="02020603050405020304" pitchFamily="18" charset="0"/>
                <a:cs typeface="Times New Roman" panose="02020603050405020304" pitchFamily="18" charset="0"/>
              </a:rPr>
              <a:t>-like particles, recently.</a:t>
            </a:r>
            <a:endParaRPr lang="zh-CN" altLang="en-US" dirty="0">
              <a:solidFill>
                <a:srgbClr val="0036FA"/>
              </a:solidFill>
              <a:latin typeface="Times New Roman" panose="02020603050405020304" pitchFamily="18" charset="0"/>
              <a:cs typeface="Times New Roman" panose="02020603050405020304" pitchFamily="18" charset="0"/>
            </a:endParaRPr>
          </a:p>
        </p:txBody>
      </p:sp>
      <p:sp>
        <p:nvSpPr>
          <p:cNvPr id="16" name="文本框 15"/>
          <p:cNvSpPr txBox="1"/>
          <p:nvPr/>
        </p:nvSpPr>
        <p:spPr>
          <a:xfrm>
            <a:off x="1524000" y="4374813"/>
            <a:ext cx="6687671" cy="430887"/>
          </a:xfrm>
          <a:prstGeom prst="rect">
            <a:avLst/>
          </a:prstGeom>
          <a:noFill/>
        </p:spPr>
        <p:txBody>
          <a:bodyPr wrap="square" rtlCol="0">
            <a:spAutoFit/>
          </a:bodyPr>
          <a:lstStyle/>
          <a:p>
            <a:pPr algn="ctr"/>
            <a:r>
              <a:rPr lang="en-US" altLang="zh-CN" sz="2200" dirty="0" smtClean="0">
                <a:solidFill>
                  <a:srgbClr val="FF0000"/>
                </a:solidFill>
                <a:latin typeface="Times New Roman" panose="02020603050405020304" pitchFamily="18" charset="0"/>
                <a:cs typeface="Times New Roman" panose="02020603050405020304" pitchFamily="18" charset="0"/>
              </a:rPr>
              <a:t>Key Science question : Is there any exotic hadron exist</a:t>
            </a:r>
            <a:endParaRPr lang="zh-CN" altLang="en-US" sz="2200" dirty="0">
              <a:solidFill>
                <a:srgbClr val="FF0000"/>
              </a:solidFill>
              <a:latin typeface="Times New Roman" panose="02020603050405020304" pitchFamily="18" charset="0"/>
              <a:cs typeface="Times New Roman" panose="02020603050405020304" pitchFamily="18" charset="0"/>
            </a:endParaRPr>
          </a:p>
        </p:txBody>
      </p:sp>
      <p:sp>
        <p:nvSpPr>
          <p:cNvPr id="3" name="日期占位符 2"/>
          <p:cNvSpPr>
            <a:spLocks noGrp="1"/>
          </p:cNvSpPr>
          <p:nvPr>
            <p:ph type="dt" sz="half" idx="10"/>
          </p:nvPr>
        </p:nvSpPr>
        <p:spPr/>
        <p:txBody>
          <a:bodyPr/>
          <a:lstStyle/>
          <a:p>
            <a:r>
              <a:rPr lang="en-US" altLang="zh-CN" smtClean="0"/>
              <a:t>20/08/2016  H.P.  Peng</a:t>
            </a:r>
            <a:endParaRPr lang="en-US" dirty="0"/>
          </a:p>
        </p:txBody>
      </p:sp>
      <p:sp>
        <p:nvSpPr>
          <p:cNvPr id="4" name="页脚占位符 3"/>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Tree>
    <p:extLst>
      <p:ext uri="{BB962C8B-B14F-4D97-AF65-F5344CB8AC3E}">
        <p14:creationId xmlns:p14="http://schemas.microsoft.com/office/powerpoint/2010/main" val="35215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dirty="0" smtClean="0">
                <a:latin typeface="Times New Roman" panose="02020603050405020304" pitchFamily="18" charset="0"/>
                <a:cs typeface="Times New Roman" panose="02020603050405020304" pitchFamily="18" charset="0"/>
              </a:rPr>
              <a:t>Upper limits on </a:t>
            </a:r>
            <a:r>
              <a:rPr lang="en-US" altLang="zh-CN" sz="3600" dirty="0" smtClean="0">
                <a:latin typeface="Times New Roman" panose="02020603050405020304" pitchFamily="18" charset="0"/>
                <a:cs typeface="Times New Roman" panose="02020603050405020304" pitchFamily="18" charset="0"/>
                <a:sym typeface="Symbol"/>
              </a:rPr>
              <a:t> </a:t>
            </a:r>
            <a:r>
              <a:rPr lang="en-US" altLang="zh-CN" sz="3600" dirty="0" err="1" smtClean="0">
                <a:latin typeface="Times New Roman" panose="02020603050405020304" pitchFamily="18" charset="0"/>
                <a:cs typeface="Times New Roman" panose="02020603050405020304" pitchFamily="18" charset="0"/>
                <a:sym typeface="Symbol"/>
              </a:rPr>
              <a:t>c</a:t>
            </a:r>
            <a:r>
              <a:rPr lang="en-US" altLang="zh-CN" sz="3600" dirty="0" err="1" smtClean="0">
                <a:latin typeface="Times New Roman" panose="02020603050405020304" pitchFamily="18" charset="0"/>
                <a:cs typeface="Times New Roman" panose="02020603050405020304" pitchFamily="18" charset="0"/>
              </a:rPr>
              <a:t>LFV</a:t>
            </a:r>
            <a:endParaRPr lang="zh-CN" altLang="en-US" sz="3600" dirty="0">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77</a:t>
            </a:fld>
            <a:endParaRPr lang="en-US"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384246"/>
            <a:ext cx="8077200" cy="4722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510355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smtClean="0">
                <a:latin typeface="Times New Roman" panose="02020603050405020304" pitchFamily="18" charset="0"/>
                <a:sym typeface="Symbol"/>
              </a:rPr>
              <a:t></a:t>
            </a:r>
            <a:r>
              <a:rPr lang="en-US" altLang="zh-CN" dirty="0" smtClean="0">
                <a:latin typeface="Times New Roman" panose="02020603050405020304" pitchFamily="18" charset="0"/>
                <a:sym typeface="Symbol"/>
              </a:rPr>
              <a:t>e .vs. </a:t>
            </a:r>
            <a:r>
              <a:rPr lang="zh-CN" altLang="en-US" dirty="0" smtClean="0">
                <a:latin typeface="Times New Roman" panose="02020603050405020304" pitchFamily="18" charset="0"/>
                <a:sym typeface="Symbol"/>
              </a:rPr>
              <a:t></a:t>
            </a:r>
            <a:endParaRPr lang="zh-CN" altLang="en-US" dirty="0">
              <a:latin typeface="Times New Roman" panose="02020603050405020304" pitchFamily="18" charset="0"/>
            </a:endParaRPr>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78</a:t>
            </a:fld>
            <a:endParaRPr lang="en-US"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5984" y="1060450"/>
            <a:ext cx="7678419" cy="5065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945" y="2424545"/>
            <a:ext cx="2286000" cy="923330"/>
          </a:xfrm>
          <a:prstGeom prst="rect">
            <a:avLst/>
          </a:prstGeom>
          <a:noFill/>
        </p:spPr>
        <p:txBody>
          <a:bodyPr wrap="square" rtlCol="0">
            <a:spAutoFit/>
          </a:bodyPr>
          <a:lstStyle/>
          <a:p>
            <a:pPr algn="ctr"/>
            <a:r>
              <a:rPr lang="en-US" altLang="zh-CN" dirty="0" smtClean="0">
                <a:solidFill>
                  <a:srgbClr val="FF0000"/>
                </a:solidFill>
                <a:latin typeface="Times New Roman" panose="02020603050405020304" pitchFamily="18" charset="0"/>
                <a:cs typeface="Times New Roman" panose="02020603050405020304" pitchFamily="18" charset="0"/>
              </a:rPr>
              <a:t>Large </a:t>
            </a:r>
            <a:r>
              <a:rPr lang="en-US" altLang="zh-CN" dirty="0" smtClean="0">
                <a:solidFill>
                  <a:srgbClr val="FF0000"/>
                </a:solidFill>
                <a:latin typeface="Times New Roman" panose="02020603050405020304" pitchFamily="18" charset="0"/>
                <a:cs typeface="Times New Roman" panose="02020603050405020304" pitchFamily="18" charset="0"/>
                <a:sym typeface="Symbol"/>
              </a:rPr>
              <a:t>13 was established by </a:t>
            </a:r>
            <a:r>
              <a:rPr lang="en-US" altLang="zh-CN" dirty="0" err="1" smtClean="0">
                <a:solidFill>
                  <a:srgbClr val="FF0000"/>
                </a:solidFill>
                <a:latin typeface="Times New Roman" panose="02020603050405020304" pitchFamily="18" charset="0"/>
                <a:cs typeface="Times New Roman" panose="02020603050405020304" pitchFamily="18" charset="0"/>
                <a:sym typeface="Symbol"/>
              </a:rPr>
              <a:t>Daya</a:t>
            </a:r>
            <a:r>
              <a:rPr lang="en-US" altLang="zh-CN" dirty="0" smtClean="0">
                <a:solidFill>
                  <a:srgbClr val="FF0000"/>
                </a:solidFill>
                <a:latin typeface="Times New Roman" panose="02020603050405020304" pitchFamily="18" charset="0"/>
                <a:cs typeface="Times New Roman" panose="02020603050405020304" pitchFamily="18" charset="0"/>
                <a:sym typeface="Symbol"/>
              </a:rPr>
              <a:t> Bay experiment</a:t>
            </a:r>
            <a:endParaRPr lang="zh-CN" altLang="en-US"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6733315" y="1764084"/>
            <a:ext cx="2133600" cy="369332"/>
          </a:xfrm>
          <a:prstGeom prst="rect">
            <a:avLst/>
          </a:prstGeom>
          <a:noFill/>
        </p:spPr>
        <p:txBody>
          <a:bodyPr wrap="square" rtlCol="0">
            <a:spAutoFit/>
          </a:bodyPr>
          <a:lstStyle/>
          <a:p>
            <a:r>
              <a:rPr lang="en-US" altLang="zh-CN" dirty="0" err="1" smtClean="0">
                <a:latin typeface="Times New Roman" panose="02020603050405020304" pitchFamily="18" charset="0"/>
                <a:cs typeface="Times New Roman" panose="02020603050405020304" pitchFamily="18" charset="0"/>
              </a:rPr>
              <a:t>Hep</a:t>
            </a:r>
            <a:r>
              <a:rPr lang="en-US" altLang="zh-CN" dirty="0" smtClean="0">
                <a:latin typeface="Times New Roman" panose="02020603050405020304" pitchFamily="18" charset="0"/>
                <a:cs typeface="Times New Roman" panose="02020603050405020304" pitchFamily="18" charset="0"/>
              </a:rPr>
              <a:t>-ex/1008.1541v1</a:t>
            </a:r>
            <a:endParaRPr lang="zh-CN" altLang="en-US" dirty="0">
              <a:latin typeface="Times New Roman" panose="02020603050405020304" pitchFamily="18" charset="0"/>
              <a:cs typeface="Times New Roman" panose="02020603050405020304" pitchFamily="18" charset="0"/>
            </a:endParaRPr>
          </a:p>
        </p:txBody>
      </p:sp>
      <p:sp>
        <p:nvSpPr>
          <p:cNvPr id="9" name="TextBox 8"/>
          <p:cNvSpPr txBox="1"/>
          <p:nvPr/>
        </p:nvSpPr>
        <p:spPr>
          <a:xfrm>
            <a:off x="6733315" y="2590800"/>
            <a:ext cx="2341417" cy="861774"/>
          </a:xfrm>
          <a:prstGeom prst="rect">
            <a:avLst/>
          </a:prstGeom>
          <a:noFill/>
        </p:spPr>
        <p:txBody>
          <a:bodyPr wrap="square" rtlCol="0">
            <a:spAutoFit/>
          </a:bodyPr>
          <a:lstStyle/>
          <a:p>
            <a:pPr algn="ctr"/>
            <a:r>
              <a:rPr lang="en-US" altLang="zh-CN" dirty="0" smtClean="0">
                <a:solidFill>
                  <a:srgbClr val="0036FA"/>
                </a:solidFill>
              </a:rPr>
              <a:t>Current limit</a:t>
            </a:r>
          </a:p>
          <a:p>
            <a:r>
              <a:rPr lang="zh-CN" altLang="en-US" sz="1600" dirty="0">
                <a:solidFill>
                  <a:srgbClr val="0036FA"/>
                </a:solidFill>
                <a:latin typeface="Times New Roman" panose="02020603050405020304" pitchFamily="18" charset="0"/>
                <a:sym typeface="Symbol"/>
              </a:rPr>
              <a:t></a:t>
            </a:r>
            <a:r>
              <a:rPr lang="en-US" altLang="zh-CN" sz="1600" dirty="0">
                <a:solidFill>
                  <a:srgbClr val="0036FA"/>
                </a:solidFill>
                <a:latin typeface="Times New Roman" panose="02020603050405020304" pitchFamily="18" charset="0"/>
                <a:sym typeface="Symbol"/>
              </a:rPr>
              <a:t>e </a:t>
            </a:r>
            <a:r>
              <a:rPr lang="en-US" altLang="zh-CN" sz="1600" dirty="0" smtClean="0">
                <a:solidFill>
                  <a:srgbClr val="0036FA"/>
                </a:solidFill>
                <a:latin typeface="Times New Roman" panose="02020603050405020304" pitchFamily="18" charset="0"/>
                <a:sym typeface="Symbol"/>
              </a:rPr>
              <a:t>: 2.410</a:t>
            </a:r>
            <a:r>
              <a:rPr lang="en-US" altLang="zh-CN" sz="1600" baseline="30000" dirty="0" smtClean="0">
                <a:solidFill>
                  <a:srgbClr val="0036FA"/>
                </a:solidFill>
                <a:latin typeface="Times New Roman" panose="02020603050405020304" pitchFamily="18" charset="0"/>
                <a:sym typeface="Symbol"/>
              </a:rPr>
              <a:t>-12</a:t>
            </a:r>
            <a:r>
              <a:rPr lang="en-US" altLang="zh-CN" sz="1600" dirty="0" smtClean="0">
                <a:solidFill>
                  <a:srgbClr val="0036FA"/>
                </a:solidFill>
                <a:latin typeface="Times New Roman" panose="02020603050405020304" pitchFamily="18" charset="0"/>
                <a:sym typeface="Symbol"/>
              </a:rPr>
              <a:t> (MEG)</a:t>
            </a:r>
          </a:p>
          <a:p>
            <a:r>
              <a:rPr lang="zh-CN" altLang="en-US" sz="1600" dirty="0" smtClean="0">
                <a:solidFill>
                  <a:srgbClr val="0036FA"/>
                </a:solidFill>
                <a:latin typeface="Times New Roman" panose="02020603050405020304" pitchFamily="18" charset="0"/>
                <a:sym typeface="Symbol"/>
              </a:rPr>
              <a:t> </a:t>
            </a:r>
            <a:r>
              <a:rPr lang="en-US" altLang="zh-CN" sz="1600" dirty="0" smtClean="0">
                <a:solidFill>
                  <a:srgbClr val="0036FA"/>
                </a:solidFill>
                <a:latin typeface="Times New Roman" panose="02020603050405020304" pitchFamily="18" charset="0"/>
                <a:sym typeface="Symbol"/>
              </a:rPr>
              <a:t>: 4.410</a:t>
            </a:r>
            <a:r>
              <a:rPr lang="en-US" altLang="zh-CN" sz="1600" baseline="30000" dirty="0" smtClean="0">
                <a:solidFill>
                  <a:srgbClr val="0036FA"/>
                </a:solidFill>
                <a:latin typeface="Times New Roman" panose="02020603050405020304" pitchFamily="18" charset="0"/>
                <a:sym typeface="Symbol"/>
              </a:rPr>
              <a:t>-8</a:t>
            </a:r>
            <a:r>
              <a:rPr lang="en-US" altLang="zh-CN" sz="1600" dirty="0" smtClean="0">
                <a:solidFill>
                  <a:srgbClr val="0036FA"/>
                </a:solidFill>
                <a:latin typeface="Times New Roman" panose="02020603050405020304" pitchFamily="18" charset="0"/>
                <a:sym typeface="Symbol"/>
              </a:rPr>
              <a:t> (BELLE)</a:t>
            </a:r>
            <a:endParaRPr lang="zh-CN" altLang="en-US" sz="1600" dirty="0">
              <a:solidFill>
                <a:srgbClr val="0036FA"/>
              </a:solidFill>
            </a:endParaRPr>
          </a:p>
        </p:txBody>
      </p:sp>
    </p:spTree>
    <p:extLst>
      <p:ext uri="{BB962C8B-B14F-4D97-AF65-F5344CB8AC3E}">
        <p14:creationId xmlns:p14="http://schemas.microsoft.com/office/powerpoint/2010/main" val="300740551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800" dirty="0" err="1">
                <a:latin typeface="Times New Roman" panose="02020603050405020304" pitchFamily="18" charset="0"/>
                <a:cs typeface="Times New Roman" panose="02020603050405020304" pitchFamily="18" charset="0"/>
              </a:rPr>
              <a:t>cLFV</a:t>
            </a:r>
            <a:r>
              <a:rPr lang="en-US" altLang="zh-CN" sz="3800" dirty="0">
                <a:latin typeface="Times New Roman" panose="02020603050405020304" pitchFamily="18" charset="0"/>
                <a:cs typeface="Times New Roman" panose="02020603050405020304" pitchFamily="18" charset="0"/>
              </a:rPr>
              <a:t> in </a:t>
            </a:r>
            <a:r>
              <a:rPr lang="en-US" altLang="zh-CN" sz="3800" dirty="0">
                <a:latin typeface="Times New Roman" panose="02020603050405020304" pitchFamily="18" charset="0"/>
                <a:cs typeface="Times New Roman" panose="02020603050405020304" pitchFamily="18" charset="0"/>
                <a:sym typeface="Symbol"/>
              </a:rPr>
              <a:t></a:t>
            </a:r>
            <a:r>
              <a:rPr lang="en-US" altLang="zh-CN" sz="3800" dirty="0" smtClean="0">
                <a:latin typeface="Times New Roman" panose="02020603050405020304" pitchFamily="18" charset="0"/>
                <a:cs typeface="Times New Roman" panose="02020603050405020304" pitchFamily="18" charset="0"/>
              </a:rPr>
              <a:t> and </a:t>
            </a:r>
            <a:r>
              <a:rPr lang="en-US" altLang="zh-CN" sz="3800" dirty="0" smtClean="0">
                <a:latin typeface="Times New Roman" panose="02020603050405020304" pitchFamily="18" charset="0"/>
                <a:cs typeface="Times New Roman" panose="02020603050405020304" pitchFamily="18" charset="0"/>
                <a:sym typeface="Symbol"/>
              </a:rPr>
              <a:t></a:t>
            </a:r>
            <a:r>
              <a:rPr lang="en-US" altLang="zh-CN" sz="3800" dirty="0" smtClean="0">
                <a:latin typeface="Times New Roman" panose="02020603050405020304" pitchFamily="18" charset="0"/>
                <a:cs typeface="Times New Roman" panose="02020603050405020304" pitchFamily="18" charset="0"/>
              </a:rPr>
              <a:t>: </a:t>
            </a:r>
            <a:r>
              <a:rPr lang="en-US" altLang="zh-CN" sz="3800" dirty="0">
                <a:latin typeface="Times New Roman" panose="02020603050405020304" pitchFamily="18" charset="0"/>
                <a:cs typeface="Times New Roman" panose="02020603050405020304" pitchFamily="18" charset="0"/>
              </a:rPr>
              <a:t>comparisons</a:t>
            </a:r>
            <a:endParaRPr lang="zh-CN" altLang="en-US" sz="3800" dirty="0">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79</a:t>
            </a:fld>
            <a:endParaRPr lang="en-US" dirty="0"/>
          </a:p>
        </p:txBody>
      </p:sp>
      <p:graphicFrame>
        <p:nvGraphicFramePr>
          <p:cNvPr id="7" name="Group 79"/>
          <p:cNvGraphicFramePr>
            <a:graphicFrameLocks noGrp="1"/>
          </p:cNvGraphicFramePr>
          <p:nvPr>
            <p:ph idx="1"/>
            <p:extLst>
              <p:ext uri="{D42A27DB-BD31-4B8C-83A1-F6EECF244321}">
                <p14:modId xmlns:p14="http://schemas.microsoft.com/office/powerpoint/2010/main" val="4092621495"/>
              </p:ext>
            </p:extLst>
          </p:nvPr>
        </p:nvGraphicFramePr>
        <p:xfrm>
          <a:off x="462400" y="1074738"/>
          <a:ext cx="8155132" cy="1851978"/>
        </p:xfrm>
        <a:graphic>
          <a:graphicData uri="http://schemas.openxmlformats.org/drawingml/2006/table">
            <a:tbl>
              <a:tblPr/>
              <a:tblGrid>
                <a:gridCol w="1584325"/>
                <a:gridCol w="1223963"/>
                <a:gridCol w="1342880"/>
                <a:gridCol w="1454727"/>
                <a:gridCol w="1357746"/>
                <a:gridCol w="1191491"/>
              </a:tblGrid>
              <a:tr h="388938">
                <a:tc>
                  <a:txBody>
                    <a:bodyPr/>
                    <a:lstStyle>
                      <a:lvl1pPr algn="l">
                        <a:spcBef>
                          <a:spcPct val="20000"/>
                        </a:spcBef>
                        <a:defRPr sz="2800">
                          <a:solidFill>
                            <a:schemeClr val="tx1"/>
                          </a:solidFill>
                          <a:latin typeface="Arial" pitchFamily="34" charset="0"/>
                          <a:ea typeface="宋体" pitchFamily="2" charset="-122"/>
                        </a:defRPr>
                      </a:lvl1pPr>
                      <a:lvl2pPr algn="l">
                        <a:spcBef>
                          <a:spcPct val="20000"/>
                        </a:spcBef>
                        <a:defRPr sz="2400">
                          <a:solidFill>
                            <a:schemeClr val="tx1"/>
                          </a:solidFill>
                          <a:latin typeface="Arial" pitchFamily="34" charset="0"/>
                          <a:ea typeface="宋体" pitchFamily="2" charset="-122"/>
                        </a:defRPr>
                      </a:lvl2pPr>
                      <a:lvl3pPr algn="l">
                        <a:spcBef>
                          <a:spcPct val="20000"/>
                        </a:spcBef>
                        <a:defRPr sz="2000">
                          <a:solidFill>
                            <a:schemeClr val="tx1"/>
                          </a:solidFill>
                          <a:latin typeface="Arial" pitchFamily="34" charset="0"/>
                          <a:ea typeface="宋体" pitchFamily="2" charset="-122"/>
                        </a:defRPr>
                      </a:lvl3pPr>
                      <a:lvl4pPr algn="l">
                        <a:spcBef>
                          <a:spcPct val="20000"/>
                        </a:spcBef>
                        <a:defRPr>
                          <a:solidFill>
                            <a:schemeClr val="tx1"/>
                          </a:solidFill>
                          <a:latin typeface="Arial" pitchFamily="34" charset="0"/>
                          <a:ea typeface="宋体" pitchFamily="2" charset="-122"/>
                        </a:defRPr>
                      </a:lvl4pPr>
                      <a:lvl5pPr algn="l">
                        <a:spcBef>
                          <a:spcPct val="20000"/>
                        </a:spcBef>
                        <a:defRPr>
                          <a:solidFill>
                            <a:schemeClr val="tx1"/>
                          </a:solidFill>
                          <a:latin typeface="Arial" pitchFamily="34" charset="0"/>
                          <a:ea typeface="宋体" pitchFamily="2" charset="-122"/>
                        </a:defRPr>
                      </a:lvl5pPr>
                      <a:lvl6pPr fontAlgn="base">
                        <a:spcBef>
                          <a:spcPct val="20000"/>
                        </a:spcBef>
                        <a:spcAft>
                          <a:spcPct val="0"/>
                        </a:spcAft>
                        <a:defRPr>
                          <a:solidFill>
                            <a:schemeClr val="tx1"/>
                          </a:solidFill>
                          <a:latin typeface="Arial" pitchFamily="34" charset="0"/>
                          <a:ea typeface="宋体" pitchFamily="2" charset="-122"/>
                        </a:defRPr>
                      </a:lvl6pPr>
                      <a:lvl7pPr fontAlgn="base">
                        <a:spcBef>
                          <a:spcPct val="20000"/>
                        </a:spcBef>
                        <a:spcAft>
                          <a:spcPct val="0"/>
                        </a:spcAft>
                        <a:defRPr>
                          <a:solidFill>
                            <a:schemeClr val="tx1"/>
                          </a:solidFill>
                          <a:latin typeface="Arial" pitchFamily="34" charset="0"/>
                          <a:ea typeface="宋体" pitchFamily="2" charset="-122"/>
                        </a:defRPr>
                      </a:lvl7pPr>
                      <a:lvl8pPr fontAlgn="base">
                        <a:spcBef>
                          <a:spcPct val="20000"/>
                        </a:spcBef>
                        <a:spcAft>
                          <a:spcPct val="0"/>
                        </a:spcAft>
                        <a:defRPr>
                          <a:solidFill>
                            <a:schemeClr val="tx1"/>
                          </a:solidFill>
                          <a:latin typeface="Arial" pitchFamily="34" charset="0"/>
                          <a:ea typeface="宋体" pitchFamily="2" charset="-122"/>
                        </a:defRPr>
                      </a:lvl8pPr>
                      <a:lvl9pPr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zh-CN" sz="1800" b="1" i="0" u="none" strike="noStrike" cap="none" normalizeH="0" baseline="0" dirty="0" smtClean="0">
                        <a:ln>
                          <a:noFill/>
                        </a:ln>
                        <a:solidFill>
                          <a:schemeClr val="tx1"/>
                        </a:solidFill>
                        <a:effectLst/>
                        <a:latin typeface="Times New Roman" panose="02020603050405020304" pitchFamily="18" charset="0"/>
                        <a:ea typeface="宋体" pitchFamily="2" charset="-122"/>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itchFamily="34" charset="0"/>
                          <a:ea typeface="宋体" pitchFamily="2" charset="-122"/>
                        </a:defRPr>
                      </a:lvl1pPr>
                      <a:lvl2pPr algn="l">
                        <a:spcBef>
                          <a:spcPct val="20000"/>
                        </a:spcBef>
                        <a:defRPr sz="2400">
                          <a:solidFill>
                            <a:schemeClr val="tx1"/>
                          </a:solidFill>
                          <a:latin typeface="Arial" pitchFamily="34" charset="0"/>
                          <a:ea typeface="宋体" pitchFamily="2" charset="-122"/>
                        </a:defRPr>
                      </a:lvl2pPr>
                      <a:lvl3pPr algn="l">
                        <a:spcBef>
                          <a:spcPct val="20000"/>
                        </a:spcBef>
                        <a:defRPr sz="2000">
                          <a:solidFill>
                            <a:schemeClr val="tx1"/>
                          </a:solidFill>
                          <a:latin typeface="Arial" pitchFamily="34" charset="0"/>
                          <a:ea typeface="宋体" pitchFamily="2" charset="-122"/>
                        </a:defRPr>
                      </a:lvl3pPr>
                      <a:lvl4pPr algn="l">
                        <a:spcBef>
                          <a:spcPct val="20000"/>
                        </a:spcBef>
                        <a:defRPr>
                          <a:solidFill>
                            <a:schemeClr val="tx1"/>
                          </a:solidFill>
                          <a:latin typeface="Arial" pitchFamily="34" charset="0"/>
                          <a:ea typeface="宋体" pitchFamily="2" charset="-122"/>
                        </a:defRPr>
                      </a:lvl4pPr>
                      <a:lvl5pPr algn="l">
                        <a:spcBef>
                          <a:spcPct val="20000"/>
                        </a:spcBef>
                        <a:defRPr>
                          <a:solidFill>
                            <a:schemeClr val="tx1"/>
                          </a:solidFill>
                          <a:latin typeface="Arial" pitchFamily="34" charset="0"/>
                          <a:ea typeface="宋体" pitchFamily="2" charset="-122"/>
                        </a:defRPr>
                      </a:lvl5pPr>
                      <a:lvl6pPr fontAlgn="base">
                        <a:spcBef>
                          <a:spcPct val="20000"/>
                        </a:spcBef>
                        <a:spcAft>
                          <a:spcPct val="0"/>
                        </a:spcAft>
                        <a:defRPr>
                          <a:solidFill>
                            <a:schemeClr val="tx1"/>
                          </a:solidFill>
                          <a:latin typeface="Arial" pitchFamily="34" charset="0"/>
                          <a:ea typeface="宋体" pitchFamily="2" charset="-122"/>
                        </a:defRPr>
                      </a:lvl6pPr>
                      <a:lvl7pPr fontAlgn="base">
                        <a:spcBef>
                          <a:spcPct val="20000"/>
                        </a:spcBef>
                        <a:spcAft>
                          <a:spcPct val="0"/>
                        </a:spcAft>
                        <a:defRPr>
                          <a:solidFill>
                            <a:schemeClr val="tx1"/>
                          </a:solidFill>
                          <a:latin typeface="Arial" pitchFamily="34" charset="0"/>
                          <a:ea typeface="宋体" pitchFamily="2" charset="-122"/>
                        </a:defRPr>
                      </a:lvl7pPr>
                      <a:lvl8pPr fontAlgn="base">
                        <a:spcBef>
                          <a:spcPct val="20000"/>
                        </a:spcBef>
                        <a:spcAft>
                          <a:spcPct val="0"/>
                        </a:spcAft>
                        <a:defRPr>
                          <a:solidFill>
                            <a:schemeClr val="tx1"/>
                          </a:solidFill>
                          <a:latin typeface="Arial" pitchFamily="34" charset="0"/>
                          <a:ea typeface="宋体" pitchFamily="2" charset="-122"/>
                        </a:defRPr>
                      </a:lvl8pPr>
                      <a:lvl9pPr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Times New Roman" panose="02020603050405020304" pitchFamily="18" charset="0"/>
                          <a:ea typeface="宋体" pitchFamily="2" charset="-122"/>
                          <a:cs typeface="Times New Roman" panose="02020603050405020304" pitchFamily="18" charset="0"/>
                        </a:rPr>
                        <a:t>BR(</a:t>
                      </a:r>
                      <a:r>
                        <a:rPr kumimoji="0" lang="en-US" altLang="zh-CN" sz="1800" b="1" i="0" u="none" strike="noStrike" cap="none" normalizeH="0" baseline="0" dirty="0" smtClean="0">
                          <a:ln>
                            <a:noFill/>
                          </a:ln>
                          <a:solidFill>
                            <a:schemeClr val="tx1"/>
                          </a:solidFill>
                          <a:effectLst/>
                          <a:latin typeface="Times New Roman" panose="02020603050405020304" pitchFamily="18" charset="0"/>
                          <a:ea typeface="宋体" pitchFamily="2" charset="-122"/>
                          <a:cs typeface="Times New Roman" panose="02020603050405020304" pitchFamily="18" charset="0"/>
                          <a:sym typeface="Symbol" pitchFamily="18" charset="2"/>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itchFamily="34" charset="0"/>
                          <a:ea typeface="宋体" pitchFamily="2" charset="-122"/>
                        </a:defRPr>
                      </a:lvl1pPr>
                      <a:lvl2pPr algn="l">
                        <a:spcBef>
                          <a:spcPct val="20000"/>
                        </a:spcBef>
                        <a:defRPr sz="2400">
                          <a:solidFill>
                            <a:schemeClr val="tx1"/>
                          </a:solidFill>
                          <a:latin typeface="Arial" pitchFamily="34" charset="0"/>
                          <a:ea typeface="宋体" pitchFamily="2" charset="-122"/>
                        </a:defRPr>
                      </a:lvl2pPr>
                      <a:lvl3pPr algn="l">
                        <a:spcBef>
                          <a:spcPct val="20000"/>
                        </a:spcBef>
                        <a:defRPr sz="2000">
                          <a:solidFill>
                            <a:schemeClr val="tx1"/>
                          </a:solidFill>
                          <a:latin typeface="Arial" pitchFamily="34" charset="0"/>
                          <a:ea typeface="宋体" pitchFamily="2" charset="-122"/>
                        </a:defRPr>
                      </a:lvl3pPr>
                      <a:lvl4pPr algn="l">
                        <a:spcBef>
                          <a:spcPct val="20000"/>
                        </a:spcBef>
                        <a:defRPr>
                          <a:solidFill>
                            <a:schemeClr val="tx1"/>
                          </a:solidFill>
                          <a:latin typeface="Arial" pitchFamily="34" charset="0"/>
                          <a:ea typeface="宋体" pitchFamily="2" charset="-122"/>
                        </a:defRPr>
                      </a:lvl4pPr>
                      <a:lvl5pPr algn="l">
                        <a:spcBef>
                          <a:spcPct val="20000"/>
                        </a:spcBef>
                        <a:defRPr>
                          <a:solidFill>
                            <a:schemeClr val="tx1"/>
                          </a:solidFill>
                          <a:latin typeface="Arial" pitchFamily="34" charset="0"/>
                          <a:ea typeface="宋体" pitchFamily="2" charset="-122"/>
                        </a:defRPr>
                      </a:lvl5pPr>
                      <a:lvl6pPr fontAlgn="base">
                        <a:spcBef>
                          <a:spcPct val="20000"/>
                        </a:spcBef>
                        <a:spcAft>
                          <a:spcPct val="0"/>
                        </a:spcAft>
                        <a:defRPr>
                          <a:solidFill>
                            <a:schemeClr val="tx1"/>
                          </a:solidFill>
                          <a:latin typeface="Arial" pitchFamily="34" charset="0"/>
                          <a:ea typeface="宋体" pitchFamily="2" charset="-122"/>
                        </a:defRPr>
                      </a:lvl6pPr>
                      <a:lvl7pPr fontAlgn="base">
                        <a:spcBef>
                          <a:spcPct val="20000"/>
                        </a:spcBef>
                        <a:spcAft>
                          <a:spcPct val="0"/>
                        </a:spcAft>
                        <a:defRPr>
                          <a:solidFill>
                            <a:schemeClr val="tx1"/>
                          </a:solidFill>
                          <a:latin typeface="Arial" pitchFamily="34" charset="0"/>
                          <a:ea typeface="宋体" pitchFamily="2" charset="-122"/>
                        </a:defRPr>
                      </a:lvl7pPr>
                      <a:lvl8pPr fontAlgn="base">
                        <a:spcBef>
                          <a:spcPct val="20000"/>
                        </a:spcBef>
                        <a:spcAft>
                          <a:spcPct val="0"/>
                        </a:spcAft>
                        <a:defRPr>
                          <a:solidFill>
                            <a:schemeClr val="tx1"/>
                          </a:solidFill>
                          <a:latin typeface="Arial" pitchFamily="34" charset="0"/>
                          <a:ea typeface="宋体" pitchFamily="2" charset="-122"/>
                        </a:defRPr>
                      </a:lvl8pPr>
                      <a:lvl9pPr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Times New Roman" panose="02020603050405020304" pitchFamily="18" charset="0"/>
                          <a:ea typeface="宋体" pitchFamily="2" charset="-122"/>
                          <a:cs typeface="Times New Roman" panose="02020603050405020304" pitchFamily="18" charset="0"/>
                        </a:rPr>
                        <a:t>BR(</a:t>
                      </a:r>
                      <a:r>
                        <a:rPr kumimoji="0" lang="en-US" altLang="zh-CN" sz="1800" b="1" i="0" u="none" strike="noStrike" cap="none" normalizeH="0" baseline="0" dirty="0" smtClean="0">
                          <a:ln>
                            <a:noFill/>
                          </a:ln>
                          <a:solidFill>
                            <a:schemeClr val="tx1"/>
                          </a:solidFill>
                          <a:effectLst/>
                          <a:latin typeface="Times New Roman" panose="02020603050405020304" pitchFamily="18" charset="0"/>
                          <a:ea typeface="宋体" pitchFamily="2" charset="-122"/>
                          <a:cs typeface="Times New Roman" panose="02020603050405020304" pitchFamily="18" charset="0"/>
                          <a:sym typeface="Symbol" pitchFamily="18" charset="2"/>
                        </a:rPr>
                        <a:t></a:t>
                      </a:r>
                      <a:r>
                        <a:rPr kumimoji="0" lang="en-US" altLang="zh-CN" sz="1800" b="1" i="0" u="none" strike="noStrike" cap="none" normalizeH="0" baseline="0" dirty="0" err="1" smtClean="0">
                          <a:ln>
                            <a:noFill/>
                          </a:ln>
                          <a:solidFill>
                            <a:schemeClr val="tx1"/>
                          </a:solidFill>
                          <a:effectLst/>
                          <a:latin typeface="Times New Roman" panose="02020603050405020304" pitchFamily="18" charset="0"/>
                          <a:ea typeface="宋体" pitchFamily="2" charset="-122"/>
                          <a:cs typeface="Times New Roman" panose="02020603050405020304" pitchFamily="18" charset="0"/>
                          <a:sym typeface="Symbol" pitchFamily="18" charset="2"/>
                        </a:rPr>
                        <a:t>eee</a:t>
                      </a:r>
                      <a:r>
                        <a:rPr kumimoji="0" lang="en-US" altLang="zh-CN" sz="1800" b="1" i="0" u="none" strike="noStrike" cap="none" normalizeH="0" baseline="0" dirty="0" smtClean="0">
                          <a:ln>
                            <a:noFill/>
                          </a:ln>
                          <a:solidFill>
                            <a:schemeClr val="tx1"/>
                          </a:solidFill>
                          <a:effectLst/>
                          <a:latin typeface="Times New Roman" panose="02020603050405020304" pitchFamily="18" charset="0"/>
                          <a:ea typeface="宋体" pitchFamily="2" charset="-122"/>
                          <a:cs typeface="Times New Roman" panose="02020603050405020304" pitchFamily="18" charset="0"/>
                          <a:sym typeface="Symbol" pitchFamily="18" charset="2"/>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itchFamily="34" charset="0"/>
                          <a:ea typeface="宋体" pitchFamily="2" charset="-122"/>
                        </a:defRPr>
                      </a:lvl1pPr>
                      <a:lvl2pPr algn="l">
                        <a:spcBef>
                          <a:spcPct val="20000"/>
                        </a:spcBef>
                        <a:defRPr sz="2400">
                          <a:solidFill>
                            <a:schemeClr val="tx1"/>
                          </a:solidFill>
                          <a:latin typeface="Arial" pitchFamily="34" charset="0"/>
                          <a:ea typeface="宋体" pitchFamily="2" charset="-122"/>
                        </a:defRPr>
                      </a:lvl2pPr>
                      <a:lvl3pPr algn="l">
                        <a:spcBef>
                          <a:spcPct val="20000"/>
                        </a:spcBef>
                        <a:defRPr sz="2000">
                          <a:solidFill>
                            <a:schemeClr val="tx1"/>
                          </a:solidFill>
                          <a:latin typeface="Arial" pitchFamily="34" charset="0"/>
                          <a:ea typeface="宋体" pitchFamily="2" charset="-122"/>
                        </a:defRPr>
                      </a:lvl3pPr>
                      <a:lvl4pPr algn="l">
                        <a:spcBef>
                          <a:spcPct val="20000"/>
                        </a:spcBef>
                        <a:defRPr>
                          <a:solidFill>
                            <a:schemeClr val="tx1"/>
                          </a:solidFill>
                          <a:latin typeface="Arial" pitchFamily="34" charset="0"/>
                          <a:ea typeface="宋体" pitchFamily="2" charset="-122"/>
                        </a:defRPr>
                      </a:lvl4pPr>
                      <a:lvl5pPr algn="l">
                        <a:spcBef>
                          <a:spcPct val="20000"/>
                        </a:spcBef>
                        <a:defRPr>
                          <a:solidFill>
                            <a:schemeClr val="tx1"/>
                          </a:solidFill>
                          <a:latin typeface="Arial" pitchFamily="34" charset="0"/>
                          <a:ea typeface="宋体" pitchFamily="2" charset="-122"/>
                        </a:defRPr>
                      </a:lvl5pPr>
                      <a:lvl6pPr fontAlgn="base">
                        <a:spcBef>
                          <a:spcPct val="20000"/>
                        </a:spcBef>
                        <a:spcAft>
                          <a:spcPct val="0"/>
                        </a:spcAft>
                        <a:defRPr>
                          <a:solidFill>
                            <a:schemeClr val="tx1"/>
                          </a:solidFill>
                          <a:latin typeface="Arial" pitchFamily="34" charset="0"/>
                          <a:ea typeface="宋体" pitchFamily="2" charset="-122"/>
                        </a:defRPr>
                      </a:lvl6pPr>
                      <a:lvl7pPr fontAlgn="base">
                        <a:spcBef>
                          <a:spcPct val="20000"/>
                        </a:spcBef>
                        <a:spcAft>
                          <a:spcPct val="0"/>
                        </a:spcAft>
                        <a:defRPr>
                          <a:solidFill>
                            <a:schemeClr val="tx1"/>
                          </a:solidFill>
                          <a:latin typeface="Arial" pitchFamily="34" charset="0"/>
                          <a:ea typeface="宋体" pitchFamily="2" charset="-122"/>
                        </a:defRPr>
                      </a:lvl7pPr>
                      <a:lvl8pPr fontAlgn="base">
                        <a:spcBef>
                          <a:spcPct val="20000"/>
                        </a:spcBef>
                        <a:spcAft>
                          <a:spcPct val="0"/>
                        </a:spcAft>
                        <a:defRPr>
                          <a:solidFill>
                            <a:schemeClr val="tx1"/>
                          </a:solidFill>
                          <a:latin typeface="Arial" pitchFamily="34" charset="0"/>
                          <a:ea typeface="宋体" pitchFamily="2" charset="-122"/>
                        </a:defRPr>
                      </a:lvl8pPr>
                      <a:lvl9pPr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Times New Roman" panose="02020603050405020304" pitchFamily="18" charset="0"/>
                          <a:ea typeface="宋体" pitchFamily="2" charset="-122"/>
                          <a:cs typeface="Times New Roman" panose="02020603050405020304" pitchFamily="18" charset="0"/>
                        </a:rPr>
                        <a:t>BR(</a:t>
                      </a:r>
                      <a:r>
                        <a:rPr kumimoji="0" lang="en-US" altLang="zh-CN" sz="1800" b="1" i="0" u="none" strike="noStrike" cap="none" normalizeH="0" baseline="0" dirty="0" smtClean="0">
                          <a:ln>
                            <a:noFill/>
                          </a:ln>
                          <a:solidFill>
                            <a:schemeClr val="tx1"/>
                          </a:solidFill>
                          <a:effectLst/>
                          <a:latin typeface="Times New Roman" panose="02020603050405020304" pitchFamily="18" charset="0"/>
                          <a:ea typeface="宋体" pitchFamily="2" charset="-122"/>
                          <a:cs typeface="Times New Roman" panose="02020603050405020304" pitchFamily="18" charset="0"/>
                          <a:sym typeface="Symbol" pitchFamily="18" charset="2"/>
                        </a:rPr>
                        <a:t></a:t>
                      </a:r>
                      <a:r>
                        <a:rPr kumimoji="0" lang="en-US" altLang="zh-CN" sz="1800" b="1" i="0" u="none" strike="noStrike" cap="none" normalizeH="0" baseline="0" dirty="0" err="1" smtClean="0">
                          <a:ln>
                            <a:noFill/>
                          </a:ln>
                          <a:solidFill>
                            <a:schemeClr val="tx1"/>
                          </a:solidFill>
                          <a:effectLst/>
                          <a:latin typeface="Times New Roman" panose="02020603050405020304" pitchFamily="18" charset="0"/>
                          <a:ea typeface="宋体" pitchFamily="2" charset="-122"/>
                          <a:cs typeface="Times New Roman" panose="02020603050405020304" pitchFamily="18" charset="0"/>
                          <a:sym typeface="Symbol" pitchFamily="18" charset="2"/>
                        </a:rPr>
                        <a:t>NeN</a:t>
                      </a:r>
                      <a:r>
                        <a:rPr kumimoji="0" lang="en-US" altLang="zh-CN" sz="1800" b="1" i="0" u="none" strike="noStrike" cap="none" normalizeH="0" baseline="0" dirty="0" smtClean="0">
                          <a:ln>
                            <a:noFill/>
                          </a:ln>
                          <a:solidFill>
                            <a:schemeClr val="tx1"/>
                          </a:solidFill>
                          <a:effectLst/>
                          <a:latin typeface="Times New Roman" panose="02020603050405020304" pitchFamily="18" charset="0"/>
                          <a:ea typeface="宋体" pitchFamily="2" charset="-122"/>
                          <a:cs typeface="Times New Roman" panose="02020603050405020304" pitchFamily="18" charset="0"/>
                          <a:sym typeface="Symbol" pitchFamily="18" charset="2"/>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itchFamily="34" charset="0"/>
                          <a:ea typeface="宋体" pitchFamily="2" charset="-122"/>
                        </a:defRPr>
                      </a:lvl1pPr>
                      <a:lvl2pPr algn="l">
                        <a:spcBef>
                          <a:spcPct val="20000"/>
                        </a:spcBef>
                        <a:defRPr sz="2400">
                          <a:solidFill>
                            <a:schemeClr val="tx1"/>
                          </a:solidFill>
                          <a:latin typeface="Arial" pitchFamily="34" charset="0"/>
                          <a:ea typeface="宋体" pitchFamily="2" charset="-122"/>
                        </a:defRPr>
                      </a:lvl2pPr>
                      <a:lvl3pPr algn="l">
                        <a:spcBef>
                          <a:spcPct val="20000"/>
                        </a:spcBef>
                        <a:defRPr sz="2000">
                          <a:solidFill>
                            <a:schemeClr val="tx1"/>
                          </a:solidFill>
                          <a:latin typeface="Arial" pitchFamily="34" charset="0"/>
                          <a:ea typeface="宋体" pitchFamily="2" charset="-122"/>
                        </a:defRPr>
                      </a:lvl3pPr>
                      <a:lvl4pPr algn="l">
                        <a:spcBef>
                          <a:spcPct val="20000"/>
                        </a:spcBef>
                        <a:defRPr>
                          <a:solidFill>
                            <a:schemeClr val="tx1"/>
                          </a:solidFill>
                          <a:latin typeface="Arial" pitchFamily="34" charset="0"/>
                          <a:ea typeface="宋体" pitchFamily="2" charset="-122"/>
                        </a:defRPr>
                      </a:lvl4pPr>
                      <a:lvl5pPr algn="l">
                        <a:spcBef>
                          <a:spcPct val="20000"/>
                        </a:spcBef>
                        <a:defRPr>
                          <a:solidFill>
                            <a:schemeClr val="tx1"/>
                          </a:solidFill>
                          <a:latin typeface="Arial" pitchFamily="34" charset="0"/>
                          <a:ea typeface="宋体" pitchFamily="2" charset="-122"/>
                        </a:defRPr>
                      </a:lvl5pPr>
                      <a:lvl6pPr fontAlgn="base">
                        <a:spcBef>
                          <a:spcPct val="20000"/>
                        </a:spcBef>
                        <a:spcAft>
                          <a:spcPct val="0"/>
                        </a:spcAft>
                        <a:defRPr>
                          <a:solidFill>
                            <a:schemeClr val="tx1"/>
                          </a:solidFill>
                          <a:latin typeface="Arial" pitchFamily="34" charset="0"/>
                          <a:ea typeface="宋体" pitchFamily="2" charset="-122"/>
                        </a:defRPr>
                      </a:lvl6pPr>
                      <a:lvl7pPr fontAlgn="base">
                        <a:spcBef>
                          <a:spcPct val="20000"/>
                        </a:spcBef>
                        <a:spcAft>
                          <a:spcPct val="0"/>
                        </a:spcAft>
                        <a:defRPr>
                          <a:solidFill>
                            <a:schemeClr val="tx1"/>
                          </a:solidFill>
                          <a:latin typeface="Arial" pitchFamily="34" charset="0"/>
                          <a:ea typeface="宋体" pitchFamily="2" charset="-122"/>
                        </a:defRPr>
                      </a:lvl7pPr>
                      <a:lvl8pPr fontAlgn="base">
                        <a:spcBef>
                          <a:spcPct val="20000"/>
                        </a:spcBef>
                        <a:spcAft>
                          <a:spcPct val="0"/>
                        </a:spcAft>
                        <a:defRPr>
                          <a:solidFill>
                            <a:schemeClr val="tx1"/>
                          </a:solidFill>
                          <a:latin typeface="Arial" pitchFamily="34" charset="0"/>
                          <a:ea typeface="宋体" pitchFamily="2" charset="-122"/>
                        </a:defRPr>
                      </a:lvl8pPr>
                      <a:lvl9pPr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Times New Roman" panose="02020603050405020304" pitchFamily="18" charset="0"/>
                          <a:ea typeface="宋体" pitchFamily="2" charset="-122"/>
                          <a:cs typeface="Times New Roman" panose="02020603050405020304" pitchFamily="18" charset="0"/>
                        </a:rPr>
                        <a:t>BR(</a:t>
                      </a:r>
                      <a:r>
                        <a:rPr kumimoji="0" lang="en-US" altLang="zh-CN" sz="1800" b="1" i="0" u="none" strike="noStrike" cap="none" normalizeH="0" baseline="0" dirty="0" smtClean="0">
                          <a:ln>
                            <a:noFill/>
                          </a:ln>
                          <a:solidFill>
                            <a:schemeClr val="tx1"/>
                          </a:solidFill>
                          <a:effectLst/>
                          <a:latin typeface="Times New Roman" panose="02020603050405020304" pitchFamily="18" charset="0"/>
                          <a:ea typeface="宋体" pitchFamily="2" charset="-122"/>
                          <a:cs typeface="Times New Roman" panose="02020603050405020304" pitchFamily="18" charset="0"/>
                          <a:sym typeface="SymbolPS" pitchFamily="18" charset="2"/>
                        </a:rPr>
                        <a:t></a:t>
                      </a:r>
                      <a:r>
                        <a:rPr kumimoji="0" lang="en-US" altLang="zh-CN" sz="1800" b="1" i="0" u="none" strike="noStrike" cap="none" normalizeH="0" baseline="0" dirty="0" smtClean="0">
                          <a:ln>
                            <a:noFill/>
                          </a:ln>
                          <a:solidFill>
                            <a:schemeClr val="tx1"/>
                          </a:solidFill>
                          <a:effectLst/>
                          <a:latin typeface="Times New Roman" panose="02020603050405020304" pitchFamily="18" charset="0"/>
                          <a:ea typeface="宋体" pitchFamily="2" charset="-122"/>
                          <a:cs typeface="Times New Roman" panose="02020603050405020304" pitchFamily="18" charset="0"/>
                          <a:sym typeface="Symbol" pitchFamily="18" charset="2"/>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itchFamily="34" charset="0"/>
                          <a:ea typeface="宋体" pitchFamily="2" charset="-122"/>
                        </a:defRPr>
                      </a:lvl1pPr>
                      <a:lvl2pPr algn="l">
                        <a:spcBef>
                          <a:spcPct val="20000"/>
                        </a:spcBef>
                        <a:defRPr sz="2400">
                          <a:solidFill>
                            <a:schemeClr val="tx1"/>
                          </a:solidFill>
                          <a:latin typeface="Arial" pitchFamily="34" charset="0"/>
                          <a:ea typeface="宋体" pitchFamily="2" charset="-122"/>
                        </a:defRPr>
                      </a:lvl2pPr>
                      <a:lvl3pPr algn="l">
                        <a:spcBef>
                          <a:spcPct val="20000"/>
                        </a:spcBef>
                        <a:defRPr sz="2000">
                          <a:solidFill>
                            <a:schemeClr val="tx1"/>
                          </a:solidFill>
                          <a:latin typeface="Arial" pitchFamily="34" charset="0"/>
                          <a:ea typeface="宋体" pitchFamily="2" charset="-122"/>
                        </a:defRPr>
                      </a:lvl3pPr>
                      <a:lvl4pPr algn="l">
                        <a:spcBef>
                          <a:spcPct val="20000"/>
                        </a:spcBef>
                        <a:defRPr>
                          <a:solidFill>
                            <a:schemeClr val="tx1"/>
                          </a:solidFill>
                          <a:latin typeface="Arial" pitchFamily="34" charset="0"/>
                          <a:ea typeface="宋体" pitchFamily="2" charset="-122"/>
                        </a:defRPr>
                      </a:lvl4pPr>
                      <a:lvl5pPr algn="l">
                        <a:spcBef>
                          <a:spcPct val="20000"/>
                        </a:spcBef>
                        <a:defRPr>
                          <a:solidFill>
                            <a:schemeClr val="tx1"/>
                          </a:solidFill>
                          <a:latin typeface="Arial" pitchFamily="34" charset="0"/>
                          <a:ea typeface="宋体" pitchFamily="2" charset="-122"/>
                        </a:defRPr>
                      </a:lvl5pPr>
                      <a:lvl6pPr fontAlgn="base">
                        <a:spcBef>
                          <a:spcPct val="20000"/>
                        </a:spcBef>
                        <a:spcAft>
                          <a:spcPct val="0"/>
                        </a:spcAft>
                        <a:defRPr>
                          <a:solidFill>
                            <a:schemeClr val="tx1"/>
                          </a:solidFill>
                          <a:latin typeface="Arial" pitchFamily="34" charset="0"/>
                          <a:ea typeface="宋体" pitchFamily="2" charset="-122"/>
                        </a:defRPr>
                      </a:lvl6pPr>
                      <a:lvl7pPr fontAlgn="base">
                        <a:spcBef>
                          <a:spcPct val="20000"/>
                        </a:spcBef>
                        <a:spcAft>
                          <a:spcPct val="0"/>
                        </a:spcAft>
                        <a:defRPr>
                          <a:solidFill>
                            <a:schemeClr val="tx1"/>
                          </a:solidFill>
                          <a:latin typeface="Arial" pitchFamily="34" charset="0"/>
                          <a:ea typeface="宋体" pitchFamily="2" charset="-122"/>
                        </a:defRPr>
                      </a:lvl7pPr>
                      <a:lvl8pPr fontAlgn="base">
                        <a:spcBef>
                          <a:spcPct val="20000"/>
                        </a:spcBef>
                        <a:spcAft>
                          <a:spcPct val="0"/>
                        </a:spcAft>
                        <a:defRPr>
                          <a:solidFill>
                            <a:schemeClr val="tx1"/>
                          </a:solidFill>
                          <a:latin typeface="Arial" pitchFamily="34" charset="0"/>
                          <a:ea typeface="宋体" pitchFamily="2" charset="-122"/>
                        </a:defRPr>
                      </a:lvl8pPr>
                      <a:lvl9pPr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Times New Roman" panose="02020603050405020304" pitchFamily="18" charset="0"/>
                          <a:ea typeface="宋体" pitchFamily="2" charset="-122"/>
                          <a:cs typeface="Times New Roman" panose="02020603050405020304" pitchFamily="18" charset="0"/>
                        </a:rPr>
                        <a:t>BR(</a:t>
                      </a:r>
                      <a:r>
                        <a:rPr kumimoji="0" lang="en-US" altLang="zh-CN" sz="1800" b="1" i="0" u="none" strike="noStrike" cap="none" normalizeH="0" baseline="0" dirty="0" smtClean="0">
                          <a:ln>
                            <a:noFill/>
                          </a:ln>
                          <a:solidFill>
                            <a:schemeClr val="tx1"/>
                          </a:solidFill>
                          <a:effectLst/>
                          <a:latin typeface="Times New Roman" panose="02020603050405020304" pitchFamily="18" charset="0"/>
                          <a:ea typeface="宋体" pitchFamily="2" charset="-122"/>
                          <a:cs typeface="Times New Roman" panose="02020603050405020304" pitchFamily="18" charset="0"/>
                          <a:sym typeface="SymbolPS" pitchFamily="18" charset="2"/>
                        </a:rPr>
                        <a:t></a:t>
                      </a:r>
                      <a:r>
                        <a:rPr kumimoji="0" lang="en-US" altLang="zh-CN" sz="1800" b="1" i="0" u="none" strike="noStrike" cap="none" normalizeH="0" baseline="0" dirty="0" smtClean="0">
                          <a:ln>
                            <a:noFill/>
                          </a:ln>
                          <a:solidFill>
                            <a:schemeClr val="tx1"/>
                          </a:solidFill>
                          <a:effectLst/>
                          <a:latin typeface="Times New Roman" panose="02020603050405020304" pitchFamily="18" charset="0"/>
                          <a:ea typeface="宋体" pitchFamily="2" charset="-122"/>
                          <a:cs typeface="Times New Roman" panose="02020603050405020304" pitchFamily="18" charset="0"/>
                          <a:sym typeface="Symbol" pitchFamily="18" charset="2"/>
                        </a:rPr>
                        <a:t></a:t>
                      </a:r>
                      <a:r>
                        <a:rPr kumimoji="0" lang="en-US" altLang="zh-CN" sz="1800" b="1" i="0" u="none" strike="noStrike" cap="none" normalizeH="0" baseline="0" dirty="0" err="1" smtClean="0">
                          <a:ln>
                            <a:noFill/>
                          </a:ln>
                          <a:solidFill>
                            <a:schemeClr val="tx1"/>
                          </a:solidFill>
                          <a:effectLst/>
                          <a:latin typeface="Times New Roman" panose="02020603050405020304" pitchFamily="18" charset="0"/>
                          <a:ea typeface="宋体" pitchFamily="2" charset="-122"/>
                          <a:cs typeface="Times New Roman" panose="02020603050405020304" pitchFamily="18" charset="0"/>
                          <a:sym typeface="Symbol" pitchFamily="18" charset="2"/>
                        </a:rPr>
                        <a:t>lll</a:t>
                      </a:r>
                      <a:r>
                        <a:rPr kumimoji="0" lang="en-US" altLang="zh-CN" sz="1800" b="1" i="0" u="none" strike="noStrike" cap="none" normalizeH="0" baseline="0" dirty="0" smtClean="0">
                          <a:ln>
                            <a:noFill/>
                          </a:ln>
                          <a:solidFill>
                            <a:schemeClr val="tx1"/>
                          </a:solidFill>
                          <a:effectLst/>
                          <a:latin typeface="Times New Roman" panose="02020603050405020304" pitchFamily="18" charset="0"/>
                          <a:ea typeface="宋体" pitchFamily="2" charset="-122"/>
                          <a:cs typeface="Times New Roman" panose="02020603050405020304" pitchFamily="18" charset="0"/>
                          <a:sym typeface="Symbol" pitchFamily="18" charset="2"/>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lvl1pPr algn="l">
                        <a:spcBef>
                          <a:spcPct val="20000"/>
                        </a:spcBef>
                        <a:defRPr sz="2800">
                          <a:solidFill>
                            <a:schemeClr val="tx1"/>
                          </a:solidFill>
                          <a:latin typeface="Arial" pitchFamily="34" charset="0"/>
                          <a:ea typeface="宋体" pitchFamily="2" charset="-122"/>
                        </a:defRPr>
                      </a:lvl1pPr>
                      <a:lvl2pPr algn="l">
                        <a:spcBef>
                          <a:spcPct val="20000"/>
                        </a:spcBef>
                        <a:defRPr sz="2400">
                          <a:solidFill>
                            <a:schemeClr val="tx1"/>
                          </a:solidFill>
                          <a:latin typeface="Arial" pitchFamily="34" charset="0"/>
                          <a:ea typeface="宋体" pitchFamily="2" charset="-122"/>
                        </a:defRPr>
                      </a:lvl2pPr>
                      <a:lvl3pPr algn="l">
                        <a:spcBef>
                          <a:spcPct val="20000"/>
                        </a:spcBef>
                        <a:defRPr sz="2000">
                          <a:solidFill>
                            <a:schemeClr val="tx1"/>
                          </a:solidFill>
                          <a:latin typeface="Arial" pitchFamily="34" charset="0"/>
                          <a:ea typeface="宋体" pitchFamily="2" charset="-122"/>
                        </a:defRPr>
                      </a:lvl3pPr>
                      <a:lvl4pPr algn="l">
                        <a:spcBef>
                          <a:spcPct val="20000"/>
                        </a:spcBef>
                        <a:defRPr>
                          <a:solidFill>
                            <a:schemeClr val="tx1"/>
                          </a:solidFill>
                          <a:latin typeface="Arial" pitchFamily="34" charset="0"/>
                          <a:ea typeface="宋体" pitchFamily="2" charset="-122"/>
                        </a:defRPr>
                      </a:lvl4pPr>
                      <a:lvl5pPr algn="l">
                        <a:spcBef>
                          <a:spcPct val="20000"/>
                        </a:spcBef>
                        <a:defRPr>
                          <a:solidFill>
                            <a:schemeClr val="tx1"/>
                          </a:solidFill>
                          <a:latin typeface="Arial" pitchFamily="34" charset="0"/>
                          <a:ea typeface="宋体" pitchFamily="2" charset="-122"/>
                        </a:defRPr>
                      </a:lvl5pPr>
                      <a:lvl6pPr fontAlgn="base">
                        <a:spcBef>
                          <a:spcPct val="20000"/>
                        </a:spcBef>
                        <a:spcAft>
                          <a:spcPct val="0"/>
                        </a:spcAft>
                        <a:defRPr>
                          <a:solidFill>
                            <a:schemeClr val="tx1"/>
                          </a:solidFill>
                          <a:latin typeface="Arial" pitchFamily="34" charset="0"/>
                          <a:ea typeface="宋体" pitchFamily="2" charset="-122"/>
                        </a:defRPr>
                      </a:lvl6pPr>
                      <a:lvl7pPr fontAlgn="base">
                        <a:spcBef>
                          <a:spcPct val="20000"/>
                        </a:spcBef>
                        <a:spcAft>
                          <a:spcPct val="0"/>
                        </a:spcAft>
                        <a:defRPr>
                          <a:solidFill>
                            <a:schemeClr val="tx1"/>
                          </a:solidFill>
                          <a:latin typeface="Arial" pitchFamily="34" charset="0"/>
                          <a:ea typeface="宋体" pitchFamily="2" charset="-122"/>
                        </a:defRPr>
                      </a:lvl7pPr>
                      <a:lvl8pPr fontAlgn="base">
                        <a:spcBef>
                          <a:spcPct val="20000"/>
                        </a:spcBef>
                        <a:spcAft>
                          <a:spcPct val="0"/>
                        </a:spcAft>
                        <a:defRPr>
                          <a:solidFill>
                            <a:schemeClr val="tx1"/>
                          </a:solidFill>
                          <a:latin typeface="Arial" pitchFamily="34" charset="0"/>
                          <a:ea typeface="宋体" pitchFamily="2" charset="-122"/>
                        </a:defRPr>
                      </a:lvl8pPr>
                      <a:lvl9pPr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anose="02020603050405020304" pitchFamily="18" charset="0"/>
                          <a:ea typeface="宋体" pitchFamily="2" charset="-122"/>
                          <a:cs typeface="Times New Roman" panose="02020603050405020304" pitchFamily="18" charset="0"/>
                        </a:rPr>
                        <a:t>MEG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itchFamily="34" charset="0"/>
                          <a:ea typeface="宋体" pitchFamily="2" charset="-122"/>
                        </a:defRPr>
                      </a:lvl1pPr>
                      <a:lvl2pPr algn="l">
                        <a:spcBef>
                          <a:spcPct val="20000"/>
                        </a:spcBef>
                        <a:defRPr sz="2400">
                          <a:solidFill>
                            <a:schemeClr val="tx1"/>
                          </a:solidFill>
                          <a:latin typeface="Arial" pitchFamily="34" charset="0"/>
                          <a:ea typeface="宋体" pitchFamily="2" charset="-122"/>
                        </a:defRPr>
                      </a:lvl2pPr>
                      <a:lvl3pPr algn="l">
                        <a:spcBef>
                          <a:spcPct val="20000"/>
                        </a:spcBef>
                        <a:defRPr sz="2000">
                          <a:solidFill>
                            <a:schemeClr val="tx1"/>
                          </a:solidFill>
                          <a:latin typeface="Arial" pitchFamily="34" charset="0"/>
                          <a:ea typeface="宋体" pitchFamily="2" charset="-122"/>
                        </a:defRPr>
                      </a:lvl3pPr>
                      <a:lvl4pPr algn="l">
                        <a:spcBef>
                          <a:spcPct val="20000"/>
                        </a:spcBef>
                        <a:defRPr>
                          <a:solidFill>
                            <a:schemeClr val="tx1"/>
                          </a:solidFill>
                          <a:latin typeface="Arial" pitchFamily="34" charset="0"/>
                          <a:ea typeface="宋体" pitchFamily="2" charset="-122"/>
                        </a:defRPr>
                      </a:lvl4pPr>
                      <a:lvl5pPr algn="l">
                        <a:spcBef>
                          <a:spcPct val="20000"/>
                        </a:spcBef>
                        <a:defRPr>
                          <a:solidFill>
                            <a:schemeClr val="tx1"/>
                          </a:solidFill>
                          <a:latin typeface="Arial" pitchFamily="34" charset="0"/>
                          <a:ea typeface="宋体" pitchFamily="2" charset="-122"/>
                        </a:defRPr>
                      </a:lvl5pPr>
                      <a:lvl6pPr fontAlgn="base">
                        <a:spcBef>
                          <a:spcPct val="20000"/>
                        </a:spcBef>
                        <a:spcAft>
                          <a:spcPct val="0"/>
                        </a:spcAft>
                        <a:defRPr>
                          <a:solidFill>
                            <a:schemeClr val="tx1"/>
                          </a:solidFill>
                          <a:latin typeface="Arial" pitchFamily="34" charset="0"/>
                          <a:ea typeface="宋体" pitchFamily="2" charset="-122"/>
                        </a:defRPr>
                      </a:lvl6pPr>
                      <a:lvl7pPr fontAlgn="base">
                        <a:spcBef>
                          <a:spcPct val="20000"/>
                        </a:spcBef>
                        <a:spcAft>
                          <a:spcPct val="0"/>
                        </a:spcAft>
                        <a:defRPr>
                          <a:solidFill>
                            <a:schemeClr val="tx1"/>
                          </a:solidFill>
                          <a:latin typeface="Arial" pitchFamily="34" charset="0"/>
                          <a:ea typeface="宋体" pitchFamily="2" charset="-122"/>
                        </a:defRPr>
                      </a:lvl7pPr>
                      <a:lvl8pPr fontAlgn="base">
                        <a:spcBef>
                          <a:spcPct val="20000"/>
                        </a:spcBef>
                        <a:spcAft>
                          <a:spcPct val="0"/>
                        </a:spcAft>
                        <a:defRPr>
                          <a:solidFill>
                            <a:schemeClr val="tx1"/>
                          </a:solidFill>
                          <a:latin typeface="Arial" pitchFamily="34" charset="0"/>
                          <a:ea typeface="宋体" pitchFamily="2" charset="-122"/>
                        </a:defRPr>
                      </a:lvl8pPr>
                      <a:lvl9pPr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Times New Roman" panose="02020603050405020304" pitchFamily="18" charset="0"/>
                          <a:ea typeface="宋体" pitchFamily="2" charset="-122"/>
                          <a:cs typeface="Times New Roman" panose="02020603050405020304" pitchFamily="18" charset="0"/>
                        </a:rPr>
                        <a:t>1</a:t>
                      </a:r>
                      <a:r>
                        <a:rPr kumimoji="0" lang="en-US" altLang="zh-CN" sz="1800" b="1" i="0" u="none" strike="noStrike" cap="none" normalizeH="0" baseline="0" dirty="0" smtClean="0">
                          <a:ln>
                            <a:noFill/>
                          </a:ln>
                          <a:solidFill>
                            <a:schemeClr val="tx1"/>
                          </a:solidFill>
                          <a:effectLst/>
                          <a:latin typeface="Times New Roman" panose="02020603050405020304" pitchFamily="18" charset="0"/>
                          <a:ea typeface="宋体" pitchFamily="2" charset="-122"/>
                          <a:cs typeface="Times New Roman" panose="02020603050405020304" pitchFamily="18" charset="0"/>
                          <a:sym typeface="SymbolPS" pitchFamily="18" charset="2"/>
                        </a:rPr>
                        <a:t>10</a:t>
                      </a:r>
                      <a:r>
                        <a:rPr kumimoji="0" lang="en-US" altLang="zh-CN" sz="1800" b="1" i="0" u="none" strike="noStrike" cap="none" normalizeH="0" baseline="30000" dirty="0" smtClean="0">
                          <a:ln>
                            <a:noFill/>
                          </a:ln>
                          <a:solidFill>
                            <a:schemeClr val="tx1"/>
                          </a:solidFill>
                          <a:effectLst/>
                          <a:latin typeface="Times New Roman" panose="02020603050405020304" pitchFamily="18" charset="0"/>
                          <a:ea typeface="宋体" pitchFamily="2" charset="-122"/>
                          <a:cs typeface="Times New Roman" panose="02020603050405020304" pitchFamily="18" charset="0"/>
                          <a:sym typeface="SymbolPS" pitchFamily="18" charset="2"/>
                        </a:rPr>
                        <a:t>13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itchFamily="34" charset="0"/>
                          <a:ea typeface="宋体" pitchFamily="2" charset="-122"/>
                        </a:defRPr>
                      </a:lvl1pPr>
                      <a:lvl2pPr algn="l">
                        <a:spcBef>
                          <a:spcPct val="20000"/>
                        </a:spcBef>
                        <a:defRPr sz="2400">
                          <a:solidFill>
                            <a:schemeClr val="tx1"/>
                          </a:solidFill>
                          <a:latin typeface="Arial" pitchFamily="34" charset="0"/>
                          <a:ea typeface="宋体" pitchFamily="2" charset="-122"/>
                        </a:defRPr>
                      </a:lvl2pPr>
                      <a:lvl3pPr algn="l">
                        <a:spcBef>
                          <a:spcPct val="20000"/>
                        </a:spcBef>
                        <a:defRPr sz="2000">
                          <a:solidFill>
                            <a:schemeClr val="tx1"/>
                          </a:solidFill>
                          <a:latin typeface="Arial" pitchFamily="34" charset="0"/>
                          <a:ea typeface="宋体" pitchFamily="2" charset="-122"/>
                        </a:defRPr>
                      </a:lvl3pPr>
                      <a:lvl4pPr algn="l">
                        <a:spcBef>
                          <a:spcPct val="20000"/>
                        </a:spcBef>
                        <a:defRPr>
                          <a:solidFill>
                            <a:schemeClr val="tx1"/>
                          </a:solidFill>
                          <a:latin typeface="Arial" pitchFamily="34" charset="0"/>
                          <a:ea typeface="宋体" pitchFamily="2" charset="-122"/>
                        </a:defRPr>
                      </a:lvl4pPr>
                      <a:lvl5pPr algn="l">
                        <a:spcBef>
                          <a:spcPct val="20000"/>
                        </a:spcBef>
                        <a:defRPr>
                          <a:solidFill>
                            <a:schemeClr val="tx1"/>
                          </a:solidFill>
                          <a:latin typeface="Arial" pitchFamily="34" charset="0"/>
                          <a:ea typeface="宋体" pitchFamily="2" charset="-122"/>
                        </a:defRPr>
                      </a:lvl5pPr>
                      <a:lvl6pPr fontAlgn="base">
                        <a:spcBef>
                          <a:spcPct val="20000"/>
                        </a:spcBef>
                        <a:spcAft>
                          <a:spcPct val="0"/>
                        </a:spcAft>
                        <a:defRPr>
                          <a:solidFill>
                            <a:schemeClr val="tx1"/>
                          </a:solidFill>
                          <a:latin typeface="Arial" pitchFamily="34" charset="0"/>
                          <a:ea typeface="宋体" pitchFamily="2" charset="-122"/>
                        </a:defRPr>
                      </a:lvl6pPr>
                      <a:lvl7pPr fontAlgn="base">
                        <a:spcBef>
                          <a:spcPct val="20000"/>
                        </a:spcBef>
                        <a:spcAft>
                          <a:spcPct val="0"/>
                        </a:spcAft>
                        <a:defRPr>
                          <a:solidFill>
                            <a:schemeClr val="tx1"/>
                          </a:solidFill>
                          <a:latin typeface="Arial" pitchFamily="34" charset="0"/>
                          <a:ea typeface="宋体" pitchFamily="2" charset="-122"/>
                        </a:defRPr>
                      </a:lvl7pPr>
                      <a:lvl8pPr fontAlgn="base">
                        <a:spcBef>
                          <a:spcPct val="20000"/>
                        </a:spcBef>
                        <a:spcAft>
                          <a:spcPct val="0"/>
                        </a:spcAft>
                        <a:defRPr>
                          <a:solidFill>
                            <a:schemeClr val="tx1"/>
                          </a:solidFill>
                          <a:latin typeface="Arial" pitchFamily="34" charset="0"/>
                          <a:ea typeface="宋体" pitchFamily="2" charset="-122"/>
                        </a:defRPr>
                      </a:lvl8pPr>
                      <a:lvl9pPr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zh-CN" sz="1800" b="1" i="0" u="none" strike="noStrike" cap="none" normalizeH="0" baseline="0" dirty="0" smtClean="0">
                        <a:ln>
                          <a:noFill/>
                        </a:ln>
                        <a:solidFill>
                          <a:schemeClr val="tx1"/>
                        </a:solidFill>
                        <a:effectLst/>
                        <a:latin typeface="Times New Roman" panose="02020603050405020304" pitchFamily="18" charset="0"/>
                        <a:ea typeface="宋体" pitchFamily="2" charset="-122"/>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itchFamily="34" charset="0"/>
                          <a:ea typeface="宋体" pitchFamily="2" charset="-122"/>
                        </a:defRPr>
                      </a:lvl1pPr>
                      <a:lvl2pPr algn="l">
                        <a:spcBef>
                          <a:spcPct val="20000"/>
                        </a:spcBef>
                        <a:defRPr sz="2400">
                          <a:solidFill>
                            <a:schemeClr val="tx1"/>
                          </a:solidFill>
                          <a:latin typeface="Arial" pitchFamily="34" charset="0"/>
                          <a:ea typeface="宋体" pitchFamily="2" charset="-122"/>
                        </a:defRPr>
                      </a:lvl2pPr>
                      <a:lvl3pPr algn="l">
                        <a:spcBef>
                          <a:spcPct val="20000"/>
                        </a:spcBef>
                        <a:defRPr sz="2000">
                          <a:solidFill>
                            <a:schemeClr val="tx1"/>
                          </a:solidFill>
                          <a:latin typeface="Arial" pitchFamily="34" charset="0"/>
                          <a:ea typeface="宋体" pitchFamily="2" charset="-122"/>
                        </a:defRPr>
                      </a:lvl3pPr>
                      <a:lvl4pPr algn="l">
                        <a:spcBef>
                          <a:spcPct val="20000"/>
                        </a:spcBef>
                        <a:defRPr>
                          <a:solidFill>
                            <a:schemeClr val="tx1"/>
                          </a:solidFill>
                          <a:latin typeface="Arial" pitchFamily="34" charset="0"/>
                          <a:ea typeface="宋体" pitchFamily="2" charset="-122"/>
                        </a:defRPr>
                      </a:lvl4pPr>
                      <a:lvl5pPr algn="l">
                        <a:spcBef>
                          <a:spcPct val="20000"/>
                        </a:spcBef>
                        <a:defRPr>
                          <a:solidFill>
                            <a:schemeClr val="tx1"/>
                          </a:solidFill>
                          <a:latin typeface="Arial" pitchFamily="34" charset="0"/>
                          <a:ea typeface="宋体" pitchFamily="2" charset="-122"/>
                        </a:defRPr>
                      </a:lvl5pPr>
                      <a:lvl6pPr fontAlgn="base">
                        <a:spcBef>
                          <a:spcPct val="20000"/>
                        </a:spcBef>
                        <a:spcAft>
                          <a:spcPct val="0"/>
                        </a:spcAft>
                        <a:defRPr>
                          <a:solidFill>
                            <a:schemeClr val="tx1"/>
                          </a:solidFill>
                          <a:latin typeface="Arial" pitchFamily="34" charset="0"/>
                          <a:ea typeface="宋体" pitchFamily="2" charset="-122"/>
                        </a:defRPr>
                      </a:lvl6pPr>
                      <a:lvl7pPr fontAlgn="base">
                        <a:spcBef>
                          <a:spcPct val="20000"/>
                        </a:spcBef>
                        <a:spcAft>
                          <a:spcPct val="0"/>
                        </a:spcAft>
                        <a:defRPr>
                          <a:solidFill>
                            <a:schemeClr val="tx1"/>
                          </a:solidFill>
                          <a:latin typeface="Arial" pitchFamily="34" charset="0"/>
                          <a:ea typeface="宋体" pitchFamily="2" charset="-122"/>
                        </a:defRPr>
                      </a:lvl7pPr>
                      <a:lvl8pPr fontAlgn="base">
                        <a:spcBef>
                          <a:spcPct val="20000"/>
                        </a:spcBef>
                        <a:spcAft>
                          <a:spcPct val="0"/>
                        </a:spcAft>
                        <a:defRPr>
                          <a:solidFill>
                            <a:schemeClr val="tx1"/>
                          </a:solidFill>
                          <a:latin typeface="Arial" pitchFamily="34" charset="0"/>
                          <a:ea typeface="宋体" pitchFamily="2" charset="-122"/>
                        </a:defRPr>
                      </a:lvl8pPr>
                      <a:lvl9pPr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zh-CN" sz="1800" b="1" i="0" u="none" strike="noStrike" cap="none" normalizeH="0" baseline="0" dirty="0" smtClean="0">
                        <a:ln>
                          <a:noFill/>
                        </a:ln>
                        <a:solidFill>
                          <a:schemeClr val="tx1"/>
                        </a:solidFill>
                        <a:effectLst/>
                        <a:latin typeface="Times New Roman" panose="02020603050405020304" pitchFamily="18" charset="0"/>
                        <a:ea typeface="宋体" pitchFamily="2" charset="-122"/>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itchFamily="34" charset="0"/>
                          <a:ea typeface="宋体" pitchFamily="2" charset="-122"/>
                        </a:defRPr>
                      </a:lvl1pPr>
                      <a:lvl2pPr algn="l">
                        <a:spcBef>
                          <a:spcPct val="20000"/>
                        </a:spcBef>
                        <a:defRPr sz="2400">
                          <a:solidFill>
                            <a:schemeClr val="tx1"/>
                          </a:solidFill>
                          <a:latin typeface="Arial" pitchFamily="34" charset="0"/>
                          <a:ea typeface="宋体" pitchFamily="2" charset="-122"/>
                        </a:defRPr>
                      </a:lvl2pPr>
                      <a:lvl3pPr algn="l">
                        <a:spcBef>
                          <a:spcPct val="20000"/>
                        </a:spcBef>
                        <a:defRPr sz="2000">
                          <a:solidFill>
                            <a:schemeClr val="tx1"/>
                          </a:solidFill>
                          <a:latin typeface="Arial" pitchFamily="34" charset="0"/>
                          <a:ea typeface="宋体" pitchFamily="2" charset="-122"/>
                        </a:defRPr>
                      </a:lvl3pPr>
                      <a:lvl4pPr algn="l">
                        <a:spcBef>
                          <a:spcPct val="20000"/>
                        </a:spcBef>
                        <a:defRPr>
                          <a:solidFill>
                            <a:schemeClr val="tx1"/>
                          </a:solidFill>
                          <a:latin typeface="Arial" pitchFamily="34" charset="0"/>
                          <a:ea typeface="宋体" pitchFamily="2" charset="-122"/>
                        </a:defRPr>
                      </a:lvl4pPr>
                      <a:lvl5pPr algn="l">
                        <a:spcBef>
                          <a:spcPct val="20000"/>
                        </a:spcBef>
                        <a:defRPr>
                          <a:solidFill>
                            <a:schemeClr val="tx1"/>
                          </a:solidFill>
                          <a:latin typeface="Arial" pitchFamily="34" charset="0"/>
                          <a:ea typeface="宋体" pitchFamily="2" charset="-122"/>
                        </a:defRPr>
                      </a:lvl5pPr>
                      <a:lvl6pPr fontAlgn="base">
                        <a:spcBef>
                          <a:spcPct val="20000"/>
                        </a:spcBef>
                        <a:spcAft>
                          <a:spcPct val="0"/>
                        </a:spcAft>
                        <a:defRPr>
                          <a:solidFill>
                            <a:schemeClr val="tx1"/>
                          </a:solidFill>
                          <a:latin typeface="Arial" pitchFamily="34" charset="0"/>
                          <a:ea typeface="宋体" pitchFamily="2" charset="-122"/>
                        </a:defRPr>
                      </a:lvl6pPr>
                      <a:lvl7pPr fontAlgn="base">
                        <a:spcBef>
                          <a:spcPct val="20000"/>
                        </a:spcBef>
                        <a:spcAft>
                          <a:spcPct val="0"/>
                        </a:spcAft>
                        <a:defRPr>
                          <a:solidFill>
                            <a:schemeClr val="tx1"/>
                          </a:solidFill>
                          <a:latin typeface="Arial" pitchFamily="34" charset="0"/>
                          <a:ea typeface="宋体" pitchFamily="2" charset="-122"/>
                        </a:defRPr>
                      </a:lvl7pPr>
                      <a:lvl8pPr fontAlgn="base">
                        <a:spcBef>
                          <a:spcPct val="20000"/>
                        </a:spcBef>
                        <a:spcAft>
                          <a:spcPct val="0"/>
                        </a:spcAft>
                        <a:defRPr>
                          <a:solidFill>
                            <a:schemeClr val="tx1"/>
                          </a:solidFill>
                          <a:latin typeface="Arial" pitchFamily="34" charset="0"/>
                          <a:ea typeface="宋体" pitchFamily="2" charset="-122"/>
                        </a:defRPr>
                      </a:lvl8pPr>
                      <a:lvl9pPr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zh-CN" sz="1800" b="1" i="0" u="none" strike="noStrike" cap="none" normalizeH="0" baseline="0" smtClean="0">
                        <a:ln>
                          <a:noFill/>
                        </a:ln>
                        <a:solidFill>
                          <a:schemeClr val="tx1"/>
                        </a:solidFill>
                        <a:effectLst/>
                        <a:latin typeface="Times New Roman" panose="02020603050405020304" pitchFamily="18" charset="0"/>
                        <a:ea typeface="宋体" pitchFamily="2" charset="-122"/>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itchFamily="34" charset="0"/>
                          <a:ea typeface="宋体" pitchFamily="2" charset="-122"/>
                        </a:defRPr>
                      </a:lvl1pPr>
                      <a:lvl2pPr algn="l">
                        <a:spcBef>
                          <a:spcPct val="20000"/>
                        </a:spcBef>
                        <a:defRPr sz="2400">
                          <a:solidFill>
                            <a:schemeClr val="tx1"/>
                          </a:solidFill>
                          <a:latin typeface="Arial" pitchFamily="34" charset="0"/>
                          <a:ea typeface="宋体" pitchFamily="2" charset="-122"/>
                        </a:defRPr>
                      </a:lvl2pPr>
                      <a:lvl3pPr algn="l">
                        <a:spcBef>
                          <a:spcPct val="20000"/>
                        </a:spcBef>
                        <a:defRPr sz="2000">
                          <a:solidFill>
                            <a:schemeClr val="tx1"/>
                          </a:solidFill>
                          <a:latin typeface="Arial" pitchFamily="34" charset="0"/>
                          <a:ea typeface="宋体" pitchFamily="2" charset="-122"/>
                        </a:defRPr>
                      </a:lvl3pPr>
                      <a:lvl4pPr algn="l">
                        <a:spcBef>
                          <a:spcPct val="20000"/>
                        </a:spcBef>
                        <a:defRPr>
                          <a:solidFill>
                            <a:schemeClr val="tx1"/>
                          </a:solidFill>
                          <a:latin typeface="Arial" pitchFamily="34" charset="0"/>
                          <a:ea typeface="宋体" pitchFamily="2" charset="-122"/>
                        </a:defRPr>
                      </a:lvl4pPr>
                      <a:lvl5pPr algn="l">
                        <a:spcBef>
                          <a:spcPct val="20000"/>
                        </a:spcBef>
                        <a:defRPr>
                          <a:solidFill>
                            <a:schemeClr val="tx1"/>
                          </a:solidFill>
                          <a:latin typeface="Arial" pitchFamily="34" charset="0"/>
                          <a:ea typeface="宋体" pitchFamily="2" charset="-122"/>
                        </a:defRPr>
                      </a:lvl5pPr>
                      <a:lvl6pPr fontAlgn="base">
                        <a:spcBef>
                          <a:spcPct val="20000"/>
                        </a:spcBef>
                        <a:spcAft>
                          <a:spcPct val="0"/>
                        </a:spcAft>
                        <a:defRPr>
                          <a:solidFill>
                            <a:schemeClr val="tx1"/>
                          </a:solidFill>
                          <a:latin typeface="Arial" pitchFamily="34" charset="0"/>
                          <a:ea typeface="宋体" pitchFamily="2" charset="-122"/>
                        </a:defRPr>
                      </a:lvl6pPr>
                      <a:lvl7pPr fontAlgn="base">
                        <a:spcBef>
                          <a:spcPct val="20000"/>
                        </a:spcBef>
                        <a:spcAft>
                          <a:spcPct val="0"/>
                        </a:spcAft>
                        <a:defRPr>
                          <a:solidFill>
                            <a:schemeClr val="tx1"/>
                          </a:solidFill>
                          <a:latin typeface="Arial" pitchFamily="34" charset="0"/>
                          <a:ea typeface="宋体" pitchFamily="2" charset="-122"/>
                        </a:defRPr>
                      </a:lvl7pPr>
                      <a:lvl8pPr fontAlgn="base">
                        <a:spcBef>
                          <a:spcPct val="20000"/>
                        </a:spcBef>
                        <a:spcAft>
                          <a:spcPct val="0"/>
                        </a:spcAft>
                        <a:defRPr>
                          <a:solidFill>
                            <a:schemeClr val="tx1"/>
                          </a:solidFill>
                          <a:latin typeface="Arial" pitchFamily="34" charset="0"/>
                          <a:ea typeface="宋体" pitchFamily="2" charset="-122"/>
                        </a:defRPr>
                      </a:lvl8pPr>
                      <a:lvl9pPr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zh-CN" sz="1800" b="1" i="0" u="none" strike="noStrike" cap="none" normalizeH="0" baseline="0" smtClean="0">
                        <a:ln>
                          <a:noFill/>
                        </a:ln>
                        <a:solidFill>
                          <a:schemeClr val="tx1"/>
                        </a:solidFill>
                        <a:effectLst/>
                        <a:latin typeface="Times New Roman" panose="02020603050405020304" pitchFamily="18" charset="0"/>
                        <a:ea typeface="宋体" pitchFamily="2" charset="-122"/>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lvl1pPr algn="l">
                        <a:spcBef>
                          <a:spcPct val="20000"/>
                        </a:spcBef>
                        <a:defRPr sz="2800">
                          <a:solidFill>
                            <a:schemeClr val="tx1"/>
                          </a:solidFill>
                          <a:latin typeface="Arial" pitchFamily="34" charset="0"/>
                          <a:ea typeface="宋体" pitchFamily="2" charset="-122"/>
                        </a:defRPr>
                      </a:lvl1pPr>
                      <a:lvl2pPr algn="l">
                        <a:spcBef>
                          <a:spcPct val="20000"/>
                        </a:spcBef>
                        <a:defRPr sz="2400">
                          <a:solidFill>
                            <a:schemeClr val="tx1"/>
                          </a:solidFill>
                          <a:latin typeface="Arial" pitchFamily="34" charset="0"/>
                          <a:ea typeface="宋体" pitchFamily="2" charset="-122"/>
                        </a:defRPr>
                      </a:lvl2pPr>
                      <a:lvl3pPr algn="l">
                        <a:spcBef>
                          <a:spcPct val="20000"/>
                        </a:spcBef>
                        <a:defRPr sz="2000">
                          <a:solidFill>
                            <a:schemeClr val="tx1"/>
                          </a:solidFill>
                          <a:latin typeface="Arial" pitchFamily="34" charset="0"/>
                          <a:ea typeface="宋体" pitchFamily="2" charset="-122"/>
                        </a:defRPr>
                      </a:lvl3pPr>
                      <a:lvl4pPr algn="l">
                        <a:spcBef>
                          <a:spcPct val="20000"/>
                        </a:spcBef>
                        <a:defRPr>
                          <a:solidFill>
                            <a:schemeClr val="tx1"/>
                          </a:solidFill>
                          <a:latin typeface="Arial" pitchFamily="34" charset="0"/>
                          <a:ea typeface="宋体" pitchFamily="2" charset="-122"/>
                        </a:defRPr>
                      </a:lvl4pPr>
                      <a:lvl5pPr algn="l">
                        <a:spcBef>
                          <a:spcPct val="20000"/>
                        </a:spcBef>
                        <a:defRPr>
                          <a:solidFill>
                            <a:schemeClr val="tx1"/>
                          </a:solidFill>
                          <a:latin typeface="Arial" pitchFamily="34" charset="0"/>
                          <a:ea typeface="宋体" pitchFamily="2" charset="-122"/>
                        </a:defRPr>
                      </a:lvl5pPr>
                      <a:lvl6pPr fontAlgn="base">
                        <a:spcBef>
                          <a:spcPct val="20000"/>
                        </a:spcBef>
                        <a:spcAft>
                          <a:spcPct val="0"/>
                        </a:spcAft>
                        <a:defRPr>
                          <a:solidFill>
                            <a:schemeClr val="tx1"/>
                          </a:solidFill>
                          <a:latin typeface="Arial" pitchFamily="34" charset="0"/>
                          <a:ea typeface="宋体" pitchFamily="2" charset="-122"/>
                        </a:defRPr>
                      </a:lvl6pPr>
                      <a:lvl7pPr fontAlgn="base">
                        <a:spcBef>
                          <a:spcPct val="20000"/>
                        </a:spcBef>
                        <a:spcAft>
                          <a:spcPct val="0"/>
                        </a:spcAft>
                        <a:defRPr>
                          <a:solidFill>
                            <a:schemeClr val="tx1"/>
                          </a:solidFill>
                          <a:latin typeface="Arial" pitchFamily="34" charset="0"/>
                          <a:ea typeface="宋体" pitchFamily="2" charset="-122"/>
                        </a:defRPr>
                      </a:lvl7pPr>
                      <a:lvl8pPr fontAlgn="base">
                        <a:spcBef>
                          <a:spcPct val="20000"/>
                        </a:spcBef>
                        <a:spcAft>
                          <a:spcPct val="0"/>
                        </a:spcAft>
                        <a:defRPr>
                          <a:solidFill>
                            <a:schemeClr val="tx1"/>
                          </a:solidFill>
                          <a:latin typeface="Arial" pitchFamily="34" charset="0"/>
                          <a:ea typeface="宋体" pitchFamily="2" charset="-122"/>
                        </a:defRPr>
                      </a:lvl8pPr>
                      <a:lvl9pPr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Times New Roman" panose="02020603050405020304" pitchFamily="18" charset="0"/>
                          <a:ea typeface="宋体" pitchFamily="2" charset="-122"/>
                          <a:cs typeface="Times New Roman" panose="02020603050405020304" pitchFamily="18" charset="0"/>
                        </a:rPr>
                        <a:t>Mu2e/COMET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itchFamily="34" charset="0"/>
                          <a:ea typeface="宋体" pitchFamily="2" charset="-122"/>
                        </a:defRPr>
                      </a:lvl1pPr>
                      <a:lvl2pPr algn="l">
                        <a:spcBef>
                          <a:spcPct val="20000"/>
                        </a:spcBef>
                        <a:defRPr sz="2400">
                          <a:solidFill>
                            <a:schemeClr val="tx1"/>
                          </a:solidFill>
                          <a:latin typeface="Arial" pitchFamily="34" charset="0"/>
                          <a:ea typeface="宋体" pitchFamily="2" charset="-122"/>
                        </a:defRPr>
                      </a:lvl2pPr>
                      <a:lvl3pPr algn="l">
                        <a:spcBef>
                          <a:spcPct val="20000"/>
                        </a:spcBef>
                        <a:defRPr sz="2000">
                          <a:solidFill>
                            <a:schemeClr val="tx1"/>
                          </a:solidFill>
                          <a:latin typeface="Arial" pitchFamily="34" charset="0"/>
                          <a:ea typeface="宋体" pitchFamily="2" charset="-122"/>
                        </a:defRPr>
                      </a:lvl3pPr>
                      <a:lvl4pPr algn="l">
                        <a:spcBef>
                          <a:spcPct val="20000"/>
                        </a:spcBef>
                        <a:defRPr>
                          <a:solidFill>
                            <a:schemeClr val="tx1"/>
                          </a:solidFill>
                          <a:latin typeface="Arial" pitchFamily="34" charset="0"/>
                          <a:ea typeface="宋体" pitchFamily="2" charset="-122"/>
                        </a:defRPr>
                      </a:lvl4pPr>
                      <a:lvl5pPr algn="l">
                        <a:spcBef>
                          <a:spcPct val="20000"/>
                        </a:spcBef>
                        <a:defRPr>
                          <a:solidFill>
                            <a:schemeClr val="tx1"/>
                          </a:solidFill>
                          <a:latin typeface="Arial" pitchFamily="34" charset="0"/>
                          <a:ea typeface="宋体" pitchFamily="2" charset="-122"/>
                        </a:defRPr>
                      </a:lvl5pPr>
                      <a:lvl6pPr fontAlgn="base">
                        <a:spcBef>
                          <a:spcPct val="20000"/>
                        </a:spcBef>
                        <a:spcAft>
                          <a:spcPct val="0"/>
                        </a:spcAft>
                        <a:defRPr>
                          <a:solidFill>
                            <a:schemeClr val="tx1"/>
                          </a:solidFill>
                          <a:latin typeface="Arial" pitchFamily="34" charset="0"/>
                          <a:ea typeface="宋体" pitchFamily="2" charset="-122"/>
                        </a:defRPr>
                      </a:lvl6pPr>
                      <a:lvl7pPr fontAlgn="base">
                        <a:spcBef>
                          <a:spcPct val="20000"/>
                        </a:spcBef>
                        <a:spcAft>
                          <a:spcPct val="0"/>
                        </a:spcAft>
                        <a:defRPr>
                          <a:solidFill>
                            <a:schemeClr val="tx1"/>
                          </a:solidFill>
                          <a:latin typeface="Arial" pitchFamily="34" charset="0"/>
                          <a:ea typeface="宋体" pitchFamily="2" charset="-122"/>
                        </a:defRPr>
                      </a:lvl7pPr>
                      <a:lvl8pPr fontAlgn="base">
                        <a:spcBef>
                          <a:spcPct val="20000"/>
                        </a:spcBef>
                        <a:spcAft>
                          <a:spcPct val="0"/>
                        </a:spcAft>
                        <a:defRPr>
                          <a:solidFill>
                            <a:schemeClr val="tx1"/>
                          </a:solidFill>
                          <a:latin typeface="Arial" pitchFamily="34" charset="0"/>
                          <a:ea typeface="宋体" pitchFamily="2" charset="-122"/>
                        </a:defRPr>
                      </a:lvl8pPr>
                      <a:lvl9pPr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zh-CN" sz="1800" b="1" i="0" u="none" strike="noStrike" cap="none" normalizeH="0" baseline="0" smtClean="0">
                        <a:ln>
                          <a:noFill/>
                        </a:ln>
                        <a:solidFill>
                          <a:schemeClr val="tx1"/>
                        </a:solidFill>
                        <a:effectLst/>
                        <a:latin typeface="Times New Roman" panose="02020603050405020304" pitchFamily="18" charset="0"/>
                        <a:ea typeface="宋体" pitchFamily="2" charset="-122"/>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itchFamily="34" charset="0"/>
                          <a:ea typeface="宋体" pitchFamily="2" charset="-122"/>
                        </a:defRPr>
                      </a:lvl1pPr>
                      <a:lvl2pPr algn="l">
                        <a:spcBef>
                          <a:spcPct val="20000"/>
                        </a:spcBef>
                        <a:defRPr sz="2400">
                          <a:solidFill>
                            <a:schemeClr val="tx1"/>
                          </a:solidFill>
                          <a:latin typeface="Arial" pitchFamily="34" charset="0"/>
                          <a:ea typeface="宋体" pitchFamily="2" charset="-122"/>
                        </a:defRPr>
                      </a:lvl2pPr>
                      <a:lvl3pPr algn="l">
                        <a:spcBef>
                          <a:spcPct val="20000"/>
                        </a:spcBef>
                        <a:defRPr sz="2000">
                          <a:solidFill>
                            <a:schemeClr val="tx1"/>
                          </a:solidFill>
                          <a:latin typeface="Arial" pitchFamily="34" charset="0"/>
                          <a:ea typeface="宋体" pitchFamily="2" charset="-122"/>
                        </a:defRPr>
                      </a:lvl3pPr>
                      <a:lvl4pPr algn="l">
                        <a:spcBef>
                          <a:spcPct val="20000"/>
                        </a:spcBef>
                        <a:defRPr>
                          <a:solidFill>
                            <a:schemeClr val="tx1"/>
                          </a:solidFill>
                          <a:latin typeface="Arial" pitchFamily="34" charset="0"/>
                          <a:ea typeface="宋体" pitchFamily="2" charset="-122"/>
                        </a:defRPr>
                      </a:lvl4pPr>
                      <a:lvl5pPr algn="l">
                        <a:spcBef>
                          <a:spcPct val="20000"/>
                        </a:spcBef>
                        <a:defRPr>
                          <a:solidFill>
                            <a:schemeClr val="tx1"/>
                          </a:solidFill>
                          <a:latin typeface="Arial" pitchFamily="34" charset="0"/>
                          <a:ea typeface="宋体" pitchFamily="2" charset="-122"/>
                        </a:defRPr>
                      </a:lvl5pPr>
                      <a:lvl6pPr fontAlgn="base">
                        <a:spcBef>
                          <a:spcPct val="20000"/>
                        </a:spcBef>
                        <a:spcAft>
                          <a:spcPct val="0"/>
                        </a:spcAft>
                        <a:defRPr>
                          <a:solidFill>
                            <a:schemeClr val="tx1"/>
                          </a:solidFill>
                          <a:latin typeface="Arial" pitchFamily="34" charset="0"/>
                          <a:ea typeface="宋体" pitchFamily="2" charset="-122"/>
                        </a:defRPr>
                      </a:lvl6pPr>
                      <a:lvl7pPr fontAlgn="base">
                        <a:spcBef>
                          <a:spcPct val="20000"/>
                        </a:spcBef>
                        <a:spcAft>
                          <a:spcPct val="0"/>
                        </a:spcAft>
                        <a:defRPr>
                          <a:solidFill>
                            <a:schemeClr val="tx1"/>
                          </a:solidFill>
                          <a:latin typeface="Arial" pitchFamily="34" charset="0"/>
                          <a:ea typeface="宋体" pitchFamily="2" charset="-122"/>
                        </a:defRPr>
                      </a:lvl7pPr>
                      <a:lvl8pPr fontAlgn="base">
                        <a:spcBef>
                          <a:spcPct val="20000"/>
                        </a:spcBef>
                        <a:spcAft>
                          <a:spcPct val="0"/>
                        </a:spcAft>
                        <a:defRPr>
                          <a:solidFill>
                            <a:schemeClr val="tx1"/>
                          </a:solidFill>
                          <a:latin typeface="Arial" pitchFamily="34" charset="0"/>
                          <a:ea typeface="宋体" pitchFamily="2" charset="-122"/>
                        </a:defRPr>
                      </a:lvl8pPr>
                      <a:lvl9pPr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zh-CN" sz="1800" b="1" i="0" u="none" strike="noStrike" cap="none" normalizeH="0" baseline="0" dirty="0" smtClean="0">
                        <a:ln>
                          <a:noFill/>
                        </a:ln>
                        <a:solidFill>
                          <a:schemeClr val="tx1"/>
                        </a:solidFill>
                        <a:effectLst/>
                        <a:latin typeface="Times New Roman" panose="02020603050405020304" pitchFamily="18" charset="0"/>
                        <a:ea typeface="宋体" pitchFamily="2" charset="-122"/>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itchFamily="34" charset="0"/>
                          <a:ea typeface="宋体" pitchFamily="2" charset="-122"/>
                        </a:defRPr>
                      </a:lvl1pPr>
                      <a:lvl2pPr algn="l">
                        <a:spcBef>
                          <a:spcPct val="20000"/>
                        </a:spcBef>
                        <a:defRPr sz="2400">
                          <a:solidFill>
                            <a:schemeClr val="tx1"/>
                          </a:solidFill>
                          <a:latin typeface="Arial" pitchFamily="34" charset="0"/>
                          <a:ea typeface="宋体" pitchFamily="2" charset="-122"/>
                        </a:defRPr>
                      </a:lvl2pPr>
                      <a:lvl3pPr algn="l">
                        <a:spcBef>
                          <a:spcPct val="20000"/>
                        </a:spcBef>
                        <a:defRPr sz="2000">
                          <a:solidFill>
                            <a:schemeClr val="tx1"/>
                          </a:solidFill>
                          <a:latin typeface="Arial" pitchFamily="34" charset="0"/>
                          <a:ea typeface="宋体" pitchFamily="2" charset="-122"/>
                        </a:defRPr>
                      </a:lvl3pPr>
                      <a:lvl4pPr algn="l">
                        <a:spcBef>
                          <a:spcPct val="20000"/>
                        </a:spcBef>
                        <a:defRPr>
                          <a:solidFill>
                            <a:schemeClr val="tx1"/>
                          </a:solidFill>
                          <a:latin typeface="Arial" pitchFamily="34" charset="0"/>
                          <a:ea typeface="宋体" pitchFamily="2" charset="-122"/>
                        </a:defRPr>
                      </a:lvl4pPr>
                      <a:lvl5pPr algn="l">
                        <a:spcBef>
                          <a:spcPct val="20000"/>
                        </a:spcBef>
                        <a:defRPr>
                          <a:solidFill>
                            <a:schemeClr val="tx1"/>
                          </a:solidFill>
                          <a:latin typeface="Arial" pitchFamily="34" charset="0"/>
                          <a:ea typeface="宋体" pitchFamily="2" charset="-122"/>
                        </a:defRPr>
                      </a:lvl5pPr>
                      <a:lvl6pPr fontAlgn="base">
                        <a:spcBef>
                          <a:spcPct val="20000"/>
                        </a:spcBef>
                        <a:spcAft>
                          <a:spcPct val="0"/>
                        </a:spcAft>
                        <a:defRPr>
                          <a:solidFill>
                            <a:schemeClr val="tx1"/>
                          </a:solidFill>
                          <a:latin typeface="Arial" pitchFamily="34" charset="0"/>
                          <a:ea typeface="宋体" pitchFamily="2" charset="-122"/>
                        </a:defRPr>
                      </a:lvl6pPr>
                      <a:lvl7pPr fontAlgn="base">
                        <a:spcBef>
                          <a:spcPct val="20000"/>
                        </a:spcBef>
                        <a:spcAft>
                          <a:spcPct val="0"/>
                        </a:spcAft>
                        <a:defRPr>
                          <a:solidFill>
                            <a:schemeClr val="tx1"/>
                          </a:solidFill>
                          <a:latin typeface="Arial" pitchFamily="34" charset="0"/>
                          <a:ea typeface="宋体" pitchFamily="2" charset="-122"/>
                        </a:defRPr>
                      </a:lvl7pPr>
                      <a:lvl8pPr fontAlgn="base">
                        <a:spcBef>
                          <a:spcPct val="20000"/>
                        </a:spcBef>
                        <a:spcAft>
                          <a:spcPct val="0"/>
                        </a:spcAft>
                        <a:defRPr>
                          <a:solidFill>
                            <a:schemeClr val="tx1"/>
                          </a:solidFill>
                          <a:latin typeface="Arial" pitchFamily="34" charset="0"/>
                          <a:ea typeface="宋体" pitchFamily="2" charset="-122"/>
                        </a:defRPr>
                      </a:lvl8pPr>
                      <a:lvl9pPr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Times New Roman" panose="02020603050405020304" pitchFamily="18" charset="0"/>
                          <a:ea typeface="宋体" pitchFamily="2" charset="-122"/>
                          <a:cs typeface="Times New Roman" panose="02020603050405020304" pitchFamily="18" charset="0"/>
                        </a:rPr>
                        <a:t>3</a:t>
                      </a:r>
                      <a:r>
                        <a:rPr kumimoji="0" lang="en-US" altLang="zh-CN" sz="1800" b="1" i="0" u="none" strike="noStrike" cap="none" normalizeH="0" baseline="0" dirty="0" smtClean="0">
                          <a:ln>
                            <a:noFill/>
                          </a:ln>
                          <a:solidFill>
                            <a:schemeClr val="tx1"/>
                          </a:solidFill>
                          <a:effectLst/>
                          <a:latin typeface="Times New Roman" panose="02020603050405020304" pitchFamily="18" charset="0"/>
                          <a:ea typeface="宋体" pitchFamily="2" charset="-122"/>
                          <a:cs typeface="Times New Roman" panose="02020603050405020304" pitchFamily="18" charset="0"/>
                          <a:sym typeface="SymbolPS" pitchFamily="18" charset="2"/>
                        </a:rPr>
                        <a:t>10</a:t>
                      </a:r>
                      <a:r>
                        <a:rPr kumimoji="0" lang="en-US" altLang="zh-CN" sz="1800" b="1" i="0" u="none" strike="noStrike" cap="none" normalizeH="0" baseline="30000" dirty="0" smtClean="0">
                          <a:ln>
                            <a:noFill/>
                          </a:ln>
                          <a:solidFill>
                            <a:schemeClr val="tx1"/>
                          </a:solidFill>
                          <a:effectLst/>
                          <a:latin typeface="Times New Roman" panose="02020603050405020304" pitchFamily="18" charset="0"/>
                          <a:ea typeface="宋体" pitchFamily="2" charset="-122"/>
                          <a:cs typeface="Times New Roman" panose="02020603050405020304" pitchFamily="18" charset="0"/>
                          <a:sym typeface="SymbolPS" pitchFamily="18" charset="2"/>
                        </a:rPr>
                        <a:t>17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itchFamily="34" charset="0"/>
                          <a:ea typeface="宋体" pitchFamily="2" charset="-122"/>
                        </a:defRPr>
                      </a:lvl1pPr>
                      <a:lvl2pPr algn="l">
                        <a:spcBef>
                          <a:spcPct val="20000"/>
                        </a:spcBef>
                        <a:defRPr sz="2400">
                          <a:solidFill>
                            <a:schemeClr val="tx1"/>
                          </a:solidFill>
                          <a:latin typeface="Arial" pitchFamily="34" charset="0"/>
                          <a:ea typeface="宋体" pitchFamily="2" charset="-122"/>
                        </a:defRPr>
                      </a:lvl2pPr>
                      <a:lvl3pPr algn="l">
                        <a:spcBef>
                          <a:spcPct val="20000"/>
                        </a:spcBef>
                        <a:defRPr sz="2000">
                          <a:solidFill>
                            <a:schemeClr val="tx1"/>
                          </a:solidFill>
                          <a:latin typeface="Arial" pitchFamily="34" charset="0"/>
                          <a:ea typeface="宋体" pitchFamily="2" charset="-122"/>
                        </a:defRPr>
                      </a:lvl3pPr>
                      <a:lvl4pPr algn="l">
                        <a:spcBef>
                          <a:spcPct val="20000"/>
                        </a:spcBef>
                        <a:defRPr>
                          <a:solidFill>
                            <a:schemeClr val="tx1"/>
                          </a:solidFill>
                          <a:latin typeface="Arial" pitchFamily="34" charset="0"/>
                          <a:ea typeface="宋体" pitchFamily="2" charset="-122"/>
                        </a:defRPr>
                      </a:lvl4pPr>
                      <a:lvl5pPr algn="l">
                        <a:spcBef>
                          <a:spcPct val="20000"/>
                        </a:spcBef>
                        <a:defRPr>
                          <a:solidFill>
                            <a:schemeClr val="tx1"/>
                          </a:solidFill>
                          <a:latin typeface="Arial" pitchFamily="34" charset="0"/>
                          <a:ea typeface="宋体" pitchFamily="2" charset="-122"/>
                        </a:defRPr>
                      </a:lvl5pPr>
                      <a:lvl6pPr fontAlgn="base">
                        <a:spcBef>
                          <a:spcPct val="20000"/>
                        </a:spcBef>
                        <a:spcAft>
                          <a:spcPct val="0"/>
                        </a:spcAft>
                        <a:defRPr>
                          <a:solidFill>
                            <a:schemeClr val="tx1"/>
                          </a:solidFill>
                          <a:latin typeface="Arial" pitchFamily="34" charset="0"/>
                          <a:ea typeface="宋体" pitchFamily="2" charset="-122"/>
                        </a:defRPr>
                      </a:lvl6pPr>
                      <a:lvl7pPr fontAlgn="base">
                        <a:spcBef>
                          <a:spcPct val="20000"/>
                        </a:spcBef>
                        <a:spcAft>
                          <a:spcPct val="0"/>
                        </a:spcAft>
                        <a:defRPr>
                          <a:solidFill>
                            <a:schemeClr val="tx1"/>
                          </a:solidFill>
                          <a:latin typeface="Arial" pitchFamily="34" charset="0"/>
                          <a:ea typeface="宋体" pitchFamily="2" charset="-122"/>
                        </a:defRPr>
                      </a:lvl7pPr>
                      <a:lvl8pPr fontAlgn="base">
                        <a:spcBef>
                          <a:spcPct val="20000"/>
                        </a:spcBef>
                        <a:spcAft>
                          <a:spcPct val="0"/>
                        </a:spcAft>
                        <a:defRPr>
                          <a:solidFill>
                            <a:schemeClr val="tx1"/>
                          </a:solidFill>
                          <a:latin typeface="Arial" pitchFamily="34" charset="0"/>
                          <a:ea typeface="宋体" pitchFamily="2" charset="-122"/>
                        </a:defRPr>
                      </a:lvl8pPr>
                      <a:lvl9pPr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zh-CN" sz="1800" b="1" i="0" u="none" strike="noStrike" cap="none" normalizeH="0" baseline="0" dirty="0" smtClean="0">
                        <a:ln>
                          <a:noFill/>
                        </a:ln>
                        <a:solidFill>
                          <a:schemeClr val="tx1"/>
                        </a:solidFill>
                        <a:effectLst/>
                        <a:latin typeface="Times New Roman" panose="02020603050405020304" pitchFamily="18" charset="0"/>
                        <a:ea typeface="宋体" pitchFamily="2" charset="-122"/>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itchFamily="34" charset="0"/>
                          <a:ea typeface="宋体" pitchFamily="2" charset="-122"/>
                        </a:defRPr>
                      </a:lvl1pPr>
                      <a:lvl2pPr algn="l">
                        <a:spcBef>
                          <a:spcPct val="20000"/>
                        </a:spcBef>
                        <a:defRPr sz="2400">
                          <a:solidFill>
                            <a:schemeClr val="tx1"/>
                          </a:solidFill>
                          <a:latin typeface="Arial" pitchFamily="34" charset="0"/>
                          <a:ea typeface="宋体" pitchFamily="2" charset="-122"/>
                        </a:defRPr>
                      </a:lvl2pPr>
                      <a:lvl3pPr algn="l">
                        <a:spcBef>
                          <a:spcPct val="20000"/>
                        </a:spcBef>
                        <a:defRPr sz="2000">
                          <a:solidFill>
                            <a:schemeClr val="tx1"/>
                          </a:solidFill>
                          <a:latin typeface="Arial" pitchFamily="34" charset="0"/>
                          <a:ea typeface="宋体" pitchFamily="2" charset="-122"/>
                        </a:defRPr>
                      </a:lvl3pPr>
                      <a:lvl4pPr algn="l">
                        <a:spcBef>
                          <a:spcPct val="20000"/>
                        </a:spcBef>
                        <a:defRPr>
                          <a:solidFill>
                            <a:schemeClr val="tx1"/>
                          </a:solidFill>
                          <a:latin typeface="Arial" pitchFamily="34" charset="0"/>
                          <a:ea typeface="宋体" pitchFamily="2" charset="-122"/>
                        </a:defRPr>
                      </a:lvl4pPr>
                      <a:lvl5pPr algn="l">
                        <a:spcBef>
                          <a:spcPct val="20000"/>
                        </a:spcBef>
                        <a:defRPr>
                          <a:solidFill>
                            <a:schemeClr val="tx1"/>
                          </a:solidFill>
                          <a:latin typeface="Arial" pitchFamily="34" charset="0"/>
                          <a:ea typeface="宋体" pitchFamily="2" charset="-122"/>
                        </a:defRPr>
                      </a:lvl5pPr>
                      <a:lvl6pPr fontAlgn="base">
                        <a:spcBef>
                          <a:spcPct val="20000"/>
                        </a:spcBef>
                        <a:spcAft>
                          <a:spcPct val="0"/>
                        </a:spcAft>
                        <a:defRPr>
                          <a:solidFill>
                            <a:schemeClr val="tx1"/>
                          </a:solidFill>
                          <a:latin typeface="Arial" pitchFamily="34" charset="0"/>
                          <a:ea typeface="宋体" pitchFamily="2" charset="-122"/>
                        </a:defRPr>
                      </a:lvl6pPr>
                      <a:lvl7pPr fontAlgn="base">
                        <a:spcBef>
                          <a:spcPct val="20000"/>
                        </a:spcBef>
                        <a:spcAft>
                          <a:spcPct val="0"/>
                        </a:spcAft>
                        <a:defRPr>
                          <a:solidFill>
                            <a:schemeClr val="tx1"/>
                          </a:solidFill>
                          <a:latin typeface="Arial" pitchFamily="34" charset="0"/>
                          <a:ea typeface="宋体" pitchFamily="2" charset="-122"/>
                        </a:defRPr>
                      </a:lvl7pPr>
                      <a:lvl8pPr fontAlgn="base">
                        <a:spcBef>
                          <a:spcPct val="20000"/>
                        </a:spcBef>
                        <a:spcAft>
                          <a:spcPct val="0"/>
                        </a:spcAft>
                        <a:defRPr>
                          <a:solidFill>
                            <a:schemeClr val="tx1"/>
                          </a:solidFill>
                          <a:latin typeface="Arial" pitchFamily="34" charset="0"/>
                          <a:ea typeface="宋体" pitchFamily="2" charset="-122"/>
                        </a:defRPr>
                      </a:lvl8pPr>
                      <a:lvl9pPr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zh-CN" sz="1800" b="1" i="0" u="none" strike="noStrike" cap="none" normalizeH="0" baseline="0" smtClean="0">
                        <a:ln>
                          <a:noFill/>
                        </a:ln>
                        <a:solidFill>
                          <a:schemeClr val="tx1"/>
                        </a:solidFill>
                        <a:effectLst/>
                        <a:latin typeface="Times New Roman" panose="02020603050405020304" pitchFamily="18" charset="0"/>
                        <a:ea typeface="宋体" pitchFamily="2" charset="-122"/>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7338">
                <a:tc>
                  <a:txBody>
                    <a:bodyPr/>
                    <a:lstStyle>
                      <a:lvl1pPr algn="l">
                        <a:spcBef>
                          <a:spcPct val="20000"/>
                        </a:spcBef>
                        <a:defRPr sz="2800">
                          <a:solidFill>
                            <a:schemeClr val="tx1"/>
                          </a:solidFill>
                          <a:latin typeface="Arial" pitchFamily="34" charset="0"/>
                          <a:ea typeface="宋体" pitchFamily="2" charset="-122"/>
                        </a:defRPr>
                      </a:lvl1pPr>
                      <a:lvl2pPr algn="l">
                        <a:spcBef>
                          <a:spcPct val="20000"/>
                        </a:spcBef>
                        <a:defRPr sz="2400">
                          <a:solidFill>
                            <a:schemeClr val="tx1"/>
                          </a:solidFill>
                          <a:latin typeface="Arial" pitchFamily="34" charset="0"/>
                          <a:ea typeface="宋体" pitchFamily="2" charset="-122"/>
                        </a:defRPr>
                      </a:lvl2pPr>
                      <a:lvl3pPr algn="l">
                        <a:spcBef>
                          <a:spcPct val="20000"/>
                        </a:spcBef>
                        <a:defRPr sz="2000">
                          <a:solidFill>
                            <a:schemeClr val="tx1"/>
                          </a:solidFill>
                          <a:latin typeface="Arial" pitchFamily="34" charset="0"/>
                          <a:ea typeface="宋体" pitchFamily="2" charset="-122"/>
                        </a:defRPr>
                      </a:lvl3pPr>
                      <a:lvl4pPr algn="l">
                        <a:spcBef>
                          <a:spcPct val="20000"/>
                        </a:spcBef>
                        <a:defRPr>
                          <a:solidFill>
                            <a:schemeClr val="tx1"/>
                          </a:solidFill>
                          <a:latin typeface="Arial" pitchFamily="34" charset="0"/>
                          <a:ea typeface="宋体" pitchFamily="2" charset="-122"/>
                        </a:defRPr>
                      </a:lvl4pPr>
                      <a:lvl5pPr algn="l">
                        <a:spcBef>
                          <a:spcPct val="20000"/>
                        </a:spcBef>
                        <a:defRPr>
                          <a:solidFill>
                            <a:schemeClr val="tx1"/>
                          </a:solidFill>
                          <a:latin typeface="Arial" pitchFamily="34" charset="0"/>
                          <a:ea typeface="宋体" pitchFamily="2" charset="-122"/>
                        </a:defRPr>
                      </a:lvl5pPr>
                      <a:lvl6pPr fontAlgn="base">
                        <a:spcBef>
                          <a:spcPct val="20000"/>
                        </a:spcBef>
                        <a:spcAft>
                          <a:spcPct val="0"/>
                        </a:spcAft>
                        <a:defRPr>
                          <a:solidFill>
                            <a:schemeClr val="tx1"/>
                          </a:solidFill>
                          <a:latin typeface="Arial" pitchFamily="34" charset="0"/>
                          <a:ea typeface="宋体" pitchFamily="2" charset="-122"/>
                        </a:defRPr>
                      </a:lvl6pPr>
                      <a:lvl7pPr fontAlgn="base">
                        <a:spcBef>
                          <a:spcPct val="20000"/>
                        </a:spcBef>
                        <a:spcAft>
                          <a:spcPct val="0"/>
                        </a:spcAft>
                        <a:defRPr>
                          <a:solidFill>
                            <a:schemeClr val="tx1"/>
                          </a:solidFill>
                          <a:latin typeface="Arial" pitchFamily="34" charset="0"/>
                          <a:ea typeface="宋体" pitchFamily="2" charset="-122"/>
                        </a:defRPr>
                      </a:lvl7pPr>
                      <a:lvl8pPr fontAlgn="base">
                        <a:spcBef>
                          <a:spcPct val="20000"/>
                        </a:spcBef>
                        <a:spcAft>
                          <a:spcPct val="0"/>
                        </a:spcAft>
                        <a:defRPr>
                          <a:solidFill>
                            <a:schemeClr val="tx1"/>
                          </a:solidFill>
                          <a:latin typeface="Arial" pitchFamily="34" charset="0"/>
                          <a:ea typeface="宋体" pitchFamily="2" charset="-122"/>
                        </a:defRPr>
                      </a:lvl8pPr>
                      <a:lvl9pPr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anose="02020603050405020304" pitchFamily="18" charset="0"/>
                          <a:ea typeface="宋体" pitchFamily="2" charset="-122"/>
                          <a:cs typeface="Times New Roman" panose="02020603050405020304" pitchFamily="18" charset="0"/>
                        </a:rPr>
                        <a:t>Super-B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itchFamily="34" charset="0"/>
                          <a:ea typeface="宋体" pitchFamily="2" charset="-122"/>
                        </a:defRPr>
                      </a:lvl1pPr>
                      <a:lvl2pPr algn="l">
                        <a:spcBef>
                          <a:spcPct val="20000"/>
                        </a:spcBef>
                        <a:defRPr sz="2400">
                          <a:solidFill>
                            <a:schemeClr val="tx1"/>
                          </a:solidFill>
                          <a:latin typeface="Arial" pitchFamily="34" charset="0"/>
                          <a:ea typeface="宋体" pitchFamily="2" charset="-122"/>
                        </a:defRPr>
                      </a:lvl2pPr>
                      <a:lvl3pPr algn="l">
                        <a:spcBef>
                          <a:spcPct val="20000"/>
                        </a:spcBef>
                        <a:defRPr sz="2000">
                          <a:solidFill>
                            <a:schemeClr val="tx1"/>
                          </a:solidFill>
                          <a:latin typeface="Arial" pitchFamily="34" charset="0"/>
                          <a:ea typeface="宋体" pitchFamily="2" charset="-122"/>
                        </a:defRPr>
                      </a:lvl3pPr>
                      <a:lvl4pPr algn="l">
                        <a:spcBef>
                          <a:spcPct val="20000"/>
                        </a:spcBef>
                        <a:defRPr>
                          <a:solidFill>
                            <a:schemeClr val="tx1"/>
                          </a:solidFill>
                          <a:latin typeface="Arial" pitchFamily="34" charset="0"/>
                          <a:ea typeface="宋体" pitchFamily="2" charset="-122"/>
                        </a:defRPr>
                      </a:lvl4pPr>
                      <a:lvl5pPr algn="l">
                        <a:spcBef>
                          <a:spcPct val="20000"/>
                        </a:spcBef>
                        <a:defRPr>
                          <a:solidFill>
                            <a:schemeClr val="tx1"/>
                          </a:solidFill>
                          <a:latin typeface="Arial" pitchFamily="34" charset="0"/>
                          <a:ea typeface="宋体" pitchFamily="2" charset="-122"/>
                        </a:defRPr>
                      </a:lvl5pPr>
                      <a:lvl6pPr fontAlgn="base">
                        <a:spcBef>
                          <a:spcPct val="20000"/>
                        </a:spcBef>
                        <a:spcAft>
                          <a:spcPct val="0"/>
                        </a:spcAft>
                        <a:defRPr>
                          <a:solidFill>
                            <a:schemeClr val="tx1"/>
                          </a:solidFill>
                          <a:latin typeface="Arial" pitchFamily="34" charset="0"/>
                          <a:ea typeface="宋体" pitchFamily="2" charset="-122"/>
                        </a:defRPr>
                      </a:lvl6pPr>
                      <a:lvl7pPr fontAlgn="base">
                        <a:spcBef>
                          <a:spcPct val="20000"/>
                        </a:spcBef>
                        <a:spcAft>
                          <a:spcPct val="0"/>
                        </a:spcAft>
                        <a:defRPr>
                          <a:solidFill>
                            <a:schemeClr val="tx1"/>
                          </a:solidFill>
                          <a:latin typeface="Arial" pitchFamily="34" charset="0"/>
                          <a:ea typeface="宋体" pitchFamily="2" charset="-122"/>
                        </a:defRPr>
                      </a:lvl7pPr>
                      <a:lvl8pPr fontAlgn="base">
                        <a:spcBef>
                          <a:spcPct val="20000"/>
                        </a:spcBef>
                        <a:spcAft>
                          <a:spcPct val="0"/>
                        </a:spcAft>
                        <a:defRPr>
                          <a:solidFill>
                            <a:schemeClr val="tx1"/>
                          </a:solidFill>
                          <a:latin typeface="Arial" pitchFamily="34" charset="0"/>
                          <a:ea typeface="宋体" pitchFamily="2" charset="-122"/>
                        </a:defRPr>
                      </a:lvl8pPr>
                      <a:lvl9pPr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zh-CN" sz="1800" b="1" i="0" u="none" strike="noStrike" cap="none" normalizeH="0" baseline="0" smtClean="0">
                        <a:ln>
                          <a:noFill/>
                        </a:ln>
                        <a:solidFill>
                          <a:schemeClr val="tx1"/>
                        </a:solidFill>
                        <a:effectLst/>
                        <a:latin typeface="Times New Roman" panose="02020603050405020304" pitchFamily="18" charset="0"/>
                        <a:ea typeface="宋体" pitchFamily="2" charset="-122"/>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itchFamily="34" charset="0"/>
                          <a:ea typeface="宋体" pitchFamily="2" charset="-122"/>
                        </a:defRPr>
                      </a:lvl1pPr>
                      <a:lvl2pPr algn="l">
                        <a:spcBef>
                          <a:spcPct val="20000"/>
                        </a:spcBef>
                        <a:defRPr sz="2400">
                          <a:solidFill>
                            <a:schemeClr val="tx1"/>
                          </a:solidFill>
                          <a:latin typeface="Arial" pitchFamily="34" charset="0"/>
                          <a:ea typeface="宋体" pitchFamily="2" charset="-122"/>
                        </a:defRPr>
                      </a:lvl2pPr>
                      <a:lvl3pPr algn="l">
                        <a:spcBef>
                          <a:spcPct val="20000"/>
                        </a:spcBef>
                        <a:defRPr sz="2000">
                          <a:solidFill>
                            <a:schemeClr val="tx1"/>
                          </a:solidFill>
                          <a:latin typeface="Arial" pitchFamily="34" charset="0"/>
                          <a:ea typeface="宋体" pitchFamily="2" charset="-122"/>
                        </a:defRPr>
                      </a:lvl3pPr>
                      <a:lvl4pPr algn="l">
                        <a:spcBef>
                          <a:spcPct val="20000"/>
                        </a:spcBef>
                        <a:defRPr>
                          <a:solidFill>
                            <a:schemeClr val="tx1"/>
                          </a:solidFill>
                          <a:latin typeface="Arial" pitchFamily="34" charset="0"/>
                          <a:ea typeface="宋体" pitchFamily="2" charset="-122"/>
                        </a:defRPr>
                      </a:lvl4pPr>
                      <a:lvl5pPr algn="l">
                        <a:spcBef>
                          <a:spcPct val="20000"/>
                        </a:spcBef>
                        <a:defRPr>
                          <a:solidFill>
                            <a:schemeClr val="tx1"/>
                          </a:solidFill>
                          <a:latin typeface="Arial" pitchFamily="34" charset="0"/>
                          <a:ea typeface="宋体" pitchFamily="2" charset="-122"/>
                        </a:defRPr>
                      </a:lvl5pPr>
                      <a:lvl6pPr fontAlgn="base">
                        <a:spcBef>
                          <a:spcPct val="20000"/>
                        </a:spcBef>
                        <a:spcAft>
                          <a:spcPct val="0"/>
                        </a:spcAft>
                        <a:defRPr>
                          <a:solidFill>
                            <a:schemeClr val="tx1"/>
                          </a:solidFill>
                          <a:latin typeface="Arial" pitchFamily="34" charset="0"/>
                          <a:ea typeface="宋体" pitchFamily="2" charset="-122"/>
                        </a:defRPr>
                      </a:lvl6pPr>
                      <a:lvl7pPr fontAlgn="base">
                        <a:spcBef>
                          <a:spcPct val="20000"/>
                        </a:spcBef>
                        <a:spcAft>
                          <a:spcPct val="0"/>
                        </a:spcAft>
                        <a:defRPr>
                          <a:solidFill>
                            <a:schemeClr val="tx1"/>
                          </a:solidFill>
                          <a:latin typeface="Arial" pitchFamily="34" charset="0"/>
                          <a:ea typeface="宋体" pitchFamily="2" charset="-122"/>
                        </a:defRPr>
                      </a:lvl7pPr>
                      <a:lvl8pPr fontAlgn="base">
                        <a:spcBef>
                          <a:spcPct val="20000"/>
                        </a:spcBef>
                        <a:spcAft>
                          <a:spcPct val="0"/>
                        </a:spcAft>
                        <a:defRPr>
                          <a:solidFill>
                            <a:schemeClr val="tx1"/>
                          </a:solidFill>
                          <a:latin typeface="Arial" pitchFamily="34" charset="0"/>
                          <a:ea typeface="宋体" pitchFamily="2" charset="-122"/>
                        </a:defRPr>
                      </a:lvl8pPr>
                      <a:lvl9pPr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zh-CN" sz="1800" b="1" i="0" u="none" strike="noStrike" cap="none" normalizeH="0" baseline="0" dirty="0" smtClean="0">
                        <a:ln>
                          <a:noFill/>
                        </a:ln>
                        <a:solidFill>
                          <a:schemeClr val="tx1"/>
                        </a:solidFill>
                        <a:effectLst/>
                        <a:latin typeface="Times New Roman" panose="02020603050405020304" pitchFamily="18" charset="0"/>
                        <a:ea typeface="宋体" pitchFamily="2" charset="-122"/>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itchFamily="34" charset="0"/>
                          <a:ea typeface="宋体" pitchFamily="2" charset="-122"/>
                        </a:defRPr>
                      </a:lvl1pPr>
                      <a:lvl2pPr algn="l">
                        <a:spcBef>
                          <a:spcPct val="20000"/>
                        </a:spcBef>
                        <a:defRPr sz="2400">
                          <a:solidFill>
                            <a:schemeClr val="tx1"/>
                          </a:solidFill>
                          <a:latin typeface="Arial" pitchFamily="34" charset="0"/>
                          <a:ea typeface="宋体" pitchFamily="2" charset="-122"/>
                        </a:defRPr>
                      </a:lvl2pPr>
                      <a:lvl3pPr algn="l">
                        <a:spcBef>
                          <a:spcPct val="20000"/>
                        </a:spcBef>
                        <a:defRPr sz="2000">
                          <a:solidFill>
                            <a:schemeClr val="tx1"/>
                          </a:solidFill>
                          <a:latin typeface="Arial" pitchFamily="34" charset="0"/>
                          <a:ea typeface="宋体" pitchFamily="2" charset="-122"/>
                        </a:defRPr>
                      </a:lvl3pPr>
                      <a:lvl4pPr algn="l">
                        <a:spcBef>
                          <a:spcPct val="20000"/>
                        </a:spcBef>
                        <a:defRPr>
                          <a:solidFill>
                            <a:schemeClr val="tx1"/>
                          </a:solidFill>
                          <a:latin typeface="Arial" pitchFamily="34" charset="0"/>
                          <a:ea typeface="宋体" pitchFamily="2" charset="-122"/>
                        </a:defRPr>
                      </a:lvl4pPr>
                      <a:lvl5pPr algn="l">
                        <a:spcBef>
                          <a:spcPct val="20000"/>
                        </a:spcBef>
                        <a:defRPr>
                          <a:solidFill>
                            <a:schemeClr val="tx1"/>
                          </a:solidFill>
                          <a:latin typeface="Arial" pitchFamily="34" charset="0"/>
                          <a:ea typeface="宋体" pitchFamily="2" charset="-122"/>
                        </a:defRPr>
                      </a:lvl5pPr>
                      <a:lvl6pPr fontAlgn="base">
                        <a:spcBef>
                          <a:spcPct val="20000"/>
                        </a:spcBef>
                        <a:spcAft>
                          <a:spcPct val="0"/>
                        </a:spcAft>
                        <a:defRPr>
                          <a:solidFill>
                            <a:schemeClr val="tx1"/>
                          </a:solidFill>
                          <a:latin typeface="Arial" pitchFamily="34" charset="0"/>
                          <a:ea typeface="宋体" pitchFamily="2" charset="-122"/>
                        </a:defRPr>
                      </a:lvl6pPr>
                      <a:lvl7pPr fontAlgn="base">
                        <a:spcBef>
                          <a:spcPct val="20000"/>
                        </a:spcBef>
                        <a:spcAft>
                          <a:spcPct val="0"/>
                        </a:spcAft>
                        <a:defRPr>
                          <a:solidFill>
                            <a:schemeClr val="tx1"/>
                          </a:solidFill>
                          <a:latin typeface="Arial" pitchFamily="34" charset="0"/>
                          <a:ea typeface="宋体" pitchFamily="2" charset="-122"/>
                        </a:defRPr>
                      </a:lvl7pPr>
                      <a:lvl8pPr fontAlgn="base">
                        <a:spcBef>
                          <a:spcPct val="20000"/>
                        </a:spcBef>
                        <a:spcAft>
                          <a:spcPct val="0"/>
                        </a:spcAft>
                        <a:defRPr>
                          <a:solidFill>
                            <a:schemeClr val="tx1"/>
                          </a:solidFill>
                          <a:latin typeface="Arial" pitchFamily="34" charset="0"/>
                          <a:ea typeface="宋体" pitchFamily="2" charset="-122"/>
                        </a:defRPr>
                      </a:lvl8pPr>
                      <a:lvl9pPr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zh-CN" sz="1800" b="1" i="0" u="none" strike="noStrike" cap="none" normalizeH="0" baseline="0" dirty="0" smtClean="0">
                        <a:ln>
                          <a:noFill/>
                        </a:ln>
                        <a:solidFill>
                          <a:schemeClr val="tx1"/>
                        </a:solidFill>
                        <a:effectLst/>
                        <a:latin typeface="Times New Roman" panose="02020603050405020304" pitchFamily="18" charset="0"/>
                        <a:ea typeface="宋体" pitchFamily="2" charset="-122"/>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itchFamily="34" charset="0"/>
                          <a:ea typeface="宋体" pitchFamily="2" charset="-122"/>
                        </a:defRPr>
                      </a:lvl1pPr>
                      <a:lvl2pPr algn="l">
                        <a:spcBef>
                          <a:spcPct val="20000"/>
                        </a:spcBef>
                        <a:defRPr sz="2400">
                          <a:solidFill>
                            <a:schemeClr val="tx1"/>
                          </a:solidFill>
                          <a:latin typeface="Arial" pitchFamily="34" charset="0"/>
                          <a:ea typeface="宋体" pitchFamily="2" charset="-122"/>
                        </a:defRPr>
                      </a:lvl2pPr>
                      <a:lvl3pPr algn="l">
                        <a:spcBef>
                          <a:spcPct val="20000"/>
                        </a:spcBef>
                        <a:defRPr sz="2000">
                          <a:solidFill>
                            <a:schemeClr val="tx1"/>
                          </a:solidFill>
                          <a:latin typeface="Arial" pitchFamily="34" charset="0"/>
                          <a:ea typeface="宋体" pitchFamily="2" charset="-122"/>
                        </a:defRPr>
                      </a:lvl3pPr>
                      <a:lvl4pPr algn="l">
                        <a:spcBef>
                          <a:spcPct val="20000"/>
                        </a:spcBef>
                        <a:defRPr>
                          <a:solidFill>
                            <a:schemeClr val="tx1"/>
                          </a:solidFill>
                          <a:latin typeface="Arial" pitchFamily="34" charset="0"/>
                          <a:ea typeface="宋体" pitchFamily="2" charset="-122"/>
                        </a:defRPr>
                      </a:lvl4pPr>
                      <a:lvl5pPr algn="l">
                        <a:spcBef>
                          <a:spcPct val="20000"/>
                        </a:spcBef>
                        <a:defRPr>
                          <a:solidFill>
                            <a:schemeClr val="tx1"/>
                          </a:solidFill>
                          <a:latin typeface="Arial" pitchFamily="34" charset="0"/>
                          <a:ea typeface="宋体" pitchFamily="2" charset="-122"/>
                        </a:defRPr>
                      </a:lvl5pPr>
                      <a:lvl6pPr fontAlgn="base">
                        <a:spcBef>
                          <a:spcPct val="20000"/>
                        </a:spcBef>
                        <a:spcAft>
                          <a:spcPct val="0"/>
                        </a:spcAft>
                        <a:defRPr>
                          <a:solidFill>
                            <a:schemeClr val="tx1"/>
                          </a:solidFill>
                          <a:latin typeface="Arial" pitchFamily="34" charset="0"/>
                          <a:ea typeface="宋体" pitchFamily="2" charset="-122"/>
                        </a:defRPr>
                      </a:lvl6pPr>
                      <a:lvl7pPr fontAlgn="base">
                        <a:spcBef>
                          <a:spcPct val="20000"/>
                        </a:spcBef>
                        <a:spcAft>
                          <a:spcPct val="0"/>
                        </a:spcAft>
                        <a:defRPr>
                          <a:solidFill>
                            <a:schemeClr val="tx1"/>
                          </a:solidFill>
                          <a:latin typeface="Arial" pitchFamily="34" charset="0"/>
                          <a:ea typeface="宋体" pitchFamily="2" charset="-122"/>
                        </a:defRPr>
                      </a:lvl7pPr>
                      <a:lvl8pPr fontAlgn="base">
                        <a:spcBef>
                          <a:spcPct val="20000"/>
                        </a:spcBef>
                        <a:spcAft>
                          <a:spcPct val="0"/>
                        </a:spcAft>
                        <a:defRPr>
                          <a:solidFill>
                            <a:schemeClr val="tx1"/>
                          </a:solidFill>
                          <a:latin typeface="Arial" pitchFamily="34" charset="0"/>
                          <a:ea typeface="宋体" pitchFamily="2" charset="-122"/>
                        </a:defRPr>
                      </a:lvl8pPr>
                      <a:lvl9pPr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Times New Roman" panose="02020603050405020304" pitchFamily="18" charset="0"/>
                          <a:ea typeface="宋体" pitchFamily="2" charset="-122"/>
                          <a:cs typeface="Times New Roman" panose="02020603050405020304" pitchFamily="18" charset="0"/>
                        </a:rPr>
                        <a:t>2-3</a:t>
                      </a:r>
                      <a:r>
                        <a:rPr kumimoji="0" lang="en-US" altLang="zh-CN" sz="1800" b="1" i="0" u="none" strike="noStrike" cap="none" normalizeH="0" baseline="0" dirty="0" smtClean="0">
                          <a:ln>
                            <a:noFill/>
                          </a:ln>
                          <a:solidFill>
                            <a:schemeClr val="tx1"/>
                          </a:solidFill>
                          <a:effectLst/>
                          <a:latin typeface="Times New Roman" panose="02020603050405020304" pitchFamily="18" charset="0"/>
                          <a:ea typeface="宋体" pitchFamily="2" charset="-122"/>
                          <a:cs typeface="Times New Roman" panose="02020603050405020304" pitchFamily="18" charset="0"/>
                          <a:sym typeface="SymbolPS" pitchFamily="18" charset="2"/>
                        </a:rPr>
                        <a:t>10</a:t>
                      </a:r>
                      <a:r>
                        <a:rPr kumimoji="0" lang="en-US" altLang="zh-CN" sz="1800" b="1" i="0" u="none" strike="noStrike" cap="none" normalizeH="0" baseline="30000" dirty="0" smtClean="0">
                          <a:ln>
                            <a:noFill/>
                          </a:ln>
                          <a:solidFill>
                            <a:schemeClr val="tx1"/>
                          </a:solidFill>
                          <a:effectLst/>
                          <a:latin typeface="Times New Roman" panose="02020603050405020304" pitchFamily="18" charset="0"/>
                          <a:ea typeface="宋体" pitchFamily="2" charset="-122"/>
                          <a:cs typeface="Times New Roman" panose="02020603050405020304" pitchFamily="18" charset="0"/>
                          <a:sym typeface="SymbolPS" pitchFamily="18" charset="2"/>
                        </a:rPr>
                        <a:t>9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itchFamily="34" charset="0"/>
                          <a:ea typeface="宋体" pitchFamily="2" charset="-122"/>
                        </a:defRPr>
                      </a:lvl1pPr>
                      <a:lvl2pPr algn="l">
                        <a:spcBef>
                          <a:spcPct val="20000"/>
                        </a:spcBef>
                        <a:defRPr sz="2400">
                          <a:solidFill>
                            <a:schemeClr val="tx1"/>
                          </a:solidFill>
                          <a:latin typeface="Arial" pitchFamily="34" charset="0"/>
                          <a:ea typeface="宋体" pitchFamily="2" charset="-122"/>
                        </a:defRPr>
                      </a:lvl2pPr>
                      <a:lvl3pPr algn="l">
                        <a:spcBef>
                          <a:spcPct val="20000"/>
                        </a:spcBef>
                        <a:defRPr sz="2000">
                          <a:solidFill>
                            <a:schemeClr val="tx1"/>
                          </a:solidFill>
                          <a:latin typeface="Arial" pitchFamily="34" charset="0"/>
                          <a:ea typeface="宋体" pitchFamily="2" charset="-122"/>
                        </a:defRPr>
                      </a:lvl3pPr>
                      <a:lvl4pPr algn="l">
                        <a:spcBef>
                          <a:spcPct val="20000"/>
                        </a:spcBef>
                        <a:defRPr>
                          <a:solidFill>
                            <a:schemeClr val="tx1"/>
                          </a:solidFill>
                          <a:latin typeface="Arial" pitchFamily="34" charset="0"/>
                          <a:ea typeface="宋体" pitchFamily="2" charset="-122"/>
                        </a:defRPr>
                      </a:lvl4pPr>
                      <a:lvl5pPr algn="l">
                        <a:spcBef>
                          <a:spcPct val="20000"/>
                        </a:spcBef>
                        <a:defRPr>
                          <a:solidFill>
                            <a:schemeClr val="tx1"/>
                          </a:solidFill>
                          <a:latin typeface="Arial" pitchFamily="34" charset="0"/>
                          <a:ea typeface="宋体" pitchFamily="2" charset="-122"/>
                        </a:defRPr>
                      </a:lvl5pPr>
                      <a:lvl6pPr fontAlgn="base">
                        <a:spcBef>
                          <a:spcPct val="20000"/>
                        </a:spcBef>
                        <a:spcAft>
                          <a:spcPct val="0"/>
                        </a:spcAft>
                        <a:defRPr>
                          <a:solidFill>
                            <a:schemeClr val="tx1"/>
                          </a:solidFill>
                          <a:latin typeface="Arial" pitchFamily="34" charset="0"/>
                          <a:ea typeface="宋体" pitchFamily="2" charset="-122"/>
                        </a:defRPr>
                      </a:lvl6pPr>
                      <a:lvl7pPr fontAlgn="base">
                        <a:spcBef>
                          <a:spcPct val="20000"/>
                        </a:spcBef>
                        <a:spcAft>
                          <a:spcPct val="0"/>
                        </a:spcAft>
                        <a:defRPr>
                          <a:solidFill>
                            <a:schemeClr val="tx1"/>
                          </a:solidFill>
                          <a:latin typeface="Arial" pitchFamily="34" charset="0"/>
                          <a:ea typeface="宋体" pitchFamily="2" charset="-122"/>
                        </a:defRPr>
                      </a:lvl7pPr>
                      <a:lvl8pPr fontAlgn="base">
                        <a:spcBef>
                          <a:spcPct val="20000"/>
                        </a:spcBef>
                        <a:spcAft>
                          <a:spcPct val="0"/>
                        </a:spcAft>
                        <a:defRPr>
                          <a:solidFill>
                            <a:schemeClr val="tx1"/>
                          </a:solidFill>
                          <a:latin typeface="Arial" pitchFamily="34" charset="0"/>
                          <a:ea typeface="宋体" pitchFamily="2" charset="-122"/>
                        </a:defRPr>
                      </a:lvl8pPr>
                      <a:lvl9pPr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Times New Roman" panose="02020603050405020304" pitchFamily="18" charset="0"/>
                          <a:ea typeface="宋体" pitchFamily="2" charset="-122"/>
                          <a:cs typeface="Times New Roman" panose="02020603050405020304" pitchFamily="18" charset="0"/>
                        </a:rPr>
                        <a:t>2-8</a:t>
                      </a:r>
                      <a:r>
                        <a:rPr kumimoji="0" lang="en-US" altLang="zh-CN" sz="1800" b="1" i="0" u="none" strike="noStrike" cap="none" normalizeH="0" baseline="0" dirty="0" smtClean="0">
                          <a:ln>
                            <a:noFill/>
                          </a:ln>
                          <a:solidFill>
                            <a:schemeClr val="tx1"/>
                          </a:solidFill>
                          <a:effectLst/>
                          <a:latin typeface="Times New Roman" panose="02020603050405020304" pitchFamily="18" charset="0"/>
                          <a:ea typeface="宋体" pitchFamily="2" charset="-122"/>
                          <a:cs typeface="Times New Roman" panose="02020603050405020304" pitchFamily="18" charset="0"/>
                          <a:sym typeface="SymbolPS" pitchFamily="18" charset="2"/>
                        </a:rPr>
                        <a:t>10</a:t>
                      </a:r>
                      <a:r>
                        <a:rPr kumimoji="0" lang="en-US" altLang="zh-CN" sz="1800" b="1" i="0" u="none" strike="noStrike" cap="none" normalizeH="0" baseline="30000" dirty="0" smtClean="0">
                          <a:ln>
                            <a:noFill/>
                          </a:ln>
                          <a:solidFill>
                            <a:schemeClr val="tx1"/>
                          </a:solidFill>
                          <a:effectLst/>
                          <a:latin typeface="Times New Roman" panose="02020603050405020304" pitchFamily="18" charset="0"/>
                          <a:ea typeface="宋体" pitchFamily="2" charset="-122"/>
                          <a:cs typeface="Times New Roman" panose="02020603050405020304" pitchFamily="18" charset="0"/>
                          <a:sym typeface="SymbolPS" pitchFamily="18" charset="2"/>
                        </a:rPr>
                        <a:t>10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4013">
                <a:tc>
                  <a:txBody>
                    <a:bodyPr/>
                    <a:lstStyle>
                      <a:lvl1pPr algn="l">
                        <a:spcBef>
                          <a:spcPct val="20000"/>
                        </a:spcBef>
                        <a:defRPr sz="2800">
                          <a:solidFill>
                            <a:schemeClr val="tx1"/>
                          </a:solidFill>
                          <a:latin typeface="Arial" pitchFamily="34" charset="0"/>
                          <a:ea typeface="宋体" pitchFamily="2" charset="-122"/>
                        </a:defRPr>
                      </a:lvl1pPr>
                      <a:lvl2pPr algn="l">
                        <a:spcBef>
                          <a:spcPct val="20000"/>
                        </a:spcBef>
                        <a:defRPr sz="2400">
                          <a:solidFill>
                            <a:schemeClr val="tx1"/>
                          </a:solidFill>
                          <a:latin typeface="Arial" pitchFamily="34" charset="0"/>
                          <a:ea typeface="宋体" pitchFamily="2" charset="-122"/>
                        </a:defRPr>
                      </a:lvl2pPr>
                      <a:lvl3pPr algn="l">
                        <a:spcBef>
                          <a:spcPct val="20000"/>
                        </a:spcBef>
                        <a:defRPr sz="2000">
                          <a:solidFill>
                            <a:schemeClr val="tx1"/>
                          </a:solidFill>
                          <a:latin typeface="Arial" pitchFamily="34" charset="0"/>
                          <a:ea typeface="宋体" pitchFamily="2" charset="-122"/>
                        </a:defRPr>
                      </a:lvl3pPr>
                      <a:lvl4pPr algn="l">
                        <a:spcBef>
                          <a:spcPct val="20000"/>
                        </a:spcBef>
                        <a:defRPr>
                          <a:solidFill>
                            <a:schemeClr val="tx1"/>
                          </a:solidFill>
                          <a:latin typeface="Arial" pitchFamily="34" charset="0"/>
                          <a:ea typeface="宋体" pitchFamily="2" charset="-122"/>
                        </a:defRPr>
                      </a:lvl4pPr>
                      <a:lvl5pPr algn="l">
                        <a:spcBef>
                          <a:spcPct val="20000"/>
                        </a:spcBef>
                        <a:defRPr>
                          <a:solidFill>
                            <a:schemeClr val="tx1"/>
                          </a:solidFill>
                          <a:latin typeface="Arial" pitchFamily="34" charset="0"/>
                          <a:ea typeface="宋体" pitchFamily="2" charset="-122"/>
                        </a:defRPr>
                      </a:lvl5pPr>
                      <a:lvl6pPr fontAlgn="base">
                        <a:spcBef>
                          <a:spcPct val="20000"/>
                        </a:spcBef>
                        <a:spcAft>
                          <a:spcPct val="0"/>
                        </a:spcAft>
                        <a:defRPr>
                          <a:solidFill>
                            <a:schemeClr val="tx1"/>
                          </a:solidFill>
                          <a:latin typeface="Arial" pitchFamily="34" charset="0"/>
                          <a:ea typeface="宋体" pitchFamily="2" charset="-122"/>
                        </a:defRPr>
                      </a:lvl6pPr>
                      <a:lvl7pPr fontAlgn="base">
                        <a:spcBef>
                          <a:spcPct val="20000"/>
                        </a:spcBef>
                        <a:spcAft>
                          <a:spcPct val="0"/>
                        </a:spcAft>
                        <a:defRPr>
                          <a:solidFill>
                            <a:schemeClr val="tx1"/>
                          </a:solidFill>
                          <a:latin typeface="Arial" pitchFamily="34" charset="0"/>
                          <a:ea typeface="宋体" pitchFamily="2" charset="-122"/>
                        </a:defRPr>
                      </a:lvl7pPr>
                      <a:lvl8pPr fontAlgn="base">
                        <a:spcBef>
                          <a:spcPct val="20000"/>
                        </a:spcBef>
                        <a:spcAft>
                          <a:spcPct val="0"/>
                        </a:spcAft>
                        <a:defRPr>
                          <a:solidFill>
                            <a:schemeClr val="tx1"/>
                          </a:solidFill>
                          <a:latin typeface="Arial" pitchFamily="34" charset="0"/>
                          <a:ea typeface="宋体" pitchFamily="2" charset="-122"/>
                        </a:defRPr>
                      </a:lvl8pPr>
                      <a:lvl9pPr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smtClean="0">
                          <a:ln>
                            <a:noFill/>
                          </a:ln>
                          <a:solidFill>
                            <a:srgbClr val="FF0000"/>
                          </a:solidFill>
                          <a:effectLst/>
                          <a:latin typeface="Times New Roman" panose="02020603050405020304" pitchFamily="18" charset="0"/>
                          <a:ea typeface="宋体" pitchFamily="2" charset="-122"/>
                          <a:cs typeface="Times New Roman" panose="02020603050405020304" pitchFamily="18" charset="0"/>
                        </a:rPr>
                        <a:t>Super-tC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itchFamily="34" charset="0"/>
                          <a:ea typeface="宋体" pitchFamily="2" charset="-122"/>
                        </a:defRPr>
                      </a:lvl1pPr>
                      <a:lvl2pPr algn="l">
                        <a:spcBef>
                          <a:spcPct val="20000"/>
                        </a:spcBef>
                        <a:defRPr sz="2400">
                          <a:solidFill>
                            <a:schemeClr val="tx1"/>
                          </a:solidFill>
                          <a:latin typeface="Arial" pitchFamily="34" charset="0"/>
                          <a:ea typeface="宋体" pitchFamily="2" charset="-122"/>
                        </a:defRPr>
                      </a:lvl2pPr>
                      <a:lvl3pPr algn="l">
                        <a:spcBef>
                          <a:spcPct val="20000"/>
                        </a:spcBef>
                        <a:defRPr sz="2000">
                          <a:solidFill>
                            <a:schemeClr val="tx1"/>
                          </a:solidFill>
                          <a:latin typeface="Arial" pitchFamily="34" charset="0"/>
                          <a:ea typeface="宋体" pitchFamily="2" charset="-122"/>
                        </a:defRPr>
                      </a:lvl3pPr>
                      <a:lvl4pPr algn="l">
                        <a:spcBef>
                          <a:spcPct val="20000"/>
                        </a:spcBef>
                        <a:defRPr>
                          <a:solidFill>
                            <a:schemeClr val="tx1"/>
                          </a:solidFill>
                          <a:latin typeface="Arial" pitchFamily="34" charset="0"/>
                          <a:ea typeface="宋体" pitchFamily="2" charset="-122"/>
                        </a:defRPr>
                      </a:lvl4pPr>
                      <a:lvl5pPr algn="l">
                        <a:spcBef>
                          <a:spcPct val="20000"/>
                        </a:spcBef>
                        <a:defRPr>
                          <a:solidFill>
                            <a:schemeClr val="tx1"/>
                          </a:solidFill>
                          <a:latin typeface="Arial" pitchFamily="34" charset="0"/>
                          <a:ea typeface="宋体" pitchFamily="2" charset="-122"/>
                        </a:defRPr>
                      </a:lvl5pPr>
                      <a:lvl6pPr fontAlgn="base">
                        <a:spcBef>
                          <a:spcPct val="20000"/>
                        </a:spcBef>
                        <a:spcAft>
                          <a:spcPct val="0"/>
                        </a:spcAft>
                        <a:defRPr>
                          <a:solidFill>
                            <a:schemeClr val="tx1"/>
                          </a:solidFill>
                          <a:latin typeface="Arial" pitchFamily="34" charset="0"/>
                          <a:ea typeface="宋体" pitchFamily="2" charset="-122"/>
                        </a:defRPr>
                      </a:lvl6pPr>
                      <a:lvl7pPr fontAlgn="base">
                        <a:spcBef>
                          <a:spcPct val="20000"/>
                        </a:spcBef>
                        <a:spcAft>
                          <a:spcPct val="0"/>
                        </a:spcAft>
                        <a:defRPr>
                          <a:solidFill>
                            <a:schemeClr val="tx1"/>
                          </a:solidFill>
                          <a:latin typeface="Arial" pitchFamily="34" charset="0"/>
                          <a:ea typeface="宋体" pitchFamily="2" charset="-122"/>
                        </a:defRPr>
                      </a:lvl7pPr>
                      <a:lvl8pPr fontAlgn="base">
                        <a:spcBef>
                          <a:spcPct val="20000"/>
                        </a:spcBef>
                        <a:spcAft>
                          <a:spcPct val="0"/>
                        </a:spcAft>
                        <a:defRPr>
                          <a:solidFill>
                            <a:schemeClr val="tx1"/>
                          </a:solidFill>
                          <a:latin typeface="Arial" pitchFamily="34" charset="0"/>
                          <a:ea typeface="宋体" pitchFamily="2" charset="-122"/>
                        </a:defRPr>
                      </a:lvl8pPr>
                      <a:lvl9pPr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zh-CN" sz="1800" b="1" i="0" u="none" strike="noStrike" cap="none" normalizeH="0" baseline="0" dirty="0" smtClean="0">
                        <a:ln>
                          <a:noFill/>
                        </a:ln>
                        <a:solidFill>
                          <a:srgbClr val="FF0000"/>
                        </a:solidFill>
                        <a:effectLst/>
                        <a:latin typeface="Times New Roman" panose="02020603050405020304" pitchFamily="18" charset="0"/>
                        <a:ea typeface="宋体" pitchFamily="2" charset="-122"/>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itchFamily="34" charset="0"/>
                          <a:ea typeface="宋体" pitchFamily="2" charset="-122"/>
                        </a:defRPr>
                      </a:lvl1pPr>
                      <a:lvl2pPr algn="l">
                        <a:spcBef>
                          <a:spcPct val="20000"/>
                        </a:spcBef>
                        <a:defRPr sz="2400">
                          <a:solidFill>
                            <a:schemeClr val="tx1"/>
                          </a:solidFill>
                          <a:latin typeface="Arial" pitchFamily="34" charset="0"/>
                          <a:ea typeface="宋体" pitchFamily="2" charset="-122"/>
                        </a:defRPr>
                      </a:lvl2pPr>
                      <a:lvl3pPr algn="l">
                        <a:spcBef>
                          <a:spcPct val="20000"/>
                        </a:spcBef>
                        <a:defRPr sz="2000">
                          <a:solidFill>
                            <a:schemeClr val="tx1"/>
                          </a:solidFill>
                          <a:latin typeface="Arial" pitchFamily="34" charset="0"/>
                          <a:ea typeface="宋体" pitchFamily="2" charset="-122"/>
                        </a:defRPr>
                      </a:lvl3pPr>
                      <a:lvl4pPr algn="l">
                        <a:spcBef>
                          <a:spcPct val="20000"/>
                        </a:spcBef>
                        <a:defRPr>
                          <a:solidFill>
                            <a:schemeClr val="tx1"/>
                          </a:solidFill>
                          <a:latin typeface="Arial" pitchFamily="34" charset="0"/>
                          <a:ea typeface="宋体" pitchFamily="2" charset="-122"/>
                        </a:defRPr>
                      </a:lvl4pPr>
                      <a:lvl5pPr algn="l">
                        <a:spcBef>
                          <a:spcPct val="20000"/>
                        </a:spcBef>
                        <a:defRPr>
                          <a:solidFill>
                            <a:schemeClr val="tx1"/>
                          </a:solidFill>
                          <a:latin typeface="Arial" pitchFamily="34" charset="0"/>
                          <a:ea typeface="宋体" pitchFamily="2" charset="-122"/>
                        </a:defRPr>
                      </a:lvl5pPr>
                      <a:lvl6pPr fontAlgn="base">
                        <a:spcBef>
                          <a:spcPct val="20000"/>
                        </a:spcBef>
                        <a:spcAft>
                          <a:spcPct val="0"/>
                        </a:spcAft>
                        <a:defRPr>
                          <a:solidFill>
                            <a:schemeClr val="tx1"/>
                          </a:solidFill>
                          <a:latin typeface="Arial" pitchFamily="34" charset="0"/>
                          <a:ea typeface="宋体" pitchFamily="2" charset="-122"/>
                        </a:defRPr>
                      </a:lvl6pPr>
                      <a:lvl7pPr fontAlgn="base">
                        <a:spcBef>
                          <a:spcPct val="20000"/>
                        </a:spcBef>
                        <a:spcAft>
                          <a:spcPct val="0"/>
                        </a:spcAft>
                        <a:defRPr>
                          <a:solidFill>
                            <a:schemeClr val="tx1"/>
                          </a:solidFill>
                          <a:latin typeface="Arial" pitchFamily="34" charset="0"/>
                          <a:ea typeface="宋体" pitchFamily="2" charset="-122"/>
                        </a:defRPr>
                      </a:lvl7pPr>
                      <a:lvl8pPr fontAlgn="base">
                        <a:spcBef>
                          <a:spcPct val="20000"/>
                        </a:spcBef>
                        <a:spcAft>
                          <a:spcPct val="0"/>
                        </a:spcAft>
                        <a:defRPr>
                          <a:solidFill>
                            <a:schemeClr val="tx1"/>
                          </a:solidFill>
                          <a:latin typeface="Arial" pitchFamily="34" charset="0"/>
                          <a:ea typeface="宋体" pitchFamily="2" charset="-122"/>
                        </a:defRPr>
                      </a:lvl8pPr>
                      <a:lvl9pPr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zh-CN" sz="1800" b="1" i="0" u="none" strike="noStrike" cap="none" normalizeH="0" baseline="0" smtClean="0">
                        <a:ln>
                          <a:noFill/>
                        </a:ln>
                        <a:solidFill>
                          <a:srgbClr val="FF0000"/>
                        </a:solidFill>
                        <a:effectLst/>
                        <a:latin typeface="Times New Roman" panose="02020603050405020304" pitchFamily="18" charset="0"/>
                        <a:ea typeface="宋体" pitchFamily="2" charset="-122"/>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itchFamily="34" charset="0"/>
                          <a:ea typeface="宋体" pitchFamily="2" charset="-122"/>
                        </a:defRPr>
                      </a:lvl1pPr>
                      <a:lvl2pPr algn="l">
                        <a:spcBef>
                          <a:spcPct val="20000"/>
                        </a:spcBef>
                        <a:defRPr sz="2400">
                          <a:solidFill>
                            <a:schemeClr val="tx1"/>
                          </a:solidFill>
                          <a:latin typeface="Arial" pitchFamily="34" charset="0"/>
                          <a:ea typeface="宋体" pitchFamily="2" charset="-122"/>
                        </a:defRPr>
                      </a:lvl2pPr>
                      <a:lvl3pPr algn="l">
                        <a:spcBef>
                          <a:spcPct val="20000"/>
                        </a:spcBef>
                        <a:defRPr sz="2000">
                          <a:solidFill>
                            <a:schemeClr val="tx1"/>
                          </a:solidFill>
                          <a:latin typeface="Arial" pitchFamily="34" charset="0"/>
                          <a:ea typeface="宋体" pitchFamily="2" charset="-122"/>
                        </a:defRPr>
                      </a:lvl3pPr>
                      <a:lvl4pPr algn="l">
                        <a:spcBef>
                          <a:spcPct val="20000"/>
                        </a:spcBef>
                        <a:defRPr>
                          <a:solidFill>
                            <a:schemeClr val="tx1"/>
                          </a:solidFill>
                          <a:latin typeface="Arial" pitchFamily="34" charset="0"/>
                          <a:ea typeface="宋体" pitchFamily="2" charset="-122"/>
                        </a:defRPr>
                      </a:lvl4pPr>
                      <a:lvl5pPr algn="l">
                        <a:spcBef>
                          <a:spcPct val="20000"/>
                        </a:spcBef>
                        <a:defRPr>
                          <a:solidFill>
                            <a:schemeClr val="tx1"/>
                          </a:solidFill>
                          <a:latin typeface="Arial" pitchFamily="34" charset="0"/>
                          <a:ea typeface="宋体" pitchFamily="2" charset="-122"/>
                        </a:defRPr>
                      </a:lvl5pPr>
                      <a:lvl6pPr fontAlgn="base">
                        <a:spcBef>
                          <a:spcPct val="20000"/>
                        </a:spcBef>
                        <a:spcAft>
                          <a:spcPct val="0"/>
                        </a:spcAft>
                        <a:defRPr>
                          <a:solidFill>
                            <a:schemeClr val="tx1"/>
                          </a:solidFill>
                          <a:latin typeface="Arial" pitchFamily="34" charset="0"/>
                          <a:ea typeface="宋体" pitchFamily="2" charset="-122"/>
                        </a:defRPr>
                      </a:lvl6pPr>
                      <a:lvl7pPr fontAlgn="base">
                        <a:spcBef>
                          <a:spcPct val="20000"/>
                        </a:spcBef>
                        <a:spcAft>
                          <a:spcPct val="0"/>
                        </a:spcAft>
                        <a:defRPr>
                          <a:solidFill>
                            <a:schemeClr val="tx1"/>
                          </a:solidFill>
                          <a:latin typeface="Arial" pitchFamily="34" charset="0"/>
                          <a:ea typeface="宋体" pitchFamily="2" charset="-122"/>
                        </a:defRPr>
                      </a:lvl7pPr>
                      <a:lvl8pPr fontAlgn="base">
                        <a:spcBef>
                          <a:spcPct val="20000"/>
                        </a:spcBef>
                        <a:spcAft>
                          <a:spcPct val="0"/>
                        </a:spcAft>
                        <a:defRPr>
                          <a:solidFill>
                            <a:schemeClr val="tx1"/>
                          </a:solidFill>
                          <a:latin typeface="Arial" pitchFamily="34" charset="0"/>
                          <a:ea typeface="宋体" pitchFamily="2" charset="-122"/>
                        </a:defRPr>
                      </a:lvl8pPr>
                      <a:lvl9pPr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zh-CN" sz="1800" b="1" i="0" u="none" strike="noStrike" cap="none" normalizeH="0" baseline="0" dirty="0" smtClean="0">
                        <a:ln>
                          <a:noFill/>
                        </a:ln>
                        <a:solidFill>
                          <a:srgbClr val="FF0000"/>
                        </a:solidFill>
                        <a:effectLst/>
                        <a:latin typeface="Times New Roman" panose="02020603050405020304" pitchFamily="18" charset="0"/>
                        <a:ea typeface="宋体" pitchFamily="2" charset="-122"/>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itchFamily="34" charset="0"/>
                          <a:ea typeface="宋体" pitchFamily="2" charset="-122"/>
                        </a:defRPr>
                      </a:lvl1pPr>
                      <a:lvl2pPr algn="l">
                        <a:spcBef>
                          <a:spcPct val="20000"/>
                        </a:spcBef>
                        <a:defRPr sz="2400">
                          <a:solidFill>
                            <a:schemeClr val="tx1"/>
                          </a:solidFill>
                          <a:latin typeface="Arial" pitchFamily="34" charset="0"/>
                          <a:ea typeface="宋体" pitchFamily="2" charset="-122"/>
                        </a:defRPr>
                      </a:lvl2pPr>
                      <a:lvl3pPr algn="l">
                        <a:spcBef>
                          <a:spcPct val="20000"/>
                        </a:spcBef>
                        <a:defRPr sz="2000">
                          <a:solidFill>
                            <a:schemeClr val="tx1"/>
                          </a:solidFill>
                          <a:latin typeface="Arial" pitchFamily="34" charset="0"/>
                          <a:ea typeface="宋体" pitchFamily="2" charset="-122"/>
                        </a:defRPr>
                      </a:lvl3pPr>
                      <a:lvl4pPr algn="l">
                        <a:spcBef>
                          <a:spcPct val="20000"/>
                        </a:spcBef>
                        <a:defRPr>
                          <a:solidFill>
                            <a:schemeClr val="tx1"/>
                          </a:solidFill>
                          <a:latin typeface="Arial" pitchFamily="34" charset="0"/>
                          <a:ea typeface="宋体" pitchFamily="2" charset="-122"/>
                        </a:defRPr>
                      </a:lvl4pPr>
                      <a:lvl5pPr algn="l">
                        <a:spcBef>
                          <a:spcPct val="20000"/>
                        </a:spcBef>
                        <a:defRPr>
                          <a:solidFill>
                            <a:schemeClr val="tx1"/>
                          </a:solidFill>
                          <a:latin typeface="Arial" pitchFamily="34" charset="0"/>
                          <a:ea typeface="宋体" pitchFamily="2" charset="-122"/>
                        </a:defRPr>
                      </a:lvl5pPr>
                      <a:lvl6pPr fontAlgn="base">
                        <a:spcBef>
                          <a:spcPct val="20000"/>
                        </a:spcBef>
                        <a:spcAft>
                          <a:spcPct val="0"/>
                        </a:spcAft>
                        <a:defRPr>
                          <a:solidFill>
                            <a:schemeClr val="tx1"/>
                          </a:solidFill>
                          <a:latin typeface="Arial" pitchFamily="34" charset="0"/>
                          <a:ea typeface="宋体" pitchFamily="2" charset="-122"/>
                        </a:defRPr>
                      </a:lvl6pPr>
                      <a:lvl7pPr fontAlgn="base">
                        <a:spcBef>
                          <a:spcPct val="20000"/>
                        </a:spcBef>
                        <a:spcAft>
                          <a:spcPct val="0"/>
                        </a:spcAft>
                        <a:defRPr>
                          <a:solidFill>
                            <a:schemeClr val="tx1"/>
                          </a:solidFill>
                          <a:latin typeface="Arial" pitchFamily="34" charset="0"/>
                          <a:ea typeface="宋体" pitchFamily="2" charset="-122"/>
                        </a:defRPr>
                      </a:lvl7pPr>
                      <a:lvl8pPr fontAlgn="base">
                        <a:spcBef>
                          <a:spcPct val="20000"/>
                        </a:spcBef>
                        <a:spcAft>
                          <a:spcPct val="0"/>
                        </a:spcAft>
                        <a:defRPr>
                          <a:solidFill>
                            <a:schemeClr val="tx1"/>
                          </a:solidFill>
                          <a:latin typeface="Arial" pitchFamily="34" charset="0"/>
                          <a:ea typeface="宋体" pitchFamily="2" charset="-122"/>
                        </a:defRPr>
                      </a:lvl8pPr>
                      <a:lvl9pPr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dirty="0" smtClean="0">
                          <a:ln>
                            <a:noFill/>
                          </a:ln>
                          <a:solidFill>
                            <a:srgbClr val="FF0000"/>
                          </a:solidFill>
                          <a:effectLst/>
                          <a:latin typeface="Times New Roman" panose="02020603050405020304" pitchFamily="18" charset="0"/>
                          <a:ea typeface="宋体" pitchFamily="2" charset="-122"/>
                          <a:cs typeface="Times New Roman" panose="02020603050405020304" pitchFamily="18" charset="0"/>
                        </a:rPr>
                        <a:t>1</a:t>
                      </a:r>
                      <a:r>
                        <a:rPr kumimoji="0" lang="en-US" altLang="zh-CN" sz="1800" b="1" i="0" u="none" strike="noStrike" cap="none" normalizeH="0" baseline="0" dirty="0" smtClean="0">
                          <a:ln>
                            <a:noFill/>
                          </a:ln>
                          <a:solidFill>
                            <a:srgbClr val="FF0000"/>
                          </a:solidFill>
                          <a:effectLst/>
                          <a:latin typeface="Times New Roman" panose="02020603050405020304" pitchFamily="18" charset="0"/>
                          <a:ea typeface="宋体" pitchFamily="2" charset="-122"/>
                          <a:cs typeface="Times New Roman" panose="02020603050405020304" pitchFamily="18" charset="0"/>
                          <a:sym typeface="SymbolPS" pitchFamily="18" charset="2"/>
                        </a:rPr>
                        <a:t>10</a:t>
                      </a:r>
                      <a:r>
                        <a:rPr kumimoji="0" lang="en-US" altLang="zh-CN" sz="1800" b="1" i="0" u="none" strike="noStrike" cap="none" normalizeH="0" baseline="30000" dirty="0" smtClean="0">
                          <a:ln>
                            <a:noFill/>
                          </a:ln>
                          <a:solidFill>
                            <a:srgbClr val="FF0000"/>
                          </a:solidFill>
                          <a:effectLst/>
                          <a:latin typeface="Times New Roman" panose="02020603050405020304" pitchFamily="18" charset="0"/>
                          <a:ea typeface="宋体" pitchFamily="2" charset="-122"/>
                          <a:cs typeface="Times New Roman" panose="02020603050405020304" pitchFamily="18" charset="0"/>
                          <a:sym typeface="SymbolPS" pitchFamily="18" charset="2"/>
                        </a:rPr>
                        <a:t>-9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itchFamily="34" charset="0"/>
                          <a:ea typeface="宋体" pitchFamily="2" charset="-122"/>
                        </a:defRPr>
                      </a:lvl1pPr>
                      <a:lvl2pPr algn="l">
                        <a:spcBef>
                          <a:spcPct val="20000"/>
                        </a:spcBef>
                        <a:defRPr sz="2400">
                          <a:solidFill>
                            <a:schemeClr val="tx1"/>
                          </a:solidFill>
                          <a:latin typeface="Arial" pitchFamily="34" charset="0"/>
                          <a:ea typeface="宋体" pitchFamily="2" charset="-122"/>
                        </a:defRPr>
                      </a:lvl2pPr>
                      <a:lvl3pPr algn="l">
                        <a:spcBef>
                          <a:spcPct val="20000"/>
                        </a:spcBef>
                        <a:defRPr sz="2000">
                          <a:solidFill>
                            <a:schemeClr val="tx1"/>
                          </a:solidFill>
                          <a:latin typeface="Arial" pitchFamily="34" charset="0"/>
                          <a:ea typeface="宋体" pitchFamily="2" charset="-122"/>
                        </a:defRPr>
                      </a:lvl3pPr>
                      <a:lvl4pPr algn="l">
                        <a:spcBef>
                          <a:spcPct val="20000"/>
                        </a:spcBef>
                        <a:defRPr>
                          <a:solidFill>
                            <a:schemeClr val="tx1"/>
                          </a:solidFill>
                          <a:latin typeface="Arial" pitchFamily="34" charset="0"/>
                          <a:ea typeface="宋体" pitchFamily="2" charset="-122"/>
                        </a:defRPr>
                      </a:lvl4pPr>
                      <a:lvl5pPr algn="l">
                        <a:spcBef>
                          <a:spcPct val="20000"/>
                        </a:spcBef>
                        <a:defRPr>
                          <a:solidFill>
                            <a:schemeClr val="tx1"/>
                          </a:solidFill>
                          <a:latin typeface="Arial" pitchFamily="34" charset="0"/>
                          <a:ea typeface="宋体" pitchFamily="2" charset="-122"/>
                        </a:defRPr>
                      </a:lvl5pPr>
                      <a:lvl6pPr fontAlgn="base">
                        <a:spcBef>
                          <a:spcPct val="20000"/>
                        </a:spcBef>
                        <a:spcAft>
                          <a:spcPct val="0"/>
                        </a:spcAft>
                        <a:defRPr>
                          <a:solidFill>
                            <a:schemeClr val="tx1"/>
                          </a:solidFill>
                          <a:latin typeface="Arial" pitchFamily="34" charset="0"/>
                          <a:ea typeface="宋体" pitchFamily="2" charset="-122"/>
                        </a:defRPr>
                      </a:lvl6pPr>
                      <a:lvl7pPr fontAlgn="base">
                        <a:spcBef>
                          <a:spcPct val="20000"/>
                        </a:spcBef>
                        <a:spcAft>
                          <a:spcPct val="0"/>
                        </a:spcAft>
                        <a:defRPr>
                          <a:solidFill>
                            <a:schemeClr val="tx1"/>
                          </a:solidFill>
                          <a:latin typeface="Arial" pitchFamily="34" charset="0"/>
                          <a:ea typeface="宋体" pitchFamily="2" charset="-122"/>
                        </a:defRPr>
                      </a:lvl7pPr>
                      <a:lvl8pPr fontAlgn="base">
                        <a:spcBef>
                          <a:spcPct val="20000"/>
                        </a:spcBef>
                        <a:spcAft>
                          <a:spcPct val="0"/>
                        </a:spcAft>
                        <a:defRPr>
                          <a:solidFill>
                            <a:schemeClr val="tx1"/>
                          </a:solidFill>
                          <a:latin typeface="Arial" pitchFamily="34" charset="0"/>
                          <a:ea typeface="宋体" pitchFamily="2" charset="-122"/>
                        </a:defRPr>
                      </a:lvl8pPr>
                      <a:lvl9pPr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dirty="0" smtClean="0">
                          <a:ln>
                            <a:noFill/>
                          </a:ln>
                          <a:solidFill>
                            <a:srgbClr val="FF0000"/>
                          </a:solidFill>
                          <a:effectLst/>
                          <a:latin typeface="Times New Roman" panose="02020603050405020304" pitchFamily="18" charset="0"/>
                          <a:ea typeface="宋体" pitchFamily="2" charset="-122"/>
                          <a:cs typeface="Times New Roman" panose="02020603050405020304" pitchFamily="18" charset="0"/>
                        </a:rPr>
                        <a:t>1</a:t>
                      </a:r>
                      <a:r>
                        <a:rPr kumimoji="0" lang="en-US" altLang="zh-CN" sz="1800" b="1" i="0" u="none" strike="noStrike" cap="none" normalizeH="0" baseline="0" dirty="0" smtClean="0">
                          <a:ln>
                            <a:noFill/>
                          </a:ln>
                          <a:solidFill>
                            <a:srgbClr val="FF0000"/>
                          </a:solidFill>
                          <a:effectLst/>
                          <a:latin typeface="Times New Roman" panose="02020603050405020304" pitchFamily="18" charset="0"/>
                          <a:ea typeface="宋体" pitchFamily="2" charset="-122"/>
                          <a:cs typeface="Times New Roman" panose="02020603050405020304" pitchFamily="18" charset="0"/>
                          <a:sym typeface="SymbolPS" pitchFamily="18" charset="2"/>
                        </a:rPr>
                        <a:t>10</a:t>
                      </a:r>
                      <a:r>
                        <a:rPr kumimoji="0" lang="en-US" altLang="zh-CN" sz="1800" b="1" i="0" u="none" strike="noStrike" cap="none" normalizeH="0" baseline="30000" dirty="0" smtClean="0">
                          <a:ln>
                            <a:noFill/>
                          </a:ln>
                          <a:solidFill>
                            <a:srgbClr val="FF0000"/>
                          </a:solidFill>
                          <a:effectLst/>
                          <a:latin typeface="Times New Roman" panose="02020603050405020304" pitchFamily="18" charset="0"/>
                          <a:ea typeface="宋体" pitchFamily="2" charset="-122"/>
                          <a:cs typeface="Times New Roman" panose="02020603050405020304" pitchFamily="18" charset="0"/>
                          <a:sym typeface="SymbolPS" pitchFamily="18" charset="2"/>
                        </a:rPr>
                        <a:t>-9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 name="Text Box 69"/>
          <p:cNvSpPr txBox="1">
            <a:spLocks noChangeArrowheads="1"/>
          </p:cNvSpPr>
          <p:nvPr/>
        </p:nvSpPr>
        <p:spPr bwMode="auto">
          <a:xfrm>
            <a:off x="1158990" y="3128963"/>
            <a:ext cx="7141730" cy="27597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198000" indent="-198000" algn="l">
              <a:lnSpc>
                <a:spcPts val="2560"/>
              </a:lnSpc>
              <a:buFont typeface="Arial" panose="020B0604020202020204" pitchFamily="34" charset="0"/>
              <a:buChar char="•"/>
            </a:pPr>
            <a:r>
              <a:rPr lang="en-US" altLang="zh-CN" b="1" dirty="0">
                <a:latin typeface="Times New Roman" panose="02020603050405020304" pitchFamily="18" charset="0"/>
                <a:cs typeface="Times New Roman" panose="02020603050405020304" pitchFamily="18" charset="0"/>
              </a:rPr>
              <a:t>LHC experiments do not appear to be </a:t>
            </a:r>
            <a:r>
              <a:rPr lang="en-US" altLang="zh-CN" b="1" dirty="0" smtClean="0">
                <a:latin typeface="Times New Roman" panose="02020603050405020304" pitchFamily="18" charset="0"/>
                <a:cs typeface="Times New Roman" panose="02020603050405020304" pitchFamily="18" charset="0"/>
              </a:rPr>
              <a:t>competitive Super-B </a:t>
            </a:r>
            <a:r>
              <a:rPr lang="en-US" altLang="zh-CN" b="1" dirty="0">
                <a:latin typeface="Times New Roman" panose="02020603050405020304" pitchFamily="18" charset="0"/>
                <a:cs typeface="Times New Roman" panose="02020603050405020304" pitchFamily="18" charset="0"/>
              </a:rPr>
              <a:t>in Italy: high luminosity and polarized beam </a:t>
            </a:r>
          </a:p>
          <a:p>
            <a:pPr marL="198000" indent="-198000" algn="l">
              <a:lnSpc>
                <a:spcPts val="2560"/>
              </a:lnSpc>
              <a:buFont typeface="Arial" panose="020B0604020202020204" pitchFamily="34" charset="0"/>
              <a:buChar char="•"/>
            </a:pPr>
            <a:r>
              <a:rPr lang="en-US" altLang="zh-CN" b="1" dirty="0">
                <a:latin typeface="Times New Roman" panose="02020603050405020304" pitchFamily="18" charset="0"/>
                <a:cs typeface="Times New Roman" panose="02020603050405020304" pitchFamily="18" charset="0"/>
              </a:rPr>
              <a:t>Typically, the </a:t>
            </a:r>
            <a:r>
              <a:rPr lang="en-US" altLang="zh-CN" b="1" dirty="0">
                <a:latin typeface="Times New Roman" panose="02020603050405020304" pitchFamily="18" charset="0"/>
                <a:cs typeface="Times New Roman" panose="02020603050405020304" pitchFamily="18" charset="0"/>
                <a:sym typeface="Symbol" pitchFamily="18" charset="2"/>
              </a:rPr>
              <a:t></a:t>
            </a:r>
            <a:r>
              <a:rPr lang="en-US" altLang="zh-CN" b="1" dirty="0" err="1">
                <a:latin typeface="Times New Roman" panose="02020603050405020304" pitchFamily="18" charset="0"/>
                <a:cs typeface="Times New Roman" panose="02020603050405020304" pitchFamily="18" charset="0"/>
                <a:sym typeface="Symbol" pitchFamily="18" charset="2"/>
              </a:rPr>
              <a:t>NeN</a:t>
            </a:r>
            <a:r>
              <a:rPr lang="en-US" altLang="zh-CN" b="1" dirty="0">
                <a:latin typeface="Times New Roman" panose="02020603050405020304" pitchFamily="18" charset="0"/>
                <a:cs typeface="Times New Roman" panose="02020603050405020304" pitchFamily="18" charset="0"/>
                <a:sym typeface="Symbol" pitchFamily="18" charset="2"/>
              </a:rPr>
              <a:t> rates are 1/(200400) of e</a:t>
            </a:r>
            <a:r>
              <a:rPr lang="en-US" altLang="zh-CN" b="1" dirty="0">
                <a:latin typeface="Times New Roman" panose="02020603050405020304" pitchFamily="18" charset="0"/>
                <a:cs typeface="Times New Roman" panose="02020603050405020304" pitchFamily="18" charset="0"/>
              </a:rPr>
              <a:t> rates</a:t>
            </a:r>
          </a:p>
          <a:p>
            <a:pPr marL="198000" indent="-198000" algn="l">
              <a:lnSpc>
                <a:spcPts val="2560"/>
              </a:lnSpc>
              <a:buFont typeface="Arial" panose="020B0604020202020204" pitchFamily="34" charset="0"/>
              <a:buChar char="•"/>
            </a:pPr>
            <a:r>
              <a:rPr lang="en-US" altLang="zh-CN" b="1" dirty="0">
                <a:solidFill>
                  <a:srgbClr val="FF0000"/>
                </a:solidFill>
                <a:latin typeface="Times New Roman" panose="02020603050405020304" pitchFamily="18" charset="0"/>
                <a:cs typeface="Times New Roman" panose="02020603050405020304" pitchFamily="18" charset="0"/>
              </a:rPr>
              <a:t>Tau and </a:t>
            </a:r>
            <a:r>
              <a:rPr lang="en-US" altLang="zh-CN" b="1" dirty="0">
                <a:solidFill>
                  <a:srgbClr val="FF0000"/>
                </a:solidFill>
                <a:latin typeface="Times New Roman" panose="02020603050405020304" pitchFamily="18" charset="0"/>
                <a:cs typeface="Times New Roman" panose="02020603050405020304" pitchFamily="18" charset="0"/>
                <a:sym typeface="Symbol" pitchFamily="18" charset="2"/>
              </a:rPr>
              <a:t> LFV are different processes: </a:t>
            </a:r>
          </a:p>
          <a:p>
            <a:pPr marL="450000" indent="-198000" algn="l">
              <a:lnSpc>
                <a:spcPts val="2560"/>
              </a:lnSpc>
              <a:buFont typeface="Symbol" panose="05050102010706020507" pitchFamily="18" charset="2"/>
              <a:buChar char="-"/>
            </a:pPr>
            <a:r>
              <a:rPr lang="en-US" altLang="zh-CN" b="1" dirty="0" smtClean="0">
                <a:solidFill>
                  <a:srgbClr val="FF0000"/>
                </a:solidFill>
                <a:latin typeface="Times New Roman" panose="02020603050405020304" pitchFamily="18" charset="0"/>
                <a:cs typeface="Times New Roman" panose="02020603050405020304" pitchFamily="18" charset="0"/>
                <a:sym typeface="Symbol" pitchFamily="18" charset="2"/>
              </a:rPr>
              <a:t>Comparison </a:t>
            </a:r>
            <a:r>
              <a:rPr lang="en-US" altLang="zh-CN" b="1" dirty="0">
                <a:solidFill>
                  <a:srgbClr val="FF0000"/>
                </a:solidFill>
                <a:latin typeface="Times New Roman" panose="02020603050405020304" pitchFamily="18" charset="0"/>
                <a:cs typeface="Times New Roman" panose="02020603050405020304" pitchFamily="18" charset="0"/>
                <a:sym typeface="Symbol" pitchFamily="18" charset="2"/>
              </a:rPr>
              <a:t>depends on the NP model BF(</a:t>
            </a:r>
            <a:r>
              <a:rPr lang="en-US" altLang="zh-CN" b="1" dirty="0">
                <a:solidFill>
                  <a:srgbClr val="FF0000"/>
                </a:solidFill>
                <a:latin typeface="Times New Roman" panose="02020603050405020304" pitchFamily="18" charset="0"/>
                <a:cs typeface="Times New Roman" panose="02020603050405020304" pitchFamily="18" charset="0"/>
                <a:sym typeface="SymbolPS" pitchFamily="18" charset="2"/>
              </a:rPr>
              <a:t></a:t>
            </a:r>
            <a:r>
              <a:rPr lang="en-US" altLang="zh-CN" b="1" dirty="0">
                <a:solidFill>
                  <a:srgbClr val="FF0000"/>
                </a:solidFill>
                <a:latin typeface="Times New Roman" panose="02020603050405020304" pitchFamily="18" charset="0"/>
                <a:cs typeface="Times New Roman" panose="02020603050405020304" pitchFamily="18" charset="0"/>
                <a:sym typeface="Symbol" pitchFamily="18" charset="2"/>
              </a:rPr>
              <a:t>)&gt;&gt;BF(e)</a:t>
            </a:r>
          </a:p>
          <a:p>
            <a:pPr marL="450000" indent="-198000" algn="l">
              <a:lnSpc>
                <a:spcPts val="2560"/>
              </a:lnSpc>
              <a:buFont typeface="Symbol" panose="05050102010706020507" pitchFamily="18" charset="2"/>
              <a:buChar char="-"/>
            </a:pPr>
            <a:r>
              <a:rPr lang="en-US" altLang="zh-CN" b="1" dirty="0" smtClean="0">
                <a:solidFill>
                  <a:srgbClr val="FF0000"/>
                </a:solidFill>
                <a:latin typeface="Times New Roman" panose="02020603050405020304" pitchFamily="18" charset="0"/>
                <a:cs typeface="Times New Roman" panose="02020603050405020304" pitchFamily="18" charset="0"/>
                <a:sym typeface="Symbol" pitchFamily="18" charset="2"/>
              </a:rPr>
              <a:t>Mu2e/COMET </a:t>
            </a:r>
            <a:r>
              <a:rPr lang="en-US" altLang="zh-CN" b="1" dirty="0">
                <a:solidFill>
                  <a:srgbClr val="FF0000"/>
                </a:solidFill>
                <a:latin typeface="Times New Roman" panose="02020603050405020304" pitchFamily="18" charset="0"/>
                <a:cs typeface="Times New Roman" panose="02020603050405020304" pitchFamily="18" charset="0"/>
                <a:sym typeface="Symbol" pitchFamily="18" charset="2"/>
              </a:rPr>
              <a:t>is 2-3 order of magnitude better than super-B and </a:t>
            </a:r>
            <a:r>
              <a:rPr lang="en-US" altLang="zh-CN" b="1" dirty="0" smtClean="0">
                <a:solidFill>
                  <a:srgbClr val="FF0000"/>
                </a:solidFill>
                <a:latin typeface="Times New Roman" panose="02020603050405020304" pitchFamily="18" charset="0"/>
                <a:cs typeface="Times New Roman" panose="02020603050405020304" pitchFamily="18" charset="0"/>
                <a:sym typeface="Symbol" pitchFamily="18" charset="2"/>
              </a:rPr>
              <a:t>super-</a:t>
            </a:r>
            <a:r>
              <a:rPr lang="en-US" altLang="zh-CN" b="1" dirty="0" err="1" smtClean="0">
                <a:solidFill>
                  <a:srgbClr val="FF0000"/>
                </a:solidFill>
                <a:latin typeface="Times New Roman" panose="02020603050405020304" pitchFamily="18" charset="0"/>
                <a:cs typeface="Times New Roman" panose="02020603050405020304" pitchFamily="18" charset="0"/>
                <a:sym typeface="Symbol" pitchFamily="18" charset="2"/>
              </a:rPr>
              <a:t>tC</a:t>
            </a:r>
            <a:r>
              <a:rPr lang="en-US" altLang="zh-CN" b="1" dirty="0" smtClean="0">
                <a:solidFill>
                  <a:srgbClr val="FF0000"/>
                </a:solidFill>
                <a:latin typeface="Times New Roman" panose="02020603050405020304" pitchFamily="18" charset="0"/>
                <a:cs typeface="Times New Roman" panose="02020603050405020304" pitchFamily="18" charset="0"/>
                <a:sym typeface="Symbol" pitchFamily="18" charset="2"/>
              </a:rPr>
              <a:t> </a:t>
            </a:r>
            <a:endParaRPr lang="en-US" altLang="zh-CN" b="1" dirty="0">
              <a:solidFill>
                <a:srgbClr val="FF0000"/>
              </a:solidFill>
              <a:latin typeface="Times New Roman" panose="02020603050405020304" pitchFamily="18" charset="0"/>
              <a:cs typeface="Times New Roman" panose="02020603050405020304" pitchFamily="18" charset="0"/>
              <a:sym typeface="Symbol" pitchFamily="18" charset="2"/>
            </a:endParaRPr>
          </a:p>
          <a:p>
            <a:pPr marL="450000" indent="-198000" algn="l">
              <a:lnSpc>
                <a:spcPts val="2560"/>
              </a:lnSpc>
              <a:buFont typeface="Symbol" panose="05050102010706020507" pitchFamily="18" charset="2"/>
              <a:buChar char="-"/>
            </a:pPr>
            <a:r>
              <a:rPr lang="en-US" altLang="zh-CN" b="1" dirty="0" smtClean="0">
                <a:solidFill>
                  <a:srgbClr val="FF0000"/>
                </a:solidFill>
                <a:latin typeface="Times New Roman" panose="02020603050405020304" pitchFamily="18" charset="0"/>
                <a:cs typeface="Times New Roman" panose="02020603050405020304" pitchFamily="18" charset="0"/>
                <a:sym typeface="Symbol" pitchFamily="18" charset="2"/>
              </a:rPr>
              <a:t>Measurements </a:t>
            </a:r>
            <a:r>
              <a:rPr lang="en-US" altLang="zh-CN" b="1" dirty="0">
                <a:solidFill>
                  <a:srgbClr val="FF0000"/>
                </a:solidFill>
                <a:latin typeface="Times New Roman" panose="02020603050405020304" pitchFamily="18" charset="0"/>
                <a:cs typeface="Times New Roman" panose="02020603050405020304" pitchFamily="18" charset="0"/>
                <a:sym typeface="Symbol" pitchFamily="18" charset="2"/>
              </a:rPr>
              <a:t>are complementary.  </a:t>
            </a:r>
          </a:p>
        </p:txBody>
      </p:sp>
    </p:spTree>
    <p:extLst>
      <p:ext uri="{BB962C8B-B14F-4D97-AF65-F5344CB8AC3E}">
        <p14:creationId xmlns:p14="http://schemas.microsoft.com/office/powerpoint/2010/main" val="15751030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High Reputation</a:t>
            </a:r>
            <a:endParaRPr lang="zh-CN" altLang="en-US"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8</a:t>
            </a:fld>
            <a:endParaRPr lang="en-US" dirty="0"/>
          </a:p>
        </p:txBody>
      </p:sp>
      <p:pic>
        <p:nvPicPr>
          <p:cNvPr id="7" name="Picture 4" descr="C:\Users\user\Desktop\捕获-nature.PNG"/>
          <p:cNvPicPr>
            <a:picLocks noChangeAspect="1" noChangeArrowheads="1"/>
          </p:cNvPicPr>
          <p:nvPr/>
        </p:nvPicPr>
        <p:blipFill>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rot="384996">
            <a:off x="968333" y="1083696"/>
            <a:ext cx="3196770" cy="4062676"/>
          </a:xfrm>
          <a:prstGeom prst="rect">
            <a:avLst/>
          </a:prstGeom>
          <a:noFill/>
          <a:ln>
            <a:solidFill>
              <a:srgbClr val="0000CC"/>
            </a:solidFill>
          </a:ln>
          <a:extLst>
            <a:ext uri="{909E8E84-426E-40dd-AFC4-6F175D3DCCD1}">
              <a14:hiddenFill xmlns="" xmlns:a14="http://schemas.microsoft.com/office/drawing/2010/main">
                <a:solidFill>
                  <a:srgbClr val="FFFFFF"/>
                </a:solidFill>
              </a14:hiddenFill>
            </a:ext>
          </a:extLst>
        </p:spPr>
      </p:pic>
      <p:pic>
        <p:nvPicPr>
          <p:cNvPr id="8" name="Picture 4" descr="C:\Users\user\Desktop\捕获-3SAT-GermanTV.PNG"/>
          <p:cNvPicPr>
            <a:picLocks noChangeAspect="1" noChangeArrowheads="1"/>
          </p:cNvPicPr>
          <p:nvPr/>
        </p:nvPicPr>
        <p:blipFill>
          <a:blip r:embed="rId4" cstate="email">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0" y="1790708"/>
            <a:ext cx="4341370" cy="2648652"/>
          </a:xfrm>
          <a:prstGeom prst="rect">
            <a:avLst/>
          </a:prstGeom>
          <a:noFill/>
          <a:ln>
            <a:solidFill>
              <a:srgbClr val="0000CC"/>
            </a:solidFill>
          </a:ln>
          <a:extLst>
            <a:ext uri="{909E8E84-426E-40dd-AFC4-6F175D3DCCD1}">
              <a14:hiddenFill xmlns="" xmlns:a14="http://schemas.microsoft.com/office/drawing/2010/main">
                <a:solidFill>
                  <a:srgbClr val="FFFFFF"/>
                </a:solidFill>
              </a14:hiddenFill>
            </a:ext>
          </a:extLst>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480" y="3832112"/>
            <a:ext cx="4844242" cy="2422121"/>
          </a:xfrm>
          <a:prstGeom prst="rect">
            <a:avLst/>
          </a:prstGeom>
        </p:spPr>
      </p:pic>
      <p:pic>
        <p:nvPicPr>
          <p:cNvPr id="10" name="图片 9"/>
          <p:cNvPicPr>
            <a:picLocks noChangeAspect="1"/>
          </p:cNvPicPr>
          <p:nvPr/>
        </p:nvPicPr>
        <p:blipFill>
          <a:blip r:embed="rId7"/>
          <a:stretch>
            <a:fillRect/>
          </a:stretch>
        </p:blipFill>
        <p:spPr>
          <a:xfrm>
            <a:off x="4554220" y="1810342"/>
            <a:ext cx="4202594" cy="2809361"/>
          </a:xfrm>
          <a:prstGeom prst="rect">
            <a:avLst/>
          </a:prstGeom>
        </p:spPr>
      </p:pic>
      <p:sp>
        <p:nvSpPr>
          <p:cNvPr id="11" name="文本框 10"/>
          <p:cNvSpPr txBox="1"/>
          <p:nvPr/>
        </p:nvSpPr>
        <p:spPr>
          <a:xfrm>
            <a:off x="5751657" y="2626100"/>
            <a:ext cx="1943100" cy="326736"/>
          </a:xfrm>
          <a:prstGeom prst="rect">
            <a:avLst/>
          </a:prstGeom>
          <a:noFill/>
          <a:ln w="34925">
            <a:solidFill>
              <a:srgbClr val="FF0000"/>
            </a:solidFill>
            <a:prstDash val="sysDash"/>
          </a:ln>
        </p:spPr>
        <p:txBody>
          <a:bodyPr wrap="square" rtlCol="0">
            <a:spAutoFit/>
          </a:bodyPr>
          <a:lstStyle/>
          <a:p>
            <a:endParaRPr lang="zh-CN" altLang="en-US" dirty="0"/>
          </a:p>
        </p:txBody>
      </p:sp>
      <p:sp>
        <p:nvSpPr>
          <p:cNvPr id="13" name="文本框 12"/>
          <p:cNvSpPr txBox="1"/>
          <p:nvPr/>
        </p:nvSpPr>
        <p:spPr>
          <a:xfrm>
            <a:off x="2781300" y="5314751"/>
            <a:ext cx="6093114" cy="892552"/>
          </a:xfrm>
          <a:prstGeom prst="rect">
            <a:avLst/>
          </a:prstGeom>
          <a:solidFill>
            <a:schemeClr val="tx2">
              <a:lumMod val="20000"/>
              <a:lumOff val="80000"/>
            </a:schemeClr>
          </a:solidFill>
        </p:spPr>
        <p:txBody>
          <a:bodyPr wrap="square" rtlCol="0">
            <a:spAutoFit/>
          </a:bodyPr>
          <a:lstStyle/>
          <a:p>
            <a:pPr algn="ctr"/>
            <a:r>
              <a:rPr lang="en-US" altLang="zh-CN" sz="2600" b="1" dirty="0" smtClean="0">
                <a:solidFill>
                  <a:srgbClr val="FF0000"/>
                </a:solidFill>
                <a:latin typeface="Comic Sans MS" panose="030F0702030302020204" pitchFamily="66" charset="0"/>
              </a:rPr>
              <a:t>High Reputation in the World</a:t>
            </a:r>
            <a:r>
              <a:rPr lang="zh-CN" altLang="en-US" sz="2600" b="1" dirty="0" smtClean="0">
                <a:solidFill>
                  <a:srgbClr val="FF0000"/>
                </a:solidFill>
                <a:latin typeface="Comic Sans MS" panose="030F0702030302020204" pitchFamily="66" charset="0"/>
              </a:rPr>
              <a:t>， </a:t>
            </a:r>
            <a:endParaRPr lang="en-US" altLang="zh-CN" sz="2600" b="1" dirty="0" smtClean="0">
              <a:solidFill>
                <a:srgbClr val="FF0000"/>
              </a:solidFill>
              <a:latin typeface="Comic Sans MS" panose="030F0702030302020204" pitchFamily="66" charset="0"/>
            </a:endParaRPr>
          </a:p>
          <a:p>
            <a:pPr algn="ctr"/>
            <a:r>
              <a:rPr lang="en-US" altLang="zh-CN" sz="2600" b="1" dirty="0" smtClean="0">
                <a:solidFill>
                  <a:srgbClr val="FF0000"/>
                </a:solidFill>
                <a:latin typeface="Comic Sans MS" panose="030F0702030302020204" pitchFamily="66" charset="0"/>
              </a:rPr>
              <a:t>play leading role in hadronic physics </a:t>
            </a:r>
            <a:endParaRPr lang="zh-CN" altLang="en-US" sz="2600" b="1" dirty="0">
              <a:solidFill>
                <a:srgbClr val="FF0000"/>
              </a:solidFill>
              <a:latin typeface="Comic Sans MS" panose="030F0702030302020204" pitchFamily="66" charset="0"/>
            </a:endParaRPr>
          </a:p>
        </p:txBody>
      </p:sp>
      <p:grpSp>
        <p:nvGrpSpPr>
          <p:cNvPr id="14" name="组合 13"/>
          <p:cNvGrpSpPr/>
          <p:nvPr/>
        </p:nvGrpSpPr>
        <p:grpSpPr>
          <a:xfrm>
            <a:off x="300066" y="919110"/>
            <a:ext cx="2290734" cy="2268684"/>
            <a:chOff x="6224677" y="982442"/>
            <a:chExt cx="2992986" cy="2466308"/>
          </a:xfrm>
        </p:grpSpPr>
        <p:pic>
          <p:nvPicPr>
            <p:cNvPr id="15" name="图片 14"/>
            <p:cNvPicPr>
              <a:picLocks noChangeAspect="1"/>
            </p:cNvPicPr>
            <p:nvPr/>
          </p:nvPicPr>
          <p:blipFill>
            <a:blip r:embed="rId8"/>
            <a:stretch>
              <a:fillRect/>
            </a:stretch>
          </p:blipFill>
          <p:spPr>
            <a:xfrm>
              <a:off x="6224677" y="982442"/>
              <a:ext cx="2992986" cy="2466308"/>
            </a:xfrm>
            <a:prstGeom prst="rect">
              <a:avLst/>
            </a:prstGeom>
          </p:spPr>
        </p:pic>
        <p:sp>
          <p:nvSpPr>
            <p:cNvPr id="16" name="文本框 15"/>
            <p:cNvSpPr txBox="1"/>
            <p:nvPr/>
          </p:nvSpPr>
          <p:spPr>
            <a:xfrm>
              <a:off x="7506882" y="1131154"/>
              <a:ext cx="1008529" cy="338554"/>
            </a:xfrm>
            <a:prstGeom prst="rect">
              <a:avLst/>
            </a:prstGeom>
            <a:noFill/>
          </p:spPr>
          <p:txBody>
            <a:bodyPr wrap="square" rtlCol="0">
              <a:spAutoFit/>
            </a:bodyPr>
            <a:lstStyle/>
            <a:p>
              <a:r>
                <a:rPr lang="en-US" altLang="zh-CN" sz="1600" b="1" dirty="0" err="1" smtClean="0">
                  <a:solidFill>
                    <a:srgbClr val="FF0000"/>
                  </a:solidFill>
                  <a:cs typeface="Times New Roman" panose="02020603050405020304" pitchFamily="18" charset="0"/>
                </a:rPr>
                <a:t>Z</a:t>
              </a:r>
              <a:r>
                <a:rPr lang="en-US" altLang="zh-CN" sz="1600" b="1" baseline="-25000" dirty="0" err="1" smtClean="0">
                  <a:solidFill>
                    <a:srgbClr val="FF0000"/>
                  </a:solidFill>
                  <a:cs typeface="Times New Roman" panose="02020603050405020304" pitchFamily="18" charset="0"/>
                </a:rPr>
                <a:t>c</a:t>
              </a:r>
              <a:r>
                <a:rPr lang="en-US" altLang="zh-CN" sz="1600" b="1" dirty="0" smtClean="0">
                  <a:solidFill>
                    <a:srgbClr val="FF0000"/>
                  </a:solidFill>
                  <a:cs typeface="Times New Roman" panose="02020603050405020304" pitchFamily="18" charset="0"/>
                </a:rPr>
                <a:t>(3900)</a:t>
              </a:r>
              <a:endParaRPr lang="zh-CN" altLang="en-US" sz="1600" b="1" dirty="0">
                <a:solidFill>
                  <a:srgbClr val="FF0000"/>
                </a:solidFill>
                <a:cs typeface="Times New Roman" panose="02020603050405020304" pitchFamily="18" charset="0"/>
              </a:endParaRPr>
            </a:p>
          </p:txBody>
        </p:sp>
      </p:grpSp>
      <p:sp>
        <p:nvSpPr>
          <p:cNvPr id="12" name="文本框 11"/>
          <p:cNvSpPr txBox="1"/>
          <p:nvPr/>
        </p:nvSpPr>
        <p:spPr>
          <a:xfrm>
            <a:off x="538480" y="917790"/>
            <a:ext cx="8118307" cy="892552"/>
          </a:xfrm>
          <a:prstGeom prst="rect">
            <a:avLst/>
          </a:prstGeom>
          <a:solidFill>
            <a:srgbClr val="FFFF00"/>
          </a:solidFill>
        </p:spPr>
        <p:txBody>
          <a:bodyPr wrap="square" rtlCol="0">
            <a:spAutoFit/>
          </a:bodyPr>
          <a:lstStyle/>
          <a:p>
            <a:pPr algn="ctr"/>
            <a:r>
              <a:rPr lang="en-US" altLang="zh-CN" sz="2600" b="1" dirty="0">
                <a:solidFill>
                  <a:srgbClr val="FF0000"/>
                </a:solidFill>
                <a:latin typeface="Comic Sans MS" panose="030F0702030302020204" pitchFamily="66" charset="0"/>
              </a:rPr>
              <a:t>TOP of year’s Highlights of physics research in 2013 selected by the American Physical Society </a:t>
            </a:r>
            <a:endParaRPr lang="zh-CN" altLang="en-US" sz="2600" b="1"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288759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800" dirty="0" smtClean="0">
                <a:latin typeface="Times New Roman" panose="02020603050405020304" pitchFamily="18" charset="0"/>
                <a:cs typeface="Times New Roman" panose="02020603050405020304" pitchFamily="18" charset="0"/>
              </a:rPr>
              <a:t>Summary of </a:t>
            </a:r>
            <a:r>
              <a:rPr lang="en-US" altLang="zh-CN" sz="3800" dirty="0" smtClean="0">
                <a:latin typeface="Times New Roman" panose="02020603050405020304" pitchFamily="18" charset="0"/>
                <a:cs typeface="Times New Roman" panose="02020603050405020304" pitchFamily="18" charset="0"/>
                <a:sym typeface="Symbol"/>
              </a:rPr>
              <a:t> Physics</a:t>
            </a:r>
            <a:endParaRPr lang="zh-CN" altLang="en-US" sz="3800" dirty="0">
              <a:latin typeface="Times New Roman" panose="02020603050405020304" pitchFamily="18" charset="0"/>
              <a:cs typeface="Times New Roman" panose="02020603050405020304" pitchFamily="18" charset="0"/>
            </a:endParaRPr>
          </a:p>
        </p:txBody>
      </p:sp>
      <p:sp>
        <p:nvSpPr>
          <p:cNvPr id="3" name="内容占位符 2"/>
          <p:cNvSpPr>
            <a:spLocks noGrp="1"/>
          </p:cNvSpPr>
          <p:nvPr>
            <p:ph idx="1"/>
          </p:nvPr>
        </p:nvSpPr>
        <p:spPr>
          <a:xfrm>
            <a:off x="2225824" y="1932604"/>
            <a:ext cx="6074896" cy="2473141"/>
          </a:xfrm>
        </p:spPr>
        <p:txBody>
          <a:bodyPr/>
          <a:lstStyle/>
          <a:p>
            <a:r>
              <a:rPr lang="en-US" altLang="zh-CN" sz="2000" dirty="0">
                <a:solidFill>
                  <a:srgbClr val="FF0000"/>
                </a:solidFill>
                <a:latin typeface="Times New Roman" panose="02020603050405020304" pitchFamily="18" charset="0"/>
              </a:rPr>
              <a:t>LFV: 10</a:t>
            </a:r>
            <a:r>
              <a:rPr lang="en-US" altLang="zh-CN" sz="2000" baseline="30000" dirty="0">
                <a:solidFill>
                  <a:srgbClr val="FF0000"/>
                </a:solidFill>
                <a:latin typeface="Times New Roman" panose="02020603050405020304" pitchFamily="18" charset="0"/>
              </a:rPr>
              <a:t>-9</a:t>
            </a:r>
          </a:p>
          <a:p>
            <a:r>
              <a:rPr lang="en-US" altLang="zh-CN" sz="2000" dirty="0" smtClean="0">
                <a:latin typeface="Times New Roman" panose="02020603050405020304" pitchFamily="18" charset="0"/>
              </a:rPr>
              <a:t>Lepton </a:t>
            </a:r>
            <a:r>
              <a:rPr lang="en-US" altLang="zh-CN" sz="2000" dirty="0">
                <a:latin typeface="Times New Roman" panose="02020603050405020304" pitchFamily="18" charset="0"/>
              </a:rPr>
              <a:t>universality: 10</a:t>
            </a:r>
            <a:r>
              <a:rPr lang="en-US" altLang="zh-CN" sz="2000" baseline="30000" dirty="0">
                <a:latin typeface="Times New Roman" panose="02020603050405020304" pitchFamily="18" charset="0"/>
              </a:rPr>
              <a:t>-4</a:t>
            </a:r>
          </a:p>
          <a:p>
            <a:r>
              <a:rPr lang="en-US" altLang="zh-CN" sz="2000" dirty="0" smtClean="0">
                <a:solidFill>
                  <a:srgbClr val="FF0000"/>
                </a:solidFill>
                <a:latin typeface="Times New Roman" panose="02020603050405020304" pitchFamily="18" charset="0"/>
              </a:rPr>
              <a:t>CP </a:t>
            </a:r>
            <a:r>
              <a:rPr lang="en-US" altLang="zh-CN" sz="2000" dirty="0">
                <a:solidFill>
                  <a:srgbClr val="FF0000"/>
                </a:solidFill>
                <a:latin typeface="Times New Roman" panose="02020603050405020304" pitchFamily="18" charset="0"/>
              </a:rPr>
              <a:t>violation in decay: 10</a:t>
            </a:r>
            <a:r>
              <a:rPr lang="en-US" altLang="zh-CN" sz="2000" baseline="30000" dirty="0">
                <a:solidFill>
                  <a:srgbClr val="FF0000"/>
                </a:solidFill>
                <a:latin typeface="Times New Roman" panose="02020603050405020304" pitchFamily="18" charset="0"/>
              </a:rPr>
              <a:t>-4</a:t>
            </a:r>
            <a:endParaRPr lang="en-US" altLang="zh-CN" sz="2000" dirty="0">
              <a:solidFill>
                <a:srgbClr val="FF0000"/>
              </a:solidFill>
              <a:latin typeface="Times New Roman" panose="02020603050405020304" pitchFamily="18" charset="0"/>
            </a:endParaRPr>
          </a:p>
          <a:p>
            <a:r>
              <a:rPr lang="en-US" altLang="zh-CN" sz="2000" dirty="0" smtClean="0">
                <a:solidFill>
                  <a:srgbClr val="FF0000"/>
                </a:solidFill>
                <a:latin typeface="Times New Roman" panose="02020603050405020304" pitchFamily="18" charset="0"/>
              </a:rPr>
              <a:t>CPT </a:t>
            </a:r>
            <a:r>
              <a:rPr lang="en-US" altLang="zh-CN" sz="2000" dirty="0">
                <a:solidFill>
                  <a:srgbClr val="FF0000"/>
                </a:solidFill>
                <a:latin typeface="Times New Roman" panose="02020603050405020304" pitchFamily="18" charset="0"/>
              </a:rPr>
              <a:t>tests: 10</a:t>
            </a:r>
            <a:r>
              <a:rPr lang="en-US" altLang="zh-CN" sz="2000" baseline="30000" dirty="0">
                <a:solidFill>
                  <a:srgbClr val="FF0000"/>
                </a:solidFill>
                <a:latin typeface="Times New Roman" panose="02020603050405020304" pitchFamily="18" charset="0"/>
              </a:rPr>
              <a:t>-4</a:t>
            </a:r>
            <a:endParaRPr lang="en-US" altLang="zh-CN" sz="2000" dirty="0">
              <a:solidFill>
                <a:schemeClr val="accent2"/>
              </a:solidFill>
              <a:latin typeface="Times New Roman" panose="02020603050405020304" pitchFamily="18" charset="0"/>
            </a:endParaRPr>
          </a:p>
          <a:p>
            <a:r>
              <a:rPr lang="en-US" altLang="zh-CN" sz="2000" dirty="0" smtClean="0">
                <a:solidFill>
                  <a:schemeClr val="accent2"/>
                </a:solidFill>
                <a:latin typeface="Times New Roman" panose="02020603050405020304" pitchFamily="18" charset="0"/>
              </a:rPr>
              <a:t>Tau </a:t>
            </a:r>
            <a:r>
              <a:rPr lang="en-US" altLang="zh-CN" sz="2000" dirty="0">
                <a:solidFill>
                  <a:schemeClr val="accent2"/>
                </a:solidFill>
                <a:latin typeface="Times New Roman" panose="02020603050405020304" pitchFamily="18" charset="0"/>
              </a:rPr>
              <a:t>mass </a:t>
            </a:r>
          </a:p>
          <a:p>
            <a:r>
              <a:rPr lang="en-US" altLang="zh-CN" sz="2000" dirty="0" err="1" smtClean="0">
                <a:solidFill>
                  <a:schemeClr val="accent2"/>
                </a:solidFill>
                <a:latin typeface="Times New Roman" panose="02020603050405020304" pitchFamily="18" charset="0"/>
              </a:rPr>
              <a:t>Vus</a:t>
            </a:r>
            <a:r>
              <a:rPr lang="en-US" altLang="zh-CN" sz="2000" dirty="0">
                <a:solidFill>
                  <a:schemeClr val="accent2"/>
                </a:solidFill>
                <a:latin typeface="Times New Roman" panose="02020603050405020304" pitchFamily="18" charset="0"/>
              </a:rPr>
              <a:t>: (0.1-0.5)%  </a:t>
            </a:r>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80</a:t>
            </a:fld>
            <a:endParaRPr lang="en-US" dirty="0"/>
          </a:p>
        </p:txBody>
      </p:sp>
      <p:sp>
        <p:nvSpPr>
          <p:cNvPr id="7" name="内容占位符 2"/>
          <p:cNvSpPr txBox="1">
            <a:spLocks/>
          </p:cNvSpPr>
          <p:nvPr/>
        </p:nvSpPr>
        <p:spPr>
          <a:xfrm>
            <a:off x="1482437" y="4602913"/>
            <a:ext cx="6400801" cy="90757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b="1"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457200" rtl="0" eaLnBrk="1" latinLnBrk="0" hangingPunct="1">
              <a:spcBef>
                <a:spcPct val="20000"/>
              </a:spcBef>
              <a:buFont typeface="Arial"/>
              <a:buChar char="–"/>
              <a:defRPr sz="2800" b="1"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457200" rtl="0" eaLnBrk="1" latinLnBrk="0" hangingPunct="1">
              <a:spcBef>
                <a:spcPct val="20000"/>
              </a:spcBef>
              <a:buFont typeface="Arial"/>
              <a:buChar char="•"/>
              <a:defRPr sz="2400" b="1"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457200" rtl="0" eaLnBrk="1" latinLnBrk="0" hangingPunct="1">
              <a:spcBef>
                <a:spcPct val="20000"/>
              </a:spcBef>
              <a:buFont typeface="Arial"/>
              <a:buChar char="–"/>
              <a:defRPr sz="2000" b="1"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457200" rtl="0" eaLnBrk="1" latinLnBrk="0" hangingPunct="1">
              <a:spcBef>
                <a:spcPct val="20000"/>
              </a:spcBef>
              <a:buFont typeface="Arial"/>
              <a:buChar char="»"/>
              <a:defRPr sz="2000" b="1"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altLang="zh-CN" sz="2600" dirty="0" smtClean="0">
                <a:solidFill>
                  <a:srgbClr val="FF0000"/>
                </a:solidFill>
                <a:latin typeface="Times New Roman" panose="02020603050405020304" pitchFamily="18" charset="0"/>
              </a:rPr>
              <a:t>A super-tau-charm and a BELLEII will be complementary machines for tau physics  </a:t>
            </a:r>
            <a:endParaRPr lang="en-US" altLang="zh-CN" sz="2600" dirty="0">
              <a:solidFill>
                <a:srgbClr val="FF0000"/>
              </a:solidFill>
              <a:latin typeface="Times New Roman" panose="02020603050405020304" pitchFamily="18" charset="0"/>
            </a:endParaRPr>
          </a:p>
        </p:txBody>
      </p:sp>
      <p:sp>
        <p:nvSpPr>
          <p:cNvPr id="8" name="Text Box 4"/>
          <p:cNvSpPr txBox="1">
            <a:spLocks noChangeArrowheads="1"/>
          </p:cNvSpPr>
          <p:nvPr/>
        </p:nvSpPr>
        <p:spPr bwMode="auto">
          <a:xfrm>
            <a:off x="2205042" y="1143942"/>
            <a:ext cx="4247573"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400" b="1" dirty="0">
                <a:latin typeface="Times New Roman" panose="02020603050405020304" pitchFamily="18" charset="0"/>
              </a:rPr>
              <a:t>With 1ab</a:t>
            </a:r>
            <a:r>
              <a:rPr lang="en-US" altLang="zh-CN" sz="2400" b="1" baseline="30000" dirty="0">
                <a:latin typeface="Times New Roman" panose="02020603050405020304" pitchFamily="18" charset="0"/>
              </a:rPr>
              <a:t>-1</a:t>
            </a:r>
            <a:r>
              <a:rPr lang="en-US" altLang="zh-CN" sz="2400" b="1" dirty="0">
                <a:latin typeface="Times New Roman" panose="02020603050405020304" pitchFamily="18" charset="0"/>
              </a:rPr>
              <a:t> near tau threshold: </a:t>
            </a:r>
          </a:p>
        </p:txBody>
      </p:sp>
    </p:spTree>
    <p:extLst>
      <p:ext uri="{BB962C8B-B14F-4D97-AF65-F5344CB8AC3E}">
        <p14:creationId xmlns:p14="http://schemas.microsoft.com/office/powerpoint/2010/main" val="28633722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ea typeface="ＭＳ Ｐゴシック" pitchFamily="34" charset="-128"/>
                <a:sym typeface="Symbol" pitchFamily="18" charset="2"/>
              </a:rPr>
              <a:t>Search for </a:t>
            </a:r>
            <a:r>
              <a:rPr lang="en-US" altLang="zh-CN" dirty="0" err="1">
                <a:latin typeface="Mistral" pitchFamily="66" charset="0"/>
                <a:ea typeface="ＭＳ Ｐゴシック" pitchFamily="34" charset="-128"/>
                <a:sym typeface="Symbol" pitchFamily="18" charset="2"/>
              </a:rPr>
              <a:t>lll</a:t>
            </a:r>
            <a:r>
              <a:rPr lang="en-US" altLang="zh-CN" dirty="0">
                <a:latin typeface="Mistral" pitchFamily="66" charset="0"/>
                <a:ea typeface="ＭＳ Ｐゴシック" pitchFamily="34" charset="-128"/>
                <a:sym typeface="Symbol" pitchFamily="18" charset="2"/>
              </a:rPr>
              <a:t> </a:t>
            </a:r>
            <a:r>
              <a:rPr lang="en-US" altLang="zh-CN" dirty="0">
                <a:ea typeface="ＭＳ Ｐゴシック" pitchFamily="34" charset="-128"/>
                <a:sym typeface="Symbol" pitchFamily="18" charset="2"/>
              </a:rPr>
              <a:t>(@4.26GeV)</a:t>
            </a:r>
            <a:r>
              <a:rPr lang="en-US" altLang="zh-CN" dirty="0">
                <a:ea typeface="ＭＳ Ｐゴシック" pitchFamily="34" charset="-128"/>
              </a:rPr>
              <a:t> </a:t>
            </a:r>
            <a:endParaRPr lang="zh-CN" altLang="en-US"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81</a:t>
            </a:fld>
            <a:endParaRPr lang="en-US" dirty="0"/>
          </a:p>
        </p:txBody>
      </p:sp>
      <p:graphicFrame>
        <p:nvGraphicFramePr>
          <p:cNvPr id="7" name="内容占位符 4"/>
          <p:cNvGraphicFramePr>
            <a:graphicFrameLocks noGrp="1"/>
          </p:cNvGraphicFramePr>
          <p:nvPr>
            <p:ph idx="1"/>
          </p:nvPr>
        </p:nvGraphicFramePr>
        <p:xfrm>
          <a:off x="539750" y="981075"/>
          <a:ext cx="8280401" cy="2103437"/>
        </p:xfrm>
        <a:graphic>
          <a:graphicData uri="http://schemas.openxmlformats.org/drawingml/2006/table">
            <a:tbl>
              <a:tblPr firstRow="1" bandRow="1">
                <a:tableStyleId>{5C22544A-7EE6-4342-B048-85BDC9FD1C3A}</a:tableStyleId>
              </a:tblPr>
              <a:tblGrid>
                <a:gridCol w="1294697"/>
                <a:gridCol w="1008049"/>
                <a:gridCol w="936045"/>
                <a:gridCol w="936045"/>
                <a:gridCol w="1008049"/>
                <a:gridCol w="936045"/>
                <a:gridCol w="1008049"/>
                <a:gridCol w="1153422"/>
              </a:tblGrid>
              <a:tr h="640177">
                <a:tc>
                  <a:txBody>
                    <a:bodyPr/>
                    <a:lstStyle/>
                    <a:p>
                      <a:r>
                        <a:rPr lang="en-US" altLang="zh-CN" sz="1800" dirty="0" smtClean="0">
                          <a:latin typeface="+mj-lt"/>
                        </a:rPr>
                        <a:t>Mode</a:t>
                      </a:r>
                      <a:endParaRPr lang="zh-CN" altLang="en-US" sz="1800" dirty="0">
                        <a:latin typeface="+mj-lt"/>
                      </a:endParaRPr>
                    </a:p>
                  </a:txBody>
                  <a:tcPr marL="91434" marR="91434" marT="45727" marB="4572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dirty="0" smtClean="0">
                          <a:solidFill>
                            <a:schemeClr val="bg1"/>
                          </a:solidFill>
                          <a:latin typeface="+mj-lt"/>
                        </a:rPr>
                        <a:t>1.</a:t>
                      </a:r>
                      <a:r>
                        <a:rPr lang="el-GR" altLang="zh-CN" sz="1800" dirty="0" smtClean="0">
                          <a:solidFill>
                            <a:schemeClr val="bg1"/>
                          </a:solidFill>
                          <a:latin typeface="+mj-lt"/>
                        </a:rPr>
                        <a:t>π</a:t>
                      </a:r>
                      <a:r>
                        <a:rPr lang="en-US" altLang="zh-CN" sz="1800" dirty="0" smtClean="0">
                          <a:solidFill>
                            <a:schemeClr val="bg1"/>
                          </a:solidFill>
                          <a:latin typeface="+mj-lt"/>
                        </a:rPr>
                        <a:t>+</a:t>
                      </a:r>
                      <a:r>
                        <a:rPr lang="el-GR" altLang="zh-CN" sz="1800" dirty="0" smtClean="0">
                          <a:solidFill>
                            <a:schemeClr val="bg1"/>
                          </a:solidFill>
                          <a:latin typeface="+mj-lt"/>
                        </a:rPr>
                        <a:t>μ</a:t>
                      </a:r>
                      <a:r>
                        <a:rPr lang="en-US" altLang="zh-CN" sz="1800" dirty="0" smtClean="0">
                          <a:solidFill>
                            <a:schemeClr val="bg1"/>
                          </a:solidFill>
                          <a:latin typeface="+mj-lt"/>
                        </a:rPr>
                        <a:t>-</a:t>
                      </a:r>
                      <a:r>
                        <a:rPr lang="el-GR" altLang="zh-CN" sz="1800" dirty="0" smtClean="0">
                          <a:solidFill>
                            <a:schemeClr val="bg1"/>
                          </a:solidFill>
                          <a:latin typeface="+mj-lt"/>
                        </a:rPr>
                        <a:t>μ</a:t>
                      </a:r>
                      <a:r>
                        <a:rPr lang="en-US" altLang="zh-CN" sz="1800" dirty="0" smtClean="0">
                          <a:solidFill>
                            <a:schemeClr val="bg1"/>
                          </a:solidFill>
                          <a:latin typeface="+mj-lt"/>
                        </a:rPr>
                        <a:t>-</a:t>
                      </a:r>
                      <a:r>
                        <a:rPr lang="el-GR" altLang="zh-CN" sz="1800" dirty="0" smtClean="0">
                          <a:solidFill>
                            <a:schemeClr val="bg1"/>
                          </a:solidFill>
                          <a:latin typeface="+mj-lt"/>
                        </a:rPr>
                        <a:t>μ</a:t>
                      </a:r>
                      <a:r>
                        <a:rPr lang="en-US" altLang="zh-CN" sz="1800" dirty="0" smtClean="0">
                          <a:solidFill>
                            <a:schemeClr val="bg1"/>
                          </a:solidFill>
                          <a:latin typeface="+mj-lt"/>
                        </a:rPr>
                        <a:t>-    </a:t>
                      </a:r>
                    </a:p>
                  </a:txBody>
                  <a:tcPr marL="91434" marR="91434" marT="45727" marB="4572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dirty="0" smtClean="0">
                          <a:solidFill>
                            <a:schemeClr val="bg1"/>
                          </a:solidFill>
                          <a:latin typeface="+mj-lt"/>
                        </a:rPr>
                        <a:t>2.</a:t>
                      </a:r>
                      <a:r>
                        <a:rPr lang="el-GR" altLang="zh-CN" sz="1800" dirty="0" smtClean="0">
                          <a:solidFill>
                            <a:schemeClr val="bg1"/>
                          </a:solidFill>
                          <a:latin typeface="+mj-lt"/>
                        </a:rPr>
                        <a:t>π</a:t>
                      </a:r>
                      <a:r>
                        <a:rPr lang="en-US" altLang="zh-CN" sz="1800" dirty="0" smtClean="0">
                          <a:solidFill>
                            <a:schemeClr val="bg1"/>
                          </a:solidFill>
                          <a:latin typeface="+mj-lt"/>
                        </a:rPr>
                        <a:t>+e-e-e-</a:t>
                      </a:r>
                    </a:p>
                  </a:txBody>
                  <a:tcPr marL="91434" marR="91434" marT="45727" marB="4572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dirty="0" smtClean="0">
                          <a:solidFill>
                            <a:schemeClr val="bg1"/>
                          </a:solidFill>
                          <a:latin typeface="+mj-lt"/>
                        </a:rPr>
                        <a:t>3.e+</a:t>
                      </a:r>
                      <a:r>
                        <a:rPr lang="el-GR" altLang="zh-CN" sz="1800" dirty="0" smtClean="0">
                          <a:solidFill>
                            <a:schemeClr val="bg1"/>
                          </a:solidFill>
                          <a:latin typeface="+mj-lt"/>
                        </a:rPr>
                        <a:t>μ</a:t>
                      </a:r>
                      <a:r>
                        <a:rPr lang="en-US" altLang="zh-CN" sz="1800" dirty="0" smtClean="0">
                          <a:solidFill>
                            <a:schemeClr val="bg1"/>
                          </a:solidFill>
                          <a:latin typeface="+mj-lt"/>
                        </a:rPr>
                        <a:t>+</a:t>
                      </a:r>
                      <a:r>
                        <a:rPr lang="el-GR" altLang="zh-CN" sz="1800" dirty="0" smtClean="0">
                          <a:solidFill>
                            <a:schemeClr val="bg1"/>
                          </a:solidFill>
                          <a:latin typeface="+mj-lt"/>
                        </a:rPr>
                        <a:t>μ</a:t>
                      </a:r>
                      <a:r>
                        <a:rPr lang="en-US" altLang="zh-CN" sz="1800" dirty="0" smtClean="0">
                          <a:solidFill>
                            <a:schemeClr val="bg1"/>
                          </a:solidFill>
                          <a:latin typeface="+mj-lt"/>
                        </a:rPr>
                        <a:t>-</a:t>
                      </a:r>
                      <a:r>
                        <a:rPr lang="el-GR" altLang="zh-CN" sz="1800" dirty="0" smtClean="0">
                          <a:solidFill>
                            <a:schemeClr val="bg1"/>
                          </a:solidFill>
                          <a:latin typeface="+mj-lt"/>
                        </a:rPr>
                        <a:t>μ</a:t>
                      </a:r>
                      <a:r>
                        <a:rPr lang="en-US" altLang="zh-CN" sz="1800" dirty="0" smtClean="0">
                          <a:solidFill>
                            <a:schemeClr val="bg1"/>
                          </a:solidFill>
                          <a:latin typeface="+mj-lt"/>
                        </a:rPr>
                        <a:t>-</a:t>
                      </a:r>
                    </a:p>
                  </a:txBody>
                  <a:tcPr marL="91434" marR="91434" marT="45727" marB="4572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dirty="0" smtClean="0">
                          <a:solidFill>
                            <a:schemeClr val="bg1"/>
                          </a:solidFill>
                          <a:latin typeface="+mj-lt"/>
                        </a:rPr>
                        <a:t>4.</a:t>
                      </a:r>
                      <a:r>
                        <a:rPr lang="el-GR" altLang="zh-CN" sz="1800" dirty="0" smtClean="0">
                          <a:solidFill>
                            <a:schemeClr val="bg1"/>
                          </a:solidFill>
                          <a:latin typeface="+mj-lt"/>
                        </a:rPr>
                        <a:t>μ</a:t>
                      </a:r>
                      <a:r>
                        <a:rPr lang="en-US" altLang="zh-CN" sz="1800" dirty="0" smtClean="0">
                          <a:solidFill>
                            <a:schemeClr val="bg1"/>
                          </a:solidFill>
                          <a:latin typeface="+mj-lt"/>
                        </a:rPr>
                        <a:t>+</a:t>
                      </a:r>
                      <a:r>
                        <a:rPr lang="en-US" altLang="zh-CN" sz="1800" dirty="0" err="1" smtClean="0">
                          <a:solidFill>
                            <a:schemeClr val="bg1"/>
                          </a:solidFill>
                          <a:latin typeface="+mj-lt"/>
                        </a:rPr>
                        <a:t>e+e-e</a:t>
                      </a:r>
                      <a:r>
                        <a:rPr lang="en-US" altLang="zh-CN" sz="1800" dirty="0" smtClean="0">
                          <a:solidFill>
                            <a:schemeClr val="bg1"/>
                          </a:solidFill>
                          <a:latin typeface="+mj-lt"/>
                        </a:rPr>
                        <a:t>-</a:t>
                      </a:r>
                    </a:p>
                  </a:txBody>
                  <a:tcPr marL="91434" marR="91434" marT="45727" marB="4572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dirty="0" smtClean="0">
                          <a:solidFill>
                            <a:schemeClr val="bg1"/>
                          </a:solidFill>
                          <a:latin typeface="+mj-lt"/>
                        </a:rPr>
                        <a:t>5.π+</a:t>
                      </a:r>
                      <a:r>
                        <a:rPr lang="en-US" altLang="zh-CN" sz="1800" dirty="0" err="1" smtClean="0">
                          <a:solidFill>
                            <a:schemeClr val="bg1"/>
                          </a:solidFill>
                          <a:latin typeface="+mj-lt"/>
                        </a:rPr>
                        <a:t>e+e</a:t>
                      </a:r>
                      <a:r>
                        <a:rPr lang="en-US" altLang="zh-CN" sz="1800" dirty="0" smtClean="0">
                          <a:solidFill>
                            <a:schemeClr val="bg1"/>
                          </a:solidFill>
                          <a:latin typeface="+mj-lt"/>
                        </a:rPr>
                        <a:t>-</a:t>
                      </a:r>
                      <a:r>
                        <a:rPr lang="el-GR" altLang="zh-CN" sz="1800" dirty="0" smtClean="0">
                          <a:solidFill>
                            <a:schemeClr val="bg1"/>
                          </a:solidFill>
                          <a:latin typeface="+mj-lt"/>
                        </a:rPr>
                        <a:t>μ</a:t>
                      </a:r>
                      <a:r>
                        <a:rPr lang="en-US" altLang="zh-CN" sz="1800" dirty="0" smtClean="0">
                          <a:solidFill>
                            <a:schemeClr val="bg1"/>
                          </a:solidFill>
                          <a:latin typeface="+mj-lt"/>
                        </a:rPr>
                        <a:t>-</a:t>
                      </a:r>
                    </a:p>
                  </a:txBody>
                  <a:tcPr marL="91434" marR="91434" marT="45727" marB="4572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dirty="0" smtClean="0">
                          <a:solidFill>
                            <a:schemeClr val="bg1"/>
                          </a:solidFill>
                          <a:latin typeface="+mj-lt"/>
                        </a:rPr>
                        <a:t>6.e+e+e-</a:t>
                      </a:r>
                      <a:r>
                        <a:rPr lang="el-GR" altLang="zh-CN" sz="1800" dirty="0" smtClean="0">
                          <a:solidFill>
                            <a:schemeClr val="bg1"/>
                          </a:solidFill>
                          <a:latin typeface="+mj-lt"/>
                        </a:rPr>
                        <a:t>μ</a:t>
                      </a:r>
                      <a:r>
                        <a:rPr lang="en-US" altLang="zh-CN" sz="1800" dirty="0" smtClean="0">
                          <a:solidFill>
                            <a:schemeClr val="bg1"/>
                          </a:solidFill>
                          <a:latin typeface="+mj-lt"/>
                        </a:rPr>
                        <a:t>-</a:t>
                      </a:r>
                    </a:p>
                  </a:txBody>
                  <a:tcPr marL="91434" marR="91434" marT="45727" marB="4572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dirty="0" smtClean="0">
                          <a:solidFill>
                            <a:schemeClr val="bg1"/>
                          </a:solidFill>
                          <a:latin typeface="+mj-lt"/>
                        </a:rPr>
                        <a:t>7. π+</a:t>
                      </a:r>
                      <a:r>
                        <a:rPr lang="el-GR" altLang="zh-CN" sz="1800" dirty="0" smtClean="0">
                          <a:solidFill>
                            <a:schemeClr val="bg1"/>
                          </a:solidFill>
                          <a:latin typeface="+mj-lt"/>
                        </a:rPr>
                        <a:t>μ</a:t>
                      </a:r>
                      <a:r>
                        <a:rPr lang="en-US" altLang="zh-CN" sz="1800" dirty="0" smtClean="0">
                          <a:solidFill>
                            <a:schemeClr val="bg1"/>
                          </a:solidFill>
                          <a:latin typeface="+mj-lt"/>
                        </a:rPr>
                        <a:t>+</a:t>
                      </a:r>
                      <a:r>
                        <a:rPr lang="el-GR" altLang="zh-CN" sz="1800" dirty="0" smtClean="0">
                          <a:solidFill>
                            <a:schemeClr val="bg1"/>
                          </a:solidFill>
                          <a:latin typeface="+mj-lt"/>
                        </a:rPr>
                        <a:t>μ</a:t>
                      </a:r>
                      <a:r>
                        <a:rPr lang="en-US" altLang="zh-CN" sz="1800" dirty="0" smtClean="0">
                          <a:solidFill>
                            <a:schemeClr val="bg1"/>
                          </a:solidFill>
                          <a:latin typeface="+mj-lt"/>
                        </a:rPr>
                        <a:t>-e- </a:t>
                      </a:r>
                    </a:p>
                  </a:txBody>
                  <a:tcPr marL="91434" marR="91434" marT="45727" marB="45727"/>
                </a:tc>
              </a:tr>
              <a:tr h="365815">
                <a:tc>
                  <a:txBody>
                    <a:bodyPr/>
                    <a:lstStyle/>
                    <a:p>
                      <a:r>
                        <a:rPr lang="en-US" altLang="zh-CN" sz="1800" dirty="0" smtClean="0">
                          <a:latin typeface="+mj-lt"/>
                        </a:rPr>
                        <a:t>Efficiency</a:t>
                      </a:r>
                      <a:endParaRPr lang="zh-CN" altLang="en-US" sz="1800" dirty="0">
                        <a:latin typeface="+mj-lt"/>
                      </a:endParaRPr>
                    </a:p>
                  </a:txBody>
                  <a:tcPr marL="91434" marR="91434" marT="45727" marB="45727"/>
                </a:tc>
                <a:tc>
                  <a:txBody>
                    <a:bodyPr/>
                    <a:lstStyle/>
                    <a:p>
                      <a:r>
                        <a:rPr lang="en-US" altLang="zh-CN" sz="1800" dirty="0" smtClean="0">
                          <a:latin typeface="+mj-lt"/>
                        </a:rPr>
                        <a:t>1.41%</a:t>
                      </a:r>
                      <a:endParaRPr lang="zh-CN" altLang="en-US" sz="1800" dirty="0">
                        <a:latin typeface="+mj-lt"/>
                      </a:endParaRPr>
                    </a:p>
                  </a:txBody>
                  <a:tcPr marL="91434" marR="91434" marT="45727" marB="45727"/>
                </a:tc>
                <a:tc>
                  <a:txBody>
                    <a:bodyPr/>
                    <a:lstStyle/>
                    <a:p>
                      <a:r>
                        <a:rPr lang="en-US" altLang="zh-CN" sz="1800" dirty="0" smtClean="0">
                          <a:latin typeface="+mj-lt"/>
                        </a:rPr>
                        <a:t>14.31%</a:t>
                      </a:r>
                      <a:endParaRPr lang="zh-CN" altLang="en-US" sz="1800" dirty="0">
                        <a:latin typeface="+mj-lt"/>
                      </a:endParaRPr>
                    </a:p>
                  </a:txBody>
                  <a:tcPr marL="91434" marR="91434" marT="45727" marB="45727"/>
                </a:tc>
                <a:tc>
                  <a:txBody>
                    <a:bodyPr/>
                    <a:lstStyle/>
                    <a:p>
                      <a:r>
                        <a:rPr lang="en-US" altLang="zh-CN" sz="1800" dirty="0" smtClean="0">
                          <a:latin typeface="+mj-lt"/>
                        </a:rPr>
                        <a:t>3.02%</a:t>
                      </a:r>
                      <a:endParaRPr lang="zh-CN" altLang="en-US" sz="1800" dirty="0">
                        <a:latin typeface="+mj-lt"/>
                      </a:endParaRPr>
                    </a:p>
                  </a:txBody>
                  <a:tcPr marL="91434" marR="91434" marT="45727" marB="45727"/>
                </a:tc>
                <a:tc>
                  <a:txBody>
                    <a:bodyPr/>
                    <a:lstStyle/>
                    <a:p>
                      <a:r>
                        <a:rPr lang="en-US" altLang="zh-CN" sz="1800" dirty="0" smtClean="0">
                          <a:latin typeface="+mj-lt"/>
                        </a:rPr>
                        <a:t>15.32%</a:t>
                      </a:r>
                      <a:endParaRPr lang="zh-CN" altLang="en-US" sz="1800" dirty="0">
                        <a:latin typeface="+mj-lt"/>
                      </a:endParaRPr>
                    </a:p>
                  </a:txBody>
                  <a:tcPr marL="91434" marR="91434" marT="45727" marB="45727"/>
                </a:tc>
                <a:tc>
                  <a:txBody>
                    <a:bodyPr/>
                    <a:lstStyle/>
                    <a:p>
                      <a:r>
                        <a:rPr lang="en-US" altLang="zh-CN" sz="1800" dirty="0" smtClean="0">
                          <a:latin typeface="+mj-lt"/>
                        </a:rPr>
                        <a:t>8.61%</a:t>
                      </a:r>
                      <a:endParaRPr lang="zh-CN" altLang="en-US" sz="1800" dirty="0">
                        <a:latin typeface="+mj-lt"/>
                      </a:endParaRPr>
                    </a:p>
                  </a:txBody>
                  <a:tcPr marL="91434" marR="91434" marT="45727" marB="45727"/>
                </a:tc>
                <a:tc>
                  <a:txBody>
                    <a:bodyPr/>
                    <a:lstStyle/>
                    <a:p>
                      <a:r>
                        <a:rPr lang="en-US" altLang="zh-CN" sz="1800" dirty="0" smtClean="0">
                          <a:latin typeface="+mj-lt"/>
                        </a:rPr>
                        <a:t>16.28%</a:t>
                      </a:r>
                      <a:endParaRPr lang="zh-CN" altLang="en-US" sz="1800" dirty="0">
                        <a:latin typeface="+mj-lt"/>
                      </a:endParaRPr>
                    </a:p>
                  </a:txBody>
                  <a:tcPr marL="91434" marR="91434" marT="45727" marB="45727"/>
                </a:tc>
                <a:tc>
                  <a:txBody>
                    <a:bodyPr/>
                    <a:lstStyle/>
                    <a:p>
                      <a:r>
                        <a:rPr lang="en-US" altLang="zh-CN" sz="1800" dirty="0" smtClean="0">
                          <a:latin typeface="+mj-lt"/>
                        </a:rPr>
                        <a:t>4.27%</a:t>
                      </a:r>
                      <a:endParaRPr lang="zh-CN" altLang="en-US" sz="1800" dirty="0">
                        <a:latin typeface="+mj-lt"/>
                      </a:endParaRPr>
                    </a:p>
                  </a:txBody>
                  <a:tcPr marL="91434" marR="91434" marT="45727" marB="45727"/>
                </a:tc>
              </a:tr>
              <a:tr h="365815">
                <a:tc>
                  <a:txBody>
                    <a:bodyPr/>
                    <a:lstStyle/>
                    <a:p>
                      <a:r>
                        <a:rPr lang="en-US" altLang="zh-CN" sz="1800" dirty="0" smtClean="0">
                          <a:latin typeface="+mj-lt"/>
                        </a:rPr>
                        <a:t>N </a:t>
                      </a:r>
                      <a:r>
                        <a:rPr lang="en-US" altLang="zh-CN" sz="1800" dirty="0" err="1" smtClean="0">
                          <a:latin typeface="+mj-lt"/>
                        </a:rPr>
                        <a:t>bkg</a:t>
                      </a:r>
                      <a:endParaRPr lang="zh-CN" altLang="en-US" sz="1800" dirty="0">
                        <a:latin typeface="+mj-lt"/>
                      </a:endParaRPr>
                    </a:p>
                  </a:txBody>
                  <a:tcPr marL="91434" marR="91434" marT="45727" marB="45727"/>
                </a:tc>
                <a:tc>
                  <a:txBody>
                    <a:bodyPr/>
                    <a:lstStyle/>
                    <a:p>
                      <a:r>
                        <a:rPr lang="en-US" altLang="zh-CN" sz="1800" dirty="0" smtClean="0">
                          <a:latin typeface="+mj-lt"/>
                        </a:rPr>
                        <a:t>0.65</a:t>
                      </a:r>
                      <a:endParaRPr lang="zh-CN" altLang="en-US" sz="1800" dirty="0">
                        <a:latin typeface="+mj-lt"/>
                      </a:endParaRPr>
                    </a:p>
                  </a:txBody>
                  <a:tcPr marL="91434" marR="91434" marT="45727" marB="45727"/>
                </a:tc>
                <a:tc>
                  <a:txBody>
                    <a:bodyPr/>
                    <a:lstStyle/>
                    <a:p>
                      <a:r>
                        <a:rPr lang="en-US" altLang="zh-CN" sz="1800" dirty="0" smtClean="0">
                          <a:latin typeface="+mj-lt"/>
                        </a:rPr>
                        <a:t>2.44</a:t>
                      </a:r>
                      <a:endParaRPr lang="zh-CN" altLang="en-US" sz="1800" dirty="0">
                        <a:latin typeface="+mj-lt"/>
                      </a:endParaRPr>
                    </a:p>
                  </a:txBody>
                  <a:tcPr marL="91434" marR="91434" marT="45727" marB="45727"/>
                </a:tc>
                <a:tc>
                  <a:txBody>
                    <a:bodyPr/>
                    <a:lstStyle/>
                    <a:p>
                      <a:r>
                        <a:rPr lang="en-US" altLang="zh-CN" sz="1800" dirty="0" smtClean="0">
                          <a:latin typeface="+mj-lt"/>
                        </a:rPr>
                        <a:t>1.55</a:t>
                      </a:r>
                      <a:endParaRPr lang="zh-CN" altLang="en-US" sz="1800" dirty="0">
                        <a:latin typeface="+mj-lt"/>
                      </a:endParaRPr>
                    </a:p>
                  </a:txBody>
                  <a:tcPr marL="91434" marR="91434" marT="45727" marB="45727"/>
                </a:tc>
                <a:tc>
                  <a:txBody>
                    <a:bodyPr/>
                    <a:lstStyle/>
                    <a:p>
                      <a:r>
                        <a:rPr lang="en-US" altLang="zh-CN" sz="1800" dirty="0" smtClean="0">
                          <a:latin typeface="+mj-lt"/>
                        </a:rPr>
                        <a:t>11.25</a:t>
                      </a:r>
                      <a:endParaRPr lang="zh-CN" altLang="en-US" sz="1800" dirty="0">
                        <a:latin typeface="+mj-lt"/>
                      </a:endParaRPr>
                    </a:p>
                  </a:txBody>
                  <a:tcPr marL="91434" marR="91434" marT="45727" marB="45727"/>
                </a:tc>
                <a:tc>
                  <a:txBody>
                    <a:bodyPr/>
                    <a:lstStyle/>
                    <a:p>
                      <a:r>
                        <a:rPr lang="en-US" altLang="zh-CN" sz="1800" dirty="0" smtClean="0">
                          <a:latin typeface="+mj-lt"/>
                        </a:rPr>
                        <a:t>3.50</a:t>
                      </a:r>
                      <a:endParaRPr lang="zh-CN" altLang="en-US" sz="1800" dirty="0">
                        <a:latin typeface="+mj-lt"/>
                      </a:endParaRPr>
                    </a:p>
                  </a:txBody>
                  <a:tcPr marL="91434" marR="91434" marT="45727" marB="45727"/>
                </a:tc>
                <a:tc>
                  <a:txBody>
                    <a:bodyPr/>
                    <a:lstStyle/>
                    <a:p>
                      <a:r>
                        <a:rPr lang="en-US" altLang="zh-CN" sz="1800" dirty="0" smtClean="0">
                          <a:latin typeface="+mj-lt"/>
                        </a:rPr>
                        <a:t>63.28</a:t>
                      </a:r>
                      <a:endParaRPr lang="zh-CN" altLang="en-US" sz="1800" dirty="0">
                        <a:latin typeface="+mj-lt"/>
                      </a:endParaRPr>
                    </a:p>
                  </a:txBody>
                  <a:tcPr marL="91434" marR="91434" marT="45727" marB="45727"/>
                </a:tc>
                <a:tc>
                  <a:txBody>
                    <a:bodyPr/>
                    <a:lstStyle/>
                    <a:p>
                      <a:r>
                        <a:rPr lang="en-US" altLang="zh-CN" sz="1800" dirty="0" smtClean="0">
                          <a:latin typeface="+mj-lt"/>
                        </a:rPr>
                        <a:t>1</a:t>
                      </a:r>
                      <a:endParaRPr lang="zh-CN" altLang="en-US" sz="1800" dirty="0">
                        <a:latin typeface="+mj-lt"/>
                      </a:endParaRPr>
                    </a:p>
                  </a:txBody>
                  <a:tcPr marL="91434" marR="91434" marT="45727" marB="45727"/>
                </a:tc>
              </a:tr>
              <a:tr h="365815">
                <a:tc>
                  <a:txBody>
                    <a:bodyPr/>
                    <a:lstStyle/>
                    <a:p>
                      <a:r>
                        <a:rPr lang="en-US" altLang="zh-CN" sz="1800" dirty="0" smtClean="0">
                          <a:latin typeface="+mj-lt"/>
                        </a:rPr>
                        <a:t>Nobs</a:t>
                      </a:r>
                      <a:endParaRPr lang="zh-CN" altLang="en-US" sz="1800" dirty="0">
                        <a:latin typeface="+mj-lt"/>
                      </a:endParaRPr>
                    </a:p>
                  </a:txBody>
                  <a:tcPr marL="91434" marR="91434" marT="45727" marB="45727"/>
                </a:tc>
                <a:tc>
                  <a:txBody>
                    <a:bodyPr/>
                    <a:lstStyle/>
                    <a:p>
                      <a:r>
                        <a:rPr lang="en-US" altLang="zh-CN" sz="1800" dirty="0" smtClean="0">
                          <a:latin typeface="+mj-lt"/>
                        </a:rPr>
                        <a:t>0</a:t>
                      </a:r>
                      <a:endParaRPr lang="zh-CN" altLang="en-US" sz="1800" dirty="0">
                        <a:latin typeface="+mj-lt"/>
                      </a:endParaRPr>
                    </a:p>
                  </a:txBody>
                  <a:tcPr marL="91434" marR="91434" marT="45727" marB="45727"/>
                </a:tc>
                <a:tc>
                  <a:txBody>
                    <a:bodyPr/>
                    <a:lstStyle/>
                    <a:p>
                      <a:r>
                        <a:rPr lang="en-US" altLang="zh-CN" sz="1800" dirty="0" smtClean="0">
                          <a:latin typeface="+mj-lt"/>
                        </a:rPr>
                        <a:t>5</a:t>
                      </a:r>
                      <a:endParaRPr lang="zh-CN" altLang="en-US" sz="1800" dirty="0">
                        <a:latin typeface="+mj-lt"/>
                      </a:endParaRPr>
                    </a:p>
                  </a:txBody>
                  <a:tcPr marL="91434" marR="91434" marT="45727" marB="45727"/>
                </a:tc>
                <a:tc>
                  <a:txBody>
                    <a:bodyPr/>
                    <a:lstStyle/>
                    <a:p>
                      <a:r>
                        <a:rPr lang="en-US" altLang="zh-CN" sz="1800" dirty="0" smtClean="0">
                          <a:latin typeface="+mj-lt"/>
                        </a:rPr>
                        <a:t>2</a:t>
                      </a:r>
                      <a:endParaRPr lang="zh-CN" altLang="en-US" sz="1800" dirty="0">
                        <a:latin typeface="+mj-lt"/>
                      </a:endParaRPr>
                    </a:p>
                  </a:txBody>
                  <a:tcPr marL="91434" marR="91434" marT="45727" marB="45727"/>
                </a:tc>
                <a:tc>
                  <a:txBody>
                    <a:bodyPr/>
                    <a:lstStyle/>
                    <a:p>
                      <a:r>
                        <a:rPr lang="en-US" altLang="zh-CN" sz="1800" dirty="0" smtClean="0">
                          <a:latin typeface="+mj-lt"/>
                        </a:rPr>
                        <a:t>18</a:t>
                      </a:r>
                      <a:endParaRPr lang="zh-CN" altLang="en-US" sz="1800" dirty="0">
                        <a:latin typeface="+mj-lt"/>
                      </a:endParaRPr>
                    </a:p>
                  </a:txBody>
                  <a:tcPr marL="91434" marR="91434" marT="45727" marB="45727"/>
                </a:tc>
                <a:tc>
                  <a:txBody>
                    <a:bodyPr/>
                    <a:lstStyle/>
                    <a:p>
                      <a:r>
                        <a:rPr lang="en-US" altLang="zh-CN" sz="1800" dirty="0" smtClean="0">
                          <a:latin typeface="+mj-lt"/>
                        </a:rPr>
                        <a:t>4</a:t>
                      </a:r>
                      <a:endParaRPr lang="zh-CN" altLang="en-US" sz="1800" dirty="0">
                        <a:latin typeface="+mj-lt"/>
                      </a:endParaRPr>
                    </a:p>
                  </a:txBody>
                  <a:tcPr marL="91434" marR="91434" marT="45727" marB="45727"/>
                </a:tc>
                <a:tc>
                  <a:txBody>
                    <a:bodyPr/>
                    <a:lstStyle/>
                    <a:p>
                      <a:r>
                        <a:rPr lang="en-US" altLang="zh-CN" sz="1800" dirty="0" smtClean="0">
                          <a:latin typeface="+mj-lt"/>
                        </a:rPr>
                        <a:t>80</a:t>
                      </a:r>
                      <a:endParaRPr lang="zh-CN" altLang="en-US" sz="1800" dirty="0">
                        <a:latin typeface="+mj-lt"/>
                      </a:endParaRPr>
                    </a:p>
                  </a:txBody>
                  <a:tcPr marL="91434" marR="91434" marT="45727" marB="45727"/>
                </a:tc>
                <a:tc>
                  <a:txBody>
                    <a:bodyPr/>
                    <a:lstStyle/>
                    <a:p>
                      <a:r>
                        <a:rPr lang="en-US" altLang="zh-CN" sz="1800" dirty="0" smtClean="0">
                          <a:latin typeface="+mj-lt"/>
                        </a:rPr>
                        <a:t>0</a:t>
                      </a:r>
                      <a:endParaRPr lang="zh-CN" altLang="en-US" sz="1800" dirty="0">
                        <a:latin typeface="+mj-lt"/>
                      </a:endParaRPr>
                    </a:p>
                  </a:txBody>
                  <a:tcPr marL="91434" marR="91434" marT="45727" marB="45727"/>
                </a:tc>
              </a:tr>
              <a:tr h="365815">
                <a:tc>
                  <a:txBody>
                    <a:bodyPr/>
                    <a:lstStyle/>
                    <a:p>
                      <a:r>
                        <a:rPr lang="en-US" altLang="zh-CN" sz="1800" dirty="0" smtClean="0">
                          <a:latin typeface="+mj-lt"/>
                        </a:rPr>
                        <a:t>Br(up</a:t>
                      </a:r>
                      <a:r>
                        <a:rPr lang="en-US" altLang="zh-CN" sz="1800" baseline="0" dirty="0" smtClean="0">
                          <a:latin typeface="+mj-lt"/>
                        </a:rPr>
                        <a:t> limit)</a:t>
                      </a:r>
                      <a:endParaRPr lang="zh-CN" altLang="en-US" sz="1800" dirty="0">
                        <a:latin typeface="+mj-lt"/>
                      </a:endParaRPr>
                    </a:p>
                  </a:txBody>
                  <a:tcPr marL="91434" marR="91434" marT="45727" marB="45727"/>
                </a:tc>
                <a:tc>
                  <a:txBody>
                    <a:bodyPr/>
                    <a:lstStyle/>
                    <a:p>
                      <a:r>
                        <a:rPr lang="en-US" altLang="zh-CN" sz="1800" dirty="0" smtClean="0">
                          <a:latin typeface="+mj-lt"/>
                        </a:rPr>
                        <a:t>~10-5</a:t>
                      </a:r>
                      <a:endParaRPr lang="zh-CN" altLang="en-US" sz="1800" dirty="0">
                        <a:latin typeface="+mj-lt"/>
                      </a:endParaRPr>
                    </a:p>
                  </a:txBody>
                  <a:tcPr marL="91434" marR="91434" marT="45727" marB="45727"/>
                </a:tc>
                <a:tc>
                  <a:txBody>
                    <a:bodyPr/>
                    <a:lstStyle/>
                    <a:p>
                      <a:r>
                        <a:rPr lang="en-US" altLang="zh-CN" sz="1800" dirty="0" smtClean="0">
                          <a:latin typeface="+mj-lt"/>
                        </a:rPr>
                        <a:t>~10-6</a:t>
                      </a:r>
                      <a:endParaRPr lang="zh-CN" altLang="en-US" sz="1800" dirty="0">
                        <a:latin typeface="+mj-lt"/>
                      </a:endParaRPr>
                    </a:p>
                  </a:txBody>
                  <a:tcPr marL="91434" marR="91434" marT="45727" marB="45727"/>
                </a:tc>
                <a:tc>
                  <a:txBody>
                    <a:bodyPr/>
                    <a:lstStyle/>
                    <a:p>
                      <a:r>
                        <a:rPr lang="en-US" altLang="zh-CN" sz="1800" dirty="0" smtClean="0">
                          <a:latin typeface="+mj-lt"/>
                        </a:rPr>
                        <a:t>~10-5</a:t>
                      </a:r>
                      <a:endParaRPr lang="zh-CN" altLang="en-US" sz="1800" dirty="0">
                        <a:latin typeface="+mj-lt"/>
                      </a:endParaRPr>
                    </a:p>
                  </a:txBody>
                  <a:tcPr marL="91434" marR="91434" marT="45727" marB="45727"/>
                </a:tc>
                <a:tc>
                  <a:txBody>
                    <a:bodyPr/>
                    <a:lstStyle/>
                    <a:p>
                      <a:r>
                        <a:rPr lang="en-US" altLang="zh-CN" sz="1800" dirty="0" smtClean="0">
                          <a:latin typeface="+mj-lt"/>
                        </a:rPr>
                        <a:t>~10-4</a:t>
                      </a:r>
                      <a:endParaRPr lang="zh-CN" altLang="en-US" sz="1800" dirty="0">
                        <a:latin typeface="+mj-lt"/>
                      </a:endParaRPr>
                    </a:p>
                  </a:txBody>
                  <a:tcPr marL="91434" marR="91434" marT="45727" marB="45727"/>
                </a:tc>
                <a:tc>
                  <a:txBody>
                    <a:bodyPr/>
                    <a:lstStyle/>
                    <a:p>
                      <a:r>
                        <a:rPr lang="en-US" altLang="zh-CN" sz="1800" dirty="0" smtClean="0">
                          <a:latin typeface="+mj-lt"/>
                        </a:rPr>
                        <a:t>~10-5</a:t>
                      </a:r>
                      <a:endParaRPr lang="zh-CN" altLang="en-US" sz="1800" dirty="0">
                        <a:latin typeface="+mj-lt"/>
                      </a:endParaRPr>
                    </a:p>
                  </a:txBody>
                  <a:tcPr marL="91434" marR="91434" marT="45727" marB="45727"/>
                </a:tc>
                <a:tc>
                  <a:txBody>
                    <a:bodyPr/>
                    <a:lstStyle/>
                    <a:p>
                      <a:r>
                        <a:rPr lang="en-US" altLang="zh-CN" sz="1800" dirty="0" smtClean="0">
                          <a:latin typeface="+mj-lt"/>
                        </a:rPr>
                        <a:t>~10-5</a:t>
                      </a:r>
                      <a:endParaRPr lang="zh-CN" altLang="en-US" sz="1800" dirty="0">
                        <a:latin typeface="+mj-lt"/>
                      </a:endParaRPr>
                    </a:p>
                  </a:txBody>
                  <a:tcPr marL="91434" marR="91434" marT="45727" marB="45727"/>
                </a:tc>
                <a:tc>
                  <a:txBody>
                    <a:bodyPr/>
                    <a:lstStyle/>
                    <a:p>
                      <a:r>
                        <a:rPr lang="en-US" altLang="zh-CN" sz="1800" dirty="0" smtClean="0">
                          <a:latin typeface="+mj-lt"/>
                        </a:rPr>
                        <a:t>~10-5</a:t>
                      </a:r>
                      <a:endParaRPr lang="zh-CN" altLang="en-US" sz="1800" dirty="0">
                        <a:latin typeface="+mj-lt"/>
                      </a:endParaRPr>
                    </a:p>
                  </a:txBody>
                  <a:tcPr marL="91434" marR="91434" marT="45727" marB="45727"/>
                </a:tc>
              </a:tr>
            </a:tbl>
          </a:graphicData>
        </a:graphic>
      </p:graphicFrame>
      <p:graphicFrame>
        <p:nvGraphicFramePr>
          <p:cNvPr id="8" name="内容占位符 4"/>
          <p:cNvGraphicFramePr>
            <a:graphicFrameLocks/>
          </p:cNvGraphicFramePr>
          <p:nvPr/>
        </p:nvGraphicFramePr>
        <p:xfrm>
          <a:off x="539750" y="3213100"/>
          <a:ext cx="8280399" cy="2185989"/>
        </p:xfrm>
        <a:graphic>
          <a:graphicData uri="http://schemas.openxmlformats.org/drawingml/2006/table">
            <a:tbl>
              <a:tblPr firstRow="1" bandRow="1">
                <a:tableStyleId>{5C22544A-7EE6-4342-B048-85BDC9FD1C3A}</a:tableStyleId>
              </a:tblPr>
              <a:tblGrid>
                <a:gridCol w="1224060"/>
                <a:gridCol w="936045"/>
                <a:gridCol w="1152055"/>
                <a:gridCol w="1008048"/>
                <a:gridCol w="1008048"/>
                <a:gridCol w="1080052"/>
                <a:gridCol w="929893"/>
                <a:gridCol w="942198"/>
              </a:tblGrid>
              <a:tr h="692285">
                <a:tc>
                  <a:txBody>
                    <a:bodyPr/>
                    <a:lstStyle/>
                    <a:p>
                      <a:r>
                        <a:rPr lang="en-US" altLang="zh-CN" sz="1800" dirty="0" smtClean="0">
                          <a:solidFill>
                            <a:schemeClr val="bg1"/>
                          </a:solidFill>
                          <a:latin typeface="+mj-lt"/>
                        </a:rPr>
                        <a:t>Mode</a:t>
                      </a:r>
                      <a:endParaRPr lang="zh-CN" altLang="en-US" sz="1800" dirty="0">
                        <a:solidFill>
                          <a:schemeClr val="bg1"/>
                        </a:solidFill>
                        <a:latin typeface="+mj-lt"/>
                      </a:endParaRPr>
                    </a:p>
                  </a:txBody>
                  <a:tcPr marL="91434" marR="91434" marT="45726" marB="45726"/>
                </a:tc>
                <a:tc>
                  <a:txBody>
                    <a:bodyPr/>
                    <a:lstStyle/>
                    <a:p>
                      <a:r>
                        <a:rPr lang="en-US" altLang="zh-CN" sz="1800" dirty="0" smtClean="0">
                          <a:solidFill>
                            <a:schemeClr val="bg1"/>
                          </a:solidFill>
                          <a:latin typeface="+mj-lt"/>
                        </a:rPr>
                        <a:t>8.μ+</a:t>
                      </a:r>
                      <a:r>
                        <a:rPr lang="el-GR" altLang="zh-CN" sz="1800" dirty="0" smtClean="0">
                          <a:solidFill>
                            <a:schemeClr val="bg1"/>
                          </a:solidFill>
                          <a:latin typeface="+mj-lt"/>
                        </a:rPr>
                        <a:t>μ</a:t>
                      </a:r>
                      <a:r>
                        <a:rPr lang="en-US" altLang="zh-CN" sz="1800" dirty="0" smtClean="0">
                          <a:solidFill>
                            <a:schemeClr val="bg1"/>
                          </a:solidFill>
                          <a:latin typeface="+mj-lt"/>
                        </a:rPr>
                        <a:t>+</a:t>
                      </a:r>
                      <a:r>
                        <a:rPr lang="el-GR" altLang="zh-CN" sz="1800" dirty="0" smtClean="0">
                          <a:solidFill>
                            <a:schemeClr val="bg1"/>
                          </a:solidFill>
                          <a:latin typeface="+mj-lt"/>
                        </a:rPr>
                        <a:t>μ</a:t>
                      </a:r>
                      <a:r>
                        <a:rPr lang="en-US" altLang="zh-CN" sz="1800" dirty="0" smtClean="0">
                          <a:solidFill>
                            <a:schemeClr val="bg1"/>
                          </a:solidFill>
                          <a:latin typeface="+mj-lt"/>
                        </a:rPr>
                        <a:t>-e-</a:t>
                      </a:r>
                      <a:endParaRPr lang="en-US" altLang="zh-CN" sz="1800" dirty="0">
                        <a:solidFill>
                          <a:schemeClr val="bg1"/>
                        </a:solidFill>
                        <a:latin typeface="+mj-lt"/>
                      </a:endParaRPr>
                    </a:p>
                  </a:txBody>
                  <a:tcPr marL="91434" marR="91434" marT="45726" marB="4572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b="1" kern="1200" dirty="0" smtClean="0">
                          <a:solidFill>
                            <a:schemeClr val="bg1"/>
                          </a:solidFill>
                          <a:latin typeface="+mj-lt"/>
                          <a:ea typeface="+mn-ea"/>
                          <a:cs typeface="+mn-cs"/>
                        </a:rPr>
                        <a:t>9.π+e-e-</a:t>
                      </a:r>
                      <a:r>
                        <a:rPr lang="el-GR" altLang="zh-CN" sz="1800" b="1" kern="1200" dirty="0" smtClean="0">
                          <a:solidFill>
                            <a:schemeClr val="bg1"/>
                          </a:solidFill>
                          <a:latin typeface="+mj-lt"/>
                          <a:ea typeface="+mn-ea"/>
                          <a:cs typeface="+mn-cs"/>
                        </a:rPr>
                        <a:t>μ</a:t>
                      </a:r>
                      <a:r>
                        <a:rPr lang="en-US" altLang="zh-CN" sz="1800" b="1" kern="1200" dirty="0" smtClean="0">
                          <a:solidFill>
                            <a:schemeClr val="bg1"/>
                          </a:solidFill>
                          <a:latin typeface="+mj-lt"/>
                          <a:ea typeface="+mn-ea"/>
                          <a:cs typeface="+mn-cs"/>
                        </a:rPr>
                        <a:t>+</a:t>
                      </a:r>
                    </a:p>
                  </a:txBody>
                  <a:tcPr marL="91434" marR="91434" marT="45726" marB="4572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b="1" kern="1200" dirty="0" smtClean="0">
                          <a:solidFill>
                            <a:schemeClr val="bg1"/>
                          </a:solidFill>
                          <a:latin typeface="+mj-lt"/>
                          <a:ea typeface="+mn-ea"/>
                          <a:cs typeface="+mn-cs"/>
                        </a:rPr>
                        <a:t>10.</a:t>
                      </a:r>
                      <a:r>
                        <a:rPr lang="el-GR" altLang="zh-CN" sz="1800" b="1" kern="1200" dirty="0" smtClean="0">
                          <a:solidFill>
                            <a:schemeClr val="bg1"/>
                          </a:solidFill>
                          <a:latin typeface="+mj-lt"/>
                          <a:ea typeface="+mn-ea"/>
                          <a:cs typeface="+mn-cs"/>
                        </a:rPr>
                        <a:t>μ</a:t>
                      </a:r>
                      <a:r>
                        <a:rPr lang="en-US" altLang="zh-CN" sz="1800" b="1" kern="1200" dirty="0" smtClean="0">
                          <a:solidFill>
                            <a:schemeClr val="bg1"/>
                          </a:solidFill>
                          <a:latin typeface="+mj-lt"/>
                          <a:ea typeface="+mn-ea"/>
                          <a:cs typeface="+mn-cs"/>
                        </a:rPr>
                        <a:t>+</a:t>
                      </a:r>
                      <a:r>
                        <a:rPr lang="el-GR" altLang="zh-CN" sz="1800" b="1" kern="1200" dirty="0" smtClean="0">
                          <a:solidFill>
                            <a:schemeClr val="bg1"/>
                          </a:solidFill>
                          <a:latin typeface="+mj-lt"/>
                          <a:ea typeface="+mn-ea"/>
                          <a:cs typeface="+mn-cs"/>
                        </a:rPr>
                        <a:t>μ</a:t>
                      </a:r>
                      <a:r>
                        <a:rPr lang="en-US" altLang="zh-CN" sz="1800" b="1" kern="1200" dirty="0" smtClean="0">
                          <a:solidFill>
                            <a:schemeClr val="bg1"/>
                          </a:solidFill>
                          <a:latin typeface="+mj-lt"/>
                          <a:ea typeface="+mn-ea"/>
                          <a:cs typeface="+mn-cs"/>
                        </a:rPr>
                        <a:t>+e-e-</a:t>
                      </a:r>
                    </a:p>
                  </a:txBody>
                  <a:tcPr marL="91434" marR="91434" marT="45726" marB="4572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b="1" kern="1200" dirty="0" smtClean="0">
                          <a:solidFill>
                            <a:schemeClr val="bg1"/>
                          </a:solidFill>
                          <a:latin typeface="+mj-lt"/>
                          <a:ea typeface="+mn-ea"/>
                          <a:cs typeface="+mn-cs"/>
                        </a:rPr>
                        <a:t>11.</a:t>
                      </a:r>
                      <a:r>
                        <a:rPr lang="el-GR" altLang="zh-CN" sz="1800" b="1" kern="1200" dirty="0" smtClean="0">
                          <a:solidFill>
                            <a:schemeClr val="bg1"/>
                          </a:solidFill>
                          <a:latin typeface="+mj-lt"/>
                          <a:ea typeface="+mn-ea"/>
                          <a:cs typeface="+mn-cs"/>
                        </a:rPr>
                        <a:t>π</a:t>
                      </a:r>
                      <a:r>
                        <a:rPr lang="en-US" altLang="zh-CN" sz="1800" b="1" kern="1200" dirty="0" smtClean="0">
                          <a:solidFill>
                            <a:schemeClr val="bg1"/>
                          </a:solidFill>
                          <a:latin typeface="+mj-lt"/>
                          <a:ea typeface="+mn-ea"/>
                          <a:cs typeface="+mn-cs"/>
                        </a:rPr>
                        <a:t>+</a:t>
                      </a:r>
                      <a:r>
                        <a:rPr lang="el-GR" altLang="zh-CN" sz="1800" b="1" kern="1200" dirty="0" smtClean="0">
                          <a:solidFill>
                            <a:schemeClr val="bg1"/>
                          </a:solidFill>
                          <a:latin typeface="+mj-lt"/>
                          <a:ea typeface="+mn-ea"/>
                          <a:cs typeface="+mn-cs"/>
                        </a:rPr>
                        <a:t>μ</a:t>
                      </a:r>
                      <a:r>
                        <a:rPr lang="en-US" altLang="zh-CN" sz="1800" b="1" kern="1200" dirty="0" smtClean="0">
                          <a:solidFill>
                            <a:schemeClr val="bg1"/>
                          </a:solidFill>
                          <a:latin typeface="+mj-lt"/>
                          <a:ea typeface="+mn-ea"/>
                          <a:cs typeface="+mn-cs"/>
                        </a:rPr>
                        <a:t>-</a:t>
                      </a:r>
                      <a:r>
                        <a:rPr lang="el-GR" altLang="zh-CN" sz="1800" b="1" kern="1200" dirty="0" smtClean="0">
                          <a:solidFill>
                            <a:schemeClr val="bg1"/>
                          </a:solidFill>
                          <a:latin typeface="+mj-lt"/>
                          <a:ea typeface="+mn-ea"/>
                          <a:cs typeface="+mn-cs"/>
                        </a:rPr>
                        <a:t>μ</a:t>
                      </a:r>
                      <a:r>
                        <a:rPr lang="en-US" altLang="zh-CN" sz="1800" b="1" kern="1200" dirty="0" smtClean="0">
                          <a:solidFill>
                            <a:schemeClr val="bg1"/>
                          </a:solidFill>
                          <a:latin typeface="+mj-lt"/>
                          <a:ea typeface="+mn-ea"/>
                          <a:cs typeface="+mn-cs"/>
                        </a:rPr>
                        <a:t>-e+</a:t>
                      </a:r>
                    </a:p>
                  </a:txBody>
                  <a:tcPr marL="91434" marR="91434" marT="45726" marB="4572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b="1" kern="1200" dirty="0" smtClean="0">
                          <a:solidFill>
                            <a:schemeClr val="bg1"/>
                          </a:solidFill>
                          <a:latin typeface="+mj-lt"/>
                          <a:ea typeface="+mn-ea"/>
                          <a:cs typeface="+mn-cs"/>
                        </a:rPr>
                        <a:t>12.e+e+</a:t>
                      </a:r>
                      <a:r>
                        <a:rPr lang="el-GR" altLang="zh-CN" sz="1800" b="1" kern="1200" dirty="0" smtClean="0">
                          <a:solidFill>
                            <a:schemeClr val="bg1"/>
                          </a:solidFill>
                          <a:latin typeface="+mj-lt"/>
                          <a:ea typeface="+mn-ea"/>
                          <a:cs typeface="+mn-cs"/>
                        </a:rPr>
                        <a:t>μ</a:t>
                      </a:r>
                      <a:r>
                        <a:rPr lang="en-US" altLang="zh-CN" sz="1800" b="1" kern="1200" dirty="0" smtClean="0">
                          <a:solidFill>
                            <a:schemeClr val="bg1"/>
                          </a:solidFill>
                          <a:latin typeface="+mj-lt"/>
                          <a:ea typeface="+mn-ea"/>
                          <a:cs typeface="+mn-cs"/>
                        </a:rPr>
                        <a:t>-</a:t>
                      </a:r>
                      <a:r>
                        <a:rPr lang="el-GR" altLang="zh-CN" sz="1800" b="1" kern="1200" dirty="0" smtClean="0">
                          <a:solidFill>
                            <a:schemeClr val="bg1"/>
                          </a:solidFill>
                          <a:latin typeface="+mj-lt"/>
                          <a:ea typeface="+mn-ea"/>
                          <a:cs typeface="+mn-cs"/>
                        </a:rPr>
                        <a:t>μ</a:t>
                      </a:r>
                      <a:r>
                        <a:rPr lang="en-US" altLang="zh-CN" sz="1800" b="1" kern="1200" dirty="0" smtClean="0">
                          <a:solidFill>
                            <a:schemeClr val="bg1"/>
                          </a:solidFill>
                          <a:latin typeface="+mj-lt"/>
                          <a:ea typeface="+mn-ea"/>
                          <a:cs typeface="+mn-cs"/>
                        </a:rPr>
                        <a:t>-</a:t>
                      </a:r>
                    </a:p>
                  </a:txBody>
                  <a:tcPr marL="91434" marR="91434" marT="45726" marB="45726"/>
                </a:tc>
                <a:tc>
                  <a:txBody>
                    <a:bodyPr/>
                    <a:lstStyle/>
                    <a:p>
                      <a:r>
                        <a:rPr lang="en-US" altLang="zh-CN" sz="1800" dirty="0" smtClean="0">
                          <a:latin typeface="+mj-lt"/>
                        </a:rPr>
                        <a:t>13</a:t>
                      </a:r>
                      <a:endParaRPr lang="zh-CN" altLang="en-US" sz="1800" dirty="0">
                        <a:latin typeface="+mj-lt"/>
                      </a:endParaRPr>
                    </a:p>
                  </a:txBody>
                  <a:tcPr marL="91434" marR="91434" marT="45726" marB="45726"/>
                </a:tc>
                <a:tc>
                  <a:txBody>
                    <a:bodyPr/>
                    <a:lstStyle/>
                    <a:p>
                      <a:r>
                        <a:rPr lang="en-US" altLang="zh-CN" sz="1800" dirty="0" smtClean="0">
                          <a:latin typeface="+mj-lt"/>
                        </a:rPr>
                        <a:t>14</a:t>
                      </a:r>
                      <a:endParaRPr lang="zh-CN" altLang="en-US" sz="1800" dirty="0">
                        <a:latin typeface="+mj-lt"/>
                      </a:endParaRPr>
                    </a:p>
                  </a:txBody>
                  <a:tcPr marL="91434" marR="91434" marT="45726" marB="45726"/>
                </a:tc>
              </a:tr>
              <a:tr h="396289">
                <a:tc>
                  <a:txBody>
                    <a:bodyPr/>
                    <a:lstStyle/>
                    <a:p>
                      <a:r>
                        <a:rPr lang="en-US" altLang="zh-CN" sz="1800" dirty="0" smtClean="0">
                          <a:latin typeface="+mj-lt"/>
                        </a:rPr>
                        <a:t>Efficiency</a:t>
                      </a:r>
                      <a:endParaRPr lang="zh-CN" altLang="en-US" sz="1800" dirty="0">
                        <a:latin typeface="+mj-lt"/>
                      </a:endParaRPr>
                    </a:p>
                  </a:txBody>
                  <a:tcPr marL="91434" marR="91434" marT="45726" marB="45726"/>
                </a:tc>
                <a:tc>
                  <a:txBody>
                    <a:bodyPr/>
                    <a:lstStyle/>
                    <a:p>
                      <a:r>
                        <a:rPr lang="en-US" altLang="zh-CN" sz="1800" dirty="0" smtClean="0">
                          <a:latin typeface="+mj-lt"/>
                        </a:rPr>
                        <a:t>5.18%</a:t>
                      </a:r>
                      <a:endParaRPr lang="zh-CN" altLang="en-US" sz="1800" dirty="0">
                        <a:latin typeface="+mj-lt"/>
                      </a:endParaRPr>
                    </a:p>
                  </a:txBody>
                  <a:tcPr marL="91434" marR="91434" marT="45726" marB="45726"/>
                </a:tc>
                <a:tc>
                  <a:txBody>
                    <a:bodyPr/>
                    <a:lstStyle/>
                    <a:p>
                      <a:r>
                        <a:rPr lang="en-US" altLang="zh-CN" sz="2000" dirty="0" smtClean="0">
                          <a:latin typeface="+mj-lt"/>
                        </a:rPr>
                        <a:t>8.55%</a:t>
                      </a:r>
                      <a:endParaRPr lang="zh-CN" altLang="en-US" sz="2000" dirty="0">
                        <a:latin typeface="+mj-lt"/>
                      </a:endParaRPr>
                    </a:p>
                  </a:txBody>
                  <a:tcPr marL="91434" marR="91434" marT="45726" marB="45726"/>
                </a:tc>
                <a:tc>
                  <a:txBody>
                    <a:bodyPr/>
                    <a:lstStyle/>
                    <a:p>
                      <a:r>
                        <a:rPr lang="en-US" altLang="zh-CN" sz="1800" dirty="0" smtClean="0">
                          <a:latin typeface="+mj-lt"/>
                        </a:rPr>
                        <a:t>9.81%</a:t>
                      </a:r>
                      <a:endParaRPr lang="zh-CN" altLang="en-US" sz="1800" dirty="0">
                        <a:latin typeface="+mj-lt"/>
                      </a:endParaRPr>
                    </a:p>
                  </a:txBody>
                  <a:tcPr marL="91434" marR="91434" marT="45726" marB="45726"/>
                </a:tc>
                <a:tc>
                  <a:txBody>
                    <a:bodyPr/>
                    <a:lstStyle/>
                    <a:p>
                      <a:r>
                        <a:rPr lang="en-US" altLang="zh-CN" sz="1800" dirty="0" smtClean="0">
                          <a:latin typeface="+mj-lt"/>
                        </a:rPr>
                        <a:t>4.02%</a:t>
                      </a:r>
                      <a:endParaRPr lang="zh-CN" altLang="en-US" sz="1800" dirty="0">
                        <a:latin typeface="+mj-lt"/>
                      </a:endParaRPr>
                    </a:p>
                  </a:txBody>
                  <a:tcPr marL="91434" marR="91434" marT="45726" marB="45726"/>
                </a:tc>
                <a:tc>
                  <a:txBody>
                    <a:bodyPr/>
                    <a:lstStyle/>
                    <a:p>
                      <a:r>
                        <a:rPr lang="en-US" altLang="zh-CN" sz="1800" dirty="0" smtClean="0">
                          <a:latin typeface="+mj-lt"/>
                        </a:rPr>
                        <a:t>8,24%</a:t>
                      </a:r>
                      <a:endParaRPr lang="zh-CN" altLang="en-US" sz="1800" dirty="0">
                        <a:latin typeface="+mj-lt"/>
                      </a:endParaRPr>
                    </a:p>
                  </a:txBody>
                  <a:tcPr marL="91434" marR="91434" marT="45726" marB="45726"/>
                </a:tc>
                <a:tc>
                  <a:txBody>
                    <a:bodyPr/>
                    <a:lstStyle/>
                    <a:p>
                      <a:r>
                        <a:rPr lang="en-US" altLang="zh-CN" sz="1800" dirty="0" smtClean="0">
                          <a:latin typeface="+mj-lt"/>
                        </a:rPr>
                        <a:t>5.21%</a:t>
                      </a:r>
                      <a:endParaRPr lang="zh-CN" altLang="en-US" sz="1800" dirty="0">
                        <a:latin typeface="+mj-lt"/>
                      </a:endParaRPr>
                    </a:p>
                  </a:txBody>
                  <a:tcPr marL="91434" marR="91434" marT="45726" marB="45726"/>
                </a:tc>
                <a:tc>
                  <a:txBody>
                    <a:bodyPr/>
                    <a:lstStyle/>
                    <a:p>
                      <a:r>
                        <a:rPr lang="en-US" altLang="zh-CN" sz="1800" dirty="0" smtClean="0">
                          <a:latin typeface="+mj-lt"/>
                        </a:rPr>
                        <a:t>16.44%</a:t>
                      </a:r>
                      <a:endParaRPr lang="zh-CN" altLang="en-US" sz="1800" dirty="0">
                        <a:latin typeface="+mj-lt"/>
                      </a:endParaRPr>
                    </a:p>
                  </a:txBody>
                  <a:tcPr marL="91434" marR="91434" marT="45726" marB="45726"/>
                </a:tc>
              </a:tr>
              <a:tr h="365805">
                <a:tc>
                  <a:txBody>
                    <a:bodyPr/>
                    <a:lstStyle/>
                    <a:p>
                      <a:r>
                        <a:rPr lang="en-US" altLang="zh-CN" sz="1800" dirty="0" smtClean="0">
                          <a:latin typeface="+mj-lt"/>
                        </a:rPr>
                        <a:t>N </a:t>
                      </a:r>
                      <a:r>
                        <a:rPr lang="en-US" altLang="zh-CN" sz="1800" dirty="0" err="1" smtClean="0">
                          <a:latin typeface="+mj-lt"/>
                        </a:rPr>
                        <a:t>bkg</a:t>
                      </a:r>
                      <a:endParaRPr lang="zh-CN" altLang="en-US" sz="1800" dirty="0">
                        <a:latin typeface="+mj-lt"/>
                      </a:endParaRPr>
                    </a:p>
                  </a:txBody>
                  <a:tcPr marL="91434" marR="91434" marT="45726" marB="45726"/>
                </a:tc>
                <a:tc>
                  <a:txBody>
                    <a:bodyPr/>
                    <a:lstStyle/>
                    <a:p>
                      <a:r>
                        <a:rPr lang="en-US" altLang="zh-CN" sz="1800" dirty="0" smtClean="0">
                          <a:latin typeface="+mj-lt"/>
                        </a:rPr>
                        <a:t>4.36</a:t>
                      </a:r>
                      <a:endParaRPr lang="zh-CN" altLang="en-US" sz="1800" dirty="0">
                        <a:latin typeface="+mj-lt"/>
                      </a:endParaRPr>
                    </a:p>
                  </a:txBody>
                  <a:tcPr marL="91434" marR="91434" marT="45726" marB="45726"/>
                </a:tc>
                <a:tc>
                  <a:txBody>
                    <a:bodyPr/>
                    <a:lstStyle/>
                    <a:p>
                      <a:r>
                        <a:rPr lang="en-US" altLang="zh-CN" sz="1800" dirty="0" smtClean="0">
                          <a:latin typeface="+mj-lt"/>
                        </a:rPr>
                        <a:t>1.79</a:t>
                      </a:r>
                      <a:endParaRPr lang="zh-CN" altLang="en-US" sz="1800" dirty="0">
                        <a:latin typeface="+mj-lt"/>
                      </a:endParaRPr>
                    </a:p>
                  </a:txBody>
                  <a:tcPr marL="91434" marR="91434" marT="45726" marB="45726"/>
                </a:tc>
                <a:tc>
                  <a:txBody>
                    <a:bodyPr/>
                    <a:lstStyle/>
                    <a:p>
                      <a:r>
                        <a:rPr lang="en-US" altLang="zh-CN" sz="1800" dirty="0" smtClean="0">
                          <a:latin typeface="+mj-lt"/>
                        </a:rPr>
                        <a:t>5.93</a:t>
                      </a:r>
                      <a:endParaRPr lang="zh-CN" altLang="en-US" sz="1800" dirty="0">
                        <a:latin typeface="+mj-lt"/>
                      </a:endParaRPr>
                    </a:p>
                  </a:txBody>
                  <a:tcPr marL="91434" marR="91434" marT="45726" marB="45726"/>
                </a:tc>
                <a:tc>
                  <a:txBody>
                    <a:bodyPr/>
                    <a:lstStyle/>
                    <a:p>
                      <a:r>
                        <a:rPr lang="en-US" altLang="zh-CN" sz="1800" dirty="0" smtClean="0">
                          <a:latin typeface="+mj-lt"/>
                        </a:rPr>
                        <a:t>0</a:t>
                      </a:r>
                      <a:endParaRPr lang="zh-CN" altLang="en-US" sz="1800" dirty="0">
                        <a:latin typeface="+mj-lt"/>
                      </a:endParaRPr>
                    </a:p>
                  </a:txBody>
                  <a:tcPr marL="91434" marR="91434" marT="45726" marB="45726"/>
                </a:tc>
                <a:tc>
                  <a:txBody>
                    <a:bodyPr/>
                    <a:lstStyle/>
                    <a:p>
                      <a:r>
                        <a:rPr lang="en-US" altLang="zh-CN" sz="1800" dirty="0" smtClean="0">
                          <a:latin typeface="+mj-lt"/>
                        </a:rPr>
                        <a:t>9.07</a:t>
                      </a:r>
                      <a:endParaRPr lang="zh-CN" altLang="en-US" sz="1800" dirty="0">
                        <a:latin typeface="+mj-lt"/>
                      </a:endParaRPr>
                    </a:p>
                  </a:txBody>
                  <a:tcPr marL="91434" marR="91434" marT="45726" marB="45726"/>
                </a:tc>
                <a:tc>
                  <a:txBody>
                    <a:bodyPr/>
                    <a:lstStyle/>
                    <a:p>
                      <a:r>
                        <a:rPr lang="en-US" altLang="zh-CN" sz="1800" dirty="0" smtClean="0">
                          <a:latin typeface="+mj-lt"/>
                        </a:rPr>
                        <a:t>2.03</a:t>
                      </a:r>
                      <a:endParaRPr lang="zh-CN" altLang="en-US" sz="1800" dirty="0">
                        <a:latin typeface="+mj-lt"/>
                      </a:endParaRPr>
                    </a:p>
                  </a:txBody>
                  <a:tcPr marL="91434" marR="91434" marT="45726" marB="45726"/>
                </a:tc>
                <a:tc>
                  <a:txBody>
                    <a:bodyPr/>
                    <a:lstStyle/>
                    <a:p>
                      <a:r>
                        <a:rPr lang="en-US" altLang="zh-CN" sz="1800" dirty="0" smtClean="0">
                          <a:latin typeface="+mj-lt"/>
                        </a:rPr>
                        <a:t>25.55</a:t>
                      </a:r>
                      <a:endParaRPr lang="zh-CN" altLang="en-US" sz="1800" dirty="0">
                        <a:latin typeface="+mj-lt"/>
                      </a:endParaRPr>
                    </a:p>
                  </a:txBody>
                  <a:tcPr marL="91434" marR="91434" marT="45726" marB="45726"/>
                </a:tc>
              </a:tr>
              <a:tr h="365805">
                <a:tc>
                  <a:txBody>
                    <a:bodyPr/>
                    <a:lstStyle/>
                    <a:p>
                      <a:r>
                        <a:rPr lang="en-US" altLang="zh-CN" sz="1800" dirty="0" smtClean="0">
                          <a:latin typeface="+mj-lt"/>
                        </a:rPr>
                        <a:t>Nobs</a:t>
                      </a:r>
                      <a:endParaRPr lang="zh-CN" altLang="en-US" sz="1800" dirty="0">
                        <a:latin typeface="+mj-lt"/>
                      </a:endParaRPr>
                    </a:p>
                  </a:txBody>
                  <a:tcPr marL="91434" marR="91434" marT="45726" marB="45726"/>
                </a:tc>
                <a:tc>
                  <a:txBody>
                    <a:bodyPr/>
                    <a:lstStyle/>
                    <a:p>
                      <a:r>
                        <a:rPr lang="en-US" altLang="zh-CN" sz="1800" dirty="0" smtClean="0">
                          <a:latin typeface="+mj-lt"/>
                        </a:rPr>
                        <a:t>3</a:t>
                      </a:r>
                      <a:endParaRPr lang="zh-CN" altLang="en-US" sz="1800" dirty="0">
                        <a:latin typeface="+mj-lt"/>
                      </a:endParaRPr>
                    </a:p>
                  </a:txBody>
                  <a:tcPr marL="91434" marR="91434" marT="45726" marB="45726"/>
                </a:tc>
                <a:tc>
                  <a:txBody>
                    <a:bodyPr/>
                    <a:lstStyle/>
                    <a:p>
                      <a:r>
                        <a:rPr lang="en-US" altLang="zh-CN" sz="1800" dirty="0" smtClean="0">
                          <a:latin typeface="+mj-lt"/>
                        </a:rPr>
                        <a:t>1</a:t>
                      </a:r>
                      <a:endParaRPr lang="zh-CN" altLang="en-US" sz="1800" dirty="0">
                        <a:latin typeface="+mj-lt"/>
                      </a:endParaRPr>
                    </a:p>
                  </a:txBody>
                  <a:tcPr marL="91434" marR="91434" marT="45726" marB="45726"/>
                </a:tc>
                <a:tc>
                  <a:txBody>
                    <a:bodyPr/>
                    <a:lstStyle/>
                    <a:p>
                      <a:r>
                        <a:rPr lang="en-US" altLang="zh-CN" sz="1800" dirty="0" smtClean="0">
                          <a:latin typeface="+mj-lt"/>
                        </a:rPr>
                        <a:t>7</a:t>
                      </a:r>
                      <a:endParaRPr lang="zh-CN" altLang="en-US" sz="1800" dirty="0">
                        <a:latin typeface="+mj-lt"/>
                      </a:endParaRPr>
                    </a:p>
                  </a:txBody>
                  <a:tcPr marL="91434" marR="91434" marT="45726" marB="45726"/>
                </a:tc>
                <a:tc>
                  <a:txBody>
                    <a:bodyPr/>
                    <a:lstStyle/>
                    <a:p>
                      <a:r>
                        <a:rPr lang="en-US" altLang="zh-CN" sz="1800" dirty="0" smtClean="0">
                          <a:latin typeface="+mj-lt"/>
                        </a:rPr>
                        <a:t>1</a:t>
                      </a:r>
                      <a:endParaRPr lang="zh-CN" altLang="en-US" sz="1800" dirty="0">
                        <a:latin typeface="+mj-lt"/>
                      </a:endParaRPr>
                    </a:p>
                  </a:txBody>
                  <a:tcPr marL="91434" marR="91434" marT="45726" marB="45726"/>
                </a:tc>
                <a:tc>
                  <a:txBody>
                    <a:bodyPr/>
                    <a:lstStyle/>
                    <a:p>
                      <a:r>
                        <a:rPr lang="en-US" altLang="zh-CN" sz="1800" dirty="0" smtClean="0">
                          <a:latin typeface="+mj-lt"/>
                        </a:rPr>
                        <a:t>13</a:t>
                      </a:r>
                      <a:endParaRPr lang="zh-CN" altLang="en-US" sz="1800" dirty="0">
                        <a:latin typeface="+mj-lt"/>
                      </a:endParaRPr>
                    </a:p>
                  </a:txBody>
                  <a:tcPr marL="91434" marR="91434" marT="45726" marB="45726"/>
                </a:tc>
                <a:tc>
                  <a:txBody>
                    <a:bodyPr/>
                    <a:lstStyle/>
                    <a:p>
                      <a:r>
                        <a:rPr lang="en-US" altLang="zh-CN" sz="1800" dirty="0" smtClean="0">
                          <a:latin typeface="+mj-lt"/>
                        </a:rPr>
                        <a:t>1</a:t>
                      </a:r>
                      <a:endParaRPr lang="zh-CN" altLang="en-US" sz="1800" dirty="0">
                        <a:latin typeface="+mj-lt"/>
                      </a:endParaRPr>
                    </a:p>
                  </a:txBody>
                  <a:tcPr marL="91434" marR="91434" marT="45726" marB="45726"/>
                </a:tc>
                <a:tc>
                  <a:txBody>
                    <a:bodyPr/>
                    <a:lstStyle/>
                    <a:p>
                      <a:r>
                        <a:rPr lang="en-US" altLang="zh-CN" sz="1800" dirty="0" smtClean="0">
                          <a:latin typeface="+mj-lt"/>
                        </a:rPr>
                        <a:t>26</a:t>
                      </a:r>
                      <a:endParaRPr lang="zh-CN" altLang="en-US" sz="1800" dirty="0">
                        <a:latin typeface="+mj-lt"/>
                      </a:endParaRPr>
                    </a:p>
                  </a:txBody>
                  <a:tcPr marL="91434" marR="91434" marT="45726" marB="45726"/>
                </a:tc>
              </a:tr>
              <a:tr h="3658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kern="1200" dirty="0" smtClean="0">
                          <a:solidFill>
                            <a:schemeClr val="dk1"/>
                          </a:solidFill>
                          <a:latin typeface="+mj-lt"/>
                          <a:ea typeface="+mn-ea"/>
                          <a:cs typeface="+mn-cs"/>
                        </a:rPr>
                        <a:t>Br(up</a:t>
                      </a:r>
                      <a:r>
                        <a:rPr lang="en-US" altLang="zh-CN" sz="1800" kern="1200" baseline="0" dirty="0" smtClean="0">
                          <a:solidFill>
                            <a:schemeClr val="dk1"/>
                          </a:solidFill>
                          <a:latin typeface="+mj-lt"/>
                          <a:ea typeface="+mn-ea"/>
                          <a:cs typeface="+mn-cs"/>
                        </a:rPr>
                        <a:t> limit)</a:t>
                      </a:r>
                      <a:endParaRPr lang="zh-CN" altLang="en-US" sz="1800" kern="1200" dirty="0" smtClean="0">
                        <a:solidFill>
                          <a:schemeClr val="dk1"/>
                        </a:solidFill>
                        <a:latin typeface="+mj-lt"/>
                        <a:ea typeface="+mn-ea"/>
                        <a:cs typeface="+mn-cs"/>
                      </a:endParaRPr>
                    </a:p>
                  </a:txBody>
                  <a:tcPr marL="91434" marR="91434" marT="45726" marB="45726"/>
                </a:tc>
                <a:tc>
                  <a:txBody>
                    <a:bodyPr/>
                    <a:lstStyle/>
                    <a:p>
                      <a:r>
                        <a:rPr lang="en-US" altLang="zh-CN" sz="1800" dirty="0" smtClean="0">
                          <a:latin typeface="+mj-lt"/>
                        </a:rPr>
                        <a:t>~10-5</a:t>
                      </a:r>
                      <a:endParaRPr lang="zh-CN" altLang="en-US" sz="1800" dirty="0">
                        <a:latin typeface="+mj-lt"/>
                      </a:endParaRPr>
                    </a:p>
                  </a:txBody>
                  <a:tcPr marL="91434" marR="91434" marT="45726" marB="45726"/>
                </a:tc>
                <a:tc>
                  <a:txBody>
                    <a:bodyPr/>
                    <a:lstStyle/>
                    <a:p>
                      <a:r>
                        <a:rPr lang="en-US" altLang="zh-CN" sz="1800" dirty="0" smtClean="0">
                          <a:latin typeface="+mj-lt"/>
                        </a:rPr>
                        <a:t>~10-5</a:t>
                      </a:r>
                      <a:endParaRPr lang="zh-CN" altLang="en-US" sz="1800" dirty="0">
                        <a:latin typeface="+mj-lt"/>
                      </a:endParaRPr>
                    </a:p>
                  </a:txBody>
                  <a:tcPr marL="91434" marR="91434" marT="45726" marB="45726"/>
                </a:tc>
                <a:tc>
                  <a:txBody>
                    <a:bodyPr/>
                    <a:lstStyle/>
                    <a:p>
                      <a:r>
                        <a:rPr lang="en-US" altLang="zh-CN" sz="1800" dirty="0" smtClean="0">
                          <a:latin typeface="+mj-lt"/>
                        </a:rPr>
                        <a:t>10-5</a:t>
                      </a:r>
                      <a:endParaRPr lang="zh-CN" altLang="en-US" sz="1800" dirty="0">
                        <a:latin typeface="+mj-lt"/>
                      </a:endParaRPr>
                    </a:p>
                  </a:txBody>
                  <a:tcPr marL="91434" marR="91434" marT="45726" marB="45726"/>
                </a:tc>
                <a:tc>
                  <a:txBody>
                    <a:bodyPr/>
                    <a:lstStyle/>
                    <a:p>
                      <a:r>
                        <a:rPr lang="en-US" altLang="zh-CN" sz="1800" dirty="0" smtClean="0">
                          <a:latin typeface="+mj-lt"/>
                        </a:rPr>
                        <a:t>~10-5</a:t>
                      </a:r>
                      <a:endParaRPr lang="zh-CN" altLang="en-US" sz="1800" dirty="0">
                        <a:latin typeface="+mj-lt"/>
                      </a:endParaRPr>
                    </a:p>
                  </a:txBody>
                  <a:tcPr marL="91434" marR="91434" marT="45726" marB="45726"/>
                </a:tc>
                <a:tc>
                  <a:txBody>
                    <a:bodyPr/>
                    <a:lstStyle/>
                    <a:p>
                      <a:r>
                        <a:rPr lang="en-US" altLang="zh-CN" sz="1800" dirty="0" smtClean="0">
                          <a:latin typeface="+mj-lt"/>
                        </a:rPr>
                        <a:t>~10-5</a:t>
                      </a:r>
                      <a:endParaRPr lang="zh-CN" altLang="en-US" sz="1800" dirty="0">
                        <a:latin typeface="+mj-lt"/>
                      </a:endParaRPr>
                    </a:p>
                  </a:txBody>
                  <a:tcPr marL="91434" marR="91434" marT="45726" marB="45726"/>
                </a:tc>
                <a:tc>
                  <a:txBody>
                    <a:bodyPr/>
                    <a:lstStyle/>
                    <a:p>
                      <a:r>
                        <a:rPr lang="en-US" altLang="zh-CN" sz="1800" dirty="0" smtClean="0">
                          <a:latin typeface="+mj-lt"/>
                        </a:rPr>
                        <a:t>~10-5</a:t>
                      </a:r>
                      <a:endParaRPr lang="zh-CN" altLang="en-US" sz="1800" dirty="0">
                        <a:latin typeface="+mj-lt"/>
                      </a:endParaRPr>
                    </a:p>
                  </a:txBody>
                  <a:tcPr marL="91434" marR="91434" marT="45726" marB="45726"/>
                </a:tc>
                <a:tc>
                  <a:txBody>
                    <a:bodyPr/>
                    <a:lstStyle/>
                    <a:p>
                      <a:r>
                        <a:rPr lang="en-US" altLang="zh-CN" sz="1800" dirty="0" smtClean="0">
                          <a:latin typeface="+mj-lt"/>
                        </a:rPr>
                        <a:t>~10-6</a:t>
                      </a:r>
                      <a:endParaRPr lang="zh-CN" altLang="en-US" sz="1800" dirty="0">
                        <a:latin typeface="+mj-lt"/>
                      </a:endParaRPr>
                    </a:p>
                  </a:txBody>
                  <a:tcPr marL="91434" marR="91434" marT="45726" marB="45726"/>
                </a:tc>
              </a:tr>
            </a:tbl>
          </a:graphicData>
        </a:graphic>
      </p:graphicFrame>
      <p:sp>
        <p:nvSpPr>
          <p:cNvPr id="9" name="矩形 11"/>
          <p:cNvSpPr>
            <a:spLocks noChangeArrowheads="1"/>
          </p:cNvSpPr>
          <p:nvPr/>
        </p:nvSpPr>
        <p:spPr bwMode="auto">
          <a:xfrm>
            <a:off x="259338" y="5571983"/>
            <a:ext cx="27305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r>
              <a:rPr lang="en-US" altLang="zh-CN" sz="2000" b="1" dirty="0">
                <a:solidFill>
                  <a:srgbClr val="FF0000"/>
                </a:solidFill>
                <a:latin typeface="Times New Roman" panose="02020603050405020304" pitchFamily="18" charset="0"/>
                <a:cs typeface="Times New Roman" panose="02020603050405020304" pitchFamily="18" charset="0"/>
              </a:rPr>
              <a:t>N</a:t>
            </a:r>
            <a:r>
              <a:rPr lang="el-GR" altLang="zh-CN" sz="2000" b="1" baseline="-25000" dirty="0">
                <a:solidFill>
                  <a:srgbClr val="FF0000"/>
                </a:solidFill>
                <a:latin typeface="Times New Roman" panose="02020603050405020304" pitchFamily="18" charset="0"/>
                <a:cs typeface="Times New Roman" panose="02020603050405020304" pitchFamily="18" charset="0"/>
              </a:rPr>
              <a:t>ττ</a:t>
            </a:r>
            <a:r>
              <a:rPr lang="en-US" altLang="zh-CN" sz="2000" b="1" dirty="0">
                <a:solidFill>
                  <a:srgbClr val="FF0000"/>
                </a:solidFill>
                <a:latin typeface="Times New Roman" panose="02020603050405020304" pitchFamily="18" charset="0"/>
                <a:cs typeface="Times New Roman" panose="02020603050405020304" pitchFamily="18" charset="0"/>
              </a:rPr>
              <a:t> = 1092pb</a:t>
            </a:r>
            <a:r>
              <a:rPr lang="en-US" altLang="zh-CN" sz="2000" b="1" baseline="30000" dirty="0">
                <a:solidFill>
                  <a:srgbClr val="FF0000"/>
                </a:solidFill>
                <a:latin typeface="Times New Roman" panose="02020603050405020304" pitchFamily="18" charset="0"/>
                <a:cs typeface="Times New Roman" panose="02020603050405020304" pitchFamily="18" charset="0"/>
              </a:rPr>
              <a:t>-1</a:t>
            </a:r>
            <a:r>
              <a:rPr lang="en-US" altLang="zh-CN" sz="2000" b="1" dirty="0">
                <a:solidFill>
                  <a:srgbClr val="FF0000"/>
                </a:solidFill>
                <a:latin typeface="Times New Roman" panose="02020603050405020304" pitchFamily="18" charset="0"/>
                <a:cs typeface="Times New Roman" panose="02020603050405020304" pitchFamily="18" charset="0"/>
              </a:rPr>
              <a:t> × 3.5nb = </a:t>
            </a:r>
            <a:r>
              <a:rPr lang="en-US" altLang="zh-CN" sz="2000" b="1" dirty="0" smtClean="0">
                <a:solidFill>
                  <a:srgbClr val="FF0000"/>
                </a:solidFill>
                <a:latin typeface="Times New Roman" panose="02020603050405020304" pitchFamily="18" charset="0"/>
                <a:cs typeface="Times New Roman" panose="02020603050405020304" pitchFamily="18" charset="0"/>
              </a:rPr>
              <a:t>3.8×10</a:t>
            </a:r>
            <a:r>
              <a:rPr lang="en-US" altLang="zh-CN" sz="2000" b="1" baseline="30000" dirty="0" smtClean="0">
                <a:solidFill>
                  <a:srgbClr val="FF0000"/>
                </a:solidFill>
                <a:latin typeface="Times New Roman" panose="02020603050405020304" pitchFamily="18" charset="0"/>
                <a:cs typeface="Times New Roman" panose="02020603050405020304" pitchFamily="18" charset="0"/>
              </a:rPr>
              <a:t>6     </a:t>
            </a:r>
            <a:endParaRPr lang="en-US" altLang="zh-CN" sz="2000" b="1" baseline="30000" dirty="0">
              <a:solidFill>
                <a:srgbClr val="FF0000"/>
              </a:solidFill>
              <a:latin typeface="Times New Roman" panose="02020603050405020304" pitchFamily="18" charset="0"/>
              <a:cs typeface="Times New Roman" panose="02020603050405020304" pitchFamily="18" charset="0"/>
            </a:endParaRPr>
          </a:p>
        </p:txBody>
      </p:sp>
      <p:sp>
        <p:nvSpPr>
          <p:cNvPr id="10" name="TextBox 12"/>
          <p:cNvSpPr txBox="1">
            <a:spLocks noChangeArrowheads="1"/>
          </p:cNvSpPr>
          <p:nvPr/>
        </p:nvSpPr>
        <p:spPr bwMode="auto">
          <a:xfrm>
            <a:off x="3171824" y="5706769"/>
            <a:ext cx="5695951" cy="400110"/>
          </a:xfrm>
          <a:prstGeom prst="rect">
            <a:avLst/>
          </a:prstGeom>
          <a:solidFill>
            <a:srgbClr val="FFC000"/>
          </a:solidFill>
          <a:ln w="9525">
            <a:solidFill>
              <a:srgbClr val="FF0000"/>
            </a:solidFill>
            <a:miter lim="800000"/>
            <a:headEnd/>
            <a:tailEnd/>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r>
              <a:rPr lang="en-US" altLang="zh-CN" sz="2000" b="1" dirty="0">
                <a:latin typeface="Times New Roman" panose="02020603050405020304" pitchFamily="18" charset="0"/>
                <a:cs typeface="Times New Roman" panose="02020603050405020304" pitchFamily="18" charset="0"/>
              </a:rPr>
              <a:t>1ab</a:t>
            </a:r>
            <a:r>
              <a:rPr lang="en-US" altLang="zh-CN" sz="2000" b="1" baseline="30000" dirty="0">
                <a:latin typeface="Times New Roman" panose="02020603050405020304" pitchFamily="18" charset="0"/>
                <a:cs typeface="Times New Roman" panose="02020603050405020304" pitchFamily="18" charset="0"/>
              </a:rPr>
              <a:t>-1</a:t>
            </a:r>
            <a:r>
              <a:rPr lang="en-US" altLang="zh-CN" sz="2000" b="1" dirty="0">
                <a:latin typeface="Times New Roman" panose="02020603050405020304" pitchFamily="18" charset="0"/>
                <a:cs typeface="Times New Roman" panose="02020603050405020304" pitchFamily="18" charset="0"/>
              </a:rPr>
              <a:t> Y(4260) and the same </a:t>
            </a:r>
            <a:r>
              <a:rPr lang="en-US" altLang="zh-CN" sz="2000" b="1" dirty="0" smtClean="0">
                <a:latin typeface="Times New Roman" panose="02020603050405020304" pitchFamily="18" charset="0"/>
                <a:cs typeface="Times New Roman" panose="02020603050405020304" pitchFamily="18" charset="0"/>
              </a:rPr>
              <a:t>background : 10</a:t>
            </a:r>
            <a:r>
              <a:rPr lang="en-US" altLang="zh-CN" sz="2000" b="1" baseline="30000" dirty="0" smtClean="0">
                <a:latin typeface="Times New Roman" panose="02020603050405020304" pitchFamily="18" charset="0"/>
                <a:cs typeface="Times New Roman" panose="02020603050405020304" pitchFamily="18" charset="0"/>
              </a:rPr>
              <a:t>-8</a:t>
            </a:r>
            <a:r>
              <a:rPr lang="en-US" altLang="zh-CN" sz="2000" b="1" dirty="0" smtClean="0">
                <a:latin typeface="Times New Roman" panose="02020603050405020304" pitchFamily="18" charset="0"/>
                <a:cs typeface="Times New Roman" panose="02020603050405020304" pitchFamily="18" charset="0"/>
              </a:rPr>
              <a:t>-10</a:t>
            </a:r>
            <a:r>
              <a:rPr lang="en-US" altLang="zh-CN" sz="2000" b="1" baseline="30000" dirty="0" smtClean="0">
                <a:latin typeface="Times New Roman" panose="02020603050405020304" pitchFamily="18" charset="0"/>
                <a:cs typeface="Times New Roman" panose="02020603050405020304" pitchFamily="18" charset="0"/>
              </a:rPr>
              <a:t>-9</a:t>
            </a:r>
            <a:endParaRPr lang="zh-CN" altLang="en-US" sz="2000" b="1" baseline="30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435029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7075" y="0"/>
            <a:ext cx="8128649" cy="714850"/>
          </a:xfrm>
        </p:spPr>
        <p:txBody>
          <a:bodyPr>
            <a:noAutofit/>
          </a:bodyPr>
          <a:lstStyle/>
          <a:p>
            <a:r>
              <a:rPr lang="en-US" altLang="zh-CN" sz="3000" dirty="0">
                <a:solidFill>
                  <a:srgbClr val="FF0000"/>
                </a:solidFill>
                <a:latin typeface="Times New Roman" panose="02020603050405020304" pitchFamily="18" charset="0"/>
                <a:ea typeface="隶书" pitchFamily="49" charset="-122"/>
                <a:cs typeface="Times New Roman" panose="02020603050405020304" pitchFamily="18" charset="0"/>
                <a:sym typeface="Symbol" pitchFamily="18" charset="2"/>
              </a:rPr>
              <a:t>N</a:t>
            </a:r>
            <a:r>
              <a:rPr lang="en-US" altLang="zh-CN" sz="3000" dirty="0">
                <a:latin typeface="Times New Roman" panose="02020603050405020304" pitchFamily="18" charset="0"/>
                <a:ea typeface="隶书" pitchFamily="49" charset="-122"/>
                <a:cs typeface="Times New Roman" panose="02020603050405020304" pitchFamily="18" charset="0"/>
                <a:sym typeface="Symbol" pitchFamily="18" charset="2"/>
              </a:rPr>
              <a:t>ucleon </a:t>
            </a:r>
            <a:r>
              <a:rPr lang="en-US" altLang="zh-CN" sz="3000" dirty="0">
                <a:solidFill>
                  <a:srgbClr val="FF0000"/>
                </a:solidFill>
                <a:latin typeface="Times New Roman" panose="02020603050405020304" pitchFamily="18" charset="0"/>
                <a:ea typeface="隶书" pitchFamily="49" charset="-122"/>
                <a:cs typeface="Times New Roman" panose="02020603050405020304" pitchFamily="18" charset="0"/>
                <a:sym typeface="Symbol" pitchFamily="18" charset="2"/>
              </a:rPr>
              <a:t>E</a:t>
            </a:r>
            <a:r>
              <a:rPr lang="en-US" altLang="zh-CN" sz="3000" dirty="0">
                <a:latin typeface="Times New Roman" panose="02020603050405020304" pitchFamily="18" charset="0"/>
                <a:ea typeface="隶书" pitchFamily="49" charset="-122"/>
                <a:cs typeface="Times New Roman" panose="02020603050405020304" pitchFamily="18" charset="0"/>
                <a:sym typeface="Symbol" pitchFamily="18" charset="2"/>
              </a:rPr>
              <a:t>lectromagnetic </a:t>
            </a:r>
            <a:r>
              <a:rPr lang="en-US" altLang="zh-CN" sz="3000" dirty="0">
                <a:solidFill>
                  <a:srgbClr val="FF0000"/>
                </a:solidFill>
                <a:latin typeface="Times New Roman" panose="02020603050405020304" pitchFamily="18" charset="0"/>
                <a:ea typeface="隶书" pitchFamily="49" charset="-122"/>
                <a:cs typeface="Times New Roman" panose="02020603050405020304" pitchFamily="18" charset="0"/>
                <a:sym typeface="Symbol" pitchFamily="18" charset="2"/>
              </a:rPr>
              <a:t>F</a:t>
            </a:r>
            <a:r>
              <a:rPr lang="en-US" altLang="zh-CN" sz="3000" dirty="0">
                <a:latin typeface="Times New Roman" panose="02020603050405020304" pitchFamily="18" charset="0"/>
                <a:ea typeface="隶书" pitchFamily="49" charset="-122"/>
                <a:cs typeface="Times New Roman" panose="02020603050405020304" pitchFamily="18" charset="0"/>
                <a:sym typeface="Symbol" pitchFamily="18" charset="2"/>
              </a:rPr>
              <a:t>orm </a:t>
            </a:r>
            <a:r>
              <a:rPr lang="en-US" altLang="zh-CN" sz="3000" dirty="0">
                <a:solidFill>
                  <a:srgbClr val="FF0000"/>
                </a:solidFill>
                <a:latin typeface="Times New Roman" panose="02020603050405020304" pitchFamily="18" charset="0"/>
                <a:ea typeface="隶书" pitchFamily="49" charset="-122"/>
                <a:cs typeface="Times New Roman" panose="02020603050405020304" pitchFamily="18" charset="0"/>
                <a:sym typeface="Symbol" pitchFamily="18" charset="2"/>
              </a:rPr>
              <a:t>F</a:t>
            </a:r>
            <a:r>
              <a:rPr lang="en-US" altLang="zh-CN" sz="3000" dirty="0">
                <a:latin typeface="Times New Roman" panose="02020603050405020304" pitchFamily="18" charset="0"/>
                <a:ea typeface="隶书" pitchFamily="49" charset="-122"/>
                <a:cs typeface="Times New Roman" panose="02020603050405020304" pitchFamily="18" charset="0"/>
                <a:sym typeface="Symbol" pitchFamily="18" charset="2"/>
              </a:rPr>
              <a:t>actors (</a:t>
            </a:r>
            <a:r>
              <a:rPr lang="en-US" altLang="zh-CN" sz="3000" dirty="0">
                <a:solidFill>
                  <a:srgbClr val="FF0000"/>
                </a:solidFill>
                <a:latin typeface="Times New Roman" panose="02020603050405020304" pitchFamily="18" charset="0"/>
                <a:ea typeface="隶书" pitchFamily="49" charset="-122"/>
                <a:cs typeface="Times New Roman" panose="02020603050405020304" pitchFamily="18" charset="0"/>
                <a:sym typeface="Symbol" pitchFamily="18" charset="2"/>
              </a:rPr>
              <a:t>NEFFs</a:t>
            </a:r>
            <a:r>
              <a:rPr lang="en-US" altLang="zh-CN" sz="3000" dirty="0">
                <a:latin typeface="Times New Roman" panose="02020603050405020304" pitchFamily="18" charset="0"/>
                <a:ea typeface="隶书" pitchFamily="49" charset="-122"/>
                <a:cs typeface="Times New Roman" panose="02020603050405020304" pitchFamily="18" charset="0"/>
                <a:sym typeface="Symbol" pitchFamily="18" charset="2"/>
              </a:rPr>
              <a:t>) </a:t>
            </a:r>
            <a:endParaRPr lang="zh-CN" altLang="en-US" sz="3000"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82</a:t>
            </a:fld>
            <a:endParaRPr lang="en-US" dirty="0"/>
          </a:p>
        </p:txBody>
      </p:sp>
      <p:sp>
        <p:nvSpPr>
          <p:cNvPr id="7" name="Content Placeholder 2"/>
          <p:cNvSpPr>
            <a:spLocks noGrp="1"/>
          </p:cNvSpPr>
          <p:nvPr/>
        </p:nvSpPr>
        <p:spPr>
          <a:xfrm>
            <a:off x="244948" y="1069734"/>
            <a:ext cx="8654105" cy="494218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b="1" dirty="0" smtClean="0">
                <a:solidFill>
                  <a:srgbClr val="FF0000"/>
                </a:solidFill>
              </a:rPr>
              <a:t>Key science question</a:t>
            </a:r>
            <a:r>
              <a:rPr lang="en-US" sz="2200" b="1" dirty="0" smtClean="0"/>
              <a:t>: why </a:t>
            </a:r>
            <a:r>
              <a:rPr lang="en-US" sz="2200" b="1" dirty="0"/>
              <a:t>do quarks forms </a:t>
            </a:r>
            <a:r>
              <a:rPr lang="en-US" sz="2200" b="1" dirty="0" err="1"/>
              <a:t>colourless</a:t>
            </a:r>
            <a:r>
              <a:rPr lang="en-US" sz="2200" b="1" dirty="0"/>
              <a:t> hadrons with only two stable configurations, proton and neutron? </a:t>
            </a:r>
            <a:endParaRPr lang="en-US" sz="2200" b="1" dirty="0" smtClean="0"/>
          </a:p>
          <a:p>
            <a:pPr marL="0" indent="0">
              <a:buNone/>
            </a:pPr>
            <a:endParaRPr lang="en-US" sz="2200" b="1" dirty="0" smtClean="0"/>
          </a:p>
          <a:p>
            <a:r>
              <a:rPr lang="en-US" sz="2200" b="1" dirty="0" smtClean="0"/>
              <a:t>NEFFs are </a:t>
            </a:r>
            <a:r>
              <a:rPr lang="en-US" sz="2200" b="1" dirty="0"/>
              <a:t>among the </a:t>
            </a:r>
            <a:r>
              <a:rPr lang="en-US" sz="2200" b="1" dirty="0">
                <a:solidFill>
                  <a:srgbClr val="FF0000"/>
                </a:solidFill>
              </a:rPr>
              <a:t>most basic observables </a:t>
            </a:r>
            <a:r>
              <a:rPr lang="en-US" sz="2200" b="1" dirty="0"/>
              <a:t>of the </a:t>
            </a:r>
            <a:r>
              <a:rPr lang="en-US" sz="2200" b="1" dirty="0" smtClean="0"/>
              <a:t>nucleon, and intimately </a:t>
            </a:r>
            <a:r>
              <a:rPr lang="en-US" sz="2200" b="1" dirty="0"/>
              <a:t>related to its </a:t>
            </a:r>
            <a:r>
              <a:rPr lang="en-US" sz="2200" b="1" dirty="0">
                <a:solidFill>
                  <a:srgbClr val="FF0000"/>
                </a:solidFill>
              </a:rPr>
              <a:t>internal </a:t>
            </a:r>
            <a:r>
              <a:rPr lang="en-US" sz="2200" b="1" dirty="0" smtClean="0">
                <a:solidFill>
                  <a:srgbClr val="FF0000"/>
                </a:solidFill>
              </a:rPr>
              <a:t>structure</a:t>
            </a:r>
            <a:r>
              <a:rPr lang="en-US" sz="2200" b="1" dirty="0" smtClean="0"/>
              <a:t>.</a:t>
            </a:r>
          </a:p>
          <a:p>
            <a:pPr marL="0" indent="0">
              <a:buNone/>
            </a:pPr>
            <a:endParaRPr lang="en-US" sz="2200" b="1" dirty="0" smtClean="0"/>
          </a:p>
          <a:p>
            <a:r>
              <a:rPr lang="en-US" sz="2200" b="1" dirty="0" smtClean="0"/>
              <a:t>Nucleons </a:t>
            </a:r>
            <a:r>
              <a:rPr lang="en-US" sz="2200" b="1" dirty="0"/>
              <a:t>are the </a:t>
            </a:r>
            <a:r>
              <a:rPr lang="en-US" sz="2200" b="1" dirty="0">
                <a:solidFill>
                  <a:srgbClr val="FF0000"/>
                </a:solidFill>
              </a:rPr>
              <a:t>building blocks </a:t>
            </a:r>
            <a:r>
              <a:rPr lang="en-US" sz="2200" b="1" dirty="0"/>
              <a:t>of almost all-ordinary matter in the universe. The challenge of understanding the nucleon's structure and dynamics has occupied a </a:t>
            </a:r>
            <a:r>
              <a:rPr lang="en-US" sz="2200" b="1" dirty="0">
                <a:solidFill>
                  <a:srgbClr val="FF0000"/>
                </a:solidFill>
              </a:rPr>
              <a:t>central place </a:t>
            </a:r>
            <a:r>
              <a:rPr lang="en-US" sz="2200" b="1" dirty="0"/>
              <a:t>in particle physics</a:t>
            </a:r>
            <a:r>
              <a:rPr lang="en-US" sz="2200" b="1" dirty="0" smtClean="0"/>
              <a:t>.</a:t>
            </a:r>
          </a:p>
          <a:p>
            <a:pPr marL="0" indent="0">
              <a:buNone/>
            </a:pPr>
            <a:endParaRPr lang="en-US" sz="2200" b="1" dirty="0"/>
          </a:p>
          <a:p>
            <a:r>
              <a:rPr lang="en-US" sz="2200" b="1" dirty="0"/>
              <a:t>The fundamental understanding of the </a:t>
            </a:r>
            <a:r>
              <a:rPr lang="en-US" sz="2200" b="1" dirty="0" smtClean="0">
                <a:solidFill>
                  <a:srgbClr val="FF0000"/>
                </a:solidFill>
              </a:rPr>
              <a:t>NEFFs</a:t>
            </a:r>
            <a:r>
              <a:rPr lang="en-US" sz="2200" b="1" dirty="0" smtClean="0"/>
              <a:t> and </a:t>
            </a:r>
            <a:r>
              <a:rPr lang="en-US" sz="2200" b="1" dirty="0" smtClean="0">
                <a:solidFill>
                  <a:srgbClr val="FF0000"/>
                </a:solidFill>
              </a:rPr>
              <a:t>HEFF</a:t>
            </a:r>
            <a:r>
              <a:rPr lang="en-US" sz="2200" b="1" dirty="0" smtClean="0"/>
              <a:t> (hadron form factor) in </a:t>
            </a:r>
            <a:r>
              <a:rPr lang="en-US" sz="2200" b="1" dirty="0"/>
              <a:t>terms of </a:t>
            </a:r>
            <a:r>
              <a:rPr lang="en-US" sz="2200" b="1" dirty="0">
                <a:solidFill>
                  <a:srgbClr val="FF0000"/>
                </a:solidFill>
              </a:rPr>
              <a:t>QCD</a:t>
            </a:r>
            <a:r>
              <a:rPr lang="en-US" sz="2200" b="1" dirty="0"/>
              <a:t> is one of the </a:t>
            </a:r>
            <a:r>
              <a:rPr lang="en-US" sz="2200" b="1" dirty="0">
                <a:solidFill>
                  <a:srgbClr val="FF0000"/>
                </a:solidFill>
              </a:rPr>
              <a:t>outstanding</a:t>
            </a:r>
            <a:r>
              <a:rPr lang="en-US" sz="2200" b="1" dirty="0"/>
              <a:t> problems in particle physics. </a:t>
            </a:r>
          </a:p>
        </p:txBody>
      </p:sp>
    </p:spTree>
    <p:extLst>
      <p:ext uri="{BB962C8B-B14F-4D97-AF65-F5344CB8AC3E}">
        <p14:creationId xmlns:p14="http://schemas.microsoft.com/office/powerpoint/2010/main" val="383604423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Nucleons FF  </a:t>
            </a:r>
            <a:endParaRPr lang="zh-CN" altLang="en-US"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83</a:t>
            </a:fld>
            <a:endParaRPr lang="en-US" dirty="0"/>
          </a:p>
        </p:txBody>
      </p:sp>
      <p:sp>
        <p:nvSpPr>
          <p:cNvPr id="7" name="Rectangle 1"/>
          <p:cNvSpPr>
            <a:spLocks noRot="1" noChangeAspect="1" noMove="1" noResize="1" noEditPoints="1" noAdjustHandles="1" noChangeArrowheads="1" noChangeShapeType="1" noTextEdit="1"/>
          </p:cNvSpPr>
          <p:nvPr/>
        </p:nvSpPr>
        <p:spPr>
          <a:xfrm>
            <a:off x="467544" y="1038962"/>
            <a:ext cx="8579000" cy="805862"/>
          </a:xfrm>
          <a:prstGeom prst="rect">
            <a:avLst/>
          </a:prstGeom>
          <a:blipFill rotWithShape="1">
            <a:blip r:embed="rId2"/>
            <a:stretch>
              <a:fillRect l="-782" t="-6767" b="-14286"/>
            </a:stretch>
          </a:blipFill>
        </p:spPr>
        <p:txBody>
          <a:bodyPr/>
          <a:lstStyle/>
          <a:p>
            <a:pPr>
              <a:defRPr/>
            </a:pPr>
            <a:r>
              <a:rPr lang="zh-CN" altLang="en-US">
                <a:noFill/>
              </a:rPr>
              <a:t> </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131" y="2005013"/>
            <a:ext cx="3436883" cy="3197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1525" y="1844824"/>
            <a:ext cx="3595524" cy="3221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15"/>
          <p:cNvSpPr>
            <a:spLocks noChangeArrowheads="1"/>
          </p:cNvSpPr>
          <p:nvPr/>
        </p:nvSpPr>
        <p:spPr bwMode="auto">
          <a:xfrm>
            <a:off x="641350" y="5425802"/>
            <a:ext cx="8045450"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lgn="ctr" eaLnBrk="1" hangingPunct="1">
              <a:lnSpc>
                <a:spcPts val="2563"/>
              </a:lnSpc>
              <a:spcBef>
                <a:spcPct val="0"/>
              </a:spcBef>
              <a:buFontTx/>
              <a:buNone/>
            </a:pPr>
            <a:r>
              <a:rPr lang="zh-CN" altLang="en-US" sz="1800" b="1" dirty="0">
                <a:solidFill>
                  <a:srgbClr val="FF0000"/>
                </a:solidFill>
                <a:latin typeface="Arial" pitchFamily="34" charset="0"/>
              </a:rPr>
              <a:t>提高中子形状因子的测量精度在实验和理论方面都具有重要意义！</a:t>
            </a:r>
            <a:endParaRPr lang="en-US" altLang="zh-CN" sz="1800" b="1" dirty="0">
              <a:solidFill>
                <a:srgbClr val="FF0000"/>
              </a:solidFill>
              <a:latin typeface="Arial" pitchFamily="34" charset="0"/>
            </a:endParaRPr>
          </a:p>
          <a:p>
            <a:pPr algn="ctr" eaLnBrk="1" hangingPunct="1">
              <a:lnSpc>
                <a:spcPts val="2563"/>
              </a:lnSpc>
              <a:spcBef>
                <a:spcPct val="0"/>
              </a:spcBef>
              <a:buFontTx/>
              <a:buNone/>
            </a:pPr>
            <a:r>
              <a:rPr lang="zh-CN" altLang="en-US" sz="1800" b="1" dirty="0">
                <a:latin typeface="Arial" pitchFamily="34" charset="0"/>
              </a:rPr>
              <a:t>意大利曾计划对</a:t>
            </a:r>
            <a:r>
              <a:rPr lang="en-US" altLang="zh-CN" sz="1800" b="1" dirty="0">
                <a:latin typeface="Arial" pitchFamily="34" charset="0"/>
              </a:rPr>
              <a:t>DA</a:t>
            </a:r>
            <a:r>
              <a:rPr lang="en-US" altLang="zh-CN" sz="1800" b="1" dirty="0">
                <a:latin typeface="Arial" pitchFamily="34" charset="0"/>
                <a:sym typeface="Symbol" pitchFamily="18" charset="2"/>
              </a:rPr>
              <a:t></a:t>
            </a:r>
            <a:r>
              <a:rPr lang="en-US" altLang="zh-CN" sz="1800" b="1" dirty="0">
                <a:latin typeface="Arial" pitchFamily="34" charset="0"/>
              </a:rPr>
              <a:t>NE/FINUDA</a:t>
            </a:r>
            <a:r>
              <a:rPr lang="zh-CN" altLang="en-US" sz="1800" b="1" dirty="0">
                <a:latin typeface="Arial" pitchFamily="34" charset="0"/>
              </a:rPr>
              <a:t>做重大专门改进来测量核子形状因子</a:t>
            </a:r>
            <a:endParaRPr lang="en-US" altLang="zh-CN" sz="1800" b="1" dirty="0">
              <a:solidFill>
                <a:srgbClr val="FF0000"/>
              </a:solidFill>
              <a:latin typeface="Arial" pitchFamily="34" charset="0"/>
            </a:endParaRPr>
          </a:p>
        </p:txBody>
      </p:sp>
    </p:spTree>
    <p:extLst>
      <p:ext uri="{BB962C8B-B14F-4D97-AF65-F5344CB8AC3E}">
        <p14:creationId xmlns:p14="http://schemas.microsoft.com/office/powerpoint/2010/main" val="80346571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latin typeface="Times New Roman" panose="02020603050405020304" pitchFamily="18" charset="0"/>
                <a:cs typeface="Times New Roman" panose="02020603050405020304" pitchFamily="18" charset="0"/>
              </a:rPr>
              <a:t>Tracking System</a:t>
            </a:r>
            <a:endParaRPr lang="zh-CN" altLang="en-US" dirty="0">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84</a:t>
            </a:fld>
            <a:endParaRPr lang="en-US" dirty="0"/>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668" y="872801"/>
            <a:ext cx="4118010" cy="295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2630" y="877563"/>
            <a:ext cx="4142788" cy="2761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75" y="3825549"/>
            <a:ext cx="3253323" cy="2425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9022" y="3825551"/>
            <a:ext cx="2873829" cy="2425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8834" y="3858595"/>
            <a:ext cx="2780521" cy="2411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786210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err="1" smtClean="0"/>
              <a:t>Muon</a:t>
            </a:r>
            <a:r>
              <a:rPr lang="en-US" altLang="zh-CN" dirty="0" smtClean="0"/>
              <a:t> Detector</a:t>
            </a:r>
            <a:endParaRPr lang="zh-CN" altLang="en-US"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85</a:t>
            </a:fld>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748" y="1586204"/>
            <a:ext cx="4260202" cy="3239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9109" y="1586204"/>
            <a:ext cx="4160287" cy="3097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617057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p:cNvPicPr>
            <a:picLocks noChangeAspect="1" noChangeArrowheads="1"/>
          </p:cNvPicPr>
          <p:nvPr/>
        </p:nvPicPr>
        <p:blipFill>
          <a:blip r:embed="rId2" cstate="print"/>
          <a:srcRect/>
          <a:stretch>
            <a:fillRect/>
          </a:stretch>
        </p:blipFill>
        <p:spPr bwMode="auto">
          <a:xfrm>
            <a:off x="430760" y="3638946"/>
            <a:ext cx="4194175" cy="2621902"/>
          </a:xfrm>
          <a:prstGeom prst="rect">
            <a:avLst/>
          </a:prstGeom>
          <a:noFill/>
          <a:ln w="9525">
            <a:noFill/>
            <a:miter lim="800000"/>
            <a:headEnd/>
            <a:tailEnd/>
          </a:ln>
        </p:spPr>
      </p:pic>
      <p:sp>
        <p:nvSpPr>
          <p:cNvPr id="2" name="标题 1"/>
          <p:cNvSpPr>
            <a:spLocks noGrp="1"/>
          </p:cNvSpPr>
          <p:nvPr>
            <p:ph type="title"/>
          </p:nvPr>
        </p:nvSpPr>
        <p:spPr/>
        <p:txBody>
          <a:bodyPr>
            <a:normAutofit fontScale="90000"/>
          </a:bodyPr>
          <a:lstStyle/>
          <a:p>
            <a:r>
              <a:rPr lang="en-US" altLang="zh-CN" dirty="0" smtClean="0"/>
              <a:t>PID Detector</a:t>
            </a:r>
            <a:endParaRPr lang="zh-CN" altLang="en-US"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86</a:t>
            </a:fld>
            <a:endParaRPr lang="en-US" dirty="0"/>
          </a:p>
        </p:txBody>
      </p:sp>
      <p:sp>
        <p:nvSpPr>
          <p:cNvPr id="7" name="Content Placeholder 2"/>
          <p:cNvSpPr>
            <a:spLocks noGrp="1"/>
          </p:cNvSpPr>
          <p:nvPr>
            <p:ph idx="1"/>
          </p:nvPr>
        </p:nvSpPr>
        <p:spPr>
          <a:xfrm>
            <a:off x="281473" y="824619"/>
            <a:ext cx="4346511" cy="2907904"/>
          </a:xfrm>
          <a:ln w="34925">
            <a:solidFill>
              <a:srgbClr val="FFC000"/>
            </a:solidFill>
          </a:ln>
        </p:spPr>
        <p:txBody>
          <a:bodyPr>
            <a:normAutofit fontScale="92500" lnSpcReduction="20000"/>
          </a:bodyPr>
          <a:lstStyle/>
          <a:p>
            <a:pPr marL="0" indent="0" algn="ctr" eaLnBrk="1" hangingPunct="1">
              <a:buNone/>
            </a:pPr>
            <a:r>
              <a:rPr lang="en-US" altLang="zh-CN" sz="2600" dirty="0" smtClean="0">
                <a:solidFill>
                  <a:srgbClr val="FF0000"/>
                </a:solidFill>
                <a:latin typeface="Times New Roman" panose="02020603050405020304" pitchFamily="18" charset="0"/>
                <a:cs typeface="Times New Roman" panose="02020603050405020304" pitchFamily="18" charset="0"/>
                <a:sym typeface="Symbol" pitchFamily="18" charset="2"/>
              </a:rPr>
              <a:t>Time of Flight</a:t>
            </a:r>
            <a:endParaRPr lang="en-US" altLang="zh-CN" sz="2600" dirty="0">
              <a:latin typeface="Times New Roman" panose="02020603050405020304" pitchFamily="18" charset="0"/>
              <a:cs typeface="Times New Roman" panose="02020603050405020304" pitchFamily="18" charset="0"/>
              <a:sym typeface="Symbol" pitchFamily="18" charset="2"/>
            </a:endParaRPr>
          </a:p>
          <a:p>
            <a:pPr marL="198000" indent="-198000" eaLnBrk="1" hangingPunct="1">
              <a:lnSpc>
                <a:spcPts val="2560"/>
              </a:lnSpc>
            </a:pPr>
            <a:r>
              <a:rPr lang="zh-CN" altLang="en-US" sz="1800" b="0" dirty="0" smtClean="0">
                <a:latin typeface="Times New Roman" panose="02020603050405020304" pitchFamily="18" charset="0"/>
                <a:cs typeface="Times New Roman" panose="02020603050405020304" pitchFamily="18" charset="0"/>
                <a:sym typeface="Symbol" pitchFamily="18" charset="2"/>
              </a:rPr>
              <a:t></a:t>
            </a:r>
            <a:r>
              <a:rPr lang="en-US" altLang="zh-CN" sz="1800" b="0" dirty="0" smtClean="0">
                <a:latin typeface="Times New Roman" panose="02020603050405020304" pitchFamily="18" charset="0"/>
                <a:cs typeface="Times New Roman" panose="02020603050405020304" pitchFamily="18" charset="0"/>
                <a:sym typeface="Symbol" pitchFamily="18" charset="2"/>
              </a:rPr>
              <a:t>/</a:t>
            </a:r>
            <a:r>
              <a:rPr lang="zh-CN" altLang="en-US" sz="1800" b="0" dirty="0" smtClean="0">
                <a:latin typeface="Times New Roman" panose="02020603050405020304" pitchFamily="18" charset="0"/>
                <a:cs typeface="Times New Roman" panose="02020603050405020304" pitchFamily="18" charset="0"/>
                <a:sym typeface="Symbol" pitchFamily="18" charset="2"/>
              </a:rPr>
              <a:t></a:t>
            </a:r>
            <a:r>
              <a:rPr lang="en-US" altLang="zh-CN" sz="1800" b="0" dirty="0" smtClean="0">
                <a:latin typeface="Times New Roman" panose="02020603050405020304" pitchFamily="18" charset="0"/>
                <a:cs typeface="Times New Roman" panose="02020603050405020304" pitchFamily="18" charset="0"/>
                <a:sym typeface="Symbol" pitchFamily="18" charset="2"/>
              </a:rPr>
              <a:t>=</a:t>
            </a:r>
            <a:r>
              <a:rPr lang="zh-CN" altLang="en-US" sz="1800" b="0" dirty="0" smtClean="0">
                <a:latin typeface="Times New Roman" panose="02020603050405020304" pitchFamily="18" charset="0"/>
                <a:cs typeface="Times New Roman" panose="02020603050405020304" pitchFamily="18" charset="0"/>
                <a:sym typeface="Symbol" pitchFamily="18" charset="2"/>
              </a:rPr>
              <a:t> </a:t>
            </a:r>
            <a:r>
              <a:rPr lang="en-US" altLang="zh-CN" sz="1800" b="0" dirty="0" smtClean="0">
                <a:latin typeface="Times New Roman" panose="02020603050405020304" pitchFamily="18" charset="0"/>
                <a:cs typeface="Times New Roman" panose="02020603050405020304" pitchFamily="18" charset="0"/>
                <a:sym typeface="Symbol" pitchFamily="18" charset="2"/>
              </a:rPr>
              <a:t>T/T =</a:t>
            </a:r>
            <a:r>
              <a:rPr lang="zh-CN" altLang="en-US" sz="1800" b="0" dirty="0" smtClean="0">
                <a:latin typeface="Times New Roman" panose="02020603050405020304" pitchFamily="18" charset="0"/>
                <a:cs typeface="Times New Roman" panose="02020603050405020304" pitchFamily="18" charset="0"/>
                <a:sym typeface="Symbol" pitchFamily="18" charset="2"/>
              </a:rPr>
              <a:t></a:t>
            </a:r>
            <a:r>
              <a:rPr lang="en-US" altLang="zh-CN" sz="1800" b="0" dirty="0" smtClean="0">
                <a:latin typeface="Times New Roman" panose="02020603050405020304" pitchFamily="18" charset="0"/>
                <a:cs typeface="Times New Roman" panose="02020603050405020304" pitchFamily="18" charset="0"/>
                <a:sym typeface="Symbol" pitchFamily="18" charset="2"/>
              </a:rPr>
              <a:t>m</a:t>
            </a:r>
            <a:r>
              <a:rPr lang="en-US" altLang="zh-CN" sz="1800" b="0" baseline="30000" dirty="0" smtClean="0">
                <a:latin typeface="Times New Roman" panose="02020603050405020304" pitchFamily="18" charset="0"/>
                <a:cs typeface="Times New Roman" panose="02020603050405020304" pitchFamily="18" charset="0"/>
                <a:sym typeface="Symbol" pitchFamily="18" charset="2"/>
              </a:rPr>
              <a:t>2</a:t>
            </a:r>
            <a:r>
              <a:rPr lang="en-US" altLang="zh-CN" sz="1800" b="0" dirty="0" smtClean="0">
                <a:latin typeface="Times New Roman" panose="02020603050405020304" pitchFamily="18" charset="0"/>
                <a:cs typeface="Times New Roman" panose="02020603050405020304" pitchFamily="18" charset="0"/>
                <a:sym typeface="Symbol" pitchFamily="18" charset="2"/>
              </a:rPr>
              <a:t>/2p</a:t>
            </a:r>
            <a:r>
              <a:rPr lang="en-US" altLang="zh-CN" sz="1800" b="0" baseline="30000" dirty="0" smtClean="0">
                <a:latin typeface="Times New Roman" panose="02020603050405020304" pitchFamily="18" charset="0"/>
                <a:cs typeface="Times New Roman" panose="02020603050405020304" pitchFamily="18" charset="0"/>
                <a:sym typeface="Symbol" pitchFamily="18" charset="2"/>
              </a:rPr>
              <a:t>2</a:t>
            </a:r>
            <a:endParaRPr lang="en-US" altLang="zh-CN" sz="1800" b="0" dirty="0" smtClean="0">
              <a:latin typeface="Times New Roman" panose="02020603050405020304" pitchFamily="18" charset="0"/>
              <a:cs typeface="Times New Roman" panose="02020603050405020304" pitchFamily="18" charset="0"/>
              <a:sym typeface="Symbol" pitchFamily="18" charset="2"/>
            </a:endParaRPr>
          </a:p>
          <a:p>
            <a:pPr marL="198000" indent="-198000" eaLnBrk="1" hangingPunct="1">
              <a:lnSpc>
                <a:spcPts val="2560"/>
              </a:lnSpc>
            </a:pPr>
            <a:r>
              <a:rPr lang="zh-CN" altLang="en-US" sz="1800" b="0" dirty="0" smtClean="0">
                <a:latin typeface="Times New Roman" panose="02020603050405020304" pitchFamily="18" charset="0"/>
                <a:cs typeface="Times New Roman" panose="02020603050405020304" pitchFamily="18" charset="0"/>
                <a:sym typeface="Symbol" pitchFamily="18" charset="2"/>
              </a:rPr>
              <a:t></a:t>
            </a:r>
            <a:r>
              <a:rPr lang="en-US" altLang="zh-CN" sz="1800" b="0" dirty="0" smtClean="0">
                <a:latin typeface="Times New Roman" panose="02020603050405020304" pitchFamily="18" charset="0"/>
                <a:cs typeface="Times New Roman" panose="02020603050405020304" pitchFamily="18" charset="0"/>
                <a:sym typeface="Symbol" pitchFamily="18" charset="2"/>
              </a:rPr>
              <a:t>T =</a:t>
            </a:r>
            <a:r>
              <a:rPr lang="en-US" altLang="zh-CN" sz="1800" b="0" dirty="0" err="1" smtClean="0">
                <a:latin typeface="Times New Roman" panose="02020603050405020304" pitchFamily="18" charset="0"/>
                <a:cs typeface="Times New Roman" panose="02020603050405020304" pitchFamily="18" charset="0"/>
                <a:sym typeface="Symbol" pitchFamily="18" charset="2"/>
              </a:rPr>
              <a:t>L/c</a:t>
            </a:r>
            <a:r>
              <a:rPr lang="zh-CN" altLang="en-US" sz="1800" b="0" dirty="0" smtClean="0">
                <a:latin typeface="Times New Roman" panose="02020603050405020304" pitchFamily="18" charset="0"/>
                <a:cs typeface="Times New Roman" panose="02020603050405020304" pitchFamily="18" charset="0"/>
                <a:sym typeface="Symbol" pitchFamily="18" charset="2"/>
              </a:rPr>
              <a:t> </a:t>
            </a:r>
            <a:r>
              <a:rPr lang="en-US" altLang="zh-CN" sz="1800" b="0" dirty="0" smtClean="0">
                <a:latin typeface="Times New Roman" panose="02020603050405020304" pitchFamily="18" charset="0"/>
                <a:cs typeface="Times New Roman" panose="02020603050405020304" pitchFamily="18" charset="0"/>
                <a:sym typeface="Symbol" pitchFamily="18" charset="2"/>
              </a:rPr>
              <a:t>* </a:t>
            </a:r>
            <a:r>
              <a:rPr lang="zh-CN" altLang="en-US" sz="1800" b="0" dirty="0" smtClean="0">
                <a:latin typeface="Times New Roman" panose="02020603050405020304" pitchFamily="18" charset="0"/>
                <a:cs typeface="Times New Roman" panose="02020603050405020304" pitchFamily="18" charset="0"/>
                <a:sym typeface="Symbol" pitchFamily="18" charset="2"/>
              </a:rPr>
              <a:t></a:t>
            </a:r>
            <a:r>
              <a:rPr lang="en-US" altLang="zh-CN" sz="1800" b="0" dirty="0" smtClean="0">
                <a:latin typeface="Times New Roman" panose="02020603050405020304" pitchFamily="18" charset="0"/>
                <a:cs typeface="Times New Roman" panose="02020603050405020304" pitchFamily="18" charset="0"/>
                <a:sym typeface="Symbol" pitchFamily="18" charset="2"/>
              </a:rPr>
              <a:t>m</a:t>
            </a:r>
            <a:r>
              <a:rPr lang="en-US" altLang="zh-CN" sz="1800" b="0" baseline="30000" dirty="0" smtClean="0">
                <a:latin typeface="Times New Roman" panose="02020603050405020304" pitchFamily="18" charset="0"/>
                <a:cs typeface="Times New Roman" panose="02020603050405020304" pitchFamily="18" charset="0"/>
                <a:sym typeface="Symbol" pitchFamily="18" charset="2"/>
              </a:rPr>
              <a:t>2</a:t>
            </a:r>
            <a:r>
              <a:rPr lang="en-US" altLang="zh-CN" sz="1800" b="0" dirty="0" smtClean="0">
                <a:latin typeface="Times New Roman" panose="02020603050405020304" pitchFamily="18" charset="0"/>
                <a:cs typeface="Times New Roman" panose="02020603050405020304" pitchFamily="18" charset="0"/>
                <a:sym typeface="Symbol" pitchFamily="18" charset="2"/>
              </a:rPr>
              <a:t>/2p</a:t>
            </a:r>
            <a:r>
              <a:rPr lang="en-US" altLang="zh-CN" sz="1800" b="0" baseline="30000" dirty="0" smtClean="0">
                <a:latin typeface="Times New Roman" panose="02020603050405020304" pitchFamily="18" charset="0"/>
                <a:cs typeface="Times New Roman" panose="02020603050405020304" pitchFamily="18" charset="0"/>
                <a:sym typeface="Symbol" pitchFamily="18" charset="2"/>
              </a:rPr>
              <a:t>2 </a:t>
            </a:r>
            <a:r>
              <a:rPr lang="en-US" altLang="zh-CN" sz="1800" b="0" dirty="0" smtClean="0">
                <a:latin typeface="Times New Roman" panose="02020603050405020304" pitchFamily="18" charset="0"/>
                <a:cs typeface="Times New Roman" panose="02020603050405020304" pitchFamily="18" charset="0"/>
                <a:sym typeface="Symbol" pitchFamily="18" charset="2"/>
              </a:rPr>
              <a:t>~ </a:t>
            </a:r>
            <a:r>
              <a:rPr lang="en-US" altLang="zh-CN" sz="1800" b="0" dirty="0" err="1" smtClean="0">
                <a:latin typeface="Times New Roman" panose="02020603050405020304" pitchFamily="18" charset="0"/>
                <a:cs typeface="Times New Roman" panose="02020603050405020304" pitchFamily="18" charset="0"/>
                <a:sym typeface="Symbol" pitchFamily="18" charset="2"/>
              </a:rPr>
              <a:t>L/c</a:t>
            </a:r>
            <a:r>
              <a:rPr lang="en-US" altLang="zh-CN" sz="1800" b="0" dirty="0" smtClean="0">
                <a:latin typeface="Times New Roman" panose="02020603050405020304" pitchFamily="18" charset="0"/>
                <a:cs typeface="Times New Roman" panose="02020603050405020304" pitchFamily="18" charset="0"/>
                <a:sym typeface="Symbol" pitchFamily="18" charset="2"/>
              </a:rPr>
              <a:t> *</a:t>
            </a:r>
            <a:r>
              <a:rPr lang="zh-CN" altLang="en-US" sz="1800" b="0" dirty="0" smtClean="0">
                <a:latin typeface="Times New Roman" panose="02020603050405020304" pitchFamily="18" charset="0"/>
                <a:cs typeface="Times New Roman" panose="02020603050405020304" pitchFamily="18" charset="0"/>
                <a:sym typeface="Symbol" pitchFamily="18" charset="2"/>
              </a:rPr>
              <a:t> </a:t>
            </a:r>
            <a:r>
              <a:rPr lang="en-US" altLang="zh-CN" sz="1800" b="0" dirty="0" smtClean="0">
                <a:latin typeface="Times New Roman" panose="02020603050405020304" pitchFamily="18" charset="0"/>
                <a:cs typeface="Times New Roman" panose="02020603050405020304" pitchFamily="18" charset="0"/>
                <a:sym typeface="Symbol" pitchFamily="18" charset="2"/>
              </a:rPr>
              <a:t>m</a:t>
            </a:r>
            <a:r>
              <a:rPr lang="en-US" altLang="zh-CN" sz="1800" b="0" baseline="30000" dirty="0" smtClean="0">
                <a:latin typeface="Times New Roman" panose="02020603050405020304" pitchFamily="18" charset="0"/>
                <a:cs typeface="Times New Roman" panose="02020603050405020304" pitchFamily="18" charset="0"/>
                <a:sym typeface="Symbol" pitchFamily="18" charset="2"/>
              </a:rPr>
              <a:t>2</a:t>
            </a:r>
            <a:r>
              <a:rPr lang="en-US" altLang="zh-CN" sz="1800" b="0" dirty="0" smtClean="0">
                <a:latin typeface="Times New Roman" panose="02020603050405020304" pitchFamily="18" charset="0"/>
                <a:cs typeface="Times New Roman" panose="02020603050405020304" pitchFamily="18" charset="0"/>
                <a:sym typeface="Symbol" pitchFamily="18" charset="2"/>
              </a:rPr>
              <a:t>/2p</a:t>
            </a:r>
            <a:r>
              <a:rPr lang="en-US" altLang="zh-CN" sz="1800" b="0" baseline="30000" dirty="0" smtClean="0">
                <a:latin typeface="Times New Roman" panose="02020603050405020304" pitchFamily="18" charset="0"/>
                <a:cs typeface="Times New Roman" panose="02020603050405020304" pitchFamily="18" charset="0"/>
                <a:sym typeface="Symbol" pitchFamily="18" charset="2"/>
              </a:rPr>
              <a:t>2 </a:t>
            </a:r>
            <a:endParaRPr lang="en-US" altLang="zh-CN" sz="1800" b="0" dirty="0" smtClean="0">
              <a:latin typeface="Times New Roman" panose="02020603050405020304" pitchFamily="18" charset="0"/>
              <a:cs typeface="Times New Roman" panose="02020603050405020304" pitchFamily="18" charset="0"/>
              <a:sym typeface="Symbol" pitchFamily="18" charset="2"/>
            </a:endParaRPr>
          </a:p>
          <a:p>
            <a:pPr marL="198000" indent="-198000" eaLnBrk="1" hangingPunct="1">
              <a:lnSpc>
                <a:spcPts val="2560"/>
              </a:lnSpc>
            </a:pPr>
            <a:r>
              <a:rPr lang="en-US" altLang="zh-CN" sz="1800" b="0" dirty="0" smtClean="0">
                <a:latin typeface="Times New Roman" panose="02020603050405020304" pitchFamily="18" charset="0"/>
                <a:cs typeface="Times New Roman" panose="02020603050405020304" pitchFamily="18" charset="0"/>
                <a:sym typeface="Symbol" pitchFamily="18" charset="2"/>
              </a:rPr>
              <a:t>For </a:t>
            </a:r>
            <a:r>
              <a:rPr lang="en-US" altLang="zh-CN" sz="1800" b="0" dirty="0" smtClean="0">
                <a:solidFill>
                  <a:srgbClr val="FF0000"/>
                </a:solidFill>
                <a:latin typeface="Times New Roman" panose="02020603050405020304" pitchFamily="18" charset="0"/>
                <a:cs typeface="Times New Roman" panose="02020603050405020304" pitchFamily="18" charset="0"/>
                <a:sym typeface="Symbol" pitchFamily="18" charset="2"/>
              </a:rPr>
              <a:t>/K</a:t>
            </a:r>
            <a:r>
              <a:rPr lang="en-US" altLang="zh-CN" sz="1800" b="0" dirty="0" smtClean="0">
                <a:solidFill>
                  <a:srgbClr val="0000FF"/>
                </a:solidFill>
                <a:latin typeface="Times New Roman" panose="02020603050405020304" pitchFamily="18" charset="0"/>
                <a:cs typeface="Times New Roman" panose="02020603050405020304" pitchFamily="18" charset="0"/>
                <a:sym typeface="Symbol" pitchFamily="18" charset="2"/>
              </a:rPr>
              <a:t>/p</a:t>
            </a:r>
            <a:r>
              <a:rPr lang="en-US" altLang="zh-CN" sz="1800" b="0" dirty="0" smtClean="0">
                <a:latin typeface="Times New Roman" panose="02020603050405020304" pitchFamily="18" charset="0"/>
                <a:cs typeface="Times New Roman" panose="02020603050405020304" pitchFamily="18" charset="0"/>
                <a:sym typeface="Symbol" pitchFamily="18" charset="2"/>
              </a:rPr>
              <a:t> at p=2GeV/c, </a:t>
            </a:r>
            <a:r>
              <a:rPr lang="zh-CN" altLang="en-US" sz="1800" b="0" dirty="0" smtClean="0">
                <a:latin typeface="Times New Roman" panose="02020603050405020304" pitchFamily="18" charset="0"/>
                <a:cs typeface="Times New Roman" panose="02020603050405020304" pitchFamily="18" charset="0"/>
                <a:sym typeface="Symbol" pitchFamily="18" charset="2"/>
              </a:rPr>
              <a:t></a:t>
            </a:r>
            <a:r>
              <a:rPr lang="en-US" altLang="zh-CN" sz="1800" b="0" dirty="0" smtClean="0">
                <a:latin typeface="Times New Roman" panose="02020603050405020304" pitchFamily="18" charset="0"/>
                <a:cs typeface="Times New Roman" panose="02020603050405020304" pitchFamily="18" charset="0"/>
                <a:sym typeface="Symbol" pitchFamily="18" charset="2"/>
              </a:rPr>
              <a:t>T ~ 0.1ns*L(m) = </a:t>
            </a:r>
            <a:r>
              <a:rPr lang="en-US" altLang="zh-CN" sz="1800" b="0" dirty="0" smtClean="0">
                <a:solidFill>
                  <a:srgbClr val="FF0000"/>
                </a:solidFill>
                <a:latin typeface="Times New Roman" panose="02020603050405020304" pitchFamily="18" charset="0"/>
                <a:cs typeface="Times New Roman" panose="02020603050405020304" pitchFamily="18" charset="0"/>
                <a:sym typeface="Symbol" pitchFamily="18" charset="2"/>
              </a:rPr>
              <a:t>100/</a:t>
            </a:r>
            <a:r>
              <a:rPr lang="en-US" altLang="zh-CN" sz="1800" b="0" dirty="0" smtClean="0">
                <a:solidFill>
                  <a:srgbClr val="0000FF"/>
                </a:solidFill>
                <a:latin typeface="Times New Roman" panose="02020603050405020304" pitchFamily="18" charset="0"/>
                <a:cs typeface="Times New Roman" panose="02020603050405020304" pitchFamily="18" charset="0"/>
                <a:sym typeface="Symbol" pitchFamily="18" charset="2"/>
              </a:rPr>
              <a:t>270</a:t>
            </a:r>
            <a:r>
              <a:rPr lang="en-US" altLang="zh-CN" sz="1800" b="0" dirty="0" smtClean="0">
                <a:latin typeface="Times New Roman" panose="02020603050405020304" pitchFamily="18" charset="0"/>
                <a:cs typeface="Times New Roman" panose="02020603050405020304" pitchFamily="18" charset="0"/>
                <a:sym typeface="Symbol" pitchFamily="18" charset="2"/>
              </a:rPr>
              <a:t> </a:t>
            </a:r>
            <a:r>
              <a:rPr lang="en-US" altLang="zh-CN" sz="1800" b="0" dirty="0" err="1" smtClean="0">
                <a:latin typeface="Times New Roman" panose="02020603050405020304" pitchFamily="18" charset="0"/>
                <a:cs typeface="Times New Roman" panose="02020603050405020304" pitchFamily="18" charset="0"/>
                <a:sym typeface="Symbol" pitchFamily="18" charset="2"/>
              </a:rPr>
              <a:t>ps</a:t>
            </a:r>
            <a:r>
              <a:rPr lang="en-US" altLang="zh-CN" sz="1800" b="0" dirty="0" smtClean="0">
                <a:latin typeface="Times New Roman" panose="02020603050405020304" pitchFamily="18" charset="0"/>
                <a:cs typeface="Times New Roman" panose="02020603050405020304" pitchFamily="18" charset="0"/>
                <a:sym typeface="Symbol" pitchFamily="18" charset="2"/>
              </a:rPr>
              <a:t> at L~1m. So for </a:t>
            </a:r>
            <a:r>
              <a:rPr lang="en-US" altLang="zh-CN" sz="1800" b="0" dirty="0" smtClean="0">
                <a:solidFill>
                  <a:srgbClr val="0000FF"/>
                </a:solidFill>
                <a:latin typeface="Times New Roman" panose="02020603050405020304" pitchFamily="18" charset="0"/>
                <a:cs typeface="Times New Roman" panose="02020603050405020304" pitchFamily="18" charset="0"/>
                <a:sym typeface="Symbol" pitchFamily="18" charset="2"/>
              </a:rPr>
              <a:t>3 </a:t>
            </a:r>
            <a:r>
              <a:rPr lang="en-US" altLang="zh-CN" sz="1800" b="0" dirty="0" smtClean="0">
                <a:solidFill>
                  <a:srgbClr val="FF0000"/>
                </a:solidFill>
                <a:latin typeface="Times New Roman" panose="02020603050405020304" pitchFamily="18" charset="0"/>
                <a:cs typeface="Times New Roman" panose="02020603050405020304" pitchFamily="18" charset="0"/>
                <a:sym typeface="Symbol" pitchFamily="18" charset="2"/>
              </a:rPr>
              <a:t>/K</a:t>
            </a:r>
            <a:r>
              <a:rPr lang="en-US" altLang="zh-CN" sz="1800" b="0" dirty="0" smtClean="0">
                <a:solidFill>
                  <a:srgbClr val="0000FF"/>
                </a:solidFill>
                <a:latin typeface="Times New Roman" panose="02020603050405020304" pitchFamily="18" charset="0"/>
                <a:cs typeface="Times New Roman" panose="02020603050405020304" pitchFamily="18" charset="0"/>
                <a:sym typeface="Symbol" pitchFamily="18" charset="2"/>
              </a:rPr>
              <a:t>/p separation</a:t>
            </a:r>
            <a:r>
              <a:rPr lang="en-US" altLang="zh-CN" sz="1800" b="0" dirty="0" smtClean="0">
                <a:latin typeface="Times New Roman" panose="02020603050405020304" pitchFamily="18" charset="0"/>
                <a:cs typeface="Times New Roman" panose="02020603050405020304" pitchFamily="18" charset="0"/>
                <a:sym typeface="Symbol" pitchFamily="18" charset="2"/>
              </a:rPr>
              <a:t> an </a:t>
            </a:r>
            <a:r>
              <a:rPr lang="en-US" altLang="zh-CN" sz="1800" b="0" dirty="0" smtClean="0">
                <a:solidFill>
                  <a:srgbClr val="0000FF"/>
                </a:solidFill>
                <a:latin typeface="Times New Roman" panose="02020603050405020304" pitchFamily="18" charset="0"/>
                <a:cs typeface="Times New Roman" panose="02020603050405020304" pitchFamily="18" charset="0"/>
                <a:sym typeface="Symbol" pitchFamily="18" charset="2"/>
              </a:rPr>
              <a:t>overall </a:t>
            </a:r>
            <a:r>
              <a:rPr lang="en-US" altLang="zh-CN" sz="1800" b="0" dirty="0" smtClean="0">
                <a:latin typeface="Times New Roman" panose="02020603050405020304" pitchFamily="18" charset="0"/>
                <a:cs typeface="Times New Roman" panose="02020603050405020304" pitchFamily="18" charset="0"/>
                <a:sym typeface="Symbol" pitchFamily="18" charset="2"/>
              </a:rPr>
              <a:t>TOF time resolution </a:t>
            </a:r>
            <a:r>
              <a:rPr lang="en-US" altLang="zh-CN" sz="1800" b="0" dirty="0" smtClean="0">
                <a:solidFill>
                  <a:srgbClr val="FF0000"/>
                </a:solidFill>
                <a:latin typeface="Times New Roman" panose="02020603050405020304" pitchFamily="18" charset="0"/>
                <a:cs typeface="Times New Roman" panose="02020603050405020304" pitchFamily="18" charset="0"/>
                <a:sym typeface="Symbol" pitchFamily="18" charset="2"/>
              </a:rPr>
              <a:t>~20/</a:t>
            </a:r>
            <a:r>
              <a:rPr lang="en-US" altLang="zh-CN" sz="1800" b="0" dirty="0" smtClean="0">
                <a:solidFill>
                  <a:srgbClr val="0000FF"/>
                </a:solidFill>
                <a:latin typeface="Times New Roman" panose="02020603050405020304" pitchFamily="18" charset="0"/>
                <a:cs typeface="Times New Roman" panose="02020603050405020304" pitchFamily="18" charset="0"/>
                <a:sym typeface="Symbol" pitchFamily="18" charset="2"/>
              </a:rPr>
              <a:t>50ps</a:t>
            </a:r>
            <a:r>
              <a:rPr lang="en-US" altLang="zh-CN" sz="1800" b="0" dirty="0" smtClean="0">
                <a:solidFill>
                  <a:srgbClr val="FF0000"/>
                </a:solidFill>
                <a:latin typeface="Times New Roman" panose="02020603050405020304" pitchFamily="18" charset="0"/>
                <a:cs typeface="Times New Roman" panose="02020603050405020304" pitchFamily="18" charset="0"/>
                <a:sym typeface="Symbol" pitchFamily="18" charset="2"/>
              </a:rPr>
              <a:t> </a:t>
            </a:r>
            <a:r>
              <a:rPr lang="en-US" altLang="zh-CN" sz="1800" b="0" dirty="0" smtClean="0">
                <a:latin typeface="Times New Roman" panose="02020603050405020304" pitchFamily="18" charset="0"/>
                <a:cs typeface="Times New Roman" panose="02020603050405020304" pitchFamily="18" charset="0"/>
                <a:sym typeface="Symbol" pitchFamily="18" charset="2"/>
              </a:rPr>
              <a:t>is needed.</a:t>
            </a:r>
          </a:p>
          <a:p>
            <a:pPr marL="198000" indent="-198000" eaLnBrk="1" hangingPunct="1">
              <a:lnSpc>
                <a:spcPts val="2560"/>
              </a:lnSpc>
            </a:pPr>
            <a:r>
              <a:rPr lang="en-US" altLang="zh-CN" sz="1800" b="0" dirty="0" smtClean="0">
                <a:latin typeface="Times New Roman" panose="02020603050405020304" pitchFamily="18" charset="0"/>
                <a:cs typeface="Times New Roman" panose="02020603050405020304" pitchFamily="18" charset="0"/>
                <a:sym typeface="Symbol" pitchFamily="18" charset="2"/>
              </a:rPr>
              <a:t>TOF alone can not identify /K to p=2GeV/c</a:t>
            </a:r>
          </a:p>
        </p:txBody>
      </p:sp>
      <p:sp>
        <p:nvSpPr>
          <p:cNvPr id="8" name="Content Placeholder 2"/>
          <p:cNvSpPr txBox="1">
            <a:spLocks/>
          </p:cNvSpPr>
          <p:nvPr/>
        </p:nvSpPr>
        <p:spPr>
          <a:xfrm>
            <a:off x="4758612" y="849916"/>
            <a:ext cx="4273420" cy="2907904"/>
          </a:xfrm>
          <a:prstGeom prst="rect">
            <a:avLst/>
          </a:prstGeom>
          <a:ln w="34925">
            <a:solidFill>
              <a:srgbClr val="FFC000"/>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1"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457200" rtl="0" eaLnBrk="1" latinLnBrk="0" hangingPunct="1">
              <a:spcBef>
                <a:spcPct val="20000"/>
              </a:spcBef>
              <a:buFont typeface="Arial"/>
              <a:buChar char="–"/>
              <a:defRPr sz="2800" b="1"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457200" rtl="0" eaLnBrk="1" latinLnBrk="0" hangingPunct="1">
              <a:spcBef>
                <a:spcPct val="20000"/>
              </a:spcBef>
              <a:buFont typeface="Arial"/>
              <a:buChar char="•"/>
              <a:defRPr sz="2400" b="1"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457200" rtl="0" eaLnBrk="1" latinLnBrk="0" hangingPunct="1">
              <a:spcBef>
                <a:spcPct val="20000"/>
              </a:spcBef>
              <a:buFont typeface="Arial"/>
              <a:buChar char="–"/>
              <a:defRPr sz="2000" b="1"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457200" rtl="0" eaLnBrk="1" latinLnBrk="0" hangingPunct="1">
              <a:spcBef>
                <a:spcPct val="20000"/>
              </a:spcBef>
              <a:buFont typeface="Arial"/>
              <a:buChar char="»"/>
              <a:defRPr sz="2000" b="1"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altLang="zh-CN" sz="2400" dirty="0" smtClean="0">
                <a:solidFill>
                  <a:srgbClr val="FF0000"/>
                </a:solidFill>
                <a:latin typeface="Times New Roman" panose="02020603050405020304" pitchFamily="18" charset="0"/>
                <a:cs typeface="Times New Roman" panose="02020603050405020304" pitchFamily="18" charset="0"/>
                <a:sym typeface="Symbol" pitchFamily="18" charset="2"/>
              </a:rPr>
              <a:t>Radiator Index Choice </a:t>
            </a:r>
          </a:p>
          <a:p>
            <a:pPr marL="198000" indent="-198000">
              <a:lnSpc>
                <a:spcPts val="2560"/>
              </a:lnSpc>
            </a:pPr>
            <a:r>
              <a:rPr lang="en-US" altLang="zh-CN" sz="1800" b="0" dirty="0">
                <a:latin typeface="Times New Roman" panose="02020603050405020304" pitchFamily="18" charset="0"/>
                <a:cs typeface="Times New Roman" panose="02020603050405020304" pitchFamily="18" charset="0"/>
              </a:rPr>
              <a:t>Take </a:t>
            </a:r>
            <a:r>
              <a:rPr lang="en-US" altLang="zh-CN" sz="1800" b="0" dirty="0">
                <a:solidFill>
                  <a:srgbClr val="FF0000"/>
                </a:solidFill>
                <a:latin typeface="Times New Roman" panose="02020603050405020304" pitchFamily="18" charset="0"/>
                <a:cs typeface="Times New Roman" panose="02020603050405020304" pitchFamily="18" charset="0"/>
              </a:rPr>
              <a:t>n=1.13/</a:t>
            </a:r>
            <a:r>
              <a:rPr lang="en-US" altLang="zh-CN" sz="1800" b="0" dirty="0">
                <a:solidFill>
                  <a:srgbClr val="0000FF"/>
                </a:solidFill>
                <a:latin typeface="Times New Roman" panose="02020603050405020304" pitchFamily="18" charset="0"/>
                <a:cs typeface="Times New Roman" panose="02020603050405020304" pitchFamily="18" charset="0"/>
              </a:rPr>
              <a:t>1.3</a:t>
            </a:r>
            <a:r>
              <a:rPr lang="en-US" altLang="zh-CN" sz="1800" b="0" dirty="0">
                <a:solidFill>
                  <a:srgbClr val="FF0000"/>
                </a:solidFill>
                <a:latin typeface="Times New Roman" panose="02020603050405020304" pitchFamily="18" charset="0"/>
                <a:cs typeface="Times New Roman" panose="02020603050405020304" pitchFamily="18" charset="0"/>
              </a:rPr>
              <a:t> and </a:t>
            </a:r>
            <a:r>
              <a:rPr lang="en-US" altLang="zh-CN" sz="1800" b="0" dirty="0" err="1" smtClean="0">
                <a:solidFill>
                  <a:srgbClr val="FF0000"/>
                </a:solidFill>
                <a:latin typeface="Times New Roman" panose="02020603050405020304" pitchFamily="18" charset="0"/>
                <a:cs typeface="Times New Roman" panose="02020603050405020304" pitchFamily="18" charset="0"/>
              </a:rPr>
              <a:t>N</a:t>
            </a:r>
            <a:r>
              <a:rPr lang="en-US" altLang="zh-CN" sz="1800" b="0" baseline="-25000" dirty="0" err="1" smtClean="0">
                <a:solidFill>
                  <a:srgbClr val="FF0000"/>
                </a:solidFill>
                <a:latin typeface="Times New Roman" panose="02020603050405020304" pitchFamily="18" charset="0"/>
                <a:cs typeface="Times New Roman" panose="02020603050405020304" pitchFamily="18" charset="0"/>
              </a:rPr>
              <a:t>photon</a:t>
            </a:r>
            <a:r>
              <a:rPr lang="en-US" altLang="zh-CN" sz="1800" b="0" dirty="0" smtClean="0">
                <a:solidFill>
                  <a:srgbClr val="FF0000"/>
                </a:solidFill>
                <a:latin typeface="Times New Roman" panose="02020603050405020304" pitchFamily="18" charset="0"/>
                <a:cs typeface="Times New Roman" panose="02020603050405020304" pitchFamily="18" charset="0"/>
              </a:rPr>
              <a:t>=10</a:t>
            </a:r>
          </a:p>
          <a:p>
            <a:pPr marL="198000" indent="-198000">
              <a:lnSpc>
                <a:spcPts val="2560"/>
              </a:lnSpc>
            </a:pPr>
            <a:r>
              <a:rPr lang="en-US" altLang="zh-CN" sz="1800" b="0" dirty="0" smtClean="0">
                <a:solidFill>
                  <a:srgbClr val="FF0000"/>
                </a:solidFill>
                <a:latin typeface="Times New Roman" panose="02020603050405020304" pitchFamily="18" charset="0"/>
                <a:cs typeface="Times New Roman" panose="02020603050405020304" pitchFamily="18" charset="0"/>
                <a:sym typeface="Symbol" pitchFamily="18" charset="2"/>
              </a:rPr>
              <a:t>~60/</a:t>
            </a:r>
            <a:r>
              <a:rPr lang="en-US" altLang="zh-CN" sz="1800" b="0" dirty="0" smtClean="0">
                <a:solidFill>
                  <a:srgbClr val="0000FF"/>
                </a:solidFill>
                <a:latin typeface="Times New Roman" panose="02020603050405020304" pitchFamily="18" charset="0"/>
                <a:cs typeface="Times New Roman" panose="02020603050405020304" pitchFamily="18" charset="0"/>
                <a:sym typeface="Symbol" pitchFamily="18" charset="2"/>
              </a:rPr>
              <a:t>38</a:t>
            </a:r>
            <a:r>
              <a:rPr lang="en-US" altLang="zh-CN" sz="1800" b="0" dirty="0" smtClean="0">
                <a:solidFill>
                  <a:srgbClr val="FF0000"/>
                </a:solidFill>
                <a:latin typeface="Times New Roman" panose="02020603050405020304" pitchFamily="18" charset="0"/>
                <a:cs typeface="Times New Roman" panose="02020603050405020304" pitchFamily="18" charset="0"/>
                <a:sym typeface="Symbol" pitchFamily="18" charset="2"/>
              </a:rPr>
              <a:t> </a:t>
            </a:r>
            <a:r>
              <a:rPr lang="en-US" altLang="zh-CN" sz="1800" b="0" dirty="0" err="1">
                <a:solidFill>
                  <a:srgbClr val="FF0000"/>
                </a:solidFill>
                <a:latin typeface="Times New Roman" panose="02020603050405020304" pitchFamily="18" charset="0"/>
                <a:cs typeface="Times New Roman" panose="02020603050405020304" pitchFamily="18" charset="0"/>
                <a:sym typeface="Symbol" pitchFamily="18" charset="2"/>
              </a:rPr>
              <a:t>mrad</a:t>
            </a:r>
            <a:r>
              <a:rPr lang="en-US" altLang="zh-CN" sz="1800" b="0" dirty="0">
                <a:solidFill>
                  <a:srgbClr val="FF0000"/>
                </a:solidFill>
                <a:latin typeface="Times New Roman" panose="02020603050405020304" pitchFamily="18" charset="0"/>
                <a:cs typeface="Times New Roman" panose="02020603050405020304" pitchFamily="18" charset="0"/>
                <a:sym typeface="Symbol" pitchFamily="18" charset="2"/>
              </a:rPr>
              <a:t> </a:t>
            </a:r>
            <a:r>
              <a:rPr lang="en-US" altLang="zh-CN" sz="1800" b="0" dirty="0">
                <a:latin typeface="Times New Roman" panose="02020603050405020304" pitchFamily="18" charset="0"/>
                <a:cs typeface="Times New Roman" panose="02020603050405020304" pitchFamily="18" charset="0"/>
                <a:sym typeface="Symbol" pitchFamily="18" charset="2"/>
              </a:rPr>
              <a:t>single photon resolution </a:t>
            </a:r>
            <a:r>
              <a:rPr lang="en-US" altLang="zh-CN" sz="1800" b="0" dirty="0" smtClean="0">
                <a:latin typeface="Times New Roman" panose="02020603050405020304" pitchFamily="18" charset="0"/>
                <a:cs typeface="Times New Roman" panose="02020603050405020304" pitchFamily="18" charset="0"/>
                <a:sym typeface="Symbol" pitchFamily="18" charset="2"/>
              </a:rPr>
              <a:t>          for </a:t>
            </a:r>
            <a:r>
              <a:rPr lang="en-US" altLang="zh-CN" sz="1800" b="0" dirty="0">
                <a:latin typeface="Times New Roman" panose="02020603050405020304" pitchFamily="18" charset="0"/>
                <a:cs typeface="Times New Roman" panose="02020603050405020304" pitchFamily="18" charset="0"/>
                <a:sym typeface="Symbol" pitchFamily="18" charset="2"/>
              </a:rPr>
              <a:t>3 /K separation at </a:t>
            </a:r>
            <a:r>
              <a:rPr lang="en-US" altLang="zh-CN" sz="1800" b="0" dirty="0" smtClean="0">
                <a:latin typeface="Times New Roman" panose="02020603050405020304" pitchFamily="18" charset="0"/>
                <a:cs typeface="Times New Roman" panose="02020603050405020304" pitchFamily="18" charset="0"/>
                <a:sym typeface="Symbol" pitchFamily="18" charset="2"/>
              </a:rPr>
              <a:t>p=2GeV/c</a:t>
            </a:r>
          </a:p>
          <a:p>
            <a:pPr marL="198000" indent="-198000">
              <a:lnSpc>
                <a:spcPts val="2560"/>
              </a:lnSpc>
            </a:pPr>
            <a:r>
              <a:rPr lang="en-US" altLang="zh-CN" sz="1800" b="0" dirty="0" smtClean="0">
                <a:latin typeface="Times New Roman" panose="02020603050405020304" pitchFamily="18" charset="0"/>
                <a:cs typeface="Times New Roman" panose="02020603050405020304" pitchFamily="18" charset="0"/>
              </a:rPr>
              <a:t> </a:t>
            </a:r>
            <a:r>
              <a:rPr lang="en-US" altLang="zh-CN" sz="1800" b="0" dirty="0">
                <a:latin typeface="Times New Roman" panose="02020603050405020304" pitchFamily="18" charset="0"/>
                <a:cs typeface="Times New Roman" panose="02020603050405020304" pitchFamily="18" charset="0"/>
              </a:rPr>
              <a:t>correspond to </a:t>
            </a:r>
            <a:r>
              <a:rPr lang="en-US" altLang="zh-CN" sz="1800" b="0" dirty="0">
                <a:solidFill>
                  <a:srgbClr val="FF0000"/>
                </a:solidFill>
                <a:latin typeface="Times New Roman" panose="02020603050405020304" pitchFamily="18" charset="0"/>
                <a:cs typeface="Times New Roman" panose="02020603050405020304" pitchFamily="18" charset="0"/>
              </a:rPr>
              <a:t>~20/</a:t>
            </a:r>
            <a:r>
              <a:rPr lang="en-US" altLang="zh-CN" sz="1800" b="0" dirty="0">
                <a:solidFill>
                  <a:srgbClr val="0000FF"/>
                </a:solidFill>
                <a:latin typeface="Times New Roman" panose="02020603050405020304" pitchFamily="18" charset="0"/>
                <a:cs typeface="Times New Roman" panose="02020603050405020304" pitchFamily="18" charset="0"/>
              </a:rPr>
              <a:t>14</a:t>
            </a:r>
            <a:r>
              <a:rPr lang="en-US" altLang="zh-CN" sz="1800" b="0" dirty="0">
                <a:solidFill>
                  <a:srgbClr val="FF0000"/>
                </a:solidFill>
                <a:latin typeface="Times New Roman" panose="02020603050405020304" pitchFamily="18" charset="0"/>
                <a:cs typeface="Times New Roman" panose="02020603050405020304" pitchFamily="18" charset="0"/>
              </a:rPr>
              <a:t>mm </a:t>
            </a:r>
            <a:r>
              <a:rPr lang="en-US" altLang="zh-CN" sz="1800" b="0" dirty="0">
                <a:latin typeface="Times New Roman" panose="02020603050405020304" pitchFamily="18" charset="0"/>
                <a:cs typeface="Times New Roman" panose="02020603050405020304" pitchFamily="18" charset="0"/>
              </a:rPr>
              <a:t>photon sensor size (with proximity gap T=10cm)</a:t>
            </a:r>
            <a:endParaRPr lang="zh-CN" altLang="en-US" sz="1800" b="0" dirty="0">
              <a:latin typeface="Times New Roman" panose="02020603050405020304" pitchFamily="18" charset="0"/>
              <a:cs typeface="Times New Roman" panose="02020603050405020304" pitchFamily="18" charset="0"/>
            </a:endParaRPr>
          </a:p>
          <a:p>
            <a:pPr marL="198000" indent="-198000" algn="ctr">
              <a:buFont typeface="Arial"/>
              <a:buNone/>
            </a:pPr>
            <a:endParaRPr lang="en-US" altLang="zh-CN" sz="1800" b="0" dirty="0" smtClean="0">
              <a:latin typeface="Times New Roman" panose="02020603050405020304" pitchFamily="18" charset="0"/>
              <a:cs typeface="Times New Roman" panose="02020603050405020304" pitchFamily="18" charset="0"/>
              <a:sym typeface="Symbol" pitchFamily="18" charset="2"/>
            </a:endParaRPr>
          </a:p>
        </p:txBody>
      </p:sp>
      <p:pic>
        <p:nvPicPr>
          <p:cNvPr id="9" name="Picture 2"/>
          <p:cNvPicPr>
            <a:picLocks noChangeAspect="1" noChangeArrowheads="1"/>
          </p:cNvPicPr>
          <p:nvPr/>
        </p:nvPicPr>
        <p:blipFill>
          <a:blip r:embed="rId3" cstate="print"/>
          <a:srcRect/>
          <a:stretch>
            <a:fillRect/>
          </a:stretch>
        </p:blipFill>
        <p:spPr bwMode="auto">
          <a:xfrm>
            <a:off x="5367680" y="3937517"/>
            <a:ext cx="3055283" cy="2239347"/>
          </a:xfrm>
          <a:prstGeom prst="rect">
            <a:avLst/>
          </a:prstGeom>
          <a:noFill/>
          <a:ln w="9525">
            <a:noFill/>
            <a:miter lim="800000"/>
            <a:headEnd/>
            <a:tailEnd/>
          </a:ln>
        </p:spPr>
      </p:pic>
    </p:spTree>
    <p:extLst>
      <p:ext uri="{BB962C8B-B14F-4D97-AF65-F5344CB8AC3E}">
        <p14:creationId xmlns:p14="http://schemas.microsoft.com/office/powerpoint/2010/main" val="125188569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PID Detector</a:t>
            </a:r>
            <a:endParaRPr lang="zh-CN" altLang="en-US"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87</a:t>
            </a:fld>
            <a:endParaRPr lang="en-US" dirty="0"/>
          </a:p>
        </p:txBody>
      </p:sp>
      <p:sp>
        <p:nvSpPr>
          <p:cNvPr id="7" name="内容占位符 2"/>
          <p:cNvSpPr txBox="1">
            <a:spLocks/>
          </p:cNvSpPr>
          <p:nvPr/>
        </p:nvSpPr>
        <p:spPr bwMode="auto">
          <a:xfrm>
            <a:off x="195943" y="894801"/>
            <a:ext cx="4096139" cy="2276665"/>
          </a:xfrm>
          <a:prstGeom prst="rect">
            <a:avLst/>
          </a:prstGeom>
          <a:noFill/>
          <a:ln w="34925">
            <a:solidFill>
              <a:srgbClr val="FFC000"/>
            </a:solidFill>
            <a:miter lim="800000"/>
            <a:headEnd/>
            <a:tailEnd/>
          </a:ln>
        </p:spPr>
        <p:txBody>
          <a:bodyPr/>
          <a:lstStyle/>
          <a:p>
            <a:pPr algn="ctr">
              <a:lnSpc>
                <a:spcPts val="2660"/>
              </a:lnSpc>
              <a:spcBef>
                <a:spcPct val="20000"/>
              </a:spcBef>
            </a:pPr>
            <a:r>
              <a:rPr lang="en-US" altLang="zh-CN" sz="2200" dirty="0" smtClean="0">
                <a:solidFill>
                  <a:srgbClr val="FF0000"/>
                </a:solidFill>
                <a:latin typeface="Times New Roman" panose="02020603050405020304" pitchFamily="18" charset="0"/>
                <a:cs typeface="Times New Roman" panose="02020603050405020304" pitchFamily="18" charset="0"/>
              </a:rPr>
              <a:t>ALICE HMPID</a:t>
            </a:r>
          </a:p>
          <a:p>
            <a:pPr marL="198000" indent="-198000">
              <a:lnSpc>
                <a:spcPts val="2660"/>
              </a:lnSpc>
              <a:spcBef>
                <a:spcPct val="20000"/>
              </a:spcBef>
              <a:buFont typeface="Arial" charset="0"/>
              <a:buChar char="•"/>
            </a:pPr>
            <a:r>
              <a:rPr lang="en-US" altLang="zh-CN" dirty="0" smtClean="0">
                <a:latin typeface="Times New Roman" panose="02020603050405020304" pitchFamily="18" charset="0"/>
                <a:cs typeface="Times New Roman" panose="02020603050405020304" pitchFamily="18" charset="0"/>
              </a:rPr>
              <a:t>Liquid </a:t>
            </a:r>
            <a:r>
              <a:rPr lang="en-US" altLang="zh-CN" dirty="0">
                <a:latin typeface="Times New Roman" panose="02020603050405020304" pitchFamily="18" charset="0"/>
                <a:cs typeface="Times New Roman" panose="02020603050405020304" pitchFamily="18" charset="0"/>
              </a:rPr>
              <a:t>C</a:t>
            </a:r>
            <a:r>
              <a:rPr lang="en-US" altLang="zh-CN" baseline="-25000" dirty="0">
                <a:latin typeface="Times New Roman" panose="02020603050405020304" pitchFamily="18" charset="0"/>
                <a:cs typeface="Times New Roman" panose="02020603050405020304" pitchFamily="18" charset="0"/>
              </a:rPr>
              <a:t>6</a:t>
            </a:r>
            <a:r>
              <a:rPr lang="en-US" altLang="zh-CN" dirty="0">
                <a:latin typeface="Times New Roman" panose="02020603050405020304" pitchFamily="18" charset="0"/>
                <a:cs typeface="Times New Roman" panose="02020603050405020304" pitchFamily="18" charset="0"/>
              </a:rPr>
              <a:t>F</a:t>
            </a:r>
            <a:r>
              <a:rPr lang="en-US" altLang="zh-CN" baseline="-25000" dirty="0">
                <a:latin typeface="Times New Roman" panose="02020603050405020304" pitchFamily="18" charset="0"/>
                <a:cs typeface="Times New Roman" panose="02020603050405020304" pitchFamily="18" charset="0"/>
              </a:rPr>
              <a:t>14</a:t>
            </a:r>
            <a:r>
              <a:rPr lang="en-US" altLang="zh-CN" dirty="0">
                <a:latin typeface="Times New Roman" panose="02020603050405020304" pitchFamily="18" charset="0"/>
                <a:cs typeface="Times New Roman" panose="02020603050405020304" pitchFamily="18" charset="0"/>
              </a:rPr>
              <a:t> radiator </a:t>
            </a:r>
            <a:r>
              <a:rPr lang="en-US" altLang="zh-CN" dirty="0">
                <a:solidFill>
                  <a:srgbClr val="0000FF"/>
                </a:solidFill>
                <a:latin typeface="Times New Roman" panose="02020603050405020304" pitchFamily="18" charset="0"/>
                <a:cs typeface="Times New Roman" panose="02020603050405020304" pitchFamily="18" charset="0"/>
              </a:rPr>
              <a:t>n~1.3</a:t>
            </a:r>
            <a:r>
              <a:rPr lang="en-US" altLang="zh-CN" dirty="0">
                <a:latin typeface="Times New Roman" panose="02020603050405020304" pitchFamily="18" charset="0"/>
                <a:cs typeface="Times New Roman" panose="02020603050405020304" pitchFamily="18" charset="0"/>
              </a:rPr>
              <a:t> @ 175nm</a:t>
            </a:r>
          </a:p>
          <a:p>
            <a:pPr marL="198000" indent="-198000">
              <a:lnSpc>
                <a:spcPts val="2660"/>
              </a:lnSpc>
              <a:spcBef>
                <a:spcPct val="20000"/>
              </a:spcBef>
              <a:buFont typeface="Arial" charset="0"/>
              <a:buChar char="•"/>
            </a:pPr>
            <a:r>
              <a:rPr lang="en-US" altLang="zh-CN" dirty="0">
                <a:latin typeface="Times New Roman" panose="02020603050405020304" pitchFamily="18" charset="0"/>
                <a:cs typeface="Times New Roman" panose="02020603050405020304" pitchFamily="18" charset="0"/>
              </a:rPr>
              <a:t>Proximity gap = 80mm</a:t>
            </a:r>
          </a:p>
          <a:p>
            <a:pPr marL="198000" indent="-198000">
              <a:lnSpc>
                <a:spcPts val="2660"/>
              </a:lnSpc>
              <a:spcBef>
                <a:spcPct val="20000"/>
              </a:spcBef>
              <a:buFont typeface="Arial" charset="0"/>
              <a:buChar char="•"/>
            </a:pPr>
            <a:r>
              <a:rPr lang="en-US" altLang="zh-CN" dirty="0">
                <a:latin typeface="Times New Roman" panose="02020603050405020304" pitchFamily="18" charset="0"/>
                <a:cs typeface="Times New Roman" panose="02020603050405020304" pitchFamily="18" charset="0"/>
              </a:rPr>
              <a:t>readout pad size 8mm</a:t>
            </a:r>
            <a:r>
              <a:rPr lang="en-US" altLang="zh-CN" dirty="0">
                <a:latin typeface="Times New Roman" panose="02020603050405020304" pitchFamily="18" charset="0"/>
                <a:cs typeface="Times New Roman" panose="02020603050405020304" pitchFamily="18" charset="0"/>
                <a:sym typeface="Symbol" pitchFamily="18" charset="2"/>
              </a:rPr>
              <a:t>8.4mm</a:t>
            </a:r>
            <a:endParaRPr lang="en-US" altLang="zh-CN" dirty="0">
              <a:latin typeface="Times New Roman" panose="02020603050405020304" pitchFamily="18" charset="0"/>
              <a:cs typeface="Times New Roman" panose="02020603050405020304" pitchFamily="18" charset="0"/>
            </a:endParaRPr>
          </a:p>
          <a:p>
            <a:pPr marL="198000" indent="-198000">
              <a:lnSpc>
                <a:spcPts val="2660"/>
              </a:lnSpc>
              <a:spcBef>
                <a:spcPct val="20000"/>
              </a:spcBef>
              <a:buFont typeface="Arial" charset="0"/>
              <a:buChar char="•"/>
            </a:pPr>
            <a:r>
              <a:rPr lang="en-US" altLang="zh-CN" dirty="0">
                <a:latin typeface="Times New Roman" panose="02020603050405020304" pitchFamily="18" charset="0"/>
                <a:cs typeface="Times New Roman" panose="02020603050405020304" pitchFamily="18" charset="0"/>
              </a:rPr>
              <a:t>3</a:t>
            </a:r>
            <a:r>
              <a:rPr lang="en-US" altLang="zh-CN" dirty="0">
                <a:latin typeface="Times New Roman" panose="02020603050405020304" pitchFamily="18" charset="0"/>
                <a:cs typeface="Times New Roman" panose="02020603050405020304" pitchFamily="18" charset="0"/>
                <a:sym typeface="Symbol" pitchFamily="18" charset="2"/>
              </a:rPr>
              <a:t></a:t>
            </a:r>
            <a:r>
              <a:rPr lang="el-GR" altLang="zh-CN" dirty="0">
                <a:latin typeface="Times New Roman" panose="02020603050405020304" pitchFamily="18" charset="0"/>
                <a:cs typeface="Times New Roman" panose="02020603050405020304" pitchFamily="18" charset="0"/>
              </a:rPr>
              <a:t> </a:t>
            </a:r>
            <a:r>
              <a:rPr lang="en-US" altLang="zh-CN" dirty="0">
                <a:solidFill>
                  <a:srgbClr val="FF0000"/>
                </a:solidFill>
                <a:latin typeface="Times New Roman" panose="02020603050405020304" pitchFamily="18" charset="0"/>
                <a:cs typeface="Times New Roman" panose="02020603050405020304" pitchFamily="18" charset="0"/>
                <a:sym typeface="Symbol" pitchFamily="18" charset="2"/>
              </a:rPr>
              <a:t>/K</a:t>
            </a:r>
            <a:r>
              <a:rPr lang="en-US" altLang="zh-CN" dirty="0">
                <a:solidFill>
                  <a:srgbClr val="0000FF"/>
                </a:solidFill>
                <a:latin typeface="Times New Roman" panose="02020603050405020304" pitchFamily="18" charset="0"/>
                <a:cs typeface="Times New Roman" panose="02020603050405020304" pitchFamily="18" charset="0"/>
                <a:sym typeface="Symbol" pitchFamily="18" charset="2"/>
              </a:rPr>
              <a:t>/p</a:t>
            </a:r>
            <a:r>
              <a:rPr lang="en-US" altLang="zh-CN" dirty="0">
                <a:latin typeface="Times New Roman" panose="02020603050405020304" pitchFamily="18" charset="0"/>
                <a:cs typeface="Times New Roman" panose="02020603050405020304" pitchFamily="18" charset="0"/>
                <a:sym typeface="Symbol" pitchFamily="18" charset="2"/>
              </a:rPr>
              <a:t> </a:t>
            </a:r>
            <a:r>
              <a:rPr lang="en-US" altLang="zh-CN" dirty="0">
                <a:latin typeface="Times New Roman" panose="02020603050405020304" pitchFamily="18" charset="0"/>
                <a:cs typeface="Times New Roman" panose="02020603050405020304" pitchFamily="18" charset="0"/>
              </a:rPr>
              <a:t>separation up to p=</a:t>
            </a:r>
            <a:r>
              <a:rPr lang="en-US" altLang="zh-CN" dirty="0">
                <a:solidFill>
                  <a:srgbClr val="FF0000"/>
                </a:solidFill>
                <a:latin typeface="Times New Roman" panose="02020603050405020304" pitchFamily="18" charset="0"/>
                <a:cs typeface="Times New Roman" panose="02020603050405020304" pitchFamily="18" charset="0"/>
              </a:rPr>
              <a:t>3</a:t>
            </a:r>
            <a:r>
              <a:rPr lang="en-US" altLang="zh-CN" dirty="0">
                <a:solidFill>
                  <a:srgbClr val="0000FF"/>
                </a:solidFill>
                <a:latin typeface="Times New Roman" panose="02020603050405020304" pitchFamily="18" charset="0"/>
                <a:cs typeface="Times New Roman" panose="02020603050405020304" pitchFamily="18" charset="0"/>
              </a:rPr>
              <a:t>/5</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GeV</a:t>
            </a:r>
            <a:r>
              <a:rPr lang="en-US" altLang="zh-CN" dirty="0">
                <a:latin typeface="Times New Roman" panose="02020603050405020304" pitchFamily="18" charset="0"/>
                <a:cs typeface="Times New Roman" panose="02020603050405020304" pitchFamily="18" charset="0"/>
              </a:rPr>
              <a:t>/c</a:t>
            </a:r>
            <a:endParaRPr lang="zh-CN" altLang="en-US" dirty="0">
              <a:latin typeface="Times New Roman" panose="02020603050405020304" pitchFamily="18" charset="0"/>
              <a:cs typeface="Times New Roman" panose="02020603050405020304" pitchFamily="18" charset="0"/>
            </a:endParaRPr>
          </a:p>
        </p:txBody>
      </p:sp>
      <p:pic>
        <p:nvPicPr>
          <p:cNvPr id="9" name="Picture 2"/>
          <p:cNvPicPr>
            <a:picLocks noChangeAspect="1" noChangeArrowheads="1"/>
          </p:cNvPicPr>
          <p:nvPr/>
        </p:nvPicPr>
        <p:blipFill>
          <a:blip r:embed="rId2" cstate="print"/>
          <a:srcRect/>
          <a:stretch>
            <a:fillRect/>
          </a:stretch>
        </p:blipFill>
        <p:spPr bwMode="auto">
          <a:xfrm>
            <a:off x="63759" y="3171466"/>
            <a:ext cx="4228323" cy="3024061"/>
          </a:xfrm>
          <a:prstGeom prst="rect">
            <a:avLst/>
          </a:prstGeom>
          <a:noFill/>
          <a:ln w="9525">
            <a:noFill/>
            <a:miter lim="800000"/>
            <a:headEnd/>
            <a:tailEnd/>
          </a:ln>
        </p:spPr>
      </p:pic>
      <p:sp>
        <p:nvSpPr>
          <p:cNvPr id="10" name="内容占位符 2"/>
          <p:cNvSpPr>
            <a:spLocks noGrp="1"/>
          </p:cNvSpPr>
          <p:nvPr>
            <p:ph idx="1"/>
          </p:nvPr>
        </p:nvSpPr>
        <p:spPr>
          <a:xfrm>
            <a:off x="4879910" y="894801"/>
            <a:ext cx="4096139" cy="2276665"/>
          </a:xfrm>
          <a:ln w="34925">
            <a:solidFill>
              <a:srgbClr val="FFC000"/>
            </a:solidFill>
          </a:ln>
        </p:spPr>
        <p:txBody>
          <a:bodyPr rtlCol="0">
            <a:normAutofit/>
          </a:bodyPr>
          <a:lstStyle/>
          <a:p>
            <a:pPr marL="0" indent="0" algn="ctr" eaLnBrk="1" fontAlgn="auto" hangingPunct="1">
              <a:spcAft>
                <a:spcPts val="0"/>
              </a:spcAft>
              <a:buNone/>
              <a:defRPr/>
            </a:pPr>
            <a:r>
              <a:rPr lang="en-US" altLang="zh-CN" sz="2200" b="0" dirty="0" smtClean="0">
                <a:solidFill>
                  <a:srgbClr val="FF0000"/>
                </a:solidFill>
                <a:latin typeface="Times New Roman" panose="02020603050405020304" pitchFamily="18" charset="0"/>
              </a:rPr>
              <a:t>BELLE-II ARICH </a:t>
            </a:r>
          </a:p>
          <a:p>
            <a:pPr marL="198000" indent="-198000" eaLnBrk="1" fontAlgn="auto" hangingPunct="1">
              <a:spcAft>
                <a:spcPts val="0"/>
              </a:spcAft>
              <a:buFont typeface="Arial" pitchFamily="34" charset="0"/>
              <a:buChar char="•"/>
              <a:defRPr/>
            </a:pPr>
            <a:r>
              <a:rPr lang="en-US" altLang="zh-CN" sz="1800" b="0" dirty="0" smtClean="0">
                <a:latin typeface="Times New Roman" panose="02020603050405020304" pitchFamily="18" charset="0"/>
              </a:rPr>
              <a:t>double aerogel, n</a:t>
            </a:r>
            <a:r>
              <a:rPr lang="en-US" altLang="zh-CN" sz="1800" b="0" baseline="-25000" dirty="0" smtClean="0">
                <a:latin typeface="Times New Roman" panose="02020603050405020304" pitchFamily="18" charset="0"/>
              </a:rPr>
              <a:t>0</a:t>
            </a:r>
            <a:r>
              <a:rPr lang="en-US" altLang="zh-CN" sz="1800" b="0" dirty="0" smtClean="0">
                <a:latin typeface="Times New Roman" panose="02020603050405020304" pitchFamily="18" charset="0"/>
              </a:rPr>
              <a:t>=1.055,1.065</a:t>
            </a:r>
          </a:p>
          <a:p>
            <a:pPr marL="198000" indent="-198000" eaLnBrk="1" fontAlgn="auto" hangingPunct="1">
              <a:spcAft>
                <a:spcPts val="0"/>
              </a:spcAft>
              <a:buFont typeface="Arial" pitchFamily="34" charset="0"/>
              <a:buChar char="•"/>
              <a:defRPr/>
            </a:pPr>
            <a:r>
              <a:rPr lang="en-US" altLang="zh-CN" sz="1800" b="0" dirty="0" smtClean="0">
                <a:latin typeface="Times New Roman" panose="02020603050405020304" pitchFamily="18" charset="0"/>
              </a:rPr>
              <a:t>Proximity gap = 200mm</a:t>
            </a:r>
          </a:p>
          <a:p>
            <a:pPr marL="198000" indent="-198000" eaLnBrk="1" fontAlgn="auto" hangingPunct="1">
              <a:spcAft>
                <a:spcPts val="0"/>
              </a:spcAft>
              <a:buFont typeface="Arial" pitchFamily="34" charset="0"/>
              <a:buChar char="•"/>
              <a:defRPr/>
            </a:pPr>
            <a:r>
              <a:rPr lang="en-US" altLang="zh-CN" sz="1800" b="0" dirty="0" smtClean="0">
                <a:latin typeface="Times New Roman" panose="02020603050405020304" pitchFamily="18" charset="0"/>
                <a:sym typeface="Symbol"/>
              </a:rPr>
              <a:t></a:t>
            </a:r>
            <a:r>
              <a:rPr lang="en-US" altLang="zh-CN" sz="1800" b="0" baseline="-25000" dirty="0" smtClean="0">
                <a:latin typeface="Times New Roman" panose="02020603050405020304" pitchFamily="18" charset="0"/>
                <a:sym typeface="Symbol"/>
              </a:rPr>
              <a:t>c</a:t>
            </a:r>
            <a:r>
              <a:rPr lang="en-US" altLang="zh-CN" sz="1800" b="0" dirty="0" smtClean="0">
                <a:latin typeface="Times New Roman" panose="02020603050405020304" pitchFamily="18" charset="0"/>
              </a:rPr>
              <a:t>=336mrad, </a:t>
            </a:r>
            <a:r>
              <a:rPr lang="en-US" altLang="zh-CN" sz="1800" b="0" dirty="0" smtClean="0">
                <a:latin typeface="Times New Roman" panose="02020603050405020304" pitchFamily="18" charset="0"/>
                <a:sym typeface="Symbol"/>
              </a:rPr>
              <a:t></a:t>
            </a:r>
            <a:r>
              <a:rPr lang="en-US" altLang="zh-CN" sz="1800" b="0" baseline="-25000" dirty="0" smtClean="0">
                <a:latin typeface="Times New Roman" panose="02020603050405020304" pitchFamily="18" charset="0"/>
                <a:sym typeface="Symbol"/>
              </a:rPr>
              <a:t></a:t>
            </a:r>
            <a:r>
              <a:rPr lang="en-US" altLang="zh-CN" sz="1800" b="0" dirty="0" smtClean="0">
                <a:latin typeface="Times New Roman" panose="02020603050405020304" pitchFamily="18" charset="0"/>
              </a:rPr>
              <a:t>=15.8mrad</a:t>
            </a:r>
          </a:p>
          <a:p>
            <a:pPr marL="198000" indent="-198000" eaLnBrk="1" fontAlgn="auto" hangingPunct="1">
              <a:spcAft>
                <a:spcPts val="0"/>
              </a:spcAft>
              <a:buFont typeface="Arial" pitchFamily="34" charset="0"/>
              <a:buChar char="•"/>
              <a:defRPr/>
            </a:pPr>
            <a:r>
              <a:rPr lang="en-US" altLang="zh-CN" sz="1800" b="0" dirty="0" err="1" smtClean="0">
                <a:latin typeface="Times New Roman" panose="02020603050405020304" pitchFamily="18" charset="0"/>
              </a:rPr>
              <a:t>N</a:t>
            </a:r>
            <a:r>
              <a:rPr lang="en-US" altLang="zh-CN" sz="1800" b="0" baseline="-25000" dirty="0" err="1" smtClean="0">
                <a:latin typeface="Times New Roman" panose="02020603050405020304" pitchFamily="18" charset="0"/>
                <a:sym typeface="Symbol"/>
              </a:rPr>
              <a:t>det</a:t>
            </a:r>
            <a:r>
              <a:rPr lang="en-US" altLang="zh-CN" sz="1800" b="0" dirty="0" smtClean="0">
                <a:latin typeface="Times New Roman" panose="02020603050405020304" pitchFamily="18" charset="0"/>
              </a:rPr>
              <a:t>= 11.4</a:t>
            </a:r>
          </a:p>
          <a:p>
            <a:pPr marL="198000" indent="-198000" eaLnBrk="1" fontAlgn="auto" hangingPunct="1">
              <a:spcAft>
                <a:spcPts val="0"/>
              </a:spcAft>
              <a:buFont typeface="Arial" pitchFamily="34" charset="0"/>
              <a:buChar char="•"/>
              <a:defRPr/>
            </a:pPr>
            <a:r>
              <a:rPr lang="el-GR" altLang="zh-CN" sz="1800" b="0" dirty="0" smtClean="0">
                <a:latin typeface="Times New Roman" panose="02020603050405020304" pitchFamily="18" charset="0"/>
              </a:rPr>
              <a:t>&gt;5.5 σ </a:t>
            </a:r>
            <a:r>
              <a:rPr lang="en-US" altLang="zh-CN" sz="1800" b="0" dirty="0" smtClean="0">
                <a:latin typeface="Times New Roman" panose="02020603050405020304" pitchFamily="18" charset="0"/>
                <a:sym typeface="Symbol"/>
              </a:rPr>
              <a:t>/K </a:t>
            </a:r>
            <a:r>
              <a:rPr lang="en-US" altLang="zh-CN" sz="1800" b="0" dirty="0" smtClean="0">
                <a:latin typeface="Times New Roman" panose="02020603050405020304" pitchFamily="18" charset="0"/>
              </a:rPr>
              <a:t>separation at 4 </a:t>
            </a:r>
            <a:r>
              <a:rPr lang="en-US" altLang="zh-CN" sz="1800" b="0" dirty="0" err="1" smtClean="0">
                <a:latin typeface="Times New Roman" panose="02020603050405020304" pitchFamily="18" charset="0"/>
              </a:rPr>
              <a:t>GeV</a:t>
            </a:r>
            <a:r>
              <a:rPr lang="en-US" altLang="zh-CN" sz="1800" b="0" dirty="0" smtClean="0">
                <a:latin typeface="Times New Roman" panose="02020603050405020304" pitchFamily="18" charset="0"/>
              </a:rPr>
              <a:t>/c</a:t>
            </a:r>
          </a:p>
          <a:p>
            <a:pPr eaLnBrk="1" fontAlgn="auto" hangingPunct="1">
              <a:spcAft>
                <a:spcPts val="0"/>
              </a:spcAft>
              <a:buFont typeface="Arial" pitchFamily="34" charset="0"/>
              <a:buChar char="•"/>
              <a:defRPr/>
            </a:pPr>
            <a:endParaRPr lang="zh-CN" altLang="en-US" dirty="0"/>
          </a:p>
        </p:txBody>
      </p:sp>
      <p:pic>
        <p:nvPicPr>
          <p:cNvPr id="11" name="Picture 2"/>
          <p:cNvPicPr>
            <a:picLocks noChangeAspect="1" noChangeArrowheads="1"/>
          </p:cNvPicPr>
          <p:nvPr/>
        </p:nvPicPr>
        <p:blipFill>
          <a:blip r:embed="rId3" cstate="print"/>
          <a:srcRect/>
          <a:stretch>
            <a:fillRect/>
          </a:stretch>
        </p:blipFill>
        <p:spPr bwMode="auto">
          <a:xfrm>
            <a:off x="5461388" y="3171466"/>
            <a:ext cx="2693524" cy="1884784"/>
          </a:xfrm>
          <a:prstGeom prst="rect">
            <a:avLst/>
          </a:prstGeom>
          <a:noFill/>
          <a:ln w="9525">
            <a:noFill/>
            <a:miter lim="800000"/>
            <a:headEnd/>
            <a:tailEnd/>
          </a:ln>
        </p:spPr>
      </p:pic>
      <p:pic>
        <p:nvPicPr>
          <p:cNvPr id="12" name="Picture 3"/>
          <p:cNvPicPr>
            <a:picLocks noChangeAspect="1" noChangeArrowheads="1"/>
          </p:cNvPicPr>
          <p:nvPr/>
        </p:nvPicPr>
        <p:blipFill>
          <a:blip r:embed="rId4" cstate="print"/>
          <a:srcRect/>
          <a:stretch>
            <a:fillRect/>
          </a:stretch>
        </p:blipFill>
        <p:spPr bwMode="auto">
          <a:xfrm>
            <a:off x="4677659" y="4683496"/>
            <a:ext cx="2261118" cy="1548268"/>
          </a:xfrm>
          <a:prstGeom prst="rect">
            <a:avLst/>
          </a:prstGeom>
          <a:noFill/>
          <a:ln w="9525">
            <a:noFill/>
            <a:miter lim="800000"/>
            <a:headEnd/>
            <a:tailEnd/>
          </a:ln>
        </p:spPr>
      </p:pic>
      <p:pic>
        <p:nvPicPr>
          <p:cNvPr id="13" name="Picture 3"/>
          <p:cNvPicPr>
            <a:picLocks noChangeAspect="1" noChangeArrowheads="1"/>
          </p:cNvPicPr>
          <p:nvPr/>
        </p:nvPicPr>
        <p:blipFill>
          <a:blip r:embed="rId5" cstate="print"/>
          <a:srcRect/>
          <a:stretch>
            <a:fillRect/>
          </a:stretch>
        </p:blipFill>
        <p:spPr bwMode="auto">
          <a:xfrm>
            <a:off x="6979297" y="4683496"/>
            <a:ext cx="1996751" cy="1559517"/>
          </a:xfrm>
          <a:prstGeom prst="rect">
            <a:avLst/>
          </a:prstGeom>
          <a:noFill/>
          <a:ln w="9525">
            <a:noFill/>
            <a:miter lim="800000"/>
            <a:headEnd/>
            <a:tailEnd/>
          </a:ln>
        </p:spPr>
      </p:pic>
    </p:spTree>
    <p:extLst>
      <p:ext uri="{BB962C8B-B14F-4D97-AF65-F5344CB8AC3E}">
        <p14:creationId xmlns:p14="http://schemas.microsoft.com/office/powerpoint/2010/main" val="6006481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latin typeface="Times New Roman" panose="02020603050405020304" pitchFamily="18" charset="0"/>
                <a:cs typeface="Times New Roman" panose="02020603050405020304" pitchFamily="18" charset="0"/>
              </a:rPr>
              <a:t>Crystal Comparison</a:t>
            </a:r>
            <a:endParaRPr lang="zh-CN" altLang="en-US" dirty="0">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88</a:t>
            </a:fld>
            <a:endParaRPr lang="en-US" dirty="0"/>
          </a:p>
        </p:txBody>
      </p:sp>
      <p:pic>
        <p:nvPicPr>
          <p:cNvPr id="7" name="Picture 2"/>
          <p:cNvPicPr>
            <a:picLocks noChangeAspect="1" noChangeArrowheads="1"/>
          </p:cNvPicPr>
          <p:nvPr/>
        </p:nvPicPr>
        <p:blipFill>
          <a:blip r:embed="rId2" cstate="print"/>
          <a:srcRect/>
          <a:stretch>
            <a:fillRect/>
          </a:stretch>
        </p:blipFill>
        <p:spPr bwMode="auto">
          <a:xfrm>
            <a:off x="542925" y="1033670"/>
            <a:ext cx="7757795" cy="5271671"/>
          </a:xfrm>
          <a:prstGeom prst="rect">
            <a:avLst/>
          </a:prstGeom>
          <a:noFill/>
          <a:ln w="9525">
            <a:noFill/>
            <a:miter lim="800000"/>
            <a:headEnd/>
            <a:tailEnd/>
          </a:ln>
        </p:spPr>
      </p:pic>
    </p:spTree>
    <p:extLst>
      <p:ext uri="{BB962C8B-B14F-4D97-AF65-F5344CB8AC3E}">
        <p14:creationId xmlns:p14="http://schemas.microsoft.com/office/powerpoint/2010/main" val="201973288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BSO Performance</a:t>
            </a:r>
            <a:endParaRPr lang="zh-CN" altLang="en-US" dirty="0"/>
          </a:p>
        </p:txBody>
      </p:sp>
      <p:sp>
        <p:nvSpPr>
          <p:cNvPr id="3" name="内容占位符 2"/>
          <p:cNvSpPr>
            <a:spLocks noGrp="1"/>
          </p:cNvSpPr>
          <p:nvPr>
            <p:ph idx="1"/>
          </p:nvPr>
        </p:nvSpPr>
        <p:spPr/>
        <p:txBody>
          <a:bodyPr/>
          <a:lstStyle/>
          <a:p>
            <a:endParaRPr lang="zh-CN" altLang="en-US"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89</a:t>
            </a:fld>
            <a:endParaRPr lang="en-US" dirty="0"/>
          </a:p>
        </p:txBody>
      </p:sp>
      <p:pic>
        <p:nvPicPr>
          <p:cNvPr id="7" name="图片 6"/>
          <p:cNvPicPr>
            <a:picLocks noChangeAspect="1"/>
          </p:cNvPicPr>
          <p:nvPr/>
        </p:nvPicPr>
        <p:blipFill>
          <a:blip r:embed="rId2" cstate="print"/>
          <a:srcRect/>
          <a:stretch>
            <a:fillRect/>
          </a:stretch>
        </p:blipFill>
        <p:spPr bwMode="auto">
          <a:xfrm>
            <a:off x="853017" y="1004525"/>
            <a:ext cx="3590396" cy="25737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4713288" y="1033670"/>
            <a:ext cx="3929062" cy="2819400"/>
          </a:xfrm>
          <a:prstGeom prst="rect">
            <a:avLst/>
          </a:prstGeom>
          <a:noFill/>
          <a:ln w="9525" algn="ctr">
            <a:noFill/>
            <a:miter lim="800000"/>
            <a:headEnd/>
            <a:tailEnd/>
          </a:ln>
        </p:spPr>
      </p:pic>
      <p:sp>
        <p:nvSpPr>
          <p:cNvPr id="9" name="TextBox 8"/>
          <p:cNvSpPr txBox="1"/>
          <p:nvPr/>
        </p:nvSpPr>
        <p:spPr>
          <a:xfrm>
            <a:off x="744538" y="3533775"/>
            <a:ext cx="3813865" cy="400110"/>
          </a:xfrm>
          <a:prstGeom prst="rect">
            <a:avLst/>
          </a:prstGeom>
          <a:noFill/>
        </p:spPr>
        <p:txBody>
          <a:bodyPr wrap="none">
            <a:spAutoFit/>
          </a:bodyPr>
          <a:lstStyle/>
          <a:p>
            <a:pPr>
              <a:defRPr/>
            </a:pPr>
            <a:r>
              <a:rPr lang="en-US" altLang="zh-CN" sz="2000" dirty="0">
                <a:latin typeface="+mj-lt"/>
              </a:rPr>
              <a:t>9 crystals from SICCAS, 2x2x20 cm</a:t>
            </a:r>
            <a:r>
              <a:rPr lang="en-US" altLang="zh-CN" sz="2000" baseline="30000" dirty="0">
                <a:latin typeface="+mj-lt"/>
              </a:rPr>
              <a:t>3</a:t>
            </a:r>
            <a:endParaRPr lang="zh-CN" altLang="en-US" sz="2000" baseline="30000" dirty="0">
              <a:latin typeface="+mj-lt"/>
            </a:endParaRPr>
          </a:p>
        </p:txBody>
      </p:sp>
      <p:sp>
        <p:nvSpPr>
          <p:cNvPr id="10" name="TextBox 9"/>
          <p:cNvSpPr txBox="1"/>
          <p:nvPr/>
        </p:nvSpPr>
        <p:spPr>
          <a:xfrm>
            <a:off x="6750050" y="816669"/>
            <a:ext cx="2118400" cy="338554"/>
          </a:xfrm>
          <a:prstGeom prst="rect">
            <a:avLst/>
          </a:prstGeom>
          <a:noFill/>
        </p:spPr>
        <p:txBody>
          <a:bodyPr wrap="none">
            <a:spAutoFit/>
          </a:bodyPr>
          <a:lstStyle/>
          <a:p>
            <a:pPr>
              <a:defRPr/>
            </a:pPr>
            <a:r>
              <a:rPr lang="en-US" altLang="zh-CN" sz="1600" dirty="0">
                <a:latin typeface="+mj-lt"/>
              </a:rPr>
              <a:t>Measured with XP2262</a:t>
            </a:r>
            <a:endParaRPr lang="zh-CN" altLang="en-US" sz="1600" dirty="0">
              <a:latin typeface="+mj-lt"/>
            </a:endParaRPr>
          </a:p>
        </p:txBody>
      </p:sp>
      <p:pic>
        <p:nvPicPr>
          <p:cNvPr id="11" name="Picture 3"/>
          <p:cNvPicPr>
            <a:picLocks noChangeAspect="1" noChangeArrowheads="1"/>
          </p:cNvPicPr>
          <p:nvPr/>
        </p:nvPicPr>
        <p:blipFill>
          <a:blip r:embed="rId4" cstate="print"/>
          <a:srcRect/>
          <a:stretch>
            <a:fillRect/>
          </a:stretch>
        </p:blipFill>
        <p:spPr bwMode="auto">
          <a:xfrm>
            <a:off x="4766735" y="3836136"/>
            <a:ext cx="3945466" cy="2806097"/>
          </a:xfrm>
          <a:prstGeom prst="rect">
            <a:avLst/>
          </a:prstGeom>
          <a:noFill/>
          <a:ln w="9525" algn="ctr">
            <a:noFill/>
            <a:miter lim="800000"/>
            <a:headEnd/>
            <a:tailEnd/>
          </a:ln>
        </p:spPr>
      </p:pic>
      <p:pic>
        <p:nvPicPr>
          <p:cNvPr id="12" name="图片 5"/>
          <p:cNvPicPr>
            <a:picLocks noChangeAspect="1"/>
          </p:cNvPicPr>
          <p:nvPr/>
        </p:nvPicPr>
        <p:blipFill>
          <a:blip r:embed="rId5" cstate="print"/>
          <a:srcRect l="49399" t="49073"/>
          <a:stretch>
            <a:fillRect/>
          </a:stretch>
        </p:blipFill>
        <p:spPr bwMode="auto">
          <a:xfrm>
            <a:off x="279393" y="3978278"/>
            <a:ext cx="4517105" cy="2586038"/>
          </a:xfrm>
          <a:prstGeom prst="rect">
            <a:avLst/>
          </a:prstGeom>
          <a:noFill/>
          <a:ln w="9525">
            <a:noFill/>
            <a:miter lim="800000"/>
            <a:headEnd/>
            <a:tailEnd/>
          </a:ln>
        </p:spPr>
      </p:pic>
      <p:sp>
        <p:nvSpPr>
          <p:cNvPr id="13" name="TextBox 12"/>
          <p:cNvSpPr txBox="1"/>
          <p:nvPr/>
        </p:nvSpPr>
        <p:spPr>
          <a:xfrm>
            <a:off x="3615267" y="4182533"/>
            <a:ext cx="966931" cy="369332"/>
          </a:xfrm>
          <a:prstGeom prst="rect">
            <a:avLst/>
          </a:prstGeom>
          <a:noFill/>
        </p:spPr>
        <p:txBody>
          <a:bodyPr wrap="none" rtlCol="0">
            <a:spAutoFit/>
          </a:bodyPr>
          <a:lstStyle/>
          <a:p>
            <a:r>
              <a:rPr lang="en-US" altLang="zh-CN" dirty="0" smtClean="0"/>
              <a:t>Caltech</a:t>
            </a:r>
            <a:endParaRPr lang="zh-CN" altLang="en-US" dirty="0"/>
          </a:p>
        </p:txBody>
      </p:sp>
    </p:spTree>
    <p:extLst>
      <p:ext uri="{BB962C8B-B14F-4D97-AF65-F5344CB8AC3E}">
        <p14:creationId xmlns:p14="http://schemas.microsoft.com/office/powerpoint/2010/main" val="26717278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What a new Project Proposed</a:t>
            </a:r>
            <a:endParaRPr lang="zh-CN" altLang="en-US"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9</a:t>
            </a:fld>
            <a:endParaRPr lang="en-US" dirty="0"/>
          </a:p>
        </p:txBody>
      </p:sp>
      <p:sp>
        <p:nvSpPr>
          <p:cNvPr id="7" name="文本框 6"/>
          <p:cNvSpPr txBox="1"/>
          <p:nvPr/>
        </p:nvSpPr>
        <p:spPr>
          <a:xfrm>
            <a:off x="1180364" y="1083263"/>
            <a:ext cx="6725991" cy="523220"/>
          </a:xfrm>
          <a:prstGeom prst="rect">
            <a:avLst/>
          </a:prstGeom>
          <a:noFill/>
        </p:spPr>
        <p:txBody>
          <a:bodyPr wrap="square" rtlCol="0">
            <a:spAutoFit/>
          </a:bodyPr>
          <a:lstStyle/>
          <a:p>
            <a:pPr algn="ctr"/>
            <a:r>
              <a:rPr lang="en-US" altLang="zh-CN" sz="28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Advantage and Shortage of BEPCII/BESIII</a:t>
            </a:r>
            <a:endParaRPr lang="zh-CN" altLang="en-US" sz="28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8" name="文本框 7"/>
          <p:cNvSpPr txBox="1"/>
          <p:nvPr/>
        </p:nvSpPr>
        <p:spPr>
          <a:xfrm>
            <a:off x="312223" y="1996713"/>
            <a:ext cx="4259777" cy="2117054"/>
          </a:xfrm>
          <a:prstGeom prst="rect">
            <a:avLst/>
          </a:prstGeom>
          <a:solidFill>
            <a:srgbClr val="9900CC">
              <a:alpha val="42000"/>
            </a:srgbClr>
          </a:solidFill>
        </p:spPr>
        <p:txBody>
          <a:bodyPr wrap="square" rtlCol="0">
            <a:spAutoFit/>
          </a:bodyPr>
          <a:lstStyle/>
          <a:p>
            <a:pPr marL="342900" indent="-342900">
              <a:lnSpc>
                <a:spcPct val="140000"/>
              </a:lnSpc>
              <a:buFont typeface="Wingdings" panose="05000000000000000000" pitchFamily="2" charset="2"/>
              <a:buChar char="p"/>
            </a:pPr>
            <a:r>
              <a:rPr lang="en-US" altLang="zh-CN" sz="2400" b="1" dirty="0" smtClean="0">
                <a:latin typeface="华文楷体" panose="02010600040101010101" pitchFamily="2" charset="-122"/>
                <a:ea typeface="华文楷体" panose="02010600040101010101" pitchFamily="2" charset="-122"/>
                <a:cs typeface="Times New Roman" panose="02020603050405020304" pitchFamily="18" charset="0"/>
              </a:rPr>
              <a:t>Threshold production</a:t>
            </a:r>
          </a:p>
          <a:p>
            <a:pPr marL="342900" indent="-342900">
              <a:lnSpc>
                <a:spcPct val="140000"/>
              </a:lnSpc>
              <a:buFont typeface="Wingdings" panose="05000000000000000000" pitchFamily="2" charset="2"/>
              <a:buChar char="p"/>
            </a:pPr>
            <a:r>
              <a:rPr lang="en-US" altLang="zh-CN" sz="2400" b="1" dirty="0" smtClean="0">
                <a:latin typeface="华文楷体" panose="02010600040101010101" pitchFamily="2" charset="-122"/>
                <a:ea typeface="华文楷体" panose="02010600040101010101" pitchFamily="2" charset="-122"/>
                <a:cs typeface="Times New Roman" panose="02020603050405020304" pitchFamily="18" charset="0"/>
              </a:rPr>
              <a:t>Clean Signal, low background</a:t>
            </a:r>
          </a:p>
          <a:p>
            <a:pPr marL="342900" indent="-342900">
              <a:lnSpc>
                <a:spcPct val="140000"/>
              </a:lnSpc>
              <a:buFont typeface="Wingdings" panose="05000000000000000000" pitchFamily="2" charset="2"/>
              <a:buChar char="p"/>
            </a:pPr>
            <a:r>
              <a:rPr lang="en-US" altLang="zh-CN" sz="2400" b="1" dirty="0" smtClean="0">
                <a:latin typeface="华文楷体" panose="02010600040101010101" pitchFamily="2" charset="-122"/>
                <a:ea typeface="华文楷体" panose="02010600040101010101" pitchFamily="2" charset="-122"/>
                <a:cs typeface="Times New Roman" panose="02020603050405020304" pitchFamily="18" charset="0"/>
              </a:rPr>
              <a:t>High efficiency and resolution</a:t>
            </a:r>
          </a:p>
          <a:p>
            <a:pPr marL="342900" indent="-342900">
              <a:lnSpc>
                <a:spcPct val="140000"/>
              </a:lnSpc>
              <a:buFont typeface="Wingdings" panose="05000000000000000000" pitchFamily="2" charset="2"/>
              <a:buChar char="p"/>
            </a:pPr>
            <a:r>
              <a:rPr lang="en-US" altLang="zh-CN" sz="2400" b="1" dirty="0" smtClean="0">
                <a:latin typeface="华文楷体" panose="02010600040101010101" pitchFamily="2" charset="-122"/>
                <a:ea typeface="华文楷体" panose="02010600040101010101" pitchFamily="2" charset="-122"/>
                <a:cs typeface="Times New Roman" panose="02020603050405020304" pitchFamily="18" charset="0"/>
              </a:rPr>
              <a:t>……….</a:t>
            </a:r>
          </a:p>
        </p:txBody>
      </p:sp>
      <p:sp>
        <p:nvSpPr>
          <p:cNvPr id="9" name="文本框 8"/>
          <p:cNvSpPr txBox="1"/>
          <p:nvPr/>
        </p:nvSpPr>
        <p:spPr>
          <a:xfrm>
            <a:off x="4695527" y="1989912"/>
            <a:ext cx="4042229" cy="2117054"/>
          </a:xfrm>
          <a:prstGeom prst="rect">
            <a:avLst/>
          </a:prstGeom>
          <a:solidFill>
            <a:srgbClr val="9900CC">
              <a:alpha val="45000"/>
            </a:srgbClr>
          </a:solidFill>
        </p:spPr>
        <p:txBody>
          <a:bodyPr wrap="square" rtlCol="0">
            <a:spAutoFit/>
          </a:bodyPr>
          <a:lstStyle/>
          <a:p>
            <a:pPr marL="342900" indent="-342900">
              <a:lnSpc>
                <a:spcPct val="140000"/>
              </a:lnSpc>
              <a:buFont typeface="Wingdings" panose="05000000000000000000" pitchFamily="2" charset="2"/>
              <a:buChar char="p"/>
            </a:pPr>
            <a:r>
              <a:rPr lang="en-US" altLang="zh-CN" sz="2400" b="1" dirty="0" smtClean="0">
                <a:latin typeface="华文楷体" panose="02010600040101010101" pitchFamily="2" charset="-122"/>
                <a:ea typeface="华文楷体" panose="02010600040101010101" pitchFamily="2" charset="-122"/>
                <a:cs typeface="Times New Roman" panose="02020603050405020304" pitchFamily="18" charset="0"/>
              </a:rPr>
              <a:t>Small </a:t>
            </a:r>
            <a:r>
              <a:rPr lang="en-US" altLang="zh-CN" sz="2400" b="1" dirty="0" err="1" smtClean="0">
                <a:latin typeface="华文楷体" panose="02010600040101010101" pitchFamily="2" charset="-122"/>
                <a:ea typeface="华文楷体" panose="02010600040101010101" pitchFamily="2" charset="-122"/>
                <a:cs typeface="Times New Roman" panose="02020603050405020304" pitchFamily="18" charset="0"/>
              </a:rPr>
              <a:t>Ecms</a:t>
            </a:r>
            <a:r>
              <a:rPr lang="en-US" altLang="zh-CN" sz="2400" b="1" dirty="0" smtClean="0">
                <a:latin typeface="华文楷体" panose="02010600040101010101" pitchFamily="2" charset="-122"/>
                <a:ea typeface="华文楷体" panose="02010600040101010101" pitchFamily="2" charset="-122"/>
                <a:cs typeface="Times New Roman" panose="02020603050405020304" pitchFamily="18" charset="0"/>
              </a:rPr>
              <a:t> range : 2-4.6 </a:t>
            </a:r>
            <a:r>
              <a:rPr lang="en-US" altLang="zh-CN" sz="2400" b="1" dirty="0" err="1" smtClean="0">
                <a:latin typeface="华文楷体" panose="02010600040101010101" pitchFamily="2" charset="-122"/>
                <a:ea typeface="华文楷体" panose="02010600040101010101" pitchFamily="2" charset="-122"/>
                <a:cs typeface="Times New Roman" panose="02020603050405020304" pitchFamily="18" charset="0"/>
              </a:rPr>
              <a:t>GeV</a:t>
            </a:r>
            <a:endParaRPr lang="en-US" altLang="zh-CN" sz="2400" b="1" dirty="0" smtClean="0">
              <a:latin typeface="华文楷体" panose="02010600040101010101" pitchFamily="2" charset="-122"/>
              <a:ea typeface="华文楷体" panose="02010600040101010101" pitchFamily="2" charset="-122"/>
              <a:cs typeface="Times New Roman" panose="02020603050405020304" pitchFamily="18" charset="0"/>
            </a:endParaRPr>
          </a:p>
          <a:p>
            <a:pPr marL="342900" indent="-342900">
              <a:lnSpc>
                <a:spcPct val="140000"/>
              </a:lnSpc>
              <a:buFont typeface="Wingdings" panose="05000000000000000000" pitchFamily="2" charset="2"/>
              <a:buChar char="p"/>
            </a:pPr>
            <a:r>
              <a:rPr lang="en-US" altLang="zh-CN" sz="2400" b="1" dirty="0" smtClean="0">
                <a:latin typeface="华文楷体" panose="02010600040101010101" pitchFamily="2" charset="-122"/>
                <a:ea typeface="华文楷体" panose="02010600040101010101" pitchFamily="2" charset="-122"/>
                <a:cs typeface="Times New Roman" panose="02020603050405020304" pitchFamily="18" charset="0"/>
              </a:rPr>
              <a:t>In-sufficient luminosity : 10</a:t>
            </a:r>
            <a:r>
              <a:rPr lang="en-US" altLang="zh-CN" sz="2400" b="1" baseline="30000" dirty="0" smtClean="0">
                <a:latin typeface="华文楷体" panose="02010600040101010101" pitchFamily="2" charset="-122"/>
                <a:ea typeface="华文楷体" panose="02010600040101010101" pitchFamily="2" charset="-122"/>
                <a:cs typeface="Times New Roman" panose="02020603050405020304" pitchFamily="18" charset="0"/>
              </a:rPr>
              <a:t>33</a:t>
            </a:r>
            <a:r>
              <a:rPr lang="en-US" altLang="zh-CN" sz="2400" b="1" dirty="0" smtClean="0">
                <a:latin typeface="华文楷体" panose="02010600040101010101" pitchFamily="2" charset="-122"/>
                <a:ea typeface="华文楷体" panose="02010600040101010101" pitchFamily="2" charset="-122"/>
                <a:cs typeface="Times New Roman" panose="02020603050405020304" pitchFamily="18" charset="0"/>
              </a:rPr>
              <a:t> cm</a:t>
            </a:r>
            <a:r>
              <a:rPr lang="en-US" altLang="zh-CN" sz="2400" b="1" baseline="30000" dirty="0" smtClean="0">
                <a:latin typeface="华文楷体" panose="02010600040101010101" pitchFamily="2" charset="-122"/>
                <a:ea typeface="华文楷体" panose="02010600040101010101" pitchFamily="2" charset="-122"/>
                <a:cs typeface="Times New Roman" panose="02020603050405020304" pitchFamily="18" charset="0"/>
              </a:rPr>
              <a:t>-2</a:t>
            </a:r>
            <a:r>
              <a:rPr lang="en-US" altLang="zh-CN" sz="2400" b="1" dirty="0" smtClean="0">
                <a:latin typeface="华文楷体" panose="02010600040101010101" pitchFamily="2" charset="-122"/>
                <a:ea typeface="华文楷体" panose="02010600040101010101" pitchFamily="2" charset="-122"/>
                <a:cs typeface="Times New Roman" panose="02020603050405020304" pitchFamily="18" charset="0"/>
              </a:rPr>
              <a:t> s</a:t>
            </a:r>
            <a:r>
              <a:rPr lang="en-US" altLang="zh-CN" sz="2400" b="1" baseline="30000" dirty="0" smtClean="0">
                <a:latin typeface="华文楷体" panose="02010600040101010101" pitchFamily="2" charset="-122"/>
                <a:ea typeface="华文楷体" panose="02010600040101010101" pitchFamily="2" charset="-122"/>
                <a:cs typeface="Times New Roman" panose="02020603050405020304" pitchFamily="18" charset="0"/>
              </a:rPr>
              <a:t>-1</a:t>
            </a:r>
          </a:p>
        </p:txBody>
      </p:sp>
      <p:sp>
        <p:nvSpPr>
          <p:cNvPr id="10" name="笑脸 9"/>
          <p:cNvSpPr/>
          <p:nvPr/>
        </p:nvSpPr>
        <p:spPr>
          <a:xfrm>
            <a:off x="78132" y="1037883"/>
            <a:ext cx="1037484" cy="878949"/>
          </a:xfrm>
          <a:prstGeom prst="smileyFace">
            <a:avLst/>
          </a:prstGeom>
          <a:solidFill>
            <a:srgbClr val="FFFF00"/>
          </a:solid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1" name="笑脸 10"/>
          <p:cNvSpPr/>
          <p:nvPr/>
        </p:nvSpPr>
        <p:spPr>
          <a:xfrm>
            <a:off x="8028384" y="1067778"/>
            <a:ext cx="1052715" cy="849054"/>
          </a:xfrm>
          <a:prstGeom prst="smileyFace">
            <a:avLst>
              <a:gd name="adj" fmla="val 4653"/>
            </a:avLst>
          </a:prstGeom>
          <a:solidFill>
            <a:srgbClr val="FFFF00"/>
          </a:solid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809327" y="4303327"/>
            <a:ext cx="7772400" cy="523220"/>
          </a:xfrm>
          <a:prstGeom prst="rect">
            <a:avLst/>
          </a:prstGeom>
          <a:noFill/>
        </p:spPr>
        <p:txBody>
          <a:bodyPr wrap="square" rtlCol="0">
            <a:spAutoFit/>
          </a:bodyPr>
          <a:lstStyle/>
          <a:p>
            <a:pPr algn="ctr"/>
            <a:r>
              <a:rPr lang="en-US" altLang="zh-CN" sz="28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BEPCII/BESIII will end her mission around 2024</a:t>
            </a:r>
            <a:endParaRPr lang="zh-CN" altLang="en-US" sz="28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14" name="Content Placeholder 2"/>
          <p:cNvSpPr>
            <a:spLocks noGrp="1"/>
          </p:cNvSpPr>
          <p:nvPr/>
        </p:nvSpPr>
        <p:spPr>
          <a:xfrm>
            <a:off x="796228" y="5402648"/>
            <a:ext cx="7941528" cy="52998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H</a:t>
            </a:r>
            <a:r>
              <a:rPr lang="en-US" sz="2800" b="1" dirty="0" smtClean="0">
                <a:latin typeface="华文楷体" panose="02010600040101010101" pitchFamily="2" charset="-122"/>
                <a:ea typeface="华文楷体" panose="02010600040101010101" pitchFamily="2" charset="-122"/>
                <a:cs typeface="Times New Roman" panose="02020603050405020304" pitchFamily="18" charset="0"/>
              </a:rPr>
              <a:t>igh </a:t>
            </a:r>
            <a:r>
              <a:rPr lang="en-US" sz="28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I</a:t>
            </a:r>
            <a:r>
              <a:rPr lang="en-US" sz="2800" b="1" dirty="0" smtClean="0">
                <a:latin typeface="华文楷体" panose="02010600040101010101" pitchFamily="2" charset="-122"/>
                <a:ea typeface="华文楷体" panose="02010600040101010101" pitchFamily="2" charset="-122"/>
                <a:cs typeface="Times New Roman" panose="02020603050405020304" pitchFamily="18" charset="0"/>
              </a:rPr>
              <a:t>ntensity </a:t>
            </a:r>
            <a:r>
              <a:rPr lang="en-US" sz="28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E</a:t>
            </a:r>
            <a:r>
              <a:rPr lang="en-US" sz="2800" b="1" dirty="0" smtClean="0">
                <a:latin typeface="华文楷体" panose="02010600040101010101" pitchFamily="2" charset="-122"/>
                <a:ea typeface="华文楷体" panose="02010600040101010101" pitchFamily="2" charset="-122"/>
                <a:cs typeface="Times New Roman" panose="02020603050405020304" pitchFamily="18" charset="0"/>
              </a:rPr>
              <a:t>lectron </a:t>
            </a:r>
            <a:r>
              <a:rPr lang="en-US" sz="28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P</a:t>
            </a:r>
            <a:r>
              <a:rPr lang="en-US" sz="2800" b="1" dirty="0" smtClean="0">
                <a:latin typeface="华文楷体" panose="02010600040101010101" pitchFamily="2" charset="-122"/>
                <a:ea typeface="华文楷体" panose="02010600040101010101" pitchFamily="2" charset="-122"/>
                <a:cs typeface="Times New Roman" panose="02020603050405020304" pitchFamily="18" charset="0"/>
              </a:rPr>
              <a:t>ositron </a:t>
            </a:r>
            <a:r>
              <a:rPr lang="en-US" sz="28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A</a:t>
            </a:r>
            <a:r>
              <a:rPr lang="en-US" sz="2800" b="1" dirty="0" smtClean="0">
                <a:latin typeface="华文楷体" panose="02010600040101010101" pitchFamily="2" charset="-122"/>
                <a:ea typeface="华文楷体" panose="02010600040101010101" pitchFamily="2" charset="-122"/>
                <a:cs typeface="Times New Roman" panose="02020603050405020304" pitchFamily="18" charset="0"/>
              </a:rPr>
              <a:t>ccelerator (</a:t>
            </a:r>
            <a:r>
              <a:rPr lang="en-US" sz="28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HIEPA</a:t>
            </a:r>
            <a:r>
              <a:rPr lang="en-US" sz="2800" b="1" dirty="0" smtClean="0">
                <a:latin typeface="华文楷体" panose="02010600040101010101" pitchFamily="2" charset="-122"/>
                <a:ea typeface="华文楷体" panose="02010600040101010101" pitchFamily="2" charset="-122"/>
                <a:cs typeface="Times New Roman" panose="02020603050405020304" pitchFamily="18" charset="0"/>
              </a:rPr>
              <a:t>)</a:t>
            </a:r>
          </a:p>
        </p:txBody>
      </p:sp>
    </p:spTree>
    <p:extLst>
      <p:ext uri="{BB962C8B-B14F-4D97-AF65-F5344CB8AC3E}">
        <p14:creationId xmlns:p14="http://schemas.microsoft.com/office/powerpoint/2010/main" val="386374932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MPPC/</a:t>
            </a:r>
            <a:r>
              <a:rPr lang="en-US" altLang="zh-CN" dirty="0" err="1"/>
              <a:t>SiPM</a:t>
            </a:r>
            <a:r>
              <a:rPr lang="en-US" altLang="zh-CN" dirty="0"/>
              <a:t> test</a:t>
            </a:r>
            <a:endParaRPr lang="zh-CN" altLang="en-US" dirty="0"/>
          </a:p>
        </p:txBody>
      </p:sp>
      <p:sp>
        <p:nvSpPr>
          <p:cNvPr id="3" name="内容占位符 2"/>
          <p:cNvSpPr>
            <a:spLocks noGrp="1"/>
          </p:cNvSpPr>
          <p:nvPr>
            <p:ph idx="1"/>
          </p:nvPr>
        </p:nvSpPr>
        <p:spPr/>
        <p:txBody>
          <a:bodyPr/>
          <a:lstStyle/>
          <a:p>
            <a:endParaRPr lang="zh-CN" altLang="en-US"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90</a:t>
            </a:fld>
            <a:endParaRPr lang="en-US" dirty="0"/>
          </a:p>
        </p:txBody>
      </p:sp>
      <p:grpSp>
        <p:nvGrpSpPr>
          <p:cNvPr id="7" name="组合 6"/>
          <p:cNvGrpSpPr/>
          <p:nvPr/>
        </p:nvGrpSpPr>
        <p:grpSpPr>
          <a:xfrm>
            <a:off x="3290997" y="1220190"/>
            <a:ext cx="5395803" cy="2941494"/>
            <a:chOff x="457200" y="1169988"/>
            <a:chExt cx="5395803" cy="2941494"/>
          </a:xfrm>
        </p:grpSpPr>
        <p:pic>
          <p:nvPicPr>
            <p:cNvPr id="8" name="Picture 2"/>
            <p:cNvPicPr>
              <a:picLocks noChangeAspect="1" noChangeArrowheads="1"/>
            </p:cNvPicPr>
            <p:nvPr/>
          </p:nvPicPr>
          <p:blipFill>
            <a:blip r:embed="rId2" cstate="print"/>
            <a:srcRect/>
            <a:stretch>
              <a:fillRect/>
            </a:stretch>
          </p:blipFill>
          <p:spPr bwMode="auto">
            <a:xfrm>
              <a:off x="457200" y="1169988"/>
              <a:ext cx="5395803" cy="2326745"/>
            </a:xfrm>
            <a:prstGeom prst="rect">
              <a:avLst/>
            </a:prstGeom>
            <a:noFill/>
            <a:ln w="9525">
              <a:noFill/>
              <a:miter lim="800000"/>
              <a:headEnd/>
              <a:tailEnd/>
            </a:ln>
          </p:spPr>
        </p:pic>
        <p:sp>
          <p:nvSpPr>
            <p:cNvPr id="9" name="TextBox 8"/>
            <p:cNvSpPr txBox="1"/>
            <p:nvPr/>
          </p:nvSpPr>
          <p:spPr>
            <a:xfrm>
              <a:off x="457200" y="3403596"/>
              <a:ext cx="3213572" cy="707886"/>
            </a:xfrm>
            <a:prstGeom prst="rect">
              <a:avLst/>
            </a:prstGeom>
            <a:noFill/>
          </p:spPr>
          <p:txBody>
            <a:bodyPr wrap="none" rtlCol="0">
              <a:spAutoFit/>
            </a:bodyPr>
            <a:lstStyle/>
            <a:p>
              <a:r>
                <a:rPr lang="en-US" altLang="zh-CN" sz="2000" dirty="0" smtClean="0">
                  <a:latin typeface="+mj-lt"/>
                </a:rPr>
                <a:t>Hamamatsu S10362-33-050C</a:t>
              </a:r>
            </a:p>
            <a:p>
              <a:r>
                <a:rPr lang="en-US" altLang="zh-CN" sz="2000" dirty="0" smtClean="0">
                  <a:latin typeface="+mj-lt"/>
                </a:rPr>
                <a:t>3 x 3 mm</a:t>
              </a:r>
              <a:r>
                <a:rPr lang="en-US" altLang="zh-CN" sz="2000" baseline="30000" dirty="0" smtClean="0">
                  <a:latin typeface="+mj-lt"/>
                </a:rPr>
                <a:t>2</a:t>
              </a:r>
              <a:endParaRPr lang="zh-CN" altLang="en-US" sz="2000" baseline="30000" dirty="0">
                <a:latin typeface="+mj-lt"/>
              </a:endParaRPr>
            </a:p>
          </p:txBody>
        </p:sp>
        <p:cxnSp>
          <p:nvCxnSpPr>
            <p:cNvPr id="10" name="直接箭头连接符 9"/>
            <p:cNvCxnSpPr>
              <a:stCxn id="9" idx="0"/>
            </p:cNvCxnSpPr>
            <p:nvPr/>
          </p:nvCxnSpPr>
          <p:spPr>
            <a:xfrm flipH="1" flipV="1">
              <a:off x="1803402" y="2362196"/>
              <a:ext cx="260584" cy="1041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11" name="Picture 5"/>
          <p:cNvPicPr>
            <a:picLocks noChangeAspect="1" noChangeArrowheads="1"/>
          </p:cNvPicPr>
          <p:nvPr/>
        </p:nvPicPr>
        <p:blipFill>
          <a:blip r:embed="rId3" cstate="print"/>
          <a:srcRect/>
          <a:stretch>
            <a:fillRect/>
          </a:stretch>
        </p:blipFill>
        <p:spPr bwMode="auto">
          <a:xfrm>
            <a:off x="342590" y="1220190"/>
            <a:ext cx="2812511" cy="2510712"/>
          </a:xfrm>
          <a:prstGeom prst="rect">
            <a:avLst/>
          </a:prstGeom>
          <a:noFill/>
          <a:ln w="9525">
            <a:noFill/>
            <a:miter lim="800000"/>
            <a:headEnd/>
            <a:tailEnd/>
          </a:ln>
        </p:spPr>
      </p:pic>
      <p:pic>
        <p:nvPicPr>
          <p:cNvPr id="12" name="Picture 8" descr="D:\zbtang\analysis\SiPM\LYSO_baseline_histo.gif"/>
          <p:cNvPicPr>
            <a:picLocks noChangeAspect="1" noChangeArrowheads="1"/>
          </p:cNvPicPr>
          <p:nvPr/>
        </p:nvPicPr>
        <p:blipFill>
          <a:blip r:embed="rId4" cstate="print"/>
          <a:srcRect/>
          <a:stretch>
            <a:fillRect/>
          </a:stretch>
        </p:blipFill>
        <p:spPr bwMode="auto">
          <a:xfrm>
            <a:off x="5596467" y="3893603"/>
            <a:ext cx="3240616" cy="2735797"/>
          </a:xfrm>
          <a:prstGeom prst="rect">
            <a:avLst/>
          </a:prstGeom>
          <a:noFill/>
        </p:spPr>
      </p:pic>
      <p:pic>
        <p:nvPicPr>
          <p:cNvPr id="13" name="Picture 9" descr="D:\zbtang\documents\references\STCF\UGCAS_20140716\20140716_170832.jpg"/>
          <p:cNvPicPr>
            <a:picLocks noChangeAspect="1" noChangeArrowheads="1"/>
          </p:cNvPicPr>
          <p:nvPr/>
        </p:nvPicPr>
        <p:blipFill>
          <a:blip r:embed="rId5" cstate="print">
            <a:lum bright="-9000" contrast="37000"/>
          </a:blip>
          <a:srcRect l="20758" t="9419" r="36076" b="16198"/>
          <a:stretch>
            <a:fillRect/>
          </a:stretch>
        </p:blipFill>
        <p:spPr bwMode="auto">
          <a:xfrm rot="5400000">
            <a:off x="596848" y="4079615"/>
            <a:ext cx="2486336" cy="2410034"/>
          </a:xfrm>
          <a:prstGeom prst="rect">
            <a:avLst/>
          </a:prstGeom>
          <a:noFill/>
        </p:spPr>
      </p:pic>
      <p:sp>
        <p:nvSpPr>
          <p:cNvPr id="14" name="TextBox 13"/>
          <p:cNvSpPr txBox="1"/>
          <p:nvPr/>
        </p:nvSpPr>
        <p:spPr>
          <a:xfrm>
            <a:off x="3290997" y="4758267"/>
            <a:ext cx="1710725" cy="707886"/>
          </a:xfrm>
          <a:prstGeom prst="rect">
            <a:avLst/>
          </a:prstGeom>
          <a:noFill/>
        </p:spPr>
        <p:txBody>
          <a:bodyPr wrap="none" rtlCol="0">
            <a:spAutoFit/>
          </a:bodyPr>
          <a:lstStyle/>
          <a:p>
            <a:r>
              <a:rPr lang="en-US" altLang="zh-CN" sz="2000" dirty="0" smtClean="0">
                <a:latin typeface="+mj-lt"/>
              </a:rPr>
              <a:t>Crystal </a:t>
            </a:r>
          </a:p>
          <a:p>
            <a:r>
              <a:rPr lang="en-US" altLang="zh-CN" sz="2000" dirty="0" smtClean="0">
                <a:latin typeface="+mj-lt"/>
              </a:rPr>
              <a:t>3 x 3 x 15 mm</a:t>
            </a:r>
            <a:r>
              <a:rPr lang="en-US" altLang="zh-CN" sz="2000" baseline="30000" dirty="0" smtClean="0">
                <a:latin typeface="+mj-lt"/>
              </a:rPr>
              <a:t>2</a:t>
            </a:r>
            <a:endParaRPr lang="zh-CN" altLang="en-US" sz="2000" baseline="30000" dirty="0">
              <a:latin typeface="+mj-lt"/>
            </a:endParaRPr>
          </a:p>
        </p:txBody>
      </p:sp>
    </p:spTree>
    <p:extLst>
      <p:ext uri="{BB962C8B-B14F-4D97-AF65-F5344CB8AC3E}">
        <p14:creationId xmlns:p14="http://schemas.microsoft.com/office/powerpoint/2010/main" val="388250527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Linearity and resolution</a:t>
            </a:r>
            <a:endParaRPr lang="zh-CN" altLang="en-US" dirty="0">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91</a:t>
            </a:fld>
            <a:endParaRPr lang="en-US" dirty="0"/>
          </a:p>
        </p:txBody>
      </p:sp>
      <p:pic>
        <p:nvPicPr>
          <p:cNvPr id="8" name="Picture 2"/>
          <p:cNvPicPr>
            <a:picLocks noChangeAspect="1" noChangeArrowheads="1"/>
          </p:cNvPicPr>
          <p:nvPr/>
        </p:nvPicPr>
        <p:blipFill>
          <a:blip r:embed="rId2" cstate="print"/>
          <a:srcRect/>
          <a:stretch>
            <a:fillRect/>
          </a:stretch>
        </p:blipFill>
        <p:spPr bwMode="auto">
          <a:xfrm>
            <a:off x="2699427" y="1034543"/>
            <a:ext cx="3197290" cy="2332737"/>
          </a:xfrm>
          <a:prstGeom prst="rect">
            <a:avLst/>
          </a:prstGeom>
          <a:noFill/>
          <a:ln w="9525">
            <a:noFill/>
            <a:miter lim="800000"/>
            <a:headEnd/>
            <a:tailEnd/>
          </a:ln>
        </p:spPr>
      </p:pic>
      <p:pic>
        <p:nvPicPr>
          <p:cNvPr id="10" name="Picture 4" descr="D:\zbtang\analysis\SiPM\BGO_Na22_histo_log.gif"/>
          <p:cNvPicPr>
            <a:picLocks noChangeAspect="1" noChangeArrowheads="1"/>
          </p:cNvPicPr>
          <p:nvPr/>
        </p:nvPicPr>
        <p:blipFill>
          <a:blip r:embed="rId3" cstate="print"/>
          <a:srcRect/>
          <a:stretch>
            <a:fillRect/>
          </a:stretch>
        </p:blipFill>
        <p:spPr bwMode="auto">
          <a:xfrm>
            <a:off x="0" y="1034544"/>
            <a:ext cx="2399723" cy="2025897"/>
          </a:xfrm>
          <a:prstGeom prst="rect">
            <a:avLst/>
          </a:prstGeom>
          <a:noFill/>
        </p:spPr>
      </p:pic>
      <p:grpSp>
        <p:nvGrpSpPr>
          <p:cNvPr id="11" name="组合 10"/>
          <p:cNvGrpSpPr/>
          <p:nvPr/>
        </p:nvGrpSpPr>
        <p:grpSpPr>
          <a:xfrm>
            <a:off x="6019800" y="1081246"/>
            <a:ext cx="2791709" cy="2332737"/>
            <a:chOff x="1" y="0"/>
            <a:chExt cx="4516619" cy="3240000"/>
          </a:xfrm>
        </p:grpSpPr>
        <p:pic>
          <p:nvPicPr>
            <p:cNvPr id="12" name="Picture 5"/>
            <p:cNvPicPr>
              <a:picLocks noChangeAspect="1" noChangeArrowheads="1"/>
            </p:cNvPicPr>
            <p:nvPr/>
          </p:nvPicPr>
          <p:blipFill>
            <a:blip r:embed="rId4" cstate="print"/>
            <a:srcRect/>
            <a:stretch>
              <a:fillRect/>
            </a:stretch>
          </p:blipFill>
          <p:spPr bwMode="auto">
            <a:xfrm>
              <a:off x="1" y="0"/>
              <a:ext cx="4516619" cy="3240000"/>
            </a:xfrm>
            <a:prstGeom prst="rect">
              <a:avLst/>
            </a:prstGeom>
            <a:noFill/>
            <a:ln w="9525">
              <a:noFill/>
              <a:miter lim="800000"/>
              <a:headEnd/>
              <a:tailEnd/>
            </a:ln>
          </p:spPr>
        </p:pic>
        <p:sp>
          <p:nvSpPr>
            <p:cNvPr id="13" name="TextBox 12"/>
            <p:cNvSpPr txBox="1"/>
            <p:nvPr/>
          </p:nvSpPr>
          <p:spPr>
            <a:xfrm>
              <a:off x="3657599" y="1500201"/>
              <a:ext cx="697627" cy="369332"/>
            </a:xfrm>
            <a:prstGeom prst="rect">
              <a:avLst/>
            </a:prstGeom>
            <a:noFill/>
          </p:spPr>
          <p:txBody>
            <a:bodyPr wrap="none" rtlCol="0">
              <a:spAutoFit/>
            </a:bodyPr>
            <a:lstStyle/>
            <a:p>
              <a:r>
                <a:rPr lang="en-US" altLang="zh-CN" dirty="0" smtClean="0"/>
                <a:t>BGO</a:t>
              </a:r>
              <a:endParaRPr lang="zh-CN" altLang="en-US" dirty="0"/>
            </a:p>
          </p:txBody>
        </p:sp>
        <p:sp>
          <p:nvSpPr>
            <p:cNvPr id="14" name="TextBox 13"/>
            <p:cNvSpPr txBox="1"/>
            <p:nvPr/>
          </p:nvSpPr>
          <p:spPr>
            <a:xfrm>
              <a:off x="3562733" y="2021933"/>
              <a:ext cx="877163" cy="369332"/>
            </a:xfrm>
            <a:prstGeom prst="rect">
              <a:avLst/>
            </a:prstGeom>
            <a:noFill/>
          </p:spPr>
          <p:txBody>
            <a:bodyPr wrap="none" rtlCol="0">
              <a:spAutoFit/>
            </a:bodyPr>
            <a:lstStyle/>
            <a:p>
              <a:r>
                <a:rPr lang="en-US" altLang="zh-CN" dirty="0" err="1" smtClean="0"/>
                <a:t>CsI</a:t>
              </a:r>
              <a:r>
                <a:rPr lang="en-US" altLang="zh-CN" dirty="0" smtClean="0"/>
                <a:t>(</a:t>
              </a:r>
              <a:r>
                <a:rPr lang="en-US" altLang="zh-CN" dirty="0" err="1" smtClean="0"/>
                <a:t>Tl</a:t>
              </a:r>
              <a:r>
                <a:rPr lang="en-US" altLang="zh-CN" dirty="0" smtClean="0"/>
                <a:t>)</a:t>
              </a:r>
              <a:endParaRPr lang="zh-CN" altLang="en-US" dirty="0"/>
            </a:p>
          </p:txBody>
        </p:sp>
      </p:grpSp>
      <p:pic>
        <p:nvPicPr>
          <p:cNvPr id="15" name="Picture 2"/>
          <p:cNvPicPr>
            <a:picLocks noChangeAspect="1" noChangeArrowheads="1"/>
          </p:cNvPicPr>
          <p:nvPr/>
        </p:nvPicPr>
        <p:blipFill>
          <a:blip r:embed="rId5" cstate="print"/>
          <a:srcRect/>
          <a:stretch>
            <a:fillRect/>
          </a:stretch>
        </p:blipFill>
        <p:spPr bwMode="auto">
          <a:xfrm>
            <a:off x="5206482" y="3564294"/>
            <a:ext cx="3505270" cy="2698750"/>
          </a:xfrm>
          <a:prstGeom prst="rect">
            <a:avLst/>
          </a:prstGeom>
          <a:noFill/>
          <a:ln w="9525">
            <a:noFill/>
            <a:miter lim="800000"/>
            <a:headEnd/>
            <a:tailEnd/>
          </a:ln>
        </p:spPr>
      </p:pic>
      <p:cxnSp>
        <p:nvCxnSpPr>
          <p:cNvPr id="16" name="直接连接符 15"/>
          <p:cNvCxnSpPr/>
          <p:nvPr/>
        </p:nvCxnSpPr>
        <p:spPr>
          <a:xfrm>
            <a:off x="6422567" y="3750906"/>
            <a:ext cx="0" cy="209849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8" name="组合 17"/>
          <p:cNvGrpSpPr/>
          <p:nvPr/>
        </p:nvGrpSpPr>
        <p:grpSpPr>
          <a:xfrm>
            <a:off x="457200" y="3957640"/>
            <a:ext cx="3588308" cy="2249420"/>
            <a:chOff x="4318003" y="4389509"/>
            <a:chExt cx="3588308" cy="2249420"/>
          </a:xfrm>
        </p:grpSpPr>
        <p:grpSp>
          <p:nvGrpSpPr>
            <p:cNvPr id="19" name="组合 18"/>
            <p:cNvGrpSpPr/>
            <p:nvPr/>
          </p:nvGrpSpPr>
          <p:grpSpPr>
            <a:xfrm>
              <a:off x="4318003" y="4389509"/>
              <a:ext cx="3530600" cy="2249420"/>
              <a:chOff x="4318003" y="4389509"/>
              <a:chExt cx="3530600" cy="2249420"/>
            </a:xfrm>
          </p:grpSpPr>
          <p:grpSp>
            <p:nvGrpSpPr>
              <p:cNvPr id="21" name="组合 20"/>
              <p:cNvGrpSpPr/>
              <p:nvPr/>
            </p:nvGrpSpPr>
            <p:grpSpPr>
              <a:xfrm>
                <a:off x="4318003" y="4389509"/>
                <a:ext cx="3530600" cy="2249420"/>
                <a:chOff x="4241800" y="4296372"/>
                <a:chExt cx="3530600" cy="2249420"/>
              </a:xfrm>
            </p:grpSpPr>
            <p:sp>
              <p:nvSpPr>
                <p:cNvPr id="23" name="TextBox 22"/>
                <p:cNvSpPr txBox="1"/>
                <p:nvPr/>
              </p:nvSpPr>
              <p:spPr>
                <a:xfrm>
                  <a:off x="5829239" y="5164664"/>
                  <a:ext cx="1943161" cy="584775"/>
                </a:xfrm>
                <a:prstGeom prst="rect">
                  <a:avLst/>
                </a:prstGeom>
                <a:noFill/>
              </p:spPr>
              <p:txBody>
                <a:bodyPr wrap="none" rtlCol="0">
                  <a:spAutoFit/>
                </a:bodyPr>
                <a:lstStyle/>
                <a:p>
                  <a:r>
                    <a:rPr lang="en-US" altLang="zh-CN" sz="1600" dirty="0" smtClean="0"/>
                    <a:t>PANDA</a:t>
                  </a:r>
                </a:p>
                <a:p>
                  <a:r>
                    <a:rPr lang="en-US" altLang="zh-CN" sz="1600" dirty="0" smtClean="0"/>
                    <a:t>PWO@-25</a:t>
                  </a:r>
                  <a:r>
                    <a:rPr lang="en-US" altLang="zh-CN" sz="1600" baseline="30000" dirty="0" smtClean="0"/>
                    <a:t>0</a:t>
                  </a:r>
                  <a:r>
                    <a:rPr lang="en-US" altLang="zh-CN" sz="1600" dirty="0" smtClean="0"/>
                    <a:t>C+APD</a:t>
                  </a:r>
                  <a:endParaRPr lang="zh-CN" altLang="en-US" sz="1600" dirty="0"/>
                </a:p>
              </p:txBody>
            </p:sp>
            <p:pic>
              <p:nvPicPr>
                <p:cNvPr id="24" name="Picture 2"/>
                <p:cNvPicPr>
                  <a:picLocks noChangeAspect="1" noChangeArrowheads="1"/>
                </p:cNvPicPr>
                <p:nvPr/>
              </p:nvPicPr>
              <p:blipFill>
                <a:blip r:embed="rId6" cstate="print"/>
                <a:srcRect/>
                <a:stretch>
                  <a:fillRect/>
                </a:stretch>
              </p:blipFill>
              <p:spPr bwMode="auto">
                <a:xfrm>
                  <a:off x="4241800" y="4296372"/>
                  <a:ext cx="3530600" cy="2249420"/>
                </a:xfrm>
                <a:prstGeom prst="rect">
                  <a:avLst/>
                </a:prstGeom>
                <a:noFill/>
                <a:ln w="9525" algn="ctr">
                  <a:noFill/>
                  <a:miter lim="800000"/>
                  <a:headEnd/>
                  <a:tailEnd/>
                </a:ln>
              </p:spPr>
            </p:pic>
          </p:grpSp>
          <p:sp>
            <p:nvSpPr>
              <p:cNvPr id="22" name="矩形 21"/>
              <p:cNvSpPr/>
              <p:nvPr/>
            </p:nvSpPr>
            <p:spPr>
              <a:xfrm>
                <a:off x="6513136" y="4783600"/>
                <a:ext cx="828000" cy="144000"/>
              </a:xfrm>
              <a:prstGeom prst="rect">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TextBox 19"/>
            <p:cNvSpPr txBox="1"/>
            <p:nvPr/>
          </p:nvSpPr>
          <p:spPr>
            <a:xfrm>
              <a:off x="5905442" y="5257801"/>
              <a:ext cx="2000869" cy="338554"/>
            </a:xfrm>
            <a:prstGeom prst="rect">
              <a:avLst/>
            </a:prstGeom>
            <a:noFill/>
          </p:spPr>
          <p:txBody>
            <a:bodyPr wrap="none" rtlCol="0">
              <a:spAutoFit/>
            </a:bodyPr>
            <a:lstStyle/>
            <a:p>
              <a:r>
                <a:rPr lang="en-US" altLang="zh-CN" sz="1600" dirty="0" smtClean="0"/>
                <a:t>PWO@-25 </a:t>
              </a:r>
              <a:r>
                <a:rPr lang="en-US" altLang="zh-CN" sz="1600" baseline="30000" dirty="0" smtClean="0"/>
                <a:t>0</a:t>
              </a:r>
              <a:r>
                <a:rPr lang="en-US" altLang="zh-CN" sz="1600" dirty="0" smtClean="0"/>
                <a:t>C+APD</a:t>
              </a:r>
              <a:endParaRPr lang="zh-CN" altLang="en-US" sz="1600" dirty="0"/>
            </a:p>
          </p:txBody>
        </p:sp>
      </p:grpSp>
    </p:spTree>
    <p:extLst>
      <p:ext uri="{BB962C8B-B14F-4D97-AF65-F5344CB8AC3E}">
        <p14:creationId xmlns:p14="http://schemas.microsoft.com/office/powerpoint/2010/main" val="352797175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err="1" smtClean="0">
                <a:latin typeface="Times New Roman" panose="02020603050405020304" pitchFamily="18" charset="0"/>
                <a:cs typeface="Times New Roman" panose="02020603050405020304" pitchFamily="18" charset="0"/>
              </a:rPr>
              <a:t>SiPM</a:t>
            </a:r>
            <a:r>
              <a:rPr lang="en-US" altLang="zh-CN" dirty="0" smtClean="0">
                <a:latin typeface="Times New Roman" panose="02020603050405020304" pitchFamily="18" charset="0"/>
                <a:cs typeface="Times New Roman" panose="02020603050405020304" pitchFamily="18" charset="0"/>
              </a:rPr>
              <a:t>/MPPC </a:t>
            </a:r>
            <a:r>
              <a:rPr lang="en-US" altLang="zh-CN" dirty="0">
                <a:latin typeface="Times New Roman" panose="02020603050405020304" pitchFamily="18" charset="0"/>
                <a:cs typeface="Times New Roman" panose="02020603050405020304" pitchFamily="18" charset="0"/>
              </a:rPr>
              <a:t>P</a:t>
            </a:r>
            <a:r>
              <a:rPr lang="en-US" altLang="zh-CN" dirty="0" smtClean="0">
                <a:latin typeface="Times New Roman" panose="02020603050405020304" pitchFamily="18" charset="0"/>
                <a:cs typeface="Times New Roman" panose="02020603050405020304" pitchFamily="18" charset="0"/>
              </a:rPr>
              <a:t>roducts</a:t>
            </a:r>
            <a:endParaRPr lang="zh-CN" altLang="en-US" dirty="0">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92</a:t>
            </a:fld>
            <a:endParaRPr lang="en-US" dirty="0"/>
          </a:p>
        </p:txBody>
      </p:sp>
      <p:pic>
        <p:nvPicPr>
          <p:cNvPr id="7" name="Picture 2"/>
          <p:cNvPicPr>
            <a:picLocks noChangeAspect="1" noChangeArrowheads="1"/>
          </p:cNvPicPr>
          <p:nvPr/>
        </p:nvPicPr>
        <p:blipFill>
          <a:blip r:embed="rId2" cstate="print"/>
          <a:srcRect/>
          <a:stretch>
            <a:fillRect/>
          </a:stretch>
        </p:blipFill>
        <p:spPr bwMode="auto">
          <a:xfrm>
            <a:off x="124554" y="1687344"/>
            <a:ext cx="4055004" cy="2671445"/>
          </a:xfrm>
          <a:prstGeom prst="rect">
            <a:avLst/>
          </a:prstGeom>
          <a:noFill/>
          <a:ln w="9525">
            <a:noFill/>
            <a:miter lim="800000"/>
            <a:headEnd/>
            <a:tailEnd/>
          </a:ln>
        </p:spPr>
      </p:pic>
      <p:sp>
        <p:nvSpPr>
          <p:cNvPr id="8" name="TextBox 7"/>
          <p:cNvSpPr txBox="1"/>
          <p:nvPr/>
        </p:nvSpPr>
        <p:spPr>
          <a:xfrm>
            <a:off x="489151" y="1087179"/>
            <a:ext cx="984565" cy="523220"/>
          </a:xfrm>
          <a:prstGeom prst="rect">
            <a:avLst/>
          </a:prstGeom>
          <a:noFill/>
        </p:spPr>
        <p:txBody>
          <a:bodyPr wrap="none" rtlCol="0">
            <a:spAutoFit/>
          </a:bodyPr>
          <a:lstStyle/>
          <a:p>
            <a:r>
              <a:rPr lang="en-US" altLang="zh-CN" sz="2800" dirty="0" err="1" smtClean="0">
                <a:latin typeface="+mj-lt"/>
              </a:rPr>
              <a:t>sensL</a:t>
            </a:r>
            <a:endParaRPr lang="zh-CN" altLang="en-US" sz="2800" dirty="0">
              <a:latin typeface="+mj-lt"/>
            </a:endParaRPr>
          </a:p>
        </p:txBody>
      </p:sp>
      <p:sp>
        <p:nvSpPr>
          <p:cNvPr id="9" name="TextBox 8"/>
          <p:cNvSpPr txBox="1"/>
          <p:nvPr/>
        </p:nvSpPr>
        <p:spPr>
          <a:xfrm>
            <a:off x="725687" y="4593012"/>
            <a:ext cx="2654894" cy="1200329"/>
          </a:xfrm>
          <a:prstGeom prst="rect">
            <a:avLst/>
          </a:prstGeom>
          <a:noFill/>
        </p:spPr>
        <p:txBody>
          <a:bodyPr wrap="none" rtlCol="0">
            <a:spAutoFit/>
          </a:bodyPr>
          <a:lstStyle/>
          <a:p>
            <a:r>
              <a:rPr lang="en-US" altLang="zh-CN" dirty="0" smtClean="0"/>
              <a:t>4 x 4 channel array</a:t>
            </a:r>
          </a:p>
          <a:p>
            <a:r>
              <a:rPr lang="en-US" altLang="zh-CN" dirty="0" smtClean="0"/>
              <a:t>3 x 3 mm</a:t>
            </a:r>
            <a:r>
              <a:rPr lang="en-US" altLang="zh-CN" baseline="30000" dirty="0" smtClean="0"/>
              <a:t>2</a:t>
            </a:r>
            <a:r>
              <a:rPr lang="en-US" altLang="zh-CN" dirty="0" smtClean="0"/>
              <a:t> each channel</a:t>
            </a:r>
          </a:p>
          <a:p>
            <a:r>
              <a:rPr lang="en-US" altLang="zh-CN" dirty="0" smtClean="0"/>
              <a:t>4774 cells per channel</a:t>
            </a:r>
          </a:p>
          <a:p>
            <a:r>
              <a:rPr lang="en-US" altLang="zh-CN" dirty="0" smtClean="0"/>
              <a:t>~ €120 </a:t>
            </a:r>
            <a:endParaRPr lang="zh-CN" altLang="en-US" dirty="0"/>
          </a:p>
        </p:txBody>
      </p:sp>
      <p:pic>
        <p:nvPicPr>
          <p:cNvPr id="10" name="Picture 4"/>
          <p:cNvPicPr>
            <a:picLocks noChangeAspect="1" noChangeArrowheads="1"/>
          </p:cNvPicPr>
          <p:nvPr/>
        </p:nvPicPr>
        <p:blipFill>
          <a:blip r:embed="rId3" cstate="print"/>
          <a:srcRect l="11973" t="7486" r="66993" b="25299"/>
          <a:stretch>
            <a:fillRect/>
          </a:stretch>
        </p:blipFill>
        <p:spPr bwMode="auto">
          <a:xfrm>
            <a:off x="5560154" y="1623254"/>
            <a:ext cx="2615309" cy="2564167"/>
          </a:xfrm>
          <a:prstGeom prst="rect">
            <a:avLst/>
          </a:prstGeom>
          <a:noFill/>
          <a:ln w="9525">
            <a:noFill/>
            <a:miter lim="800000"/>
            <a:headEnd/>
            <a:tailEnd/>
          </a:ln>
        </p:spPr>
      </p:pic>
      <p:sp>
        <p:nvSpPr>
          <p:cNvPr id="11" name="TextBox 10"/>
          <p:cNvSpPr txBox="1"/>
          <p:nvPr/>
        </p:nvSpPr>
        <p:spPr>
          <a:xfrm>
            <a:off x="6742165" y="1100034"/>
            <a:ext cx="1944635" cy="523220"/>
          </a:xfrm>
          <a:prstGeom prst="rect">
            <a:avLst/>
          </a:prstGeom>
          <a:noFill/>
        </p:spPr>
        <p:txBody>
          <a:bodyPr wrap="none" rtlCol="0">
            <a:spAutoFit/>
          </a:bodyPr>
          <a:lstStyle/>
          <a:p>
            <a:r>
              <a:rPr lang="en-US" altLang="zh-CN" sz="2800" dirty="0" smtClean="0">
                <a:latin typeface="+mj-lt"/>
              </a:rPr>
              <a:t>Hamamatsu</a:t>
            </a:r>
            <a:endParaRPr lang="zh-CN" altLang="en-US" sz="2800" dirty="0">
              <a:latin typeface="+mj-lt"/>
            </a:endParaRPr>
          </a:p>
        </p:txBody>
      </p:sp>
      <p:sp>
        <p:nvSpPr>
          <p:cNvPr id="12" name="TextBox 11"/>
          <p:cNvSpPr txBox="1"/>
          <p:nvPr/>
        </p:nvSpPr>
        <p:spPr>
          <a:xfrm>
            <a:off x="5648458" y="4358789"/>
            <a:ext cx="2654894" cy="1200329"/>
          </a:xfrm>
          <a:prstGeom prst="rect">
            <a:avLst/>
          </a:prstGeom>
          <a:noFill/>
        </p:spPr>
        <p:txBody>
          <a:bodyPr wrap="none" rtlCol="0">
            <a:spAutoFit/>
          </a:bodyPr>
          <a:lstStyle/>
          <a:p>
            <a:r>
              <a:rPr lang="en-US" altLang="zh-CN" dirty="0" smtClean="0"/>
              <a:t>4 x 4 channel array</a:t>
            </a:r>
          </a:p>
          <a:p>
            <a:r>
              <a:rPr lang="en-US" altLang="zh-CN" dirty="0" smtClean="0"/>
              <a:t>3 x 3 mm</a:t>
            </a:r>
            <a:r>
              <a:rPr lang="en-US" altLang="zh-CN" baseline="30000" dirty="0" smtClean="0"/>
              <a:t>2</a:t>
            </a:r>
            <a:r>
              <a:rPr lang="en-US" altLang="zh-CN" dirty="0" smtClean="0"/>
              <a:t> each channel</a:t>
            </a:r>
          </a:p>
          <a:p>
            <a:r>
              <a:rPr lang="en-US" altLang="zh-CN" dirty="0" smtClean="0"/>
              <a:t>3600 cells per channel</a:t>
            </a:r>
          </a:p>
          <a:p>
            <a:r>
              <a:rPr lang="en-US" altLang="zh-CN" dirty="0" smtClean="0"/>
              <a:t>~ </a:t>
            </a:r>
            <a:r>
              <a:rPr lang="zh-CN" altLang="en-US" dirty="0" smtClean="0"/>
              <a:t>￥</a:t>
            </a:r>
            <a:r>
              <a:rPr lang="en-US" altLang="zh-CN" dirty="0" smtClean="0"/>
              <a:t>1500 </a:t>
            </a:r>
            <a:endParaRPr lang="zh-CN" altLang="en-US" dirty="0"/>
          </a:p>
        </p:txBody>
      </p:sp>
    </p:spTree>
    <p:extLst>
      <p:ext uri="{BB962C8B-B14F-4D97-AF65-F5344CB8AC3E}">
        <p14:creationId xmlns:p14="http://schemas.microsoft.com/office/powerpoint/2010/main" val="17500262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22489" y="50539"/>
            <a:ext cx="7578232" cy="714850"/>
          </a:xfrm>
        </p:spPr>
        <p:txBody>
          <a:bodyPr>
            <a:noAutofit/>
          </a:bodyPr>
          <a:lstStyle/>
          <a:p>
            <a:r>
              <a:rPr lang="en-US" altLang="zh-CN" sz="3600" dirty="0" smtClean="0">
                <a:latin typeface="Times New Roman" panose="02020603050405020304" pitchFamily="18" charset="0"/>
              </a:rPr>
              <a:t>Production mechanism</a:t>
            </a:r>
            <a:endParaRPr lang="zh-CN" altLang="en-US" sz="3600" dirty="0">
              <a:latin typeface="Times New Roman" panose="02020603050405020304" pitchFamily="18" charset="0"/>
            </a:endParaRPr>
          </a:p>
        </p:txBody>
      </p:sp>
      <p:sp>
        <p:nvSpPr>
          <p:cNvPr id="3" name="内容占位符 2"/>
          <p:cNvSpPr>
            <a:spLocks noGrp="1"/>
          </p:cNvSpPr>
          <p:nvPr>
            <p:ph idx="1"/>
          </p:nvPr>
        </p:nvSpPr>
        <p:spPr>
          <a:xfrm>
            <a:off x="722489" y="979910"/>
            <a:ext cx="8325556" cy="2812321"/>
          </a:xfrm>
        </p:spPr>
        <p:txBody>
          <a:bodyPr>
            <a:normAutofit fontScale="92500"/>
          </a:bodyPr>
          <a:lstStyle/>
          <a:p>
            <a:pPr marL="198000" indent="-198000"/>
            <a:r>
              <a:rPr lang="en-US" altLang="zh-CN" sz="1800" dirty="0" smtClean="0">
                <a:solidFill>
                  <a:srgbClr val="0036FA"/>
                </a:solidFill>
                <a:latin typeface="Times New Roman" panose="02020603050405020304" pitchFamily="18" charset="0"/>
                <a:cs typeface="Times New Roman" panose="02020603050405020304" pitchFamily="18" charset="0"/>
                <a:sym typeface="Symbol" panose="05050102010706020507" pitchFamily="18" charset="2"/>
              </a:rPr>
              <a:t>/Y particles are directly produced :</a:t>
            </a:r>
            <a:r>
              <a:rPr lang="zh-CN" altLang="en-US" sz="1800" dirty="0">
                <a:solidFill>
                  <a:srgbClr val="0036FA"/>
                </a:solidFill>
                <a:latin typeface="Times New Roman" panose="02020603050405020304" pitchFamily="18" charset="0"/>
                <a:cs typeface="Times New Roman" panose="02020603050405020304" pitchFamily="18" charset="0"/>
                <a:sym typeface="Symbol" panose="05050102010706020507" pitchFamily="18" charset="2"/>
              </a:rPr>
              <a:t> </a:t>
            </a:r>
            <a:endParaRPr lang="en-US" altLang="zh-CN" sz="1800" dirty="0" smtClean="0">
              <a:solidFill>
                <a:srgbClr val="0036FA"/>
              </a:solidFill>
              <a:latin typeface="Times New Roman" panose="02020603050405020304" pitchFamily="18" charset="0"/>
              <a:cs typeface="Times New Roman" panose="02020603050405020304" pitchFamily="18" charset="0"/>
              <a:sym typeface="Symbol" panose="05050102010706020507" pitchFamily="18" charset="2"/>
            </a:endParaRPr>
          </a:p>
          <a:p>
            <a:pPr marL="450000" indent="-198000">
              <a:lnSpc>
                <a:spcPts val="1860"/>
              </a:lnSpc>
              <a:buFont typeface="Symbol" panose="05050102010706020507" pitchFamily="18" charset="2"/>
              <a:buChar char="-"/>
            </a:pPr>
            <a:r>
              <a:rPr lang="en-US" altLang="zh-CN" sz="1600" b="0" dirty="0" smtClean="0">
                <a:latin typeface="Times New Roman" panose="02020603050405020304" pitchFamily="18" charset="0"/>
                <a:cs typeface="Times New Roman" panose="02020603050405020304" pitchFamily="18" charset="0"/>
                <a:sym typeface="Symbol" panose="05050102010706020507" pitchFamily="18" charset="2"/>
              </a:rPr>
              <a:t>Measure the production cross section precisely, </a:t>
            </a:r>
          </a:p>
          <a:p>
            <a:pPr marL="450000" indent="-198000">
              <a:lnSpc>
                <a:spcPts val="1860"/>
              </a:lnSpc>
              <a:buFont typeface="Symbol" panose="05050102010706020507" pitchFamily="18" charset="2"/>
              <a:buChar char="-"/>
            </a:pPr>
            <a:r>
              <a:rPr lang="en-US" altLang="zh-CN" sz="1600" b="0" dirty="0">
                <a:latin typeface="Times New Roman" panose="02020603050405020304" pitchFamily="18" charset="0"/>
                <a:cs typeface="Times New Roman" panose="02020603050405020304" pitchFamily="18" charset="0"/>
                <a:sym typeface="Symbol" panose="05050102010706020507" pitchFamily="18" charset="2"/>
              </a:rPr>
              <a:t>E</a:t>
            </a:r>
            <a:r>
              <a:rPr lang="en-US" altLang="zh-CN" sz="1600" b="0" dirty="0" smtClean="0">
                <a:latin typeface="Times New Roman" panose="02020603050405020304" pitchFamily="18" charset="0"/>
                <a:cs typeface="Times New Roman" panose="02020603050405020304" pitchFamily="18" charset="0"/>
                <a:sym typeface="Symbol" panose="05050102010706020507" pitchFamily="18" charset="2"/>
              </a:rPr>
              <a:t>xtract the excited  or Y states resonance parameters via fitting data.</a:t>
            </a:r>
          </a:p>
          <a:p>
            <a:pPr marL="198000" indent="-198000"/>
            <a:r>
              <a:rPr lang="en-US" altLang="zh-CN" sz="1800" dirty="0" smtClean="0">
                <a:solidFill>
                  <a:srgbClr val="0036FA"/>
                </a:solidFill>
                <a:latin typeface="Times New Roman" panose="02020603050405020304" pitchFamily="18" charset="0"/>
                <a:cs typeface="Times New Roman" panose="02020603050405020304" pitchFamily="18" charset="0"/>
                <a:sym typeface="Symbol" panose="05050102010706020507" pitchFamily="18" charset="2"/>
              </a:rPr>
              <a:t>Study states with C=+1 via radiative transition :</a:t>
            </a:r>
          </a:p>
          <a:p>
            <a:pPr marL="450000" indent="-198000">
              <a:buFont typeface="Symbol" panose="05050102010706020507" pitchFamily="18" charset="2"/>
              <a:buChar char="-"/>
            </a:pPr>
            <a:r>
              <a:rPr lang="en-US" altLang="zh-CN" sz="1600" b="0" dirty="0" smtClean="0">
                <a:latin typeface="Times New Roman" panose="02020603050405020304" pitchFamily="18" charset="0"/>
                <a:cs typeface="Times New Roman" panose="02020603050405020304" pitchFamily="18" charset="0"/>
                <a:sym typeface="Symbol" panose="05050102010706020507" pitchFamily="18" charset="2"/>
              </a:rPr>
              <a:t>B((3S)</a:t>
            </a:r>
            <a:r>
              <a:rPr lang="en-US" altLang="zh-CN" sz="1600" b="0" baseline="-25000" dirty="0" err="1" smtClean="0">
                <a:latin typeface="Times New Roman" panose="02020603050405020304" pitchFamily="18" charset="0"/>
                <a:cs typeface="Times New Roman" panose="02020603050405020304" pitchFamily="18" charset="0"/>
                <a:sym typeface="Symbol" panose="05050102010706020507" pitchFamily="18" charset="2"/>
              </a:rPr>
              <a:t>cJ</a:t>
            </a:r>
            <a:r>
              <a:rPr lang="en-US" altLang="zh-CN" sz="1600" b="0" dirty="0" smtClean="0">
                <a:latin typeface="Times New Roman" panose="02020603050405020304" pitchFamily="18" charset="0"/>
                <a:cs typeface="Times New Roman" panose="02020603050405020304" pitchFamily="18" charset="0"/>
                <a:sym typeface="Symbol" panose="05050102010706020507" pitchFamily="18" charset="2"/>
              </a:rPr>
              <a:t>) = (7,3,1)10</a:t>
            </a:r>
            <a:r>
              <a:rPr lang="en-US" altLang="zh-CN" sz="1600" b="0" baseline="30000" dirty="0" smtClean="0">
                <a:latin typeface="Times New Roman" panose="02020603050405020304" pitchFamily="18" charset="0"/>
                <a:cs typeface="Times New Roman" panose="02020603050405020304" pitchFamily="18" charset="0"/>
                <a:sym typeface="Symbol" panose="05050102010706020507" pitchFamily="18" charset="2"/>
              </a:rPr>
              <a:t>-4</a:t>
            </a:r>
            <a:r>
              <a:rPr lang="en-US" altLang="zh-CN" sz="1600" b="0" dirty="0" smtClean="0">
                <a:latin typeface="Times New Roman" panose="02020603050405020304" pitchFamily="18" charset="0"/>
                <a:cs typeface="Times New Roman" panose="02020603050405020304" pitchFamily="18" charset="0"/>
                <a:sym typeface="Symbol" panose="05050102010706020507" pitchFamily="18" charset="2"/>
              </a:rPr>
              <a:t> for J=2, 1, 0  </a:t>
            </a:r>
            <a:r>
              <a:rPr lang="en-US" altLang="zh-CN" sz="1600" b="0" dirty="0" smtClean="0">
                <a:solidFill>
                  <a:schemeClr val="bg1">
                    <a:lumMod val="75000"/>
                  </a:schemeClr>
                </a:solidFill>
                <a:latin typeface="Times New Roman" panose="02020603050405020304" pitchFamily="18" charset="0"/>
                <a:cs typeface="Times New Roman" panose="02020603050405020304" pitchFamily="18" charset="0"/>
                <a:sym typeface="Symbol" panose="05050102010706020507" pitchFamily="18" charset="2"/>
              </a:rPr>
              <a:t>[E. </a:t>
            </a:r>
            <a:r>
              <a:rPr lang="en-US" altLang="zh-CN" sz="1600" b="0" dirty="0" err="1" smtClean="0">
                <a:solidFill>
                  <a:schemeClr val="bg1">
                    <a:lumMod val="75000"/>
                  </a:schemeClr>
                </a:solidFill>
                <a:latin typeface="Times New Roman" panose="02020603050405020304" pitchFamily="18" charset="0"/>
                <a:cs typeface="Times New Roman" panose="02020603050405020304" pitchFamily="18" charset="0"/>
                <a:sym typeface="Symbol" panose="05050102010706020507" pitchFamily="18" charset="2"/>
              </a:rPr>
              <a:t>Eichten</a:t>
            </a:r>
            <a:r>
              <a:rPr lang="en-US" altLang="zh-CN" sz="1600" b="0" dirty="0" smtClean="0">
                <a:solidFill>
                  <a:schemeClr val="bg1">
                    <a:lumMod val="75000"/>
                  </a:schemeClr>
                </a:solidFill>
                <a:latin typeface="Times New Roman" panose="02020603050405020304" pitchFamily="18" charset="0"/>
                <a:cs typeface="Times New Roman" panose="02020603050405020304" pitchFamily="18" charset="0"/>
                <a:sym typeface="Symbol" panose="05050102010706020507" pitchFamily="18" charset="2"/>
              </a:rPr>
              <a:t> et al. Rev. Mod. Phys. 80, 1161 (2008)]</a:t>
            </a:r>
          </a:p>
          <a:p>
            <a:pPr marL="450000" indent="-198000">
              <a:buFont typeface="Symbol" panose="05050102010706020507" pitchFamily="18" charset="2"/>
              <a:buChar char="-"/>
            </a:pPr>
            <a:r>
              <a:rPr lang="en-US" altLang="zh-CN" sz="1600" b="0" dirty="0" smtClean="0">
                <a:latin typeface="Times New Roman" panose="02020603050405020304" pitchFamily="18" charset="0"/>
                <a:cs typeface="Times New Roman" panose="02020603050405020304" pitchFamily="18" charset="0"/>
                <a:sym typeface="Symbol" panose="05050102010706020507" pitchFamily="18" charset="2"/>
              </a:rPr>
              <a:t>(</a:t>
            </a:r>
            <a:r>
              <a:rPr lang="en-US" altLang="zh-CN" sz="1600" b="0" dirty="0" err="1" smtClean="0">
                <a:latin typeface="Times New Roman" panose="02020603050405020304" pitchFamily="18" charset="0"/>
                <a:cs typeface="Times New Roman" panose="02020603050405020304" pitchFamily="18" charset="0"/>
                <a:sym typeface="Symbol" panose="05050102010706020507" pitchFamily="18" charset="2"/>
              </a:rPr>
              <a:t>nS</a:t>
            </a:r>
            <a:r>
              <a:rPr lang="en-US" altLang="zh-CN" sz="1600" b="0" dirty="0" smtClean="0">
                <a:latin typeface="Times New Roman" panose="02020603050405020304" pitchFamily="18" charset="0"/>
                <a:cs typeface="Times New Roman" panose="02020603050405020304" pitchFamily="18" charset="0"/>
                <a:sym typeface="Symbol" panose="05050102010706020507" pitchFamily="18" charset="2"/>
              </a:rPr>
              <a:t>/</a:t>
            </a:r>
            <a:r>
              <a:rPr lang="en-US" altLang="zh-CN" sz="1600" b="0" dirty="0" err="1" smtClean="0">
                <a:latin typeface="Times New Roman" panose="02020603050405020304" pitchFamily="18" charset="0"/>
                <a:cs typeface="Times New Roman" panose="02020603050405020304" pitchFamily="18" charset="0"/>
                <a:sym typeface="Symbol" panose="05050102010706020507" pitchFamily="18" charset="2"/>
              </a:rPr>
              <a:t>n</a:t>
            </a:r>
            <a:r>
              <a:rPr lang="en-US" altLang="zh-CN" sz="1600" b="0" dirty="0" err="1">
                <a:latin typeface="Times New Roman" panose="02020603050405020304" pitchFamily="18" charset="0"/>
                <a:cs typeface="Times New Roman" panose="02020603050405020304" pitchFamily="18" charset="0"/>
                <a:sym typeface="Symbol" panose="05050102010706020507" pitchFamily="18" charset="2"/>
              </a:rPr>
              <a:t>D</a:t>
            </a:r>
            <a:r>
              <a:rPr lang="en-US" altLang="zh-CN" sz="1600" b="0" dirty="0" smtClean="0">
                <a:latin typeface="Times New Roman" panose="02020603050405020304" pitchFamily="18" charset="0"/>
                <a:cs typeface="Times New Roman" panose="02020603050405020304" pitchFamily="18" charset="0"/>
                <a:sym typeface="Symbol" panose="05050102010706020507" pitchFamily="18" charset="2"/>
              </a:rPr>
              <a:t>)XYZ [X(3872) ,Y(4140) et al.], no </a:t>
            </a:r>
            <a:r>
              <a:rPr lang="en-US" altLang="zh-CN" sz="1600" b="0" dirty="0">
                <a:latin typeface="Times New Roman" panose="02020603050405020304" pitchFamily="18" charset="0"/>
                <a:cs typeface="Times New Roman" panose="02020603050405020304" pitchFamily="18" charset="0"/>
              </a:rPr>
              <a:t>theoretical</a:t>
            </a:r>
            <a:r>
              <a:rPr lang="en-US" altLang="zh-CN" sz="1600" b="0" dirty="0" smtClean="0">
                <a:latin typeface="Times New Roman" panose="02020603050405020304" pitchFamily="18" charset="0"/>
                <a:cs typeface="Times New Roman" panose="02020603050405020304" pitchFamily="18" charset="0"/>
                <a:sym typeface="Symbol" panose="05050102010706020507" pitchFamily="18" charset="2"/>
              </a:rPr>
              <a:t> prediction on transition rate,  </a:t>
            </a:r>
          </a:p>
          <a:p>
            <a:pPr marL="252000" indent="0">
              <a:buNone/>
            </a:pPr>
            <a:r>
              <a:rPr lang="en-US" altLang="zh-CN" sz="1600" b="0" dirty="0">
                <a:latin typeface="Times New Roman" panose="02020603050405020304" pitchFamily="18" charset="0"/>
                <a:cs typeface="Times New Roman" panose="02020603050405020304" pitchFamily="18" charset="0"/>
                <a:sym typeface="Symbol" panose="05050102010706020507" pitchFamily="18" charset="2"/>
              </a:rPr>
              <a:t> </a:t>
            </a:r>
            <a:r>
              <a:rPr lang="en-US" altLang="zh-CN" sz="1600" b="0" dirty="0" smtClean="0">
                <a:latin typeface="Times New Roman" panose="02020603050405020304" pitchFamily="18" charset="0"/>
                <a:cs typeface="Times New Roman" panose="02020603050405020304" pitchFamily="18" charset="0"/>
                <a:sym typeface="Symbol" panose="05050102010706020507" pitchFamily="18" charset="2"/>
              </a:rPr>
              <a:t>    BESIII : </a:t>
            </a:r>
            <a:r>
              <a:rPr lang="en-US" altLang="zh-CN" sz="1600" b="0" dirty="0">
                <a:latin typeface="Times New Roman" panose="02020603050405020304" pitchFamily="18" charset="0"/>
                <a:cs typeface="Times New Roman" panose="02020603050405020304" pitchFamily="18" charset="0"/>
                <a:sym typeface="Symbol" panose="05050102010706020507" pitchFamily="18" charset="2"/>
              </a:rPr>
              <a:t>(</a:t>
            </a:r>
            <a:r>
              <a:rPr lang="en-US" altLang="zh-CN" sz="1600" b="0" dirty="0" smtClean="0">
                <a:latin typeface="Times New Roman" panose="02020603050405020304" pitchFamily="18" charset="0"/>
                <a:cs typeface="Times New Roman" panose="02020603050405020304" pitchFamily="18" charset="0"/>
                <a:sym typeface="Symbol" panose="05050102010706020507" pitchFamily="18" charset="2"/>
              </a:rPr>
              <a:t>Y(4260)</a:t>
            </a:r>
            <a:r>
              <a:rPr lang="en-US" altLang="zh-CN" sz="1600" b="0" dirty="0">
                <a:latin typeface="Times New Roman" panose="02020603050405020304" pitchFamily="18" charset="0"/>
                <a:cs typeface="Times New Roman" panose="02020603050405020304" pitchFamily="18" charset="0"/>
                <a:sym typeface="Symbol" panose="05050102010706020507" pitchFamily="18" charset="2"/>
              </a:rPr>
              <a:t> </a:t>
            </a:r>
            <a:r>
              <a:rPr lang="en-US" altLang="zh-CN" sz="1600" b="0" dirty="0" smtClean="0">
                <a:latin typeface="Times New Roman" panose="02020603050405020304" pitchFamily="18" charset="0"/>
                <a:cs typeface="Times New Roman" panose="02020603050405020304" pitchFamily="18" charset="0"/>
                <a:sym typeface="Symbol" panose="05050102010706020507" pitchFamily="18" charset="2"/>
              </a:rPr>
              <a:t>X(3872))6pb  </a:t>
            </a:r>
            <a:r>
              <a:rPr lang="en-US" altLang="zh-CN" sz="1600" b="0" dirty="0" smtClean="0">
                <a:solidFill>
                  <a:schemeClr val="bg1">
                    <a:lumMod val="75000"/>
                  </a:schemeClr>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CN" sz="1600" b="0" dirty="0">
                <a:solidFill>
                  <a:schemeClr val="bg1">
                    <a:lumMod val="75000"/>
                  </a:schemeClr>
                </a:solidFill>
                <a:latin typeface="Times New Roman" panose="02020603050405020304" pitchFamily="18" charset="0"/>
                <a:cs typeface="Times New Roman" panose="02020603050405020304" pitchFamily="18" charset="0"/>
              </a:rPr>
              <a:t>PRL 112, 092001 (2013</a:t>
            </a:r>
            <a:r>
              <a:rPr lang="en-US" altLang="zh-CN" sz="1600" b="0" dirty="0" smtClean="0">
                <a:solidFill>
                  <a:schemeClr val="bg1">
                    <a:lumMod val="75000"/>
                  </a:schemeClr>
                </a:solidFill>
                <a:latin typeface="Times New Roman" panose="02020603050405020304" pitchFamily="18" charset="0"/>
                <a:cs typeface="Times New Roman" panose="02020603050405020304" pitchFamily="18" charset="0"/>
              </a:rPr>
              <a:t>)</a:t>
            </a:r>
            <a:r>
              <a:rPr lang="en-US" altLang="zh-CN" sz="1600" b="0" dirty="0" smtClean="0">
                <a:solidFill>
                  <a:schemeClr val="bg1">
                    <a:lumMod val="75000"/>
                  </a:schemeClr>
                </a:solidFill>
                <a:latin typeface="Times New Roman" panose="02020603050405020304" pitchFamily="18" charset="0"/>
                <a:cs typeface="Times New Roman" panose="02020603050405020304" pitchFamily="18" charset="0"/>
                <a:sym typeface="Symbol" panose="05050102010706020507" pitchFamily="18" charset="2"/>
              </a:rPr>
              <a:t>]</a:t>
            </a:r>
          </a:p>
          <a:p>
            <a:pPr marL="198000" indent="-198000"/>
            <a:r>
              <a:rPr lang="en-US" altLang="zh-CN" sz="1800" dirty="0" smtClean="0">
                <a:solidFill>
                  <a:srgbClr val="0036FA"/>
                </a:solidFill>
                <a:latin typeface="Times New Roman" panose="02020603050405020304" pitchFamily="18" charset="0"/>
                <a:cs typeface="Times New Roman" panose="02020603050405020304" pitchFamily="18" charset="0"/>
                <a:sym typeface="Symbol" panose="05050102010706020507" pitchFamily="18" charset="2"/>
              </a:rPr>
              <a:t>Search for states in </a:t>
            </a:r>
            <a:r>
              <a:rPr lang="en-US" altLang="zh-CN" sz="1800" dirty="0">
                <a:solidFill>
                  <a:srgbClr val="0036FA"/>
                </a:solidFill>
                <a:latin typeface="Times New Roman" panose="02020603050405020304" pitchFamily="18" charset="0"/>
                <a:cs typeface="Times New Roman" panose="02020603050405020304" pitchFamily="18" charset="0"/>
                <a:sym typeface="Symbol" panose="05050102010706020507" pitchFamily="18" charset="2"/>
              </a:rPr>
              <a:t>/Y particles </a:t>
            </a:r>
            <a:r>
              <a:rPr lang="en-US" altLang="zh-CN" sz="1800" dirty="0" smtClean="0">
                <a:solidFill>
                  <a:srgbClr val="0036FA"/>
                </a:solidFill>
                <a:latin typeface="Times New Roman" panose="02020603050405020304" pitchFamily="18" charset="0"/>
                <a:cs typeface="Times New Roman" panose="02020603050405020304" pitchFamily="18" charset="0"/>
                <a:sym typeface="Symbol" panose="05050102010706020507" pitchFamily="18" charset="2"/>
              </a:rPr>
              <a:t>hadron decay :</a:t>
            </a:r>
          </a:p>
          <a:p>
            <a:pPr marL="450000" indent="-198000">
              <a:buFont typeface="Symbol" panose="05050102010706020507" pitchFamily="18" charset="2"/>
              <a:buChar char="-"/>
            </a:pPr>
            <a:r>
              <a:rPr lang="en-US" altLang="zh-CN" sz="1600" b="0" dirty="0" smtClean="0">
                <a:latin typeface="Times New Roman" panose="02020603050405020304" pitchFamily="18" charset="0"/>
                <a:cs typeface="Times New Roman" panose="02020603050405020304" pitchFamily="18" charset="0"/>
                <a:sym typeface="Symbol" panose="05050102010706020507" pitchFamily="18" charset="2"/>
              </a:rPr>
              <a:t>Y(4260)</a:t>
            </a:r>
            <a:r>
              <a:rPr lang="en-US" altLang="zh-CN" sz="1600" b="0" dirty="0" err="1" smtClean="0">
                <a:latin typeface="Times New Roman" panose="02020603050405020304" pitchFamily="18" charset="0"/>
                <a:cs typeface="Times New Roman" panose="02020603050405020304" pitchFamily="18" charset="0"/>
                <a:sym typeface="Symbol" panose="05050102010706020507" pitchFamily="18" charset="2"/>
              </a:rPr>
              <a:t>Z</a:t>
            </a:r>
            <a:r>
              <a:rPr lang="en-US" altLang="zh-CN" sz="1600" b="0" baseline="-25000" dirty="0" err="1" smtClean="0">
                <a:latin typeface="Times New Roman" panose="02020603050405020304" pitchFamily="18" charset="0"/>
                <a:cs typeface="Times New Roman" panose="02020603050405020304" pitchFamily="18" charset="0"/>
                <a:sym typeface="Symbol" panose="05050102010706020507" pitchFamily="18" charset="2"/>
              </a:rPr>
              <a:t>c</a:t>
            </a:r>
            <a:r>
              <a:rPr lang="en-US" altLang="zh-CN" sz="1600" b="0" dirty="0" smtClean="0">
                <a:latin typeface="Times New Roman" panose="02020603050405020304" pitchFamily="18" charset="0"/>
                <a:cs typeface="Times New Roman" panose="02020603050405020304" pitchFamily="18" charset="0"/>
                <a:sym typeface="Symbol" panose="05050102010706020507" pitchFamily="18" charset="2"/>
              </a:rPr>
              <a:t>(3900), </a:t>
            </a:r>
            <a:r>
              <a:rPr lang="en-US" altLang="zh-CN" sz="1600" b="0" dirty="0" err="1" smtClean="0">
                <a:latin typeface="Times New Roman" panose="02020603050405020304" pitchFamily="18" charset="0"/>
                <a:cs typeface="Times New Roman" panose="02020603050405020304" pitchFamily="18" charset="0"/>
                <a:sym typeface="Symbol" panose="05050102010706020507" pitchFamily="18" charset="2"/>
              </a:rPr>
              <a:t>h</a:t>
            </a:r>
            <a:r>
              <a:rPr lang="en-US" altLang="zh-CN" sz="1600" b="0" baseline="-25000" dirty="0" err="1" smtClean="0">
                <a:latin typeface="Times New Roman" panose="02020603050405020304" pitchFamily="18" charset="0"/>
                <a:cs typeface="Times New Roman" panose="02020603050405020304" pitchFamily="18" charset="0"/>
                <a:sym typeface="Symbol" panose="05050102010706020507" pitchFamily="18" charset="2"/>
              </a:rPr>
              <a:t>c</a:t>
            </a:r>
            <a:r>
              <a:rPr lang="en-US" altLang="zh-CN" sz="1600" b="0" dirty="0" smtClean="0">
                <a:latin typeface="Times New Roman" panose="02020603050405020304" pitchFamily="18" charset="0"/>
                <a:cs typeface="Times New Roman" panose="02020603050405020304" pitchFamily="18" charset="0"/>
                <a:sym typeface="Symbol" panose="05050102010706020507" pitchFamily="18" charset="2"/>
              </a:rPr>
              <a:t>(1P/2P) …..</a:t>
            </a:r>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z="1200" smtClean="0"/>
              <a:t>高能物理战略研讨会 </a:t>
            </a:r>
            <a:r>
              <a:rPr lang="en-US" altLang="zh-CN" sz="1200" smtClean="0"/>
              <a:t>(</a:t>
            </a:r>
            <a:r>
              <a:rPr lang="zh-CN" altLang="en-US" sz="1200" smtClean="0"/>
              <a:t>合肥</a:t>
            </a:r>
            <a:r>
              <a:rPr lang="en-US" altLang="zh-CN" sz="1200" smtClean="0"/>
              <a:t>)</a:t>
            </a:r>
            <a:endParaRPr lang="en-US" sz="1200" dirty="0"/>
          </a:p>
        </p:txBody>
      </p:sp>
      <p:sp>
        <p:nvSpPr>
          <p:cNvPr id="6" name="灯片编号占位符 5"/>
          <p:cNvSpPr>
            <a:spLocks noGrp="1"/>
          </p:cNvSpPr>
          <p:nvPr>
            <p:ph type="sldNum" sz="quarter" idx="12"/>
          </p:nvPr>
        </p:nvSpPr>
        <p:spPr/>
        <p:txBody>
          <a:bodyPr/>
          <a:lstStyle/>
          <a:p>
            <a:fld id="{C973300C-797F-D148-A78D-320196FBAF04}" type="slidenum">
              <a:rPr lang="en-US" smtClean="0"/>
              <a:pPr/>
              <a:t>93</a:t>
            </a:fld>
            <a:endParaRPr lang="en-US" dirty="0"/>
          </a:p>
        </p:txBody>
      </p:sp>
      <p:sp>
        <p:nvSpPr>
          <p:cNvPr id="7" name="文本框 6"/>
          <p:cNvSpPr txBox="1"/>
          <p:nvPr/>
        </p:nvSpPr>
        <p:spPr>
          <a:xfrm>
            <a:off x="722489" y="4119918"/>
            <a:ext cx="7843521" cy="2221121"/>
          </a:xfrm>
          <a:prstGeom prst="rect">
            <a:avLst/>
          </a:prstGeom>
          <a:noFill/>
        </p:spPr>
        <p:txBody>
          <a:bodyPr wrap="square" rtlCol="0">
            <a:spAutoFit/>
          </a:bodyPr>
          <a:lstStyle/>
          <a:p>
            <a:pPr marL="198000" indent="-198000">
              <a:lnSpc>
                <a:spcPts val="2460"/>
              </a:lnSpc>
              <a:buFont typeface="Arial" panose="020B0604020202020204" pitchFamily="34" charset="0"/>
              <a:buChar char="•"/>
            </a:pPr>
            <a:r>
              <a:rPr lang="en-US" altLang="zh-CN" b="1" dirty="0" smtClean="0">
                <a:solidFill>
                  <a:srgbClr val="0036FA"/>
                </a:solidFill>
                <a:latin typeface="Times New Roman" panose="02020603050405020304" pitchFamily="18" charset="0"/>
                <a:cs typeface="Times New Roman" panose="02020603050405020304" pitchFamily="18" charset="0"/>
              </a:rPr>
              <a:t>Where are the missing states above the charm threshold</a:t>
            </a:r>
          </a:p>
          <a:p>
            <a:pPr marL="450000" indent="-198000">
              <a:lnSpc>
                <a:spcPts val="2160"/>
              </a:lnSpc>
              <a:buFont typeface="Symbol" panose="05050102010706020507" pitchFamily="18" charset="2"/>
              <a:buChar char="-"/>
            </a:pPr>
            <a:r>
              <a:rPr lang="en-US" altLang="zh-CN" sz="1600" baseline="30000" dirty="0" smtClean="0">
                <a:latin typeface="Times New Roman" panose="02020603050405020304" pitchFamily="18" charset="0"/>
                <a:cs typeface="Times New Roman" panose="02020603050405020304" pitchFamily="18" charset="0"/>
              </a:rPr>
              <a:t>1</a:t>
            </a:r>
            <a:r>
              <a:rPr lang="en-US" altLang="zh-CN" sz="1600" dirty="0" smtClean="0">
                <a:latin typeface="Times New Roman" panose="02020603050405020304" pitchFamily="18" charset="0"/>
                <a:cs typeface="Times New Roman" panose="02020603050405020304" pitchFamily="18" charset="0"/>
              </a:rPr>
              <a:t>D</a:t>
            </a:r>
            <a:r>
              <a:rPr lang="en-US" altLang="zh-CN" sz="1600" baseline="-25000" dirty="0" smtClean="0">
                <a:latin typeface="Times New Roman" panose="02020603050405020304" pitchFamily="18" charset="0"/>
                <a:cs typeface="Times New Roman" panose="02020603050405020304" pitchFamily="18" charset="0"/>
              </a:rPr>
              <a:t>2</a:t>
            </a:r>
            <a:r>
              <a:rPr lang="en-US" altLang="zh-CN" sz="1600" dirty="0" smtClean="0">
                <a:latin typeface="Times New Roman" panose="02020603050405020304" pitchFamily="18" charset="0"/>
                <a:cs typeface="Times New Roman" panose="02020603050405020304" pitchFamily="18" charset="0"/>
              </a:rPr>
              <a:t>(2</a:t>
            </a:r>
            <a:r>
              <a:rPr lang="en-US" altLang="zh-CN" sz="1600" baseline="30000" dirty="0" smtClean="0">
                <a:latin typeface="Times New Roman" panose="02020603050405020304" pitchFamily="18" charset="0"/>
                <a:cs typeface="Times New Roman" panose="02020603050405020304" pitchFamily="18" charset="0"/>
                <a:sym typeface="Symbol" panose="05050102010706020507" pitchFamily="18" charset="2"/>
              </a:rPr>
              <a:t></a:t>
            </a:r>
            <a:r>
              <a:rPr lang="en-US" altLang="zh-CN" sz="1600" dirty="0" smtClean="0">
                <a:latin typeface="Times New Roman" panose="02020603050405020304" pitchFamily="18" charset="0"/>
                <a:cs typeface="Times New Roman" panose="02020603050405020304" pitchFamily="18" charset="0"/>
                <a:sym typeface="Symbol" panose="05050102010706020507" pitchFamily="18" charset="2"/>
              </a:rPr>
              <a:t>) : M3830MeV, narrow, may be produced in </a:t>
            </a:r>
            <a:r>
              <a:rPr lang="en-US" altLang="zh-CN" sz="1600" dirty="0" err="1" smtClean="0">
                <a:latin typeface="Times New Roman" panose="02020603050405020304" pitchFamily="18" charset="0"/>
                <a:cs typeface="Times New Roman" panose="02020603050405020304" pitchFamily="18" charset="0"/>
                <a:sym typeface="Symbol" panose="05050102010706020507" pitchFamily="18" charset="2"/>
              </a:rPr>
              <a:t>h</a:t>
            </a:r>
            <a:r>
              <a:rPr lang="en-US" altLang="zh-CN" sz="1600" baseline="-25000" dirty="0" err="1" smtClean="0">
                <a:latin typeface="Times New Roman" panose="02020603050405020304" pitchFamily="18" charset="0"/>
                <a:cs typeface="Times New Roman" panose="02020603050405020304" pitchFamily="18" charset="0"/>
                <a:sym typeface="Symbol" panose="05050102010706020507" pitchFamily="18" charset="2"/>
              </a:rPr>
              <a:t>c</a:t>
            </a:r>
            <a:r>
              <a:rPr lang="en-US" altLang="zh-CN" sz="1600" dirty="0" smtClean="0">
                <a:latin typeface="Times New Roman" panose="02020603050405020304" pitchFamily="18" charset="0"/>
                <a:cs typeface="Times New Roman" panose="02020603050405020304" pitchFamily="18" charset="0"/>
                <a:sym typeface="Symbol" panose="05050102010706020507" pitchFamily="18" charset="2"/>
              </a:rPr>
              <a:t>(2P) E1 transition</a:t>
            </a:r>
          </a:p>
          <a:p>
            <a:pPr marL="450000" indent="-198000">
              <a:lnSpc>
                <a:spcPts val="2160"/>
              </a:lnSpc>
              <a:buFont typeface="Symbol" panose="05050102010706020507" pitchFamily="18" charset="2"/>
              <a:buChar char="-"/>
            </a:pPr>
            <a:r>
              <a:rPr lang="en-US" altLang="zh-CN" sz="1600" dirty="0" smtClean="0">
                <a:latin typeface="Times New Roman" panose="02020603050405020304" pitchFamily="18" charset="0"/>
                <a:cs typeface="Times New Roman" panose="02020603050405020304" pitchFamily="18" charset="0"/>
                <a:sym typeface="Symbol" panose="05050102010706020507" pitchFamily="18" charset="2"/>
              </a:rPr>
              <a:t>P-wave spin-triplets from S-wave E1 transition</a:t>
            </a:r>
          </a:p>
          <a:p>
            <a:pPr marL="450000" indent="-198000">
              <a:lnSpc>
                <a:spcPts val="2160"/>
              </a:lnSpc>
              <a:buFont typeface="Symbol" panose="05050102010706020507" pitchFamily="18" charset="2"/>
              <a:buChar char="-"/>
            </a:pPr>
            <a:r>
              <a:rPr lang="en-US" altLang="zh-CN" sz="1600" dirty="0" smtClean="0">
                <a:latin typeface="Times New Roman" panose="02020603050405020304" pitchFamily="18" charset="0"/>
                <a:cs typeface="Times New Roman" panose="02020603050405020304" pitchFamily="18" charset="0"/>
                <a:sym typeface="Symbol" panose="05050102010706020507" pitchFamily="18" charset="2"/>
              </a:rPr>
              <a:t>P-wave spin-</a:t>
            </a:r>
            <a:r>
              <a:rPr lang="en-US" altLang="zh-CN" sz="1600" dirty="0" err="1" smtClean="0">
                <a:latin typeface="Times New Roman" panose="02020603050405020304" pitchFamily="18" charset="0"/>
                <a:cs typeface="Times New Roman" panose="02020603050405020304" pitchFamily="18" charset="0"/>
                <a:sym typeface="Symbol" panose="05050102010706020507" pitchFamily="18" charset="2"/>
              </a:rPr>
              <a:t>singlets</a:t>
            </a:r>
            <a:r>
              <a:rPr lang="en-US" altLang="zh-CN" sz="1600" dirty="0" smtClean="0">
                <a:latin typeface="Times New Roman" panose="02020603050405020304" pitchFamily="18" charset="0"/>
                <a:cs typeface="Times New Roman" panose="02020603050405020304" pitchFamily="18" charset="0"/>
                <a:sym typeface="Symbol" panose="05050102010706020507" pitchFamily="18" charset="2"/>
              </a:rPr>
              <a:t> from S-wave hadron transition</a:t>
            </a:r>
          </a:p>
          <a:p>
            <a:pPr marL="198000" indent="-198000">
              <a:lnSpc>
                <a:spcPts val="2460"/>
              </a:lnSpc>
              <a:buFont typeface="Arial" panose="020B0604020202020204" pitchFamily="34" charset="0"/>
              <a:buChar char="•"/>
            </a:pPr>
            <a:r>
              <a:rPr lang="en-US" altLang="zh-CN" b="1" dirty="0" smtClean="0">
                <a:solidFill>
                  <a:srgbClr val="0036FA"/>
                </a:solidFill>
                <a:latin typeface="Times New Roman" panose="02020603050405020304" pitchFamily="18" charset="0"/>
                <a:cs typeface="Times New Roman" panose="02020603050405020304" pitchFamily="18" charset="0"/>
                <a:sym typeface="Symbol" panose="05050102010706020507" pitchFamily="18" charset="2"/>
              </a:rPr>
              <a:t>Can we identify F-wave states?</a:t>
            </a:r>
          </a:p>
          <a:p>
            <a:pPr marL="198000" indent="-198000">
              <a:lnSpc>
                <a:spcPts val="2460"/>
              </a:lnSpc>
              <a:buFont typeface="Arial" panose="020B0604020202020204" pitchFamily="34" charset="0"/>
              <a:buChar char="•"/>
            </a:pPr>
            <a:r>
              <a:rPr lang="en-US" altLang="zh-CN" b="1" dirty="0" smtClean="0">
                <a:solidFill>
                  <a:srgbClr val="0036FA"/>
                </a:solidFill>
                <a:latin typeface="Times New Roman" panose="02020603050405020304" pitchFamily="18" charset="0"/>
                <a:cs typeface="Times New Roman" panose="02020603050405020304" pitchFamily="18" charset="0"/>
                <a:sym typeface="Symbol" panose="05050102010706020507" pitchFamily="18" charset="2"/>
              </a:rPr>
              <a:t>Can we find the </a:t>
            </a:r>
            <a:r>
              <a:rPr lang="en-US" altLang="zh-CN" b="1" dirty="0" err="1" smtClean="0">
                <a:solidFill>
                  <a:srgbClr val="0036FA"/>
                </a:solidFill>
                <a:latin typeface="Times New Roman" panose="02020603050405020304" pitchFamily="18" charset="0"/>
                <a:cs typeface="Times New Roman" panose="02020603050405020304" pitchFamily="18" charset="0"/>
                <a:sym typeface="Symbol" panose="05050102010706020507" pitchFamily="18" charset="2"/>
              </a:rPr>
              <a:t>Z</a:t>
            </a:r>
            <a:r>
              <a:rPr lang="en-US" altLang="zh-CN" b="1" baseline="-25000" dirty="0" err="1" smtClean="0">
                <a:solidFill>
                  <a:srgbClr val="0036FA"/>
                </a:solidFill>
                <a:latin typeface="Times New Roman" panose="02020603050405020304" pitchFamily="18" charset="0"/>
                <a:cs typeface="Times New Roman" panose="02020603050405020304" pitchFamily="18" charset="0"/>
                <a:sym typeface="Symbol" panose="05050102010706020507" pitchFamily="18" charset="2"/>
              </a:rPr>
              <a:t>cs</a:t>
            </a:r>
            <a:r>
              <a:rPr lang="en-US" altLang="zh-CN" b="1" dirty="0" smtClean="0">
                <a:solidFill>
                  <a:srgbClr val="0036FA"/>
                </a:solidFill>
                <a:latin typeface="Times New Roman" panose="02020603050405020304" pitchFamily="18" charset="0"/>
                <a:cs typeface="Times New Roman" panose="02020603050405020304" pitchFamily="18" charset="0"/>
                <a:sym typeface="Symbol" panose="05050102010706020507" pitchFamily="18" charset="2"/>
              </a:rPr>
              <a:t>?</a:t>
            </a:r>
          </a:p>
          <a:p>
            <a:pPr marL="198000" indent="-198000">
              <a:lnSpc>
                <a:spcPts val="2460"/>
              </a:lnSpc>
              <a:buFont typeface="Arial" panose="020B0604020202020204" pitchFamily="34" charset="0"/>
              <a:buChar char="•"/>
            </a:pPr>
            <a:r>
              <a:rPr lang="en-US" altLang="zh-CN" b="1" dirty="0" smtClean="0">
                <a:solidFill>
                  <a:srgbClr val="0036FA"/>
                </a:solidFill>
                <a:latin typeface="Times New Roman" panose="02020603050405020304" pitchFamily="18" charset="0"/>
                <a:cs typeface="Times New Roman" panose="02020603050405020304" pitchFamily="18" charset="0"/>
                <a:sym typeface="Symbol" panose="05050102010706020507" pitchFamily="18" charset="2"/>
              </a:rPr>
              <a:t>Are there hybrids (1</a:t>
            </a:r>
            <a:r>
              <a:rPr lang="en-US" altLang="zh-CN" b="1" baseline="30000" dirty="0" smtClean="0">
                <a:solidFill>
                  <a:srgbClr val="0036FA"/>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CN" b="1" dirty="0" smtClean="0">
                <a:solidFill>
                  <a:srgbClr val="0036FA"/>
                </a:solidFill>
                <a:latin typeface="Times New Roman" panose="02020603050405020304" pitchFamily="18" charset="0"/>
                <a:cs typeface="Times New Roman" panose="02020603050405020304" pitchFamily="18" charset="0"/>
                <a:sym typeface="Symbol" panose="05050102010706020507" pitchFamily="18" charset="2"/>
              </a:rPr>
              <a:t>, others J</a:t>
            </a:r>
            <a:r>
              <a:rPr lang="en-US" altLang="zh-CN" b="1" baseline="30000" dirty="0" smtClean="0">
                <a:solidFill>
                  <a:srgbClr val="0036FA"/>
                </a:solidFill>
                <a:latin typeface="Times New Roman" panose="02020603050405020304" pitchFamily="18" charset="0"/>
                <a:cs typeface="Times New Roman" panose="02020603050405020304" pitchFamily="18" charset="0"/>
                <a:sym typeface="Symbol" panose="05050102010706020507" pitchFamily="18" charset="2"/>
              </a:rPr>
              <a:t>PC</a:t>
            </a:r>
            <a:r>
              <a:rPr lang="en-US" altLang="zh-CN" b="1" dirty="0" smtClean="0">
                <a:solidFill>
                  <a:srgbClr val="0036FA"/>
                </a:solidFill>
                <a:latin typeface="Times New Roman" panose="02020603050405020304" pitchFamily="18" charset="0"/>
                <a:cs typeface="Times New Roman" panose="02020603050405020304" pitchFamily="18" charset="0"/>
                <a:sym typeface="Symbol" panose="05050102010706020507" pitchFamily="18" charset="2"/>
              </a:rPr>
              <a:t>)</a:t>
            </a:r>
          </a:p>
        </p:txBody>
      </p:sp>
      <p:sp>
        <p:nvSpPr>
          <p:cNvPr id="8" name="文本框 7"/>
          <p:cNvSpPr txBox="1"/>
          <p:nvPr/>
        </p:nvSpPr>
        <p:spPr>
          <a:xfrm>
            <a:off x="2878665" y="3758365"/>
            <a:ext cx="2173111" cy="400110"/>
          </a:xfrm>
          <a:prstGeom prst="rect">
            <a:avLst/>
          </a:prstGeom>
          <a:solidFill>
            <a:srgbClr val="FFFF00"/>
          </a:solidFill>
        </p:spPr>
        <p:txBody>
          <a:bodyPr wrap="square" rtlCol="0">
            <a:spAutoFit/>
          </a:bodyPr>
          <a:lstStyle/>
          <a:p>
            <a:pPr algn="ctr"/>
            <a:r>
              <a:rPr lang="en-US" altLang="zh-CN" sz="2000" dirty="0" smtClean="0">
                <a:solidFill>
                  <a:srgbClr val="9900CC"/>
                </a:solidFill>
                <a:latin typeface="Times New Roman" panose="02020603050405020304" pitchFamily="18" charset="0"/>
              </a:rPr>
              <a:t>Topics at HIEPA</a:t>
            </a:r>
            <a:endParaRPr lang="zh-CN" altLang="en-US" sz="2000" dirty="0">
              <a:solidFill>
                <a:srgbClr val="9900CC"/>
              </a:solidFill>
              <a:latin typeface="Times New Roman" panose="02020603050405020304" pitchFamily="18" charset="0"/>
            </a:endParaRPr>
          </a:p>
        </p:txBody>
      </p:sp>
    </p:spTree>
    <p:extLst>
      <p:ext uri="{BB962C8B-B14F-4D97-AF65-F5344CB8AC3E}">
        <p14:creationId xmlns:p14="http://schemas.microsoft.com/office/powerpoint/2010/main" val="346688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组合 7"/>
          <p:cNvGrpSpPr>
            <a:grpSpLocks/>
          </p:cNvGrpSpPr>
          <p:nvPr/>
        </p:nvGrpSpPr>
        <p:grpSpPr bwMode="auto">
          <a:xfrm>
            <a:off x="5003800" y="1357313"/>
            <a:ext cx="3816350" cy="2436812"/>
            <a:chOff x="5364088" y="1622887"/>
            <a:chExt cx="3965133" cy="2615890"/>
          </a:xfrm>
        </p:grpSpPr>
        <p:pic>
          <p:nvPicPr>
            <p:cNvPr id="25611" name="Picture 6" descr="C:\Documents and Settings\Administrator\桌面\deltaACP_AGamma_fit_CHARM201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1992217"/>
              <a:ext cx="3623992" cy="224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2" name="TextBox 11"/>
            <p:cNvSpPr txBox="1">
              <a:spLocks noChangeArrowheads="1"/>
            </p:cNvSpPr>
            <p:nvPr/>
          </p:nvSpPr>
          <p:spPr bwMode="auto">
            <a:xfrm>
              <a:off x="5489205" y="1622887"/>
              <a:ext cx="3840016" cy="36933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b="1" i="1"/>
                <a:t>No CPV observed yet in charm sector.</a:t>
              </a:r>
              <a:endParaRPr lang="zh-CN" altLang="en-US" sz="1800" b="1" i="1"/>
            </a:p>
          </p:txBody>
        </p:sp>
      </p:grpSp>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675" y="1341438"/>
            <a:ext cx="4068763"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4" name="日期占位符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fontAlgn="base" hangingPunct="1">
              <a:spcBef>
                <a:spcPct val="0"/>
              </a:spcBef>
              <a:spcAft>
                <a:spcPct val="0"/>
              </a:spcAft>
              <a:buFontTx/>
              <a:buNone/>
            </a:pPr>
            <a:r>
              <a:rPr lang="en-US" altLang="zh-CN" sz="1200" smtClean="0"/>
              <a:t>20/08/2016  H.P.  Peng</a:t>
            </a:r>
          </a:p>
        </p:txBody>
      </p:sp>
      <p:sp>
        <p:nvSpPr>
          <p:cNvPr id="5" name="页脚占位符 4"/>
          <p:cNvSpPr>
            <a:spLocks noGrp="1"/>
          </p:cNvSpPr>
          <p:nvPr>
            <p:ph type="ftr" sz="quarter" idx="11"/>
          </p:nvPr>
        </p:nvSpPr>
        <p:spPr/>
        <p:txBody>
          <a:bodyPr/>
          <a:lstStyle/>
          <a:p>
            <a:pPr>
              <a:defRPr/>
            </a:pPr>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3B5EE29B-6746-49FD-9D26-90743F5473A0}" type="slidenum">
              <a:rPr lang="en-US" altLang="zh-CN">
                <a:solidFill>
                  <a:srgbClr val="000000"/>
                </a:solidFill>
                <a:latin typeface="Calibri" panose="020F0502020204030204" pitchFamily="34" charset="0"/>
              </a:rPr>
              <a:pPr eaLnBrk="1" hangingPunct="1"/>
              <a:t>94</a:t>
            </a:fld>
            <a:endParaRPr lang="en-US" altLang="zh-CN">
              <a:solidFill>
                <a:srgbClr val="000000"/>
              </a:solidFill>
              <a:latin typeface="Calibri" panose="020F0502020204030204" pitchFamily="34" charset="0"/>
            </a:endParaRPr>
          </a:p>
        </p:txBody>
      </p:sp>
      <p:sp>
        <p:nvSpPr>
          <p:cNvPr id="25607" name="矩形 6"/>
          <p:cNvSpPr>
            <a:spLocks noChangeArrowheads="1"/>
          </p:cNvSpPr>
          <p:nvPr/>
        </p:nvSpPr>
        <p:spPr bwMode="auto">
          <a:xfrm>
            <a:off x="1533525" y="115888"/>
            <a:ext cx="54864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b="1">
                <a:solidFill>
                  <a:srgbClr val="FF0000"/>
                </a:solidFill>
                <a:latin typeface="Cambria" panose="02040503050406030204" pitchFamily="18" charset="0"/>
                <a:ea typeface="MS PGothic" panose="020B0600070205080204" pitchFamily="34" charset="-128"/>
              </a:rPr>
              <a:t>Direct CP Violation in D</a:t>
            </a:r>
            <a:r>
              <a:rPr lang="en-US" altLang="zh-CN" b="1">
                <a:solidFill>
                  <a:srgbClr val="FF0000"/>
                </a:solidFill>
                <a:latin typeface="Cambria" panose="02040503050406030204" pitchFamily="18" charset="0"/>
                <a:ea typeface="MS PGothic" panose="020B0600070205080204" pitchFamily="34" charset="-128"/>
                <a:sym typeface="Symbol" panose="05050102010706020507" pitchFamily="18" charset="2"/>
              </a:rPr>
              <a:t>hh</a:t>
            </a:r>
            <a:endParaRPr lang="zh-CN" altLang="en-US" b="1">
              <a:solidFill>
                <a:srgbClr val="FF0000"/>
              </a:solidFill>
              <a:latin typeface="Cambria" panose="02040503050406030204" pitchFamily="18" charset="0"/>
              <a:ea typeface="MS PGothic" panose="020B0600070205080204" pitchFamily="34" charset="-128"/>
            </a:endParaRPr>
          </a:p>
        </p:txBody>
      </p:sp>
      <p:sp>
        <p:nvSpPr>
          <p:cNvPr id="25608" name="TextBox 10"/>
          <p:cNvSpPr txBox="1">
            <a:spLocks noChangeArrowheads="1"/>
          </p:cNvSpPr>
          <p:nvPr/>
        </p:nvSpPr>
        <p:spPr bwMode="auto">
          <a:xfrm>
            <a:off x="468313" y="908050"/>
            <a:ext cx="5616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Wingdings" panose="05000000000000000000" pitchFamily="2" charset="2"/>
              <a:buChar char="Ø"/>
            </a:pPr>
            <a:r>
              <a:rPr lang="en-US" altLang="zh-CN" sz="2000">
                <a:latin typeface="Cambria" panose="02040503050406030204" pitchFamily="18" charset="0"/>
              </a:rPr>
              <a:t>World measurements of  (LHCb, CDF, and Belle)</a:t>
            </a:r>
            <a:endParaRPr lang="zh-CN" altLang="en-US" sz="2000">
              <a:latin typeface="Cambria" panose="02040503050406030204" pitchFamily="18" charset="0"/>
            </a:endParaRPr>
          </a:p>
        </p:txBody>
      </p:sp>
      <p:sp>
        <p:nvSpPr>
          <p:cNvPr id="25609" name="矩形 11"/>
          <p:cNvSpPr>
            <a:spLocks noChangeArrowheads="1"/>
          </p:cNvSpPr>
          <p:nvPr/>
        </p:nvSpPr>
        <p:spPr bwMode="auto">
          <a:xfrm>
            <a:off x="539750" y="3595688"/>
            <a:ext cx="8023225"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ts val="3038"/>
              </a:lnSpc>
              <a:spcBef>
                <a:spcPct val="0"/>
              </a:spcBef>
              <a:buFont typeface="Wingdings" panose="05000000000000000000" pitchFamily="2" charset="2"/>
              <a:buChar char="Ø"/>
            </a:pPr>
            <a:r>
              <a:rPr lang="en-US" altLang="zh-CN" sz="2000">
                <a:latin typeface="Cambria" panose="02040503050406030204" pitchFamily="18" charset="0"/>
              </a:rPr>
              <a:t>In New Physics: CPV up to ~1%;</a:t>
            </a:r>
          </a:p>
          <a:p>
            <a:pPr eaLnBrk="1" hangingPunct="1">
              <a:lnSpc>
                <a:spcPts val="3038"/>
              </a:lnSpc>
              <a:spcBef>
                <a:spcPct val="0"/>
              </a:spcBef>
              <a:buFont typeface="Wingdings" panose="05000000000000000000" pitchFamily="2" charset="2"/>
              <a:buChar char="Ø"/>
            </a:pPr>
            <a:r>
              <a:rPr lang="en-US" altLang="zh-CN" sz="2000">
                <a:latin typeface="Cambria" panose="02040503050406030204" pitchFamily="18" charset="0"/>
              </a:rPr>
              <a:t>If CPV ~1% , is it NP or hadronic enhancement of SM?</a:t>
            </a:r>
          </a:p>
          <a:p>
            <a:pPr eaLnBrk="1" hangingPunct="1">
              <a:lnSpc>
                <a:spcPts val="3038"/>
              </a:lnSpc>
              <a:spcBef>
                <a:spcPct val="0"/>
              </a:spcBef>
              <a:buFont typeface="Wingdings" panose="05000000000000000000" pitchFamily="2" charset="2"/>
              <a:buChar char="Ø"/>
            </a:pPr>
            <a:r>
              <a:rPr lang="en-US" altLang="zh-CN" sz="2000">
                <a:latin typeface="Cambria" panose="02040503050406030204" pitchFamily="18" charset="0"/>
              </a:rPr>
              <a:t>Strategy: analyze many channels to elucidate source of CPV.</a:t>
            </a:r>
          </a:p>
          <a:p>
            <a:pPr eaLnBrk="1" hangingPunct="1">
              <a:lnSpc>
                <a:spcPts val="3038"/>
              </a:lnSpc>
              <a:spcBef>
                <a:spcPct val="0"/>
              </a:spcBef>
              <a:buFont typeface="Wingdings" panose="05000000000000000000" pitchFamily="2" charset="2"/>
              <a:buChar char="Ø"/>
            </a:pPr>
            <a:r>
              <a:rPr lang="en-US" altLang="zh-CN" sz="2000">
                <a:latin typeface="Cambria" panose="02040503050406030204" pitchFamily="18" charset="0"/>
              </a:rPr>
              <a:t>50ab</a:t>
            </a:r>
            <a:r>
              <a:rPr lang="en-US" altLang="zh-CN" sz="2000" baseline="30000">
                <a:latin typeface="Cambria" panose="02040503050406030204" pitchFamily="18" charset="0"/>
              </a:rPr>
              <a:t>-1</a:t>
            </a:r>
            <a:r>
              <a:rPr lang="en-US" altLang="zh-CN" sz="2000">
                <a:latin typeface="Cambria" panose="02040503050406030204" pitchFamily="18" charset="0"/>
              </a:rPr>
              <a:t> data @BELLE-II can reach to sensitivity : </a:t>
            </a:r>
            <a:r>
              <a:rPr lang="en-US" altLang="zh-CN" sz="2000">
                <a:solidFill>
                  <a:srgbClr val="0000FF"/>
                </a:solidFill>
                <a:latin typeface="Cambria" panose="02040503050406030204" pitchFamily="18" charset="0"/>
              </a:rPr>
              <a:t>10</a:t>
            </a:r>
            <a:r>
              <a:rPr lang="en-US" altLang="zh-CN" sz="2000" baseline="30000">
                <a:solidFill>
                  <a:srgbClr val="0000FF"/>
                </a:solidFill>
                <a:latin typeface="Cambria" panose="02040503050406030204" pitchFamily="18" charset="0"/>
              </a:rPr>
              <a:t>-3</a:t>
            </a:r>
            <a:r>
              <a:rPr lang="en-US" altLang="zh-CN" sz="2000">
                <a:solidFill>
                  <a:srgbClr val="0000FF"/>
                </a:solidFill>
                <a:latin typeface="Cambria" panose="02040503050406030204" pitchFamily="18" charset="0"/>
              </a:rPr>
              <a:t>~10</a:t>
            </a:r>
            <a:r>
              <a:rPr lang="en-US" altLang="zh-CN" sz="2000" baseline="30000">
                <a:solidFill>
                  <a:srgbClr val="0000FF"/>
                </a:solidFill>
                <a:latin typeface="Cambria" panose="02040503050406030204" pitchFamily="18" charset="0"/>
              </a:rPr>
              <a:t>-4</a:t>
            </a:r>
            <a:r>
              <a:rPr lang="en-US" altLang="zh-CN" sz="2000">
                <a:solidFill>
                  <a:srgbClr val="0000FF"/>
                </a:solidFill>
                <a:latin typeface="Cambria" panose="02040503050406030204" pitchFamily="18" charset="0"/>
              </a:rPr>
              <a:t> </a:t>
            </a:r>
          </a:p>
          <a:p>
            <a:pPr eaLnBrk="1" hangingPunct="1">
              <a:lnSpc>
                <a:spcPts val="3038"/>
              </a:lnSpc>
              <a:spcBef>
                <a:spcPct val="0"/>
              </a:spcBef>
              <a:buFont typeface="Wingdings" panose="05000000000000000000" pitchFamily="2" charset="2"/>
              <a:buChar char="Ø"/>
            </a:pPr>
            <a:r>
              <a:rPr lang="en-US" altLang="zh-CN" sz="2000">
                <a:solidFill>
                  <a:srgbClr val="FF0000"/>
                </a:solidFill>
                <a:latin typeface="Cambria" panose="02040503050406030204" pitchFamily="18" charset="0"/>
              </a:rPr>
              <a:t>1ab</a:t>
            </a:r>
            <a:r>
              <a:rPr lang="en-US" altLang="zh-CN" sz="2000" baseline="30000">
                <a:solidFill>
                  <a:srgbClr val="FF0000"/>
                </a:solidFill>
                <a:latin typeface="Cambria" panose="02040503050406030204" pitchFamily="18" charset="0"/>
              </a:rPr>
              <a:t>-1 </a:t>
            </a:r>
            <a:r>
              <a:rPr lang="en-US" altLang="zh-CN" sz="2000">
                <a:solidFill>
                  <a:srgbClr val="FF0000"/>
                </a:solidFill>
                <a:latin typeface="Cambria" panose="02040503050406030204" pitchFamily="18" charset="0"/>
                <a:cs typeface="Times New Roman" panose="02020603050405020304" pitchFamily="18" charset="0"/>
              </a:rPr>
              <a:t>data @HIEPAF  </a:t>
            </a:r>
            <a:r>
              <a:rPr lang="en-US" altLang="zh-CN" sz="2000">
                <a:solidFill>
                  <a:srgbClr val="FF0000"/>
                </a:solidFill>
                <a:latin typeface="Cambria" panose="02040503050406030204" pitchFamily="18" charset="0"/>
              </a:rPr>
              <a:t>sensitivity: 10</a:t>
            </a:r>
            <a:r>
              <a:rPr lang="en-US" altLang="zh-CN" sz="2000" baseline="30000">
                <a:solidFill>
                  <a:srgbClr val="FF0000"/>
                </a:solidFill>
                <a:latin typeface="Cambria" panose="02040503050406030204" pitchFamily="18" charset="0"/>
              </a:rPr>
              <a:t>-3</a:t>
            </a:r>
            <a:r>
              <a:rPr lang="en-US" altLang="zh-CN" sz="2000">
                <a:solidFill>
                  <a:srgbClr val="FF0000"/>
                </a:solidFill>
                <a:latin typeface="Cambria" panose="02040503050406030204" pitchFamily="18" charset="0"/>
              </a:rPr>
              <a:t>~10</a:t>
            </a:r>
            <a:r>
              <a:rPr lang="en-US" altLang="zh-CN" sz="2000" baseline="30000">
                <a:solidFill>
                  <a:srgbClr val="FF0000"/>
                </a:solidFill>
                <a:latin typeface="Cambria" panose="02040503050406030204" pitchFamily="18" charset="0"/>
              </a:rPr>
              <a:t>-4 ,</a:t>
            </a:r>
            <a:r>
              <a:rPr lang="en-US" altLang="zh-CN" sz="2000">
                <a:solidFill>
                  <a:srgbClr val="FF0000"/>
                </a:solidFill>
                <a:latin typeface="Cambria" panose="02040503050406030204" pitchFamily="18" charset="0"/>
              </a:rPr>
              <a:t>(BESIII 20fb</a:t>
            </a:r>
            <a:r>
              <a:rPr lang="en-US" altLang="zh-CN" sz="2000" baseline="30000">
                <a:solidFill>
                  <a:srgbClr val="FF0000"/>
                </a:solidFill>
                <a:latin typeface="Cambria" panose="02040503050406030204" pitchFamily="18" charset="0"/>
              </a:rPr>
              <a:t>-1</a:t>
            </a:r>
            <a:r>
              <a:rPr lang="en-US" altLang="zh-CN" sz="2000">
                <a:solidFill>
                  <a:srgbClr val="FF0000"/>
                </a:solidFill>
                <a:latin typeface="Cambria" panose="02040503050406030204" pitchFamily="18" charset="0"/>
              </a:rPr>
              <a:t>, 10</a:t>
            </a:r>
            <a:r>
              <a:rPr lang="en-US" altLang="zh-CN" sz="2000" baseline="30000">
                <a:solidFill>
                  <a:srgbClr val="FF0000"/>
                </a:solidFill>
                <a:latin typeface="Cambria" panose="02040503050406030204" pitchFamily="18" charset="0"/>
              </a:rPr>
              <a:t>-2</a:t>
            </a:r>
            <a:r>
              <a:rPr lang="en-US" altLang="zh-CN" sz="2000">
                <a:solidFill>
                  <a:srgbClr val="FF0000"/>
                </a:solidFill>
                <a:latin typeface="Cambria" panose="02040503050406030204" pitchFamily="18" charset="0"/>
              </a:rPr>
              <a:t>~10</a:t>
            </a:r>
            <a:r>
              <a:rPr lang="en-US" altLang="zh-CN" sz="2000" baseline="30000">
                <a:solidFill>
                  <a:srgbClr val="FF0000"/>
                </a:solidFill>
                <a:latin typeface="Cambria" panose="02040503050406030204" pitchFamily="18" charset="0"/>
              </a:rPr>
              <a:t>-3 </a:t>
            </a:r>
            <a:r>
              <a:rPr lang="en-US" altLang="zh-CN" sz="2000">
                <a:solidFill>
                  <a:srgbClr val="FF0000"/>
                </a:solidFill>
                <a:latin typeface="Cambria" panose="02040503050406030204" pitchFamily="18" charset="0"/>
              </a:rPr>
              <a:t>)</a:t>
            </a:r>
          </a:p>
          <a:p>
            <a:pPr eaLnBrk="1" hangingPunct="1">
              <a:lnSpc>
                <a:spcPts val="3038"/>
              </a:lnSpc>
              <a:spcBef>
                <a:spcPct val="0"/>
              </a:spcBef>
              <a:buFont typeface="Wingdings" panose="05000000000000000000" pitchFamily="2" charset="2"/>
              <a:buChar char="Ø"/>
            </a:pPr>
            <a:r>
              <a:rPr lang="en-US" altLang="zh-CN" sz="2000">
                <a:solidFill>
                  <a:srgbClr val="FF0000"/>
                </a:solidFill>
                <a:latin typeface="Cambria" panose="02040503050406030204" pitchFamily="18" charset="0"/>
              </a:rPr>
              <a:t>Clean background, better systematic control @HIEPAF </a:t>
            </a:r>
            <a:r>
              <a:rPr lang="en-US" altLang="zh-CN" sz="2000">
                <a:latin typeface="Cambria" panose="02040503050406030204" pitchFamily="18" charset="0"/>
              </a:rPr>
              <a:t>would strengthen competitions with future B projects </a:t>
            </a:r>
          </a:p>
        </p:txBody>
      </p:sp>
      <p:pic>
        <p:nvPicPr>
          <p:cNvPr id="2561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1709738"/>
            <a:ext cx="3673475" cy="1935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491830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1863" y="908050"/>
            <a:ext cx="2908300" cy="273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627" name="日期占位符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fontAlgn="base" hangingPunct="1">
              <a:spcBef>
                <a:spcPct val="0"/>
              </a:spcBef>
              <a:spcAft>
                <a:spcPct val="0"/>
              </a:spcAft>
              <a:buFontTx/>
              <a:buNone/>
            </a:pPr>
            <a:r>
              <a:rPr lang="en-US" altLang="zh-CN" sz="1200" smtClean="0"/>
              <a:t>20/08/2016  H.P.  Peng</a:t>
            </a:r>
          </a:p>
        </p:txBody>
      </p:sp>
      <p:sp>
        <p:nvSpPr>
          <p:cNvPr id="5" name="页脚占位符 4"/>
          <p:cNvSpPr>
            <a:spLocks noGrp="1"/>
          </p:cNvSpPr>
          <p:nvPr>
            <p:ph type="ftr" sz="quarter" idx="11"/>
          </p:nvPr>
        </p:nvSpPr>
        <p:spPr/>
        <p:txBody>
          <a:bodyPr/>
          <a:lstStyle/>
          <a:p>
            <a:pPr>
              <a:defRPr/>
            </a:pPr>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51968149-1AAC-4253-8749-A8865DAAF15E}" type="slidenum">
              <a:rPr lang="en-US" altLang="zh-CN">
                <a:solidFill>
                  <a:srgbClr val="000000"/>
                </a:solidFill>
                <a:latin typeface="Calibri" panose="020F0502020204030204" pitchFamily="34" charset="0"/>
              </a:rPr>
              <a:pPr eaLnBrk="1" hangingPunct="1"/>
              <a:t>95</a:t>
            </a:fld>
            <a:endParaRPr lang="en-US" altLang="zh-CN">
              <a:solidFill>
                <a:srgbClr val="000000"/>
              </a:solidFill>
              <a:latin typeface="Calibri" panose="020F0502020204030204" pitchFamily="34" charset="0"/>
            </a:endParaRPr>
          </a:p>
        </p:txBody>
      </p:sp>
      <p:sp>
        <p:nvSpPr>
          <p:cNvPr id="26630" name="矩形 6"/>
          <p:cNvSpPr>
            <a:spLocks noChangeArrowheads="1"/>
          </p:cNvSpPr>
          <p:nvPr/>
        </p:nvSpPr>
        <p:spPr bwMode="auto">
          <a:xfrm>
            <a:off x="468313" y="115888"/>
            <a:ext cx="67437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b="1">
                <a:solidFill>
                  <a:srgbClr val="FF0000"/>
                </a:solidFill>
                <a:latin typeface="Cambria" panose="02040503050406030204" pitchFamily="18" charset="0"/>
                <a:ea typeface="MS PGothic" panose="020B0600070205080204" pitchFamily="34" charset="-128"/>
              </a:rPr>
              <a:t>Determination of </a:t>
            </a:r>
            <a:r>
              <a:rPr lang="en-US" altLang="zh-CN" b="1">
                <a:solidFill>
                  <a:srgbClr val="FF0000"/>
                </a:solidFill>
                <a:latin typeface="Cambria" panose="02040503050406030204" pitchFamily="18" charset="0"/>
                <a:ea typeface="MS PGothic" panose="020B0600070205080204" pitchFamily="34" charset="-128"/>
                <a:sym typeface="Symbol" panose="05050102010706020507" pitchFamily="18" charset="2"/>
              </a:rPr>
              <a:t></a:t>
            </a:r>
            <a:r>
              <a:rPr lang="en-US" altLang="zh-CN" b="1" baseline="-25000">
                <a:solidFill>
                  <a:srgbClr val="FF0000"/>
                </a:solidFill>
                <a:latin typeface="Cambria" panose="02040503050406030204" pitchFamily="18" charset="0"/>
                <a:ea typeface="MS PGothic" panose="020B0600070205080204" pitchFamily="34" charset="-128"/>
                <a:sym typeface="Symbol" panose="05050102010706020507" pitchFamily="18" charset="2"/>
              </a:rPr>
              <a:t>3  </a:t>
            </a:r>
            <a:r>
              <a:rPr lang="en-US" altLang="zh-CN" b="1">
                <a:solidFill>
                  <a:srgbClr val="FF0000"/>
                </a:solidFill>
                <a:latin typeface="Cambria" panose="02040503050406030204" pitchFamily="18" charset="0"/>
                <a:ea typeface="MS PGothic" panose="020B0600070205080204" pitchFamily="34" charset="-128"/>
                <a:sym typeface="Symbol" panose="05050102010706020507" pitchFamily="18" charset="2"/>
              </a:rPr>
              <a:t>angle in CMK</a:t>
            </a:r>
            <a:endParaRPr lang="zh-CN" altLang="en-US" b="1" baseline="-25000">
              <a:solidFill>
                <a:srgbClr val="FF0000"/>
              </a:solidFill>
              <a:latin typeface="Cambria" panose="02040503050406030204" pitchFamily="18" charset="0"/>
              <a:ea typeface="MS PGothic" panose="020B0600070205080204" pitchFamily="34" charset="-128"/>
            </a:endParaRPr>
          </a:p>
        </p:txBody>
      </p:sp>
      <p:sp>
        <p:nvSpPr>
          <p:cNvPr id="8" name="TextBox 3"/>
          <p:cNvSpPr txBox="1"/>
          <p:nvPr/>
        </p:nvSpPr>
        <p:spPr>
          <a:xfrm>
            <a:off x="179388" y="981075"/>
            <a:ext cx="6192837" cy="2425700"/>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ts val="2600"/>
              </a:lnSpc>
              <a:buFont typeface="Wingdings" panose="05000000000000000000" pitchFamily="2" charset="2"/>
              <a:buChar char="Ø"/>
              <a:defRPr/>
            </a:pPr>
            <a:r>
              <a:rPr lang="en-US" altLang="zh-CN" sz="2000" dirty="0" smtClean="0">
                <a:latin typeface="Cambria" panose="02040503050406030204" pitchFamily="18" charset="0"/>
              </a:rPr>
              <a:t>The cleanest way to extract </a:t>
            </a:r>
            <a:r>
              <a:rPr lang="el-GR" altLang="zh-CN" sz="2000" dirty="0">
                <a:latin typeface="Cambria" panose="02040503050406030204" pitchFamily="18" charset="0"/>
                <a:cs typeface="Times New Roman" panose="02020603050405020304" pitchFamily="18" charset="0"/>
              </a:rPr>
              <a:t>γ</a:t>
            </a:r>
            <a:r>
              <a:rPr lang="en-US" altLang="zh-CN" sz="2000" dirty="0" smtClean="0">
                <a:latin typeface="Cambria" panose="02040503050406030204" pitchFamily="18" charset="0"/>
              </a:rPr>
              <a:t> is from B</a:t>
            </a:r>
            <a:r>
              <a:rPr lang="en-US" altLang="zh-CN" sz="2000" dirty="0" smtClean="0">
                <a:latin typeface="Cambria" panose="02040503050406030204" pitchFamily="18" charset="0"/>
                <a:sym typeface="Wingdings" panose="05000000000000000000" pitchFamily="2" charset="2"/>
              </a:rPr>
              <a:t>DK decays: </a:t>
            </a:r>
          </a:p>
          <a:p>
            <a:pPr marL="720000" indent="-342900">
              <a:lnSpc>
                <a:spcPts val="2600"/>
              </a:lnSpc>
              <a:buFont typeface="Symbol" panose="05050102010706020507" pitchFamily="18" charset="2"/>
              <a:buChar char=""/>
              <a:defRPr/>
            </a:pPr>
            <a:r>
              <a:rPr lang="en-US" altLang="zh-CN" dirty="0" smtClean="0">
                <a:solidFill>
                  <a:srgbClr val="7030A0"/>
                </a:solidFill>
                <a:latin typeface="Cambria" panose="02040503050406030204" pitchFamily="18" charset="0"/>
                <a:sym typeface="Wingdings" panose="05000000000000000000" pitchFamily="2" charset="2"/>
              </a:rPr>
              <a:t>current uncertainty  </a:t>
            </a:r>
            <a:r>
              <a:rPr lang="en-US" altLang="zh-CN" dirty="0" smtClean="0">
                <a:solidFill>
                  <a:srgbClr val="7030A0"/>
                </a:solidFill>
                <a:latin typeface="Cambria" panose="02040503050406030204" pitchFamily="18" charset="0"/>
                <a:cs typeface="Times New Roman" pitchFamily="18" charset="0"/>
              </a:rPr>
              <a:t>σ(</a:t>
            </a:r>
            <a:r>
              <a:rPr lang="el-GR" altLang="zh-CN" dirty="0">
                <a:solidFill>
                  <a:srgbClr val="7030A0"/>
                </a:solidFill>
                <a:latin typeface="Cambria" panose="02040503050406030204" pitchFamily="18" charset="0"/>
                <a:cs typeface="Times New Roman" panose="02020603050405020304" pitchFamily="18" charset="0"/>
              </a:rPr>
              <a:t>γ</a:t>
            </a:r>
            <a:r>
              <a:rPr lang="en-US" altLang="zh-CN" dirty="0" smtClean="0">
                <a:solidFill>
                  <a:srgbClr val="7030A0"/>
                </a:solidFill>
                <a:latin typeface="Cambria" panose="02040503050406030204" pitchFamily="18" charset="0"/>
                <a:cs typeface="Times New Roman" pitchFamily="18" charset="0"/>
              </a:rPr>
              <a:t>)</a:t>
            </a:r>
            <a:r>
              <a:rPr lang="en-US" altLang="zh-CN" dirty="0" smtClean="0">
                <a:solidFill>
                  <a:srgbClr val="7030A0"/>
                </a:solidFill>
                <a:latin typeface="Cambria" panose="02040503050406030204" pitchFamily="18" charset="0"/>
                <a:sym typeface="Wingdings" panose="05000000000000000000" pitchFamily="2" charset="2"/>
              </a:rPr>
              <a:t> ~10~15⁰ </a:t>
            </a:r>
          </a:p>
          <a:p>
            <a:pPr marL="720000" indent="-342900">
              <a:lnSpc>
                <a:spcPts val="2600"/>
              </a:lnSpc>
              <a:buFont typeface="Symbol" panose="05050102010706020507" pitchFamily="18" charset="2"/>
              <a:buChar char=""/>
              <a:defRPr/>
            </a:pPr>
            <a:r>
              <a:rPr lang="en-US" altLang="zh-CN" dirty="0">
                <a:solidFill>
                  <a:srgbClr val="7030A0"/>
                </a:solidFill>
                <a:latin typeface="Cambria" panose="02040503050406030204" pitchFamily="18" charset="0"/>
                <a:sym typeface="Wingdings" panose="05000000000000000000" pitchFamily="2" charset="2"/>
              </a:rPr>
              <a:t>h</a:t>
            </a:r>
            <a:r>
              <a:rPr lang="en-US" altLang="zh-CN" dirty="0" smtClean="0">
                <a:solidFill>
                  <a:srgbClr val="7030A0"/>
                </a:solidFill>
                <a:latin typeface="Cambria" panose="02040503050406030204" pitchFamily="18" charset="0"/>
                <a:sym typeface="Wingdings" panose="05000000000000000000" pitchFamily="2" charset="2"/>
              </a:rPr>
              <a:t>owever, </a:t>
            </a:r>
            <a:r>
              <a:rPr lang="en-US" altLang="zh-CN" dirty="0">
                <a:solidFill>
                  <a:srgbClr val="7030A0"/>
                </a:solidFill>
                <a:latin typeface="Cambria" panose="02040503050406030204" pitchFamily="18" charset="0"/>
                <a:sym typeface="Wingdings" panose="05000000000000000000" pitchFamily="2" charset="2"/>
              </a:rPr>
              <a:t>t</a:t>
            </a:r>
            <a:r>
              <a:rPr lang="en-US" altLang="zh-CN" dirty="0" smtClean="0">
                <a:solidFill>
                  <a:srgbClr val="7030A0"/>
                </a:solidFill>
                <a:latin typeface="Cambria" panose="02040503050406030204" pitchFamily="18" charset="0"/>
                <a:sym typeface="Wingdings" panose="05000000000000000000" pitchFamily="2" charset="2"/>
              </a:rPr>
              <a:t>heoretical error: 10</a:t>
            </a:r>
            <a:r>
              <a:rPr lang="en-US" altLang="zh-CN" baseline="30000" dirty="0" smtClean="0">
                <a:solidFill>
                  <a:srgbClr val="7030A0"/>
                </a:solidFill>
                <a:latin typeface="Cambria" panose="02040503050406030204" pitchFamily="18" charset="0"/>
                <a:sym typeface="Wingdings" panose="05000000000000000000" pitchFamily="2" charset="2"/>
              </a:rPr>
              <a:t>-6 </a:t>
            </a:r>
            <a:r>
              <a:rPr lang="en-US" altLang="zh-CN" dirty="0" smtClean="0">
                <a:solidFill>
                  <a:srgbClr val="7030A0"/>
                </a:solidFill>
                <a:latin typeface="Cambria" panose="02040503050406030204" pitchFamily="18" charset="0"/>
                <a:sym typeface="Wingdings" panose="05000000000000000000" pitchFamily="2" charset="2"/>
              </a:rPr>
              <a:t> (!)</a:t>
            </a:r>
          </a:p>
          <a:p>
            <a:pPr marL="720000" indent="-342900">
              <a:lnSpc>
                <a:spcPts val="2600"/>
              </a:lnSpc>
              <a:buFont typeface="Symbol" panose="05050102010706020507" pitchFamily="18" charset="2"/>
              <a:buChar char=""/>
              <a:defRPr/>
            </a:pPr>
            <a:r>
              <a:rPr lang="en-US" altLang="zh-CN" dirty="0" smtClean="0">
                <a:solidFill>
                  <a:srgbClr val="7030A0"/>
                </a:solidFill>
                <a:latin typeface="Cambria" panose="02040503050406030204" pitchFamily="18" charset="0"/>
              </a:rPr>
              <a:t>over-constrain </a:t>
            </a:r>
            <a:r>
              <a:rPr lang="en-US" altLang="zh-CN" dirty="0">
                <a:solidFill>
                  <a:srgbClr val="7030A0"/>
                </a:solidFill>
                <a:latin typeface="Cambria" panose="02040503050406030204" pitchFamily="18" charset="0"/>
              </a:rPr>
              <a:t>the </a:t>
            </a:r>
            <a:r>
              <a:rPr lang="en-US" altLang="zh-CN" dirty="0" err="1">
                <a:solidFill>
                  <a:srgbClr val="7030A0"/>
                </a:solidFill>
                <a:latin typeface="Cambria" panose="02040503050406030204" pitchFamily="18" charset="0"/>
              </a:rPr>
              <a:t>Unitarity</a:t>
            </a:r>
            <a:r>
              <a:rPr lang="en-US" altLang="zh-CN" dirty="0">
                <a:solidFill>
                  <a:srgbClr val="7030A0"/>
                </a:solidFill>
                <a:latin typeface="Cambria" panose="02040503050406030204" pitchFamily="18" charset="0"/>
              </a:rPr>
              <a:t> </a:t>
            </a:r>
            <a:r>
              <a:rPr lang="en-US" altLang="zh-CN" dirty="0" smtClean="0">
                <a:solidFill>
                  <a:srgbClr val="7030A0"/>
                </a:solidFill>
                <a:latin typeface="Cambria" panose="02040503050406030204" pitchFamily="18" charset="0"/>
              </a:rPr>
              <a:t>Triangle</a:t>
            </a:r>
          </a:p>
          <a:p>
            <a:pPr marL="428625" indent="-342900">
              <a:lnSpc>
                <a:spcPts val="2600"/>
              </a:lnSpc>
              <a:buFont typeface="Wingdings" panose="05000000000000000000" pitchFamily="2" charset="2"/>
              <a:buChar char="Ø"/>
              <a:defRPr/>
            </a:pPr>
            <a:r>
              <a:rPr lang="en-US" altLang="zh-CN" sz="2000" dirty="0" smtClean="0">
                <a:latin typeface="Cambria" panose="02040503050406030204" pitchFamily="18" charset="0"/>
              </a:rPr>
              <a:t>Information of D decay strong phase is needed</a:t>
            </a:r>
          </a:p>
          <a:p>
            <a:pPr marL="720000" indent="-342900">
              <a:lnSpc>
                <a:spcPts val="2600"/>
              </a:lnSpc>
              <a:buFont typeface="Symbol" panose="05050102010706020507" pitchFamily="18" charset="2"/>
              <a:buChar char="-"/>
              <a:defRPr/>
            </a:pPr>
            <a:r>
              <a:rPr lang="en-US" altLang="zh-CN" dirty="0" smtClean="0">
                <a:solidFill>
                  <a:srgbClr val="7030A0"/>
                </a:solidFill>
                <a:latin typeface="Cambria" panose="02040503050406030204" pitchFamily="18" charset="0"/>
              </a:rPr>
              <a:t>Only can be accessed through quantum coherence of DD production at threshold</a:t>
            </a:r>
          </a:p>
        </p:txBody>
      </p:sp>
      <p:sp>
        <p:nvSpPr>
          <p:cNvPr id="26632" name="矩形 9"/>
          <p:cNvSpPr>
            <a:spLocks noChangeArrowheads="1"/>
          </p:cNvSpPr>
          <p:nvPr/>
        </p:nvSpPr>
        <p:spPr bwMode="auto">
          <a:xfrm>
            <a:off x="107950" y="3573463"/>
            <a:ext cx="8739188"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28625"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ts val="2600"/>
              </a:lnSpc>
              <a:spcBef>
                <a:spcPct val="0"/>
              </a:spcBef>
              <a:buFont typeface="Wingdings" panose="05000000000000000000" pitchFamily="2" charset="2"/>
              <a:buChar char="Ø"/>
            </a:pPr>
            <a:r>
              <a:rPr lang="en-US" altLang="zh-CN" sz="2000">
                <a:latin typeface="Cambria" panose="02040503050406030204" pitchFamily="18" charset="0"/>
              </a:rPr>
              <a:t>ADS method: use </a:t>
            </a:r>
            <a:r>
              <a:rPr lang="en-US" altLang="zh-CN" sz="2000" i="1">
                <a:latin typeface="Cambria" panose="02040503050406030204" pitchFamily="18" charset="0"/>
              </a:rPr>
              <a:t>D </a:t>
            </a:r>
            <a:r>
              <a:rPr lang="en-US" altLang="zh-CN" sz="2000">
                <a:solidFill>
                  <a:srgbClr val="0000FF"/>
                </a:solidFill>
                <a:latin typeface="Cambria" panose="02040503050406030204" pitchFamily="18" charset="0"/>
              </a:rPr>
              <a:t>doubly Cabibbo-suppressed</a:t>
            </a:r>
            <a:r>
              <a:rPr lang="en-US" altLang="zh-CN" sz="2000">
                <a:latin typeface="Cambria" panose="02040503050406030204" pitchFamily="18" charset="0"/>
              </a:rPr>
              <a:t> decays, e.g. </a:t>
            </a:r>
            <a:r>
              <a:rPr lang="en-US" altLang="zh-CN" sz="2000">
                <a:solidFill>
                  <a:srgbClr val="0000FF"/>
                </a:solidFill>
                <a:latin typeface="Cambria" panose="02040503050406030204" pitchFamily="18" charset="0"/>
              </a:rPr>
              <a:t>D</a:t>
            </a:r>
            <a:r>
              <a:rPr lang="en-US" altLang="zh-CN" sz="2000" baseline="30000">
                <a:solidFill>
                  <a:srgbClr val="0000FF"/>
                </a:solidFill>
                <a:latin typeface="Cambria" panose="02040503050406030204" pitchFamily="18" charset="0"/>
              </a:rPr>
              <a:t>0 </a:t>
            </a:r>
            <a:r>
              <a:rPr lang="en-US" altLang="zh-CN" sz="2000">
                <a:solidFill>
                  <a:srgbClr val="0000FF"/>
                </a:solidFill>
                <a:latin typeface="Cambria" panose="02040503050406030204" pitchFamily="18" charset="0"/>
                <a:sym typeface="Wingdings" panose="05000000000000000000" pitchFamily="2" charset="2"/>
              </a:rPr>
              <a:t> </a:t>
            </a:r>
            <a:r>
              <a:rPr lang="en-US" altLang="zh-CN" sz="2000">
                <a:solidFill>
                  <a:srgbClr val="0000FF"/>
                </a:solidFill>
                <a:latin typeface="Cambria" panose="02040503050406030204" pitchFamily="18" charset="0"/>
              </a:rPr>
              <a:t>K</a:t>
            </a:r>
            <a:r>
              <a:rPr lang="en-US" altLang="zh-CN" sz="2000" baseline="30000">
                <a:solidFill>
                  <a:srgbClr val="0000FF"/>
                </a:solidFill>
                <a:latin typeface="Cambria" panose="02040503050406030204" pitchFamily="18" charset="0"/>
              </a:rPr>
              <a:t>+</a:t>
            </a:r>
            <a:r>
              <a:rPr lang="el-GR" altLang="zh-CN" sz="2000">
                <a:solidFill>
                  <a:srgbClr val="0000FF"/>
                </a:solidFill>
                <a:latin typeface="Cambria" panose="02040503050406030204" pitchFamily="18" charset="0"/>
                <a:cs typeface="Times New Roman" panose="02020603050405020304" pitchFamily="18" charset="0"/>
              </a:rPr>
              <a:t>π</a:t>
            </a:r>
            <a:r>
              <a:rPr lang="en-US" altLang="zh-CN" sz="2000">
                <a:solidFill>
                  <a:srgbClr val="0000FF"/>
                </a:solidFill>
                <a:latin typeface="Cambria" panose="02040503050406030204" pitchFamily="18" charset="0"/>
                <a:cs typeface="Times New Roman" panose="02020603050405020304" pitchFamily="18" charset="0"/>
              </a:rPr>
              <a:t> </a:t>
            </a:r>
            <a:r>
              <a:rPr lang="en-US" altLang="zh-CN" sz="2000" baseline="30000">
                <a:solidFill>
                  <a:srgbClr val="0000FF"/>
                </a:solidFill>
                <a:latin typeface="Cambria" panose="02040503050406030204" pitchFamily="18" charset="0"/>
                <a:cs typeface="Times New Roman" panose="02020603050405020304" pitchFamily="18" charset="0"/>
              </a:rPr>
              <a:t>–</a:t>
            </a:r>
          </a:p>
          <a:p>
            <a:pPr eaLnBrk="1" hangingPunct="1">
              <a:lnSpc>
                <a:spcPts val="2600"/>
              </a:lnSpc>
              <a:spcBef>
                <a:spcPct val="0"/>
              </a:spcBef>
              <a:buFont typeface="Symbol" panose="05050102010706020507" pitchFamily="18" charset="2"/>
              <a:buChar char="-"/>
            </a:pPr>
            <a:r>
              <a:rPr lang="en-US" altLang="zh-CN" sz="1800">
                <a:solidFill>
                  <a:srgbClr val="7030A0"/>
                </a:solidFill>
                <a:latin typeface="Cambria" panose="02040503050406030204" pitchFamily="18" charset="0"/>
                <a:cs typeface="Times New Roman" panose="02020603050405020304" pitchFamily="18" charset="0"/>
              </a:rPr>
              <a:t>With 1 ab</a:t>
            </a:r>
            <a:r>
              <a:rPr lang="en-US" altLang="zh-CN" sz="1800" baseline="30000">
                <a:solidFill>
                  <a:srgbClr val="7030A0"/>
                </a:solidFill>
                <a:latin typeface="Cambria" panose="02040503050406030204" pitchFamily="18" charset="0"/>
                <a:cs typeface="Times New Roman" panose="02020603050405020304" pitchFamily="18" charset="0"/>
              </a:rPr>
              <a:t>−1</a:t>
            </a:r>
            <a:r>
              <a:rPr lang="en-US" altLang="zh-CN" sz="1800">
                <a:solidFill>
                  <a:srgbClr val="7030A0"/>
                </a:solidFill>
                <a:latin typeface="Cambria" panose="02040503050406030204" pitchFamily="18" charset="0"/>
                <a:cs typeface="Times New Roman" panose="02020603050405020304" pitchFamily="18" charset="0"/>
              </a:rPr>
              <a:t> @HIEPAF:  σ(cosδ</a:t>
            </a:r>
            <a:r>
              <a:rPr lang="en-US" altLang="zh-CN" sz="1800" baseline="-25000">
                <a:solidFill>
                  <a:srgbClr val="7030A0"/>
                </a:solidFill>
                <a:latin typeface="Cambria" panose="02040503050406030204" pitchFamily="18" charset="0"/>
                <a:cs typeface="Times New Roman" panose="02020603050405020304" pitchFamily="18" charset="0"/>
              </a:rPr>
              <a:t>K</a:t>
            </a:r>
            <a:r>
              <a:rPr lang="el-GR" altLang="zh-CN" sz="1800" baseline="-25000">
                <a:solidFill>
                  <a:srgbClr val="7030A0"/>
                </a:solidFill>
                <a:latin typeface="Cambria" panose="02040503050406030204" pitchFamily="18" charset="0"/>
                <a:cs typeface="Times New Roman" panose="02020603050405020304" pitchFamily="18" charset="0"/>
              </a:rPr>
              <a:t>π</a:t>
            </a:r>
            <a:r>
              <a:rPr lang="en-US" altLang="zh-CN" sz="1800">
                <a:solidFill>
                  <a:srgbClr val="7030A0"/>
                </a:solidFill>
                <a:latin typeface="Cambria" panose="02040503050406030204" pitchFamily="18" charset="0"/>
                <a:cs typeface="Times New Roman" panose="02020603050405020304" pitchFamily="18" charset="0"/>
              </a:rPr>
              <a:t>) ∼0.007; σ(δ</a:t>
            </a:r>
            <a:r>
              <a:rPr lang="en-US" altLang="zh-CN" sz="1800" baseline="-25000">
                <a:solidFill>
                  <a:srgbClr val="7030A0"/>
                </a:solidFill>
                <a:latin typeface="Cambria" panose="02040503050406030204" pitchFamily="18" charset="0"/>
                <a:cs typeface="Times New Roman" panose="02020603050405020304" pitchFamily="18" charset="0"/>
              </a:rPr>
              <a:t>K</a:t>
            </a:r>
            <a:r>
              <a:rPr lang="el-GR" altLang="zh-CN" sz="1800" baseline="-25000">
                <a:solidFill>
                  <a:srgbClr val="7030A0"/>
                </a:solidFill>
                <a:latin typeface="Cambria" panose="02040503050406030204" pitchFamily="18" charset="0"/>
                <a:cs typeface="Times New Roman" panose="02020603050405020304" pitchFamily="18" charset="0"/>
              </a:rPr>
              <a:t>π</a:t>
            </a:r>
            <a:r>
              <a:rPr lang="en-US" altLang="zh-CN" sz="1800">
                <a:solidFill>
                  <a:srgbClr val="7030A0"/>
                </a:solidFill>
                <a:latin typeface="Cambria" panose="02040503050406030204" pitchFamily="18" charset="0"/>
                <a:cs typeface="Times New Roman" panose="02020603050405020304" pitchFamily="18" charset="0"/>
              </a:rPr>
              <a:t>) ∼2</a:t>
            </a:r>
            <a:r>
              <a:rPr lang="en-US" altLang="zh-CN" sz="1800" baseline="30000">
                <a:solidFill>
                  <a:srgbClr val="7030A0"/>
                </a:solidFill>
                <a:latin typeface="Cambria" panose="02040503050406030204" pitchFamily="18" charset="0"/>
                <a:cs typeface="Times New Roman" panose="02020603050405020304" pitchFamily="18" charset="0"/>
              </a:rPr>
              <a:t>o</a:t>
            </a:r>
          </a:p>
          <a:p>
            <a:pPr eaLnBrk="1" hangingPunct="1">
              <a:lnSpc>
                <a:spcPts val="2600"/>
              </a:lnSpc>
              <a:spcBef>
                <a:spcPct val="0"/>
              </a:spcBef>
              <a:buFont typeface="Symbol" panose="05050102010706020507" pitchFamily="18" charset="2"/>
              <a:buChar char="-"/>
            </a:pPr>
            <a:r>
              <a:rPr lang="en-US" altLang="zh-CN" sz="1800">
                <a:solidFill>
                  <a:srgbClr val="FF0000"/>
                </a:solidFill>
                <a:latin typeface="Cambria" panose="02040503050406030204" pitchFamily="18" charset="0"/>
                <a:cs typeface="Times New Roman" panose="02020603050405020304" pitchFamily="18" charset="0"/>
              </a:rPr>
              <a:t>BELLE-II expects σ(</a:t>
            </a:r>
            <a:r>
              <a:rPr lang="el-GR" altLang="zh-CN" sz="1800">
                <a:solidFill>
                  <a:srgbClr val="FF0000"/>
                </a:solidFill>
                <a:latin typeface="Cambria" panose="02040503050406030204" pitchFamily="18" charset="0"/>
                <a:cs typeface="Times New Roman" panose="02020603050405020304" pitchFamily="18" charset="0"/>
              </a:rPr>
              <a:t>γ</a:t>
            </a:r>
            <a:r>
              <a:rPr lang="en-US" altLang="zh-CN" sz="1800">
                <a:solidFill>
                  <a:srgbClr val="FF0000"/>
                </a:solidFill>
                <a:latin typeface="Cambria" panose="02040503050406030204" pitchFamily="18" charset="0"/>
                <a:cs typeface="Times New Roman" panose="02020603050405020304" pitchFamily="18" charset="0"/>
              </a:rPr>
              <a:t>) ∼5</a:t>
            </a:r>
            <a:r>
              <a:rPr lang="en-US" altLang="zh-CN" sz="1800" baseline="30000">
                <a:solidFill>
                  <a:srgbClr val="FF0000"/>
                </a:solidFill>
                <a:latin typeface="Cambria" panose="02040503050406030204" pitchFamily="18" charset="0"/>
                <a:cs typeface="Times New Roman" panose="02020603050405020304" pitchFamily="18" charset="0"/>
              </a:rPr>
              <a:t>o</a:t>
            </a:r>
            <a:r>
              <a:rPr lang="en-US" altLang="zh-CN" sz="1800">
                <a:solidFill>
                  <a:srgbClr val="FF0000"/>
                </a:solidFill>
                <a:latin typeface="Cambria" panose="02040503050406030204" pitchFamily="18" charset="0"/>
                <a:cs typeface="Times New Roman" panose="02020603050405020304" pitchFamily="18" charset="0"/>
              </a:rPr>
              <a:t>; upgraded LHCb: σ(</a:t>
            </a:r>
            <a:r>
              <a:rPr lang="el-GR" altLang="zh-CN" sz="1800">
                <a:solidFill>
                  <a:srgbClr val="FF0000"/>
                </a:solidFill>
                <a:latin typeface="Cambria" panose="02040503050406030204" pitchFamily="18" charset="0"/>
                <a:cs typeface="Times New Roman" panose="02020603050405020304" pitchFamily="18" charset="0"/>
              </a:rPr>
              <a:t>γ</a:t>
            </a:r>
            <a:r>
              <a:rPr lang="en-US" altLang="zh-CN" sz="1800">
                <a:solidFill>
                  <a:srgbClr val="FF0000"/>
                </a:solidFill>
                <a:latin typeface="Cambria" panose="02040503050406030204" pitchFamily="18" charset="0"/>
                <a:cs typeface="Times New Roman" panose="02020603050405020304" pitchFamily="18" charset="0"/>
              </a:rPr>
              <a:t>) ∼1.3</a:t>
            </a:r>
            <a:r>
              <a:rPr lang="en-US" altLang="zh-CN" sz="1800" baseline="30000">
                <a:solidFill>
                  <a:srgbClr val="FF0000"/>
                </a:solidFill>
                <a:latin typeface="Cambria" panose="02040503050406030204" pitchFamily="18" charset="0"/>
                <a:cs typeface="Times New Roman" panose="02020603050405020304" pitchFamily="18" charset="0"/>
              </a:rPr>
              <a:t>o</a:t>
            </a:r>
          </a:p>
          <a:p>
            <a:pPr eaLnBrk="1" hangingPunct="1">
              <a:lnSpc>
                <a:spcPts val="2600"/>
              </a:lnSpc>
              <a:spcBef>
                <a:spcPct val="0"/>
              </a:spcBef>
              <a:buFont typeface="Wingdings" panose="05000000000000000000" pitchFamily="2" charset="2"/>
              <a:buChar char="Ø"/>
            </a:pPr>
            <a:r>
              <a:rPr lang="en-US" altLang="zh-CN" sz="2000">
                <a:latin typeface="Cambria" panose="02040503050406030204" pitchFamily="18" charset="0"/>
              </a:rPr>
              <a:t>GGSZ method: use</a:t>
            </a:r>
            <a:r>
              <a:rPr lang="en-US" altLang="zh-CN" sz="2000">
                <a:solidFill>
                  <a:srgbClr val="66FFFF"/>
                </a:solidFill>
                <a:latin typeface="Cambria" panose="02040503050406030204" pitchFamily="18" charset="0"/>
              </a:rPr>
              <a:t> </a:t>
            </a:r>
            <a:r>
              <a:rPr lang="en-US" altLang="zh-CN" sz="2000">
                <a:solidFill>
                  <a:srgbClr val="008000"/>
                </a:solidFill>
                <a:latin typeface="Cambria" panose="02040503050406030204" pitchFamily="18" charset="0"/>
              </a:rPr>
              <a:t>Dalitz plot</a:t>
            </a:r>
            <a:r>
              <a:rPr lang="en-US" altLang="zh-CN" sz="2000">
                <a:latin typeface="Cambria" panose="02040503050406030204" pitchFamily="18" charset="0"/>
              </a:rPr>
              <a:t> analysis of 3-body D</a:t>
            </a:r>
            <a:r>
              <a:rPr lang="en-US" altLang="zh-CN" sz="2000" baseline="30000">
                <a:latin typeface="Cambria" panose="02040503050406030204" pitchFamily="18" charset="0"/>
              </a:rPr>
              <a:t>0</a:t>
            </a:r>
            <a:r>
              <a:rPr lang="en-US" altLang="zh-CN" sz="2000">
                <a:latin typeface="Cambria" panose="02040503050406030204" pitchFamily="18" charset="0"/>
              </a:rPr>
              <a:t> decays, e.g.</a:t>
            </a:r>
            <a:r>
              <a:rPr lang="en-US" altLang="zh-CN" sz="2000">
                <a:solidFill>
                  <a:srgbClr val="66FFFF"/>
                </a:solidFill>
                <a:latin typeface="Cambria" panose="02040503050406030204" pitchFamily="18" charset="0"/>
              </a:rPr>
              <a:t> </a:t>
            </a:r>
            <a:r>
              <a:rPr lang="en-US" altLang="zh-CN" sz="2000">
                <a:solidFill>
                  <a:srgbClr val="0000FF"/>
                </a:solidFill>
                <a:latin typeface="Cambria" panose="02040503050406030204" pitchFamily="18" charset="0"/>
              </a:rPr>
              <a:t>K</a:t>
            </a:r>
            <a:r>
              <a:rPr lang="en-US" altLang="zh-CN" sz="2000" baseline="-25000">
                <a:solidFill>
                  <a:srgbClr val="0000FF"/>
                </a:solidFill>
                <a:latin typeface="Cambria" panose="02040503050406030204" pitchFamily="18" charset="0"/>
              </a:rPr>
              <a:t>s </a:t>
            </a:r>
            <a:r>
              <a:rPr lang="el-GR" altLang="zh-CN" sz="2000">
                <a:solidFill>
                  <a:srgbClr val="0000FF"/>
                </a:solidFill>
                <a:latin typeface="Cambria" panose="02040503050406030204" pitchFamily="18" charset="0"/>
                <a:cs typeface="Times New Roman" panose="02020603050405020304" pitchFamily="18" charset="0"/>
              </a:rPr>
              <a:t>π</a:t>
            </a:r>
            <a:r>
              <a:rPr lang="en-US" altLang="zh-CN" sz="2000" baseline="30000">
                <a:solidFill>
                  <a:srgbClr val="0000FF"/>
                </a:solidFill>
                <a:latin typeface="Cambria" panose="02040503050406030204" pitchFamily="18" charset="0"/>
                <a:cs typeface="Times New Roman" panose="02020603050405020304" pitchFamily="18" charset="0"/>
              </a:rPr>
              <a:t>+ </a:t>
            </a:r>
            <a:r>
              <a:rPr lang="el-GR" altLang="zh-CN" sz="2000">
                <a:solidFill>
                  <a:srgbClr val="0000FF"/>
                </a:solidFill>
                <a:latin typeface="Cambria" panose="02040503050406030204" pitchFamily="18" charset="0"/>
                <a:cs typeface="Times New Roman" panose="02020603050405020304" pitchFamily="18" charset="0"/>
              </a:rPr>
              <a:t>π</a:t>
            </a:r>
            <a:r>
              <a:rPr lang="en-US" altLang="zh-CN" sz="2000" baseline="30000">
                <a:solidFill>
                  <a:srgbClr val="0000FF"/>
                </a:solidFill>
                <a:latin typeface="Cambria" panose="02040503050406030204" pitchFamily="18" charset="0"/>
                <a:cs typeface="Times New Roman" panose="02020603050405020304" pitchFamily="18" charset="0"/>
              </a:rPr>
              <a:t>- </a:t>
            </a:r>
            <a:endParaRPr lang="en-US" altLang="zh-CN" sz="2000">
              <a:solidFill>
                <a:srgbClr val="0000FF"/>
              </a:solidFill>
              <a:latin typeface="Cambria" panose="02040503050406030204" pitchFamily="18" charset="0"/>
            </a:endParaRPr>
          </a:p>
          <a:p>
            <a:pPr eaLnBrk="1" hangingPunct="1">
              <a:lnSpc>
                <a:spcPts val="2600"/>
              </a:lnSpc>
              <a:spcBef>
                <a:spcPct val="0"/>
              </a:spcBef>
              <a:buFontTx/>
              <a:buNone/>
            </a:pPr>
            <a:r>
              <a:rPr lang="en-US" altLang="zh-CN" sz="2000">
                <a:latin typeface="Cambria" panose="02040503050406030204" pitchFamily="18" charset="0"/>
              </a:rPr>
              <a:t>      high statistics; need precise Dalitz model</a:t>
            </a:r>
          </a:p>
          <a:p>
            <a:pPr eaLnBrk="1" hangingPunct="1">
              <a:lnSpc>
                <a:spcPts val="2600"/>
              </a:lnSpc>
              <a:spcBef>
                <a:spcPct val="0"/>
              </a:spcBef>
              <a:buFont typeface="Symbol" panose="05050102010706020507" pitchFamily="18" charset="2"/>
              <a:buChar char="-"/>
            </a:pPr>
            <a:r>
              <a:rPr lang="en-US" altLang="zh-CN" sz="1800">
                <a:solidFill>
                  <a:srgbClr val="7030A0"/>
                </a:solidFill>
                <a:latin typeface="Cambria" panose="02040503050406030204" pitchFamily="18" charset="0"/>
                <a:cs typeface="Times New Roman" panose="02020603050405020304" pitchFamily="18" charset="0"/>
                <a:sym typeface="Symbol" panose="05050102010706020507" pitchFamily="18" charset="2"/>
              </a:rPr>
              <a:t>Belle results from GSSZ method in 2012: </a:t>
            </a:r>
            <a:r>
              <a:rPr lang="el-GR" altLang="zh-CN" sz="1800">
                <a:solidFill>
                  <a:srgbClr val="7030A0"/>
                </a:solidFill>
                <a:latin typeface="Cambria" panose="02040503050406030204" pitchFamily="18" charset="0"/>
                <a:cs typeface="Times New Roman" panose="02020603050405020304" pitchFamily="18" charset="0"/>
              </a:rPr>
              <a:t>γ</a:t>
            </a:r>
            <a:r>
              <a:rPr lang="en-US" altLang="zh-CN" sz="1800">
                <a:solidFill>
                  <a:srgbClr val="7030A0"/>
                </a:solidFill>
                <a:latin typeface="Cambria" panose="02040503050406030204" pitchFamily="18" charset="0"/>
                <a:cs typeface="Times New Roman" panose="02020603050405020304" pitchFamily="18" charset="0"/>
              </a:rPr>
              <a:t>=(77±15±4±4)</a:t>
            </a:r>
            <a:r>
              <a:rPr lang="en-US" altLang="zh-CN" sz="1800" baseline="30000">
                <a:solidFill>
                  <a:srgbClr val="7030A0"/>
                </a:solidFill>
                <a:latin typeface="Cambria" panose="02040503050406030204" pitchFamily="18" charset="0"/>
                <a:cs typeface="Times New Roman" panose="02020603050405020304" pitchFamily="18" charset="0"/>
              </a:rPr>
              <a:t> o</a:t>
            </a:r>
          </a:p>
          <a:p>
            <a:pPr eaLnBrk="1" hangingPunct="1">
              <a:lnSpc>
                <a:spcPts val="2600"/>
              </a:lnSpc>
              <a:spcBef>
                <a:spcPct val="0"/>
              </a:spcBef>
              <a:buFont typeface="Symbol" panose="05050102010706020507" pitchFamily="18" charset="2"/>
              <a:buChar char="-"/>
            </a:pPr>
            <a:r>
              <a:rPr lang="en-US" altLang="zh-CN" sz="1800">
                <a:solidFill>
                  <a:srgbClr val="FF0000"/>
                </a:solidFill>
                <a:latin typeface="Cambria" panose="02040503050406030204" pitchFamily="18" charset="0"/>
                <a:cs typeface="Times New Roman" panose="02020603050405020304" pitchFamily="18" charset="0"/>
              </a:rPr>
              <a:t>HIEPAF would reduce the contribution of </a:t>
            </a:r>
            <a:r>
              <a:rPr lang="en-US" altLang="zh-CN" sz="1800" i="1">
                <a:solidFill>
                  <a:srgbClr val="FF0000"/>
                </a:solidFill>
                <a:latin typeface="Cambria" panose="02040503050406030204" pitchFamily="18" charset="0"/>
                <a:cs typeface="Times New Roman" panose="02020603050405020304" pitchFamily="18" charset="0"/>
              </a:rPr>
              <a:t>D</a:t>
            </a:r>
            <a:r>
              <a:rPr lang="en-US" altLang="zh-CN" sz="1800">
                <a:solidFill>
                  <a:srgbClr val="FF0000"/>
                </a:solidFill>
                <a:latin typeface="Cambria" panose="02040503050406030204" pitchFamily="18" charset="0"/>
                <a:cs typeface="Times New Roman" panose="02020603050405020304" pitchFamily="18" charset="0"/>
              </a:rPr>
              <a:t> Dalitz model to a level of ~0.1</a:t>
            </a:r>
            <a:r>
              <a:rPr lang="en-US" altLang="zh-CN" sz="1800" baseline="30000">
                <a:solidFill>
                  <a:srgbClr val="FF0000"/>
                </a:solidFill>
                <a:latin typeface="Cambria" panose="02040503050406030204" pitchFamily="18" charset="0"/>
                <a:cs typeface="Times New Roman" panose="02020603050405020304" pitchFamily="18" charset="0"/>
              </a:rPr>
              <a:t>o</a:t>
            </a:r>
            <a:r>
              <a:rPr lang="en-US" altLang="zh-CN" sz="1800">
                <a:solidFill>
                  <a:srgbClr val="FF0000"/>
                </a:solidFill>
                <a:latin typeface="Cambria" panose="02040503050406030204" pitchFamily="18" charset="0"/>
                <a:cs typeface="Times New Roman" panose="02020603050405020304" pitchFamily="18" charset="0"/>
              </a:rPr>
              <a:t>, since expected precision from future B projects would be ~2</a:t>
            </a:r>
            <a:r>
              <a:rPr lang="en-US" altLang="zh-CN" sz="1800" baseline="30000">
                <a:solidFill>
                  <a:srgbClr val="FF0000"/>
                </a:solidFill>
                <a:latin typeface="Cambria" panose="02040503050406030204" pitchFamily="18" charset="0"/>
                <a:cs typeface="Times New Roman" panose="02020603050405020304" pitchFamily="18" charset="0"/>
              </a:rPr>
              <a:t>o</a:t>
            </a:r>
            <a:r>
              <a:rPr lang="en-US" altLang="zh-CN" sz="1800">
                <a:solidFill>
                  <a:srgbClr val="FF0000"/>
                </a:solidFill>
                <a:latin typeface="Cambria" panose="02040503050406030204" pitchFamily="18" charset="0"/>
                <a:cs typeface="Times New Roman" panose="02020603050405020304" pitchFamily="18" charset="0"/>
              </a:rPr>
              <a:t>.</a:t>
            </a:r>
          </a:p>
        </p:txBody>
      </p:sp>
      <p:sp>
        <p:nvSpPr>
          <p:cNvPr id="12" name="椭圆 11"/>
          <p:cNvSpPr/>
          <p:nvPr/>
        </p:nvSpPr>
        <p:spPr>
          <a:xfrm>
            <a:off x="6227763" y="5229225"/>
            <a:ext cx="287337" cy="3603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a:p>
        </p:txBody>
      </p:sp>
      <p:sp>
        <p:nvSpPr>
          <p:cNvPr id="26634" name="TextBox 16"/>
          <p:cNvSpPr txBox="1">
            <a:spLocks noChangeArrowheads="1"/>
          </p:cNvSpPr>
          <p:nvPr/>
        </p:nvSpPr>
        <p:spPr bwMode="auto">
          <a:xfrm>
            <a:off x="6804025" y="5005388"/>
            <a:ext cx="1382713" cy="584200"/>
          </a:xfrm>
          <a:prstGeom prst="rect">
            <a:avLst/>
          </a:prstGeom>
          <a:solidFill>
            <a:srgbClr val="FFC000"/>
          </a:solidFill>
          <a:ln w="9525">
            <a:solidFill>
              <a:srgbClr val="F21A58"/>
            </a:solidFill>
            <a:miter lim="800000"/>
            <a:headEnd/>
            <a:tailEnd/>
          </a:ln>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600" b="1"/>
              <a:t>from </a:t>
            </a:r>
            <a:r>
              <a:rPr lang="en-US" altLang="zh-CN" sz="1600" b="1" i="1"/>
              <a:t>D</a:t>
            </a:r>
            <a:r>
              <a:rPr lang="en-US" altLang="zh-CN" sz="1600" b="1"/>
              <a:t> decay model</a:t>
            </a:r>
            <a:endParaRPr lang="zh-CN" altLang="en-US" sz="1600" b="1"/>
          </a:p>
        </p:txBody>
      </p:sp>
      <p:cxnSp>
        <p:nvCxnSpPr>
          <p:cNvPr id="3" name="直接箭头连接符 2"/>
          <p:cNvCxnSpPr>
            <a:stCxn id="12" idx="6"/>
          </p:cNvCxnSpPr>
          <p:nvPr/>
        </p:nvCxnSpPr>
        <p:spPr>
          <a:xfrm flipV="1">
            <a:off x="6515100" y="5224463"/>
            <a:ext cx="274638" cy="1841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909231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日期占位符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fontAlgn="base" hangingPunct="1">
              <a:spcBef>
                <a:spcPct val="0"/>
              </a:spcBef>
              <a:spcAft>
                <a:spcPct val="0"/>
              </a:spcAft>
              <a:buFontTx/>
              <a:buNone/>
            </a:pPr>
            <a:r>
              <a:rPr lang="en-US" altLang="zh-CN" sz="1200" smtClean="0"/>
              <a:t>20/08/2016  H.P.  Peng</a:t>
            </a:r>
          </a:p>
        </p:txBody>
      </p:sp>
      <p:sp>
        <p:nvSpPr>
          <p:cNvPr id="5" name="页脚占位符 4"/>
          <p:cNvSpPr>
            <a:spLocks noGrp="1"/>
          </p:cNvSpPr>
          <p:nvPr>
            <p:ph type="ftr" sz="quarter" idx="11"/>
          </p:nvPr>
        </p:nvSpPr>
        <p:spPr/>
        <p:txBody>
          <a:bodyPr/>
          <a:lstStyle/>
          <a:p>
            <a:pPr>
              <a:defRPr/>
            </a:pPr>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3C22BEEA-3DB2-4900-93EF-1C7C70AA87AB}" type="slidenum">
              <a:rPr lang="en-US" altLang="zh-CN">
                <a:solidFill>
                  <a:srgbClr val="000000"/>
                </a:solidFill>
                <a:latin typeface="Calibri" panose="020F0502020204030204" pitchFamily="34" charset="0"/>
              </a:rPr>
              <a:pPr eaLnBrk="1" hangingPunct="1"/>
              <a:t>96</a:t>
            </a:fld>
            <a:endParaRPr lang="en-US" altLang="zh-CN">
              <a:solidFill>
                <a:srgbClr val="000000"/>
              </a:solidFill>
              <a:latin typeface="Calibri" panose="020F0502020204030204" pitchFamily="34" charset="0"/>
            </a:endParaRPr>
          </a:p>
        </p:txBody>
      </p:sp>
      <p:sp>
        <p:nvSpPr>
          <p:cNvPr id="27653" name="矩形 6"/>
          <p:cNvSpPr>
            <a:spLocks noChangeArrowheads="1"/>
          </p:cNvSpPr>
          <p:nvPr/>
        </p:nvSpPr>
        <p:spPr bwMode="auto">
          <a:xfrm>
            <a:off x="779463" y="115888"/>
            <a:ext cx="61198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b="1">
                <a:solidFill>
                  <a:srgbClr val="FF0000"/>
                </a:solidFill>
                <a:latin typeface="Cambria" panose="02040503050406030204" pitchFamily="18" charset="0"/>
                <a:ea typeface="MS PGothic" panose="020B0600070205080204" pitchFamily="34" charset="-128"/>
              </a:rPr>
              <a:t>DDbar Mixing rate at threshold </a:t>
            </a:r>
            <a:endParaRPr lang="zh-CN" altLang="en-US" b="1" baseline="-25000">
              <a:solidFill>
                <a:srgbClr val="FF0000"/>
              </a:solidFill>
              <a:latin typeface="Cambria" panose="02040503050406030204" pitchFamily="18" charset="0"/>
              <a:ea typeface="MS PGothic" panose="020B0600070205080204" pitchFamily="34" charset="-128"/>
            </a:endParaRPr>
          </a:p>
        </p:txBody>
      </p:sp>
      <p:pic>
        <p:nvPicPr>
          <p:cNvPr id="27654" name="Picture 3" descr="Screen Shot 2012-11-12 at 12.29.26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1484313"/>
            <a:ext cx="3744912"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p:cNvSpPr/>
          <p:nvPr/>
        </p:nvSpPr>
        <p:spPr>
          <a:xfrm>
            <a:off x="5003800" y="908050"/>
            <a:ext cx="4032250" cy="461963"/>
          </a:xfrm>
          <a:prstGeom prst="rect">
            <a:avLst/>
          </a:prstGeom>
          <a:solidFill>
            <a:srgbClr val="FFC000"/>
          </a:solidFill>
          <a:ln>
            <a:solidFill>
              <a:srgbClr val="F21A58"/>
            </a:solidFill>
          </a:ln>
        </p:spPr>
        <p:style>
          <a:lnRef idx="1">
            <a:schemeClr val="accent3"/>
          </a:lnRef>
          <a:fillRef idx="2">
            <a:schemeClr val="accent3"/>
          </a:fillRef>
          <a:effectRef idx="1">
            <a:schemeClr val="accent3"/>
          </a:effectRef>
          <a:fontRef idx="minor">
            <a:schemeClr val="dk1"/>
          </a:fontRef>
        </p:style>
        <p:txBody>
          <a:bodyPr>
            <a:sp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en-US" sz="2400" b="1" dirty="0" smtClean="0">
                <a:solidFill>
                  <a:srgbClr val="FF0000"/>
                </a:solidFill>
                <a:latin typeface="Cambria" panose="02040503050406030204" pitchFamily="18" charset="0"/>
                <a:cs typeface="Times New Roman" pitchFamily="18" charset="0"/>
              </a:rPr>
              <a:t>charm </a:t>
            </a:r>
            <a:r>
              <a:rPr lang="en-US" sz="2400" b="1" dirty="0">
                <a:solidFill>
                  <a:srgbClr val="FF0000"/>
                </a:solidFill>
                <a:latin typeface="Cambria" panose="02040503050406030204" pitchFamily="18" charset="0"/>
                <a:cs typeface="Times New Roman" pitchFamily="18" charset="0"/>
              </a:rPr>
              <a:t>mixing </a:t>
            </a:r>
            <a:r>
              <a:rPr lang="en-US" sz="2400" b="1" dirty="0" smtClean="0">
                <a:solidFill>
                  <a:srgbClr val="FF0000"/>
                </a:solidFill>
                <a:latin typeface="Cambria" panose="02040503050406030204" pitchFamily="18" charset="0"/>
                <a:cs typeface="Times New Roman" pitchFamily="18" charset="0"/>
              </a:rPr>
              <a:t>established!</a:t>
            </a:r>
            <a:endParaRPr lang="en-US" sz="2400" b="1" dirty="0">
              <a:solidFill>
                <a:srgbClr val="FF0000"/>
              </a:solidFill>
              <a:latin typeface="Cambria" panose="02040503050406030204" pitchFamily="18" charset="0"/>
              <a:cs typeface="Times New Roman" pitchFamily="18" charset="0"/>
            </a:endParaRPr>
          </a:p>
        </p:txBody>
      </p:sp>
      <p:pic>
        <p:nvPicPr>
          <p:cNvPr id="2765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908050"/>
            <a:ext cx="4114800" cy="360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638" y="1268413"/>
            <a:ext cx="4114800" cy="72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矩形 12"/>
          <p:cNvSpPr/>
          <p:nvPr/>
        </p:nvSpPr>
        <p:spPr>
          <a:xfrm>
            <a:off x="179388" y="2184400"/>
            <a:ext cx="5526087" cy="1892300"/>
          </a:xfrm>
          <a:prstGeom prst="rect">
            <a:avLst/>
          </a:prstGeom>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spcBef>
                <a:spcPts val="600"/>
              </a:spcBef>
              <a:spcAft>
                <a:spcPts val="600"/>
              </a:spcAft>
              <a:buClr>
                <a:srgbClr val="CC0066"/>
              </a:buClr>
              <a:buSzPct val="70000"/>
              <a:defRPr/>
            </a:pPr>
            <a:r>
              <a:rPr lang="en-US" altLang="zh-CN" b="1" kern="0" dirty="0" smtClean="0">
                <a:solidFill>
                  <a:srgbClr val="0000FF"/>
                </a:solidFill>
                <a:latin typeface="Cambria" panose="02040503050406030204" pitchFamily="18" charset="0"/>
              </a:rPr>
              <a:t>BESIII with 20fb-1 data :</a:t>
            </a:r>
          </a:p>
          <a:p>
            <a:pPr marL="428625" lvl="1" indent="-342900" eaLnBrk="0" hangingPunct="0">
              <a:buClr>
                <a:srgbClr val="CC0066"/>
              </a:buClr>
              <a:buSzPct val="70000"/>
              <a:buFont typeface="Symbol" panose="05050102010706020507" pitchFamily="18" charset="2"/>
              <a:buChar char=""/>
              <a:defRPr/>
            </a:pPr>
            <a:r>
              <a:rPr lang="en-US" altLang="zh-CN" sz="1700" dirty="0">
                <a:solidFill>
                  <a:srgbClr val="FF0000"/>
                </a:solidFill>
                <a:latin typeface="Cambria" panose="02040503050406030204" pitchFamily="18" charset="0"/>
              </a:rPr>
              <a:t>R</a:t>
            </a:r>
            <a:r>
              <a:rPr lang="en-US" altLang="zh-CN" sz="1700" baseline="-25000" dirty="0">
                <a:solidFill>
                  <a:srgbClr val="FF0000"/>
                </a:solidFill>
                <a:latin typeface="Cambria" panose="02040503050406030204" pitchFamily="18" charset="0"/>
              </a:rPr>
              <a:t>M</a:t>
            </a:r>
            <a:r>
              <a:rPr lang="en-US" altLang="zh-CN" sz="1700" dirty="0">
                <a:solidFill>
                  <a:srgbClr val="FF0000"/>
                </a:solidFill>
                <a:latin typeface="Cambria" panose="02040503050406030204" pitchFamily="18" charset="0"/>
              </a:rPr>
              <a:t> =(x</a:t>
            </a:r>
            <a:r>
              <a:rPr lang="en-US" altLang="zh-CN" sz="1700" baseline="30000" dirty="0">
                <a:solidFill>
                  <a:srgbClr val="FF0000"/>
                </a:solidFill>
                <a:latin typeface="Cambria" panose="02040503050406030204" pitchFamily="18" charset="0"/>
              </a:rPr>
              <a:t>2</a:t>
            </a:r>
            <a:r>
              <a:rPr lang="en-US" altLang="zh-CN" sz="1700" dirty="0">
                <a:solidFill>
                  <a:srgbClr val="FF0000"/>
                </a:solidFill>
                <a:latin typeface="Cambria" panose="02040503050406030204" pitchFamily="18" charset="0"/>
              </a:rPr>
              <a:t>+y</a:t>
            </a:r>
            <a:r>
              <a:rPr lang="en-US" altLang="zh-CN" sz="1700" baseline="30000" dirty="0">
                <a:solidFill>
                  <a:srgbClr val="FF0000"/>
                </a:solidFill>
                <a:latin typeface="Cambria" panose="02040503050406030204" pitchFamily="18" charset="0"/>
              </a:rPr>
              <a:t>2</a:t>
            </a:r>
            <a:r>
              <a:rPr lang="en-US" altLang="zh-CN" sz="1700" dirty="0">
                <a:solidFill>
                  <a:srgbClr val="FF0000"/>
                </a:solidFill>
                <a:latin typeface="Cambria" panose="02040503050406030204" pitchFamily="18" charset="0"/>
              </a:rPr>
              <a:t>)/</a:t>
            </a:r>
            <a:r>
              <a:rPr lang="en-US" altLang="zh-CN" sz="1700" dirty="0" smtClean="0">
                <a:solidFill>
                  <a:srgbClr val="FF0000"/>
                </a:solidFill>
                <a:latin typeface="Cambria" panose="02040503050406030204" pitchFamily="18" charset="0"/>
              </a:rPr>
              <a:t>2&lt;10</a:t>
            </a:r>
            <a:r>
              <a:rPr lang="en-US" altLang="zh-CN" sz="1700" baseline="30000" dirty="0" smtClean="0">
                <a:solidFill>
                  <a:srgbClr val="FF0000"/>
                </a:solidFill>
                <a:latin typeface="Cambria" panose="02040503050406030204" pitchFamily="18" charset="0"/>
              </a:rPr>
              <a:t>-4  </a:t>
            </a:r>
            <a:r>
              <a:rPr lang="en-US" altLang="zh-CN" sz="1700" dirty="0">
                <a:latin typeface="Cambria" panose="02040503050406030204" pitchFamily="18" charset="0"/>
              </a:rPr>
              <a:t>in </a:t>
            </a:r>
            <a:r>
              <a:rPr lang="en-US" altLang="zh-CN" sz="1700" dirty="0" smtClean="0">
                <a:latin typeface="Cambria" panose="02040503050406030204" pitchFamily="18" charset="0"/>
              </a:rPr>
              <a:t>K</a:t>
            </a:r>
            <a:r>
              <a:rPr lang="en-US" altLang="zh-CN" sz="1700" dirty="0" smtClean="0">
                <a:latin typeface="Cambria" panose="02040503050406030204" pitchFamily="18" charset="0"/>
                <a:sym typeface="Symbol"/>
              </a:rPr>
              <a:t> </a:t>
            </a:r>
            <a:r>
              <a:rPr lang="en-US" altLang="zh-CN" sz="1700" dirty="0" smtClean="0">
                <a:latin typeface="Cambria" panose="02040503050406030204" pitchFamily="18" charset="0"/>
              </a:rPr>
              <a:t>and </a:t>
            </a:r>
            <a:r>
              <a:rPr lang="en-US" altLang="zh-CN" sz="1700" dirty="0" err="1" smtClean="0">
                <a:latin typeface="Cambria" panose="02040503050406030204" pitchFamily="18" charset="0"/>
              </a:rPr>
              <a:t>Ke</a:t>
            </a:r>
            <a:r>
              <a:rPr lang="en-US" altLang="zh-CN" sz="1700" dirty="0" smtClean="0">
                <a:latin typeface="Cambria" panose="02040503050406030204" pitchFamily="18" charset="0"/>
                <a:sym typeface="Symbol"/>
              </a:rPr>
              <a:t></a:t>
            </a:r>
            <a:r>
              <a:rPr lang="en-US" altLang="zh-CN" sz="1700" dirty="0" smtClean="0">
                <a:latin typeface="Cambria" panose="02040503050406030204" pitchFamily="18" charset="0"/>
              </a:rPr>
              <a:t> </a:t>
            </a:r>
            <a:r>
              <a:rPr lang="en-US" altLang="zh-CN" sz="1700" dirty="0">
                <a:latin typeface="Cambria" panose="02040503050406030204" pitchFamily="18" charset="0"/>
              </a:rPr>
              <a:t>channels</a:t>
            </a:r>
          </a:p>
          <a:p>
            <a:pPr marL="428625" lvl="1" indent="-342900" eaLnBrk="0" hangingPunct="0">
              <a:buClr>
                <a:srgbClr val="CC0066"/>
              </a:buClr>
              <a:buSzPct val="70000"/>
              <a:buFont typeface="Symbol" panose="05050102010706020507" pitchFamily="18" charset="2"/>
              <a:buChar char=""/>
              <a:defRPr/>
            </a:pPr>
            <a:r>
              <a:rPr lang="en-US" altLang="zh-CN" sz="1700" dirty="0">
                <a:latin typeface="Cambria" panose="02040503050406030204" pitchFamily="18" charset="0"/>
              </a:rPr>
              <a:t>Probe y:  </a:t>
            </a:r>
            <a:r>
              <a:rPr lang="el-GR" altLang="zh-CN" sz="1700" dirty="0">
                <a:solidFill>
                  <a:srgbClr val="FF0000"/>
                </a:solidFill>
                <a:latin typeface="Cambria" pitchFamily="18" charset="0"/>
                <a:ea typeface="Arial Unicode MS" pitchFamily="34" charset="-122"/>
                <a:cs typeface="Arial Unicode MS" pitchFamily="34" charset="-122"/>
              </a:rPr>
              <a:t>Δ</a:t>
            </a:r>
            <a:r>
              <a:rPr lang="en-US" altLang="zh-CN" sz="1700" dirty="0" err="1">
                <a:solidFill>
                  <a:srgbClr val="FF0000"/>
                </a:solidFill>
                <a:latin typeface="Cambria" panose="02040503050406030204" pitchFamily="18" charset="0"/>
                <a:ea typeface="Arial Unicode MS" pitchFamily="34" charset="-122"/>
                <a:cs typeface="Arial Unicode MS" pitchFamily="34" charset="-122"/>
              </a:rPr>
              <a:t>y</a:t>
            </a:r>
            <a:r>
              <a:rPr lang="en-US" altLang="zh-CN" sz="1700" baseline="-25000" dirty="0" err="1">
                <a:solidFill>
                  <a:srgbClr val="FF0000"/>
                </a:solidFill>
                <a:latin typeface="Cambria" panose="02040503050406030204" pitchFamily="18" charset="0"/>
                <a:ea typeface="Arial Unicode MS" pitchFamily="34" charset="-122"/>
                <a:cs typeface="Arial Unicode MS" pitchFamily="34" charset="-122"/>
              </a:rPr>
              <a:t>CP</a:t>
            </a:r>
            <a:r>
              <a:rPr lang="en-US" altLang="zh-CN" sz="1700" dirty="0">
                <a:solidFill>
                  <a:srgbClr val="FF0000"/>
                </a:solidFill>
                <a:latin typeface="Cambria" panose="02040503050406030204" pitchFamily="18" charset="0"/>
              </a:rPr>
              <a:t> &lt; </a:t>
            </a:r>
            <a:r>
              <a:rPr lang="en-US" altLang="zh-CN" sz="1700" dirty="0" smtClean="0">
                <a:solidFill>
                  <a:srgbClr val="FF0000"/>
                </a:solidFill>
                <a:latin typeface="Cambria" panose="02040503050406030204" pitchFamily="18" charset="0"/>
              </a:rPr>
              <a:t>0.7%</a:t>
            </a:r>
            <a:endParaRPr lang="en-US" altLang="zh-CN" sz="1700" b="1" kern="0" dirty="0" smtClean="0">
              <a:solidFill>
                <a:srgbClr val="0033CC"/>
              </a:solidFill>
              <a:latin typeface="Cambria" panose="02040503050406030204" pitchFamily="18" charset="0"/>
            </a:endParaRPr>
          </a:p>
          <a:p>
            <a:pPr eaLnBrk="0" hangingPunct="0">
              <a:spcBef>
                <a:spcPts val="600"/>
              </a:spcBef>
              <a:spcAft>
                <a:spcPts val="600"/>
              </a:spcAft>
              <a:buClr>
                <a:srgbClr val="CC0066"/>
              </a:buClr>
              <a:buSzPct val="70000"/>
              <a:defRPr/>
            </a:pPr>
            <a:r>
              <a:rPr lang="en-US" altLang="zh-CN" b="1" kern="0" dirty="0" smtClean="0">
                <a:solidFill>
                  <a:srgbClr val="0000FF"/>
                </a:solidFill>
                <a:latin typeface="Cambria" panose="02040503050406030204" pitchFamily="18" charset="0"/>
              </a:rPr>
              <a:t>HIEPAF with </a:t>
            </a:r>
            <a:r>
              <a:rPr lang="en-US" altLang="zh-CN" b="1" kern="0" dirty="0">
                <a:solidFill>
                  <a:srgbClr val="0000FF"/>
                </a:solidFill>
                <a:latin typeface="Cambria" panose="02040503050406030204" pitchFamily="18" charset="0"/>
                <a:ea typeface="ＭＳ Ｐゴシック" pitchFamily="-112" charset="-128"/>
              </a:rPr>
              <a:t>1ab</a:t>
            </a:r>
            <a:r>
              <a:rPr lang="en-US" altLang="zh-CN" b="1" kern="0" baseline="30000" dirty="0">
                <a:solidFill>
                  <a:srgbClr val="0000FF"/>
                </a:solidFill>
                <a:latin typeface="Cambria" panose="02040503050406030204" pitchFamily="18" charset="0"/>
                <a:ea typeface="ＭＳ Ｐゴシック" pitchFamily="-112" charset="-128"/>
              </a:rPr>
              <a:t>-1</a:t>
            </a:r>
            <a:r>
              <a:rPr lang="en-US" altLang="zh-CN" b="1" kern="0" dirty="0">
                <a:solidFill>
                  <a:srgbClr val="0000FF"/>
                </a:solidFill>
                <a:latin typeface="Cambria" panose="02040503050406030204" pitchFamily="18" charset="0"/>
                <a:ea typeface="ＭＳ Ｐゴシック" pitchFamily="-112" charset="-128"/>
              </a:rPr>
              <a:t> </a:t>
            </a:r>
            <a:r>
              <a:rPr lang="en-US" altLang="zh-CN" b="1" kern="0" dirty="0" smtClean="0">
                <a:solidFill>
                  <a:srgbClr val="0000FF"/>
                </a:solidFill>
                <a:latin typeface="Cambria" panose="02040503050406030204" pitchFamily="18" charset="0"/>
                <a:ea typeface="ＭＳ Ｐゴシック" pitchFamily="-112" charset="-128"/>
              </a:rPr>
              <a:t>data </a:t>
            </a:r>
            <a:r>
              <a:rPr lang="en-US" altLang="zh-CN" b="1" dirty="0" smtClean="0">
                <a:solidFill>
                  <a:srgbClr val="0000FF"/>
                </a:solidFill>
                <a:latin typeface="Cambria" panose="02040503050406030204" pitchFamily="18" charset="0"/>
              </a:rPr>
              <a:t>:</a:t>
            </a:r>
            <a:endParaRPr lang="en-US" altLang="zh-CN" b="1" dirty="0">
              <a:solidFill>
                <a:srgbClr val="0000FF"/>
              </a:solidFill>
              <a:latin typeface="Cambria" panose="02040503050406030204" pitchFamily="18" charset="0"/>
            </a:endParaRPr>
          </a:p>
          <a:p>
            <a:pPr marL="428625" lvl="1" indent="-342900" eaLnBrk="0" hangingPunct="0">
              <a:buClr>
                <a:srgbClr val="CC0066"/>
              </a:buClr>
              <a:buSzPct val="70000"/>
              <a:buFont typeface="Symbol" panose="05050102010706020507" pitchFamily="18" charset="2"/>
              <a:buChar char="-"/>
              <a:defRPr/>
            </a:pPr>
            <a:r>
              <a:rPr lang="en-US" altLang="zh-CN" sz="1600" dirty="0">
                <a:solidFill>
                  <a:srgbClr val="FF0000"/>
                </a:solidFill>
                <a:latin typeface="Cambria" panose="02040503050406030204" pitchFamily="18" charset="0"/>
              </a:rPr>
              <a:t>R</a:t>
            </a:r>
            <a:r>
              <a:rPr lang="en-US" altLang="zh-CN" sz="1600" baseline="-25000" dirty="0">
                <a:solidFill>
                  <a:srgbClr val="FF0000"/>
                </a:solidFill>
                <a:latin typeface="Cambria" panose="02040503050406030204" pitchFamily="18" charset="0"/>
              </a:rPr>
              <a:t>M</a:t>
            </a:r>
            <a:r>
              <a:rPr lang="en-US" altLang="zh-CN" sz="1600" dirty="0">
                <a:solidFill>
                  <a:srgbClr val="FF0000"/>
                </a:solidFill>
                <a:latin typeface="Cambria" panose="02040503050406030204" pitchFamily="18" charset="0"/>
              </a:rPr>
              <a:t> =(x</a:t>
            </a:r>
            <a:r>
              <a:rPr lang="en-US" altLang="zh-CN" sz="1600" baseline="30000" dirty="0">
                <a:solidFill>
                  <a:srgbClr val="FF0000"/>
                </a:solidFill>
                <a:latin typeface="Cambria" panose="02040503050406030204" pitchFamily="18" charset="0"/>
              </a:rPr>
              <a:t>2</a:t>
            </a:r>
            <a:r>
              <a:rPr lang="en-US" altLang="zh-CN" sz="1600" dirty="0">
                <a:solidFill>
                  <a:srgbClr val="FF0000"/>
                </a:solidFill>
                <a:latin typeface="Cambria" panose="02040503050406030204" pitchFamily="18" charset="0"/>
              </a:rPr>
              <a:t>+y</a:t>
            </a:r>
            <a:r>
              <a:rPr lang="en-US" altLang="zh-CN" sz="1600" baseline="30000" dirty="0">
                <a:solidFill>
                  <a:srgbClr val="FF0000"/>
                </a:solidFill>
                <a:latin typeface="Cambria" panose="02040503050406030204" pitchFamily="18" charset="0"/>
              </a:rPr>
              <a:t>2</a:t>
            </a:r>
            <a:r>
              <a:rPr lang="en-US" altLang="zh-CN" sz="1600" dirty="0">
                <a:solidFill>
                  <a:srgbClr val="FF0000"/>
                </a:solidFill>
                <a:latin typeface="Cambria" panose="02040503050406030204" pitchFamily="18" charset="0"/>
              </a:rPr>
              <a:t>)/2  ~ 10</a:t>
            </a:r>
            <a:r>
              <a:rPr lang="en-US" altLang="zh-CN" sz="1600" baseline="30000" dirty="0">
                <a:solidFill>
                  <a:srgbClr val="FF0000"/>
                </a:solidFill>
                <a:latin typeface="Cambria" panose="02040503050406030204" pitchFamily="18" charset="0"/>
              </a:rPr>
              <a:t>-5 </a:t>
            </a:r>
            <a:r>
              <a:rPr lang="en-US" altLang="zh-CN" sz="1600" baseline="30000" dirty="0" smtClean="0">
                <a:solidFill>
                  <a:srgbClr val="FF0000"/>
                </a:solidFill>
                <a:latin typeface="Cambria" panose="02040503050406030204" pitchFamily="18" charset="0"/>
              </a:rPr>
              <a:t> </a:t>
            </a:r>
            <a:r>
              <a:rPr lang="en-US" altLang="zh-CN" sz="1600" dirty="0" smtClean="0">
                <a:latin typeface="Cambria" panose="02040503050406030204" pitchFamily="18" charset="0"/>
              </a:rPr>
              <a:t>in K</a:t>
            </a:r>
            <a:r>
              <a:rPr lang="en-US" altLang="zh-CN" sz="1600" dirty="0" smtClean="0">
                <a:latin typeface="Cambria" panose="02040503050406030204" pitchFamily="18" charset="0"/>
                <a:sym typeface="Symbol"/>
              </a:rPr>
              <a:t> </a:t>
            </a:r>
            <a:r>
              <a:rPr lang="en-US" altLang="zh-CN" sz="1600" dirty="0" smtClean="0">
                <a:latin typeface="Cambria" panose="02040503050406030204" pitchFamily="18" charset="0"/>
              </a:rPr>
              <a:t>and </a:t>
            </a:r>
            <a:r>
              <a:rPr lang="en-US" altLang="zh-CN" sz="1600" dirty="0" err="1" smtClean="0">
                <a:latin typeface="Cambria" panose="02040503050406030204" pitchFamily="18" charset="0"/>
              </a:rPr>
              <a:t>Ke</a:t>
            </a:r>
            <a:r>
              <a:rPr lang="en-US" altLang="zh-CN" sz="1600" dirty="0" smtClean="0">
                <a:latin typeface="Cambria" panose="02040503050406030204" pitchFamily="18" charset="0"/>
                <a:sym typeface="Symbol"/>
              </a:rPr>
              <a:t></a:t>
            </a:r>
            <a:r>
              <a:rPr lang="en-US" altLang="zh-CN" sz="1600" dirty="0" smtClean="0">
                <a:latin typeface="Cambria" panose="02040503050406030204" pitchFamily="18" charset="0"/>
              </a:rPr>
              <a:t> </a:t>
            </a:r>
            <a:r>
              <a:rPr lang="en-US" altLang="zh-CN" sz="1600" dirty="0">
                <a:latin typeface="Cambria" panose="02040503050406030204" pitchFamily="18" charset="0"/>
              </a:rPr>
              <a:t>channels</a:t>
            </a:r>
          </a:p>
          <a:p>
            <a:pPr marL="428625" lvl="1" indent="-342900" eaLnBrk="0" hangingPunct="0">
              <a:buClr>
                <a:srgbClr val="CC0066"/>
              </a:buClr>
              <a:buSzPct val="70000"/>
              <a:buFont typeface="Symbol" panose="05050102010706020507" pitchFamily="18" charset="2"/>
              <a:buChar char="-"/>
              <a:defRPr/>
            </a:pPr>
            <a:r>
              <a:rPr lang="en-US" altLang="zh-CN" sz="1600" dirty="0">
                <a:latin typeface="Cambria" panose="02040503050406030204" pitchFamily="18" charset="0"/>
              </a:rPr>
              <a:t>Probe y:  </a:t>
            </a:r>
            <a:r>
              <a:rPr lang="el-GR" altLang="zh-CN" sz="1600" dirty="0">
                <a:solidFill>
                  <a:srgbClr val="FF0000"/>
                </a:solidFill>
                <a:latin typeface="Cambria" pitchFamily="18" charset="0"/>
                <a:ea typeface="Arial Unicode MS" pitchFamily="34" charset="-122"/>
                <a:cs typeface="Arial Unicode MS" pitchFamily="34" charset="-122"/>
              </a:rPr>
              <a:t>Δ</a:t>
            </a:r>
            <a:r>
              <a:rPr lang="en-US" altLang="zh-CN" sz="1600" dirty="0" err="1">
                <a:solidFill>
                  <a:srgbClr val="FF0000"/>
                </a:solidFill>
                <a:latin typeface="Cambria" panose="02040503050406030204" pitchFamily="18" charset="0"/>
                <a:ea typeface="Arial Unicode MS" pitchFamily="34" charset="-122"/>
                <a:cs typeface="Arial Unicode MS" pitchFamily="34" charset="-122"/>
              </a:rPr>
              <a:t>y</a:t>
            </a:r>
            <a:r>
              <a:rPr lang="en-US" altLang="zh-CN" sz="1600" baseline="-25000" dirty="0" err="1">
                <a:solidFill>
                  <a:srgbClr val="FF0000"/>
                </a:solidFill>
                <a:latin typeface="Cambria" panose="02040503050406030204" pitchFamily="18" charset="0"/>
                <a:ea typeface="Arial Unicode MS" pitchFamily="34" charset="-122"/>
                <a:cs typeface="Arial Unicode MS" pitchFamily="34" charset="-122"/>
              </a:rPr>
              <a:t>CP</a:t>
            </a:r>
            <a:r>
              <a:rPr lang="en-US" altLang="zh-CN" sz="1600" dirty="0">
                <a:solidFill>
                  <a:srgbClr val="FF0000"/>
                </a:solidFill>
                <a:latin typeface="Cambria" panose="02040503050406030204" pitchFamily="18" charset="0"/>
              </a:rPr>
              <a:t> &lt; 0.1</a:t>
            </a:r>
            <a:r>
              <a:rPr lang="en-US" altLang="zh-CN" sz="1600" dirty="0" smtClean="0">
                <a:solidFill>
                  <a:srgbClr val="FF0000"/>
                </a:solidFill>
                <a:latin typeface="Cambria" panose="02040503050406030204" pitchFamily="18" charset="0"/>
              </a:rPr>
              <a:t>%</a:t>
            </a:r>
          </a:p>
        </p:txBody>
      </p:sp>
      <p:sp>
        <p:nvSpPr>
          <p:cNvPr id="27659" name="TextBox 10"/>
          <p:cNvSpPr txBox="1">
            <a:spLocks noChangeArrowheads="1"/>
          </p:cNvSpPr>
          <p:nvPr/>
        </p:nvSpPr>
        <p:spPr bwMode="auto">
          <a:xfrm>
            <a:off x="1873250" y="1916113"/>
            <a:ext cx="3130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800" b="1">
                <a:solidFill>
                  <a:srgbClr val="0000FF"/>
                </a:solidFill>
                <a:latin typeface="Cambria" panose="02040503050406030204" pitchFamily="18" charset="0"/>
              </a:rPr>
              <a:t>Pure Mixing, PID is crucial </a:t>
            </a:r>
            <a:endParaRPr lang="zh-CN" altLang="en-US" sz="1800" b="1">
              <a:solidFill>
                <a:srgbClr val="0000FF"/>
              </a:solidFill>
              <a:latin typeface="Cambria" panose="02040503050406030204" pitchFamily="18" charset="0"/>
            </a:endParaRPr>
          </a:p>
        </p:txBody>
      </p:sp>
      <p:sp>
        <p:nvSpPr>
          <p:cNvPr id="27660" name="Content Placeholder 2"/>
          <p:cNvSpPr>
            <a:spLocks noGrp="1"/>
          </p:cNvSpPr>
          <p:nvPr>
            <p:ph idx="1"/>
          </p:nvPr>
        </p:nvSpPr>
        <p:spPr>
          <a:xfrm>
            <a:off x="250825" y="4365625"/>
            <a:ext cx="8382000" cy="1943100"/>
          </a:xfrm>
        </p:spPr>
        <p:txBody>
          <a:bodyPr>
            <a:normAutofit fontScale="70000" lnSpcReduction="20000"/>
          </a:bodyPr>
          <a:lstStyle/>
          <a:p>
            <a:pPr>
              <a:lnSpc>
                <a:spcPts val="2063"/>
              </a:lnSpc>
            </a:pPr>
            <a:r>
              <a:rPr lang="en-US" altLang="zh-CN" sz="1600" smtClean="0">
                <a:latin typeface="Cambria" panose="02040503050406030204" pitchFamily="18" charset="0"/>
              </a:rPr>
              <a:t>Assume 5 fb</a:t>
            </a:r>
            <a:r>
              <a:rPr lang="en-US" altLang="zh-CN" sz="1600" baseline="30000" smtClean="0">
                <a:latin typeface="Cambria" panose="02040503050406030204" pitchFamily="18" charset="0"/>
              </a:rPr>
              <a:t>-1</a:t>
            </a:r>
            <a:r>
              <a:rPr lang="en-US" altLang="zh-CN" sz="1600" smtClean="0">
                <a:latin typeface="Cambria" panose="02040503050406030204" pitchFamily="18" charset="0"/>
              </a:rPr>
              <a:t> @ 13 TeV; charm x-sections grow linearly with √s. </a:t>
            </a:r>
          </a:p>
          <a:p>
            <a:pPr>
              <a:lnSpc>
                <a:spcPts val="2063"/>
              </a:lnSpc>
            </a:pPr>
            <a:r>
              <a:rPr lang="en-US" altLang="zh-CN" sz="1600" smtClean="0">
                <a:solidFill>
                  <a:srgbClr val="800000"/>
                </a:solidFill>
                <a:latin typeface="Cambria" panose="02040503050406030204" pitchFamily="18" charset="0"/>
              </a:rPr>
              <a:t>10</a:t>
            </a:r>
            <a:r>
              <a:rPr lang="en-US" altLang="zh-CN" sz="1600" baseline="30000" smtClean="0">
                <a:solidFill>
                  <a:srgbClr val="800000"/>
                </a:solidFill>
                <a:latin typeface="Cambria" panose="02040503050406030204" pitchFamily="18" charset="0"/>
              </a:rPr>
              <a:t>6</a:t>
            </a:r>
            <a:r>
              <a:rPr lang="en-US" altLang="zh-CN" sz="1600" smtClean="0">
                <a:solidFill>
                  <a:srgbClr val="800000"/>
                </a:solidFill>
                <a:latin typeface="Cambria" panose="02040503050406030204" pitchFamily="18" charset="0"/>
              </a:rPr>
              <a:t> WS D</a:t>
            </a:r>
            <a:r>
              <a:rPr lang="en-US" altLang="zh-CN" sz="1600" baseline="30000" smtClean="0">
                <a:solidFill>
                  <a:srgbClr val="800000"/>
                </a:solidFill>
                <a:latin typeface="Cambria" panose="02040503050406030204" pitchFamily="18" charset="0"/>
              </a:rPr>
              <a:t>0</a:t>
            </a:r>
            <a:r>
              <a:rPr lang="en-US" altLang="zh-CN" sz="1600" smtClean="0">
                <a:solidFill>
                  <a:srgbClr val="800000"/>
                </a:solidFill>
                <a:latin typeface="Cambria" panose="02040503050406030204" pitchFamily="18" charset="0"/>
                <a:sym typeface="Symbol" panose="05050102010706020507" pitchFamily="18" charset="2"/>
              </a:rPr>
              <a:t></a:t>
            </a:r>
            <a:r>
              <a:rPr lang="en-US" altLang="zh-CN" sz="1600" smtClean="0">
                <a:solidFill>
                  <a:srgbClr val="800000"/>
                </a:solidFill>
                <a:latin typeface="Cambria" panose="02040503050406030204" pitchFamily="18" charset="0"/>
                <a:sym typeface="Wingdings" panose="05000000000000000000" pitchFamily="2" charset="2"/>
              </a:rPr>
              <a:t>K</a:t>
            </a:r>
            <a:r>
              <a:rPr lang="en-US" altLang="zh-CN" sz="1600" smtClean="0">
                <a:solidFill>
                  <a:srgbClr val="800000"/>
                </a:solidFill>
                <a:latin typeface="Cambria" panose="02040503050406030204" pitchFamily="18" charset="0"/>
                <a:sym typeface="Symbol" panose="05050102010706020507" pitchFamily="18" charset="2"/>
              </a:rPr>
              <a:t></a:t>
            </a:r>
            <a:endParaRPr lang="en-US" altLang="zh-CN" sz="1600" smtClean="0">
              <a:solidFill>
                <a:srgbClr val="800000"/>
              </a:solidFill>
              <a:latin typeface="Cambria" panose="02040503050406030204" pitchFamily="18" charset="0"/>
              <a:sym typeface="Wingdings" panose="05000000000000000000" pitchFamily="2" charset="2"/>
            </a:endParaRPr>
          </a:p>
          <a:p>
            <a:pPr lvl="1">
              <a:lnSpc>
                <a:spcPts val="2063"/>
              </a:lnSpc>
            </a:pPr>
            <a:r>
              <a:rPr lang="en-US" altLang="zh-CN" sz="1600" smtClean="0">
                <a:latin typeface="Cambria" panose="02040503050406030204" pitchFamily="18" charset="0"/>
                <a:sym typeface="Wingdings" panose="05000000000000000000" pitchFamily="2" charset="2"/>
              </a:rPr>
              <a:t>(x</a:t>
            </a:r>
            <a:r>
              <a:rPr lang="en-US" altLang="en-US" sz="1600" smtClean="0">
                <a:latin typeface="Cambria" panose="02040503050406030204" pitchFamily="18" charset="0"/>
                <a:ea typeface="宋体" panose="02010600030101010101" pitchFamily="2" charset="-122"/>
                <a:sym typeface="Wingdings" panose="05000000000000000000" pitchFamily="2" charset="2"/>
              </a:rPr>
              <a:t>’</a:t>
            </a:r>
            <a:r>
              <a:rPr lang="en-US" altLang="ja-JP" sz="1600" baseline="30000" smtClean="0">
                <a:latin typeface="Cambria" panose="02040503050406030204" pitchFamily="18" charset="0"/>
                <a:sym typeface="Wingdings" panose="05000000000000000000" pitchFamily="2" charset="2"/>
              </a:rPr>
              <a:t>2</a:t>
            </a:r>
            <a:r>
              <a:rPr lang="en-US" altLang="ja-JP" sz="1600" smtClean="0">
                <a:latin typeface="Cambria" panose="02040503050406030204" pitchFamily="18" charset="0"/>
                <a:sym typeface="Wingdings" panose="05000000000000000000" pitchFamily="2" charset="2"/>
              </a:rPr>
              <a:t>,y</a:t>
            </a:r>
            <a:r>
              <a:rPr lang="en-US" altLang="en-US" sz="1600" smtClean="0">
                <a:latin typeface="Cambria" panose="02040503050406030204" pitchFamily="18" charset="0"/>
                <a:ea typeface="宋体" panose="02010600030101010101" pitchFamily="2" charset="-122"/>
                <a:sym typeface="Wingdings" panose="05000000000000000000" pitchFamily="2" charset="2"/>
              </a:rPr>
              <a:t>’</a:t>
            </a:r>
            <a:r>
              <a:rPr lang="en-US" altLang="ja-JP" sz="1600" smtClean="0">
                <a:latin typeface="Cambria" panose="02040503050406030204" pitchFamily="18" charset="0"/>
                <a:sym typeface="Wingdings" panose="05000000000000000000" pitchFamily="2" charset="2"/>
              </a:rPr>
              <a:t>)±(0.004, 0.08)%</a:t>
            </a:r>
          </a:p>
          <a:p>
            <a:pPr lvl="1">
              <a:lnSpc>
                <a:spcPts val="2063"/>
              </a:lnSpc>
            </a:pPr>
            <a:r>
              <a:rPr lang="en-US" altLang="zh-CN" sz="1600" smtClean="0">
                <a:latin typeface="Cambria" panose="02040503050406030204" pitchFamily="18" charset="0"/>
                <a:sym typeface="Wingdings" panose="05000000000000000000" pitchFamily="2" charset="2"/>
              </a:rPr>
              <a:t>D</a:t>
            </a:r>
            <a:r>
              <a:rPr lang="en-US" altLang="zh-CN" sz="1600" baseline="30000" smtClean="0">
                <a:latin typeface="Cambria" panose="02040503050406030204" pitchFamily="18" charset="0"/>
                <a:sym typeface="Wingdings" panose="05000000000000000000" pitchFamily="2" charset="2"/>
              </a:rPr>
              <a:t>0</a:t>
            </a:r>
            <a:r>
              <a:rPr lang="en-US" altLang="zh-CN" sz="1600" smtClean="0">
                <a:latin typeface="Cambria" panose="02040503050406030204" pitchFamily="18" charset="0"/>
                <a:sym typeface="Wingdings" panose="05000000000000000000" pitchFamily="2" charset="2"/>
              </a:rPr>
              <a:t>-D</a:t>
            </a:r>
            <a:r>
              <a:rPr lang="en-US" altLang="zh-CN" sz="1600" baseline="30000" smtClean="0">
                <a:latin typeface="Cambria" panose="02040503050406030204" pitchFamily="18" charset="0"/>
                <a:sym typeface="Wingdings" panose="05000000000000000000" pitchFamily="2" charset="2"/>
              </a:rPr>
              <a:t>0</a:t>
            </a:r>
            <a:r>
              <a:rPr lang="en-US" altLang="zh-CN" sz="1600" smtClean="0">
                <a:latin typeface="Cambria" panose="02040503050406030204" pitchFamily="18" charset="0"/>
                <a:sym typeface="Wingdings" panose="05000000000000000000" pitchFamily="2" charset="2"/>
              </a:rPr>
              <a:t> WS rate asymmetry (like |q/p|) ±1%</a:t>
            </a:r>
            <a:endParaRPr lang="en-US" altLang="zh-CN" sz="1600" smtClean="0">
              <a:latin typeface="Cambria" panose="02040503050406030204" pitchFamily="18" charset="0"/>
            </a:endParaRPr>
          </a:p>
          <a:p>
            <a:pPr>
              <a:lnSpc>
                <a:spcPts val="2063"/>
              </a:lnSpc>
              <a:spcAft>
                <a:spcPts val="600"/>
              </a:spcAft>
            </a:pPr>
            <a:r>
              <a:rPr lang="en-US" altLang="zh-CN" sz="1600" smtClean="0">
                <a:solidFill>
                  <a:srgbClr val="800000"/>
                </a:solidFill>
                <a:latin typeface="Cambria" panose="02040503050406030204" pitchFamily="18" charset="0"/>
              </a:rPr>
              <a:t>3.7 x 10</a:t>
            </a:r>
            <a:r>
              <a:rPr lang="en-US" altLang="zh-CN" sz="1600" baseline="30000" smtClean="0">
                <a:solidFill>
                  <a:srgbClr val="800000"/>
                </a:solidFill>
                <a:latin typeface="Cambria" panose="02040503050406030204" pitchFamily="18" charset="0"/>
              </a:rPr>
              <a:t>6</a:t>
            </a:r>
            <a:r>
              <a:rPr lang="en-US" altLang="zh-CN" sz="1600" smtClean="0">
                <a:solidFill>
                  <a:srgbClr val="800000"/>
                </a:solidFill>
                <a:latin typeface="Cambria" panose="02040503050406030204" pitchFamily="18" charset="0"/>
              </a:rPr>
              <a:t> D</a:t>
            </a:r>
            <a:r>
              <a:rPr lang="en-US" altLang="zh-CN" sz="1600" baseline="30000" smtClean="0">
                <a:solidFill>
                  <a:srgbClr val="800000"/>
                </a:solidFill>
                <a:latin typeface="Cambria" panose="02040503050406030204" pitchFamily="18" charset="0"/>
              </a:rPr>
              <a:t>0</a:t>
            </a:r>
            <a:r>
              <a:rPr lang="en-US" altLang="zh-CN" sz="1600" smtClean="0">
                <a:solidFill>
                  <a:srgbClr val="800000"/>
                </a:solidFill>
                <a:latin typeface="Cambria" panose="02040503050406030204" pitchFamily="18" charset="0"/>
              </a:rPr>
              <a:t> </a:t>
            </a:r>
            <a:r>
              <a:rPr lang="en-US" altLang="zh-CN" sz="1600" smtClean="0">
                <a:solidFill>
                  <a:srgbClr val="800000"/>
                </a:solidFill>
                <a:latin typeface="Cambria" panose="02040503050406030204" pitchFamily="18" charset="0"/>
                <a:sym typeface="Wingdings" panose="05000000000000000000" pitchFamily="2" charset="2"/>
              </a:rPr>
              <a:t> K</a:t>
            </a:r>
            <a:r>
              <a:rPr lang="en-US" altLang="zh-CN" sz="1600" baseline="30000" smtClean="0">
                <a:solidFill>
                  <a:srgbClr val="800000"/>
                </a:solidFill>
                <a:latin typeface="Cambria" panose="02040503050406030204" pitchFamily="18" charset="0"/>
                <a:sym typeface="Wingdings" panose="05000000000000000000" pitchFamily="2" charset="2"/>
              </a:rPr>
              <a:t>-</a:t>
            </a:r>
            <a:r>
              <a:rPr lang="en-US" altLang="zh-CN" sz="1600" smtClean="0">
                <a:solidFill>
                  <a:srgbClr val="800000"/>
                </a:solidFill>
                <a:latin typeface="Cambria" panose="02040503050406030204" pitchFamily="18" charset="0"/>
                <a:sym typeface="Wingdings" panose="05000000000000000000" pitchFamily="2" charset="2"/>
              </a:rPr>
              <a:t>K</a:t>
            </a:r>
            <a:r>
              <a:rPr lang="en-US" altLang="zh-CN" sz="1600" baseline="30000" smtClean="0">
                <a:solidFill>
                  <a:srgbClr val="800000"/>
                </a:solidFill>
                <a:latin typeface="Cambria" panose="02040503050406030204" pitchFamily="18" charset="0"/>
                <a:sym typeface="Wingdings" panose="05000000000000000000" pitchFamily="2" charset="2"/>
              </a:rPr>
              <a:t>+</a:t>
            </a:r>
            <a:r>
              <a:rPr lang="en-US" altLang="zh-CN" sz="1600" smtClean="0">
                <a:solidFill>
                  <a:srgbClr val="800000"/>
                </a:solidFill>
                <a:latin typeface="Cambria" panose="02040503050406030204" pitchFamily="18" charset="0"/>
                <a:sym typeface="Wingdings" panose="05000000000000000000" pitchFamily="2" charset="2"/>
              </a:rPr>
              <a:t>, 1.7 x 10</a:t>
            </a:r>
            <a:r>
              <a:rPr lang="en-US" altLang="zh-CN" sz="1600" baseline="30000" smtClean="0">
                <a:solidFill>
                  <a:srgbClr val="800000"/>
                </a:solidFill>
                <a:latin typeface="Cambria" panose="02040503050406030204" pitchFamily="18" charset="0"/>
                <a:sym typeface="Wingdings" panose="05000000000000000000" pitchFamily="2" charset="2"/>
              </a:rPr>
              <a:t>6</a:t>
            </a:r>
            <a:r>
              <a:rPr lang="en-US" altLang="zh-CN" sz="1600" smtClean="0">
                <a:solidFill>
                  <a:srgbClr val="800000"/>
                </a:solidFill>
                <a:latin typeface="Cambria" panose="02040503050406030204" pitchFamily="18" charset="0"/>
                <a:sym typeface="Wingdings" panose="05000000000000000000" pitchFamily="2" charset="2"/>
              </a:rPr>
              <a:t> D</a:t>
            </a:r>
            <a:r>
              <a:rPr lang="en-US" altLang="zh-CN" sz="1600" baseline="30000" smtClean="0">
                <a:solidFill>
                  <a:srgbClr val="800000"/>
                </a:solidFill>
                <a:latin typeface="Cambria" panose="02040503050406030204" pitchFamily="18" charset="0"/>
                <a:sym typeface="Wingdings" panose="05000000000000000000" pitchFamily="2" charset="2"/>
              </a:rPr>
              <a:t>0</a:t>
            </a:r>
            <a:r>
              <a:rPr lang="en-US" altLang="zh-CN" sz="1600" smtClean="0">
                <a:solidFill>
                  <a:srgbClr val="800000"/>
                </a:solidFill>
                <a:latin typeface="Cambria" panose="02040503050406030204" pitchFamily="18" charset="0"/>
                <a:sym typeface="Wingdings" panose="05000000000000000000" pitchFamily="2" charset="2"/>
              </a:rPr>
              <a:t>  </a:t>
            </a:r>
            <a:r>
              <a:rPr lang="en-US" altLang="zh-CN" sz="1600" smtClean="0">
                <a:solidFill>
                  <a:srgbClr val="800000"/>
                </a:solidFill>
                <a:latin typeface="Cambria" panose="02040503050406030204" pitchFamily="18" charset="0"/>
                <a:sym typeface="Symbol" panose="05050102010706020507" pitchFamily="18" charset="2"/>
              </a:rPr>
              <a:t></a:t>
            </a:r>
            <a:r>
              <a:rPr lang="en-US" altLang="zh-CN" sz="1600" baseline="30000" smtClean="0">
                <a:solidFill>
                  <a:srgbClr val="800000"/>
                </a:solidFill>
                <a:latin typeface="Cambria" panose="02040503050406030204" pitchFamily="18" charset="0"/>
                <a:sym typeface="Wingdings" panose="05000000000000000000" pitchFamily="2" charset="2"/>
              </a:rPr>
              <a:t>-</a:t>
            </a:r>
            <a:r>
              <a:rPr lang="en-US" altLang="zh-CN" sz="1600" smtClean="0">
                <a:solidFill>
                  <a:srgbClr val="800000"/>
                </a:solidFill>
                <a:latin typeface="Cambria" panose="02040503050406030204" pitchFamily="18" charset="0"/>
                <a:sym typeface="Symbol" panose="05050102010706020507" pitchFamily="18" charset="2"/>
              </a:rPr>
              <a:t></a:t>
            </a:r>
            <a:r>
              <a:rPr lang="en-US" altLang="zh-CN" sz="1600" baseline="30000" smtClean="0">
                <a:solidFill>
                  <a:srgbClr val="800000"/>
                </a:solidFill>
                <a:latin typeface="Cambria" panose="02040503050406030204" pitchFamily="18" charset="0"/>
                <a:sym typeface="Wingdings" panose="05000000000000000000" pitchFamily="2" charset="2"/>
              </a:rPr>
              <a:t>+    </a:t>
            </a:r>
            <a:r>
              <a:rPr lang="en-US" altLang="zh-CN" sz="1600" smtClean="0">
                <a:latin typeface="Cambria" panose="02040503050406030204" pitchFamily="18" charset="0"/>
                <a:sym typeface="Wingdings" panose="05000000000000000000" pitchFamily="2" charset="2"/>
              </a:rPr>
              <a:t>y</a:t>
            </a:r>
            <a:r>
              <a:rPr lang="en-US" altLang="zh-CN" sz="1600" baseline="-25000" smtClean="0">
                <a:latin typeface="Cambria" panose="02040503050406030204" pitchFamily="18" charset="0"/>
                <a:sym typeface="Wingdings" panose="05000000000000000000" pitchFamily="2" charset="2"/>
              </a:rPr>
              <a:t>CP</a:t>
            </a:r>
            <a:r>
              <a:rPr lang="en-US" altLang="zh-CN" sz="1600" smtClean="0">
                <a:latin typeface="Cambria" panose="02040503050406030204" pitchFamily="18" charset="0"/>
                <a:sym typeface="Wingdings" panose="05000000000000000000" pitchFamily="2" charset="2"/>
              </a:rPr>
              <a:t>,, A</a:t>
            </a:r>
            <a:r>
              <a:rPr lang="en-US" altLang="zh-CN" sz="1600" baseline="-25000" smtClean="0">
                <a:latin typeface="Cambria" panose="02040503050406030204" pitchFamily="18" charset="0"/>
                <a:sym typeface="Symbol" panose="05050102010706020507" pitchFamily="18" charset="2"/>
              </a:rPr>
              <a:t></a:t>
            </a:r>
            <a:r>
              <a:rPr lang="en-US" altLang="zh-CN" sz="1600" baseline="-25000" smtClean="0">
                <a:latin typeface="Cambria" panose="02040503050406030204" pitchFamily="18" charset="0"/>
                <a:sym typeface="Wingdings" panose="05000000000000000000" pitchFamily="2" charset="2"/>
              </a:rPr>
              <a:t> </a:t>
            </a:r>
            <a:r>
              <a:rPr lang="en-US" altLang="zh-CN" sz="1600" smtClean="0">
                <a:latin typeface="Cambria" panose="02040503050406030204" pitchFamily="18" charset="0"/>
                <a:sym typeface="Wingdings" panose="05000000000000000000" pitchFamily="2" charset="2"/>
              </a:rPr>
              <a:t>± 0.02%</a:t>
            </a:r>
          </a:p>
          <a:p>
            <a:pPr>
              <a:lnSpc>
                <a:spcPts val="2063"/>
              </a:lnSpc>
              <a:spcAft>
                <a:spcPts val="600"/>
              </a:spcAft>
            </a:pPr>
            <a:r>
              <a:rPr lang="en-US" altLang="zh-CN" sz="1600" smtClean="0">
                <a:solidFill>
                  <a:srgbClr val="800000"/>
                </a:solidFill>
                <a:latin typeface="Cambria" panose="02040503050406030204" pitchFamily="18" charset="0"/>
                <a:sym typeface="Wingdings" panose="05000000000000000000" pitchFamily="2" charset="2"/>
              </a:rPr>
              <a:t>20 x 10</a:t>
            </a:r>
            <a:r>
              <a:rPr lang="en-US" altLang="zh-CN" sz="1600" baseline="30000" smtClean="0">
                <a:solidFill>
                  <a:srgbClr val="800000"/>
                </a:solidFill>
                <a:latin typeface="Cambria" panose="02040503050406030204" pitchFamily="18" charset="0"/>
                <a:sym typeface="Wingdings" panose="05000000000000000000" pitchFamily="2" charset="2"/>
              </a:rPr>
              <a:t>6</a:t>
            </a:r>
            <a:r>
              <a:rPr lang="en-US" altLang="zh-CN" sz="1600" smtClean="0">
                <a:solidFill>
                  <a:srgbClr val="800000"/>
                </a:solidFill>
                <a:latin typeface="Cambria" panose="02040503050406030204" pitchFamily="18" charset="0"/>
                <a:sym typeface="Wingdings" panose="05000000000000000000" pitchFamily="2" charset="2"/>
              </a:rPr>
              <a:t> D</a:t>
            </a:r>
            <a:r>
              <a:rPr lang="en-US" altLang="zh-CN" sz="1600" baseline="30000" smtClean="0">
                <a:solidFill>
                  <a:srgbClr val="800000"/>
                </a:solidFill>
                <a:latin typeface="Cambria" panose="02040503050406030204" pitchFamily="18" charset="0"/>
                <a:sym typeface="Wingdings" panose="05000000000000000000" pitchFamily="2" charset="2"/>
              </a:rPr>
              <a:t>0</a:t>
            </a:r>
            <a:r>
              <a:rPr lang="en-US" altLang="zh-CN" sz="1600" smtClean="0">
                <a:solidFill>
                  <a:srgbClr val="800000"/>
                </a:solidFill>
                <a:latin typeface="Cambria" panose="02040503050406030204" pitchFamily="18" charset="0"/>
                <a:sym typeface="Wingdings" panose="05000000000000000000" pitchFamily="2" charset="2"/>
              </a:rPr>
              <a:t>  K</a:t>
            </a:r>
            <a:r>
              <a:rPr lang="en-US" altLang="zh-CN" sz="1600" baseline="-25000" smtClean="0">
                <a:solidFill>
                  <a:srgbClr val="800000"/>
                </a:solidFill>
                <a:latin typeface="Cambria" panose="02040503050406030204" pitchFamily="18" charset="0"/>
                <a:sym typeface="Wingdings" panose="05000000000000000000" pitchFamily="2" charset="2"/>
              </a:rPr>
              <a:t>S</a:t>
            </a:r>
            <a:r>
              <a:rPr lang="en-US" altLang="zh-CN" sz="1600" smtClean="0">
                <a:solidFill>
                  <a:srgbClr val="800000"/>
                </a:solidFill>
                <a:latin typeface="Cambria" panose="02040503050406030204" pitchFamily="18" charset="0"/>
                <a:sym typeface="Wingdings" panose="05000000000000000000" pitchFamily="2" charset="2"/>
              </a:rPr>
              <a:t> </a:t>
            </a:r>
            <a:r>
              <a:rPr lang="en-US" altLang="zh-CN" sz="1600" smtClean="0">
                <a:solidFill>
                  <a:srgbClr val="800000"/>
                </a:solidFill>
                <a:latin typeface="Cambria" panose="02040503050406030204" pitchFamily="18" charset="0"/>
                <a:sym typeface="Symbol" panose="05050102010706020507" pitchFamily="18" charset="2"/>
              </a:rPr>
              <a:t></a:t>
            </a:r>
            <a:r>
              <a:rPr lang="en-US" altLang="zh-CN" sz="1600" smtClean="0">
                <a:solidFill>
                  <a:srgbClr val="800000"/>
                </a:solidFill>
                <a:latin typeface="Cambria" panose="02040503050406030204" pitchFamily="18" charset="0"/>
                <a:sym typeface="Wingdings" panose="05000000000000000000" pitchFamily="2" charset="2"/>
              </a:rPr>
              <a:t>    </a:t>
            </a:r>
            <a:r>
              <a:rPr lang="en-US" altLang="zh-CN" sz="1600" smtClean="0">
                <a:latin typeface="Cambria" panose="02040503050406030204" pitchFamily="18" charset="0"/>
                <a:sym typeface="Wingdings" panose="05000000000000000000" pitchFamily="2" charset="2"/>
              </a:rPr>
              <a:t>(x,y) ± (0.045, 0.030)%</a:t>
            </a:r>
          </a:p>
        </p:txBody>
      </p:sp>
      <p:sp>
        <p:nvSpPr>
          <p:cNvPr id="27661" name="矩形 1"/>
          <p:cNvSpPr>
            <a:spLocks noChangeArrowheads="1"/>
          </p:cNvSpPr>
          <p:nvPr/>
        </p:nvSpPr>
        <p:spPr bwMode="auto">
          <a:xfrm>
            <a:off x="250825" y="4005263"/>
            <a:ext cx="7921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b="1">
                <a:solidFill>
                  <a:srgbClr val="0000FF"/>
                </a:solidFill>
                <a:latin typeface="Cambria" panose="02040503050406030204" pitchFamily="18" charset="0"/>
              </a:rPr>
              <a:t>Unofficial LHCb Statistical Sensitivities Circa 2015 :</a:t>
            </a:r>
            <a:endParaRPr lang="zh-CN" altLang="en-US" sz="1800" b="1">
              <a:solidFill>
                <a:srgbClr val="0000FF"/>
              </a:solidFill>
              <a:latin typeface="Cambria" panose="02040503050406030204" pitchFamily="18" charset="0"/>
            </a:endParaRPr>
          </a:p>
        </p:txBody>
      </p:sp>
    </p:spTree>
    <p:extLst>
      <p:ext uri="{BB962C8B-B14F-4D97-AF65-F5344CB8AC3E}">
        <p14:creationId xmlns:p14="http://schemas.microsoft.com/office/powerpoint/2010/main" val="82931705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3075" y="1916113"/>
            <a:ext cx="2495550"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675" name="日期占位符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fontAlgn="base" hangingPunct="1">
              <a:spcBef>
                <a:spcPct val="0"/>
              </a:spcBef>
              <a:spcAft>
                <a:spcPct val="0"/>
              </a:spcAft>
              <a:buFontTx/>
              <a:buNone/>
            </a:pPr>
            <a:r>
              <a:rPr lang="en-US" altLang="zh-CN" sz="1200" smtClean="0"/>
              <a:t>20/08/2016  H.P.  Peng</a:t>
            </a:r>
          </a:p>
        </p:txBody>
      </p:sp>
      <p:sp>
        <p:nvSpPr>
          <p:cNvPr id="5" name="页脚占位符 4"/>
          <p:cNvSpPr>
            <a:spLocks noGrp="1"/>
          </p:cNvSpPr>
          <p:nvPr>
            <p:ph type="ftr" sz="quarter" idx="11"/>
          </p:nvPr>
        </p:nvSpPr>
        <p:spPr/>
        <p:txBody>
          <a:bodyPr/>
          <a:lstStyle/>
          <a:p>
            <a:pPr>
              <a:defRPr/>
            </a:pPr>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AA7A8E01-6873-4361-83B6-09C4784A08B2}" type="slidenum">
              <a:rPr lang="en-US" altLang="zh-CN">
                <a:solidFill>
                  <a:srgbClr val="000000"/>
                </a:solidFill>
                <a:latin typeface="Calibri" panose="020F0502020204030204" pitchFamily="34" charset="0"/>
              </a:rPr>
              <a:pPr eaLnBrk="1" hangingPunct="1"/>
              <a:t>97</a:t>
            </a:fld>
            <a:endParaRPr lang="en-US" altLang="zh-CN">
              <a:solidFill>
                <a:srgbClr val="000000"/>
              </a:solidFill>
              <a:latin typeface="Calibri" panose="020F0502020204030204" pitchFamily="34" charset="0"/>
            </a:endParaRPr>
          </a:p>
        </p:txBody>
      </p:sp>
      <p:sp>
        <p:nvSpPr>
          <p:cNvPr id="28678" name="矩形 6"/>
          <p:cNvSpPr>
            <a:spLocks noChangeArrowheads="1"/>
          </p:cNvSpPr>
          <p:nvPr/>
        </p:nvSpPr>
        <p:spPr bwMode="auto">
          <a:xfrm>
            <a:off x="1885950" y="115888"/>
            <a:ext cx="390683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b="1">
                <a:solidFill>
                  <a:srgbClr val="FF0000"/>
                </a:solidFill>
                <a:latin typeface="Cambria" panose="02040503050406030204" pitchFamily="18" charset="0"/>
                <a:ea typeface="MS PGothic" panose="020B0600070205080204" pitchFamily="34" charset="-128"/>
              </a:rPr>
              <a:t>Charm Rare Decays </a:t>
            </a:r>
            <a:endParaRPr lang="zh-CN" altLang="en-US" b="1" baseline="-25000">
              <a:solidFill>
                <a:srgbClr val="FF0000"/>
              </a:solidFill>
              <a:latin typeface="Cambria" panose="02040503050406030204" pitchFamily="18" charset="0"/>
              <a:ea typeface="MS PGothic" panose="020B0600070205080204" pitchFamily="34" charset="-128"/>
            </a:endParaRPr>
          </a:p>
        </p:txBody>
      </p:sp>
      <p:sp>
        <p:nvSpPr>
          <p:cNvPr id="8" name="TextBox 2"/>
          <p:cNvSpPr txBox="1"/>
          <p:nvPr/>
        </p:nvSpPr>
        <p:spPr>
          <a:xfrm>
            <a:off x="250825" y="836613"/>
            <a:ext cx="5764213" cy="2452687"/>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ts val="2800"/>
              </a:lnSpc>
              <a:buFont typeface="Wingdings" panose="05000000000000000000" pitchFamily="2" charset="2"/>
              <a:buChar char="Ø"/>
              <a:defRPr/>
            </a:pPr>
            <a:r>
              <a:rPr lang="en-US" altLang="zh-CN" sz="2000" dirty="0">
                <a:latin typeface="Cambria" panose="02040503050406030204" pitchFamily="18" charset="0"/>
                <a:cs typeface="Times New Roman" panose="02020603050405020304" pitchFamily="18" charset="0"/>
              </a:rPr>
              <a:t>FCNC </a:t>
            </a:r>
            <a:r>
              <a:rPr lang="en-US" altLang="zh-CN" sz="2000" dirty="0" smtClean="0">
                <a:latin typeface="Cambria" panose="02040503050406030204" pitchFamily="18" charset="0"/>
                <a:cs typeface="Times New Roman" panose="02020603050405020304" pitchFamily="18" charset="0"/>
              </a:rPr>
              <a:t>suppressed by GIM mechanism in SM:</a:t>
            </a:r>
          </a:p>
          <a:p>
            <a:pPr marL="648000" lvl="1" indent="-342900">
              <a:lnSpc>
                <a:spcPts val="2600"/>
              </a:lnSpc>
              <a:buFont typeface="Symbol" panose="05050102010706020507" pitchFamily="18" charset="2"/>
              <a:buChar char="-"/>
              <a:defRPr/>
            </a:pPr>
            <a:r>
              <a:rPr lang="en-US" altLang="zh-CN" dirty="0" smtClean="0">
                <a:latin typeface="Cambria" panose="02040503050406030204" pitchFamily="18" charset="0"/>
                <a:cs typeface="Times New Roman" panose="02020603050405020304" pitchFamily="18" charset="0"/>
              </a:rPr>
              <a:t>Short distance : interested, computable  by </a:t>
            </a:r>
            <a:r>
              <a:rPr lang="en-US" altLang="zh-CN" dirty="0" err="1" smtClean="0">
                <a:latin typeface="Cambria" panose="02040503050406030204" pitchFamily="18" charset="0"/>
                <a:cs typeface="Times New Roman" panose="02020603050405020304" pitchFamily="18" charset="0"/>
              </a:rPr>
              <a:t>pQCD</a:t>
            </a:r>
            <a:r>
              <a:rPr lang="en-US" altLang="zh-CN" dirty="0" smtClean="0">
                <a:latin typeface="Cambria" panose="02040503050406030204" pitchFamily="18" charset="0"/>
                <a:cs typeface="Times New Roman" panose="02020603050405020304" pitchFamily="18" charset="0"/>
              </a:rPr>
              <a:t>, directly test SM</a:t>
            </a:r>
          </a:p>
          <a:p>
            <a:pPr marL="305100" lvl="1">
              <a:lnSpc>
                <a:spcPts val="2600"/>
              </a:lnSpc>
              <a:defRPr/>
            </a:pPr>
            <a:endParaRPr lang="en-US" altLang="zh-CN" sz="2000" dirty="0" smtClean="0">
              <a:latin typeface="Cambria" panose="02040503050406030204" pitchFamily="18" charset="0"/>
              <a:cs typeface="Times New Roman" panose="02020603050405020304" pitchFamily="18" charset="0"/>
            </a:endParaRPr>
          </a:p>
          <a:p>
            <a:pPr marL="648000" lvl="1" indent="-342900">
              <a:lnSpc>
                <a:spcPts val="2600"/>
              </a:lnSpc>
              <a:buFont typeface="Symbol" panose="05050102010706020507" pitchFamily="18" charset="2"/>
              <a:buChar char="-"/>
              <a:defRPr/>
            </a:pPr>
            <a:r>
              <a:rPr lang="en-US" altLang="zh-CN" dirty="0" smtClean="0">
                <a:latin typeface="Cambria" panose="02040503050406030204" pitchFamily="18" charset="0"/>
                <a:cs typeface="Times New Roman" panose="02020603050405020304" pitchFamily="18" charset="0"/>
              </a:rPr>
              <a:t>Long distance effect can enhance the rate to 10</a:t>
            </a:r>
            <a:r>
              <a:rPr lang="en-US" altLang="zh-CN" baseline="30000" dirty="0" smtClean="0">
                <a:latin typeface="Cambria" panose="02040503050406030204" pitchFamily="18" charset="0"/>
                <a:cs typeface="Times New Roman" panose="02020603050405020304" pitchFamily="18" charset="0"/>
              </a:rPr>
              <a:t>-6 </a:t>
            </a:r>
            <a:r>
              <a:rPr lang="en-US" altLang="zh-CN" dirty="0" smtClean="0">
                <a:latin typeface="Cambria" panose="02040503050406030204" pitchFamily="18" charset="0"/>
                <a:cs typeface="Times New Roman" panose="02020603050405020304" pitchFamily="18" charset="0"/>
              </a:rPr>
              <a:t>~10</a:t>
            </a:r>
            <a:r>
              <a:rPr lang="en-US" altLang="zh-CN" baseline="30000" dirty="0" smtClean="0">
                <a:latin typeface="Cambria" panose="02040503050406030204" pitchFamily="18" charset="0"/>
                <a:cs typeface="Times New Roman" panose="02020603050405020304" pitchFamily="18" charset="0"/>
              </a:rPr>
              <a:t>-7</a:t>
            </a:r>
            <a:r>
              <a:rPr lang="en-US" altLang="zh-CN" dirty="0" smtClean="0">
                <a:latin typeface="Cambria" panose="02040503050406030204" pitchFamily="18" charset="0"/>
                <a:cs typeface="Times New Roman" panose="02020603050405020304" pitchFamily="18" charset="0"/>
              </a:rPr>
              <a:t>, dominantly.</a:t>
            </a:r>
          </a:p>
          <a:p>
            <a:pPr marL="648000" lvl="1" indent="-342900">
              <a:lnSpc>
                <a:spcPts val="2600"/>
              </a:lnSpc>
              <a:buFont typeface="Symbol" panose="05050102010706020507" pitchFamily="18" charset="2"/>
              <a:buChar char="-"/>
              <a:defRPr/>
            </a:pPr>
            <a:r>
              <a:rPr lang="en-US" altLang="zh-CN" dirty="0" smtClean="0">
                <a:latin typeface="Cambria" panose="02040503050406030204" pitchFamily="18" charset="0"/>
                <a:cs typeface="Times New Roman" panose="02020603050405020304" pitchFamily="18" charset="0"/>
              </a:rPr>
              <a:t>Allow with sizeable decay rate in NP</a:t>
            </a:r>
          </a:p>
        </p:txBody>
      </p:sp>
      <p:pic>
        <p:nvPicPr>
          <p:cNvPr id="2868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0" y="1570038"/>
            <a:ext cx="2524125"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8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2788" y="976313"/>
            <a:ext cx="3100387" cy="209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682" name="TextBox 11"/>
          <p:cNvSpPr txBox="1">
            <a:spLocks noChangeArrowheads="1"/>
          </p:cNvSpPr>
          <p:nvPr/>
        </p:nvSpPr>
        <p:spPr bwMode="auto">
          <a:xfrm>
            <a:off x="558800" y="3289300"/>
            <a:ext cx="8351838"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719138" indent="-3429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ts val="2600"/>
              </a:lnSpc>
              <a:spcBef>
                <a:spcPct val="0"/>
              </a:spcBef>
              <a:buFont typeface="Symbol" panose="05050102010706020507" pitchFamily="18" charset="2"/>
              <a:buChar char="-"/>
            </a:pPr>
            <a:r>
              <a:rPr lang="en-US" altLang="zh-CN" sz="1800">
                <a:latin typeface="Cambria" panose="02040503050406030204" pitchFamily="18" charset="0"/>
              </a:rPr>
              <a:t>1ab</a:t>
            </a:r>
            <a:r>
              <a:rPr lang="en-US" altLang="zh-CN" sz="1800" baseline="30000">
                <a:latin typeface="Cambria" panose="02040503050406030204" pitchFamily="18" charset="0"/>
              </a:rPr>
              <a:t>-1</a:t>
            </a:r>
            <a:r>
              <a:rPr lang="en-US" altLang="zh-CN" sz="1800">
                <a:latin typeface="Cambria" panose="02040503050406030204" pitchFamily="18" charset="0"/>
              </a:rPr>
              <a:t> @HIEPAF can achieve the sensitivity to 10</a:t>
            </a:r>
            <a:r>
              <a:rPr lang="en-US" altLang="zh-CN" sz="1800" baseline="30000">
                <a:latin typeface="Cambria" panose="02040503050406030204" pitchFamily="18" charset="0"/>
              </a:rPr>
              <a:t>-8</a:t>
            </a:r>
            <a:r>
              <a:rPr lang="en-US" altLang="zh-CN" sz="1800">
                <a:latin typeface="Cambria" panose="02040503050406030204" pitchFamily="18" charset="0"/>
                <a:sym typeface="Symbol" panose="05050102010706020507" pitchFamily="18" charset="2"/>
              </a:rPr>
              <a:t>10</a:t>
            </a:r>
            <a:r>
              <a:rPr lang="en-US" altLang="zh-CN" sz="1800" baseline="30000">
                <a:latin typeface="Cambria" panose="02040503050406030204" pitchFamily="18" charset="0"/>
                <a:sym typeface="Symbol" panose="05050102010706020507" pitchFamily="18" charset="2"/>
              </a:rPr>
              <a:t>-9</a:t>
            </a:r>
            <a:r>
              <a:rPr lang="en-US" altLang="zh-CN" sz="1800">
                <a:latin typeface="Cambria" panose="02040503050406030204" pitchFamily="18" charset="0"/>
                <a:sym typeface="Symbol" panose="05050102010706020507" pitchFamily="18" charset="2"/>
              </a:rPr>
              <a:t>, tested SM strictly</a:t>
            </a:r>
          </a:p>
          <a:p>
            <a:pPr eaLnBrk="1" hangingPunct="1">
              <a:lnSpc>
                <a:spcPts val="2600"/>
              </a:lnSpc>
              <a:spcBef>
                <a:spcPct val="0"/>
              </a:spcBef>
              <a:buFont typeface="Symbol" panose="05050102010706020507" pitchFamily="18" charset="2"/>
              <a:buChar char="-"/>
            </a:pPr>
            <a:r>
              <a:rPr lang="en-US" altLang="zh-CN" sz="1800">
                <a:latin typeface="Cambria" panose="02040503050406030204" pitchFamily="18" charset="0"/>
                <a:sym typeface="Symbol" panose="05050102010706020507" pitchFamily="18" charset="2"/>
              </a:rPr>
              <a:t>Can discriminate NP from SM by measuring :</a:t>
            </a:r>
          </a:p>
          <a:p>
            <a:pPr lvl="2" eaLnBrk="1" hangingPunct="1">
              <a:lnSpc>
                <a:spcPts val="2600"/>
              </a:lnSpc>
              <a:spcBef>
                <a:spcPct val="0"/>
              </a:spcBef>
              <a:buSzPct val="70000"/>
            </a:pPr>
            <a:r>
              <a:rPr lang="en-US" altLang="zh-CN" sz="1800">
                <a:solidFill>
                  <a:srgbClr val="7030A0"/>
                </a:solidFill>
                <a:latin typeface="Cambria" panose="02040503050406030204" pitchFamily="18" charset="0"/>
                <a:cs typeface="Times New Roman" panose="02020603050405020304" pitchFamily="18" charset="0"/>
              </a:rPr>
              <a:t>D→Vl</a:t>
            </a:r>
            <a:r>
              <a:rPr lang="en-US" altLang="zh-CN" sz="1800" baseline="30000">
                <a:solidFill>
                  <a:srgbClr val="7030A0"/>
                </a:solidFill>
                <a:latin typeface="Cambria" panose="02040503050406030204" pitchFamily="18" charset="0"/>
                <a:cs typeface="Times New Roman" panose="02020603050405020304" pitchFamily="18" charset="0"/>
              </a:rPr>
              <a:t>+</a:t>
            </a:r>
            <a:r>
              <a:rPr lang="en-US" altLang="zh-CN" sz="1800">
                <a:solidFill>
                  <a:srgbClr val="7030A0"/>
                </a:solidFill>
                <a:latin typeface="Cambria" panose="02040503050406030204" pitchFamily="18" charset="0"/>
                <a:cs typeface="Times New Roman" panose="02020603050405020304" pitchFamily="18" charset="0"/>
              </a:rPr>
              <a:t>l</a:t>
            </a:r>
            <a:r>
              <a:rPr lang="en-US" altLang="zh-CN" sz="1800" baseline="30000">
                <a:solidFill>
                  <a:srgbClr val="7030A0"/>
                </a:solidFill>
                <a:latin typeface="Cambria" panose="02040503050406030204" pitchFamily="18" charset="0"/>
                <a:cs typeface="Times New Roman" panose="02020603050405020304" pitchFamily="18" charset="0"/>
              </a:rPr>
              <a:t>−</a:t>
            </a:r>
            <a:r>
              <a:rPr lang="en-US" altLang="zh-CN" sz="1800">
                <a:solidFill>
                  <a:srgbClr val="7030A0"/>
                </a:solidFill>
                <a:latin typeface="Cambria" panose="02040503050406030204" pitchFamily="18" charset="0"/>
                <a:cs typeface="Times New Roman" panose="02020603050405020304" pitchFamily="18" charset="0"/>
              </a:rPr>
              <a:t> </a:t>
            </a:r>
            <a:r>
              <a:rPr lang="en-US" altLang="zh-CN" sz="1800">
                <a:solidFill>
                  <a:srgbClr val="7030A0"/>
                </a:solidFill>
                <a:latin typeface="Cambria" panose="02040503050406030204" pitchFamily="18" charset="0"/>
              </a:rPr>
              <a:t>: AFB asymmetry </a:t>
            </a:r>
          </a:p>
          <a:p>
            <a:pPr lvl="2" eaLnBrk="1" hangingPunct="1">
              <a:lnSpc>
                <a:spcPts val="2600"/>
              </a:lnSpc>
              <a:spcBef>
                <a:spcPct val="0"/>
              </a:spcBef>
              <a:buSzPct val="70000"/>
            </a:pPr>
            <a:r>
              <a:rPr lang="en-US" altLang="zh-CN" sz="1800">
                <a:solidFill>
                  <a:srgbClr val="7030A0"/>
                </a:solidFill>
                <a:latin typeface="Cambria" panose="02040503050406030204" pitchFamily="18" charset="0"/>
                <a:cs typeface="Times New Roman" panose="02020603050405020304" pitchFamily="18" charset="0"/>
              </a:rPr>
              <a:t>D→Pl</a:t>
            </a:r>
            <a:r>
              <a:rPr lang="en-US" altLang="zh-CN" sz="1800" baseline="30000">
                <a:solidFill>
                  <a:srgbClr val="7030A0"/>
                </a:solidFill>
                <a:latin typeface="Cambria" panose="02040503050406030204" pitchFamily="18" charset="0"/>
                <a:cs typeface="Times New Roman" panose="02020603050405020304" pitchFamily="18" charset="0"/>
              </a:rPr>
              <a:t>+</a:t>
            </a:r>
            <a:r>
              <a:rPr lang="en-US" altLang="zh-CN" sz="1800">
                <a:solidFill>
                  <a:srgbClr val="7030A0"/>
                </a:solidFill>
                <a:latin typeface="Cambria" panose="02040503050406030204" pitchFamily="18" charset="0"/>
                <a:cs typeface="Times New Roman" panose="02020603050405020304" pitchFamily="18" charset="0"/>
              </a:rPr>
              <a:t>l</a:t>
            </a:r>
            <a:r>
              <a:rPr lang="en-US" altLang="zh-CN" sz="1800" baseline="30000">
                <a:solidFill>
                  <a:srgbClr val="7030A0"/>
                </a:solidFill>
                <a:latin typeface="Cambria" panose="02040503050406030204" pitchFamily="18" charset="0"/>
                <a:cs typeface="Times New Roman" panose="02020603050405020304" pitchFamily="18" charset="0"/>
              </a:rPr>
              <a:t>−</a:t>
            </a:r>
            <a:r>
              <a:rPr lang="en-US" altLang="zh-CN" sz="1800">
                <a:solidFill>
                  <a:srgbClr val="7030A0"/>
                </a:solidFill>
                <a:latin typeface="Cambria" panose="02040503050406030204" pitchFamily="18" charset="0"/>
                <a:cs typeface="Times New Roman" panose="02020603050405020304" pitchFamily="18" charset="0"/>
              </a:rPr>
              <a:t> </a:t>
            </a:r>
            <a:r>
              <a:rPr lang="en-US" altLang="zh-CN" sz="1800">
                <a:solidFill>
                  <a:srgbClr val="7030A0"/>
                </a:solidFill>
                <a:latin typeface="Cambria" panose="02040503050406030204" pitchFamily="18" charset="0"/>
              </a:rPr>
              <a:t>: line shape of dilepton mass, to reveal the interference effect between long-distance and FCNC weak amplitude (NP amplitude);</a:t>
            </a:r>
          </a:p>
        </p:txBody>
      </p:sp>
      <p:sp>
        <p:nvSpPr>
          <p:cNvPr id="28683" name="矩形 12"/>
          <p:cNvSpPr>
            <a:spLocks noChangeArrowheads="1"/>
          </p:cNvSpPr>
          <p:nvPr/>
        </p:nvSpPr>
        <p:spPr bwMode="auto">
          <a:xfrm>
            <a:off x="309563" y="5170488"/>
            <a:ext cx="7900987"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800100" indent="-34290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eaLnBrk="1" hangingPunct="1">
              <a:lnSpc>
                <a:spcPts val="2600"/>
              </a:lnSpc>
              <a:spcBef>
                <a:spcPct val="0"/>
              </a:spcBef>
              <a:buFont typeface="Wingdings" pitchFamily="2" charset="2"/>
              <a:buChar char="Ø"/>
              <a:defRPr/>
            </a:pPr>
            <a:r>
              <a:rPr lang="en-US" altLang="zh-CN" sz="2000" dirty="0" smtClean="0">
                <a:latin typeface="Cambria" pitchFamily="18" charset="0"/>
                <a:cs typeface="Times New Roman" pitchFamily="18" charset="0"/>
              </a:rPr>
              <a:t>LFV,  LNV and BNV decays are forbidden in the SM. </a:t>
            </a:r>
          </a:p>
          <a:p>
            <a:pPr marL="0" indent="0" eaLnBrk="1" hangingPunct="1">
              <a:lnSpc>
                <a:spcPts val="2600"/>
              </a:lnSpc>
              <a:spcBef>
                <a:spcPct val="0"/>
              </a:spcBef>
              <a:buFont typeface="Arial" pitchFamily="34" charset="0"/>
              <a:buNone/>
              <a:defRPr/>
            </a:pPr>
            <a:r>
              <a:rPr lang="en-US" altLang="zh-CN" sz="2000" dirty="0" smtClean="0">
                <a:latin typeface="Cambria" pitchFamily="18" charset="0"/>
                <a:cs typeface="Times New Roman" pitchFamily="18" charset="0"/>
              </a:rPr>
              <a:t>      However, NP models can allow at sizable levels.</a:t>
            </a:r>
          </a:p>
          <a:p>
            <a:pPr lvl="1" eaLnBrk="1" hangingPunct="1">
              <a:lnSpc>
                <a:spcPts val="2600"/>
              </a:lnSpc>
              <a:spcBef>
                <a:spcPct val="0"/>
              </a:spcBef>
              <a:buFont typeface="Symbol" pitchFamily="18" charset="2"/>
              <a:buChar char="-"/>
              <a:defRPr/>
            </a:pPr>
            <a:r>
              <a:rPr lang="en-US" altLang="zh-CN" sz="1800" dirty="0" smtClean="0">
                <a:latin typeface="Cambria" pitchFamily="18" charset="0"/>
                <a:cs typeface="Times New Roman" pitchFamily="18" charset="0"/>
              </a:rPr>
              <a:t>HIEPAF: </a:t>
            </a:r>
            <a:r>
              <a:rPr lang="en-US" altLang="zh-CN" sz="1800" dirty="0" smtClean="0">
                <a:solidFill>
                  <a:srgbClr val="0070C0"/>
                </a:solidFill>
                <a:latin typeface="Cambria" pitchFamily="18" charset="0"/>
                <a:cs typeface="Times New Roman" pitchFamily="18" charset="0"/>
              </a:rPr>
              <a:t>10</a:t>
            </a:r>
            <a:r>
              <a:rPr lang="en-US" altLang="zh-CN" sz="1800" baseline="30000" dirty="0" smtClean="0">
                <a:solidFill>
                  <a:srgbClr val="0070C0"/>
                </a:solidFill>
                <a:latin typeface="Cambria" pitchFamily="18" charset="0"/>
                <a:cs typeface="Times New Roman" pitchFamily="18" charset="0"/>
              </a:rPr>
              <a:t>-8</a:t>
            </a:r>
            <a:r>
              <a:rPr lang="en-US" altLang="zh-CN" sz="1800" dirty="0" smtClean="0">
                <a:solidFill>
                  <a:srgbClr val="0070C0"/>
                </a:solidFill>
                <a:latin typeface="Cambria" pitchFamily="18" charset="0"/>
                <a:cs typeface="Times New Roman" pitchFamily="18" charset="0"/>
              </a:rPr>
              <a:t>~10</a:t>
            </a:r>
            <a:r>
              <a:rPr lang="en-US" altLang="zh-CN" sz="1800" baseline="30000" dirty="0" smtClean="0">
                <a:solidFill>
                  <a:srgbClr val="0070C0"/>
                </a:solidFill>
                <a:latin typeface="Cambria" pitchFamily="18" charset="0"/>
                <a:cs typeface="Times New Roman" pitchFamily="18" charset="0"/>
              </a:rPr>
              <a:t>-9</a:t>
            </a:r>
            <a:r>
              <a:rPr lang="en-US" altLang="zh-CN" sz="1800" dirty="0" smtClean="0">
                <a:solidFill>
                  <a:srgbClr val="0070C0"/>
                </a:solidFill>
                <a:latin typeface="Cambria" pitchFamily="18" charset="0"/>
                <a:cs typeface="Times New Roman" pitchFamily="18" charset="0"/>
              </a:rPr>
              <a:t> </a:t>
            </a:r>
            <a:r>
              <a:rPr lang="en-US" altLang="zh-CN" sz="1800" dirty="0" smtClean="0">
                <a:latin typeface="Cambria" pitchFamily="18" charset="0"/>
                <a:cs typeface="Times New Roman" pitchFamily="18" charset="0"/>
                <a:sym typeface="Wingdings" pitchFamily="2" charset="2"/>
              </a:rPr>
              <a:t> stringent</a:t>
            </a:r>
            <a:r>
              <a:rPr lang="en-US" altLang="zh-CN" sz="1800" dirty="0" smtClean="0">
                <a:latin typeface="Cambria" pitchFamily="18" charset="0"/>
                <a:cs typeface="Times New Roman" pitchFamily="18" charset="0"/>
              </a:rPr>
              <a:t> constrains to NP models</a:t>
            </a:r>
          </a:p>
        </p:txBody>
      </p:sp>
      <p:sp>
        <p:nvSpPr>
          <p:cNvPr id="28684" name="TextBox 1"/>
          <p:cNvSpPr txBox="1">
            <a:spLocks noChangeArrowheads="1"/>
          </p:cNvSpPr>
          <p:nvPr/>
        </p:nvSpPr>
        <p:spPr bwMode="auto">
          <a:xfrm>
            <a:off x="6713538" y="5157788"/>
            <a:ext cx="2322512" cy="1108075"/>
          </a:xfrm>
          <a:prstGeom prst="rect">
            <a:avLst/>
          </a:prstGeom>
          <a:solidFill>
            <a:srgbClr val="FFC000"/>
          </a:solidFill>
          <a:ln w="9525">
            <a:solidFill>
              <a:srgbClr val="F21A58"/>
            </a:solidFill>
            <a:miter lim="800000"/>
            <a:headEnd/>
            <a:tailEnd/>
          </a:ln>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2200" b="1">
                <a:solidFill>
                  <a:srgbClr val="FF0000"/>
                </a:solidFill>
              </a:rPr>
              <a:t>More detail MC simulation are necessary!</a:t>
            </a:r>
            <a:endParaRPr lang="zh-CN" altLang="en-US" sz="2200" b="1">
              <a:solidFill>
                <a:srgbClr val="FF0000"/>
              </a:solidFill>
            </a:endParaRPr>
          </a:p>
        </p:txBody>
      </p:sp>
    </p:spTree>
    <p:extLst>
      <p:ext uri="{BB962C8B-B14F-4D97-AF65-F5344CB8AC3E}">
        <p14:creationId xmlns:p14="http://schemas.microsoft.com/office/powerpoint/2010/main" val="142898712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Charmed Baryons</a:t>
            </a:r>
            <a:endParaRPr lang="zh-CN" altLang="en-US" dirty="0"/>
          </a:p>
        </p:txBody>
      </p:sp>
      <p:sp>
        <p:nvSpPr>
          <p:cNvPr id="4" name="日期占位符 3"/>
          <p:cNvSpPr>
            <a:spLocks noGrp="1"/>
          </p:cNvSpPr>
          <p:nvPr>
            <p:ph type="dt" sz="half" idx="10"/>
          </p:nvPr>
        </p:nvSpPr>
        <p:spPr/>
        <p:txBody>
          <a:bodyPr/>
          <a:lstStyle/>
          <a:p>
            <a:r>
              <a:rPr lang="en-US" altLang="zh-CN" smtClean="0"/>
              <a:t>20/08/2016  H.P.  Peng</a:t>
            </a:r>
            <a:endParaRPr lang="en-US" dirty="0"/>
          </a:p>
        </p:txBody>
      </p:sp>
      <p:sp>
        <p:nvSpPr>
          <p:cNvPr id="5" name="页脚占位符 4"/>
          <p:cNvSpPr>
            <a:spLocks noGrp="1"/>
          </p:cNvSpPr>
          <p:nvPr>
            <p:ph type="ftr" sz="quarter" idx="11"/>
          </p:nvPr>
        </p:nvSpPr>
        <p:spPr/>
        <p:txBody>
          <a:bodyPr/>
          <a:lstStyle/>
          <a:p>
            <a:r>
              <a:rPr lang="zh-CN" altLang="en-US" smtClean="0"/>
              <a:t>高能物理战略研讨会 </a:t>
            </a:r>
            <a:r>
              <a:rPr lang="en-US" altLang="zh-CN" smtClean="0"/>
              <a:t>(</a:t>
            </a:r>
            <a:r>
              <a:rPr lang="zh-CN" altLang="en-US" smtClean="0"/>
              <a:t>合肥</a:t>
            </a:r>
            <a:r>
              <a:rPr lang="en-US" altLang="zh-CN" smtClean="0"/>
              <a:t>)</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98</a:t>
            </a:fld>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9739" y="1235321"/>
            <a:ext cx="5851160" cy="3606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p:cNvPicPr>
          <p:nvPr/>
        </p:nvPicPr>
        <p:blipFill>
          <a:blip r:embed="rId3"/>
          <a:stretch>
            <a:fillRect/>
          </a:stretch>
        </p:blipFill>
        <p:spPr>
          <a:xfrm>
            <a:off x="5711253" y="2698230"/>
            <a:ext cx="3086294" cy="3514644"/>
          </a:xfrm>
          <a:prstGeom prst="rect">
            <a:avLst/>
          </a:prstGeom>
        </p:spPr>
      </p:pic>
    </p:spTree>
    <p:extLst>
      <p:ext uri="{BB962C8B-B14F-4D97-AF65-F5344CB8AC3E}">
        <p14:creationId xmlns:p14="http://schemas.microsoft.com/office/powerpoint/2010/main" val="20604241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37064</TotalTime>
  <Words>11310</Words>
  <Application>Microsoft Office PowerPoint</Application>
  <PresentationFormat>全屏显示(4:3)</PresentationFormat>
  <Paragraphs>1687</Paragraphs>
  <Slides>98</Slides>
  <Notes>26</Notes>
  <HiddenSlides>0</HiddenSlides>
  <MMClips>0</MMClips>
  <ScaleCrop>false</ScaleCrop>
  <HeadingPairs>
    <vt:vector size="8" baseType="variant">
      <vt:variant>
        <vt:lpstr>已用的字体</vt:lpstr>
      </vt:variant>
      <vt:variant>
        <vt:i4>22</vt:i4>
      </vt:variant>
      <vt:variant>
        <vt:lpstr>主题</vt:lpstr>
      </vt:variant>
      <vt:variant>
        <vt:i4>1</vt:i4>
      </vt:variant>
      <vt:variant>
        <vt:lpstr>嵌入 OLE 服务器</vt:lpstr>
      </vt:variant>
      <vt:variant>
        <vt:i4>1</vt:i4>
      </vt:variant>
      <vt:variant>
        <vt:lpstr>幻灯片标题</vt:lpstr>
      </vt:variant>
      <vt:variant>
        <vt:i4>98</vt:i4>
      </vt:variant>
    </vt:vector>
  </HeadingPairs>
  <TitlesOfParts>
    <vt:vector size="122" baseType="lpstr">
      <vt:lpstr>Arial Unicode MS</vt:lpstr>
      <vt:lpstr>DejaVu Sans</vt:lpstr>
      <vt:lpstr>GulimChe</vt:lpstr>
      <vt:lpstr>MS Gothic</vt:lpstr>
      <vt:lpstr>ＭＳ Ｐゴシック</vt:lpstr>
      <vt:lpstr>ＭＳ Ｐゴシック</vt:lpstr>
      <vt:lpstr>Times CY</vt:lpstr>
      <vt:lpstr>华文仿宋</vt:lpstr>
      <vt:lpstr>华文楷体</vt:lpstr>
      <vt:lpstr>隶书</vt:lpstr>
      <vt:lpstr>宋体</vt:lpstr>
      <vt:lpstr>Arial</vt:lpstr>
      <vt:lpstr>Calibri</vt:lpstr>
      <vt:lpstr>Cambria</vt:lpstr>
      <vt:lpstr>Cambria Math</vt:lpstr>
      <vt:lpstr>Century Gothic</vt:lpstr>
      <vt:lpstr>Comic Sans MS</vt:lpstr>
      <vt:lpstr>Mistral</vt:lpstr>
      <vt:lpstr>Symbol</vt:lpstr>
      <vt:lpstr>SymbolPS</vt:lpstr>
      <vt:lpstr>Times New Roman</vt:lpstr>
      <vt:lpstr>Wingdings</vt:lpstr>
      <vt:lpstr>Office Theme</vt:lpstr>
      <vt:lpstr>公式</vt:lpstr>
      <vt:lpstr>High Intensity Electron Positron Accelerator  (HIEPA) 物理, 探测器进展</vt:lpstr>
      <vt:lpstr>Hadronic Physics</vt:lpstr>
      <vt:lpstr>Features of the -c Energy Region</vt:lpstr>
      <vt:lpstr>Broad Physics Topics</vt:lpstr>
      <vt:lpstr>BEPC/BES</vt:lpstr>
      <vt:lpstr>Milestones of BEPCII</vt:lpstr>
      <vt:lpstr>BESIII Fruitful Results</vt:lpstr>
      <vt:lpstr>High Reputation</vt:lpstr>
      <vt:lpstr>What a new Project Proposed</vt:lpstr>
      <vt:lpstr>What is HIEPA?</vt:lpstr>
      <vt:lpstr>Data Samples / Year</vt:lpstr>
      <vt:lpstr>Charmonium (like) Spectroscopy</vt:lpstr>
      <vt:lpstr>Competition from Belle II?</vt:lpstr>
      <vt:lpstr>Production Mechanism @ B Factory</vt:lpstr>
      <vt:lpstr>Production Mechanism @ -c Factory</vt:lpstr>
      <vt:lpstr>Search for 1−− hybrid</vt:lpstr>
      <vt:lpstr>Exclusive Line Shape Measurement</vt:lpstr>
      <vt:lpstr>Explore the Nature of Zc</vt:lpstr>
      <vt:lpstr>Search for Zcs </vt:lpstr>
      <vt:lpstr>Search for c2(11D2)</vt:lpstr>
      <vt:lpstr> Lepton Physics</vt:lpstr>
      <vt:lpstr>CP Violation in  Decay</vt:lpstr>
      <vt:lpstr>  CPV in Angle Distribution</vt:lpstr>
      <vt:lpstr>Charged Lepton Flavor Violation (cLFV)</vt:lpstr>
      <vt:lpstr>cLFV Decay  @ B Factory</vt:lpstr>
      <vt:lpstr>Expected  Br upper limit</vt:lpstr>
      <vt:lpstr>Charm Physics</vt:lpstr>
      <vt:lpstr>R and QCD Physics</vt:lpstr>
      <vt:lpstr>Nucleon Electromagnetic Form Factors (NEFFs) </vt:lpstr>
      <vt:lpstr>Proton FF : Space-Like</vt:lpstr>
      <vt:lpstr>Proton FF : Time-Like</vt:lpstr>
      <vt:lpstr>Proton FF @ HIEPA</vt:lpstr>
      <vt:lpstr>Pre-Conceptual Design</vt:lpstr>
      <vt:lpstr>加速器设计与关键核心技术</vt:lpstr>
      <vt:lpstr>加速器物理：关键难点</vt:lpstr>
      <vt:lpstr>亮度提高的原理</vt:lpstr>
      <vt:lpstr>加速器物理：研究内容</vt:lpstr>
      <vt:lpstr>Parameters of Machine</vt:lpstr>
      <vt:lpstr>General Consideration of Detector</vt:lpstr>
      <vt:lpstr>General Consideration</vt:lpstr>
      <vt:lpstr>Detector</vt:lpstr>
      <vt:lpstr>Tracking Detector</vt:lpstr>
      <vt:lpstr>Tracking Detector</vt:lpstr>
      <vt:lpstr>Vertex Detector</vt:lpstr>
      <vt:lpstr>Vertex Options</vt:lpstr>
      <vt:lpstr>Others option</vt:lpstr>
      <vt:lpstr>Performances</vt:lpstr>
      <vt:lpstr>PID Detector</vt:lpstr>
      <vt:lpstr>PID Detector</vt:lpstr>
      <vt:lpstr>Electromagnetic Calorimeter</vt:lpstr>
      <vt:lpstr>Crystal Comparison</vt:lpstr>
      <vt:lpstr>Barrel EMC</vt:lpstr>
      <vt:lpstr>EndCap : LYSO</vt:lpstr>
      <vt:lpstr>EndCap : PWO</vt:lpstr>
      <vt:lpstr>EndCap BSO</vt:lpstr>
      <vt:lpstr>Muon Identification</vt:lpstr>
      <vt:lpstr>Extending  separation range</vt:lpstr>
      <vt:lpstr>Activities</vt:lpstr>
      <vt:lpstr>Workshops for HIEPA</vt:lpstr>
      <vt:lpstr>2015 Internal Workshop </vt:lpstr>
      <vt:lpstr>香山会议</vt:lpstr>
      <vt:lpstr>Pre-CDR</vt:lpstr>
      <vt:lpstr>Conclusion</vt:lpstr>
      <vt:lpstr>PowerPoint 演示文稿</vt:lpstr>
      <vt:lpstr>极化束</vt:lpstr>
      <vt:lpstr>对撞区磁铁与相关技术</vt:lpstr>
      <vt:lpstr>真空系统相关技术</vt:lpstr>
      <vt:lpstr>Possible Schematic Layout</vt:lpstr>
      <vt:lpstr>Pre-Design Machine</vt:lpstr>
      <vt:lpstr>Questions need answer</vt:lpstr>
      <vt:lpstr>Two photon Physics</vt:lpstr>
      <vt:lpstr>Electromagnetic Calorimeter</vt:lpstr>
      <vt:lpstr>Muon Detector</vt:lpstr>
      <vt:lpstr>Organization</vt:lpstr>
      <vt:lpstr>Summary</vt:lpstr>
      <vt:lpstr>Hadron : Normal &amp; Exotic</vt:lpstr>
      <vt:lpstr>Upper limits on  cLFV</vt:lpstr>
      <vt:lpstr>e .vs. </vt:lpstr>
      <vt:lpstr>cLFV in  and : comparisons</vt:lpstr>
      <vt:lpstr>Summary of  Physics</vt:lpstr>
      <vt:lpstr>Search for lll (@4.26GeV) </vt:lpstr>
      <vt:lpstr>Nucleon Electromagnetic Form Factors (NEFFs) </vt:lpstr>
      <vt:lpstr>Nucleons FF  </vt:lpstr>
      <vt:lpstr>Tracking System</vt:lpstr>
      <vt:lpstr>Muon Detector</vt:lpstr>
      <vt:lpstr>PID Detector</vt:lpstr>
      <vt:lpstr>PID Detector</vt:lpstr>
      <vt:lpstr>Crystal Comparison</vt:lpstr>
      <vt:lpstr>BSO Performance</vt:lpstr>
      <vt:lpstr>MPPC/SiPM test</vt:lpstr>
      <vt:lpstr>Linearity and resolution</vt:lpstr>
      <vt:lpstr>SiPM/MPPC Products</vt:lpstr>
      <vt:lpstr>Production mechanism</vt:lpstr>
      <vt:lpstr>PowerPoint 演示文稿</vt:lpstr>
      <vt:lpstr>PowerPoint 演示文稿</vt:lpstr>
      <vt:lpstr>PowerPoint 演示文稿</vt:lpstr>
      <vt:lpstr>PowerPoint 演示文稿</vt:lpstr>
      <vt:lpstr>Charmed Baryons</vt:lpstr>
    </vt:vector>
  </TitlesOfParts>
  <Company>ustc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zhaozg</dc:creator>
  <cp:lastModifiedBy>penghp</cp:lastModifiedBy>
  <cp:revision>1681</cp:revision>
  <dcterms:created xsi:type="dcterms:W3CDTF">2012-07-20T12:09:59Z</dcterms:created>
  <dcterms:modified xsi:type="dcterms:W3CDTF">2016-08-20T06:29:14Z</dcterms:modified>
</cp:coreProperties>
</file>