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90" r:id="rId4"/>
    <p:sldId id="280" r:id="rId5"/>
    <p:sldId id="301" r:id="rId6"/>
    <p:sldId id="291" r:id="rId7"/>
    <p:sldId id="294" r:id="rId8"/>
    <p:sldId id="297" r:id="rId9"/>
    <p:sldId id="296" r:id="rId10"/>
    <p:sldId id="299" r:id="rId11"/>
    <p:sldId id="292" r:id="rId12"/>
    <p:sldId id="293" r:id="rId13"/>
    <p:sldId id="304" r:id="rId14"/>
    <p:sldId id="305" r:id="rId15"/>
    <p:sldId id="289" r:id="rId16"/>
    <p:sldId id="302" r:id="rId17"/>
    <p:sldId id="278"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3A5D"/>
    <a:srgbClr val="ED6579"/>
    <a:srgbClr val="01C4BE"/>
    <a:srgbClr val="FFB4B4"/>
    <a:srgbClr val="95ACDE"/>
    <a:srgbClr val="00C2BC"/>
    <a:srgbClr val="EC6579"/>
    <a:srgbClr val="EBBC6A"/>
    <a:srgbClr val="E0991D"/>
    <a:srgbClr val="9EB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2683" autoAdjust="0"/>
  </p:normalViewPr>
  <p:slideViewPr>
    <p:cSldViewPr snapToGrid="0">
      <p:cViewPr varScale="1">
        <p:scale>
          <a:sx n="114" d="100"/>
          <a:sy n="114" d="100"/>
        </p:scale>
        <p:origin x="331" y="91"/>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0179A-9B4B-466C-B152-AA183BC91FD4}" type="datetimeFigureOut">
              <a:rPr lang="zh-CN" altLang="en-US" smtClean="0"/>
              <a:t>2016/7/20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01E51-2FAD-4A17-BEFF-010017AB01B2}" type="slidenum">
              <a:rPr lang="zh-CN" altLang="en-US" smtClean="0"/>
              <a:t>‹#›</a:t>
            </a:fld>
            <a:endParaRPr lang="zh-CN" altLang="en-US"/>
          </a:p>
        </p:txBody>
      </p:sp>
    </p:spTree>
    <p:extLst>
      <p:ext uri="{BB962C8B-B14F-4D97-AF65-F5344CB8AC3E}">
        <p14:creationId xmlns:p14="http://schemas.microsoft.com/office/powerpoint/2010/main" val="312729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a:t>
            </a:fld>
            <a:endParaRPr lang="zh-CN" altLang="en-US"/>
          </a:p>
        </p:txBody>
      </p:sp>
    </p:spTree>
    <p:extLst>
      <p:ext uri="{BB962C8B-B14F-4D97-AF65-F5344CB8AC3E}">
        <p14:creationId xmlns:p14="http://schemas.microsoft.com/office/powerpoint/2010/main" val="196444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10</a:t>
            </a:fld>
            <a:endParaRPr lang="zh-CN" altLang="en-US"/>
          </a:p>
        </p:txBody>
      </p:sp>
    </p:spTree>
    <p:extLst>
      <p:ext uri="{BB962C8B-B14F-4D97-AF65-F5344CB8AC3E}">
        <p14:creationId xmlns:p14="http://schemas.microsoft.com/office/powerpoint/2010/main" val="207761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11</a:t>
            </a:fld>
            <a:endParaRPr lang="zh-CN" altLang="en-US"/>
          </a:p>
        </p:txBody>
      </p:sp>
    </p:spTree>
    <p:extLst>
      <p:ext uri="{BB962C8B-B14F-4D97-AF65-F5344CB8AC3E}">
        <p14:creationId xmlns:p14="http://schemas.microsoft.com/office/powerpoint/2010/main" val="91738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12</a:t>
            </a:fld>
            <a:endParaRPr lang="zh-CN" altLang="en-US"/>
          </a:p>
        </p:txBody>
      </p:sp>
    </p:spTree>
    <p:extLst>
      <p:ext uri="{BB962C8B-B14F-4D97-AF65-F5344CB8AC3E}">
        <p14:creationId xmlns:p14="http://schemas.microsoft.com/office/powerpoint/2010/main" val="269219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13</a:t>
            </a:fld>
            <a:endParaRPr lang="zh-CN" altLang="en-US"/>
          </a:p>
        </p:txBody>
      </p:sp>
    </p:spTree>
    <p:extLst>
      <p:ext uri="{BB962C8B-B14F-4D97-AF65-F5344CB8AC3E}">
        <p14:creationId xmlns:p14="http://schemas.microsoft.com/office/powerpoint/2010/main" val="10221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14</a:t>
            </a:fld>
            <a:endParaRPr lang="zh-CN" altLang="en-US"/>
          </a:p>
        </p:txBody>
      </p:sp>
    </p:spTree>
    <p:extLst>
      <p:ext uri="{BB962C8B-B14F-4D97-AF65-F5344CB8AC3E}">
        <p14:creationId xmlns:p14="http://schemas.microsoft.com/office/powerpoint/2010/main" val="372842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15</a:t>
            </a:fld>
            <a:endParaRPr lang="zh-CN" altLang="en-US"/>
          </a:p>
        </p:txBody>
      </p:sp>
    </p:spTree>
    <p:extLst>
      <p:ext uri="{BB962C8B-B14F-4D97-AF65-F5344CB8AC3E}">
        <p14:creationId xmlns:p14="http://schemas.microsoft.com/office/powerpoint/2010/main" val="3829204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16</a:t>
            </a:fld>
            <a:endParaRPr lang="zh-CN" altLang="en-US"/>
          </a:p>
        </p:txBody>
      </p:sp>
    </p:spTree>
    <p:extLst>
      <p:ext uri="{BB962C8B-B14F-4D97-AF65-F5344CB8AC3E}">
        <p14:creationId xmlns:p14="http://schemas.microsoft.com/office/powerpoint/2010/main" val="191274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Basically, we can know the outcome</a:t>
            </a:r>
            <a:r>
              <a:rPr lang="en-US" altLang="zh-CN" baseline="0" dirty="0" smtClean="0"/>
              <a:t> with or without the signal. But the experiment result will always contain some statistical fluctuation. We want to test whether the signal is compatible with the data, so as to say, whether the data can not fit well with </a:t>
            </a:r>
            <a:r>
              <a:rPr lang="en-US" altLang="zh-CN" baseline="0" smtClean="0"/>
              <a:t>the background only.</a:t>
            </a:r>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2</a:t>
            </a:fld>
            <a:endParaRPr lang="zh-CN" altLang="en-US"/>
          </a:p>
        </p:txBody>
      </p:sp>
    </p:spTree>
    <p:extLst>
      <p:ext uri="{BB962C8B-B14F-4D97-AF65-F5344CB8AC3E}">
        <p14:creationId xmlns:p14="http://schemas.microsoft.com/office/powerpoint/2010/main" val="235421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3</a:t>
            </a:fld>
            <a:endParaRPr lang="zh-CN" altLang="en-US"/>
          </a:p>
        </p:txBody>
      </p:sp>
    </p:spTree>
    <p:extLst>
      <p:ext uri="{BB962C8B-B14F-4D97-AF65-F5344CB8AC3E}">
        <p14:creationId xmlns:p14="http://schemas.microsoft.com/office/powerpoint/2010/main" val="234248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4</a:t>
            </a:fld>
            <a:endParaRPr lang="zh-CN" altLang="en-US"/>
          </a:p>
        </p:txBody>
      </p:sp>
    </p:spTree>
    <p:extLst>
      <p:ext uri="{BB962C8B-B14F-4D97-AF65-F5344CB8AC3E}">
        <p14:creationId xmlns:p14="http://schemas.microsoft.com/office/powerpoint/2010/main" val="220181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5</a:t>
            </a:fld>
            <a:endParaRPr lang="zh-CN" altLang="en-US"/>
          </a:p>
        </p:txBody>
      </p:sp>
    </p:spTree>
    <p:extLst>
      <p:ext uri="{BB962C8B-B14F-4D97-AF65-F5344CB8AC3E}">
        <p14:creationId xmlns:p14="http://schemas.microsoft.com/office/powerpoint/2010/main" val="403545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6</a:t>
            </a:fld>
            <a:endParaRPr lang="zh-CN" altLang="en-US"/>
          </a:p>
        </p:txBody>
      </p:sp>
    </p:spTree>
    <p:extLst>
      <p:ext uri="{BB962C8B-B14F-4D97-AF65-F5344CB8AC3E}">
        <p14:creationId xmlns:p14="http://schemas.microsoft.com/office/powerpoint/2010/main" val="51702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7</a:t>
            </a:fld>
            <a:endParaRPr lang="zh-CN" altLang="en-US"/>
          </a:p>
        </p:txBody>
      </p:sp>
    </p:spTree>
    <p:extLst>
      <p:ext uri="{BB962C8B-B14F-4D97-AF65-F5344CB8AC3E}">
        <p14:creationId xmlns:p14="http://schemas.microsoft.com/office/powerpoint/2010/main" val="208018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8</a:t>
            </a:fld>
            <a:endParaRPr lang="zh-CN" altLang="en-US"/>
          </a:p>
        </p:txBody>
      </p:sp>
    </p:spTree>
    <p:extLst>
      <p:ext uri="{BB962C8B-B14F-4D97-AF65-F5344CB8AC3E}">
        <p14:creationId xmlns:p14="http://schemas.microsoft.com/office/powerpoint/2010/main" val="307747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01E51-2FAD-4A17-BEFF-010017AB01B2}" type="slidenum">
              <a:rPr lang="zh-CN" altLang="en-US" smtClean="0"/>
              <a:t>9</a:t>
            </a:fld>
            <a:endParaRPr lang="zh-CN" altLang="en-US"/>
          </a:p>
        </p:txBody>
      </p:sp>
    </p:spTree>
    <p:extLst>
      <p:ext uri="{BB962C8B-B14F-4D97-AF65-F5344CB8AC3E}">
        <p14:creationId xmlns:p14="http://schemas.microsoft.com/office/powerpoint/2010/main" val="215123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3256625034"/>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281130188"/>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1729198202"/>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4167154727"/>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3526732099"/>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2201401935"/>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829781076"/>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825477989"/>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28429D3-D0E3-4A75-96D4-68BB5A2F4E44}" type="slidenum">
              <a:rPr lang="zh-CN" altLang="en-US" smtClean="0"/>
              <a:t>‹#›</a:t>
            </a:fld>
            <a:endParaRPr lang="zh-CN" altLang="en-US"/>
          </a:p>
        </p:txBody>
      </p:sp>
      <p:sp>
        <p:nvSpPr>
          <p:cNvPr id="5" name="椭圆 4"/>
          <p:cNvSpPr/>
          <p:nvPr userDrawn="1"/>
        </p:nvSpPr>
        <p:spPr>
          <a:xfrm>
            <a:off x="308226" y="-569787"/>
            <a:ext cx="491874" cy="491874"/>
          </a:xfrm>
          <a:prstGeom prst="ellipse">
            <a:avLst/>
          </a:prstGeom>
          <a:solidFill>
            <a:srgbClr val="183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990364" y="-569787"/>
            <a:ext cx="491874" cy="491874"/>
          </a:xfrm>
          <a:prstGeom prst="ellipse">
            <a:avLst/>
          </a:prstGeom>
          <a:solidFill>
            <a:srgbClr val="3AB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672502" y="-569787"/>
            <a:ext cx="491874" cy="491874"/>
          </a:xfrm>
          <a:prstGeom prst="ellipse">
            <a:avLst/>
          </a:prstGeom>
          <a:solidFill>
            <a:srgbClr val="ED6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2354639" y="-569787"/>
            <a:ext cx="491874" cy="491874"/>
          </a:xfrm>
          <a:prstGeom prst="ellipse">
            <a:avLst/>
          </a:prstGeom>
          <a:solidFill>
            <a:srgbClr val="01C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6079157"/>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2937586523"/>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968E2DE-9366-44AE-A78E-5AB84A26933A}" type="datetimeFigureOut">
              <a:rPr lang="zh-CN" altLang="en-US" smtClean="0"/>
              <a:t>2016/7/20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2309304673"/>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F0F0F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968E2DE-9366-44AE-A78E-5AB84A26933A}" type="datetimeFigureOut">
              <a:rPr lang="zh-CN" altLang="en-US" smtClean="0"/>
              <a:t>2016/7/20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8429D3-D0E3-4A75-96D4-68BB5A2F4E44}" type="slidenum">
              <a:rPr lang="zh-CN" altLang="en-US" smtClean="0"/>
              <a:t>‹#›</a:t>
            </a:fld>
            <a:endParaRPr lang="zh-CN" altLang="en-US"/>
          </a:p>
        </p:txBody>
      </p:sp>
    </p:spTree>
    <p:extLst>
      <p:ext uri="{BB962C8B-B14F-4D97-AF65-F5344CB8AC3E}">
        <p14:creationId xmlns:p14="http://schemas.microsoft.com/office/powerpoint/2010/main" val="424349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5.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0.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0.png"/><Relationship Id="rId11" Type="http://schemas.openxmlformats.org/officeDocument/2006/relationships/image" Target="../media/image370.png"/><Relationship Id="rId5" Type="http://schemas.openxmlformats.org/officeDocument/2006/relationships/image" Target="../media/image190.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42367" y="2857547"/>
            <a:ext cx="7952510" cy="50783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1800" dirty="0" err="1" smtClean="0">
                <a:solidFill>
                  <a:schemeClr val="bg1">
                    <a:lumMod val="50000"/>
                  </a:schemeClr>
                </a:solidFill>
                <a:latin typeface="微软雅黑" panose="020B0503020204020204" pitchFamily="34" charset="-122"/>
                <a:ea typeface="微软雅黑" panose="020B0503020204020204" pitchFamily="34" charset="-122"/>
              </a:rPr>
              <a:t>Wenkai</a:t>
            </a:r>
            <a:r>
              <a:rPr lang="en-US" altLang="zh-CN" sz="1800" dirty="0" smtClean="0">
                <a:solidFill>
                  <a:schemeClr val="bg1">
                    <a:lumMod val="50000"/>
                  </a:schemeClr>
                </a:solidFill>
                <a:latin typeface="微软雅黑" panose="020B0503020204020204" pitchFamily="34" charset="-122"/>
                <a:ea typeface="微软雅黑" panose="020B0503020204020204" pitchFamily="34" charset="-122"/>
              </a:rPr>
              <a:t> Fan / Hang Zhou / Cheng Chen / Hang </a:t>
            </a:r>
            <a:r>
              <a:rPr lang="en-US" altLang="zh-CN" sz="1800" dirty="0" smtClean="0">
                <a:solidFill>
                  <a:schemeClr val="bg1">
                    <a:lumMod val="50000"/>
                  </a:schemeClr>
                </a:solidFill>
                <a:latin typeface="微软雅黑" panose="020B0503020204020204" pitchFamily="34" charset="-122"/>
                <a:ea typeface="微软雅黑" panose="020B0503020204020204" pitchFamily="34" charset="-122"/>
              </a:rPr>
              <a:t>Yang</a:t>
            </a:r>
            <a:r>
              <a:rPr lang="en-US" altLang="zh-CN" sz="1800"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1800" dirty="0" smtClean="0">
                <a:solidFill>
                  <a:schemeClr val="bg1">
                    <a:lumMod val="50000"/>
                  </a:schemeClr>
                </a:solidFill>
                <a:latin typeface="微软雅黑" panose="020B0503020204020204" pitchFamily="34" charset="-122"/>
                <a:ea typeface="微软雅黑" panose="020B0503020204020204" pitchFamily="34" charset="-122"/>
              </a:rPr>
              <a:t>/ </a:t>
            </a:r>
            <a:r>
              <a:rPr lang="en-US" altLang="zh-CN" sz="1800" dirty="0" err="1" smtClean="0">
                <a:solidFill>
                  <a:schemeClr val="bg1">
                    <a:lumMod val="50000"/>
                  </a:schemeClr>
                </a:solidFill>
                <a:latin typeface="微软雅黑" panose="020B0503020204020204" pitchFamily="34" charset="-122"/>
                <a:ea typeface="微软雅黑" panose="020B0503020204020204" pitchFamily="34" charset="-122"/>
              </a:rPr>
              <a:t>Yongkun</a:t>
            </a:r>
            <a:r>
              <a:rPr lang="en-US" altLang="zh-CN" sz="1800" dirty="0" smtClean="0">
                <a:solidFill>
                  <a:schemeClr val="bg1">
                    <a:lumMod val="50000"/>
                  </a:schemeClr>
                </a:solidFill>
                <a:latin typeface="微软雅黑" panose="020B0503020204020204" pitchFamily="34" charset="-122"/>
                <a:ea typeface="微软雅黑" panose="020B0503020204020204" pitchFamily="34" charset="-122"/>
              </a:rPr>
              <a:t> Li</a:t>
            </a:r>
          </a:p>
        </p:txBody>
      </p:sp>
      <mc:AlternateContent xmlns:mc="http://schemas.openxmlformats.org/markup-compatibility/2006" xmlns:a14="http://schemas.microsoft.com/office/drawing/2010/main">
        <mc:Choice Requires="a14">
          <p:sp>
            <p:nvSpPr>
              <p:cNvPr id="3" name="文本框 2"/>
              <p:cNvSpPr txBox="1"/>
              <p:nvPr/>
            </p:nvSpPr>
            <p:spPr>
              <a:xfrm>
                <a:off x="1162351" y="1706246"/>
                <a:ext cx="6712543" cy="523220"/>
              </a:xfrm>
              <a:prstGeom prst="rect">
                <a:avLst/>
              </a:prstGeom>
              <a:noFill/>
            </p:spPr>
            <p:txBody>
              <a:bodyPr wrap="none" rtlCol="0">
                <a:spAutoFit/>
              </a:bodyPr>
              <a:lstStyle/>
              <a:p>
                <a:r>
                  <a:rPr lang="en-US" altLang="zh-CN" sz="2800" dirty="0" smtClean="0"/>
                  <a:t>Project on </a:t>
                </a:r>
                <a14:m>
                  <m:oMath xmlns:m="http://schemas.openxmlformats.org/officeDocument/2006/math">
                    <m:r>
                      <a:rPr lang="en-US" altLang="zh-CN" sz="2800" b="0" i="1" smtClean="0">
                        <a:latin typeface="Cambria Math" panose="02040503050406030204" pitchFamily="18" charset="0"/>
                      </a:rPr>
                      <m:t>𝐻</m:t>
                    </m:r>
                    <m:r>
                      <a:rPr lang="en-US" altLang="zh-CN" sz="2800" b="0" i="1" smtClean="0">
                        <a:latin typeface="Cambria Math" panose="02040503050406030204" pitchFamily="18" charset="0"/>
                        <a:ea typeface="Cambria Math" panose="02040503050406030204" pitchFamily="18" charset="0"/>
                      </a:rPr>
                      <m:t>→</m:t>
                    </m:r>
                    <m:r>
                      <a:rPr lang="zh-CN" altLang="en-US" sz="2800" b="0" i="1" smtClean="0">
                        <a:latin typeface="Cambria Math" panose="02040503050406030204" pitchFamily="18" charset="0"/>
                        <a:ea typeface="Cambria Math" panose="02040503050406030204" pitchFamily="18" charset="0"/>
                      </a:rPr>
                      <m:t>𝜏𝜏</m:t>
                    </m:r>
                  </m:oMath>
                </a14:m>
                <a:r>
                  <a:rPr lang="en-US" altLang="zh-CN" sz="2800" dirty="0" smtClean="0"/>
                  <a:t> and </a:t>
                </a:r>
                <a:r>
                  <a:rPr lang="en-US" altLang="zh-CN" sz="2800" dirty="0"/>
                  <a:t>multivariate methods</a:t>
                </a:r>
                <a:endParaRPr lang="zh-CN" altLang="en-US" sz="5400" i="1" dirty="0"/>
              </a:p>
            </p:txBody>
          </p:sp>
        </mc:Choice>
        <mc:Fallback xmlns="">
          <p:sp>
            <p:nvSpPr>
              <p:cNvPr id="3" name="文本框 2"/>
              <p:cNvSpPr txBox="1">
                <a:spLocks noRot="1" noChangeAspect="1" noMove="1" noResize="1" noEditPoints="1" noAdjustHandles="1" noChangeArrowheads="1" noChangeShapeType="1" noTextEdit="1"/>
              </p:cNvSpPr>
              <p:nvPr/>
            </p:nvSpPr>
            <p:spPr>
              <a:xfrm>
                <a:off x="1162351" y="1706246"/>
                <a:ext cx="6712543" cy="523220"/>
              </a:xfrm>
              <a:prstGeom prst="rect">
                <a:avLst/>
              </a:prstGeom>
              <a:blipFill>
                <a:blip r:embed="rId3"/>
                <a:stretch>
                  <a:fillRect l="-1907" t="-11628" r="-636" b="-32558"/>
                </a:stretch>
              </a:blipFill>
            </p:spPr>
            <p:txBody>
              <a:bodyPr/>
              <a:lstStyle/>
              <a:p>
                <a:r>
                  <a:rPr lang="zh-CN" altLang="en-US">
                    <a:noFill/>
                  </a:rPr>
                  <a:t> </a:t>
                </a:r>
              </a:p>
            </p:txBody>
          </p:sp>
        </mc:Fallback>
      </mc:AlternateContent>
      <p:sp>
        <p:nvSpPr>
          <p:cNvPr id="2" name="日期占位符 1"/>
          <p:cNvSpPr>
            <a:spLocks noGrp="1"/>
          </p:cNvSpPr>
          <p:nvPr>
            <p:ph type="dt" sz="half" idx="10"/>
          </p:nvPr>
        </p:nvSpPr>
        <p:spPr>
          <a:xfrm>
            <a:off x="7180754" y="4379136"/>
            <a:ext cx="1388282" cy="273844"/>
          </a:xfrm>
        </p:spPr>
        <p:txBody>
          <a:bodyPr/>
          <a:lstStyle/>
          <a:p>
            <a:fld id="{8C0052BD-A30C-49AA-9269-F98C1E0FD941}" type="datetime1">
              <a:rPr lang="zh-CN" altLang="en-US" sz="1800" i="1" smtClean="0"/>
              <a:t>2016/7/20</a:t>
            </a:fld>
            <a:endParaRPr lang="zh-CN" altLang="en-US" sz="1800" i="1" dirty="0"/>
          </a:p>
        </p:txBody>
      </p:sp>
      <p:sp>
        <p:nvSpPr>
          <p:cNvPr id="4" name="文本框 3"/>
          <p:cNvSpPr txBox="1"/>
          <p:nvPr/>
        </p:nvSpPr>
        <p:spPr>
          <a:xfrm>
            <a:off x="542368" y="493390"/>
            <a:ext cx="3725892" cy="584775"/>
          </a:xfrm>
          <a:prstGeom prst="rect">
            <a:avLst/>
          </a:prstGeom>
          <a:noFill/>
        </p:spPr>
        <p:txBody>
          <a:bodyPr wrap="none" rtlCol="0">
            <a:spAutoFit/>
          </a:bodyPr>
          <a:lstStyle/>
          <a:p>
            <a:r>
              <a:rPr lang="en-US" altLang="zh-CN" sz="3200" b="1" dirty="0" smtClean="0">
                <a:solidFill>
                  <a:srgbClr val="FF0000"/>
                </a:solidFill>
              </a:rPr>
              <a:t>ISTEP</a:t>
            </a:r>
            <a:r>
              <a:rPr lang="en-US" altLang="zh-CN" sz="2400" b="1" dirty="0" smtClean="0"/>
              <a:t> 2016 Final Project—</a:t>
            </a:r>
            <a:endParaRPr lang="zh-CN" altLang="en-US" sz="2400" b="1" dirty="0"/>
          </a:p>
        </p:txBody>
      </p:sp>
      <p:pic>
        <p:nvPicPr>
          <p:cNvPr id="6" name="图片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5392" y="332508"/>
            <a:ext cx="3338312" cy="1151352"/>
          </a:xfrm>
          <a:prstGeom prst="rect">
            <a:avLst/>
          </a:prstGeom>
        </p:spPr>
      </p:pic>
      <p:sp>
        <p:nvSpPr>
          <p:cNvPr id="5" name="矩形 4"/>
          <p:cNvSpPr/>
          <p:nvPr/>
        </p:nvSpPr>
        <p:spPr>
          <a:xfrm>
            <a:off x="3477907" y="4652980"/>
            <a:ext cx="2253181" cy="300082"/>
          </a:xfrm>
          <a:prstGeom prst="rect">
            <a:avLst/>
          </a:prstGeom>
        </p:spPr>
        <p:txBody>
          <a:bodyPr wrap="none">
            <a:spAutoFit/>
          </a:bodyPr>
          <a:lstStyle/>
          <a:p>
            <a:r>
              <a:rPr lang="en-GB" altLang="zh-CN" dirty="0" err="1"/>
              <a:t>iSTEP</a:t>
            </a:r>
            <a:r>
              <a:rPr lang="en-GB" altLang="zh-CN" dirty="0"/>
              <a:t> 2016, </a:t>
            </a:r>
            <a:r>
              <a:rPr lang="en-GB" altLang="zh-CN" dirty="0" smtClean="0"/>
              <a:t>Beijing, Tsinghua </a:t>
            </a:r>
            <a:endParaRPr lang="zh-CN" altLang="en-US" dirty="0"/>
          </a:p>
        </p:txBody>
      </p:sp>
      <p:sp>
        <p:nvSpPr>
          <p:cNvPr id="7" name="文本框 6"/>
          <p:cNvSpPr txBox="1"/>
          <p:nvPr/>
        </p:nvSpPr>
        <p:spPr>
          <a:xfrm>
            <a:off x="3282846" y="3365378"/>
            <a:ext cx="2547431" cy="40011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smtClean="0"/>
              <a:t>Tutor : Glen Cowan</a:t>
            </a:r>
            <a:endParaRPr lang="zh-CN" altLang="en-US" sz="2000" dirty="0"/>
          </a:p>
        </p:txBody>
      </p:sp>
    </p:spTree>
    <p:extLst>
      <p:ext uri="{BB962C8B-B14F-4D97-AF65-F5344CB8AC3E}">
        <p14:creationId xmlns:p14="http://schemas.microsoft.com/office/powerpoint/2010/main" val="255734707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35" y="871383"/>
            <a:ext cx="4232885" cy="3841570"/>
          </a:xfrm>
          <a:prstGeom prst="rect">
            <a:avLst/>
          </a:prstGeom>
        </p:spPr>
      </p:pic>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4393832" cy="400110"/>
          </a:xfrm>
          <a:prstGeom prst="rect">
            <a:avLst/>
          </a:prstGeom>
          <a:noFill/>
        </p:spPr>
        <p:txBody>
          <a:bodyPr wrap="none" rtlCol="0">
            <a:spAutoFit/>
          </a:bodyPr>
          <a:lstStyle/>
          <a:p>
            <a:r>
              <a:rPr lang="en-US" altLang="zh-CN" sz="2000" b="1" dirty="0" smtClean="0"/>
              <a:t>Receiver Operating Characteristic Curve</a:t>
            </a:r>
            <a:endParaRPr lang="zh-CN" altLang="en-US" sz="2000" b="1" dirty="0"/>
          </a:p>
        </p:txBody>
      </p:sp>
      <p:grpSp>
        <p:nvGrpSpPr>
          <p:cNvPr id="34" name="组合 33"/>
          <p:cNvGrpSpPr/>
          <p:nvPr/>
        </p:nvGrpSpPr>
        <p:grpSpPr>
          <a:xfrm>
            <a:off x="798858" y="3287728"/>
            <a:ext cx="1697182" cy="900245"/>
            <a:chOff x="4966854" y="916760"/>
            <a:chExt cx="1697182" cy="900245"/>
          </a:xfrm>
        </p:grpSpPr>
        <p:grpSp>
          <p:nvGrpSpPr>
            <p:cNvPr id="10" name="组合 9"/>
            <p:cNvGrpSpPr/>
            <p:nvPr/>
          </p:nvGrpSpPr>
          <p:grpSpPr>
            <a:xfrm>
              <a:off x="4966854" y="916760"/>
              <a:ext cx="1697182" cy="300082"/>
              <a:chOff x="4966854" y="916760"/>
              <a:chExt cx="1697182" cy="300082"/>
            </a:xfrm>
          </p:grpSpPr>
          <p:cxnSp>
            <p:nvCxnSpPr>
              <p:cNvPr id="8" name="直接连接符 7"/>
              <p:cNvCxnSpPr/>
              <p:nvPr/>
            </p:nvCxnSpPr>
            <p:spPr>
              <a:xfrm>
                <a:off x="4966854" y="1073728"/>
                <a:ext cx="720000" cy="0"/>
              </a:xfrm>
              <a:prstGeom prst="line">
                <a:avLst/>
              </a:prstGeom>
              <a:ln w="28575">
                <a:solidFill>
                  <a:srgbClr val="587DB3"/>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42272" y="916760"/>
                <a:ext cx="921764" cy="300082"/>
              </a:xfrm>
              <a:prstGeom prst="rect">
                <a:avLst/>
              </a:prstGeom>
              <a:noFill/>
            </p:spPr>
            <p:txBody>
              <a:bodyPr wrap="square" rtlCol="0">
                <a:spAutoFit/>
              </a:bodyPr>
              <a:lstStyle/>
              <a:p>
                <a:r>
                  <a:rPr lang="en-US" altLang="zh-CN" dirty="0" smtClean="0"/>
                  <a:t>Fisher</a:t>
                </a:r>
                <a:endParaRPr lang="zh-CN" altLang="en-US" dirty="0"/>
              </a:p>
            </p:txBody>
          </p:sp>
        </p:grpSp>
        <p:grpSp>
          <p:nvGrpSpPr>
            <p:cNvPr id="13" name="组合 12"/>
            <p:cNvGrpSpPr/>
            <p:nvPr/>
          </p:nvGrpSpPr>
          <p:grpSpPr>
            <a:xfrm>
              <a:off x="4966854" y="1216842"/>
              <a:ext cx="1697182" cy="300082"/>
              <a:chOff x="4966854" y="916760"/>
              <a:chExt cx="1697182" cy="300082"/>
            </a:xfrm>
          </p:grpSpPr>
          <p:cxnSp>
            <p:nvCxnSpPr>
              <p:cNvPr id="14" name="直接连接符 13"/>
              <p:cNvCxnSpPr/>
              <p:nvPr/>
            </p:nvCxnSpPr>
            <p:spPr>
              <a:xfrm>
                <a:off x="4966854" y="1073728"/>
                <a:ext cx="720000" cy="0"/>
              </a:xfrm>
              <a:prstGeom prst="line">
                <a:avLst/>
              </a:prstGeom>
              <a:ln w="28575">
                <a:solidFill>
                  <a:srgbClr val="9EBB4B"/>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742272" y="916760"/>
                <a:ext cx="921764" cy="300082"/>
              </a:xfrm>
              <a:prstGeom prst="rect">
                <a:avLst/>
              </a:prstGeom>
              <a:noFill/>
            </p:spPr>
            <p:txBody>
              <a:bodyPr wrap="square" rtlCol="0">
                <a:spAutoFit/>
              </a:bodyPr>
              <a:lstStyle/>
              <a:p>
                <a:r>
                  <a:rPr lang="en-US" altLang="zh-CN" dirty="0" smtClean="0"/>
                  <a:t>MLP</a:t>
                </a:r>
                <a:endParaRPr lang="zh-CN" altLang="en-US" dirty="0"/>
              </a:p>
            </p:txBody>
          </p:sp>
        </p:grpSp>
        <p:grpSp>
          <p:nvGrpSpPr>
            <p:cNvPr id="16" name="组合 15"/>
            <p:cNvGrpSpPr/>
            <p:nvPr/>
          </p:nvGrpSpPr>
          <p:grpSpPr>
            <a:xfrm>
              <a:off x="4966854" y="1516923"/>
              <a:ext cx="1697182" cy="300082"/>
              <a:chOff x="4966854" y="916760"/>
              <a:chExt cx="1697182" cy="300082"/>
            </a:xfrm>
          </p:grpSpPr>
          <p:cxnSp>
            <p:nvCxnSpPr>
              <p:cNvPr id="17" name="直接连接符 16"/>
              <p:cNvCxnSpPr/>
              <p:nvPr/>
            </p:nvCxnSpPr>
            <p:spPr>
              <a:xfrm>
                <a:off x="4966854" y="1073728"/>
                <a:ext cx="720000" cy="0"/>
              </a:xfrm>
              <a:prstGeom prst="line">
                <a:avLst/>
              </a:prstGeom>
              <a:ln w="28575">
                <a:solidFill>
                  <a:srgbClr val="E0991D"/>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742272" y="916760"/>
                <a:ext cx="921764" cy="300082"/>
              </a:xfrm>
              <a:prstGeom prst="rect">
                <a:avLst/>
              </a:prstGeom>
              <a:noFill/>
            </p:spPr>
            <p:txBody>
              <a:bodyPr wrap="square" rtlCol="0">
                <a:spAutoFit/>
              </a:bodyPr>
              <a:lstStyle/>
              <a:p>
                <a:r>
                  <a:rPr lang="en-US" altLang="zh-CN" dirty="0" smtClean="0"/>
                  <a:t>BDT</a:t>
                </a:r>
                <a:endParaRPr lang="zh-CN" altLang="en-US" dirty="0"/>
              </a:p>
            </p:txBody>
          </p:sp>
        </p:grpSp>
      </p:grpSp>
      <p:sp>
        <p:nvSpPr>
          <p:cNvPr id="37" name="文本框 36"/>
          <p:cNvSpPr txBox="1"/>
          <p:nvPr/>
        </p:nvSpPr>
        <p:spPr>
          <a:xfrm>
            <a:off x="5289834" y="3010190"/>
            <a:ext cx="3273557" cy="830997"/>
          </a:xfrm>
          <a:prstGeom prst="rect">
            <a:avLst/>
          </a:prstGeom>
          <a:noFill/>
        </p:spPr>
        <p:txBody>
          <a:bodyPr wrap="square" rtlCol="0">
            <a:spAutoFit/>
          </a:bodyPr>
          <a:lstStyle/>
          <a:p>
            <a:r>
              <a:rPr lang="en-US" altLang="zh-CN" sz="1600" dirty="0" smtClean="0"/>
              <a:t>Show background rejection versus signal efficiency. Closer to the right top, the better.</a:t>
            </a:r>
            <a:endParaRPr lang="zh-CN" altLang="en-US" sz="1600" dirty="0"/>
          </a:p>
        </p:txBody>
      </p:sp>
      <mc:AlternateContent xmlns:mc="http://schemas.openxmlformats.org/markup-compatibility/2006" xmlns:a14="http://schemas.microsoft.com/office/drawing/2010/main">
        <mc:Choice Requires="a14">
          <p:sp>
            <p:nvSpPr>
              <p:cNvPr id="38" name="文本框 37"/>
              <p:cNvSpPr txBox="1"/>
              <p:nvPr/>
            </p:nvSpPr>
            <p:spPr>
              <a:xfrm>
                <a:off x="4644436" y="4390183"/>
                <a:ext cx="21961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𝜀</m:t>
                          </m:r>
                        </m:e>
                        <m:sub>
                          <m:r>
                            <a:rPr lang="en-US" altLang="zh-CN" sz="1600" i="1">
                              <a:latin typeface="Cambria Math" panose="02040503050406030204" pitchFamily="18" charset="0"/>
                            </a:rPr>
                            <m:t>𝑠</m:t>
                          </m:r>
                        </m:sub>
                      </m:sSub>
                    </m:oMath>
                  </m:oMathPara>
                </a14:m>
                <a:endParaRPr lang="zh-CN" altLang="en-US" sz="1400" dirty="0"/>
              </a:p>
            </p:txBody>
          </p:sp>
        </mc:Choice>
        <mc:Fallback xmlns="">
          <p:sp>
            <p:nvSpPr>
              <p:cNvPr id="38" name="文本框 37"/>
              <p:cNvSpPr txBox="1">
                <a:spLocks noRot="1" noChangeAspect="1" noMove="1" noResize="1" noEditPoints="1" noAdjustHandles="1" noChangeArrowheads="1" noChangeShapeType="1" noTextEdit="1"/>
              </p:cNvSpPr>
              <p:nvPr/>
            </p:nvSpPr>
            <p:spPr>
              <a:xfrm>
                <a:off x="4644436" y="4390183"/>
                <a:ext cx="219612" cy="246221"/>
              </a:xfrm>
              <a:prstGeom prst="rect">
                <a:avLst/>
              </a:prstGeom>
              <a:blipFill>
                <a:blip r:embed="rId5"/>
                <a:stretch>
                  <a:fillRect l="-13889" b="-97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589520" y="748272"/>
                <a:ext cx="5970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1−</m:t>
                          </m:r>
                          <m:r>
                            <a:rPr lang="zh-CN" altLang="en-US" sz="1600" i="1">
                              <a:latin typeface="Cambria Math" panose="02040503050406030204" pitchFamily="18" charset="0"/>
                            </a:rPr>
                            <m:t>𝜀</m:t>
                          </m:r>
                        </m:e>
                        <m:sub>
                          <m:r>
                            <a:rPr lang="en-US" altLang="zh-CN" sz="1600" b="0" i="1" smtClean="0">
                              <a:latin typeface="Cambria Math" panose="02040503050406030204" pitchFamily="18" charset="0"/>
                            </a:rPr>
                            <m:t>𝑏</m:t>
                          </m:r>
                        </m:sub>
                      </m:sSub>
                    </m:oMath>
                  </m:oMathPara>
                </a14:m>
                <a:endParaRPr lang="zh-CN" altLang="en-US" sz="1600" i="1" dirty="0"/>
              </a:p>
            </p:txBody>
          </p:sp>
        </mc:Choice>
        <mc:Fallback xmlns="">
          <p:sp>
            <p:nvSpPr>
              <p:cNvPr id="39" name="文本框 38"/>
              <p:cNvSpPr txBox="1">
                <a:spLocks noRot="1" noChangeAspect="1" noMove="1" noResize="1" noEditPoints="1" noAdjustHandles="1" noChangeArrowheads="1" noChangeShapeType="1" noTextEdit="1"/>
              </p:cNvSpPr>
              <p:nvPr/>
            </p:nvSpPr>
            <p:spPr>
              <a:xfrm>
                <a:off x="589520" y="748272"/>
                <a:ext cx="597087" cy="246221"/>
              </a:xfrm>
              <a:prstGeom prst="rect">
                <a:avLst/>
              </a:prstGeom>
              <a:blipFill>
                <a:blip r:embed="rId6"/>
                <a:stretch>
                  <a:fillRect l="-8163" r="-1020" b="-15000"/>
                </a:stretch>
              </a:blipFill>
            </p:spPr>
            <p:txBody>
              <a:bodyPr/>
              <a:lstStyle/>
              <a:p>
                <a:r>
                  <a:rPr lang="zh-CN" altLang="en-US">
                    <a:noFill/>
                  </a:rPr>
                  <a:t> </a:t>
                </a:r>
              </a:p>
            </p:txBody>
          </p:sp>
        </mc:Fallback>
      </mc:AlternateContent>
      <p:grpSp>
        <p:nvGrpSpPr>
          <p:cNvPr id="2" name="组合 1"/>
          <p:cNvGrpSpPr/>
          <p:nvPr/>
        </p:nvGrpSpPr>
        <p:grpSpPr>
          <a:xfrm>
            <a:off x="3969327" y="760394"/>
            <a:ext cx="4594064" cy="2120247"/>
            <a:chOff x="3969327" y="760394"/>
            <a:chExt cx="4594064" cy="2120247"/>
          </a:xfrm>
        </p:grpSpPr>
        <p:cxnSp>
          <p:nvCxnSpPr>
            <p:cNvPr id="4" name="直接箭头连接符 3"/>
            <p:cNvCxnSpPr/>
            <p:nvPr/>
          </p:nvCxnSpPr>
          <p:spPr>
            <a:xfrm>
              <a:off x="4644436" y="1074863"/>
              <a:ext cx="734291" cy="0"/>
            </a:xfrm>
            <a:prstGeom prst="straightConnector1">
              <a:avLst/>
            </a:prstGeom>
            <a:ln w="38100">
              <a:solidFill>
                <a:srgbClr val="183A5D"/>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文本框 6"/>
                <p:cNvSpPr txBox="1"/>
                <p:nvPr/>
              </p:nvSpPr>
              <p:spPr>
                <a:xfrm>
                  <a:off x="3969327" y="769327"/>
                  <a:ext cx="48571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(1,1)</m:t>
                        </m:r>
                      </m:oMath>
                    </m:oMathPara>
                  </a14:m>
                  <a:endParaRPr lang="zh-CN" altLang="en-US" sz="1600" i="1" dirty="0"/>
                </a:p>
              </p:txBody>
            </p:sp>
          </mc:Choice>
          <mc:Fallback xmlns="">
            <p:sp>
              <p:nvSpPr>
                <p:cNvPr id="7" name="文本框 6"/>
                <p:cNvSpPr txBox="1">
                  <a:spLocks noRot="1" noChangeAspect="1" noMove="1" noResize="1" noEditPoints="1" noAdjustHandles="1" noChangeArrowheads="1" noChangeShapeType="1" noTextEdit="1"/>
                </p:cNvSpPr>
                <p:nvPr/>
              </p:nvSpPr>
              <p:spPr>
                <a:xfrm>
                  <a:off x="3969327" y="769327"/>
                  <a:ext cx="485710" cy="246221"/>
                </a:xfrm>
                <a:prstGeom prst="rect">
                  <a:avLst/>
                </a:prstGeom>
                <a:blipFill>
                  <a:blip r:embed="rId7"/>
                  <a:stretch>
                    <a:fillRect l="-13750" r="-15000" b="-31707"/>
                  </a:stretch>
                </a:blipFill>
              </p:spPr>
              <p:txBody>
                <a:bodyPr/>
                <a:lstStyle/>
                <a:p>
                  <a:r>
                    <a:rPr lang="zh-CN" altLang="en-US">
                      <a:noFill/>
                    </a:rPr>
                    <a:t> </a:t>
                  </a:r>
                </a:p>
              </p:txBody>
            </p:sp>
          </mc:Fallback>
        </mc:AlternateContent>
        <p:sp>
          <p:nvSpPr>
            <p:cNvPr id="27" name="椭圆 26"/>
            <p:cNvSpPr/>
            <p:nvPr/>
          </p:nvSpPr>
          <p:spPr>
            <a:xfrm>
              <a:off x="4468089" y="1038863"/>
              <a:ext cx="72000" cy="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5430544" y="760394"/>
              <a:ext cx="3132847" cy="2120247"/>
              <a:chOff x="5430544" y="760395"/>
              <a:chExt cx="3020291" cy="2017604"/>
            </a:xfrm>
          </p:grpSpPr>
          <p:grpSp>
            <p:nvGrpSpPr>
              <p:cNvPr id="32" name="组合 31"/>
              <p:cNvGrpSpPr/>
              <p:nvPr/>
            </p:nvGrpSpPr>
            <p:grpSpPr>
              <a:xfrm>
                <a:off x="5430544" y="760395"/>
                <a:ext cx="3020291" cy="2017604"/>
                <a:chOff x="5216236" y="2260198"/>
                <a:chExt cx="3020291" cy="2017604"/>
              </a:xfrm>
            </p:grpSpPr>
            <p:pic>
              <p:nvPicPr>
                <p:cNvPr id="6" name="图片 5"/>
                <p:cNvPicPr>
                  <a:picLocks noChangeAspect="1"/>
                </p:cNvPicPr>
                <p:nvPr/>
              </p:nvPicPr>
              <p:blipFill>
                <a:blip r:embed="rId8">
                  <a:clrChange>
                    <a:clrFrom>
                      <a:srgbClr val="FFFFFF"/>
                    </a:clrFrom>
                    <a:clrTo>
                      <a:srgbClr val="FFFFFF">
                        <a:alpha val="0"/>
                      </a:srgbClr>
                    </a:clrTo>
                  </a:clrChange>
                </a:blip>
                <a:stretch>
                  <a:fillRect/>
                </a:stretch>
              </p:blipFill>
              <p:spPr>
                <a:xfrm>
                  <a:off x="5216236" y="2260198"/>
                  <a:ext cx="3020291" cy="2017604"/>
                </a:xfrm>
                <a:prstGeom prst="rect">
                  <a:avLst/>
                </a:prstGeom>
              </p:spPr>
            </p:pic>
            <p:cxnSp>
              <p:nvCxnSpPr>
                <p:cNvPr id="29" name="直接连接符 28"/>
                <p:cNvCxnSpPr/>
                <p:nvPr/>
              </p:nvCxnSpPr>
              <p:spPr>
                <a:xfrm>
                  <a:off x="5361709" y="2521527"/>
                  <a:ext cx="252152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834745" y="2519018"/>
                  <a:ext cx="0" cy="13993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5715000" y="1110863"/>
                <a:ext cx="134471" cy="85925"/>
              </a:xfrm>
              <a:prstGeom prst="rect">
                <a:avLst/>
              </a:prstGeom>
              <a:solidFill>
                <a:srgbClr val="95A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716414" y="1240091"/>
                <a:ext cx="134471" cy="85925"/>
              </a:xfrm>
              <a:prstGeom prst="rect">
                <a:avLst/>
              </a:prstGeom>
              <a:solidFill>
                <a:srgbClr val="FFB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806780" y="1042585"/>
                <a:ext cx="487163" cy="215444"/>
              </a:xfrm>
              <a:prstGeom prst="rect">
                <a:avLst/>
              </a:prstGeom>
              <a:noFill/>
            </p:spPr>
            <p:txBody>
              <a:bodyPr wrap="square" rtlCol="0">
                <a:spAutoFit/>
              </a:bodyPr>
              <a:lstStyle/>
              <a:p>
                <a:r>
                  <a:rPr lang="en-US" altLang="zh-CN" sz="800" dirty="0" smtClean="0"/>
                  <a:t>Signal</a:t>
                </a:r>
                <a:endParaRPr lang="zh-CN" altLang="en-US" sz="800" dirty="0"/>
              </a:p>
            </p:txBody>
          </p:sp>
          <p:sp>
            <p:nvSpPr>
              <p:cNvPr id="44" name="文本框 43"/>
              <p:cNvSpPr txBox="1"/>
              <p:nvPr/>
            </p:nvSpPr>
            <p:spPr>
              <a:xfrm>
                <a:off x="5813331" y="1180778"/>
                <a:ext cx="802622" cy="215444"/>
              </a:xfrm>
              <a:prstGeom prst="rect">
                <a:avLst/>
              </a:prstGeom>
              <a:noFill/>
            </p:spPr>
            <p:txBody>
              <a:bodyPr wrap="square" rtlCol="0">
                <a:spAutoFit/>
              </a:bodyPr>
              <a:lstStyle/>
              <a:p>
                <a:r>
                  <a:rPr lang="en-US" altLang="zh-CN" sz="800" dirty="0" smtClean="0"/>
                  <a:t>Background</a:t>
                </a:r>
                <a:endParaRPr lang="zh-CN" altLang="en-US" sz="800" dirty="0"/>
              </a:p>
            </p:txBody>
          </p:sp>
        </p:grpSp>
      </p:grpSp>
      <p:sp>
        <p:nvSpPr>
          <p:cNvPr id="46" name="矩形 45"/>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grpSp>
        <p:nvGrpSpPr>
          <p:cNvPr id="24" name="组合 23"/>
          <p:cNvGrpSpPr/>
          <p:nvPr/>
        </p:nvGrpSpPr>
        <p:grpSpPr>
          <a:xfrm>
            <a:off x="2896491" y="1558637"/>
            <a:ext cx="1384564" cy="2329254"/>
            <a:chOff x="2896491" y="1558637"/>
            <a:chExt cx="1384564" cy="2329254"/>
          </a:xfrm>
        </p:grpSpPr>
        <p:cxnSp>
          <p:nvCxnSpPr>
            <p:cNvPr id="20" name="直接箭头连接符 19"/>
            <p:cNvCxnSpPr/>
            <p:nvPr/>
          </p:nvCxnSpPr>
          <p:spPr>
            <a:xfrm flipH="1" flipV="1">
              <a:off x="3969327" y="2625436"/>
              <a:ext cx="311728" cy="12624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2896491" y="1558637"/>
              <a:ext cx="1026413" cy="8802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p:cNvSpPr txBox="1"/>
                <p:nvPr/>
              </p:nvSpPr>
              <p:spPr>
                <a:xfrm>
                  <a:off x="3396424" y="3274718"/>
                  <a:ext cx="6070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𝑡𝐶𝑢𝑡</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3396424" y="3274718"/>
                  <a:ext cx="607026" cy="246221"/>
                </a:xfrm>
                <a:prstGeom prst="rect">
                  <a:avLst/>
                </a:prstGeom>
                <a:blipFill>
                  <a:blip r:embed="rId9"/>
                  <a:stretch>
                    <a:fillRect l="-7000" r="-8000"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2921580" y="2130873"/>
                  <a:ext cx="6070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𝑡𝐶𝑢𝑡</m:t>
                        </m:r>
                        <m:r>
                          <a:rPr lang="en-US" altLang="zh-CN" sz="1600" b="0" i="1" smtClean="0">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2921580" y="2130873"/>
                  <a:ext cx="607026" cy="246221"/>
                </a:xfrm>
                <a:prstGeom prst="rect">
                  <a:avLst/>
                </a:prstGeom>
                <a:blipFill>
                  <a:blip r:embed="rId10"/>
                  <a:stretch>
                    <a:fillRect l="-7000" r="-8000" b="-75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5" name="文本框 24"/>
              <p:cNvSpPr txBox="1"/>
              <p:nvPr/>
            </p:nvSpPr>
            <p:spPr>
              <a:xfrm>
                <a:off x="4864048" y="4390183"/>
                <a:ext cx="1308152"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b="0" i="1" smtClean="0">
                              <a:solidFill>
                                <a:srgbClr val="FF0000"/>
                              </a:solidFill>
                              <a:latin typeface="Cambria Math" panose="02040503050406030204" pitchFamily="18" charset="0"/>
                            </a:rPr>
                          </m:ctrlPr>
                        </m:dPr>
                        <m:e>
                          <m:r>
                            <a:rPr lang="en-US" altLang="zh-CN" b="0" i="1" smtClean="0">
                              <a:solidFill>
                                <a:srgbClr val="FF0000"/>
                              </a:solidFill>
                              <a:latin typeface="Cambria Math" panose="02040503050406030204" pitchFamily="18" charset="0"/>
                            </a:rPr>
                            <m:t>1,0</m:t>
                          </m:r>
                        </m:e>
                      </m:d>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𝑟𝑒𝑡𝑎𝑖𝑛</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𝑎𝑙𝑙</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𝑡h𝑒</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𝑠𝑖𝑔𝑛𝑎𝑙</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𝑎𝑛𝑑</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𝑏𝑎𝑐𝑘𝑔𝑟𝑜𝑢𝑛𝑑</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𝑒𝑣𝑒𝑛𝑡𝑠</m:t>
                      </m:r>
                    </m:oMath>
                  </m:oMathPara>
                </a14:m>
                <a:endParaRPr lang="zh-CN" altLang="en-US" dirty="0">
                  <a:solidFill>
                    <a:srgbClr val="FF0000"/>
                  </a:solidFill>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4864048" y="4390183"/>
                <a:ext cx="1308152" cy="300082"/>
              </a:xfrm>
              <a:prstGeom prst="rect">
                <a:avLst/>
              </a:prstGeom>
              <a:blipFill>
                <a:blip r:embed="rId11"/>
                <a:stretch>
                  <a:fillRect r="-202326" b="-81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p:cNvSpPr txBox="1"/>
              <p:nvPr/>
            </p:nvSpPr>
            <p:spPr>
              <a:xfrm>
                <a:off x="1346347" y="738781"/>
                <a:ext cx="1308152"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b="0" i="1" smtClean="0">
                              <a:solidFill>
                                <a:srgbClr val="FF0000"/>
                              </a:solidFill>
                              <a:latin typeface="Cambria Math" panose="02040503050406030204" pitchFamily="18" charset="0"/>
                            </a:rPr>
                          </m:ctrlPr>
                        </m:dPr>
                        <m:e>
                          <m:r>
                            <a:rPr lang="en-US" altLang="zh-CN" b="0" i="1" smtClean="0">
                              <a:solidFill>
                                <a:srgbClr val="FF0000"/>
                              </a:solidFill>
                              <a:latin typeface="Cambria Math" panose="02040503050406030204" pitchFamily="18" charset="0"/>
                            </a:rPr>
                            <m:t>0,1</m:t>
                          </m:r>
                        </m:e>
                      </m:d>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𝑟𝑒𝑗𝑒𝑐𝑡</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𝑎𝑙𝑙</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𝑡h𝑒</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𝑒𝑣𝑒𝑛𝑡𝑠</m:t>
                      </m:r>
                    </m:oMath>
                  </m:oMathPara>
                </a14:m>
                <a:endParaRPr lang="zh-CN" altLang="en-US" dirty="0">
                  <a:solidFill>
                    <a:srgbClr val="FF0000"/>
                  </a:solidFill>
                </a:endParaRPr>
              </a:p>
            </p:txBody>
          </p:sp>
        </mc:Choice>
        <mc:Fallback xmlns="">
          <p:sp>
            <p:nvSpPr>
              <p:cNvPr id="47" name="文本框 46"/>
              <p:cNvSpPr txBox="1">
                <a:spLocks noRot="1" noChangeAspect="1" noMove="1" noResize="1" noEditPoints="1" noAdjustHandles="1" noChangeArrowheads="1" noChangeShapeType="1" noTextEdit="1"/>
              </p:cNvSpPr>
              <p:nvPr/>
            </p:nvSpPr>
            <p:spPr>
              <a:xfrm>
                <a:off x="1346347" y="738781"/>
                <a:ext cx="1308152" cy="300082"/>
              </a:xfrm>
              <a:prstGeom prst="rect">
                <a:avLst/>
              </a:prstGeom>
              <a:blipFill>
                <a:blip r:embed="rId12"/>
                <a:stretch>
                  <a:fillRect r="-60748" b="-81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276507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THREE</a:t>
            </a:r>
            <a:endParaRPr lang="zh-CN" altLang="en-US" sz="2000" dirty="0"/>
          </a:p>
        </p:txBody>
      </p:sp>
      <p:sp>
        <p:nvSpPr>
          <p:cNvPr id="5" name="文本框 4"/>
          <p:cNvSpPr txBox="1"/>
          <p:nvPr/>
        </p:nvSpPr>
        <p:spPr>
          <a:xfrm>
            <a:off x="1725988" y="360285"/>
            <a:ext cx="3483839" cy="400110"/>
          </a:xfrm>
          <a:prstGeom prst="rect">
            <a:avLst/>
          </a:prstGeom>
          <a:noFill/>
        </p:spPr>
        <p:txBody>
          <a:bodyPr wrap="none" rtlCol="0">
            <a:spAutoFit/>
          </a:bodyPr>
          <a:lstStyle/>
          <a:p>
            <a:r>
              <a:rPr lang="en-US" altLang="zh-CN" sz="2000" b="1" dirty="0" smtClean="0"/>
              <a:t>Method—Multivariate analysis</a:t>
            </a:r>
            <a:endParaRPr lang="zh-CN" altLang="en-US" sz="2000" b="1" dirty="0"/>
          </a:p>
        </p:txBody>
      </p:sp>
      <p:pic>
        <p:nvPicPr>
          <p:cNvPr id="7" name="图片 6"/>
          <p:cNvPicPr>
            <a:picLocks noChangeAspect="1"/>
          </p:cNvPicPr>
          <p:nvPr/>
        </p:nvPicPr>
        <p:blipFill>
          <a:blip r:embed="rId3"/>
          <a:stretch>
            <a:fillRect/>
          </a:stretch>
        </p:blipFill>
        <p:spPr>
          <a:xfrm>
            <a:off x="5358304" y="1468579"/>
            <a:ext cx="3317671" cy="2434070"/>
          </a:xfrm>
          <a:prstGeom prst="rect">
            <a:avLst/>
          </a:prstGeom>
        </p:spPr>
      </p:pic>
      <p:grpSp>
        <p:nvGrpSpPr>
          <p:cNvPr id="30" name="组合 29"/>
          <p:cNvGrpSpPr/>
          <p:nvPr/>
        </p:nvGrpSpPr>
        <p:grpSpPr>
          <a:xfrm>
            <a:off x="6289964" y="1331332"/>
            <a:ext cx="1246909" cy="2708564"/>
            <a:chOff x="6289964" y="1213571"/>
            <a:chExt cx="1246909" cy="2708564"/>
          </a:xfrm>
        </p:grpSpPr>
        <p:cxnSp>
          <p:nvCxnSpPr>
            <p:cNvPr id="10" name="直接连接符 9"/>
            <p:cNvCxnSpPr/>
            <p:nvPr/>
          </p:nvCxnSpPr>
          <p:spPr>
            <a:xfrm flipH="1">
              <a:off x="6289964" y="1213571"/>
              <a:ext cx="0" cy="2708564"/>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6608618" y="1213571"/>
              <a:ext cx="0" cy="2708564"/>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920346" y="1213571"/>
              <a:ext cx="0" cy="2708564"/>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232073" y="1213571"/>
              <a:ext cx="0" cy="2708564"/>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536873" y="1213571"/>
              <a:ext cx="0" cy="2708564"/>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352310" y="693543"/>
            <a:ext cx="1169734" cy="553363"/>
            <a:chOff x="6352310" y="575782"/>
            <a:chExt cx="1169734" cy="553363"/>
          </a:xfrm>
        </p:grpSpPr>
        <p:cxnSp>
          <p:nvCxnSpPr>
            <p:cNvPr id="18" name="直接箭头连接符 17"/>
            <p:cNvCxnSpPr/>
            <p:nvPr/>
          </p:nvCxnSpPr>
          <p:spPr>
            <a:xfrm flipH="1">
              <a:off x="6352310" y="895565"/>
              <a:ext cx="352917" cy="2335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6634380" y="895565"/>
              <a:ext cx="222646" cy="2190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7139096" y="895565"/>
              <a:ext cx="382948" cy="2190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968650" y="895565"/>
              <a:ext cx="289971" cy="2071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p:cNvSpPr txBox="1"/>
                <p:nvPr/>
              </p:nvSpPr>
              <p:spPr>
                <a:xfrm>
                  <a:off x="6624906" y="575782"/>
                  <a:ext cx="5908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1" i="1" smtClean="0">
                            <a:latin typeface="Cambria Math" panose="02040503050406030204" pitchFamily="18" charset="0"/>
                          </a:rPr>
                          <m:t>𝒃𝒊𝒏𝒔</m:t>
                        </m:r>
                      </m:oMath>
                    </m:oMathPara>
                  </a14:m>
                  <a:endParaRPr lang="zh-CN" altLang="en-US" sz="1400" b="1" dirty="0"/>
                </a:p>
              </p:txBody>
            </p:sp>
          </mc:Choice>
          <mc:Fallback xmlns="">
            <p:sp>
              <p:nvSpPr>
                <p:cNvPr id="28" name="文本框 27"/>
                <p:cNvSpPr txBox="1">
                  <a:spLocks noRot="1" noChangeAspect="1" noMove="1" noResize="1" noEditPoints="1" noAdjustHandles="1" noChangeArrowheads="1" noChangeShapeType="1" noTextEdit="1"/>
                </p:cNvSpPr>
                <p:nvPr/>
              </p:nvSpPr>
              <p:spPr>
                <a:xfrm>
                  <a:off x="6624906" y="575782"/>
                  <a:ext cx="590879" cy="307777"/>
                </a:xfrm>
                <a:prstGeom prst="rect">
                  <a:avLst/>
                </a:prstGeom>
                <a:blipFill>
                  <a:blip r:embed="rId4"/>
                  <a:stretch>
                    <a:fillRect/>
                  </a:stretch>
                </a:blipFill>
              </p:spPr>
              <p:txBody>
                <a:bodyPr/>
                <a:lstStyle/>
                <a:p>
                  <a:r>
                    <a:rPr lang="zh-CN" altLang="en-US">
                      <a:noFill/>
                    </a:rPr>
                    <a:t> </a:t>
                  </a:r>
                </a:p>
              </p:txBody>
            </p:sp>
          </mc:Fallback>
        </mc:AlternateContent>
      </p:grpSp>
      <p:sp>
        <p:nvSpPr>
          <p:cNvPr id="29" name="文本框 28"/>
          <p:cNvSpPr txBox="1"/>
          <p:nvPr/>
        </p:nvSpPr>
        <p:spPr>
          <a:xfrm>
            <a:off x="237750" y="1128577"/>
            <a:ext cx="2777836" cy="369332"/>
          </a:xfrm>
          <a:prstGeom prst="rect">
            <a:avLst/>
          </a:prstGeom>
          <a:noFill/>
        </p:spPr>
        <p:txBody>
          <a:bodyPr wrap="square" rtlCol="0">
            <a:spAutoFit/>
          </a:bodyPr>
          <a:lstStyle/>
          <a:p>
            <a:r>
              <a:rPr lang="en-US" altLang="zh-CN" sz="1800" dirty="0" smtClean="0"/>
              <a:t>Multi-bin analysis</a:t>
            </a:r>
            <a:endParaRPr lang="zh-CN" altLang="en-US" sz="1800" dirty="0"/>
          </a:p>
        </p:txBody>
      </p:sp>
      <p:sp>
        <p:nvSpPr>
          <p:cNvPr id="32" name="文本框 31"/>
          <p:cNvSpPr txBox="1"/>
          <p:nvPr/>
        </p:nvSpPr>
        <p:spPr>
          <a:xfrm>
            <a:off x="237750" y="1497909"/>
            <a:ext cx="4708323" cy="830997"/>
          </a:xfrm>
          <a:prstGeom prst="rect">
            <a:avLst/>
          </a:prstGeom>
          <a:noFill/>
        </p:spPr>
        <p:txBody>
          <a:bodyPr wrap="square" rtlCol="0">
            <a:spAutoFit/>
          </a:bodyPr>
          <a:lstStyle/>
          <a:p>
            <a:pPr algn="just"/>
            <a:r>
              <a:rPr lang="en-US" altLang="zh-CN" sz="1600" dirty="0" smtClean="0"/>
              <a:t>Slice the plane into several columns—called bins. Within each column, we can calculate the expected signal and background events for each bin:</a:t>
            </a:r>
            <a:endParaRPr lang="zh-CN" altLang="en-US" sz="1600" dirty="0"/>
          </a:p>
        </p:txBody>
      </p:sp>
      <mc:AlternateContent xmlns:mc="http://schemas.openxmlformats.org/markup-compatibility/2006" xmlns:a14="http://schemas.microsoft.com/office/drawing/2010/main">
        <mc:Choice Requires="a14">
          <p:sp>
            <p:nvSpPr>
              <p:cNvPr id="33" name="文本框 32"/>
              <p:cNvSpPr txBox="1"/>
              <p:nvPr/>
            </p:nvSpPr>
            <p:spPr>
              <a:xfrm>
                <a:off x="749700" y="2723782"/>
                <a:ext cx="1285480" cy="776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𝑠</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nary>
                        <m:naryPr>
                          <m:chr m:val="∑"/>
                          <m:supHide m:val="on"/>
                          <m:ctrlPr>
                            <a:rPr lang="en-US" altLang="zh-CN" sz="1600" b="0" i="1" smtClean="0">
                              <a:latin typeface="Cambria Math" panose="02040503050406030204" pitchFamily="18" charset="0"/>
                            </a:rPr>
                          </m:ctrlPr>
                        </m:naryPr>
                        <m:sub>
                          <m:eqArr>
                            <m:eqArrPr>
                              <m:ctrlPr>
                                <a:rPr lang="en-US" altLang="zh-CN" sz="1600" b="0" i="1" smtClean="0">
                                  <a:latin typeface="Cambria Math" panose="02040503050406030204" pitchFamily="18" charset="0"/>
                                </a:rPr>
                              </m:ctrlPr>
                            </m:eqArrPr>
                            <m:e>
                              <m:r>
                                <m:rPr>
                                  <m:brk m:alnAt="7"/>
                                </m:rPr>
                                <a:rPr lang="en-US" altLang="zh-CN" sz="1600" b="0" i="1" smtClean="0">
                                  <a:latin typeface="Cambria Math" panose="02040503050406030204" pitchFamily="18" charset="0"/>
                                </a:rPr>
                                <m:t>𝑡</m:t>
                              </m:r>
                              <m:r>
                                <a:rPr lang="zh-CN" altLang="en-US" sz="1600" b="0" i="1" smtClean="0">
                                  <a:latin typeface="Cambria Math" panose="02040503050406030204" pitchFamily="18" charset="0"/>
                                </a:rPr>
                                <m:t>𝜖</m:t>
                              </m:r>
                              <m:r>
                                <a:rPr lang="en-US" altLang="zh-CN" sz="1600" b="0" i="1" smtClean="0">
                                  <a:latin typeface="Cambria Math" panose="02040503050406030204" pitchFamily="18" charset="0"/>
                                </a:rPr>
                                <m:t>𝑏𝑖𝑛</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e>
                            <m:e>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𝑠</m:t>
                              </m:r>
                            </m:e>
                          </m:eqAr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𝑖</m:t>
                              </m:r>
                            </m:sub>
                          </m:sSub>
                        </m:e>
                      </m:nary>
                    </m:oMath>
                  </m:oMathPara>
                </a14:m>
                <a:endParaRPr lang="zh-CN" altLang="en-US" sz="1600" dirty="0"/>
              </a:p>
            </p:txBody>
          </p:sp>
        </mc:Choice>
        <mc:Fallback xmlns="">
          <p:sp>
            <p:nvSpPr>
              <p:cNvPr id="33" name="文本框 32"/>
              <p:cNvSpPr txBox="1">
                <a:spLocks noRot="1" noChangeAspect="1" noMove="1" noResize="1" noEditPoints="1" noAdjustHandles="1" noChangeArrowheads="1" noChangeShapeType="1" noTextEdit="1"/>
              </p:cNvSpPr>
              <p:nvPr/>
            </p:nvSpPr>
            <p:spPr>
              <a:xfrm>
                <a:off x="749700" y="2723782"/>
                <a:ext cx="1285480" cy="77636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2777846" y="2720250"/>
                <a:ext cx="1299971" cy="776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𝑏</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nary>
                        <m:naryPr>
                          <m:chr m:val="∑"/>
                          <m:supHide m:val="on"/>
                          <m:ctrlPr>
                            <a:rPr lang="en-US" altLang="zh-CN" sz="1600" b="0" i="1" smtClean="0">
                              <a:latin typeface="Cambria Math" panose="02040503050406030204" pitchFamily="18" charset="0"/>
                            </a:rPr>
                          </m:ctrlPr>
                        </m:naryPr>
                        <m:sub>
                          <m:eqArr>
                            <m:eqArrPr>
                              <m:ctrlPr>
                                <a:rPr lang="en-US" altLang="zh-CN" sz="1600" b="0" i="1" smtClean="0">
                                  <a:latin typeface="Cambria Math" panose="02040503050406030204" pitchFamily="18" charset="0"/>
                                </a:rPr>
                              </m:ctrlPr>
                            </m:eqArrPr>
                            <m:e>
                              <m:r>
                                <m:rPr>
                                  <m:brk m:alnAt="7"/>
                                </m:rPr>
                                <a:rPr lang="en-US" altLang="zh-CN" sz="1600" b="0" i="1" smtClean="0">
                                  <a:latin typeface="Cambria Math" panose="02040503050406030204" pitchFamily="18" charset="0"/>
                                </a:rPr>
                                <m:t>𝑡</m:t>
                              </m:r>
                              <m:r>
                                <a:rPr lang="zh-CN" altLang="en-US" sz="1600" b="0" i="1" smtClean="0">
                                  <a:latin typeface="Cambria Math" panose="02040503050406030204" pitchFamily="18" charset="0"/>
                                </a:rPr>
                                <m:t>𝜖</m:t>
                              </m:r>
                              <m:r>
                                <a:rPr lang="en-US" altLang="zh-CN" sz="1600" b="0" i="1" smtClean="0">
                                  <a:latin typeface="Cambria Math" panose="02040503050406030204" pitchFamily="18" charset="0"/>
                                </a:rPr>
                                <m:t>𝑏𝑖𝑛</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e>
                            <m:e>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𝑏</m:t>
                              </m:r>
                            </m:e>
                          </m:eqAr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𝑖</m:t>
                              </m:r>
                            </m:sub>
                          </m:sSub>
                        </m:e>
                      </m:nary>
                    </m:oMath>
                  </m:oMathPara>
                </a14:m>
                <a:endParaRPr lang="zh-CN" altLang="en-US" sz="1600" dirty="0"/>
              </a:p>
            </p:txBody>
          </p:sp>
        </mc:Choice>
        <mc:Fallback xmlns="">
          <p:sp>
            <p:nvSpPr>
              <p:cNvPr id="34" name="文本框 33"/>
              <p:cNvSpPr txBox="1">
                <a:spLocks noRot="1" noChangeAspect="1" noMove="1" noResize="1" noEditPoints="1" noAdjustHandles="1" noChangeArrowheads="1" noChangeShapeType="1" noTextEdit="1"/>
              </p:cNvSpPr>
              <p:nvPr/>
            </p:nvSpPr>
            <p:spPr>
              <a:xfrm>
                <a:off x="2777846" y="2720250"/>
                <a:ext cx="1299971" cy="776366"/>
              </a:xfrm>
              <a:prstGeom prst="rect">
                <a:avLst/>
              </a:prstGeom>
              <a:blipFill>
                <a:blip r:embed="rId6"/>
                <a:stretch>
                  <a:fillRect/>
                </a:stretch>
              </a:blipFill>
            </p:spPr>
            <p:txBody>
              <a:bodyPr/>
              <a:lstStyle/>
              <a:p>
                <a:r>
                  <a:rPr lang="zh-CN" altLang="en-US">
                    <a:noFill/>
                  </a:rPr>
                  <a:t> </a:t>
                </a:r>
              </a:p>
            </p:txBody>
          </p:sp>
        </mc:Fallback>
      </mc:AlternateContent>
      <p:sp>
        <p:nvSpPr>
          <p:cNvPr id="23" name="矩形 22"/>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108987194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THREE</a:t>
            </a:r>
            <a:endParaRPr lang="zh-CN" altLang="en-US" sz="2000" dirty="0"/>
          </a:p>
        </p:txBody>
      </p:sp>
      <p:sp>
        <p:nvSpPr>
          <p:cNvPr id="5" name="文本框 4"/>
          <p:cNvSpPr txBox="1"/>
          <p:nvPr/>
        </p:nvSpPr>
        <p:spPr>
          <a:xfrm>
            <a:off x="1725988" y="360285"/>
            <a:ext cx="3483839" cy="400110"/>
          </a:xfrm>
          <a:prstGeom prst="rect">
            <a:avLst/>
          </a:prstGeom>
          <a:noFill/>
        </p:spPr>
        <p:txBody>
          <a:bodyPr wrap="none" rtlCol="0">
            <a:spAutoFit/>
          </a:bodyPr>
          <a:lstStyle/>
          <a:p>
            <a:r>
              <a:rPr lang="en-US" altLang="zh-CN" sz="2000" b="1" dirty="0" smtClean="0"/>
              <a:t>Method—Multivariate analysis</a:t>
            </a:r>
            <a:endParaRPr lang="zh-CN" altLang="en-US" sz="2000" b="1" dirty="0"/>
          </a:p>
        </p:txBody>
      </p:sp>
      <p:sp>
        <p:nvSpPr>
          <p:cNvPr id="2" name="文本框 1"/>
          <p:cNvSpPr txBox="1"/>
          <p:nvPr/>
        </p:nvSpPr>
        <p:spPr>
          <a:xfrm>
            <a:off x="249382" y="969817"/>
            <a:ext cx="2036618" cy="369332"/>
          </a:xfrm>
          <a:prstGeom prst="rect">
            <a:avLst/>
          </a:prstGeom>
          <a:noFill/>
        </p:spPr>
        <p:txBody>
          <a:bodyPr wrap="square" rtlCol="0">
            <a:spAutoFit/>
          </a:bodyPr>
          <a:lstStyle/>
          <a:p>
            <a:r>
              <a:rPr lang="en-US" altLang="zh-CN" sz="1800" dirty="0" smtClean="0"/>
              <a:t>Likelihood function:</a:t>
            </a:r>
            <a:endParaRPr lang="zh-CN" altLang="en-US" sz="1800" dirty="0"/>
          </a:p>
        </p:txBody>
      </p:sp>
      <mc:AlternateContent xmlns:mc="http://schemas.openxmlformats.org/markup-compatibility/2006" xmlns:a14="http://schemas.microsoft.com/office/drawing/2010/main">
        <mc:Choice Requires="a14">
          <p:sp>
            <p:nvSpPr>
              <p:cNvPr id="4" name="文本框 3"/>
              <p:cNvSpPr txBox="1"/>
              <p:nvPr/>
            </p:nvSpPr>
            <p:spPr>
              <a:xfrm>
                <a:off x="345243" y="1328564"/>
                <a:ext cx="3384132" cy="778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𝐿</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𝜇</m:t>
                          </m:r>
                        </m:e>
                      </m:d>
                      <m:r>
                        <a:rPr lang="en-US" altLang="zh-CN" sz="1800" b="0" i="1" smtClean="0">
                          <a:latin typeface="Cambria Math" panose="02040503050406030204" pitchFamily="18" charset="0"/>
                        </a:rPr>
                        <m:t>=</m:t>
                      </m:r>
                      <m:nary>
                        <m:naryPr>
                          <m:chr m:val="∏"/>
                          <m:ctrlPr>
                            <a:rPr lang="en-US" altLang="zh-CN" sz="1800" b="0" i="1" smtClean="0">
                              <a:latin typeface="Cambria Math" panose="02040503050406030204" pitchFamily="18" charset="0"/>
                            </a:rPr>
                          </m:ctrlPr>
                        </m:naryPr>
                        <m:sub>
                          <m:r>
                            <m:rPr>
                              <m:brk m:alnAt="23"/>
                            </m:rPr>
                            <a:rPr lang="en-US" altLang="zh-CN" sz="1800" b="0" i="1" smtClean="0">
                              <a:latin typeface="Cambria Math" panose="02040503050406030204" pitchFamily="18" charset="0"/>
                            </a:rPr>
                            <m:t>𝑖</m:t>
                          </m:r>
                          <m:r>
                            <a:rPr lang="en-US" altLang="zh-CN" sz="1800" b="0" i="1" smtClean="0">
                              <a:latin typeface="Cambria Math" panose="02040503050406030204" pitchFamily="18" charset="0"/>
                            </a:rPr>
                            <m:t>=1</m:t>
                          </m:r>
                        </m:sub>
                        <m:sup>
                          <m:r>
                            <a:rPr lang="en-US" altLang="zh-CN" sz="1800" b="0" i="1" smtClean="0">
                              <a:latin typeface="Cambria Math" panose="02040503050406030204" pitchFamily="18" charset="0"/>
                            </a:rPr>
                            <m:t>𝑁</m:t>
                          </m:r>
                        </m:sup>
                        <m:e>
                          <m:f>
                            <m:fPr>
                              <m:ctrlPr>
                                <a:rPr lang="en-US" altLang="zh-CN" sz="1800" b="0" i="1" smtClean="0">
                                  <a:latin typeface="Cambria Math" panose="02040503050406030204" pitchFamily="18" charset="0"/>
                                </a:rPr>
                              </m:ctrlPr>
                            </m:fPr>
                            <m:num>
                              <m:sSup>
                                <m:sSupPr>
                                  <m:ctrlPr>
                                    <a:rPr lang="en-US" altLang="zh-CN" sz="1800" b="0" i="1" smtClean="0">
                                      <a:latin typeface="Cambria Math" panose="02040503050406030204" pitchFamily="18" charset="0"/>
                                    </a:rPr>
                                  </m:ctrlPr>
                                </m:sSupPr>
                                <m:e>
                                  <m:r>
                                    <a:rPr lang="en-US" altLang="zh-CN" sz="1800" i="1">
                                      <a:latin typeface="Cambria Math" panose="02040503050406030204" pitchFamily="18" charset="0"/>
                                    </a:rPr>
                                    <m:t>(</m:t>
                                  </m:r>
                                  <m:r>
                                    <a:rPr lang="en-US" altLang="zh-CN" sz="1800" i="1">
                                      <a:latin typeface="Cambria Math" panose="02040503050406030204" pitchFamily="18" charset="0"/>
                                    </a:rPr>
                                    <m:t>𝜇</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𝑠</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𝑏</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e>
                                <m:sup>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𝑖</m:t>
                                      </m:r>
                                    </m:sub>
                                  </m:sSub>
                                </m:sup>
                              </m:sSup>
                            </m:num>
                            <m:den>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den>
                          </m:f>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i="1">
                                  <a:latin typeface="Cambria Math" panose="02040503050406030204" pitchFamily="18" charset="0"/>
                                </a:rPr>
                                <m:t>(</m:t>
                              </m:r>
                              <m:r>
                                <a:rPr lang="en-US" altLang="zh-CN" sz="1800" i="1">
                                  <a:latin typeface="Cambria Math" panose="02040503050406030204" pitchFamily="18" charset="0"/>
                                </a:rPr>
                                <m:t>𝜇</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𝑠</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𝑏</m:t>
                                  </m:r>
                                </m:e>
                                <m:sub>
                                  <m:r>
                                    <a:rPr lang="en-US" altLang="zh-CN" sz="1800" i="1">
                                      <a:latin typeface="Cambria Math" panose="02040503050406030204" pitchFamily="18" charset="0"/>
                                    </a:rPr>
                                    <m:t>𝑖</m:t>
                                  </m:r>
                                </m:sub>
                              </m:sSub>
                              <m:r>
                                <a:rPr lang="en-US" altLang="zh-CN" sz="1800" b="0" i="1" smtClean="0">
                                  <a:latin typeface="Cambria Math" panose="02040503050406030204" pitchFamily="18" charset="0"/>
                                </a:rPr>
                                <m:t>)</m:t>
                              </m:r>
                            </m:sup>
                          </m:sSup>
                        </m:e>
                      </m:nary>
                    </m:oMath>
                  </m:oMathPara>
                </a14:m>
                <a:endParaRPr lang="zh-CN" altLang="en-US" i="1" dirty="0"/>
              </a:p>
            </p:txBody>
          </p:sp>
        </mc:Choice>
        <mc:Fallback xmlns="">
          <p:sp>
            <p:nvSpPr>
              <p:cNvPr id="4" name="文本框 3"/>
              <p:cNvSpPr txBox="1">
                <a:spLocks noRot="1" noChangeAspect="1" noMove="1" noResize="1" noEditPoints="1" noAdjustHandles="1" noChangeArrowheads="1" noChangeShapeType="1" noTextEdit="1"/>
              </p:cNvSpPr>
              <p:nvPr/>
            </p:nvSpPr>
            <p:spPr>
              <a:xfrm>
                <a:off x="345243" y="1328564"/>
                <a:ext cx="3384132" cy="77893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49382" y="2441239"/>
                <a:ext cx="4240612" cy="369332"/>
              </a:xfrm>
              <a:prstGeom prst="rect">
                <a:avLst/>
              </a:prstGeom>
              <a:noFill/>
            </p:spPr>
            <p:txBody>
              <a:bodyPr wrap="square" rtlCol="0">
                <a:spAutoFit/>
              </a:bodyPr>
              <a:lstStyle/>
              <a:p>
                <a:r>
                  <a:rPr lang="en-US" altLang="zh-CN" sz="1800" dirty="0" smtClean="0"/>
                  <a:t>For testing no signal hypothesis (</a:t>
                </a:r>
                <a14:m>
                  <m:oMath xmlns:m="http://schemas.openxmlformats.org/officeDocument/2006/math">
                    <m:r>
                      <a:rPr lang="en-US" altLang="zh-CN" sz="1800" b="0" i="1" smtClean="0">
                        <a:latin typeface="Cambria Math" panose="02040503050406030204" pitchFamily="18" charset="0"/>
                      </a:rPr>
                      <m:t>𝜇</m:t>
                    </m:r>
                    <m:r>
                      <a:rPr lang="en-US" altLang="zh-CN" sz="1800" b="0" i="1" smtClean="0">
                        <a:latin typeface="Cambria Math" panose="02040503050406030204" pitchFamily="18" charset="0"/>
                      </a:rPr>
                      <m:t>=0</m:t>
                    </m:r>
                  </m:oMath>
                </a14:m>
                <a:r>
                  <a:rPr lang="en-US" altLang="zh-CN" sz="1800" dirty="0" smtClean="0"/>
                  <a:t>) :</a:t>
                </a:r>
                <a:endParaRPr lang="zh-CN" altLang="en-US" sz="18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49382" y="2441239"/>
                <a:ext cx="4240612" cy="369332"/>
              </a:xfrm>
              <a:prstGeom prst="rect">
                <a:avLst/>
              </a:prstGeom>
              <a:blipFill>
                <a:blip r:embed="rId4"/>
                <a:stretch>
                  <a:fillRect l="-1293"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345243" y="2947290"/>
                <a:ext cx="3138055" cy="911724"/>
              </a:xfrm>
              <a:prstGeom prst="rect">
                <a:avLst/>
              </a:prstGeom>
              <a:noFill/>
            </p:spPr>
            <p:txBody>
              <a:bodyPr wrap="square" lIns="0" tIns="0" rIns="0" bIns="0" rtlCol="0">
                <a:spAutoFit/>
              </a:bodyPr>
              <a:lstStyle/>
              <a:p>
                <a:pPr algn="just"/>
                <a14:m>
                  <m:oMathPara xmlns:m="http://schemas.openxmlformats.org/officeDocument/2006/math">
                    <m:oMathParaPr>
                      <m:jc m:val="left"/>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𝑞</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m:t>
                      </m:r>
                      <m:d>
                        <m:dPr>
                          <m:begChr m:val="{"/>
                          <m:endChr m:val=""/>
                          <m:ctrlPr>
                            <a:rPr lang="en-US" altLang="zh-CN" sz="1600" i="1" smtClean="0">
                              <a:latin typeface="Cambria Math" panose="02040503050406030204" pitchFamily="18" charset="0"/>
                            </a:rPr>
                          </m:ctrlPr>
                        </m:dPr>
                        <m:e>
                          <m:eqArr>
                            <m:eqArrPr>
                              <m:ctrlPr>
                                <a:rPr lang="en-US" altLang="zh-CN" sz="1600" i="1" smtClean="0">
                                  <a:latin typeface="Cambria Math" panose="02040503050406030204" pitchFamily="18" charset="0"/>
                                </a:rPr>
                              </m:ctrlPr>
                            </m:eqArrPr>
                            <m:e>
                              <m:r>
                                <a:rPr lang="en-US" altLang="zh-CN" sz="1600" b="0" i="1" smtClean="0">
                                  <a:latin typeface="Cambria Math" panose="02040503050406030204" pitchFamily="18" charset="0"/>
                                </a:rPr>
                                <m:t>−2</m:t>
                              </m:r>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ln</m:t>
                                  </m:r>
                                </m:fName>
                                <m:e>
                                  <m:d>
                                    <m:dPr>
                                      <m:ctrlPr>
                                        <a:rPr lang="en-US" altLang="zh-CN" sz="1600" b="0" i="1" smtClean="0">
                                          <a:latin typeface="Cambria Math" panose="02040503050406030204" pitchFamily="18" charset="0"/>
                                        </a:rPr>
                                      </m:ctrlPr>
                                    </m:dPr>
                                    <m:e>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𝐿</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0</m:t>
                                              </m:r>
                                            </m:e>
                                          </m:d>
                                        </m:num>
                                        <m:den>
                                          <m:r>
                                            <a:rPr lang="en-US" altLang="zh-CN" sz="1600" b="0" i="1" smtClean="0">
                                              <a:latin typeface="Cambria Math" panose="02040503050406030204" pitchFamily="18" charset="0"/>
                                            </a:rPr>
                                            <m:t>𝐿</m:t>
                                          </m:r>
                                          <m:d>
                                            <m:dPr>
                                              <m:ctrlPr>
                                                <a:rPr lang="en-US" altLang="zh-CN" sz="1600" b="0" i="1" smtClean="0">
                                                  <a:latin typeface="Cambria Math" panose="02040503050406030204" pitchFamily="18" charset="0"/>
                                                </a:rPr>
                                              </m:ctrlPr>
                                            </m:d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𝜇</m:t>
                                                  </m:r>
                                                </m:e>
                                              </m:acc>
                                            </m:e>
                                          </m:d>
                                        </m:den>
                                      </m:f>
                                    </m:e>
                                  </m:d>
                                </m:e>
                              </m:func>
                              <m:r>
                                <a:rPr lang="en-US" altLang="zh-CN" sz="1600" b="0" i="1" smtClean="0">
                                  <a:latin typeface="Cambria Math" panose="02040503050406030204" pitchFamily="18" charset="0"/>
                                </a:rPr>
                                <m:t>                </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𝜇</m:t>
                                  </m:r>
                                </m:e>
                              </m:acc>
                              <m:r>
                                <a:rPr lang="en-US" altLang="zh-CN" sz="1600" b="0" i="1" smtClean="0">
                                  <a:latin typeface="Cambria Math" panose="02040503050406030204" pitchFamily="18" charset="0"/>
                                  <a:ea typeface="Cambria Math" panose="02040503050406030204" pitchFamily="18" charset="0"/>
                                </a:rPr>
                                <m:t>≥0,</m:t>
                              </m:r>
                            </m:e>
                            <m:e>
                              <m:r>
                                <a:rPr lang="en-US" altLang="zh-CN" sz="1600" b="0" i="1" smtClean="0">
                                  <a:latin typeface="Cambria Math" panose="02040503050406030204" pitchFamily="18" charset="0"/>
                                </a:rPr>
                                <m:t>0                              </m:t>
                              </m:r>
                              <m:r>
                                <a:rPr lang="en-US" altLang="zh-CN" sz="1600" b="0" i="1" smtClean="0">
                                  <a:latin typeface="Cambria Math" panose="02040503050406030204" pitchFamily="18" charset="0"/>
                                </a:rPr>
                                <m:t>𝑒𝑙𝑠𝑒𝑤h𝑒𝑟𝑒</m:t>
                              </m:r>
                              <m:r>
                                <a:rPr lang="en-US" altLang="zh-CN" sz="1600" b="0" i="1" smtClean="0">
                                  <a:latin typeface="Cambria Math" panose="02040503050406030204" pitchFamily="18" charset="0"/>
                                </a:rPr>
                                <m:t>.</m:t>
                              </m:r>
                            </m:e>
                          </m:eqArr>
                        </m:e>
                      </m:d>
                    </m:oMath>
                  </m:oMathPara>
                </a14:m>
                <a:endParaRPr lang="zh-CN" alt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345243" y="2947290"/>
                <a:ext cx="3138055" cy="911724"/>
              </a:xfrm>
              <a:prstGeom prst="rect">
                <a:avLst/>
              </a:prstGeom>
              <a:blipFill>
                <a:blip r:embed="rId5"/>
                <a:stretch>
                  <a:fillRect/>
                </a:stretch>
              </a:blipFill>
            </p:spPr>
            <p:txBody>
              <a:bodyPr/>
              <a:lstStyle/>
              <a:p>
                <a:r>
                  <a:rPr lang="zh-CN" altLang="en-US">
                    <a:noFill/>
                  </a:rPr>
                  <a:t> </a:t>
                </a:r>
              </a:p>
            </p:txBody>
          </p:sp>
        </mc:Fallback>
      </mc:AlternateContent>
      <p:sp>
        <p:nvSpPr>
          <p:cNvPr id="19" name="文本框 18"/>
          <p:cNvSpPr txBox="1"/>
          <p:nvPr/>
        </p:nvSpPr>
        <p:spPr>
          <a:xfrm>
            <a:off x="381444" y="4077976"/>
            <a:ext cx="2557284" cy="369332"/>
          </a:xfrm>
          <a:prstGeom prst="rect">
            <a:avLst/>
          </a:prstGeom>
          <a:noFill/>
        </p:spPr>
        <p:txBody>
          <a:bodyPr wrap="square" rtlCol="0">
            <a:spAutoFit/>
          </a:bodyPr>
          <a:lstStyle/>
          <a:p>
            <a:r>
              <a:rPr lang="en-US" altLang="zh-CN" sz="1800" dirty="0" smtClean="0"/>
              <a:t>Significance:</a:t>
            </a:r>
            <a:endParaRPr lang="zh-CN" altLang="en-US" sz="1800" dirty="0"/>
          </a:p>
        </p:txBody>
      </p:sp>
      <mc:AlternateContent xmlns:mc="http://schemas.openxmlformats.org/markup-compatibility/2006" xmlns:a14="http://schemas.microsoft.com/office/drawing/2010/main">
        <mc:Choice Requires="a14">
          <p:sp>
            <p:nvSpPr>
              <p:cNvPr id="21" name="文本框 20"/>
              <p:cNvSpPr txBox="1"/>
              <p:nvPr/>
            </p:nvSpPr>
            <p:spPr>
              <a:xfrm>
                <a:off x="1801092" y="4142876"/>
                <a:ext cx="875624" cy="2780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𝑍</m:t>
                      </m:r>
                      <m:r>
                        <a:rPr lang="en-US" altLang="zh-CN" sz="1800" b="0" i="1" smtClean="0">
                          <a:latin typeface="Cambria Math" panose="02040503050406030204" pitchFamily="18" charset="0"/>
                        </a:rPr>
                        <m:t>=</m:t>
                      </m:r>
                      <m:rad>
                        <m:radPr>
                          <m:degHide m:val="on"/>
                          <m:ctrlPr>
                            <a:rPr lang="en-US" altLang="zh-CN" sz="1800" b="0" i="1" smtClean="0">
                              <a:latin typeface="Cambria Math" panose="02040503050406030204" pitchFamily="18" charset="0"/>
                            </a:rPr>
                          </m:ctrlPr>
                        </m:radPr>
                        <m:deg/>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𝑞</m:t>
                              </m:r>
                            </m:e>
                            <m:sub>
                              <m:r>
                                <a:rPr lang="en-US" altLang="zh-CN" sz="1800" b="0" i="1" smtClean="0">
                                  <a:latin typeface="Cambria Math" panose="02040503050406030204" pitchFamily="18" charset="0"/>
                                </a:rPr>
                                <m:t>0</m:t>
                              </m:r>
                            </m:sub>
                          </m:sSub>
                        </m:e>
                      </m:rad>
                    </m:oMath>
                  </m:oMathPara>
                </a14:m>
                <a:endParaRPr lang="zh-CN" altLang="en-US" sz="18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801092" y="4142876"/>
                <a:ext cx="875624" cy="278025"/>
              </a:xfrm>
              <a:prstGeom prst="rect">
                <a:avLst/>
              </a:prstGeom>
              <a:blipFill>
                <a:blip r:embed="rId6"/>
                <a:stretch>
                  <a:fillRect l="-5556" r="-2083" b="-26667"/>
                </a:stretch>
              </a:blipFill>
            </p:spPr>
            <p:txBody>
              <a:bodyPr/>
              <a:lstStyle/>
              <a:p>
                <a:r>
                  <a:rPr lang="zh-CN" altLang="en-US">
                    <a:noFill/>
                  </a:rPr>
                  <a:t> </a:t>
                </a:r>
              </a:p>
            </p:txBody>
          </p:sp>
        </mc:Fallback>
      </mc:AlternateContent>
      <p:cxnSp>
        <p:nvCxnSpPr>
          <p:cNvPr id="25" name="直接连接符 24"/>
          <p:cNvCxnSpPr/>
          <p:nvPr/>
        </p:nvCxnSpPr>
        <p:spPr>
          <a:xfrm flipH="1">
            <a:off x="4489994" y="972005"/>
            <a:ext cx="0" cy="3602182"/>
          </a:xfrm>
          <a:prstGeom prst="line">
            <a:avLst/>
          </a:prstGeom>
          <a:ln w="38100">
            <a:solidFill>
              <a:srgbClr val="183A5D"/>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p:cNvSpPr txBox="1"/>
              <p:nvPr/>
            </p:nvSpPr>
            <p:spPr>
              <a:xfrm>
                <a:off x="4864143" y="1328564"/>
                <a:ext cx="3998072" cy="646331"/>
              </a:xfrm>
              <a:prstGeom prst="rect">
                <a:avLst/>
              </a:prstGeom>
              <a:noFill/>
            </p:spPr>
            <p:txBody>
              <a:bodyPr wrap="square" rtlCol="0">
                <a:spAutoFit/>
              </a:bodyPr>
              <a:lstStyle/>
              <a:p>
                <a14:m>
                  <m:oMath xmlns:m="http://schemas.openxmlformats.org/officeDocument/2006/math">
                    <m:acc>
                      <m:accPr>
                        <m:chr m:val="̂"/>
                        <m:ctrlPr>
                          <a:rPr lang="zh-CN" altLang="en-US" sz="1800" i="1" smtClean="0">
                            <a:latin typeface="Cambria Math" panose="02040503050406030204" pitchFamily="18" charset="0"/>
                          </a:rPr>
                        </m:ctrlPr>
                      </m:accPr>
                      <m:e>
                        <m:r>
                          <a:rPr lang="en-US" altLang="zh-CN" sz="1800" i="1">
                            <a:latin typeface="Cambria Math" panose="02040503050406030204" pitchFamily="18" charset="0"/>
                          </a:rPr>
                          <m:t>𝜇</m:t>
                        </m:r>
                      </m:e>
                    </m:acc>
                    <m:r>
                      <a:rPr lang="en-US" altLang="zh-CN" sz="1800" b="0" i="0" smtClean="0">
                        <a:latin typeface="Cambria Math" panose="02040503050406030204" pitchFamily="18" charset="0"/>
                      </a:rPr>
                      <m:t> </m:t>
                    </m:r>
                  </m:oMath>
                </a14:m>
                <a:r>
                  <a:rPr lang="en-US" altLang="zh-CN" sz="1800" dirty="0" smtClean="0"/>
                  <a:t>is defined so that it maximizes </a:t>
                </a:r>
                <a14:m>
                  <m:oMath xmlns:m="http://schemas.openxmlformats.org/officeDocument/2006/math">
                    <m:r>
                      <a:rPr lang="en-US" altLang="zh-CN" sz="1800" b="0" i="1" smtClean="0">
                        <a:latin typeface="Cambria Math" panose="02040503050406030204" pitchFamily="18" charset="0"/>
                      </a:rPr>
                      <m:t>𝐿</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𝜇</m:t>
                        </m:r>
                      </m:e>
                    </m:d>
                  </m:oMath>
                </a14:m>
                <a:r>
                  <a:rPr lang="en-US" altLang="zh-CN" sz="1800" dirty="0" smtClean="0"/>
                  <a:t>, or the solution to the following equation:</a:t>
                </a:r>
                <a:endParaRPr lang="zh-CN" altLang="en-US" sz="180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4864143" y="1328564"/>
                <a:ext cx="3998072" cy="646331"/>
              </a:xfrm>
              <a:prstGeom prst="rect">
                <a:avLst/>
              </a:prstGeom>
              <a:blipFill>
                <a:blip r:embed="rId7"/>
                <a:stretch>
                  <a:fillRect l="-1372" t="-5660" r="-1982"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5158882" y="1974895"/>
                <a:ext cx="2998321" cy="985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sz="1600" i="1">
                              <a:latin typeface="Cambria Math" panose="02040503050406030204" pitchFamily="18" charset="0"/>
                            </a:rPr>
                          </m:ctrlPr>
                        </m:fPr>
                        <m:num>
                          <m:r>
                            <a:rPr lang="zh-CN" altLang="en-US" sz="1600" i="1">
                              <a:latin typeface="Cambria Math" panose="02040503050406030204" pitchFamily="18" charset="0"/>
                            </a:rPr>
                            <m:t>𝜕</m:t>
                          </m:r>
                          <m:r>
                            <a:rPr lang="zh-CN" altLang="en-US" sz="1600" i="1">
                              <a:latin typeface="Cambria Math" panose="02040503050406030204" pitchFamily="18" charset="0"/>
                            </a:rPr>
                            <m:t>𝑙𝑛𝐿</m:t>
                          </m:r>
                        </m:num>
                        <m:den>
                          <m:r>
                            <a:rPr lang="zh-CN" altLang="en-US" sz="1600" i="1">
                              <a:latin typeface="Cambria Math" panose="02040503050406030204" pitchFamily="18" charset="0"/>
                            </a:rPr>
                            <m:t>𝜕𝜇</m:t>
                          </m:r>
                        </m:den>
                      </m:f>
                      <m:r>
                        <a:rPr lang="zh-CN" altLang="en-US" sz="1600" i="1">
                          <a:latin typeface="Cambria Math" panose="02040503050406030204" pitchFamily="18" charset="0"/>
                        </a:rPr>
                        <m:t>=</m:t>
                      </m:r>
                      <m:nary>
                        <m:naryPr>
                          <m:chr m:val="∑"/>
                          <m:limLoc m:val="undOvr"/>
                          <m:grow m:val="on"/>
                          <m:ctrlPr>
                            <a:rPr lang="zh-CN" altLang="en-US" sz="1600" i="1">
                              <a:latin typeface="Cambria Math" panose="02040503050406030204" pitchFamily="18" charset="0"/>
                            </a:rPr>
                          </m:ctrlPr>
                        </m:naryPr>
                        <m:sub>
                          <m:r>
                            <a:rPr lang="zh-CN" altLang="en-US" sz="1600" i="1">
                              <a:latin typeface="Cambria Math" panose="02040503050406030204" pitchFamily="18" charset="0"/>
                            </a:rPr>
                            <m:t>𝑖</m:t>
                          </m:r>
                          <m:r>
                            <a:rPr lang="zh-CN" altLang="en-US" sz="1600" i="1">
                              <a:latin typeface="Cambria Math" panose="02040503050406030204" pitchFamily="18" charset="0"/>
                            </a:rPr>
                            <m:t>=1</m:t>
                          </m:r>
                        </m:sub>
                        <m:sup>
                          <m:r>
                            <a:rPr lang="zh-CN" altLang="en-US" sz="1600" i="1">
                              <a:latin typeface="Cambria Math" panose="02040503050406030204" pitchFamily="18" charset="0"/>
                            </a:rPr>
                            <m:t>𝑁</m:t>
                          </m:r>
                        </m:sup>
                        <m:e>
                          <m:d>
                            <m:dPr>
                              <m:begChr m:val="["/>
                              <m:endChr m:val="]"/>
                              <m:ctrlPr>
                                <a:rPr lang="zh-CN" altLang="en-US" sz="1600" i="1">
                                  <a:latin typeface="Cambria Math" panose="02040503050406030204" pitchFamily="18" charset="0"/>
                                </a:rPr>
                              </m:ctrlPr>
                            </m:dPr>
                            <m:e>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𝑛</m:t>
                                      </m:r>
                                    </m:e>
                                    <m:sub>
                                      <m:r>
                                        <a:rPr lang="zh-CN" altLang="en-US" sz="1600" i="1">
                                          <a:latin typeface="Cambria Math" panose="02040503050406030204" pitchFamily="18" charset="0"/>
                                        </a:rPr>
                                        <m:t>𝑖</m:t>
                                      </m:r>
                                    </m:sub>
                                  </m:sSub>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𝑠</m:t>
                                      </m:r>
                                    </m:e>
                                    <m:sub>
                                      <m:r>
                                        <a:rPr lang="zh-CN" altLang="en-US" sz="1600" i="1">
                                          <a:latin typeface="Cambria Math" panose="02040503050406030204" pitchFamily="18" charset="0"/>
                                        </a:rPr>
                                        <m:t>𝑖</m:t>
                                      </m:r>
                                    </m:sub>
                                  </m:sSub>
                                </m:num>
                                <m:den>
                                  <m:r>
                                    <a:rPr lang="zh-CN" altLang="en-US" sz="1600" i="1">
                                      <a:latin typeface="Cambria Math" panose="02040503050406030204" pitchFamily="18" charset="0"/>
                                    </a:rPr>
                                    <m:t>𝜇</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𝑠</m:t>
                                      </m:r>
                                    </m:e>
                                    <m:sub>
                                      <m:r>
                                        <a:rPr lang="zh-CN" altLang="en-US" sz="1600" i="1">
                                          <a:latin typeface="Cambria Math" panose="02040503050406030204" pitchFamily="18" charset="0"/>
                                        </a:rPr>
                                        <m:t>𝑖</m:t>
                                      </m:r>
                                    </m:sub>
                                  </m:sSub>
                                  <m:r>
                                    <a:rPr lang="zh-CN" altLang="en-US" sz="1600" i="1">
                                      <a:latin typeface="Cambria Math" panose="02040503050406030204" pitchFamily="18" charset="0"/>
                                    </a:rPr>
                                    <m:t>+</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𝑖</m:t>
                                      </m:r>
                                    </m:sub>
                                  </m:sSub>
                                </m:den>
                              </m:f>
                              <m:r>
                                <a:rPr lang="zh-CN" altLang="en-US" sz="1600" i="1">
                                  <a:latin typeface="Cambria Math" panose="02040503050406030204" pitchFamily="18" charset="0"/>
                                </a:rPr>
                                <m:t>−</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𝑠</m:t>
                                  </m:r>
                                </m:e>
                                <m:sub>
                                  <m:r>
                                    <a:rPr lang="zh-CN" altLang="en-US" sz="1600" i="1">
                                      <a:latin typeface="Cambria Math" panose="02040503050406030204" pitchFamily="18" charset="0"/>
                                    </a:rPr>
                                    <m:t>𝑖</m:t>
                                  </m:r>
                                </m:sub>
                              </m:sSub>
                            </m:e>
                          </m:d>
                        </m:e>
                      </m:nary>
                      <m:r>
                        <a:rPr lang="zh-CN" altLang="en-US" sz="1600" i="1">
                          <a:latin typeface="Cambria Math" panose="02040503050406030204" pitchFamily="18" charset="0"/>
                        </a:rPr>
                        <m:t>=0</m:t>
                      </m:r>
                    </m:oMath>
                  </m:oMathPara>
                </a14:m>
                <a:endParaRPr lang="zh-CN" altLang="en-US" sz="1600" i="1" dirty="0"/>
              </a:p>
            </p:txBody>
          </p:sp>
        </mc:Choice>
        <mc:Fallback xmlns="">
          <p:sp>
            <p:nvSpPr>
              <p:cNvPr id="10" name="矩形 9"/>
              <p:cNvSpPr>
                <a:spLocks noRot="1" noChangeAspect="1" noMove="1" noResize="1" noEditPoints="1" noAdjustHandles="1" noChangeArrowheads="1" noChangeShapeType="1" noTextEdit="1"/>
              </p:cNvSpPr>
              <p:nvPr/>
            </p:nvSpPr>
            <p:spPr>
              <a:xfrm>
                <a:off x="5158882" y="1974895"/>
                <a:ext cx="2998321" cy="985013"/>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4864143" y="2959908"/>
                <a:ext cx="3637919" cy="646331"/>
              </a:xfrm>
              <a:prstGeom prst="rect">
                <a:avLst/>
              </a:prstGeom>
              <a:noFill/>
            </p:spPr>
            <p:txBody>
              <a:bodyPr wrap="square" rtlCol="0">
                <a:spAutoFit/>
              </a:bodyPr>
              <a:lstStyle/>
              <a:p>
                <a:r>
                  <a:rPr lang="en-US" altLang="zh-CN" sz="1800" dirty="0" smtClean="0"/>
                  <a:t>Since this equation is monotonic in </a:t>
                </a:r>
                <a14:m>
                  <m:oMath xmlns:m="http://schemas.openxmlformats.org/officeDocument/2006/math">
                    <m:r>
                      <a:rPr lang="en-US" altLang="zh-CN" sz="1800" b="0" i="1" smtClean="0">
                        <a:latin typeface="Cambria Math" panose="02040503050406030204" pitchFamily="18" charset="0"/>
                      </a:rPr>
                      <m:t>𝜇</m:t>
                    </m:r>
                  </m:oMath>
                </a14:m>
                <a:r>
                  <a:rPr lang="en-US" altLang="zh-CN" sz="1800" dirty="0" smtClean="0"/>
                  <a:t>, and has a solution at </a:t>
                </a:r>
                <a14:m>
                  <m:oMath xmlns:m="http://schemas.openxmlformats.org/officeDocument/2006/math">
                    <m:r>
                      <a:rPr lang="en-US" altLang="zh-CN" sz="1800" i="1">
                        <a:latin typeface="Cambria Math" panose="02040503050406030204" pitchFamily="18" charset="0"/>
                      </a:rPr>
                      <m:t>𝜇</m:t>
                    </m:r>
                    <m:r>
                      <a:rPr lang="en-US" altLang="zh-CN" sz="1800" b="0" i="1" smtClean="0">
                        <a:latin typeface="Cambria Math" panose="02040503050406030204" pitchFamily="18" charset="0"/>
                      </a:rPr>
                      <m:t>=1</m:t>
                    </m:r>
                  </m:oMath>
                </a14:m>
                <a:r>
                  <a:rPr lang="en-US" altLang="zh-CN" sz="1800" dirty="0" smtClean="0"/>
                  <a:t>. </a:t>
                </a:r>
                <a:endParaRPr lang="zh-CN" altLang="en-US" sz="18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4864143" y="2959908"/>
                <a:ext cx="3637919" cy="646331"/>
              </a:xfrm>
              <a:prstGeom prst="rect">
                <a:avLst/>
              </a:prstGeom>
              <a:blipFill>
                <a:blip r:embed="rId9"/>
                <a:stretch>
                  <a:fillRect l="-1508" t="-5660" r="-4355"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4864143" y="3652533"/>
                <a:ext cx="3671887" cy="523220"/>
              </a:xfrm>
              <a:prstGeom prst="rect">
                <a:avLst/>
              </a:prstGeom>
              <a:noFill/>
            </p:spPr>
            <p:txBody>
              <a:bodyPr wrap="square" rtlCol="0">
                <a:spAutoFit/>
              </a:bodyPr>
              <a:lstStyle/>
              <a:p>
                <a:r>
                  <a:rPr lang="en-US" altLang="zh-CN" sz="1400" dirty="0" smtClean="0">
                    <a:solidFill>
                      <a:schemeClr val="tx1">
                        <a:lumMod val="65000"/>
                        <a:lumOff val="35000"/>
                      </a:schemeClr>
                    </a:solidFill>
                  </a:rPr>
                  <a:t>(Numerical optimization gives a solution within the range of </a:t>
                </a:r>
                <a14:m>
                  <m:oMath xmlns:m="http://schemas.openxmlformats.org/officeDocument/2006/math">
                    <m:r>
                      <a:rPr lang="en-US" altLang="zh-CN" sz="1400" b="0" i="1" smtClean="0">
                        <a:solidFill>
                          <a:schemeClr val="tx1">
                            <a:lumMod val="65000"/>
                            <a:lumOff val="35000"/>
                          </a:schemeClr>
                        </a:solidFill>
                        <a:latin typeface="Cambria Math" panose="02040503050406030204" pitchFamily="18" charset="0"/>
                      </a:rPr>
                      <m:t>1</m:t>
                    </m:r>
                    <m:r>
                      <a:rPr lang="en-US" altLang="zh-CN" sz="1400" b="0" i="1" smtClean="0">
                        <a:solidFill>
                          <a:schemeClr val="tx1">
                            <a:lumMod val="65000"/>
                            <a:lumOff val="35000"/>
                          </a:schemeClr>
                        </a:solidFill>
                        <a:latin typeface="Cambria Math" panose="02040503050406030204" pitchFamily="18" charset="0"/>
                        <a:ea typeface="Cambria Math" panose="02040503050406030204" pitchFamily="18" charset="0"/>
                      </a:rPr>
                      <m:t>±0.01</m:t>
                    </m:r>
                  </m:oMath>
                </a14:m>
                <a:r>
                  <a:rPr lang="en-US" altLang="zh-CN" sz="1400" dirty="0" smtClean="0">
                    <a:solidFill>
                      <a:schemeClr val="tx1">
                        <a:lumMod val="65000"/>
                        <a:lumOff val="35000"/>
                      </a:schemeClr>
                    </a:solidFill>
                  </a:rPr>
                  <a:t>.)</a:t>
                </a:r>
                <a:endParaRPr lang="zh-CN" altLang="en-US" sz="1400" dirty="0">
                  <a:solidFill>
                    <a:schemeClr val="tx1">
                      <a:lumMod val="65000"/>
                      <a:lumOff val="35000"/>
                    </a:schemeClr>
                  </a:solidFill>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4864143" y="3652533"/>
                <a:ext cx="3671887" cy="523220"/>
              </a:xfrm>
              <a:prstGeom prst="rect">
                <a:avLst/>
              </a:prstGeom>
              <a:blipFill>
                <a:blip r:embed="rId10"/>
                <a:stretch>
                  <a:fillRect l="-498" t="-2326" b="-116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17004" y="2205829"/>
                <a:ext cx="970458" cy="207749"/>
              </a:xfrm>
              <a:prstGeom prst="rect">
                <a:avLst/>
              </a:prstGeom>
              <a:noFill/>
            </p:spPr>
            <p:txBody>
              <a:bodyPr wrap="none" lIns="0" tIns="0" rIns="0" bIns="0" rtlCol="0">
                <a:spAutoFit/>
              </a:bodyPr>
              <a:lstStyle/>
              <a:p>
                <a:r>
                  <a:rPr lang="en-US" altLang="zh-CN" b="0" dirty="0" smtClean="0">
                    <a:solidFill>
                      <a:schemeClr val="bg1">
                        <a:lumMod val="50000"/>
                      </a:schemeClr>
                    </a:solidFill>
                  </a:rPr>
                  <a:t>(</a:t>
                </a:r>
                <a14:m>
                  <m:oMath xmlns:m="http://schemas.openxmlformats.org/officeDocument/2006/math">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𝑛</m:t>
                        </m:r>
                      </m:e>
                      <m:sub>
                        <m:r>
                          <a:rPr lang="en-US" altLang="zh-CN" b="0" i="1" smtClean="0">
                            <a:solidFill>
                              <a:schemeClr val="bg1">
                                <a:lumMod val="50000"/>
                              </a:schemeClr>
                            </a:solidFill>
                            <a:latin typeface="Cambria Math" panose="02040503050406030204" pitchFamily="18" charset="0"/>
                          </a:rPr>
                          <m:t>𝑖</m:t>
                        </m:r>
                      </m:sub>
                    </m:sSub>
                    <m:r>
                      <a:rPr lang="en-US" altLang="zh-CN" b="0" i="1" smtClean="0">
                        <a:solidFill>
                          <a:schemeClr val="bg1">
                            <a:lumMod val="50000"/>
                          </a:schemeClr>
                        </a:solidFill>
                        <a:latin typeface="Cambria Math" panose="02040503050406030204" pitchFamily="18" charset="0"/>
                      </a:rPr>
                      <m:t>=</m:t>
                    </m:r>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𝑠</m:t>
                        </m:r>
                      </m:e>
                      <m:sub>
                        <m:r>
                          <a:rPr lang="en-US" altLang="zh-CN" b="0" i="1" smtClean="0">
                            <a:solidFill>
                              <a:schemeClr val="bg1">
                                <a:lumMod val="50000"/>
                              </a:schemeClr>
                            </a:solidFill>
                            <a:latin typeface="Cambria Math" panose="02040503050406030204" pitchFamily="18" charset="0"/>
                          </a:rPr>
                          <m:t>𝑖</m:t>
                        </m:r>
                      </m:sub>
                    </m:sSub>
                    <m:r>
                      <a:rPr lang="en-US" altLang="zh-CN" b="0" i="1" smtClean="0">
                        <a:solidFill>
                          <a:schemeClr val="bg1">
                            <a:lumMod val="50000"/>
                          </a:schemeClr>
                        </a:solidFill>
                        <a:latin typeface="Cambria Math" panose="02040503050406030204" pitchFamily="18" charset="0"/>
                      </a:rPr>
                      <m:t>+</m:t>
                    </m:r>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𝑏</m:t>
                        </m:r>
                      </m:e>
                      <m:sub>
                        <m:r>
                          <a:rPr lang="en-US" altLang="zh-CN" b="0" i="1" smtClean="0">
                            <a:solidFill>
                              <a:schemeClr val="bg1">
                                <a:lumMod val="50000"/>
                              </a:schemeClr>
                            </a:solidFill>
                            <a:latin typeface="Cambria Math" panose="02040503050406030204" pitchFamily="18" charset="0"/>
                          </a:rPr>
                          <m:t>𝑖</m:t>
                        </m:r>
                      </m:sub>
                    </m:sSub>
                  </m:oMath>
                </a14:m>
                <a:r>
                  <a:rPr lang="en-US" altLang="zh-CN" dirty="0" smtClean="0">
                    <a:solidFill>
                      <a:schemeClr val="bg1">
                        <a:lumMod val="50000"/>
                      </a:schemeClr>
                    </a:solidFill>
                  </a:rPr>
                  <a:t>)</a:t>
                </a:r>
                <a:endParaRPr lang="zh-CN" altLang="en-US" dirty="0">
                  <a:solidFill>
                    <a:schemeClr val="bg1">
                      <a:lumMod val="50000"/>
                    </a:schemeClr>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417004" y="2205829"/>
                <a:ext cx="970458" cy="207749"/>
              </a:xfrm>
              <a:prstGeom prst="rect">
                <a:avLst/>
              </a:prstGeom>
              <a:blipFill>
                <a:blip r:embed="rId11"/>
                <a:stretch>
                  <a:fillRect l="-10625" t="-26471" r="-8750" b="-50000"/>
                </a:stretch>
              </a:blipFill>
            </p:spPr>
            <p:txBody>
              <a:bodyPr/>
              <a:lstStyle/>
              <a:p>
                <a:r>
                  <a:rPr lang="zh-CN" altLang="en-US">
                    <a:noFill/>
                  </a:rPr>
                  <a:t> </a:t>
                </a:r>
              </a:p>
            </p:txBody>
          </p:sp>
        </mc:Fallback>
      </mc:AlternateContent>
      <p:sp>
        <p:nvSpPr>
          <p:cNvPr id="22" name="矩形 21"/>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343775468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THREE</a:t>
            </a:r>
            <a:endParaRPr lang="zh-CN" altLang="en-US" sz="2000" dirty="0"/>
          </a:p>
        </p:txBody>
      </p:sp>
      <p:sp>
        <p:nvSpPr>
          <p:cNvPr id="5" name="文本框 4"/>
          <p:cNvSpPr txBox="1"/>
          <p:nvPr/>
        </p:nvSpPr>
        <p:spPr>
          <a:xfrm>
            <a:off x="1725988" y="360285"/>
            <a:ext cx="3856569" cy="400110"/>
          </a:xfrm>
          <a:prstGeom prst="rect">
            <a:avLst/>
          </a:prstGeom>
          <a:noFill/>
        </p:spPr>
        <p:txBody>
          <a:bodyPr wrap="none" rtlCol="0">
            <a:spAutoFit/>
          </a:bodyPr>
          <a:lstStyle/>
          <a:p>
            <a:r>
              <a:rPr lang="en-US" altLang="zh-CN" sz="2000" b="1" dirty="0" smtClean="0"/>
              <a:t>Analysis on the likelihood function</a:t>
            </a:r>
            <a:endParaRPr lang="zh-CN" altLang="en-US" sz="2000" b="1" dirty="0"/>
          </a:p>
        </p:txBody>
      </p:sp>
      <mc:AlternateContent xmlns:mc="http://schemas.openxmlformats.org/markup-compatibility/2006" xmlns:a14="http://schemas.microsoft.com/office/drawing/2010/main">
        <mc:Choice Requires="a14">
          <p:sp>
            <p:nvSpPr>
              <p:cNvPr id="4" name="文本框 3"/>
              <p:cNvSpPr txBox="1"/>
              <p:nvPr/>
            </p:nvSpPr>
            <p:spPr>
              <a:xfrm>
                <a:off x="255189" y="940637"/>
                <a:ext cx="5494196" cy="398122"/>
              </a:xfrm>
              <a:prstGeom prst="rect">
                <a:avLst/>
              </a:prstGeom>
              <a:noFill/>
            </p:spPr>
            <p:txBody>
              <a:bodyPr wrap="none" lIns="0" tIns="0" rIns="0" bIns="0" rtlCol="0">
                <a:spAutoFit/>
              </a:bodyPr>
              <a:lstStyle/>
              <a:p>
                <a:r>
                  <a:rPr lang="en-US" altLang="zh-CN" sz="1600" b="0" dirty="0" smtClean="0"/>
                  <a:t>If we set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𝑖</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𝜇</m:t>
                        </m:r>
                      </m:e>
                    </m:d>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r>
                              <a:rPr lang="en-US" altLang="zh-CN" sz="1600" i="1">
                                <a:latin typeface="Cambria Math" panose="02040503050406030204" pitchFamily="18" charset="0"/>
                              </a:rPr>
                              <m:t>𝜇</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𝑠</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e>
                          <m:sup>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𝑖</m:t>
                                </m:r>
                              </m:sub>
                            </m:sSub>
                          </m:sup>
                        </m:sSup>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den>
                    </m:f>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r>
                          <a:rPr lang="en-US" altLang="zh-CN" sz="1600" i="1">
                            <a:latin typeface="Cambria Math" panose="02040503050406030204" pitchFamily="18" charset="0"/>
                          </a:rPr>
                          <m:t>𝜇</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𝑠</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𝑏</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up>
                    </m:sSup>
                  </m:oMath>
                </a14:m>
                <a:r>
                  <a:rPr lang="en-US" altLang="zh-CN" sz="1600" dirty="0" smtClean="0"/>
                  <a:t>, then </a:t>
                </a:r>
                <a14:m>
                  <m:oMath xmlns:m="http://schemas.openxmlformats.org/officeDocument/2006/math">
                    <m:r>
                      <a:rPr lang="en-US" altLang="zh-CN" sz="1600" b="0" i="1" smtClean="0">
                        <a:latin typeface="Cambria Math" panose="02040503050406030204" pitchFamily="18" charset="0"/>
                      </a:rPr>
                      <m:t>𝐿</m:t>
                    </m:r>
                    <m:r>
                      <a:rPr lang="en-US" altLang="zh-CN" sz="1600" b="0" i="1" smtClean="0">
                        <a:latin typeface="Cambria Math" panose="02040503050406030204" pitchFamily="18" charset="0"/>
                      </a:rPr>
                      <m:t>=</m:t>
                    </m:r>
                    <m:nary>
                      <m:naryPr>
                        <m:chr m:val="∏"/>
                        <m:subHide m:val="on"/>
                        <m:supHide m:val="on"/>
                        <m:ctrlPr>
                          <a:rPr lang="en-US" altLang="zh-CN" sz="1600" b="0" i="1" smtClean="0">
                            <a:latin typeface="Cambria Math" panose="02040503050406030204" pitchFamily="18" charset="0"/>
                          </a:rPr>
                        </m:ctrlPr>
                      </m:naryP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𝑖</m:t>
                            </m:r>
                          </m:sub>
                        </m:sSub>
                      </m:e>
                    </m:nary>
                  </m:oMath>
                </a14:m>
                <a:r>
                  <a:rPr lang="en-US" altLang="zh-CN" sz="1600" dirty="0" smtClean="0"/>
                  <a:t>, and we have:</a:t>
                </a:r>
                <a:endParaRPr lang="zh-CN" altLang="en-US" sz="1600" dirty="0"/>
              </a:p>
            </p:txBody>
          </p:sp>
        </mc:Choice>
        <mc:Fallback xmlns="">
          <p:sp>
            <p:nvSpPr>
              <p:cNvPr id="4" name="文本框 3"/>
              <p:cNvSpPr txBox="1">
                <a:spLocks noRot="1" noChangeAspect="1" noMove="1" noResize="1" noEditPoints="1" noAdjustHandles="1" noChangeArrowheads="1" noChangeShapeType="1" noTextEdit="1"/>
              </p:cNvSpPr>
              <p:nvPr/>
            </p:nvSpPr>
            <p:spPr>
              <a:xfrm>
                <a:off x="255189" y="940637"/>
                <a:ext cx="5494196" cy="398122"/>
              </a:xfrm>
              <a:prstGeom prst="rect">
                <a:avLst/>
              </a:prstGeom>
              <a:blipFill>
                <a:blip r:embed="rId3"/>
                <a:stretch>
                  <a:fillRect l="-2331" t="-84848" r="-1110" b="-134848"/>
                </a:stretch>
              </a:blipFill>
            </p:spPr>
            <p:txBody>
              <a:bodyPr/>
              <a:lstStyle/>
              <a:p>
                <a:r>
                  <a:rPr lang="zh-CN" altLang="en-US">
                    <a:noFill/>
                  </a:rPr>
                  <a:t> </a:t>
                </a:r>
              </a:p>
            </p:txBody>
          </p:sp>
        </mc:Fallback>
      </mc:AlternateContent>
      <p:sp>
        <p:nvSpPr>
          <p:cNvPr id="22" name="矩形 21"/>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7" name="文本框 6"/>
              <p:cNvSpPr txBox="1"/>
              <p:nvPr/>
            </p:nvSpPr>
            <p:spPr>
              <a:xfrm>
                <a:off x="5838571" y="793545"/>
                <a:ext cx="2589683" cy="692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𝑞</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=2</m:t>
                      </m:r>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𝑁</m:t>
                          </m:r>
                        </m:sup>
                        <m:e>
                          <m:r>
                            <a:rPr lang="en-US" altLang="zh-CN" sz="1600" b="0" i="1" smtClean="0">
                              <a:latin typeface="Cambria Math" panose="02040503050406030204" pitchFamily="18" charset="0"/>
                            </a:rPr>
                            <m:t>𝑙𝑛</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𝑖</m:t>
                              </m:r>
                            </m:sub>
                          </m:sSub>
                          <m:d>
                            <m:dPr>
                              <m:ctrlPr>
                                <a:rPr lang="en-US" altLang="zh-CN" sz="1600" b="0" i="1" smtClean="0">
                                  <a:latin typeface="Cambria Math" panose="02040503050406030204" pitchFamily="18" charset="0"/>
                                </a:rPr>
                              </m:ctrlPr>
                            </m:d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𝜇</m:t>
                                  </m:r>
                                </m:e>
                              </m:acc>
                            </m:e>
                          </m:d>
                          <m:r>
                            <a:rPr lang="en-US" altLang="zh-CN" sz="1600" b="0" i="1" smtClean="0">
                              <a:latin typeface="Cambria Math" panose="02040503050406030204" pitchFamily="18" charset="0"/>
                            </a:rPr>
                            <m:t>−</m:t>
                          </m:r>
                          <m:r>
                            <a:rPr lang="en-US" altLang="zh-CN" sz="1600" i="1">
                              <a:latin typeface="Cambria Math" panose="02040503050406030204" pitchFamily="18" charset="0"/>
                            </a:rPr>
                            <m:t>𝑙𝑛</m:t>
                          </m:r>
                          <m:sSub>
                            <m:sSubPr>
                              <m:ctrlPr>
                                <a:rPr lang="en-US" altLang="zh-CN" sz="1600" b="0" i="1" smtClean="0">
                                  <a:latin typeface="Cambria Math" panose="02040503050406030204" pitchFamily="18" charset="0"/>
                                </a:rPr>
                              </m:ctrlPr>
                            </m:sSubPr>
                            <m:e>
                              <m:r>
                                <a:rPr lang="en-US" altLang="zh-CN" sz="1600" i="1">
                                  <a:latin typeface="Cambria Math" panose="02040503050406030204" pitchFamily="18" charset="0"/>
                                </a:rPr>
                                <m:t>𝐿</m:t>
                              </m:r>
                            </m:e>
                            <m:sub>
                              <m:r>
                                <a:rPr lang="en-US" altLang="zh-CN" sz="1600" b="0" i="1" smtClean="0">
                                  <a:latin typeface="Cambria Math" panose="02040503050406030204" pitchFamily="18" charset="0"/>
                                </a:rPr>
                                <m:t>𝑖</m:t>
                              </m:r>
                            </m:sub>
                          </m:sSub>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0</m:t>
                              </m:r>
                            </m:e>
                          </m:d>
                        </m:e>
                      </m:nary>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5838571" y="793545"/>
                <a:ext cx="2589683" cy="69230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177799" y="1421746"/>
                <a:ext cx="6504709" cy="362984"/>
              </a:xfrm>
              <a:prstGeom prst="rect">
                <a:avLst/>
              </a:prstGeom>
              <a:noFill/>
            </p:spPr>
            <p:txBody>
              <a:bodyPr wrap="square" rtlCol="0">
                <a:spAutoFit/>
              </a:bodyPr>
              <a:lstStyle/>
              <a:p>
                <a:r>
                  <a:rPr lang="en-US" altLang="zh-CN" sz="1600" dirty="0" smtClean="0"/>
                  <a:t>We want to check how this </a:t>
                </a:r>
                <a14:m>
                  <m:oMath xmlns:m="http://schemas.openxmlformats.org/officeDocument/2006/math">
                    <m:r>
                      <a:rPr lang="en-US" altLang="zh-CN" sz="1800" i="1">
                        <a:latin typeface="Cambria Math" panose="02040503050406030204" pitchFamily="18" charset="0"/>
                      </a:rPr>
                      <m:t>𝑙𝑛</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𝐿</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𝜇</m:t>
                            </m:r>
                          </m:e>
                        </m:acc>
                      </m:e>
                    </m:d>
                    <m:r>
                      <a:rPr lang="en-US" altLang="zh-CN" sz="1800" i="1">
                        <a:latin typeface="Cambria Math" panose="02040503050406030204" pitchFamily="18" charset="0"/>
                      </a:rPr>
                      <m:t>−</m:t>
                    </m:r>
                    <m:r>
                      <a:rPr lang="en-US" altLang="zh-CN" sz="1800" i="1">
                        <a:latin typeface="Cambria Math" panose="02040503050406030204" pitchFamily="18" charset="0"/>
                      </a:rPr>
                      <m:t>𝑙𝑛</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𝐿</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r>
                          <a:rPr lang="en-US" altLang="zh-CN" sz="1800" i="1">
                            <a:latin typeface="Cambria Math" panose="02040503050406030204" pitchFamily="18" charset="0"/>
                          </a:rPr>
                          <m:t>0</m:t>
                        </m:r>
                      </m:e>
                    </m:d>
                  </m:oMath>
                </a14:m>
                <a:r>
                  <a:rPr lang="en-US" altLang="zh-CN" sz="1600" dirty="0" smtClean="0"/>
                  <a:t> term depend on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𝑠</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 </m:t>
                    </m:r>
                  </m:oMath>
                </a14:m>
                <a:r>
                  <a:rPr lang="en-US" altLang="zh-CN" sz="1600" dirty="0" smtClean="0"/>
                  <a:t>and</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𝑏</m:t>
                        </m:r>
                      </m:e>
                      <m:sub>
                        <m:r>
                          <a:rPr lang="en-US" altLang="zh-CN" sz="1600" b="0" i="1" smtClean="0">
                            <a:latin typeface="Cambria Math" panose="02040503050406030204" pitchFamily="18" charset="0"/>
                          </a:rPr>
                          <m:t>𝑖</m:t>
                        </m:r>
                      </m:sub>
                    </m:sSub>
                    <m:r>
                      <a:rPr lang="en-US" altLang="zh-CN" sz="1600" b="0" i="0" smtClean="0">
                        <a:latin typeface="Cambria Math" panose="02040503050406030204" pitchFamily="18" charset="0"/>
                      </a:rPr>
                      <m:t> </m:t>
                    </m:r>
                  </m:oMath>
                </a14:m>
                <a:r>
                  <a:rPr lang="en-US" altLang="zh-CN" sz="1600" dirty="0" smtClean="0"/>
                  <a:t>.</a:t>
                </a:r>
                <a:endParaRPr lang="zh-CN" altLang="en-US" sz="16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177799" y="1421746"/>
                <a:ext cx="6504709" cy="362984"/>
              </a:xfrm>
              <a:prstGeom prst="rect">
                <a:avLst/>
              </a:prstGeom>
              <a:blipFill>
                <a:blip r:embed="rId5"/>
                <a:stretch>
                  <a:fillRect l="-469" t="-6667" b="-20000"/>
                </a:stretch>
              </a:blipFill>
            </p:spPr>
            <p:txBody>
              <a:bodyPr/>
              <a:lstStyle/>
              <a:p>
                <a:r>
                  <a:rPr lang="zh-CN" altLang="en-US">
                    <a:noFill/>
                  </a:rPr>
                  <a:t> </a:t>
                </a:r>
              </a:p>
            </p:txBody>
          </p:sp>
        </mc:Fallback>
      </mc:AlternateContent>
      <p:pic>
        <p:nvPicPr>
          <p:cNvPr id="23" name="图片 22"/>
          <p:cNvPicPr>
            <a:picLocks noChangeAspect="1"/>
          </p:cNvPicPr>
          <p:nvPr/>
        </p:nvPicPr>
        <p:blipFill>
          <a:blip r:embed="rId6">
            <a:clrChange>
              <a:clrFrom>
                <a:srgbClr val="FFFFFF"/>
              </a:clrFrom>
              <a:clrTo>
                <a:srgbClr val="FFFFFF">
                  <a:alpha val="0"/>
                </a:srgbClr>
              </a:clrTo>
            </a:clrChange>
          </a:blip>
          <a:stretch>
            <a:fillRect/>
          </a:stretch>
        </p:blipFill>
        <p:spPr>
          <a:xfrm>
            <a:off x="177799" y="1784730"/>
            <a:ext cx="5987309" cy="3294476"/>
          </a:xfrm>
          <a:prstGeom prst="rect">
            <a:avLst/>
          </a:prstGeom>
        </p:spPr>
      </p:pic>
      <p:sp>
        <p:nvSpPr>
          <p:cNvPr id="24" name="文本框 23"/>
          <p:cNvSpPr txBox="1"/>
          <p:nvPr/>
        </p:nvSpPr>
        <p:spPr>
          <a:xfrm>
            <a:off x="6229401" y="2006894"/>
            <a:ext cx="2710660" cy="1569660"/>
          </a:xfrm>
          <a:prstGeom prst="rect">
            <a:avLst/>
          </a:prstGeom>
          <a:noFill/>
        </p:spPr>
        <p:txBody>
          <a:bodyPr wrap="square" rtlCol="0">
            <a:spAutoFit/>
          </a:bodyPr>
          <a:lstStyle/>
          <a:p>
            <a:pPr algn="just"/>
            <a:r>
              <a:rPr lang="en-US" altLang="zh-CN" sz="1600" dirty="0" smtClean="0"/>
              <a:t>The more background you have, the more likely the excess in data belongs to statistical fluctuation, the less significance you will get.</a:t>
            </a:r>
          </a:p>
          <a:p>
            <a:pPr algn="just"/>
            <a:endParaRPr lang="zh-CN" altLang="en-US" sz="1600" dirty="0"/>
          </a:p>
        </p:txBody>
      </p:sp>
      <p:grpSp>
        <p:nvGrpSpPr>
          <p:cNvPr id="2" name="组合 1"/>
          <p:cNvGrpSpPr/>
          <p:nvPr/>
        </p:nvGrpSpPr>
        <p:grpSpPr>
          <a:xfrm>
            <a:off x="6505248" y="3656555"/>
            <a:ext cx="1837641" cy="474297"/>
            <a:chOff x="6505248" y="3656555"/>
            <a:chExt cx="1837641" cy="474297"/>
          </a:xfrm>
        </p:grpSpPr>
        <mc:AlternateContent xmlns:mc="http://schemas.openxmlformats.org/markup-compatibility/2006" xmlns:a14="http://schemas.microsoft.com/office/drawing/2010/main">
          <mc:Choice Requires="a14">
            <p:sp>
              <p:nvSpPr>
                <p:cNvPr id="26" name="文本框 25"/>
                <p:cNvSpPr txBox="1"/>
                <p:nvPr/>
              </p:nvSpPr>
              <p:spPr>
                <a:xfrm>
                  <a:off x="6505248" y="3656555"/>
                  <a:ext cx="354520" cy="474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𝑠</m:t>
                            </m:r>
                          </m:num>
                          <m:den>
                            <m:r>
                              <a:rPr lang="en-US" altLang="zh-CN" sz="1800" b="0" i="1" smtClean="0">
                                <a:latin typeface="Cambria Math" panose="02040503050406030204" pitchFamily="18" charset="0"/>
                              </a:rPr>
                              <m:t>𝑏</m:t>
                            </m:r>
                          </m:den>
                        </m:f>
                        <m:r>
                          <a:rPr lang="en-US" altLang="zh-CN" sz="1800" i="1" smtClean="0">
                            <a:latin typeface="Cambria Math" panose="02040503050406030204" pitchFamily="18" charset="0"/>
                            <a:ea typeface="Cambria Math" panose="02040503050406030204" pitchFamily="18" charset="0"/>
                          </a:rPr>
                          <m:t>↑</m:t>
                        </m:r>
                      </m:oMath>
                    </m:oMathPara>
                  </a14:m>
                  <a:endParaRPr lang="zh-CN" altLang="en-US" sz="1800" dirty="0"/>
                </a:p>
              </p:txBody>
            </p:sp>
          </mc:Choice>
          <mc:Fallback xmlns="">
            <p:sp>
              <p:nvSpPr>
                <p:cNvPr id="26" name="文本框 25"/>
                <p:cNvSpPr txBox="1">
                  <a:spLocks noRot="1" noChangeAspect="1" noMove="1" noResize="1" noEditPoints="1" noAdjustHandles="1" noChangeArrowheads="1" noChangeShapeType="1" noTextEdit="1"/>
                </p:cNvSpPr>
                <p:nvPr/>
              </p:nvSpPr>
              <p:spPr>
                <a:xfrm>
                  <a:off x="6505248" y="3656555"/>
                  <a:ext cx="354520" cy="474297"/>
                </a:xfrm>
                <a:prstGeom prst="rect">
                  <a:avLst/>
                </a:prstGeom>
                <a:blipFill>
                  <a:blip r:embed="rId7"/>
                  <a:stretch>
                    <a:fillRect/>
                  </a:stretch>
                </a:blipFill>
              </p:spPr>
              <p:txBody>
                <a:bodyPr/>
                <a:lstStyle/>
                <a:p>
                  <a:r>
                    <a:rPr lang="zh-CN" altLang="en-US">
                      <a:noFill/>
                    </a:rPr>
                    <a:t> </a:t>
                  </a:r>
                </a:p>
              </p:txBody>
            </p:sp>
          </mc:Fallback>
        </mc:AlternateContent>
        <p:sp>
          <p:nvSpPr>
            <p:cNvPr id="28" name="左右箭头 27"/>
            <p:cNvSpPr/>
            <p:nvPr/>
          </p:nvSpPr>
          <p:spPr>
            <a:xfrm>
              <a:off x="7118132" y="3798718"/>
              <a:ext cx="600075" cy="201782"/>
            </a:xfrm>
            <a:prstGeom prst="leftRightArrow">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9" name="文本框 28"/>
                <p:cNvSpPr txBox="1"/>
                <p:nvPr/>
              </p:nvSpPr>
              <p:spPr>
                <a:xfrm>
                  <a:off x="7976571" y="3755203"/>
                  <a:ext cx="3663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rPr>
                          <m:t>𝑍</m:t>
                        </m:r>
                        <m:r>
                          <a:rPr lang="en-US" altLang="zh-CN" sz="1800" i="1" smtClean="0">
                            <a:latin typeface="Cambria Math" panose="02040503050406030204" pitchFamily="18" charset="0"/>
                            <a:ea typeface="Cambria Math" panose="02040503050406030204" pitchFamily="18" charset="0"/>
                          </a:rPr>
                          <m:t>↑</m:t>
                        </m:r>
                      </m:oMath>
                    </m:oMathPara>
                  </a14:m>
                  <a:endParaRPr lang="zh-CN" altLang="en-US" sz="18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7976571" y="3755203"/>
                  <a:ext cx="366318" cy="276999"/>
                </a:xfrm>
                <a:prstGeom prst="rect">
                  <a:avLst/>
                </a:prstGeom>
                <a:blipFill>
                  <a:blip r:embed="rId8"/>
                  <a:stretch>
                    <a:fillRect l="-14754" r="-14754" b="-8889"/>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34069408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anim calcmode="lin" valueType="num">
                                      <p:cBhvr>
                                        <p:cTn id="18" dur="750" fill="hold"/>
                                        <p:tgtEl>
                                          <p:spTgt spid="23"/>
                                        </p:tgtEl>
                                        <p:attrNameLst>
                                          <p:attrName>ppt_x</p:attrName>
                                        </p:attrNameLst>
                                      </p:cBhvr>
                                      <p:tavLst>
                                        <p:tav tm="0">
                                          <p:val>
                                            <p:strVal val="#ppt_x"/>
                                          </p:val>
                                        </p:tav>
                                        <p:tav tm="100000">
                                          <p:val>
                                            <p:strVal val="#ppt_x"/>
                                          </p:val>
                                        </p:tav>
                                      </p:tavLst>
                                    </p:anim>
                                    <p:anim calcmode="lin" valueType="num">
                                      <p:cBhvr>
                                        <p:cTn id="1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750"/>
                                        <p:tgtEl>
                                          <p:spTgt spid="2"/>
                                        </p:tgtEl>
                                      </p:cBhvr>
                                    </p:animEffect>
                                    <p:anim calcmode="lin" valueType="num">
                                      <p:cBhvr>
                                        <p:cTn id="30" dur="750" fill="hold"/>
                                        <p:tgtEl>
                                          <p:spTgt spid="2"/>
                                        </p:tgtEl>
                                        <p:attrNameLst>
                                          <p:attrName>ppt_x</p:attrName>
                                        </p:attrNameLst>
                                      </p:cBhvr>
                                      <p:tavLst>
                                        <p:tav tm="0">
                                          <p:val>
                                            <p:strVal val="#ppt_x"/>
                                          </p:val>
                                        </p:tav>
                                        <p:tav tm="100000">
                                          <p:val>
                                            <p:strVal val="#ppt_x"/>
                                          </p:val>
                                        </p:tav>
                                      </p:tavLst>
                                    </p:anim>
                                    <p:anim calcmode="lin" valueType="num">
                                      <p:cBhvr>
                                        <p:cTn id="31"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THREE</a:t>
            </a:r>
            <a:endParaRPr lang="zh-CN" altLang="en-US" sz="2000" dirty="0"/>
          </a:p>
        </p:txBody>
      </p:sp>
      <p:sp>
        <p:nvSpPr>
          <p:cNvPr id="5" name="文本框 4"/>
          <p:cNvSpPr txBox="1"/>
          <p:nvPr/>
        </p:nvSpPr>
        <p:spPr>
          <a:xfrm>
            <a:off x="1725988" y="360285"/>
            <a:ext cx="3856569" cy="400110"/>
          </a:xfrm>
          <a:prstGeom prst="rect">
            <a:avLst/>
          </a:prstGeom>
          <a:noFill/>
        </p:spPr>
        <p:txBody>
          <a:bodyPr wrap="none" rtlCol="0">
            <a:spAutoFit/>
          </a:bodyPr>
          <a:lstStyle/>
          <a:p>
            <a:r>
              <a:rPr lang="en-US" altLang="zh-CN" sz="2000" b="1" dirty="0"/>
              <a:t>Analysis on the likelihood function</a:t>
            </a:r>
            <a:endParaRPr lang="zh-CN" altLang="en-US" sz="2000" b="1" dirty="0"/>
          </a:p>
        </p:txBody>
      </p:sp>
      <p:sp>
        <p:nvSpPr>
          <p:cNvPr id="22" name="矩形 21"/>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185912" y="996256"/>
                <a:ext cx="6936720" cy="734688"/>
              </a:xfrm>
              <a:prstGeom prst="rect">
                <a:avLst/>
              </a:prstGeom>
            </p:spPr>
            <p:txBody>
              <a:bodyPr wrap="square">
                <a:spAutoFit/>
              </a:bodyPr>
              <a:lstStyle/>
              <a:p>
                <a:r>
                  <a:rPr lang="en-US" altLang="zh-CN" sz="1600" dirty="0" smtClean="0"/>
                  <a:t>If we take </a:t>
                </a:r>
                <a14:m>
                  <m:oMath xmlns:m="http://schemas.openxmlformats.org/officeDocument/2006/math">
                    <m:acc>
                      <m:accPr>
                        <m:chr m:val="̂"/>
                        <m:ctrlPr>
                          <a:rPr lang="en-US" altLang="zh-CN" sz="1600" i="1" smtClean="0">
                            <a:latin typeface="Cambria Math" panose="02040503050406030204" pitchFamily="18" charset="0"/>
                          </a:rPr>
                        </m:ctrlPr>
                      </m:accPr>
                      <m:e>
                        <m:r>
                          <a:rPr lang="en-US" altLang="zh-CN" sz="1600" b="0" i="1" smtClean="0">
                            <a:latin typeface="Cambria Math" panose="02040503050406030204" pitchFamily="18" charset="0"/>
                          </a:rPr>
                          <m:t>𝜇</m:t>
                        </m:r>
                      </m:e>
                    </m:acc>
                    <m:r>
                      <a:rPr lang="en-US" altLang="zh-CN" sz="1600" b="0" i="1" smtClean="0">
                        <a:latin typeface="Cambria Math" panose="02040503050406030204" pitchFamily="18" charset="0"/>
                      </a:rPr>
                      <m:t>=1,</m:t>
                    </m:r>
                  </m:oMath>
                </a14:m>
                <a:r>
                  <a:rPr lang="zh-CN" altLang="en-US" sz="1600" dirty="0" smtClean="0"/>
                  <a:t> </a:t>
                </a:r>
                <a:r>
                  <a:rPr lang="en-US" altLang="zh-CN" sz="1600" dirty="0" smtClean="0"/>
                  <a:t>then </a:t>
                </a:r>
                <a14:m>
                  <m:oMath xmlns:m="http://schemas.openxmlformats.org/officeDocument/2006/math">
                    <m:r>
                      <a:rPr lang="en-US" altLang="zh-CN" sz="1600" i="1">
                        <a:latin typeface="Cambria Math" panose="02040503050406030204" pitchFamily="18" charset="0"/>
                      </a:rPr>
                      <m:t>𝑙𝑛</m:t>
                    </m:r>
                    <m:r>
                      <a:rPr lang="en-US" altLang="zh-CN" sz="1600" b="0" i="1" smtClean="0">
                        <a:latin typeface="Cambria Math" panose="02040503050406030204" pitchFamily="18" charset="0"/>
                      </a:rPr>
                      <m:t>𝐿</m:t>
                    </m:r>
                    <m:d>
                      <m:dPr>
                        <m:ctrlPr>
                          <a:rPr lang="en-US" altLang="zh-CN" sz="1600" i="1">
                            <a:latin typeface="Cambria Math" panose="02040503050406030204" pitchFamily="18" charset="0"/>
                          </a:rPr>
                        </m:ctrlPr>
                      </m:d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𝜇</m:t>
                            </m:r>
                          </m:e>
                        </m:acc>
                      </m:e>
                    </m:d>
                    <m:r>
                      <a:rPr lang="en-US" altLang="zh-CN" sz="1600" i="1">
                        <a:latin typeface="Cambria Math" panose="02040503050406030204" pitchFamily="18" charset="0"/>
                      </a:rPr>
                      <m:t>−</m:t>
                    </m:r>
                    <m:r>
                      <a:rPr lang="en-US" altLang="zh-CN" sz="1600" i="1">
                        <a:latin typeface="Cambria Math" panose="02040503050406030204" pitchFamily="18" charset="0"/>
                      </a:rPr>
                      <m:t>𝑙𝑛𝐿</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0</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𝑙𝑛</m:t>
                    </m:r>
                    <m:f>
                      <m:fPr>
                        <m:ctrlPr>
                          <a:rPr lang="en-US" altLang="zh-CN" sz="1600" b="0" i="1" smtClean="0">
                            <a:latin typeface="Cambria Math" panose="02040503050406030204" pitchFamily="18" charset="0"/>
                          </a:rPr>
                        </m:ctrlPr>
                      </m:fPr>
                      <m:num>
                        <m:sSup>
                          <m:sSupPr>
                            <m:ctrlPr>
                              <a:rPr lang="en-US" altLang="zh-CN" sz="1600" i="1">
                                <a:latin typeface="Cambria Math" panose="02040503050406030204" pitchFamily="18" charset="0"/>
                              </a:rPr>
                            </m:ctrlPr>
                          </m:sSupPr>
                          <m:e>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𝑏</m:t>
                                </m:r>
                              </m:e>
                            </m:d>
                          </m:e>
                          <m:sup>
                            <m:r>
                              <a:rPr lang="en-US" altLang="zh-CN" sz="1600" i="1">
                                <a:latin typeface="Cambria Math" panose="02040503050406030204" pitchFamily="18" charset="0"/>
                              </a:rPr>
                              <m:t>𝑠</m:t>
                            </m:r>
                            <m:r>
                              <a:rPr lang="en-US" altLang="zh-CN" sz="1600" i="1">
                                <a:latin typeface="Cambria Math" panose="02040503050406030204" pitchFamily="18" charset="0"/>
                              </a:rPr>
                              <m:t>+</m:t>
                            </m:r>
                            <m:r>
                              <a:rPr lang="en-US" altLang="zh-CN" sz="1600" i="1">
                                <a:latin typeface="Cambria Math" panose="02040503050406030204" pitchFamily="18" charset="0"/>
                              </a:rPr>
                              <m:t>𝑏</m:t>
                            </m:r>
                          </m:sup>
                        </m:sSup>
                      </m:num>
                      <m:den>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𝑏</m:t>
                            </m:r>
                          </m:e>
                          <m:sup>
                            <m:r>
                              <a:rPr lang="en-US" altLang="zh-CN" sz="1600" b="0" i="1" smtClean="0">
                                <a:latin typeface="Cambria Math" panose="02040503050406030204" pitchFamily="18" charset="0"/>
                              </a:rPr>
                              <m:t>𝑏</m:t>
                            </m:r>
                          </m:sup>
                        </m:sSup>
                      </m:den>
                    </m:f>
                    <m:r>
                      <a:rPr lang="en-US" altLang="zh-CN" sz="1600" b="0" i="0" smtClean="0">
                        <a:latin typeface="Cambria Math" panose="02040503050406030204" pitchFamily="18" charset="0"/>
                      </a:rPr>
                      <m:t>−</m:t>
                    </m:r>
                    <m:r>
                      <a:rPr lang="en-US" altLang="zh-CN" sz="1600" b="0" i="1" smtClean="0">
                        <a:latin typeface="Cambria Math" panose="02040503050406030204" pitchFamily="18" charset="0"/>
                      </a:rPr>
                      <m:t>𝑠</m:t>
                    </m:r>
                  </m:oMath>
                </a14:m>
                <a:endParaRPr lang="zh-CN" altLang="en-US" sz="1600" i="1" dirty="0"/>
              </a:p>
              <a:p>
                <a:endParaRPr lang="zh-CN" altLang="en-US" sz="1600" dirty="0"/>
              </a:p>
            </p:txBody>
          </p:sp>
        </mc:Choice>
        <mc:Fallback xmlns="">
          <p:sp>
            <p:nvSpPr>
              <p:cNvPr id="2" name="矩形 1"/>
              <p:cNvSpPr>
                <a:spLocks noRot="1" noChangeAspect="1" noMove="1" noResize="1" noEditPoints="1" noAdjustHandles="1" noChangeArrowheads="1" noChangeShapeType="1" noTextEdit="1"/>
              </p:cNvSpPr>
              <p:nvPr/>
            </p:nvSpPr>
            <p:spPr>
              <a:xfrm>
                <a:off x="185912" y="996256"/>
                <a:ext cx="6936720" cy="734688"/>
              </a:xfrm>
              <a:prstGeom prst="rect">
                <a:avLst/>
              </a:prstGeom>
              <a:blipFill>
                <a:blip r:embed="rId3"/>
                <a:stretch>
                  <a:fillRect l="-4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185912" y="1604043"/>
                <a:ext cx="7372351" cy="338554"/>
              </a:xfrm>
              <a:prstGeom prst="rect">
                <a:avLst/>
              </a:prstGeom>
              <a:noFill/>
            </p:spPr>
            <p:txBody>
              <a:bodyPr wrap="square" rtlCol="0">
                <a:spAutoFit/>
              </a:bodyPr>
              <a:lstStyle/>
              <a:p>
                <a:r>
                  <a:rPr lang="en-US" altLang="zh-CN" sz="1600" dirty="0" smtClean="0"/>
                  <a:t>If we assume </a:t>
                </a:r>
                <a14:m>
                  <m:oMath xmlns:m="http://schemas.openxmlformats.org/officeDocument/2006/math">
                    <m:r>
                      <a:rPr lang="en-US" altLang="zh-CN" sz="1600" b="0" i="1" smtClean="0">
                        <a:latin typeface="Cambria Math" panose="02040503050406030204" pitchFamily="18" charset="0"/>
                      </a:rPr>
                      <m:t>𝑠</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𝑏</m:t>
                    </m:r>
                  </m:oMath>
                </a14:m>
                <a:r>
                  <a:rPr lang="en-US" altLang="zh-CN" sz="1600" dirty="0" smtClean="0"/>
                  <a:t>, then a Taylor expansion about </a:t>
                </a:r>
                <a14:m>
                  <m:oMath xmlns:m="http://schemas.openxmlformats.org/officeDocument/2006/math">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=0</m:t>
                    </m:r>
                  </m:oMath>
                </a14:m>
                <a:r>
                  <a:rPr lang="zh-CN" altLang="en-US" sz="1600" dirty="0" smtClean="0"/>
                  <a:t> </a:t>
                </a:r>
                <a:r>
                  <a:rPr lang="en-US" altLang="zh-CN" sz="1600" dirty="0" smtClean="0"/>
                  <a:t>gives the following equation:</a:t>
                </a:r>
                <a:endParaRPr lang="zh-CN" altLang="en-US" sz="1600" dirty="0"/>
              </a:p>
            </p:txBody>
          </p:sp>
        </mc:Choice>
        <mc:Fallback xmlns="">
          <p:sp>
            <p:nvSpPr>
              <p:cNvPr id="3" name="文本框 2"/>
              <p:cNvSpPr txBox="1">
                <a:spLocks noRot="1" noChangeAspect="1" noMove="1" noResize="1" noEditPoints="1" noAdjustHandles="1" noChangeArrowheads="1" noChangeShapeType="1" noTextEdit="1"/>
              </p:cNvSpPr>
              <p:nvPr/>
            </p:nvSpPr>
            <p:spPr>
              <a:xfrm>
                <a:off x="185912" y="1604043"/>
                <a:ext cx="7372351" cy="338554"/>
              </a:xfrm>
              <a:prstGeom prst="rect">
                <a:avLst/>
              </a:prstGeom>
              <a:blipFill>
                <a:blip r:embed="rId4"/>
                <a:stretch>
                  <a:fillRect l="-413" t="-5357" b="-21429"/>
                </a:stretch>
              </a:blipFill>
            </p:spPr>
            <p:txBody>
              <a:bodyPr/>
              <a:lstStyle/>
              <a:p>
                <a:r>
                  <a:rPr lang="zh-CN" altLang="en-US">
                    <a:noFill/>
                  </a:rPr>
                  <a:t> </a:t>
                </a:r>
              </a:p>
            </p:txBody>
          </p:sp>
        </mc:Fallback>
      </mc:AlternateContent>
      <p:sp>
        <p:nvSpPr>
          <p:cNvPr id="6" name="矩形 5"/>
          <p:cNvSpPr/>
          <p:nvPr/>
        </p:nvSpPr>
        <p:spPr>
          <a:xfrm>
            <a:off x="1010556" y="2134281"/>
            <a:ext cx="5598477" cy="300082"/>
          </a:xfrm>
          <a:prstGeom prst="rect">
            <a:avLst/>
          </a:prstGeom>
        </p:spPr>
        <p:txBody>
          <a:bodyPr wrap="square">
            <a:spAutoFit/>
          </a:bodyPr>
          <a:lstStyle/>
          <a:p>
            <a:endParaRPr lang="zh-CN" altLang="en-US" dirty="0"/>
          </a:p>
        </p:txBody>
      </p:sp>
      <mc:AlternateContent xmlns:mc="http://schemas.openxmlformats.org/markup-compatibility/2006" xmlns:a14="http://schemas.microsoft.com/office/drawing/2010/main">
        <mc:Choice Requires="a14">
          <p:sp>
            <p:nvSpPr>
              <p:cNvPr id="8" name="矩形 7"/>
              <p:cNvSpPr/>
              <p:nvPr/>
            </p:nvSpPr>
            <p:spPr>
              <a:xfrm>
                <a:off x="185912" y="1986842"/>
                <a:ext cx="4901598" cy="586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1600" i="1" smtClean="0">
                              <a:latin typeface="Cambria Math" panose="02040503050406030204" pitchFamily="18" charset="0"/>
                            </a:rPr>
                          </m:ctrlPr>
                        </m:dPr>
                        <m:e>
                          <m:r>
                            <a:rPr lang="en-US" altLang="zh-CN" sz="1600" i="1">
                              <a:latin typeface="Cambria Math" panose="02040503050406030204" pitchFamily="18" charset="0"/>
                            </a:rPr>
                            <m:t>𝑙𝑛𝐿</m:t>
                          </m:r>
                          <m:d>
                            <m:dPr>
                              <m:ctrlPr>
                                <a:rPr lang="en-US" altLang="zh-CN" sz="1600" i="1">
                                  <a:latin typeface="Cambria Math" panose="02040503050406030204" pitchFamily="18" charset="0"/>
                                </a:rPr>
                              </m:ctrlPr>
                            </m:d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𝜇</m:t>
                                  </m:r>
                                </m:e>
                              </m:acc>
                            </m:e>
                          </m:d>
                          <m:r>
                            <a:rPr lang="en-US" altLang="zh-CN" sz="1600" i="1">
                              <a:latin typeface="Cambria Math" panose="02040503050406030204" pitchFamily="18" charset="0"/>
                            </a:rPr>
                            <m:t>−</m:t>
                          </m:r>
                          <m:r>
                            <a:rPr lang="en-US" altLang="zh-CN" sz="1600" i="1">
                              <a:latin typeface="Cambria Math" panose="02040503050406030204" pitchFamily="18" charset="0"/>
                            </a:rPr>
                            <m:t>𝑙𝑛𝐿</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0</m:t>
                              </m:r>
                            </m:e>
                          </m:d>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rPr>
                            <m:t>𝑙𝑛</m:t>
                          </m:r>
                          <m:r>
                            <a:rPr lang="zh-CN" altLang="en-US" sz="1600" i="1">
                              <a:latin typeface="Cambria Math" panose="02040503050406030204" pitchFamily="18" charset="0"/>
                            </a:rPr>
                            <m:t>[</m:t>
                          </m:r>
                          <m:r>
                            <a:rPr lang="zh-CN" altLang="en-US" sz="1600" i="1">
                              <a:latin typeface="Cambria Math" panose="02040503050406030204" pitchFamily="18" charset="0"/>
                            </a:rPr>
                            <m:t>𝑏</m:t>
                          </m:r>
                        </m:e>
                      </m:d>
                      <m:r>
                        <a:rPr lang="zh-CN" altLang="en-US" sz="1600" i="1">
                          <a:latin typeface="Cambria Math" panose="02040503050406030204" pitchFamily="18" charset="0"/>
                        </a:rPr>
                        <m:t>⁢</m:t>
                      </m:r>
                      <m:r>
                        <a:rPr lang="zh-CN" altLang="en-US" sz="1600" i="1">
                          <a:latin typeface="Cambria Math" panose="02040503050406030204" pitchFamily="18" charset="0"/>
                        </a:rPr>
                        <m:t>𝑠</m:t>
                      </m:r>
                      <m:r>
                        <a:rPr lang="zh-CN" altLang="en-US" sz="1600" i="1">
                          <a:latin typeface="Cambria Math" panose="02040503050406030204" pitchFamily="18" charset="0"/>
                        </a:rPr>
                        <m:t>+</m:t>
                      </m:r>
                      <m:f>
                        <m:fPr>
                          <m:ctrlPr>
                            <a:rPr lang="zh-CN" altLang="en-US" sz="1600" i="1">
                              <a:latin typeface="Cambria Math" panose="02040503050406030204" pitchFamily="18" charset="0"/>
                            </a:rPr>
                          </m:ctrlPr>
                        </m:fPr>
                        <m:num>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𝑠</m:t>
                              </m:r>
                            </m:e>
                            <m:sup>
                              <m:r>
                                <a:rPr lang="zh-CN" altLang="en-US" sz="1600" i="1">
                                  <a:latin typeface="Cambria Math" panose="02040503050406030204" pitchFamily="18" charset="0"/>
                                </a:rPr>
                                <m:t>2</m:t>
                              </m:r>
                            </m:sup>
                          </m:sSup>
                        </m:num>
                        <m:den>
                          <m:r>
                            <a:rPr lang="zh-CN" altLang="en-US" sz="1600" i="1">
                              <a:latin typeface="Cambria Math" panose="02040503050406030204" pitchFamily="18" charset="0"/>
                            </a:rPr>
                            <m:t>2⁢</m:t>
                          </m:r>
                          <m:r>
                            <a:rPr lang="zh-CN" altLang="en-US" sz="1600" i="1">
                              <a:latin typeface="Cambria Math" panose="02040503050406030204" pitchFamily="18" charset="0"/>
                            </a:rPr>
                            <m:t>𝑏</m:t>
                          </m:r>
                        </m:den>
                      </m:f>
                      <m:r>
                        <a:rPr lang="zh-CN" altLang="en-US" sz="1600" i="1">
                          <a:latin typeface="Cambria Math" panose="02040503050406030204" pitchFamily="18" charset="0"/>
                        </a:rPr>
                        <m:t>−</m:t>
                      </m:r>
                      <m:f>
                        <m:fPr>
                          <m:ctrlPr>
                            <a:rPr lang="zh-CN" altLang="en-US" sz="1600" i="1">
                              <a:latin typeface="Cambria Math" panose="02040503050406030204" pitchFamily="18" charset="0"/>
                            </a:rPr>
                          </m:ctrlPr>
                        </m:fPr>
                        <m:num>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𝑠</m:t>
                              </m:r>
                            </m:e>
                            <m:sup>
                              <m:r>
                                <a:rPr lang="zh-CN" altLang="en-US" sz="1600" i="1">
                                  <a:latin typeface="Cambria Math" panose="02040503050406030204" pitchFamily="18" charset="0"/>
                                </a:rPr>
                                <m:t>3</m:t>
                              </m:r>
                            </m:sup>
                          </m:sSup>
                        </m:num>
                        <m:den>
                          <m:r>
                            <a:rPr lang="zh-CN" altLang="en-US" sz="1600" i="1">
                              <a:latin typeface="Cambria Math" panose="02040503050406030204" pitchFamily="18" charset="0"/>
                            </a:rPr>
                            <m:t>6⁢</m:t>
                          </m:r>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𝑏</m:t>
                              </m:r>
                            </m:e>
                            <m:sup>
                              <m:r>
                                <a:rPr lang="zh-CN" altLang="en-US" sz="1600" i="1">
                                  <a:latin typeface="Cambria Math" panose="02040503050406030204" pitchFamily="18" charset="0"/>
                                </a:rPr>
                                <m:t>2</m:t>
                              </m:r>
                            </m:sup>
                          </m:sSup>
                        </m:den>
                      </m:f>
                      <m:r>
                        <a:rPr lang="zh-CN" altLang="en-US" sz="1600" i="1">
                          <a:latin typeface="Cambria Math" panose="02040503050406030204" pitchFamily="18" charset="0"/>
                        </a:rPr>
                        <m:t>+</m:t>
                      </m:r>
                      <m:f>
                        <m:fPr>
                          <m:ctrlPr>
                            <a:rPr lang="zh-CN" altLang="en-US" sz="1600" i="1">
                              <a:latin typeface="Cambria Math" panose="02040503050406030204" pitchFamily="18" charset="0"/>
                            </a:rPr>
                          </m:ctrlPr>
                        </m:fPr>
                        <m:num>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𝑠</m:t>
                              </m:r>
                            </m:e>
                            <m:sup>
                              <m:r>
                                <a:rPr lang="zh-CN" altLang="en-US" sz="1600" i="1">
                                  <a:latin typeface="Cambria Math" panose="02040503050406030204" pitchFamily="18" charset="0"/>
                                </a:rPr>
                                <m:t>4</m:t>
                              </m:r>
                            </m:sup>
                          </m:sSup>
                        </m:num>
                        <m:den>
                          <m:r>
                            <a:rPr lang="zh-CN" altLang="en-US" sz="1600" i="1">
                              <a:latin typeface="Cambria Math" panose="02040503050406030204" pitchFamily="18" charset="0"/>
                            </a:rPr>
                            <m:t>12⁢</m:t>
                          </m:r>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𝑏</m:t>
                              </m:r>
                            </m:e>
                            <m:sup>
                              <m:r>
                                <a:rPr lang="zh-CN" altLang="en-US" sz="1600" i="1">
                                  <a:latin typeface="Cambria Math" panose="02040503050406030204" pitchFamily="18" charset="0"/>
                                </a:rPr>
                                <m:t>3</m:t>
                              </m:r>
                            </m:sup>
                          </m:sSup>
                        </m:den>
                      </m:f>
                      <m:r>
                        <a:rPr lang="zh-CN" altLang="en-US" sz="1600" i="1">
                          <a:latin typeface="Cambria Math" panose="02040503050406030204" pitchFamily="18" charset="0"/>
                        </a:rPr>
                        <m:t>+</m:t>
                      </m:r>
                      <m:sSup>
                        <m:sSupPr>
                          <m:ctrlPr>
                            <a:rPr lang="zh-CN" altLang="en-US" sz="1600" i="1">
                              <a:latin typeface="Cambria Math" panose="02040503050406030204" pitchFamily="18" charset="0"/>
                            </a:rPr>
                          </m:ctrlPr>
                        </m:sSupPr>
                        <m:e>
                          <m:d>
                            <m:dPr>
                              <m:begChr m:val=""/>
                              <m:endChr m:val="]"/>
                              <m:ctrlPr>
                                <a:rPr lang="zh-CN" altLang="en-US" sz="1600" i="1">
                                  <a:latin typeface="Cambria Math" panose="02040503050406030204" pitchFamily="18" charset="0"/>
                                </a:rPr>
                              </m:ctrlPr>
                            </m:dPr>
                            <m:e>
                              <m:r>
                                <a:rPr lang="zh-CN" altLang="en-US" sz="1600" i="1">
                                  <a:latin typeface="Cambria Math" panose="02040503050406030204" pitchFamily="18" charset="0"/>
                                </a:rPr>
                                <m:t>𝑂</m:t>
                              </m:r>
                              <m:r>
                                <a:rPr lang="zh-CN" altLang="en-US" sz="1600" i="1">
                                  <a:latin typeface="Cambria Math" panose="02040503050406030204" pitchFamily="18" charset="0"/>
                                </a:rPr>
                                <m:t>[</m:t>
                              </m:r>
                              <m:r>
                                <a:rPr lang="zh-CN" altLang="en-US" sz="1600" i="1">
                                  <a:latin typeface="Cambria Math" panose="02040503050406030204" pitchFamily="18" charset="0"/>
                                </a:rPr>
                                <m:t>𝑠</m:t>
                              </m:r>
                            </m:e>
                          </m:d>
                        </m:e>
                        <m:sup>
                          <m:r>
                            <a:rPr lang="zh-CN" altLang="en-US" sz="1600" i="1">
                              <a:latin typeface="Cambria Math" panose="02040503050406030204" pitchFamily="18" charset="0"/>
                            </a:rPr>
                            <m:t>5</m:t>
                          </m:r>
                        </m:sup>
                      </m:sSup>
                    </m:oMath>
                  </m:oMathPara>
                </a14:m>
                <a:endParaRPr lang="zh-CN" altLang="en-US" sz="1600" i="1" dirty="0"/>
              </a:p>
            </p:txBody>
          </p:sp>
        </mc:Choice>
        <mc:Fallback xmlns="">
          <p:sp>
            <p:nvSpPr>
              <p:cNvPr id="8" name="矩形 7"/>
              <p:cNvSpPr>
                <a:spLocks noRot="1" noChangeAspect="1" noMove="1" noResize="1" noEditPoints="1" noAdjustHandles="1" noChangeArrowheads="1" noChangeShapeType="1" noTextEdit="1"/>
              </p:cNvSpPr>
              <p:nvPr/>
            </p:nvSpPr>
            <p:spPr>
              <a:xfrm>
                <a:off x="185912" y="1986842"/>
                <a:ext cx="4901598" cy="58644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85912" y="2687049"/>
                <a:ext cx="3509756" cy="338554"/>
              </a:xfrm>
              <a:prstGeom prst="rect">
                <a:avLst/>
              </a:prstGeom>
              <a:noFill/>
            </p:spPr>
            <p:txBody>
              <a:bodyPr wrap="square" rtlCol="0">
                <a:spAutoFit/>
              </a:bodyPr>
              <a:lstStyle/>
              <a:p>
                <a:r>
                  <a:rPr lang="en-US" altLang="zh-CN" sz="1600" dirty="0" smtClean="0"/>
                  <a:t>Further assuming that </a:t>
                </a:r>
                <a14:m>
                  <m:oMath xmlns:m="http://schemas.openxmlformats.org/officeDocument/2006/math">
                    <m:r>
                      <a:rPr lang="en-US" altLang="zh-CN" sz="1600" b="0" i="1" smtClean="0">
                        <a:latin typeface="Cambria Math" panose="02040503050406030204" pitchFamily="18" charset="0"/>
                      </a:rPr>
                      <m:t>𝑏</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𝑐𝑜𝑛𝑠𝑡</m:t>
                    </m:r>
                  </m:oMath>
                </a14:m>
                <a:r>
                  <a:rPr lang="en-US" altLang="zh-CN" sz="1600" dirty="0" smtClean="0"/>
                  <a:t>, gives:</a:t>
                </a:r>
                <a:endParaRPr lang="zh-CN" alt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85912" y="2687049"/>
                <a:ext cx="3509756" cy="338554"/>
              </a:xfrm>
              <a:prstGeom prst="rect">
                <a:avLst/>
              </a:prstGeom>
              <a:blipFill>
                <a:blip r:embed="rId6"/>
                <a:stretch>
                  <a:fillRect l="-868" t="-5455" r="-521" b="-23636"/>
                </a:stretch>
              </a:blipFill>
            </p:spPr>
            <p:txBody>
              <a:bodyPr/>
              <a:lstStyle/>
              <a:p>
                <a:r>
                  <a:rPr lang="zh-CN" altLang="en-US">
                    <a:noFill/>
                  </a:rPr>
                  <a:t> </a:t>
                </a:r>
              </a:p>
            </p:txBody>
          </p:sp>
        </mc:Fallback>
      </mc:AlternateContent>
      <p:grpSp>
        <p:nvGrpSpPr>
          <p:cNvPr id="15" name="组合 14"/>
          <p:cNvGrpSpPr/>
          <p:nvPr/>
        </p:nvGrpSpPr>
        <p:grpSpPr>
          <a:xfrm>
            <a:off x="185912" y="3137120"/>
            <a:ext cx="5234757" cy="586443"/>
            <a:chOff x="185912" y="2853998"/>
            <a:chExt cx="5234757" cy="586443"/>
          </a:xfrm>
        </p:grpSpPr>
        <mc:AlternateContent xmlns:mc="http://schemas.openxmlformats.org/markup-compatibility/2006" xmlns:a14="http://schemas.microsoft.com/office/drawing/2010/main">
          <mc:Choice Requires="a14">
            <p:sp>
              <p:nvSpPr>
                <p:cNvPr id="10" name="矩形 9"/>
                <p:cNvSpPr/>
                <p:nvPr/>
              </p:nvSpPr>
              <p:spPr>
                <a:xfrm>
                  <a:off x="185912" y="2853998"/>
                  <a:ext cx="3872407" cy="586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𝑙𝑛𝐿</m:t>
                        </m:r>
                        <m:d>
                          <m:dPr>
                            <m:ctrlPr>
                              <a:rPr lang="en-US" altLang="zh-CN" sz="1600" i="1">
                                <a:latin typeface="Cambria Math" panose="02040503050406030204" pitchFamily="18" charset="0"/>
                              </a:rPr>
                            </m:ctrlPr>
                          </m:d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𝜇</m:t>
                                </m:r>
                              </m:e>
                            </m:acc>
                          </m:e>
                        </m:d>
                        <m:r>
                          <a:rPr lang="en-US" altLang="zh-CN" sz="1600" i="1">
                            <a:latin typeface="Cambria Math" panose="02040503050406030204" pitchFamily="18" charset="0"/>
                          </a:rPr>
                          <m:t>−</m:t>
                        </m:r>
                        <m:r>
                          <a:rPr lang="en-US" altLang="zh-CN" sz="1600" i="1">
                            <a:latin typeface="Cambria Math" panose="02040503050406030204" pitchFamily="18" charset="0"/>
                          </a:rPr>
                          <m:t>𝑙𝑛𝐿</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0</m:t>
                            </m:r>
                          </m:e>
                        </m:d>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𝑡</m:t>
                        </m:r>
                        <m:r>
                          <a:rPr lang="en-US" altLang="zh-CN" sz="1600" b="0" i="1" smtClean="0">
                            <a:latin typeface="Cambria Math" panose="02040503050406030204" pitchFamily="18" charset="0"/>
                            <a:ea typeface="Cambria Math" panose="02040503050406030204" pitchFamily="18" charset="0"/>
                          </a:rPr>
                          <m:t>(</m:t>
                        </m:r>
                        <m:f>
                          <m:fPr>
                            <m:ctrlPr>
                              <a:rPr lang="en-US" altLang="zh-CN" sz="1600" b="0" i="1" smtClean="0">
                                <a:latin typeface="Cambria Math" panose="02040503050406030204" pitchFamily="18" charset="0"/>
                                <a:ea typeface="Cambria Math" panose="02040503050406030204" pitchFamily="18" charset="0"/>
                              </a:rPr>
                            </m:ctrlPr>
                          </m:fPr>
                          <m:num>
                            <m:r>
                              <a:rPr lang="en-US" altLang="zh-CN" sz="1600" b="0" i="1" smtClean="0">
                                <a:latin typeface="Cambria Math" panose="02040503050406030204" pitchFamily="18" charset="0"/>
                                <a:ea typeface="Cambria Math" panose="02040503050406030204" pitchFamily="18" charset="0"/>
                              </a:rPr>
                              <m:t>𝑡</m:t>
                            </m:r>
                          </m:num>
                          <m:den>
                            <m:r>
                              <a:rPr lang="en-US" altLang="zh-CN" sz="1600" b="0" i="1" smtClean="0">
                                <a:latin typeface="Cambria Math" panose="02040503050406030204" pitchFamily="18" charset="0"/>
                                <a:ea typeface="Cambria Math" panose="02040503050406030204" pitchFamily="18" charset="0"/>
                              </a:rPr>
                              <m:t>2</m:t>
                            </m:r>
                          </m:den>
                        </m:f>
                        <m:r>
                          <a:rPr lang="en-US" altLang="zh-CN" sz="1600" b="0" i="1" smtClean="0">
                            <a:latin typeface="Cambria Math" panose="02040503050406030204" pitchFamily="18" charset="0"/>
                            <a:ea typeface="Cambria Math" panose="02040503050406030204" pitchFamily="18" charset="0"/>
                          </a:rPr>
                          <m:t>−</m:t>
                        </m:r>
                        <m:f>
                          <m:fPr>
                            <m:ctrlPr>
                              <a:rPr lang="en-US" altLang="zh-CN" sz="1600" b="0" i="1" smtClean="0">
                                <a:latin typeface="Cambria Math" panose="02040503050406030204" pitchFamily="18" charset="0"/>
                                <a:ea typeface="Cambria Math" panose="02040503050406030204" pitchFamily="18" charset="0"/>
                              </a:rPr>
                            </m:ctrlPr>
                          </m:fPr>
                          <m:num>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𝑡</m:t>
                                </m:r>
                              </m:e>
                              <m:sup>
                                <m:r>
                                  <a:rPr lang="en-US" altLang="zh-CN" sz="1600" b="0" i="1" smtClean="0">
                                    <a:latin typeface="Cambria Math" panose="02040503050406030204" pitchFamily="18" charset="0"/>
                                    <a:ea typeface="Cambria Math" panose="02040503050406030204" pitchFamily="18" charset="0"/>
                                  </a:rPr>
                                  <m:t>2</m:t>
                                </m:r>
                              </m:sup>
                            </m:sSup>
                          </m:num>
                          <m:den>
                            <m:r>
                              <a:rPr lang="en-US" altLang="zh-CN" sz="1600" b="0" i="1" smtClean="0">
                                <a:latin typeface="Cambria Math" panose="02040503050406030204" pitchFamily="18" charset="0"/>
                                <a:ea typeface="Cambria Math" panose="02040503050406030204" pitchFamily="18" charset="0"/>
                              </a:rPr>
                              <m:t>6</m:t>
                            </m:r>
                          </m:den>
                        </m:f>
                        <m:r>
                          <a:rPr lang="en-US" altLang="zh-CN" sz="1600" b="0" i="1" smtClean="0">
                            <a:latin typeface="Cambria Math" panose="02040503050406030204" pitchFamily="18" charset="0"/>
                            <a:ea typeface="Cambria Math" panose="02040503050406030204" pitchFamily="18" charset="0"/>
                          </a:rPr>
                          <m:t>+</m:t>
                        </m:r>
                        <m:f>
                          <m:fPr>
                            <m:ctrlPr>
                              <a:rPr lang="en-US" altLang="zh-CN" sz="1600" b="0" i="1" smtClean="0">
                                <a:latin typeface="Cambria Math" panose="02040503050406030204" pitchFamily="18" charset="0"/>
                                <a:ea typeface="Cambria Math" panose="02040503050406030204" pitchFamily="18" charset="0"/>
                              </a:rPr>
                            </m:ctrlPr>
                          </m:fPr>
                          <m:num>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𝑡</m:t>
                                </m:r>
                              </m:e>
                              <m:sup>
                                <m:r>
                                  <a:rPr lang="en-US" altLang="zh-CN" sz="1600" b="0" i="1" smtClean="0">
                                    <a:latin typeface="Cambria Math" panose="02040503050406030204" pitchFamily="18" charset="0"/>
                                    <a:ea typeface="Cambria Math" panose="02040503050406030204" pitchFamily="18" charset="0"/>
                                  </a:rPr>
                                  <m:t>3</m:t>
                                </m:r>
                              </m:sup>
                            </m:sSup>
                          </m:num>
                          <m:den>
                            <m:r>
                              <a:rPr lang="en-US" altLang="zh-CN" sz="1600" b="0" i="1" smtClean="0">
                                <a:latin typeface="Cambria Math" panose="02040503050406030204" pitchFamily="18" charset="0"/>
                                <a:ea typeface="Cambria Math" panose="02040503050406030204" pitchFamily="18" charset="0"/>
                              </a:rPr>
                              <m:t>12</m:t>
                            </m:r>
                          </m:den>
                        </m:f>
                        <m:r>
                          <a:rPr lang="en-US" altLang="zh-CN" sz="1600" b="0" i="1" smtClean="0">
                            <a:latin typeface="Cambria Math" panose="02040503050406030204" pitchFamily="18" charset="0"/>
                            <a:ea typeface="Cambria Math" panose="02040503050406030204" pitchFamily="18" charset="0"/>
                          </a:rPr>
                          <m:t>+</m:t>
                        </m:r>
                        <m:func>
                          <m:funcPr>
                            <m:ctrlPr>
                              <a:rPr lang="en-US" altLang="zh-CN" sz="1600" i="1">
                                <a:latin typeface="Cambria Math" panose="02040503050406030204" pitchFamily="18" charset="0"/>
                                <a:ea typeface="Cambria Math" panose="02040503050406030204" pitchFamily="18" charset="0"/>
                              </a:rPr>
                            </m:ctrlPr>
                          </m:funcPr>
                          <m:fName>
                            <m:r>
                              <m:rPr>
                                <m:sty m:val="p"/>
                              </m:rPr>
                              <a:rPr lang="en-US" altLang="zh-CN" sz="1600">
                                <a:latin typeface="Cambria Math" panose="02040503050406030204" pitchFamily="18" charset="0"/>
                                <a:ea typeface="Cambria Math" panose="02040503050406030204" pitchFamily="18" charset="0"/>
                              </a:rPr>
                              <m:t>ln</m:t>
                            </m:r>
                          </m:fName>
                          <m:e>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𝑏</m:t>
                                </m:r>
                              </m:e>
                            </m:d>
                          </m:e>
                        </m:func>
                        <m:r>
                          <a:rPr lang="en-US" altLang="zh-CN" sz="1600" b="0" i="1" smtClean="0">
                            <a:latin typeface="Cambria Math" panose="02040503050406030204" pitchFamily="18" charset="0"/>
                            <a:ea typeface="Cambria Math" panose="02040503050406030204" pitchFamily="18" charset="0"/>
                          </a:rPr>
                          <m:t>)</m:t>
                        </m:r>
                      </m:oMath>
                    </m:oMathPara>
                  </a14:m>
                  <a:endParaRPr lang="zh-CN" altLang="en-US" sz="1400" dirty="0"/>
                </a:p>
              </p:txBody>
            </p:sp>
          </mc:Choice>
          <mc:Fallback xmlns="">
            <p:sp>
              <p:nvSpPr>
                <p:cNvPr id="10" name="矩形 9"/>
                <p:cNvSpPr>
                  <a:spLocks noRot="1" noChangeAspect="1" noMove="1" noResize="1" noEditPoints="1" noAdjustHandles="1" noChangeArrowheads="1" noChangeShapeType="1" noTextEdit="1"/>
                </p:cNvSpPr>
                <p:nvPr/>
              </p:nvSpPr>
              <p:spPr>
                <a:xfrm>
                  <a:off x="185912" y="2853998"/>
                  <a:ext cx="3872407" cy="58644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4072607" y="2979192"/>
                  <a:ext cx="1348062" cy="421782"/>
                </a:xfrm>
                <a:prstGeom prst="rect">
                  <a:avLst/>
                </a:prstGeom>
                <a:noFill/>
              </p:spPr>
              <p:txBody>
                <a:bodyPr wrap="square" rtlCol="0">
                  <a:spAutoFit/>
                </a:bodyPr>
                <a:lstStyle/>
                <a:p>
                  <a:r>
                    <a:rPr lang="en-US" altLang="zh-CN" sz="1600" dirty="0"/>
                    <a:t>w</a:t>
                  </a:r>
                  <a:r>
                    <a:rPr lang="en-US" altLang="zh-CN" sz="1600" dirty="0" smtClean="0"/>
                    <a:t>here </a:t>
                  </a:r>
                  <a14:m>
                    <m:oMath xmlns:m="http://schemas.openxmlformats.org/officeDocument/2006/math">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𝑠</m:t>
                          </m:r>
                        </m:num>
                        <m:den>
                          <m:r>
                            <a:rPr lang="en-US" altLang="zh-CN" sz="1600" b="0" i="1" smtClean="0">
                              <a:latin typeface="Cambria Math" panose="02040503050406030204" pitchFamily="18" charset="0"/>
                            </a:rPr>
                            <m:t>𝑏</m:t>
                          </m:r>
                        </m:den>
                      </m:f>
                    </m:oMath>
                  </a14:m>
                  <a:r>
                    <a:rPr lang="en-US" altLang="zh-CN" sz="1600" dirty="0" smtClean="0"/>
                    <a:t>.</a:t>
                  </a:r>
                  <a:endParaRPr lang="zh-CN" altLang="en-US" sz="16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4072607" y="2979192"/>
                  <a:ext cx="1348062" cy="421782"/>
                </a:xfrm>
                <a:prstGeom prst="rect">
                  <a:avLst/>
                </a:prstGeom>
                <a:blipFill>
                  <a:blip r:embed="rId8"/>
                  <a:stretch>
                    <a:fillRect l="-2262" b="-724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4" name="文本框 13"/>
              <p:cNvSpPr txBox="1"/>
              <p:nvPr/>
            </p:nvSpPr>
            <p:spPr>
              <a:xfrm>
                <a:off x="185912" y="3864722"/>
                <a:ext cx="8479631" cy="668003"/>
              </a:xfrm>
              <a:prstGeom prst="rect">
                <a:avLst/>
              </a:prstGeom>
              <a:noFill/>
            </p:spPr>
            <p:txBody>
              <a:bodyPr wrap="square" rtlCol="0">
                <a:spAutoFit/>
              </a:bodyPr>
              <a:lstStyle/>
              <a:p>
                <a:r>
                  <a:rPr lang="en-US" altLang="zh-CN" sz="1600" dirty="0" smtClean="0"/>
                  <a:t>This function is monotonically increasing within the range (0,1). This </a:t>
                </a:r>
                <a:r>
                  <a:rPr lang="en-US" altLang="zh-CN" sz="1600" dirty="0"/>
                  <a:t>c</a:t>
                </a:r>
                <a:r>
                  <a:rPr lang="en-US" altLang="zh-CN" sz="1600" dirty="0" smtClean="0"/>
                  <a:t>onfirms what we saw using numerical method in the previous slide. Larger </a:t>
                </a:r>
                <a14:m>
                  <m:oMath xmlns:m="http://schemas.openxmlformats.org/officeDocument/2006/math">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𝑠</m:t>
                        </m:r>
                      </m:num>
                      <m:den>
                        <m:r>
                          <a:rPr lang="en-US" altLang="zh-CN" sz="1600" i="1">
                            <a:latin typeface="Cambria Math" panose="02040503050406030204" pitchFamily="18" charset="0"/>
                          </a:rPr>
                          <m:t>𝑏</m:t>
                        </m:r>
                      </m:den>
                    </m:f>
                  </m:oMath>
                </a14:m>
                <a:r>
                  <a:rPr lang="zh-CN" altLang="en-US" sz="1600" dirty="0" smtClean="0"/>
                  <a:t> </a:t>
                </a:r>
                <a:r>
                  <a:rPr lang="en-US" altLang="zh-CN" sz="1600" dirty="0" smtClean="0"/>
                  <a:t>gives larger </a:t>
                </a:r>
                <a14:m>
                  <m:oMath xmlns:m="http://schemas.openxmlformats.org/officeDocument/2006/math">
                    <m:r>
                      <a:rPr lang="en-US" altLang="zh-CN" sz="1600" b="0" i="1" smtClean="0">
                        <a:latin typeface="Cambria Math" panose="02040503050406030204" pitchFamily="18" charset="0"/>
                      </a:rPr>
                      <m:t>𝑍</m:t>
                    </m:r>
                  </m:oMath>
                </a14:m>
                <a:r>
                  <a:rPr lang="en-US" altLang="zh-CN" sz="1600" dirty="0" smtClean="0"/>
                  <a:t>.</a:t>
                </a:r>
                <a:endParaRPr lang="zh-CN" altLang="en-US" sz="16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85912" y="3864722"/>
                <a:ext cx="8479631" cy="668003"/>
              </a:xfrm>
              <a:prstGeom prst="rect">
                <a:avLst/>
              </a:prstGeom>
              <a:blipFill>
                <a:blip r:embed="rId9"/>
                <a:stretch>
                  <a:fillRect l="-359" t="-2727" b="-36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4012806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THREE</a:t>
            </a:r>
            <a:endParaRPr lang="zh-CN" altLang="en-US" sz="20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1" y="818474"/>
            <a:ext cx="6518564" cy="4285504"/>
          </a:xfrm>
          <a:prstGeom prst="rect">
            <a:avLst/>
          </a:prstGeom>
        </p:spPr>
      </p:pic>
      <p:sp>
        <p:nvSpPr>
          <p:cNvPr id="7" name="文本框 6"/>
          <p:cNvSpPr txBox="1"/>
          <p:nvPr/>
        </p:nvSpPr>
        <p:spPr>
          <a:xfrm>
            <a:off x="6608615" y="1648691"/>
            <a:ext cx="2064328" cy="300082"/>
          </a:xfrm>
          <a:prstGeom prst="rect">
            <a:avLst/>
          </a:prstGeom>
          <a:noFill/>
        </p:spPr>
        <p:txBody>
          <a:bodyPr wrap="square" rtlCol="0">
            <a:spAutoFit/>
          </a:bodyPr>
          <a:lstStyle/>
          <a:p>
            <a:r>
              <a:rPr lang="en-US" altLang="zh-CN" dirty="0" err="1" smtClean="0"/>
              <a:t>tCut</a:t>
            </a:r>
            <a:r>
              <a:rPr lang="en-US" altLang="zh-CN" dirty="0" smtClean="0"/>
              <a:t> </a:t>
            </a:r>
            <a:r>
              <a:rPr lang="en-US" altLang="zh-CN" dirty="0"/>
              <a:t>maximum</a:t>
            </a:r>
            <a:r>
              <a:rPr lang="en-US" altLang="zh-CN" dirty="0" smtClean="0"/>
              <a:t> Result (</a:t>
            </a:r>
            <a:r>
              <a:rPr lang="en-US" altLang="zh-CN" dirty="0"/>
              <a:t>BDT</a:t>
            </a:r>
            <a:r>
              <a:rPr lang="en-US" altLang="zh-CN" dirty="0" smtClean="0"/>
              <a:t>)</a:t>
            </a:r>
            <a:endParaRPr lang="zh-CN" altLang="en-US" dirty="0"/>
          </a:p>
        </p:txBody>
      </p:sp>
      <p:sp>
        <p:nvSpPr>
          <p:cNvPr id="8" name="文本框 7"/>
          <p:cNvSpPr txBox="1"/>
          <p:nvPr/>
        </p:nvSpPr>
        <p:spPr>
          <a:xfrm>
            <a:off x="6608615" y="2661144"/>
            <a:ext cx="2320640" cy="300082"/>
          </a:xfrm>
          <a:prstGeom prst="rect">
            <a:avLst/>
          </a:prstGeom>
          <a:noFill/>
        </p:spPr>
        <p:txBody>
          <a:bodyPr wrap="square" rtlCol="0">
            <a:spAutoFit/>
          </a:bodyPr>
          <a:lstStyle/>
          <a:p>
            <a:r>
              <a:rPr lang="en-US" altLang="zh-CN" dirty="0" err="1" smtClean="0"/>
              <a:t>tCut</a:t>
            </a:r>
            <a:r>
              <a:rPr lang="en-US" altLang="zh-CN" dirty="0" smtClean="0"/>
              <a:t> </a:t>
            </a:r>
            <a:r>
              <a:rPr lang="en-US" altLang="zh-CN" dirty="0"/>
              <a:t>maximum</a:t>
            </a:r>
            <a:r>
              <a:rPr lang="en-US" altLang="zh-CN" dirty="0" smtClean="0"/>
              <a:t> Result (Fisher)</a:t>
            </a:r>
            <a:endParaRPr lang="zh-CN" altLang="en-US" dirty="0"/>
          </a:p>
        </p:txBody>
      </p:sp>
      <p:sp>
        <p:nvSpPr>
          <p:cNvPr id="9" name="文本框 8"/>
          <p:cNvSpPr txBox="1"/>
          <p:nvPr/>
        </p:nvSpPr>
        <p:spPr>
          <a:xfrm>
            <a:off x="6608615" y="2940445"/>
            <a:ext cx="2320640" cy="300082"/>
          </a:xfrm>
          <a:prstGeom prst="rect">
            <a:avLst/>
          </a:prstGeom>
          <a:noFill/>
        </p:spPr>
        <p:txBody>
          <a:bodyPr wrap="square" rtlCol="0">
            <a:spAutoFit/>
          </a:bodyPr>
          <a:lstStyle/>
          <a:p>
            <a:r>
              <a:rPr lang="en-US" altLang="zh-CN" dirty="0" err="1" smtClean="0"/>
              <a:t>tCut</a:t>
            </a:r>
            <a:r>
              <a:rPr lang="en-US" altLang="zh-CN" dirty="0" smtClean="0"/>
              <a:t> </a:t>
            </a:r>
            <a:r>
              <a:rPr lang="en-US" altLang="zh-CN" dirty="0"/>
              <a:t>maximum</a:t>
            </a:r>
            <a:r>
              <a:rPr lang="en-US" altLang="zh-CN" dirty="0" smtClean="0"/>
              <a:t> Result (MLP)</a:t>
            </a:r>
            <a:endParaRPr lang="zh-CN" altLang="en-US" dirty="0"/>
          </a:p>
        </p:txBody>
      </p:sp>
      <p:grpSp>
        <p:nvGrpSpPr>
          <p:cNvPr id="10" name="组合 9"/>
          <p:cNvGrpSpPr/>
          <p:nvPr/>
        </p:nvGrpSpPr>
        <p:grpSpPr>
          <a:xfrm>
            <a:off x="6659444" y="714865"/>
            <a:ext cx="1697182" cy="300082"/>
            <a:chOff x="4966854" y="916760"/>
            <a:chExt cx="1697182" cy="300082"/>
          </a:xfrm>
        </p:grpSpPr>
        <p:cxnSp>
          <p:nvCxnSpPr>
            <p:cNvPr id="11" name="直接连接符 10"/>
            <p:cNvCxnSpPr/>
            <p:nvPr/>
          </p:nvCxnSpPr>
          <p:spPr>
            <a:xfrm>
              <a:off x="4966854" y="1073728"/>
              <a:ext cx="720000" cy="0"/>
            </a:xfrm>
            <a:prstGeom prst="line">
              <a:avLst/>
            </a:prstGeom>
            <a:ln w="28575">
              <a:solidFill>
                <a:srgbClr val="EC6579"/>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42272" y="916760"/>
              <a:ext cx="921764" cy="300082"/>
            </a:xfrm>
            <a:prstGeom prst="rect">
              <a:avLst/>
            </a:prstGeom>
            <a:noFill/>
          </p:spPr>
          <p:txBody>
            <a:bodyPr wrap="square" rtlCol="0">
              <a:spAutoFit/>
            </a:bodyPr>
            <a:lstStyle/>
            <a:p>
              <a:r>
                <a:rPr lang="en-US" altLang="zh-CN" dirty="0" smtClean="0"/>
                <a:t>Fisher</a:t>
              </a:r>
              <a:endParaRPr lang="zh-CN" altLang="en-US" dirty="0"/>
            </a:p>
          </p:txBody>
        </p:sp>
      </p:grpSp>
      <p:grpSp>
        <p:nvGrpSpPr>
          <p:cNvPr id="13" name="组合 12"/>
          <p:cNvGrpSpPr/>
          <p:nvPr/>
        </p:nvGrpSpPr>
        <p:grpSpPr>
          <a:xfrm>
            <a:off x="6659444" y="1014947"/>
            <a:ext cx="1697182" cy="300082"/>
            <a:chOff x="4966854" y="916760"/>
            <a:chExt cx="1697182" cy="300082"/>
          </a:xfrm>
        </p:grpSpPr>
        <p:cxnSp>
          <p:nvCxnSpPr>
            <p:cNvPr id="14" name="直接连接符 13"/>
            <p:cNvCxnSpPr/>
            <p:nvPr/>
          </p:nvCxnSpPr>
          <p:spPr>
            <a:xfrm>
              <a:off x="4966854" y="1073728"/>
              <a:ext cx="720000" cy="0"/>
            </a:xfrm>
            <a:prstGeom prst="line">
              <a:avLst/>
            </a:prstGeom>
            <a:ln w="28575">
              <a:solidFill>
                <a:srgbClr val="00C2B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742272" y="916760"/>
              <a:ext cx="921764" cy="300082"/>
            </a:xfrm>
            <a:prstGeom prst="rect">
              <a:avLst/>
            </a:prstGeom>
            <a:noFill/>
          </p:spPr>
          <p:txBody>
            <a:bodyPr wrap="square" rtlCol="0">
              <a:spAutoFit/>
            </a:bodyPr>
            <a:lstStyle/>
            <a:p>
              <a:r>
                <a:rPr lang="en-US" altLang="zh-CN" dirty="0" smtClean="0"/>
                <a:t>BDT</a:t>
              </a:r>
              <a:endParaRPr lang="zh-CN" altLang="en-US" dirty="0"/>
            </a:p>
          </p:txBody>
        </p:sp>
      </p:grpSp>
      <p:grpSp>
        <p:nvGrpSpPr>
          <p:cNvPr id="16" name="组合 15"/>
          <p:cNvGrpSpPr/>
          <p:nvPr/>
        </p:nvGrpSpPr>
        <p:grpSpPr>
          <a:xfrm>
            <a:off x="6659444" y="1315028"/>
            <a:ext cx="1697182" cy="300082"/>
            <a:chOff x="4966854" y="916760"/>
            <a:chExt cx="1697182" cy="300082"/>
          </a:xfrm>
        </p:grpSpPr>
        <p:cxnSp>
          <p:nvCxnSpPr>
            <p:cNvPr id="17" name="直接连接符 16"/>
            <p:cNvCxnSpPr/>
            <p:nvPr/>
          </p:nvCxnSpPr>
          <p:spPr>
            <a:xfrm>
              <a:off x="4966854" y="1073728"/>
              <a:ext cx="720000" cy="0"/>
            </a:xfrm>
            <a:prstGeom prst="line">
              <a:avLst/>
            </a:prstGeom>
            <a:ln w="28575">
              <a:solidFill>
                <a:srgbClr val="183A5D"/>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742272" y="916760"/>
              <a:ext cx="921764" cy="300082"/>
            </a:xfrm>
            <a:prstGeom prst="rect">
              <a:avLst/>
            </a:prstGeom>
            <a:noFill/>
          </p:spPr>
          <p:txBody>
            <a:bodyPr wrap="square" rtlCol="0">
              <a:spAutoFit/>
            </a:bodyPr>
            <a:lstStyle/>
            <a:p>
              <a:r>
                <a:rPr lang="en-US" altLang="zh-CN" dirty="0" smtClean="0"/>
                <a:t>MLP</a:t>
              </a:r>
              <a:endParaRPr lang="zh-CN" altLang="en-US" dirty="0"/>
            </a:p>
          </p:txBody>
        </p:sp>
      </p:grpSp>
      <p:sp>
        <p:nvSpPr>
          <p:cNvPr id="19" name="文本框 18"/>
          <p:cNvSpPr txBox="1"/>
          <p:nvPr/>
        </p:nvSpPr>
        <p:spPr>
          <a:xfrm>
            <a:off x="1725988" y="360285"/>
            <a:ext cx="2901307" cy="400110"/>
          </a:xfrm>
          <a:prstGeom prst="rect">
            <a:avLst/>
          </a:prstGeom>
          <a:noFill/>
        </p:spPr>
        <p:txBody>
          <a:bodyPr wrap="none" rtlCol="0">
            <a:spAutoFit/>
          </a:bodyPr>
          <a:lstStyle/>
          <a:p>
            <a:r>
              <a:rPr lang="en-US" altLang="zh-CN" sz="2000" dirty="0" smtClean="0"/>
              <a:t>Multi-bin analysis—Result</a:t>
            </a:r>
            <a:endParaRPr lang="zh-CN" altLang="en-US" sz="2000" dirty="0"/>
          </a:p>
        </p:txBody>
      </p:sp>
      <p:sp>
        <p:nvSpPr>
          <p:cNvPr id="20" name="文本框 19"/>
          <p:cNvSpPr txBox="1"/>
          <p:nvPr/>
        </p:nvSpPr>
        <p:spPr>
          <a:xfrm>
            <a:off x="6608615" y="3673597"/>
            <a:ext cx="2320640" cy="830997"/>
          </a:xfrm>
          <a:prstGeom prst="rect">
            <a:avLst/>
          </a:prstGeom>
          <a:noFill/>
        </p:spPr>
        <p:txBody>
          <a:bodyPr wrap="square" rtlCol="0">
            <a:spAutoFit/>
          </a:bodyPr>
          <a:lstStyle/>
          <a:p>
            <a:r>
              <a:rPr lang="en-US" altLang="zh-CN" sz="1600" dirty="0" smtClean="0"/>
              <a:t>With BDT method and 25 bins, we got an optimized significance about </a:t>
            </a:r>
            <a:r>
              <a:rPr lang="en-US" altLang="zh-CN" sz="1600" b="1" dirty="0" smtClean="0">
                <a:solidFill>
                  <a:srgbClr val="FF0000"/>
                </a:solidFill>
              </a:rPr>
              <a:t>4.16</a:t>
            </a:r>
            <a:r>
              <a:rPr lang="en-US" altLang="zh-CN" sz="1600" dirty="0" smtClean="0"/>
              <a:t>.</a:t>
            </a:r>
            <a:endParaRPr lang="zh-CN" altLang="en-US" sz="1600" dirty="0"/>
          </a:p>
        </p:txBody>
      </p:sp>
      <p:sp>
        <p:nvSpPr>
          <p:cNvPr id="21" name="矩形 20"/>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7514970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FOUR</a:t>
            </a:r>
            <a:endParaRPr lang="zh-CN" altLang="en-US" sz="2000" dirty="0"/>
          </a:p>
        </p:txBody>
      </p:sp>
      <p:sp>
        <p:nvSpPr>
          <p:cNvPr id="19" name="文本框 18"/>
          <p:cNvSpPr txBox="1"/>
          <p:nvPr/>
        </p:nvSpPr>
        <p:spPr>
          <a:xfrm>
            <a:off x="1725988" y="360285"/>
            <a:ext cx="2479846" cy="400110"/>
          </a:xfrm>
          <a:prstGeom prst="rect">
            <a:avLst/>
          </a:prstGeom>
          <a:noFill/>
        </p:spPr>
        <p:txBody>
          <a:bodyPr wrap="none" rtlCol="0">
            <a:spAutoFit/>
          </a:bodyPr>
          <a:lstStyle/>
          <a:p>
            <a:r>
              <a:rPr lang="en-US" altLang="zh-CN" sz="2000" dirty="0" smtClean="0"/>
              <a:t>Summary &amp;&amp; Outlook</a:t>
            </a:r>
            <a:endParaRPr lang="zh-CN" altLang="en-US" sz="2000" dirty="0"/>
          </a:p>
        </p:txBody>
      </p:sp>
      <p:sp>
        <p:nvSpPr>
          <p:cNvPr id="21" name="矩形 20"/>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
        <p:nvSpPr>
          <p:cNvPr id="4" name="文本框 3"/>
          <p:cNvSpPr txBox="1"/>
          <p:nvPr/>
        </p:nvSpPr>
        <p:spPr>
          <a:xfrm>
            <a:off x="419719" y="4053228"/>
            <a:ext cx="8125886" cy="1015663"/>
          </a:xfrm>
          <a:prstGeom prst="rect">
            <a:avLst/>
          </a:prstGeom>
          <a:noFill/>
        </p:spPr>
        <p:txBody>
          <a:bodyPr wrap="square" rtlCol="0">
            <a:spAutoFit/>
          </a:bodyPr>
          <a:lstStyle/>
          <a:p>
            <a:pPr algn="just">
              <a:lnSpc>
                <a:spcPts val="2400"/>
              </a:lnSpc>
            </a:pPr>
            <a:r>
              <a:rPr lang="en-US" altLang="zh-CN" sz="1600" dirty="0" smtClean="0"/>
              <a:t>5.    Further </a:t>
            </a:r>
            <a:r>
              <a:rPr lang="en-US" altLang="zh-CN" sz="1600" dirty="0" smtClean="0"/>
              <a:t>investigation, e.g. using other classifiers(NN,LD,SVM), or tuning the width of each bin to get a further optimization is possible. </a:t>
            </a:r>
            <a:r>
              <a:rPr lang="en-US" altLang="zh-CN" sz="1600" dirty="0" smtClean="0">
                <a:solidFill>
                  <a:schemeClr val="tx1">
                    <a:lumMod val="50000"/>
                    <a:lumOff val="50000"/>
                  </a:schemeClr>
                </a:solidFill>
              </a:rPr>
              <a:t>(NN, SVM, </a:t>
            </a:r>
            <a:r>
              <a:rPr lang="en-US" altLang="zh-CN" sz="1600" dirty="0" err="1" smtClean="0">
                <a:solidFill>
                  <a:schemeClr val="tx1">
                    <a:lumMod val="50000"/>
                    <a:lumOff val="50000"/>
                  </a:schemeClr>
                </a:solidFill>
              </a:rPr>
              <a:t>CutsGA</a:t>
            </a:r>
            <a:r>
              <a:rPr lang="en-US" altLang="zh-CN" sz="1600" dirty="0" smtClean="0">
                <a:solidFill>
                  <a:schemeClr val="tx1">
                    <a:lumMod val="50000"/>
                    <a:lumOff val="50000"/>
                  </a:schemeClr>
                </a:solidFill>
              </a:rPr>
              <a:t>, PEDRS etc. have been tried but failed at the training stage.)</a:t>
            </a:r>
            <a:endParaRPr lang="zh-CN" altLang="en-US" sz="1600" dirty="0">
              <a:solidFill>
                <a:schemeClr val="tx1">
                  <a:lumMod val="50000"/>
                  <a:lumOff val="50000"/>
                </a:schemeClr>
              </a:solidFill>
            </a:endParaRPr>
          </a:p>
        </p:txBody>
      </p:sp>
      <p:sp>
        <p:nvSpPr>
          <p:cNvPr id="5" name="矩形 4"/>
          <p:cNvSpPr/>
          <p:nvPr/>
        </p:nvSpPr>
        <p:spPr>
          <a:xfrm>
            <a:off x="419723" y="873892"/>
            <a:ext cx="8237095" cy="400110"/>
          </a:xfrm>
          <a:prstGeom prst="rect">
            <a:avLst/>
          </a:prstGeom>
        </p:spPr>
        <p:txBody>
          <a:bodyPr wrap="square">
            <a:spAutoFit/>
          </a:bodyPr>
          <a:lstStyle/>
          <a:p>
            <a:pPr marL="342900" indent="-342900" algn="just">
              <a:lnSpc>
                <a:spcPts val="2400"/>
              </a:lnSpc>
              <a:buAutoNum type="arabicPeriod"/>
            </a:pPr>
            <a:r>
              <a:rPr lang="en-US" altLang="zh-CN" sz="1600" dirty="0"/>
              <a:t>A simple cut gives a significance around 2-3. BDT algorithm gives the best performance.</a:t>
            </a:r>
          </a:p>
        </p:txBody>
      </p:sp>
      <p:sp>
        <p:nvSpPr>
          <p:cNvPr id="6" name="矩形 5"/>
          <p:cNvSpPr/>
          <p:nvPr/>
        </p:nvSpPr>
        <p:spPr>
          <a:xfrm>
            <a:off x="419722" y="1274002"/>
            <a:ext cx="8125883" cy="707886"/>
          </a:xfrm>
          <a:prstGeom prst="rect">
            <a:avLst/>
          </a:prstGeom>
        </p:spPr>
        <p:txBody>
          <a:bodyPr wrap="square">
            <a:spAutoFit/>
          </a:bodyPr>
          <a:lstStyle/>
          <a:p>
            <a:pPr algn="just">
              <a:lnSpc>
                <a:spcPts val="2400"/>
              </a:lnSpc>
            </a:pPr>
            <a:r>
              <a:rPr lang="en-US" altLang="zh-CN" sz="1600" dirty="0" smtClean="0"/>
              <a:t>2.  Multi-bin </a:t>
            </a:r>
            <a:r>
              <a:rPr lang="en-US" altLang="zh-CN" sz="1600" dirty="0"/>
              <a:t>analysis can improve the result.  But it depends on the specific shape of the histogram. Too few or too many bins may deteriorate the performance.</a:t>
            </a:r>
          </a:p>
        </p:txBody>
      </p:sp>
      <p:sp>
        <p:nvSpPr>
          <p:cNvPr id="7" name="矩形 6"/>
          <p:cNvSpPr/>
          <p:nvPr/>
        </p:nvSpPr>
        <p:spPr>
          <a:xfrm>
            <a:off x="419722" y="1915966"/>
            <a:ext cx="8125883" cy="707886"/>
          </a:xfrm>
          <a:prstGeom prst="rect">
            <a:avLst/>
          </a:prstGeom>
        </p:spPr>
        <p:txBody>
          <a:bodyPr wrap="square">
            <a:spAutoFit/>
          </a:bodyPr>
          <a:lstStyle/>
          <a:p>
            <a:pPr algn="just">
              <a:lnSpc>
                <a:spcPts val="2400"/>
              </a:lnSpc>
            </a:pPr>
            <a:r>
              <a:rPr lang="en-US" altLang="zh-CN" sz="1600" dirty="0" smtClean="0"/>
              <a:t>3.   The </a:t>
            </a:r>
            <a:r>
              <a:rPr lang="en-US" altLang="zh-CN" sz="1600" dirty="0"/>
              <a:t>optimized significance is about </a:t>
            </a:r>
            <a:r>
              <a:rPr lang="en-US" altLang="zh-CN" sz="1600" b="1" dirty="0">
                <a:solidFill>
                  <a:srgbClr val="FF0000"/>
                </a:solidFill>
              </a:rPr>
              <a:t>4.16</a:t>
            </a:r>
            <a:r>
              <a:rPr lang="en-US" altLang="zh-CN" sz="1600" dirty="0"/>
              <a:t>(99.9999996% CL). So we can boldly say that, we have “found” the Higgs boson!</a:t>
            </a:r>
          </a:p>
        </p:txBody>
      </p:sp>
      <p:sp>
        <p:nvSpPr>
          <p:cNvPr id="8" name="矩形 7"/>
          <p:cNvSpPr/>
          <p:nvPr/>
        </p:nvSpPr>
        <p:spPr>
          <a:xfrm>
            <a:off x="419719" y="2519448"/>
            <a:ext cx="8125886" cy="1631216"/>
          </a:xfrm>
          <a:prstGeom prst="rect">
            <a:avLst/>
          </a:prstGeom>
        </p:spPr>
        <p:txBody>
          <a:bodyPr wrap="square">
            <a:spAutoFit/>
          </a:bodyPr>
          <a:lstStyle/>
          <a:p>
            <a:pPr algn="just">
              <a:lnSpc>
                <a:spcPts val="2400"/>
              </a:lnSpc>
            </a:pPr>
            <a:r>
              <a:rPr lang="en-US" altLang="zh-CN" sz="1600" dirty="0" smtClean="0"/>
              <a:t>4.   In </a:t>
            </a:r>
            <a:r>
              <a:rPr lang="en-US" altLang="zh-CN" sz="1600" dirty="0"/>
              <a:t>order to get greater significance: For classifiers, need to separate the signal from the background as much as possible. For physicists, need to know within which variables do the signal and background differs most, </a:t>
            </a:r>
            <a:r>
              <a:rPr lang="en-US" altLang="zh-CN" sz="1600" dirty="0" err="1"/>
              <a:t>apriori</a:t>
            </a:r>
            <a:r>
              <a:rPr lang="en-US" altLang="zh-CN" sz="1600" dirty="0"/>
              <a:t> or after checking the data.  If signal is much fewer than background, than the significance is determined only by their ratio and is monotonic increasing with it.</a:t>
            </a:r>
          </a:p>
        </p:txBody>
      </p:sp>
    </p:spTree>
    <p:extLst>
      <p:ext uri="{BB962C8B-B14F-4D97-AF65-F5344CB8AC3E}">
        <p14:creationId xmlns:p14="http://schemas.microsoft.com/office/powerpoint/2010/main" val="407697123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42878" y="2724356"/>
            <a:ext cx="2922162" cy="2419144"/>
            <a:chOff x="4425186" y="923072"/>
            <a:chExt cx="3367388" cy="3276964"/>
          </a:xfrm>
        </p:grpSpPr>
        <p:sp>
          <p:nvSpPr>
            <p:cNvPr id="3" name="AutoShape 2"/>
            <p:cNvSpPr>
              <a:spLocks/>
            </p:cNvSpPr>
            <p:nvPr/>
          </p:nvSpPr>
          <p:spPr bwMode="auto">
            <a:xfrm>
              <a:off x="4425186" y="2437653"/>
              <a:ext cx="669625" cy="1761388"/>
            </a:xfrm>
            <a:custGeom>
              <a:avLst/>
              <a:gdLst/>
              <a:ahLst/>
              <a:cxnLst/>
              <a:rect l="0" t="0" r="r" b="b"/>
              <a:pathLst>
                <a:path w="21600" h="21600">
                  <a:moveTo>
                    <a:pt x="21600" y="21600"/>
                  </a:moveTo>
                  <a:lnTo>
                    <a:pt x="0" y="21600"/>
                  </a:lnTo>
                  <a:lnTo>
                    <a:pt x="0" y="4642"/>
                  </a:lnTo>
                  <a:lnTo>
                    <a:pt x="10755" y="0"/>
                  </a:lnTo>
                  <a:lnTo>
                    <a:pt x="21600" y="4642"/>
                  </a:lnTo>
                  <a:close/>
                  <a:moveTo>
                    <a:pt x="21600" y="21600"/>
                  </a:moveTo>
                </a:path>
              </a:pathLst>
            </a:custGeom>
            <a:solidFill>
              <a:srgbClr val="3ABE99"/>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4" name="AutoShape 3"/>
            <p:cNvSpPr>
              <a:spLocks/>
            </p:cNvSpPr>
            <p:nvPr/>
          </p:nvSpPr>
          <p:spPr bwMode="auto">
            <a:xfrm>
              <a:off x="7118416" y="2715754"/>
              <a:ext cx="674158" cy="1479566"/>
            </a:xfrm>
            <a:custGeom>
              <a:avLst/>
              <a:gdLst/>
              <a:ahLst/>
              <a:cxnLst/>
              <a:rect l="0" t="0" r="r" b="b"/>
              <a:pathLst>
                <a:path w="21600" h="21600">
                  <a:moveTo>
                    <a:pt x="21600" y="21600"/>
                  </a:moveTo>
                  <a:lnTo>
                    <a:pt x="0" y="21600"/>
                  </a:lnTo>
                  <a:lnTo>
                    <a:pt x="0" y="5527"/>
                  </a:lnTo>
                  <a:lnTo>
                    <a:pt x="10755" y="0"/>
                  </a:lnTo>
                  <a:lnTo>
                    <a:pt x="21600" y="5527"/>
                  </a:lnTo>
                  <a:close/>
                  <a:moveTo>
                    <a:pt x="21600" y="21600"/>
                  </a:moveTo>
                </a:path>
              </a:pathLst>
            </a:custGeom>
            <a:solidFill>
              <a:srgbClr val="01C4B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5" name="AutoShape 4"/>
            <p:cNvSpPr>
              <a:spLocks/>
            </p:cNvSpPr>
            <p:nvPr/>
          </p:nvSpPr>
          <p:spPr bwMode="auto">
            <a:xfrm>
              <a:off x="5773286" y="2250040"/>
              <a:ext cx="668492" cy="1947703"/>
            </a:xfrm>
            <a:custGeom>
              <a:avLst/>
              <a:gdLst/>
              <a:ahLst/>
              <a:cxnLst/>
              <a:rect l="0" t="0" r="r" b="b"/>
              <a:pathLst>
                <a:path w="21600" h="21600">
                  <a:moveTo>
                    <a:pt x="21600" y="21600"/>
                  </a:moveTo>
                  <a:lnTo>
                    <a:pt x="0" y="21600"/>
                  </a:lnTo>
                  <a:lnTo>
                    <a:pt x="0" y="4200"/>
                  </a:lnTo>
                  <a:lnTo>
                    <a:pt x="10755" y="0"/>
                  </a:lnTo>
                  <a:lnTo>
                    <a:pt x="21600" y="4200"/>
                  </a:lnTo>
                  <a:close/>
                  <a:moveTo>
                    <a:pt x="21600" y="21600"/>
                  </a:moveTo>
                </a:path>
              </a:pathLst>
            </a:custGeom>
            <a:solidFill>
              <a:schemeClr val="bg1">
                <a:lumMod val="6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6" name="AutoShape 5"/>
            <p:cNvSpPr>
              <a:spLocks/>
            </p:cNvSpPr>
            <p:nvPr/>
          </p:nvSpPr>
          <p:spPr bwMode="auto">
            <a:xfrm>
              <a:off x="5095944" y="1646985"/>
              <a:ext cx="677556" cy="2552054"/>
            </a:xfrm>
            <a:custGeom>
              <a:avLst/>
              <a:gdLst/>
              <a:ahLst/>
              <a:cxnLst/>
              <a:rect l="0" t="0" r="r" b="b"/>
              <a:pathLst>
                <a:path w="21600" h="21600">
                  <a:moveTo>
                    <a:pt x="21600" y="21600"/>
                  </a:moveTo>
                  <a:lnTo>
                    <a:pt x="0" y="21600"/>
                  </a:lnTo>
                  <a:lnTo>
                    <a:pt x="0" y="3207"/>
                  </a:lnTo>
                  <a:lnTo>
                    <a:pt x="10755" y="0"/>
                  </a:lnTo>
                  <a:lnTo>
                    <a:pt x="21600" y="3207"/>
                  </a:lnTo>
                  <a:close/>
                  <a:moveTo>
                    <a:pt x="21600" y="21600"/>
                  </a:moveTo>
                </a:path>
              </a:pathLst>
            </a:custGeom>
            <a:solidFill>
              <a:srgbClr val="ED6579"/>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sp>
          <p:nvSpPr>
            <p:cNvPr id="7" name="AutoShape 6"/>
            <p:cNvSpPr>
              <a:spLocks/>
            </p:cNvSpPr>
            <p:nvPr/>
          </p:nvSpPr>
          <p:spPr bwMode="auto">
            <a:xfrm>
              <a:off x="6438593" y="923072"/>
              <a:ext cx="682088" cy="3276964"/>
            </a:xfrm>
            <a:custGeom>
              <a:avLst/>
              <a:gdLst/>
              <a:ahLst/>
              <a:cxnLst/>
              <a:rect l="0" t="0" r="r" b="b"/>
              <a:pathLst>
                <a:path w="21600" h="21600">
                  <a:moveTo>
                    <a:pt x="21600" y="21600"/>
                  </a:moveTo>
                  <a:lnTo>
                    <a:pt x="0" y="21600"/>
                  </a:lnTo>
                  <a:lnTo>
                    <a:pt x="0" y="2496"/>
                  </a:lnTo>
                  <a:lnTo>
                    <a:pt x="10755" y="0"/>
                  </a:lnTo>
                  <a:lnTo>
                    <a:pt x="21600" y="2496"/>
                  </a:lnTo>
                  <a:close/>
                  <a:moveTo>
                    <a:pt x="21600" y="21600"/>
                  </a:moveTo>
                </a:path>
              </a:pathLst>
            </a:custGeom>
            <a:solidFill>
              <a:srgbClr val="183A5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8" name="文本框 7"/>
          <p:cNvSpPr txBox="1"/>
          <p:nvPr/>
        </p:nvSpPr>
        <p:spPr>
          <a:xfrm>
            <a:off x="2404351" y="1005165"/>
            <a:ext cx="4499429" cy="769441"/>
          </a:xfrm>
          <a:prstGeom prst="rect">
            <a:avLst/>
          </a:prstGeom>
          <a:noFill/>
        </p:spPr>
        <p:txBody>
          <a:bodyPr wrap="square" rtlCol="0">
            <a:spAutoFit/>
          </a:bodyPr>
          <a:lstStyle/>
          <a:p>
            <a:pPr algn="ctr"/>
            <a:r>
              <a:rPr lang="en-US" altLang="zh-CN" sz="4400" b="1" dirty="0" smtClean="0">
                <a:solidFill>
                  <a:srgbClr val="183A5D"/>
                </a:solidFill>
                <a:latin typeface="微软雅黑" panose="020B0503020204020204" pitchFamily="34" charset="-122"/>
                <a:ea typeface="微软雅黑" panose="020B0503020204020204" pitchFamily="34" charset="-122"/>
              </a:rPr>
              <a:t>THANK YOU</a:t>
            </a:r>
            <a:endParaRPr lang="zh-CN" altLang="en-US" sz="4400" b="1" dirty="0">
              <a:solidFill>
                <a:srgbClr val="183A5D"/>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52100" y="1966152"/>
            <a:ext cx="2203933" cy="240065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000" dirty="0" err="1">
                <a:solidFill>
                  <a:schemeClr val="bg1">
                    <a:lumMod val="50000"/>
                  </a:schemeClr>
                </a:solidFill>
              </a:rPr>
              <a:t>Wenkai</a:t>
            </a:r>
            <a:r>
              <a:rPr lang="en-US" altLang="zh-CN" sz="2000" dirty="0">
                <a:solidFill>
                  <a:schemeClr val="bg1">
                    <a:lumMod val="50000"/>
                  </a:schemeClr>
                </a:solidFill>
              </a:rPr>
              <a:t> Fan </a:t>
            </a:r>
          </a:p>
          <a:p>
            <a:pPr marL="457200" indent="-457200">
              <a:lnSpc>
                <a:spcPct val="150000"/>
              </a:lnSpc>
              <a:buFont typeface="Arial" panose="020B0604020202020204" pitchFamily="34" charset="0"/>
              <a:buChar char="•"/>
            </a:pPr>
            <a:r>
              <a:rPr lang="en-US" altLang="zh-CN" sz="2000" dirty="0" smtClean="0">
                <a:solidFill>
                  <a:schemeClr val="bg1">
                    <a:lumMod val="50000"/>
                  </a:schemeClr>
                </a:solidFill>
              </a:rPr>
              <a:t>Hang </a:t>
            </a:r>
            <a:r>
              <a:rPr lang="en-US" altLang="zh-CN" sz="2000" dirty="0">
                <a:solidFill>
                  <a:schemeClr val="bg1">
                    <a:lumMod val="50000"/>
                  </a:schemeClr>
                </a:solidFill>
              </a:rPr>
              <a:t>Zhou</a:t>
            </a:r>
          </a:p>
          <a:p>
            <a:pPr marL="457200" indent="-457200">
              <a:lnSpc>
                <a:spcPct val="150000"/>
              </a:lnSpc>
              <a:buFont typeface="Arial" panose="020B0604020202020204" pitchFamily="34" charset="0"/>
              <a:buChar char="•"/>
            </a:pPr>
            <a:r>
              <a:rPr lang="en-US" altLang="zh-CN" sz="2000" dirty="0" smtClean="0">
                <a:solidFill>
                  <a:schemeClr val="bg1">
                    <a:lumMod val="50000"/>
                  </a:schemeClr>
                </a:solidFill>
              </a:rPr>
              <a:t>Cheng </a:t>
            </a:r>
            <a:r>
              <a:rPr lang="en-US" altLang="zh-CN" sz="2000" dirty="0">
                <a:solidFill>
                  <a:schemeClr val="bg1">
                    <a:lumMod val="50000"/>
                  </a:schemeClr>
                </a:solidFill>
              </a:rPr>
              <a:t>Chen</a:t>
            </a:r>
          </a:p>
          <a:p>
            <a:pPr marL="457200" indent="-457200">
              <a:lnSpc>
                <a:spcPct val="150000"/>
              </a:lnSpc>
              <a:buFont typeface="Arial" panose="020B0604020202020204" pitchFamily="34" charset="0"/>
              <a:buChar char="•"/>
            </a:pPr>
            <a:r>
              <a:rPr lang="en-US" altLang="zh-CN" sz="2000" dirty="0">
                <a:solidFill>
                  <a:schemeClr val="bg1">
                    <a:lumMod val="50000"/>
                  </a:schemeClr>
                </a:solidFill>
              </a:rPr>
              <a:t>Hang </a:t>
            </a:r>
            <a:r>
              <a:rPr lang="en-US" altLang="zh-CN" sz="2000" dirty="0" smtClean="0">
                <a:solidFill>
                  <a:schemeClr val="bg1">
                    <a:lumMod val="50000"/>
                  </a:schemeClr>
                </a:solidFill>
              </a:rPr>
              <a:t>Yang</a:t>
            </a:r>
            <a:endParaRPr lang="en-US" altLang="zh-CN" sz="2000" dirty="0">
              <a:solidFill>
                <a:schemeClr val="bg1">
                  <a:lumMod val="50000"/>
                </a:schemeClr>
              </a:solidFill>
            </a:endParaRPr>
          </a:p>
          <a:p>
            <a:pPr marL="457200" indent="-457200">
              <a:lnSpc>
                <a:spcPct val="150000"/>
              </a:lnSpc>
              <a:buFont typeface="Arial" panose="020B0604020202020204" pitchFamily="34" charset="0"/>
              <a:buChar char="•"/>
            </a:pPr>
            <a:r>
              <a:rPr lang="en-US" altLang="zh-CN" sz="2000" dirty="0" err="1" smtClean="0">
                <a:solidFill>
                  <a:schemeClr val="bg1">
                    <a:lumMod val="50000"/>
                  </a:schemeClr>
                </a:solidFill>
              </a:rPr>
              <a:t>Yongkun</a:t>
            </a:r>
            <a:r>
              <a:rPr lang="en-US" altLang="zh-CN" sz="2000" dirty="0" smtClean="0">
                <a:solidFill>
                  <a:schemeClr val="bg1">
                    <a:lumMod val="50000"/>
                  </a:schemeClr>
                </a:solidFill>
              </a:rPr>
              <a:t> </a:t>
            </a:r>
            <a:r>
              <a:rPr lang="en-US" altLang="zh-CN" sz="2000" dirty="0">
                <a:solidFill>
                  <a:schemeClr val="bg1">
                    <a:lumMod val="50000"/>
                  </a:schemeClr>
                </a:solidFill>
              </a:rPr>
              <a:t>Li</a:t>
            </a:r>
          </a:p>
        </p:txBody>
      </p:sp>
      <p:sp>
        <p:nvSpPr>
          <p:cNvPr id="11" name="矩形 10"/>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1253670862"/>
      </p:ext>
    </p:extLst>
  </p:cSld>
  <p:clrMapOvr>
    <a:masterClrMapping/>
  </p:clrMapOvr>
  <p:transition spd="slow">
    <p:push di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5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54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54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ONE</a:t>
            </a:r>
            <a:endParaRPr lang="zh-CN" altLang="en-US" sz="2000" dirty="0"/>
          </a:p>
        </p:txBody>
      </p:sp>
      <p:sp>
        <p:nvSpPr>
          <p:cNvPr id="8" name="文本框 7"/>
          <p:cNvSpPr txBox="1"/>
          <p:nvPr/>
        </p:nvSpPr>
        <p:spPr>
          <a:xfrm>
            <a:off x="1725988" y="360285"/>
            <a:ext cx="1366336" cy="400110"/>
          </a:xfrm>
          <a:prstGeom prst="rect">
            <a:avLst/>
          </a:prstGeom>
          <a:noFill/>
        </p:spPr>
        <p:txBody>
          <a:bodyPr wrap="none" rtlCol="0">
            <a:spAutoFit/>
          </a:bodyPr>
          <a:lstStyle/>
          <a:p>
            <a:r>
              <a:rPr lang="en-US" altLang="zh-CN" sz="2000" b="1" dirty="0" smtClean="0"/>
              <a:t>Motivation</a:t>
            </a:r>
            <a:endParaRPr lang="zh-CN" altLang="en-US" sz="2000" b="1" dirty="0"/>
          </a:p>
        </p:txBody>
      </p:sp>
      <p:sp>
        <p:nvSpPr>
          <p:cNvPr id="2" name="矩形 1"/>
          <p:cNvSpPr/>
          <p:nvPr/>
        </p:nvSpPr>
        <p:spPr>
          <a:xfrm>
            <a:off x="429489" y="974117"/>
            <a:ext cx="7931729" cy="1477328"/>
          </a:xfrm>
          <a:prstGeom prst="rect">
            <a:avLst/>
          </a:prstGeom>
        </p:spPr>
        <p:txBody>
          <a:bodyPr wrap="square">
            <a:spAutoFit/>
          </a:bodyPr>
          <a:lstStyle/>
          <a:p>
            <a:pPr algn="just"/>
            <a:r>
              <a:rPr lang="en-US" altLang="zh-CN" sz="1800" i="1" dirty="0" smtClean="0"/>
              <a:t>“Discovery </a:t>
            </a:r>
            <a:r>
              <a:rPr lang="en-US" altLang="zh-CN" sz="1800" i="1" dirty="0"/>
              <a:t>of the long-awaited Higgs boson was announced on 4 July 2012 and confirmed six months later. The year 2013 saw a number of prestigious awards given for the discovery, including a Nobel Prize. But for physicists, the discovery of a new particle means the beginning of a long and difficult quest to measure its characteristics and determine if it fits the current model of nature</a:t>
            </a:r>
            <a:r>
              <a:rPr lang="en-US" altLang="zh-CN" sz="1800" i="1" dirty="0" smtClean="0"/>
              <a:t>.”</a:t>
            </a:r>
            <a:endParaRPr lang="zh-CN" altLang="en-US" sz="1800" i="1" dirty="0"/>
          </a:p>
        </p:txBody>
      </p:sp>
      <p:sp>
        <p:nvSpPr>
          <p:cNvPr id="3" name="矩形 2"/>
          <p:cNvSpPr/>
          <p:nvPr/>
        </p:nvSpPr>
        <p:spPr>
          <a:xfrm>
            <a:off x="429489" y="2567475"/>
            <a:ext cx="7931729" cy="646331"/>
          </a:xfrm>
          <a:prstGeom prst="rect">
            <a:avLst/>
          </a:prstGeom>
        </p:spPr>
        <p:txBody>
          <a:bodyPr wrap="square">
            <a:spAutoFit/>
          </a:bodyPr>
          <a:lstStyle/>
          <a:p>
            <a:pPr algn="just"/>
            <a:r>
              <a:rPr lang="en-US" altLang="zh-CN" sz="1800" i="1" dirty="0" smtClean="0">
                <a:solidFill>
                  <a:srgbClr val="183A5D"/>
                </a:solidFill>
              </a:rPr>
              <a:t>“The </a:t>
            </a:r>
            <a:r>
              <a:rPr lang="en-US" altLang="zh-CN" sz="1800" i="1" dirty="0">
                <a:solidFill>
                  <a:srgbClr val="183A5D"/>
                </a:solidFill>
              </a:rPr>
              <a:t>ATLAS experiment has recently observed a signal of the Higgs boson decaying into two tau particles, but this decay is a </a:t>
            </a:r>
            <a:r>
              <a:rPr lang="en-US" altLang="zh-CN" sz="1800" b="1" i="1" dirty="0">
                <a:solidFill>
                  <a:srgbClr val="183A5D"/>
                </a:solidFill>
              </a:rPr>
              <a:t>small signal </a:t>
            </a:r>
            <a:r>
              <a:rPr lang="en-US" altLang="zh-CN" sz="1800" i="1" dirty="0">
                <a:solidFill>
                  <a:srgbClr val="183A5D"/>
                </a:solidFill>
              </a:rPr>
              <a:t>buried in </a:t>
            </a:r>
            <a:r>
              <a:rPr lang="en-US" altLang="zh-CN" sz="1800" b="1" i="1" dirty="0">
                <a:solidFill>
                  <a:srgbClr val="183A5D"/>
                </a:solidFill>
              </a:rPr>
              <a:t>background noise</a:t>
            </a:r>
            <a:r>
              <a:rPr lang="en-US" altLang="zh-CN" sz="1800" i="1" dirty="0" smtClean="0">
                <a:solidFill>
                  <a:srgbClr val="183A5D"/>
                </a:solidFill>
              </a:rPr>
              <a:t>.”</a:t>
            </a:r>
            <a:endParaRPr lang="zh-CN" altLang="en-US" sz="1800" i="1" dirty="0">
              <a:solidFill>
                <a:srgbClr val="183A5D"/>
              </a:solidFill>
            </a:endParaRPr>
          </a:p>
        </p:txBody>
      </p:sp>
      <p:sp>
        <p:nvSpPr>
          <p:cNvPr id="4" name="矩形 3"/>
          <p:cNvSpPr/>
          <p:nvPr/>
        </p:nvSpPr>
        <p:spPr>
          <a:xfrm>
            <a:off x="429488" y="3592487"/>
            <a:ext cx="7931730" cy="646331"/>
          </a:xfrm>
          <a:prstGeom prst="rect">
            <a:avLst/>
          </a:prstGeom>
        </p:spPr>
        <p:txBody>
          <a:bodyPr wrap="square">
            <a:spAutoFit/>
          </a:bodyPr>
          <a:lstStyle/>
          <a:p>
            <a:pPr algn="just"/>
            <a:r>
              <a:rPr lang="en-US" altLang="zh-CN" sz="1800" dirty="0" smtClean="0">
                <a:solidFill>
                  <a:srgbClr val="C00000"/>
                </a:solidFill>
              </a:rPr>
              <a:t>Motivation: </a:t>
            </a:r>
            <a:r>
              <a:rPr lang="en-US" altLang="zh-CN" sz="1800" dirty="0" smtClean="0"/>
              <a:t>to </a:t>
            </a:r>
            <a:r>
              <a:rPr lang="en-US" altLang="zh-CN" sz="1800" dirty="0"/>
              <a:t>explore the potential of advanced machine-learning methods to improve the discovery </a:t>
            </a:r>
            <a:r>
              <a:rPr lang="en-US" altLang="zh-CN" sz="1800" b="1" dirty="0"/>
              <a:t>significance</a:t>
            </a:r>
            <a:r>
              <a:rPr lang="en-US" altLang="zh-CN" sz="1800" dirty="0"/>
              <a:t> of the experiment.</a:t>
            </a:r>
            <a:endParaRPr lang="zh-CN" altLang="en-US" sz="1800" dirty="0"/>
          </a:p>
        </p:txBody>
      </p:sp>
      <p:sp>
        <p:nvSpPr>
          <p:cNvPr id="9" name="矩形 8"/>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72739257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3483839" cy="400110"/>
          </a:xfrm>
          <a:prstGeom prst="rect">
            <a:avLst/>
          </a:prstGeom>
          <a:noFill/>
        </p:spPr>
        <p:txBody>
          <a:bodyPr wrap="none" rtlCol="0">
            <a:spAutoFit/>
          </a:bodyPr>
          <a:lstStyle/>
          <a:p>
            <a:r>
              <a:rPr lang="en-US" altLang="zh-CN" sz="2000" b="1" dirty="0" smtClean="0"/>
              <a:t>Method—Multivariate analysis</a:t>
            </a:r>
            <a:endParaRPr lang="zh-CN" altLang="en-US" sz="2000" b="1" dirty="0"/>
          </a:p>
        </p:txBody>
      </p:sp>
      <p:sp>
        <p:nvSpPr>
          <p:cNvPr id="2" name="矩形 1"/>
          <p:cNvSpPr/>
          <p:nvPr/>
        </p:nvSpPr>
        <p:spPr>
          <a:xfrm>
            <a:off x="394855" y="995622"/>
            <a:ext cx="8174181" cy="2800767"/>
          </a:xfrm>
          <a:prstGeom prst="rect">
            <a:avLst/>
          </a:prstGeom>
        </p:spPr>
        <p:txBody>
          <a:bodyPr wrap="square">
            <a:spAutoFit/>
          </a:bodyPr>
          <a:lstStyle/>
          <a:p>
            <a:pPr algn="just"/>
            <a:r>
              <a:rPr lang="en-US" altLang="zh-CN" sz="1600" dirty="0">
                <a:solidFill>
                  <a:srgbClr val="000000"/>
                </a:solidFill>
              </a:rPr>
              <a:t>Some of these variables are first used in a real-time multi-stage cascade classifier (called </a:t>
            </a:r>
            <a:r>
              <a:rPr lang="en-US" altLang="zh-CN" sz="1600" dirty="0" smtClean="0">
                <a:solidFill>
                  <a:srgbClr val="000000"/>
                </a:solidFill>
              </a:rPr>
              <a:t>the trigger</a:t>
            </a:r>
            <a:r>
              <a:rPr lang="en-US" altLang="zh-CN" sz="1600" dirty="0">
                <a:solidFill>
                  <a:srgbClr val="000000"/>
                </a:solidFill>
              </a:rPr>
              <a:t>) to discard most of the uninteresting events (called the background). The selected </a:t>
            </a:r>
            <a:r>
              <a:rPr lang="en-US" altLang="zh-CN" sz="1600" dirty="0" smtClean="0">
                <a:solidFill>
                  <a:srgbClr val="000000"/>
                </a:solidFill>
              </a:rPr>
              <a:t>events (roughly </a:t>
            </a:r>
            <a:r>
              <a:rPr lang="en-US" altLang="zh-CN" sz="1600" dirty="0">
                <a:solidFill>
                  <a:srgbClr val="000000"/>
                </a:solidFill>
              </a:rPr>
              <a:t>four hundred per second) are then written on disks by a large CPU farm, </a:t>
            </a:r>
            <a:r>
              <a:rPr lang="en-US" altLang="zh-CN" sz="1600" dirty="0" smtClean="0">
                <a:solidFill>
                  <a:srgbClr val="000000"/>
                </a:solidFill>
              </a:rPr>
              <a:t>producing petabytes </a:t>
            </a:r>
            <a:r>
              <a:rPr lang="en-US" altLang="zh-CN" sz="1600" dirty="0">
                <a:solidFill>
                  <a:srgbClr val="000000"/>
                </a:solidFill>
              </a:rPr>
              <a:t>of data per year. The saved events still, in large majority, represent known </a:t>
            </a:r>
            <a:r>
              <a:rPr lang="en-US" altLang="zh-CN" sz="1600" dirty="0" smtClean="0">
                <a:solidFill>
                  <a:srgbClr val="000000"/>
                </a:solidFill>
              </a:rPr>
              <a:t>processes (called </a:t>
            </a:r>
            <a:r>
              <a:rPr lang="en-US" altLang="zh-CN" sz="1600" dirty="0">
                <a:solidFill>
                  <a:srgbClr val="000000"/>
                </a:solidFill>
              </a:rPr>
              <a:t>background): they are mostly produced by the decay of particles which are exotic in </a:t>
            </a:r>
            <a:r>
              <a:rPr lang="en-US" altLang="zh-CN" sz="1600" dirty="0" smtClean="0">
                <a:solidFill>
                  <a:srgbClr val="000000"/>
                </a:solidFill>
              </a:rPr>
              <a:t>everyday terms</a:t>
            </a:r>
            <a:r>
              <a:rPr lang="en-US" altLang="zh-CN" sz="1600" dirty="0">
                <a:solidFill>
                  <a:srgbClr val="000000"/>
                </a:solidFill>
              </a:rPr>
              <a:t>, but known, having been discovered in previous generations of experiments. </a:t>
            </a:r>
            <a:r>
              <a:rPr lang="en-US" altLang="zh-CN" sz="1600" dirty="0" smtClean="0">
                <a:solidFill>
                  <a:srgbClr val="000000"/>
                </a:solidFill>
              </a:rPr>
              <a:t>The goal </a:t>
            </a:r>
            <a:r>
              <a:rPr lang="en-US" altLang="zh-CN" sz="1600" dirty="0">
                <a:solidFill>
                  <a:srgbClr val="000000"/>
                </a:solidFill>
              </a:rPr>
              <a:t>of the offline analysis is to find a (not necessarily connected) region in the feature space </a:t>
            </a:r>
            <a:r>
              <a:rPr lang="en-US" altLang="zh-CN" sz="1600" dirty="0" smtClean="0">
                <a:solidFill>
                  <a:srgbClr val="000000"/>
                </a:solidFill>
              </a:rPr>
              <a:t>in which </a:t>
            </a:r>
            <a:r>
              <a:rPr lang="en-US" altLang="zh-CN" sz="1600" dirty="0">
                <a:solidFill>
                  <a:srgbClr val="000000"/>
                </a:solidFill>
              </a:rPr>
              <a:t>there is a significant excess of events (called signal) compared to what known </a:t>
            </a:r>
            <a:r>
              <a:rPr lang="en-US" altLang="zh-CN" sz="1600" dirty="0" smtClean="0">
                <a:solidFill>
                  <a:srgbClr val="000000"/>
                </a:solidFill>
              </a:rPr>
              <a:t>background processes </a:t>
            </a:r>
            <a:r>
              <a:rPr lang="en-US" altLang="zh-CN" sz="1600" dirty="0">
                <a:solidFill>
                  <a:srgbClr val="000000"/>
                </a:solidFill>
              </a:rPr>
              <a:t>can explain. Once the region has been fixed, a statistical (counting) test is applied </a:t>
            </a:r>
            <a:r>
              <a:rPr lang="en-US" altLang="zh-CN" sz="1600" dirty="0" smtClean="0">
                <a:solidFill>
                  <a:srgbClr val="000000"/>
                </a:solidFill>
              </a:rPr>
              <a:t>to determine </a:t>
            </a:r>
            <a:r>
              <a:rPr lang="en-US" altLang="zh-CN" sz="1600" dirty="0">
                <a:solidFill>
                  <a:srgbClr val="000000"/>
                </a:solidFill>
              </a:rPr>
              <a:t>the significance of the excess. If the probability that the excess has been produced </a:t>
            </a:r>
            <a:r>
              <a:rPr lang="en-US" altLang="zh-CN" sz="1600" dirty="0" smtClean="0">
                <a:solidFill>
                  <a:srgbClr val="000000"/>
                </a:solidFill>
              </a:rPr>
              <a:t>by background </a:t>
            </a:r>
            <a:r>
              <a:rPr lang="en-US" altLang="zh-CN" sz="1600" dirty="0">
                <a:solidFill>
                  <a:srgbClr val="000000"/>
                </a:solidFill>
              </a:rPr>
              <a:t>processes falls below a limit</a:t>
            </a:r>
            <a:r>
              <a:rPr lang="en-US" altLang="zh-CN" sz="1600" dirty="0" smtClean="0">
                <a:solidFill>
                  <a:srgbClr val="000000"/>
                </a:solidFill>
              </a:rPr>
              <a:t>,</a:t>
            </a:r>
            <a:r>
              <a:rPr lang="en-US" altLang="zh-CN" sz="1600" dirty="0" smtClean="0">
                <a:solidFill>
                  <a:srgbClr val="C02020"/>
                </a:solidFill>
              </a:rPr>
              <a:t> </a:t>
            </a:r>
            <a:r>
              <a:rPr lang="en-US" altLang="zh-CN" sz="1600" dirty="0">
                <a:solidFill>
                  <a:srgbClr val="000000"/>
                </a:solidFill>
              </a:rPr>
              <a:t>the new particle is deemed to be </a:t>
            </a:r>
            <a:r>
              <a:rPr lang="en-US" altLang="zh-CN" sz="1600" dirty="0" smtClean="0">
                <a:solidFill>
                  <a:srgbClr val="000000"/>
                </a:solidFill>
              </a:rPr>
              <a:t>discovered.</a:t>
            </a:r>
            <a:endParaRPr lang="zh-CN" altLang="en-US" sz="1600" dirty="0"/>
          </a:p>
        </p:txBody>
      </p:sp>
      <mc:AlternateContent xmlns:mc="http://schemas.openxmlformats.org/markup-compatibility/2006" xmlns:a14="http://schemas.microsoft.com/office/drawing/2010/main">
        <mc:Choice Requires="a14">
          <p:sp>
            <p:nvSpPr>
              <p:cNvPr id="3" name="文本框 2"/>
              <p:cNvSpPr txBox="1"/>
              <p:nvPr/>
            </p:nvSpPr>
            <p:spPr>
              <a:xfrm>
                <a:off x="1344914" y="4144038"/>
                <a:ext cx="148258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𝑝</m:t>
                      </m:r>
                      <m:r>
                        <a:rPr lang="en-US" altLang="zh-CN" sz="1600" b="0" i="1" smtClean="0">
                          <a:latin typeface="Cambria Math" panose="02040503050406030204" pitchFamily="18" charset="0"/>
                        </a:rPr>
                        <m:t>=2.87×</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10</m:t>
                          </m:r>
                        </m:e>
                        <m:sup>
                          <m:r>
                            <a:rPr lang="en-US" altLang="zh-CN" sz="1600" b="0" i="1" smtClean="0">
                              <a:latin typeface="Cambria Math" panose="02040503050406030204" pitchFamily="18" charset="0"/>
                              <a:ea typeface="Cambria Math" panose="02040503050406030204" pitchFamily="18" charset="0"/>
                            </a:rPr>
                            <m:t>−7</m:t>
                          </m:r>
                        </m:sup>
                      </m:sSup>
                    </m:oMath>
                  </m:oMathPara>
                </a14:m>
                <a:endParaRPr lang="zh-CN" altLang="en-US" sz="1600" dirty="0"/>
              </a:p>
            </p:txBody>
          </p:sp>
        </mc:Choice>
        <mc:Fallback xmlns="">
          <p:sp>
            <p:nvSpPr>
              <p:cNvPr id="3" name="文本框 2"/>
              <p:cNvSpPr txBox="1">
                <a:spLocks noRot="1" noChangeAspect="1" noMove="1" noResize="1" noEditPoints="1" noAdjustHandles="1" noChangeArrowheads="1" noChangeShapeType="1" noTextEdit="1"/>
              </p:cNvSpPr>
              <p:nvPr/>
            </p:nvSpPr>
            <p:spPr>
              <a:xfrm>
                <a:off x="1344914" y="4144038"/>
                <a:ext cx="1482585" cy="246221"/>
              </a:xfrm>
              <a:prstGeom prst="rect">
                <a:avLst/>
              </a:prstGeom>
              <a:blipFill>
                <a:blip r:embed="rId3"/>
                <a:stretch>
                  <a:fillRect l="-2881" r="-823"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5403274" y="4144039"/>
                <a:ext cx="24590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𝑍</m:t>
                      </m:r>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m:rPr>
                              <m:sty m:val="p"/>
                            </m:rPr>
                            <a:rPr lang="el-GR" altLang="zh-CN" sz="1600" b="0" i="1" smtClean="0">
                              <a:latin typeface="Cambria Math" panose="02040503050406030204" pitchFamily="18" charset="0"/>
                              <a:ea typeface="Cambria Math" panose="02040503050406030204" pitchFamily="18" charset="0"/>
                            </a:rPr>
                            <m:t>Φ</m:t>
                          </m:r>
                        </m:e>
                        <m:sup>
                          <m:r>
                            <a:rPr lang="en-US" altLang="zh-CN" sz="1600" b="0" i="1" smtClean="0">
                              <a:latin typeface="Cambria Math" panose="02040503050406030204" pitchFamily="18" charset="0"/>
                            </a:rPr>
                            <m:t>−1</m:t>
                          </m:r>
                        </m:sup>
                      </m:s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m:t>
                          </m:r>
                          <m:r>
                            <a:rPr lang="en-US" altLang="zh-CN" sz="1600" b="0" i="1" smtClean="0">
                              <a:latin typeface="Cambria Math" panose="02040503050406030204" pitchFamily="18" charset="0"/>
                            </a:rPr>
                            <m:t>𝑝</m:t>
                          </m:r>
                        </m:e>
                      </m:d>
                      <m:r>
                        <a:rPr lang="en-US" altLang="zh-CN" sz="1600" b="0" i="1" smtClean="0">
                          <a:latin typeface="Cambria Math" panose="02040503050406030204" pitchFamily="18" charset="0"/>
                        </a:rPr>
                        <m:t>=5 </m:t>
                      </m:r>
                      <m:r>
                        <a:rPr lang="en-US" altLang="zh-CN" sz="1600" b="0" i="1" smtClean="0">
                          <a:latin typeface="Cambria Math" panose="02040503050406030204" pitchFamily="18" charset="0"/>
                        </a:rPr>
                        <m:t>𝑠𝑖𝑔𝑚𝑎</m:t>
                      </m:r>
                    </m:oMath>
                  </m:oMathPara>
                </a14:m>
                <a:endParaRPr lang="zh-CN" altLang="en-US" sz="1600" dirty="0"/>
              </a:p>
            </p:txBody>
          </p:sp>
        </mc:Choice>
        <mc:Fallback xmlns="">
          <p:sp>
            <p:nvSpPr>
              <p:cNvPr id="4" name="文本框 3"/>
              <p:cNvSpPr txBox="1">
                <a:spLocks noRot="1" noChangeAspect="1" noMove="1" noResize="1" noEditPoints="1" noAdjustHandles="1" noChangeArrowheads="1" noChangeShapeType="1" noTextEdit="1"/>
              </p:cNvSpPr>
              <p:nvPr/>
            </p:nvSpPr>
            <p:spPr>
              <a:xfrm>
                <a:off x="5403274" y="4144039"/>
                <a:ext cx="2459006" cy="246221"/>
              </a:xfrm>
              <a:prstGeom prst="rect">
                <a:avLst/>
              </a:prstGeom>
              <a:blipFill>
                <a:blip r:embed="rId4"/>
                <a:stretch>
                  <a:fillRect l="-1238" r="-1733" b="-32500"/>
                </a:stretch>
              </a:blipFill>
            </p:spPr>
            <p:txBody>
              <a:bodyPr/>
              <a:lstStyle/>
              <a:p>
                <a:r>
                  <a:rPr lang="zh-CN" altLang="en-US">
                    <a:noFill/>
                  </a:rPr>
                  <a:t> </a:t>
                </a:r>
              </a:p>
            </p:txBody>
          </p:sp>
        </mc:Fallback>
      </mc:AlternateContent>
      <p:sp>
        <p:nvSpPr>
          <p:cNvPr id="6" name="左右箭头 5"/>
          <p:cNvSpPr/>
          <p:nvPr/>
        </p:nvSpPr>
        <p:spPr>
          <a:xfrm>
            <a:off x="3214840" y="4205595"/>
            <a:ext cx="1683327" cy="12311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427832" y="4307322"/>
            <a:ext cx="1648690" cy="369332"/>
          </a:xfrm>
          <a:prstGeom prst="rect">
            <a:avLst/>
          </a:prstGeom>
          <a:noFill/>
        </p:spPr>
        <p:txBody>
          <a:bodyPr wrap="square" rtlCol="0">
            <a:spAutoFit/>
          </a:bodyPr>
          <a:lstStyle/>
          <a:p>
            <a:r>
              <a:rPr lang="en-US" altLang="zh-CN" sz="1800" b="1" dirty="0" smtClean="0"/>
              <a:t>Discovery!</a:t>
            </a:r>
            <a:endParaRPr lang="zh-CN" altLang="en-US" sz="1800" b="1" dirty="0"/>
          </a:p>
        </p:txBody>
      </p:sp>
      <p:sp>
        <p:nvSpPr>
          <p:cNvPr id="10" name="矩形 9"/>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91452469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3483839" cy="400110"/>
          </a:xfrm>
          <a:prstGeom prst="rect">
            <a:avLst/>
          </a:prstGeom>
          <a:noFill/>
        </p:spPr>
        <p:txBody>
          <a:bodyPr wrap="none" rtlCol="0">
            <a:spAutoFit/>
          </a:bodyPr>
          <a:lstStyle/>
          <a:p>
            <a:r>
              <a:rPr lang="en-US" altLang="zh-CN" sz="2000" b="1" dirty="0" smtClean="0"/>
              <a:t>Method—Multivariate analysis</a:t>
            </a:r>
            <a:endParaRPr lang="zh-CN" altLang="en-US" sz="2000" b="1" dirty="0"/>
          </a:p>
        </p:txBody>
      </p:sp>
      <mc:AlternateContent xmlns:mc="http://schemas.openxmlformats.org/markup-compatibility/2006" xmlns:a14="http://schemas.microsoft.com/office/drawing/2010/main">
        <mc:Choice Requires="a14">
          <p:sp>
            <p:nvSpPr>
              <p:cNvPr id="7" name="文本框 6"/>
              <p:cNvSpPr txBox="1"/>
              <p:nvPr/>
            </p:nvSpPr>
            <p:spPr>
              <a:xfrm>
                <a:off x="364835" y="1066800"/>
                <a:ext cx="14488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rPr>
                          </m:ctrlPr>
                        </m:dPr>
                        <m:e>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𝑖</m:t>
                              </m:r>
                            </m:sub>
                          </m:sSub>
                        </m:e>
                      </m:d>
                    </m:oMath>
                  </m:oMathPara>
                </a14:m>
                <a:endParaRPr lang="zh-CN" altLang="en-US" sz="18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64835" y="1066800"/>
                <a:ext cx="1448869" cy="369332"/>
              </a:xfrm>
              <a:prstGeom prst="rect">
                <a:avLst/>
              </a:prstGeom>
              <a:blipFill>
                <a:blip r:embed="rId3"/>
                <a:stretch>
                  <a:fillRect b="-4918"/>
                </a:stretch>
              </a:blipFill>
            </p:spPr>
            <p:txBody>
              <a:bodyPr/>
              <a:lstStyle/>
              <a:p>
                <a:r>
                  <a:rPr lang="zh-CN" altLang="en-US">
                    <a:noFill/>
                  </a:rPr>
                  <a:t> </a:t>
                </a:r>
              </a:p>
            </p:txBody>
          </p:sp>
        </mc:Fallback>
      </mc:AlternateContent>
      <p:sp>
        <p:nvSpPr>
          <p:cNvPr id="8" name="文本框 7"/>
          <p:cNvSpPr txBox="1"/>
          <p:nvPr/>
        </p:nvSpPr>
        <p:spPr>
          <a:xfrm>
            <a:off x="1725988" y="1066800"/>
            <a:ext cx="4933459" cy="369332"/>
          </a:xfrm>
          <a:prstGeom prst="rect">
            <a:avLst/>
          </a:prstGeom>
          <a:noFill/>
        </p:spPr>
        <p:txBody>
          <a:bodyPr wrap="square" rtlCol="0">
            <a:spAutoFit/>
          </a:bodyPr>
          <a:lstStyle/>
          <a:p>
            <a:r>
              <a:rPr lang="en-US" altLang="zh-CN" sz="1800" dirty="0" smtClean="0"/>
              <a:t>—the variables, the label of {</a:t>
            </a:r>
            <a:r>
              <a:rPr lang="en-US" altLang="zh-CN" sz="1800" dirty="0" err="1" smtClean="0"/>
              <a:t>s,b</a:t>
            </a:r>
            <a:r>
              <a:rPr lang="en-US" altLang="zh-CN" sz="1800" dirty="0" smtClean="0"/>
              <a:t>} and the weight.</a:t>
            </a:r>
            <a:endParaRPr lang="zh-CN" altLang="en-US" sz="1800" dirty="0"/>
          </a:p>
        </p:txBody>
      </p:sp>
      <mc:AlternateContent xmlns:mc="http://schemas.openxmlformats.org/markup-compatibility/2006" xmlns:a14="http://schemas.microsoft.com/office/drawing/2010/main">
        <mc:Choice Requires="a14">
          <p:sp>
            <p:nvSpPr>
              <p:cNvPr id="16" name="文本框 15"/>
              <p:cNvSpPr txBox="1"/>
              <p:nvPr/>
            </p:nvSpPr>
            <p:spPr>
              <a:xfrm>
                <a:off x="464169" y="1674853"/>
                <a:ext cx="1268745" cy="6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zh-CN" altLang="en-US" sz="1600" i="1" smtClean="0">
                              <a:latin typeface="Cambria Math" panose="02040503050406030204" pitchFamily="18" charset="0"/>
                            </a:rPr>
                          </m:ctrlPr>
                        </m:naryPr>
                        <m:sub>
                          <m:r>
                            <m:rPr>
                              <m:brk m:alnAt="7"/>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𝑏</m:t>
                          </m:r>
                        </m:sub>
                        <m:sup/>
                        <m:e>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𝑏</m:t>
                              </m:r>
                            </m:sub>
                          </m:sSub>
                        </m:e>
                      </m:nary>
                    </m:oMath>
                  </m:oMathPara>
                </a14:m>
                <a:endParaRPr lang="zh-CN" altLang="en-US" sz="16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464169" y="1674853"/>
                <a:ext cx="1268745" cy="61632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1725987" y="1771321"/>
                <a:ext cx="4933459" cy="369332"/>
              </a:xfrm>
              <a:prstGeom prst="rect">
                <a:avLst/>
              </a:prstGeom>
              <a:noFill/>
            </p:spPr>
            <p:txBody>
              <a:bodyPr wrap="square" rtlCol="0">
                <a:spAutoFit/>
              </a:bodyPr>
              <a:lstStyle/>
              <a:p>
                <a:r>
                  <a:rPr lang="en-US" altLang="zh-CN" sz="1800" dirty="0" smtClean="0"/>
                  <a:t>—</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𝑠</m:t>
                        </m:r>
                      </m:sub>
                    </m:sSub>
                    <m:r>
                      <a:rPr lang="en-US" altLang="zh-CN" sz="1800" b="0" i="1" smtClean="0">
                        <a:latin typeface="Cambria Math" panose="02040503050406030204" pitchFamily="18" charset="0"/>
                      </a:rPr>
                      <m:t> </m:t>
                    </m:r>
                  </m:oMath>
                </a14:m>
                <a:r>
                  <a:rPr lang="en-US" altLang="zh-CN" sz="1800" dirty="0" smtClean="0"/>
                  <a:t>and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b="0" i="1" smtClean="0">
                            <a:latin typeface="Cambria Math" panose="02040503050406030204" pitchFamily="18" charset="0"/>
                          </a:rPr>
                          <m:t>𝑏</m:t>
                        </m:r>
                      </m:sub>
                    </m:sSub>
                  </m:oMath>
                </a14:m>
                <a:r>
                  <a:rPr lang="zh-CN" altLang="en-US" sz="1800" dirty="0" smtClean="0"/>
                  <a:t> </a:t>
                </a:r>
                <a:r>
                  <a:rPr lang="en-US" altLang="zh-CN" sz="1800" dirty="0" smtClean="0"/>
                  <a:t>are the expected events.</a:t>
                </a:r>
                <a:endParaRPr lang="zh-CN" altLang="en-US" sz="18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1725987" y="1771321"/>
                <a:ext cx="4933459" cy="369332"/>
              </a:xfrm>
              <a:prstGeom prst="rect">
                <a:avLst/>
              </a:prstGeom>
              <a:blipFill>
                <a:blip r:embed="rId5"/>
                <a:stretch>
                  <a:fillRect l="-989"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54896" y="2736189"/>
                <a:ext cx="5059213" cy="646331"/>
              </a:xfrm>
              <a:prstGeom prst="rect">
                <a:avLst/>
              </a:prstGeom>
              <a:noFill/>
            </p:spPr>
            <p:txBody>
              <a:bodyPr wrap="square" rtlCol="0">
                <a:spAutoFit/>
              </a:bodyPr>
              <a:lstStyle/>
              <a:p>
                <a:pPr algn="just"/>
                <a:r>
                  <a:rPr lang="en-US" altLang="zh-CN" sz="1800" dirty="0" smtClean="0"/>
                  <a:t>There are about 30 variables in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𝑖</m:t>
                        </m:r>
                      </m:sub>
                    </m:sSub>
                  </m:oMath>
                </a14:m>
                <a:r>
                  <a:rPr lang="en-US" altLang="zh-CN" sz="1800" dirty="0" smtClean="0"/>
                  <a:t>, and a classifier maps them on to one variable </a:t>
                </a:r>
                <a14:m>
                  <m:oMath xmlns:m="http://schemas.openxmlformats.org/officeDocument/2006/math">
                    <m:r>
                      <a:rPr lang="en-US" altLang="zh-CN" sz="1800" b="0" i="1" smtClean="0">
                        <a:latin typeface="Cambria Math" panose="02040503050406030204" pitchFamily="18" charset="0"/>
                      </a:rPr>
                      <m:t>𝑡</m:t>
                    </m:r>
                  </m:oMath>
                </a14:m>
                <a:r>
                  <a:rPr lang="en-US" altLang="zh-CN" sz="1800" dirty="0" smtClean="0"/>
                  <a:t>.</a:t>
                </a:r>
                <a:endParaRPr lang="zh-CN" altLang="en-US" sz="1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54896" y="2736189"/>
                <a:ext cx="5059213" cy="646331"/>
              </a:xfrm>
              <a:prstGeom prst="rect">
                <a:avLst/>
              </a:prstGeom>
              <a:blipFill>
                <a:blip r:embed="rId6"/>
                <a:stretch>
                  <a:fillRect l="-1084" t="-5660" r="-964" b="-14151"/>
                </a:stretch>
              </a:blipFill>
            </p:spPr>
            <p:txBody>
              <a:bodyPr/>
              <a:lstStyle/>
              <a:p>
                <a:r>
                  <a:rPr lang="zh-CN" altLang="en-US">
                    <a:noFill/>
                  </a:rPr>
                  <a:t> </a:t>
                </a:r>
              </a:p>
            </p:txBody>
          </p:sp>
        </mc:Fallback>
      </mc:AlternateContent>
      <p:pic>
        <p:nvPicPr>
          <p:cNvPr id="19" name="图片 18"/>
          <p:cNvPicPr>
            <a:picLocks noChangeAspect="1"/>
          </p:cNvPicPr>
          <p:nvPr/>
        </p:nvPicPr>
        <p:blipFill>
          <a:blip r:embed="rId7"/>
          <a:stretch>
            <a:fillRect/>
          </a:stretch>
        </p:blipFill>
        <p:spPr>
          <a:xfrm>
            <a:off x="5868884" y="2475842"/>
            <a:ext cx="2921825" cy="1867558"/>
          </a:xfrm>
          <a:prstGeom prst="rect">
            <a:avLst/>
          </a:prstGeom>
          <a:effectLst>
            <a:outerShdw blurRad="50800" dist="381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20" name="文本框 19"/>
              <p:cNvSpPr txBox="1"/>
              <p:nvPr/>
            </p:nvSpPr>
            <p:spPr>
              <a:xfrm>
                <a:off x="454896" y="3409621"/>
                <a:ext cx="5059213" cy="923330"/>
              </a:xfrm>
              <a:prstGeom prst="rect">
                <a:avLst/>
              </a:prstGeom>
              <a:noFill/>
            </p:spPr>
            <p:txBody>
              <a:bodyPr wrap="square" rtlCol="0">
                <a:spAutoFit/>
              </a:bodyPr>
              <a:lstStyle/>
              <a:p>
                <a:pPr algn="just"/>
                <a:r>
                  <a:rPr lang="en-US" altLang="zh-CN" sz="1800" dirty="0" smtClean="0"/>
                  <a:t>We apply a simple cut on the </a:t>
                </a:r>
                <a14:m>
                  <m:oMath xmlns:m="http://schemas.openxmlformats.org/officeDocument/2006/math">
                    <m:r>
                      <a:rPr lang="en-US" altLang="zh-CN" sz="1800" b="0" i="1" smtClean="0">
                        <a:latin typeface="Cambria Math" panose="02040503050406030204" pitchFamily="18" charset="0"/>
                      </a:rPr>
                      <m:t>𝑡</m:t>
                    </m:r>
                  </m:oMath>
                </a14:m>
                <a:r>
                  <a:rPr lang="en-US" altLang="zh-CN" sz="1800" dirty="0" smtClean="0"/>
                  <a:t> axis, meaning we only retain the data for which its  </a:t>
                </a:r>
                <a14:m>
                  <m:oMath xmlns:m="http://schemas.openxmlformats.org/officeDocument/2006/math">
                    <m:r>
                      <a:rPr lang="en-US" altLang="zh-CN" sz="1800" b="0" i="1" smtClean="0">
                        <a:latin typeface="Cambria Math" panose="02040503050406030204" pitchFamily="18" charset="0"/>
                      </a:rPr>
                      <m:t>𝑡</m:t>
                    </m:r>
                  </m:oMath>
                </a14:m>
                <a:r>
                  <a:rPr lang="en-US" altLang="zh-CN" sz="1800" dirty="0" smtClean="0"/>
                  <a:t>-value is greater than a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𝑡</m:t>
                        </m:r>
                      </m:e>
                      <m:sub>
                        <m:r>
                          <a:rPr lang="en-US" altLang="zh-CN" sz="1800" b="0" i="1" smtClean="0">
                            <a:latin typeface="Cambria Math" panose="02040503050406030204" pitchFamily="18" charset="0"/>
                          </a:rPr>
                          <m:t>𝑐𝑢𝑡</m:t>
                        </m:r>
                      </m:sub>
                    </m:sSub>
                  </m:oMath>
                </a14:m>
                <a:r>
                  <a:rPr lang="en-US" altLang="zh-CN" sz="1800" dirty="0" smtClean="0"/>
                  <a:t>.</a:t>
                </a:r>
                <a:endParaRPr lang="zh-CN" altLang="en-US" sz="1800"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54896" y="3409621"/>
                <a:ext cx="5059213" cy="923330"/>
              </a:xfrm>
              <a:prstGeom prst="rect">
                <a:avLst/>
              </a:prstGeom>
              <a:blipFill>
                <a:blip r:embed="rId8"/>
                <a:stretch>
                  <a:fillRect l="-1084" t="-3289" r="-964" b="-9211"/>
                </a:stretch>
              </a:blipFill>
            </p:spPr>
            <p:txBody>
              <a:bodyPr/>
              <a:lstStyle/>
              <a:p>
                <a:r>
                  <a:rPr lang="zh-CN" altLang="en-US">
                    <a:noFill/>
                  </a:rPr>
                  <a:t> </a:t>
                </a:r>
              </a:p>
            </p:txBody>
          </p:sp>
        </mc:Fallback>
      </mc:AlternateContent>
      <p:sp>
        <p:nvSpPr>
          <p:cNvPr id="21" name="文本框 20"/>
          <p:cNvSpPr txBox="1"/>
          <p:nvPr/>
        </p:nvSpPr>
        <p:spPr>
          <a:xfrm>
            <a:off x="1732914" y="2140653"/>
            <a:ext cx="4383868" cy="300082"/>
          </a:xfrm>
          <a:prstGeom prst="rect">
            <a:avLst/>
          </a:prstGeom>
          <a:noFill/>
        </p:spPr>
        <p:txBody>
          <a:bodyPr wrap="square" rtlCol="0">
            <a:spAutoFit/>
          </a:bodyPr>
          <a:lstStyle/>
          <a:p>
            <a:r>
              <a:rPr lang="en-US" altLang="zh-CN" dirty="0" smtClean="0"/>
              <a:t>(with luminosity and cross section information integrated in)</a:t>
            </a:r>
            <a:endParaRPr lang="zh-CN" altLang="en-US" dirty="0"/>
          </a:p>
        </p:txBody>
      </p:sp>
      <p:sp>
        <p:nvSpPr>
          <p:cNvPr id="14" name="矩形 13"/>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156239786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1505861" cy="400110"/>
          </a:xfrm>
          <a:prstGeom prst="rect">
            <a:avLst/>
          </a:prstGeom>
          <a:noFill/>
        </p:spPr>
        <p:txBody>
          <a:bodyPr wrap="none" rtlCol="0">
            <a:spAutoFit/>
          </a:bodyPr>
          <a:lstStyle/>
          <a:p>
            <a:r>
              <a:rPr lang="en-US" altLang="zh-CN" sz="2000" b="1" dirty="0" smtClean="0"/>
              <a:t>A Digression</a:t>
            </a:r>
            <a:endParaRPr lang="zh-CN" altLang="en-US" sz="2000" b="1" dirty="0"/>
          </a:p>
        </p:txBody>
      </p:sp>
      <p:pic>
        <p:nvPicPr>
          <p:cNvPr id="14" name="图片 13"/>
          <p:cNvPicPr>
            <a:picLocks noChangeAspect="1"/>
          </p:cNvPicPr>
          <p:nvPr/>
        </p:nvPicPr>
        <p:blipFill>
          <a:blip r:embed="rId3"/>
          <a:stretch>
            <a:fillRect/>
          </a:stretch>
        </p:blipFill>
        <p:spPr>
          <a:xfrm>
            <a:off x="401782" y="2022500"/>
            <a:ext cx="2921825" cy="1867558"/>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353291" y="1015191"/>
            <a:ext cx="8423564" cy="584775"/>
          </a:xfrm>
          <a:prstGeom prst="rect">
            <a:avLst/>
          </a:prstGeom>
          <a:noFill/>
        </p:spPr>
        <p:txBody>
          <a:bodyPr wrap="square" rtlCol="0">
            <a:spAutoFit/>
          </a:bodyPr>
          <a:lstStyle/>
          <a:p>
            <a:r>
              <a:rPr lang="en-US" altLang="zh-CN" sz="1600" dirty="0" smtClean="0"/>
              <a:t>The weight have been re-weighted, for a better training effect. But the actual signal events is very scarce compared with the background.</a:t>
            </a:r>
            <a:endParaRPr lang="zh-CN" altLang="en-US" sz="1600" dirty="0"/>
          </a:p>
        </p:txBody>
      </p:sp>
      <p:sp>
        <p:nvSpPr>
          <p:cNvPr id="4" name="左右箭头 3"/>
          <p:cNvSpPr/>
          <p:nvPr/>
        </p:nvSpPr>
        <p:spPr>
          <a:xfrm>
            <a:off x="3713018" y="2891057"/>
            <a:ext cx="692727" cy="325581"/>
          </a:xfrm>
          <a:prstGeom prst="leftRightArrow">
            <a:avLst/>
          </a:prstGeom>
          <a:solidFill>
            <a:srgbClr val="01C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clrChange>
              <a:clrFrom>
                <a:srgbClr val="FFFFFF"/>
              </a:clrFrom>
              <a:clrTo>
                <a:srgbClr val="FFFFFF">
                  <a:alpha val="0"/>
                </a:srgbClr>
              </a:clrTo>
            </a:clrChange>
          </a:blip>
          <a:stretch>
            <a:fillRect/>
          </a:stretch>
        </p:blipFill>
        <p:spPr>
          <a:xfrm>
            <a:off x="4634346" y="1794924"/>
            <a:ext cx="3927433" cy="2322711"/>
          </a:xfrm>
          <a:prstGeom prst="rect">
            <a:avLst/>
          </a:prstGeom>
        </p:spPr>
      </p:pic>
      <p:grpSp>
        <p:nvGrpSpPr>
          <p:cNvPr id="22" name="组合 21"/>
          <p:cNvGrpSpPr/>
          <p:nvPr/>
        </p:nvGrpSpPr>
        <p:grpSpPr>
          <a:xfrm>
            <a:off x="7280563" y="1563830"/>
            <a:ext cx="1697182" cy="300082"/>
            <a:chOff x="4966854" y="916760"/>
            <a:chExt cx="1697182" cy="300082"/>
          </a:xfrm>
        </p:grpSpPr>
        <p:cxnSp>
          <p:nvCxnSpPr>
            <p:cNvPr id="23" name="直接连接符 22"/>
            <p:cNvCxnSpPr/>
            <p:nvPr/>
          </p:nvCxnSpPr>
          <p:spPr>
            <a:xfrm>
              <a:off x="4966854" y="1073728"/>
              <a:ext cx="720000" cy="0"/>
            </a:xfrm>
            <a:prstGeom prst="line">
              <a:avLst/>
            </a:prstGeom>
            <a:ln w="28575">
              <a:solidFill>
                <a:srgbClr val="587DB3"/>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742272" y="916760"/>
              <a:ext cx="921764" cy="300082"/>
            </a:xfrm>
            <a:prstGeom prst="rect">
              <a:avLst/>
            </a:prstGeom>
            <a:noFill/>
          </p:spPr>
          <p:txBody>
            <a:bodyPr wrap="square" rtlCol="0">
              <a:spAutoFit/>
            </a:bodyPr>
            <a:lstStyle/>
            <a:p>
              <a:r>
                <a:rPr lang="en-US" altLang="zh-CN" dirty="0" smtClean="0"/>
                <a:t>200 signal</a:t>
              </a:r>
              <a:endParaRPr lang="zh-CN" altLang="en-US" dirty="0"/>
            </a:p>
          </p:txBody>
        </p:sp>
      </p:grpSp>
      <p:grpSp>
        <p:nvGrpSpPr>
          <p:cNvPr id="25" name="组合 24"/>
          <p:cNvGrpSpPr/>
          <p:nvPr/>
        </p:nvGrpSpPr>
        <p:grpSpPr>
          <a:xfrm>
            <a:off x="7280563" y="1927580"/>
            <a:ext cx="1787236" cy="300082"/>
            <a:chOff x="4966854" y="916760"/>
            <a:chExt cx="1787236" cy="300082"/>
          </a:xfrm>
        </p:grpSpPr>
        <p:cxnSp>
          <p:nvCxnSpPr>
            <p:cNvPr id="26" name="直接连接符 25"/>
            <p:cNvCxnSpPr/>
            <p:nvPr/>
          </p:nvCxnSpPr>
          <p:spPr>
            <a:xfrm>
              <a:off x="4966854" y="1073728"/>
              <a:ext cx="720000" cy="0"/>
            </a:xfrm>
            <a:prstGeom prst="line">
              <a:avLst/>
            </a:prstGeom>
            <a:ln w="28575">
              <a:solidFill>
                <a:srgbClr val="EBBC6A"/>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742271" y="916760"/>
              <a:ext cx="1011819" cy="300082"/>
            </a:xfrm>
            <a:prstGeom prst="rect">
              <a:avLst/>
            </a:prstGeom>
            <a:noFill/>
          </p:spPr>
          <p:txBody>
            <a:bodyPr wrap="square" rtlCol="0">
              <a:spAutoFit/>
            </a:bodyPr>
            <a:lstStyle/>
            <a:p>
              <a:r>
                <a:rPr lang="en-US" altLang="zh-CN" dirty="0" smtClean="0"/>
                <a:t>background</a:t>
              </a:r>
              <a:endParaRPr lang="zh-CN" altLang="en-US" dirty="0"/>
            </a:p>
          </p:txBody>
        </p:sp>
      </p:grpSp>
      <p:pic>
        <p:nvPicPr>
          <p:cNvPr id="28"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821" y="4233323"/>
            <a:ext cx="1265815" cy="71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2462632" y="4421776"/>
            <a:ext cx="4447309" cy="338554"/>
          </a:xfrm>
          <a:prstGeom prst="rect">
            <a:avLst/>
          </a:prstGeom>
          <a:noFill/>
        </p:spPr>
        <p:txBody>
          <a:bodyPr wrap="square" rtlCol="0">
            <a:spAutoFit/>
          </a:bodyPr>
          <a:lstStyle/>
          <a:p>
            <a:r>
              <a:rPr lang="en-US" altLang="zh-CN" sz="1600" dirty="0" smtClean="0"/>
              <a:t>(Signal is much smaller due to small cross-section.)</a:t>
            </a:r>
            <a:endParaRPr lang="zh-CN" altLang="en-US" sz="1600" dirty="0"/>
          </a:p>
        </p:txBody>
      </p:sp>
      <p:sp>
        <p:nvSpPr>
          <p:cNvPr id="29" name="矩形 28"/>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30504244"/>
      </p:ext>
    </p:extLst>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3483839" cy="400110"/>
          </a:xfrm>
          <a:prstGeom prst="rect">
            <a:avLst/>
          </a:prstGeom>
          <a:noFill/>
        </p:spPr>
        <p:txBody>
          <a:bodyPr wrap="none" rtlCol="0">
            <a:spAutoFit/>
          </a:bodyPr>
          <a:lstStyle/>
          <a:p>
            <a:r>
              <a:rPr lang="en-US" altLang="zh-CN" sz="2000" b="1" dirty="0" smtClean="0"/>
              <a:t>Method—Multivariate analysis</a:t>
            </a:r>
            <a:endParaRPr lang="zh-CN" altLang="en-US" sz="2000" b="1" dirty="0"/>
          </a:p>
        </p:txBody>
      </p:sp>
      <p:sp>
        <p:nvSpPr>
          <p:cNvPr id="2" name="文本框 1"/>
          <p:cNvSpPr txBox="1"/>
          <p:nvPr/>
        </p:nvSpPr>
        <p:spPr>
          <a:xfrm>
            <a:off x="304799" y="969818"/>
            <a:ext cx="5936673" cy="369332"/>
          </a:xfrm>
          <a:prstGeom prst="rect">
            <a:avLst/>
          </a:prstGeom>
          <a:noFill/>
        </p:spPr>
        <p:txBody>
          <a:bodyPr wrap="square" rtlCol="0">
            <a:spAutoFit/>
          </a:bodyPr>
          <a:lstStyle/>
          <a:p>
            <a:r>
              <a:rPr lang="en-US" altLang="zh-CN" sz="1800" dirty="0" smtClean="0"/>
              <a:t>The number of signal and background events are:</a:t>
            </a:r>
            <a:endParaRPr lang="zh-CN" altLang="en-US" sz="1800" dirty="0"/>
          </a:p>
        </p:txBody>
      </p:sp>
      <mc:AlternateContent xmlns:mc="http://schemas.openxmlformats.org/markup-compatibility/2006" xmlns:a14="http://schemas.microsoft.com/office/drawing/2010/main">
        <mc:Choice Requires="a14">
          <p:sp>
            <p:nvSpPr>
              <p:cNvPr id="3" name="文本框 2"/>
              <p:cNvSpPr txBox="1"/>
              <p:nvPr/>
            </p:nvSpPr>
            <p:spPr>
              <a:xfrm>
                <a:off x="2146715" y="1518457"/>
                <a:ext cx="1144416" cy="7477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𝑏</m:t>
                      </m:r>
                      <m:r>
                        <a:rPr lang="en-US" altLang="zh-CN" sz="1600" b="0" i="1" smtClean="0">
                          <a:latin typeface="Cambria Math" panose="02040503050406030204" pitchFamily="18" charset="0"/>
                        </a:rPr>
                        <m:t>=</m:t>
                      </m:r>
                      <m:nary>
                        <m:naryPr>
                          <m:chr m:val="∑"/>
                          <m:supHide m:val="on"/>
                          <m:ctrlPr>
                            <a:rPr lang="en-US" altLang="zh-CN" sz="1600" b="0" i="1" smtClean="0">
                              <a:latin typeface="Cambria Math" panose="02040503050406030204" pitchFamily="18" charset="0"/>
                            </a:rPr>
                          </m:ctrlPr>
                        </m:naryPr>
                        <m:sub>
                          <m:r>
                            <m:rPr>
                              <m:brk m:alnAt="7"/>
                            </m:rP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&gt;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eqArr>
                                <m:eqArrPr>
                                  <m:ctrlPr>
                                    <a:rPr lang="en-US" altLang="zh-CN" sz="1600" b="0" i="1" smtClean="0">
                                      <a:latin typeface="Cambria Math" panose="02040503050406030204" pitchFamily="18" charset="0"/>
                                    </a:rPr>
                                  </m:ctrlPr>
                                </m:eqArrPr>
                                <m:e>
                                  <m:r>
                                    <a:rPr lang="en-US" altLang="zh-CN" sz="1600" b="0" i="1" smtClean="0">
                                      <a:latin typeface="Cambria Math" panose="02040503050406030204" pitchFamily="18" charset="0"/>
                                    </a:rPr>
                                    <m:t>𝑐𝑢𝑡</m:t>
                                  </m:r>
                                </m:e>
                                <m:e>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𝑏</m:t>
                                  </m:r>
                                </m:e>
                              </m:eqArr>
                            </m:sub>
                          </m:sSub>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𝑖</m:t>
                              </m:r>
                            </m:sub>
                          </m:sSub>
                        </m:e>
                      </m:nary>
                    </m:oMath>
                  </m:oMathPara>
                </a14:m>
                <a:endParaRPr lang="zh-CN" altLang="en-US" sz="1600" dirty="0"/>
              </a:p>
            </p:txBody>
          </p:sp>
        </mc:Choice>
        <mc:Fallback xmlns="">
          <p:sp>
            <p:nvSpPr>
              <p:cNvPr id="3" name="文本框 2"/>
              <p:cNvSpPr txBox="1">
                <a:spLocks noRot="1" noChangeAspect="1" noMove="1" noResize="1" noEditPoints="1" noAdjustHandles="1" noChangeArrowheads="1" noChangeShapeType="1" noTextEdit="1"/>
              </p:cNvSpPr>
              <p:nvPr/>
            </p:nvSpPr>
            <p:spPr>
              <a:xfrm>
                <a:off x="2146715" y="1518457"/>
                <a:ext cx="1144416" cy="74776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04271" y="1518457"/>
                <a:ext cx="1121717" cy="772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m:t>
                      </m:r>
                      <m:nary>
                        <m:naryPr>
                          <m:chr m:val="∑"/>
                          <m:supHide m:val="on"/>
                          <m:ctrlPr>
                            <a:rPr lang="en-US" altLang="zh-CN" sz="1600" b="0" i="1" smtClean="0">
                              <a:latin typeface="Cambria Math" panose="02040503050406030204" pitchFamily="18" charset="0"/>
                            </a:rPr>
                          </m:ctrlPr>
                        </m:naryPr>
                        <m:sub>
                          <m:eqArr>
                            <m:eqArrPr>
                              <m:ctrlPr>
                                <a:rPr lang="en-US" altLang="zh-CN" sz="1600" b="0" i="1" smtClean="0">
                                  <a:latin typeface="Cambria Math" panose="02040503050406030204" pitchFamily="18" charset="0"/>
                                </a:rPr>
                              </m:ctrlPr>
                            </m:eqArrPr>
                            <m:e>
                              <m:r>
                                <m:rPr>
                                  <m:brk m:alnAt="7"/>
                                </m:rP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&gt;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𝑐𝑢𝑡</m:t>
                                  </m:r>
                                </m:sub>
                              </m:sSub>
                            </m:e>
                            <m:e>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𝑠</m:t>
                              </m:r>
                            </m:e>
                          </m:eqAr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𝑖</m:t>
                              </m:r>
                            </m:sub>
                          </m:sSub>
                        </m:e>
                      </m:nary>
                    </m:oMath>
                  </m:oMathPara>
                </a14:m>
                <a:endParaRPr lang="zh-CN" altLang="en-US" sz="1600" dirty="0"/>
              </a:p>
            </p:txBody>
          </p:sp>
        </mc:Choice>
        <mc:Fallback xmlns="">
          <p:sp>
            <p:nvSpPr>
              <p:cNvPr id="21" name="文本框 20"/>
              <p:cNvSpPr txBox="1">
                <a:spLocks noRot="1" noChangeAspect="1" noMove="1" noResize="1" noEditPoints="1" noAdjustHandles="1" noChangeArrowheads="1" noChangeShapeType="1" noTextEdit="1"/>
              </p:cNvSpPr>
              <p:nvPr/>
            </p:nvSpPr>
            <p:spPr>
              <a:xfrm>
                <a:off x="604271" y="1518457"/>
                <a:ext cx="1121717" cy="772904"/>
              </a:xfrm>
              <a:prstGeom prst="rect">
                <a:avLst/>
              </a:prstGeom>
              <a:blipFill>
                <a:blip r:embed="rId4"/>
                <a:stretch>
                  <a:fillRect/>
                </a:stretch>
              </a:blipFill>
            </p:spPr>
            <p:txBody>
              <a:bodyPr/>
              <a:lstStyle/>
              <a:p>
                <a:r>
                  <a:rPr lang="zh-CN" altLang="en-US">
                    <a:noFill/>
                  </a:rPr>
                  <a:t> </a:t>
                </a:r>
              </a:p>
            </p:txBody>
          </p:sp>
        </mc:Fallback>
      </mc:AlternateContent>
      <p:sp>
        <p:nvSpPr>
          <p:cNvPr id="4" name="矩形 3"/>
          <p:cNvSpPr/>
          <p:nvPr/>
        </p:nvSpPr>
        <p:spPr>
          <a:xfrm>
            <a:off x="304800" y="2445533"/>
            <a:ext cx="8149969" cy="369332"/>
          </a:xfrm>
          <a:prstGeom prst="rect">
            <a:avLst/>
          </a:prstGeom>
        </p:spPr>
        <p:txBody>
          <a:bodyPr wrap="square">
            <a:spAutoFit/>
          </a:bodyPr>
          <a:lstStyle/>
          <a:p>
            <a:r>
              <a:rPr lang="en-US" altLang="zh-CN" sz="1800" dirty="0" smtClean="0"/>
              <a:t>We </a:t>
            </a:r>
            <a:r>
              <a:rPr lang="en-US" altLang="zh-CN" sz="1800" dirty="0"/>
              <a:t>can compute the expected </a:t>
            </a:r>
            <a:r>
              <a:rPr lang="en-US" altLang="zh-CN" sz="1800" dirty="0" smtClean="0"/>
              <a:t>discovery significance </a:t>
            </a:r>
            <a:r>
              <a:rPr lang="en-US" altLang="zh-CN" sz="1800" dirty="0"/>
              <a:t>using the </a:t>
            </a:r>
            <a:r>
              <a:rPr lang="en-US" altLang="en-US" sz="1800" dirty="0"/>
              <a:t>“</a:t>
            </a:r>
            <a:r>
              <a:rPr lang="en-US" altLang="zh-CN" sz="1800" dirty="0"/>
              <a:t>Asimov</a:t>
            </a:r>
            <a:r>
              <a:rPr lang="en-US" altLang="en-US" sz="1800" dirty="0"/>
              <a:t>”</a:t>
            </a:r>
            <a:r>
              <a:rPr lang="en-US" altLang="zh-CN" sz="1800" dirty="0"/>
              <a:t> formula:</a:t>
            </a:r>
          </a:p>
        </p:txBody>
      </p:sp>
      <mc:AlternateContent xmlns:mc="http://schemas.openxmlformats.org/markup-compatibility/2006" xmlns:a14="http://schemas.microsoft.com/office/drawing/2010/main">
        <mc:Choice Requires="a14">
          <p:sp>
            <p:nvSpPr>
              <p:cNvPr id="6" name="文本框 5"/>
              <p:cNvSpPr txBox="1"/>
              <p:nvPr/>
            </p:nvSpPr>
            <p:spPr>
              <a:xfrm>
                <a:off x="588051" y="3090769"/>
                <a:ext cx="3117328"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𝑍</m:t>
                      </m:r>
                      <m:r>
                        <a:rPr lang="en-US" altLang="zh-CN" sz="1800" b="0" i="1" smtClean="0">
                          <a:latin typeface="Cambria Math" panose="02040503050406030204" pitchFamily="18" charset="0"/>
                        </a:rPr>
                        <m:t>=</m:t>
                      </m:r>
                      <m:rad>
                        <m:radPr>
                          <m:degHide m:val="on"/>
                          <m:ctrlPr>
                            <a:rPr lang="en-US" altLang="zh-CN" sz="1800" b="0" i="1" smtClean="0">
                              <a:latin typeface="Cambria Math" panose="02040503050406030204" pitchFamily="18" charset="0"/>
                            </a:rPr>
                          </m:ctrlPr>
                        </m:radPr>
                        <m:deg/>
                        <m:e>
                          <m:r>
                            <a:rPr lang="en-US" altLang="zh-CN" sz="1800" b="0" i="1" smtClean="0">
                              <a:latin typeface="Cambria Math" panose="02040503050406030204" pitchFamily="18" charset="0"/>
                            </a:rPr>
                            <m:t>2(</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𝑠</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𝑏</m:t>
                              </m:r>
                            </m:e>
                          </m:d>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ln</m:t>
                              </m:r>
                            </m:fName>
                            <m:e>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𝑠</m:t>
                                      </m:r>
                                    </m:num>
                                    <m:den>
                                      <m:r>
                                        <a:rPr lang="en-US" altLang="zh-CN" sz="1800" b="0" i="1" smtClean="0">
                                          <a:latin typeface="Cambria Math" panose="02040503050406030204" pitchFamily="18" charset="0"/>
                                        </a:rPr>
                                        <m:t>𝑏</m:t>
                                      </m:r>
                                    </m:den>
                                  </m:f>
                                </m:e>
                              </m:d>
                            </m:e>
                          </m:func>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𝑠</m:t>
                          </m:r>
                          <m:r>
                            <a:rPr lang="en-US" altLang="zh-CN" sz="1800" b="0" i="1" smtClean="0">
                              <a:latin typeface="Cambria Math" panose="02040503050406030204" pitchFamily="18" charset="0"/>
                            </a:rPr>
                            <m:t>)</m:t>
                          </m:r>
                        </m:e>
                      </m:rad>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588051" y="3090769"/>
                <a:ext cx="3117328" cy="563680"/>
              </a:xfrm>
              <a:prstGeom prst="rect">
                <a:avLst/>
              </a:prstGeom>
              <a:blipFill>
                <a:blip r:embed="rId5"/>
                <a:stretch>
                  <a:fillRect b="-1087"/>
                </a:stretch>
              </a:blipFill>
            </p:spPr>
            <p:txBody>
              <a:bodyPr/>
              <a:lstStyle/>
              <a:p>
                <a:r>
                  <a:rPr lang="zh-CN" altLang="en-US">
                    <a:noFill/>
                  </a:rPr>
                  <a:t> </a:t>
                </a:r>
              </a:p>
            </p:txBody>
          </p:sp>
        </mc:Fallback>
      </mc:AlternateContent>
      <p:sp>
        <p:nvSpPr>
          <p:cNvPr id="9" name="文本框 8"/>
          <p:cNvSpPr txBox="1"/>
          <p:nvPr/>
        </p:nvSpPr>
        <p:spPr>
          <a:xfrm>
            <a:off x="304800" y="3844636"/>
            <a:ext cx="6830292" cy="338554"/>
          </a:xfrm>
          <a:prstGeom prst="rect">
            <a:avLst/>
          </a:prstGeom>
          <a:noFill/>
        </p:spPr>
        <p:txBody>
          <a:bodyPr wrap="square" rtlCol="0">
            <a:spAutoFit/>
          </a:bodyPr>
          <a:lstStyle/>
          <a:p>
            <a:r>
              <a:rPr lang="en-US" altLang="zh-CN" sz="1600" dirty="0" smtClean="0"/>
              <a:t>(Because we assume a Poisson distribution for the number of events detected.)</a:t>
            </a:r>
            <a:endParaRPr lang="zh-CN" altLang="en-US" sz="1600" dirty="0"/>
          </a:p>
        </p:txBody>
      </p:sp>
      <p:sp>
        <p:nvSpPr>
          <p:cNvPr id="13" name="矩形 12"/>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2939056559"/>
      </p:ext>
    </p:extLst>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4190314" cy="400110"/>
          </a:xfrm>
          <a:prstGeom prst="rect">
            <a:avLst/>
          </a:prstGeom>
          <a:noFill/>
        </p:spPr>
        <p:txBody>
          <a:bodyPr wrap="none" rtlCol="0">
            <a:spAutoFit/>
          </a:bodyPr>
          <a:lstStyle/>
          <a:p>
            <a:r>
              <a:rPr lang="en-US" altLang="zh-CN" sz="2000" b="1" dirty="0" smtClean="0"/>
              <a:t>Result for different </a:t>
            </a:r>
            <a:r>
              <a:rPr lang="en-US" altLang="zh-CN" sz="2000" b="1" dirty="0" err="1" smtClean="0"/>
              <a:t>classifing</a:t>
            </a:r>
            <a:r>
              <a:rPr lang="en-US" altLang="zh-CN" sz="2000" b="1" dirty="0" smtClean="0"/>
              <a:t> methods</a:t>
            </a:r>
            <a:endParaRPr lang="zh-CN" altLang="en-US" sz="2000" b="1"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64" y="1537855"/>
            <a:ext cx="3841981" cy="260938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195" y="1537855"/>
            <a:ext cx="4304114" cy="2863827"/>
          </a:xfrm>
          <a:prstGeom prst="rect">
            <a:avLst/>
          </a:prstGeom>
        </p:spPr>
      </p:pic>
      <p:sp>
        <p:nvSpPr>
          <p:cNvPr id="4" name="文本框 3"/>
          <p:cNvSpPr txBox="1"/>
          <p:nvPr/>
        </p:nvSpPr>
        <p:spPr>
          <a:xfrm>
            <a:off x="411364" y="873892"/>
            <a:ext cx="2973041" cy="584775"/>
          </a:xfrm>
          <a:prstGeom prst="rect">
            <a:avLst/>
          </a:prstGeom>
          <a:noFill/>
        </p:spPr>
        <p:txBody>
          <a:bodyPr wrap="square" rtlCol="0">
            <a:spAutoFit/>
          </a:bodyPr>
          <a:lstStyle/>
          <a:p>
            <a:r>
              <a:rPr lang="en-US" altLang="zh-CN" sz="1600" dirty="0" smtClean="0"/>
              <a:t>Fisher Discriminant: </a:t>
            </a:r>
          </a:p>
          <a:p>
            <a:r>
              <a:rPr lang="en-US" altLang="zh-CN" sz="1600" dirty="0" smtClean="0"/>
              <a:t>Maximal significance: 2.11  </a:t>
            </a:r>
            <a:endParaRPr lang="zh-CN" altLang="en-US" sz="1600" dirty="0"/>
          </a:p>
        </p:txBody>
      </p:sp>
      <p:sp>
        <p:nvSpPr>
          <p:cNvPr id="8" name="矩形 7"/>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grpSp>
        <p:nvGrpSpPr>
          <p:cNvPr id="9" name="组合 8"/>
          <p:cNvGrpSpPr/>
          <p:nvPr/>
        </p:nvGrpSpPr>
        <p:grpSpPr>
          <a:xfrm>
            <a:off x="6486252" y="1611631"/>
            <a:ext cx="868680" cy="3059974"/>
            <a:chOff x="7056120" y="1657351"/>
            <a:chExt cx="868680" cy="3059974"/>
          </a:xfrm>
        </p:grpSpPr>
        <p:cxnSp>
          <p:nvCxnSpPr>
            <p:cNvPr id="10" name="直接连接符 9"/>
            <p:cNvCxnSpPr/>
            <p:nvPr/>
          </p:nvCxnSpPr>
          <p:spPr>
            <a:xfrm>
              <a:off x="7490460" y="1657351"/>
              <a:ext cx="0" cy="2743200"/>
            </a:xfrm>
            <a:prstGeom prst="line">
              <a:avLst/>
            </a:prstGeom>
            <a:ln w="19050">
              <a:solidFill>
                <a:srgbClr val="ED657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p:cNvSpPr txBox="1"/>
                <p:nvPr/>
              </p:nvSpPr>
              <p:spPr>
                <a:xfrm>
                  <a:off x="7056120" y="4417243"/>
                  <a:ext cx="868680"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𝑡𝐶𝑢𝑡</m:t>
                        </m:r>
                      </m:oMath>
                    </m:oMathPara>
                  </a14:m>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7056120" y="4417243"/>
                  <a:ext cx="868680" cy="300082"/>
                </a:xfrm>
                <a:prstGeom prst="rect">
                  <a:avLst/>
                </a:prstGeom>
                <a:blipFill>
                  <a:blip r:embed="rId5"/>
                  <a:stretch>
                    <a:fillRect/>
                  </a:stretch>
                </a:blipFill>
              </p:spPr>
              <p:txBody>
                <a:bodyPr/>
                <a:lstStyle/>
                <a:p>
                  <a:r>
                    <a:rPr lang="zh-CN" altLang="en-US">
                      <a:noFill/>
                    </a:rPr>
                    <a:t> </a:t>
                  </a:r>
                </a:p>
              </p:txBody>
            </p:sp>
          </mc:Fallback>
        </mc:AlternateContent>
      </p:grpSp>
      <p:grpSp>
        <p:nvGrpSpPr>
          <p:cNvPr id="14" name="组合 13"/>
          <p:cNvGrpSpPr/>
          <p:nvPr/>
        </p:nvGrpSpPr>
        <p:grpSpPr>
          <a:xfrm>
            <a:off x="2404727" y="1595024"/>
            <a:ext cx="868680" cy="3059974"/>
            <a:chOff x="7056120" y="1657351"/>
            <a:chExt cx="868680" cy="3059974"/>
          </a:xfrm>
        </p:grpSpPr>
        <p:cxnSp>
          <p:nvCxnSpPr>
            <p:cNvPr id="15" name="直接连接符 14"/>
            <p:cNvCxnSpPr/>
            <p:nvPr/>
          </p:nvCxnSpPr>
          <p:spPr>
            <a:xfrm>
              <a:off x="7490460" y="1657351"/>
              <a:ext cx="0" cy="2743200"/>
            </a:xfrm>
            <a:prstGeom prst="line">
              <a:avLst/>
            </a:prstGeom>
            <a:ln w="19050">
              <a:solidFill>
                <a:srgbClr val="ED657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7056120" y="4417243"/>
                  <a:ext cx="868680"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𝑡𝐶𝑢𝑡</m:t>
                        </m:r>
                      </m:oMath>
                    </m:oMathPara>
                  </a14:m>
                  <a:endParaRPr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7056120" y="4417243"/>
                  <a:ext cx="868680" cy="300082"/>
                </a:xfrm>
                <a:prstGeom prst="rect">
                  <a:avLst/>
                </a:prstGeom>
                <a:blipFill>
                  <a:blip r:embed="rId6"/>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60392539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4190314" cy="400110"/>
          </a:xfrm>
          <a:prstGeom prst="rect">
            <a:avLst/>
          </a:prstGeom>
          <a:noFill/>
        </p:spPr>
        <p:txBody>
          <a:bodyPr wrap="none" rtlCol="0">
            <a:spAutoFit/>
          </a:bodyPr>
          <a:lstStyle/>
          <a:p>
            <a:r>
              <a:rPr lang="en-US" altLang="zh-CN" sz="2000" b="1" dirty="0" smtClean="0"/>
              <a:t>Result for different </a:t>
            </a:r>
            <a:r>
              <a:rPr lang="en-US" altLang="zh-CN" sz="2000" b="1" dirty="0" err="1" smtClean="0"/>
              <a:t>classifing</a:t>
            </a:r>
            <a:r>
              <a:rPr lang="en-US" altLang="zh-CN" sz="2000" b="1" dirty="0" smtClean="0"/>
              <a:t> methods</a:t>
            </a:r>
            <a:endParaRPr lang="zh-CN" altLang="en-US" sz="2000" b="1" dirty="0"/>
          </a:p>
        </p:txBody>
      </p:sp>
      <p:sp>
        <p:nvSpPr>
          <p:cNvPr id="4" name="文本框 3"/>
          <p:cNvSpPr txBox="1"/>
          <p:nvPr/>
        </p:nvSpPr>
        <p:spPr>
          <a:xfrm>
            <a:off x="411364" y="873892"/>
            <a:ext cx="4721745" cy="584775"/>
          </a:xfrm>
          <a:prstGeom prst="rect">
            <a:avLst/>
          </a:prstGeom>
          <a:noFill/>
        </p:spPr>
        <p:txBody>
          <a:bodyPr wrap="square" rtlCol="0">
            <a:spAutoFit/>
          </a:bodyPr>
          <a:lstStyle/>
          <a:p>
            <a:r>
              <a:rPr lang="en-US" altLang="zh-CN" sz="1600" dirty="0" smtClean="0"/>
              <a:t>Multi Layer Perceptron (Neural Network): </a:t>
            </a:r>
          </a:p>
          <a:p>
            <a:r>
              <a:rPr lang="en-US" altLang="zh-CN" sz="1600" dirty="0" smtClean="0"/>
              <a:t>Maximal significance: 1.97  </a:t>
            </a:r>
            <a:endParaRPr lang="zh-CN" altLang="en-US" sz="1600"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64" y="1572164"/>
            <a:ext cx="3841981" cy="262046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425" y="1572164"/>
            <a:ext cx="4274739" cy="2853857"/>
          </a:xfrm>
          <a:prstGeom prst="rect">
            <a:avLst/>
          </a:prstGeom>
        </p:spPr>
      </p:pic>
      <p:sp>
        <p:nvSpPr>
          <p:cNvPr id="8" name="矩形 7"/>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grpSp>
        <p:nvGrpSpPr>
          <p:cNvPr id="13" name="组合 12"/>
          <p:cNvGrpSpPr/>
          <p:nvPr/>
        </p:nvGrpSpPr>
        <p:grpSpPr>
          <a:xfrm>
            <a:off x="6972300" y="1659961"/>
            <a:ext cx="868680" cy="3059974"/>
            <a:chOff x="7056120" y="1657351"/>
            <a:chExt cx="868680" cy="3059974"/>
          </a:xfrm>
        </p:grpSpPr>
        <p:cxnSp>
          <p:nvCxnSpPr>
            <p:cNvPr id="14" name="直接连接符 13"/>
            <p:cNvCxnSpPr/>
            <p:nvPr/>
          </p:nvCxnSpPr>
          <p:spPr>
            <a:xfrm>
              <a:off x="7490460" y="1657351"/>
              <a:ext cx="0" cy="2743200"/>
            </a:xfrm>
            <a:prstGeom prst="line">
              <a:avLst/>
            </a:prstGeom>
            <a:ln w="19050">
              <a:solidFill>
                <a:srgbClr val="ED657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p:cNvSpPr txBox="1"/>
                <p:nvPr/>
              </p:nvSpPr>
              <p:spPr>
                <a:xfrm>
                  <a:off x="7056120" y="4417243"/>
                  <a:ext cx="868680"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𝑡𝐶𝑢𝑡</m:t>
                        </m:r>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7056120" y="4417243"/>
                  <a:ext cx="868680" cy="300082"/>
                </a:xfrm>
                <a:prstGeom prst="rect">
                  <a:avLst/>
                </a:prstGeom>
                <a:blipFill>
                  <a:blip r:embed="rId5"/>
                  <a:stretch>
                    <a:fillRect/>
                  </a:stretch>
                </a:blipFill>
              </p:spPr>
              <p:txBody>
                <a:bodyPr/>
                <a:lstStyle/>
                <a:p>
                  <a:r>
                    <a:rPr lang="zh-CN" altLang="en-US">
                      <a:noFill/>
                    </a:rPr>
                    <a:t> </a:t>
                  </a:r>
                </a:p>
              </p:txBody>
            </p:sp>
          </mc:Fallback>
        </mc:AlternateContent>
      </p:grpSp>
      <p:grpSp>
        <p:nvGrpSpPr>
          <p:cNvPr id="16" name="组合 15"/>
          <p:cNvGrpSpPr/>
          <p:nvPr/>
        </p:nvGrpSpPr>
        <p:grpSpPr>
          <a:xfrm>
            <a:off x="2500868" y="1659961"/>
            <a:ext cx="868680" cy="3059974"/>
            <a:chOff x="7056120" y="1657351"/>
            <a:chExt cx="868680" cy="3059974"/>
          </a:xfrm>
        </p:grpSpPr>
        <p:cxnSp>
          <p:nvCxnSpPr>
            <p:cNvPr id="17" name="直接连接符 16"/>
            <p:cNvCxnSpPr/>
            <p:nvPr/>
          </p:nvCxnSpPr>
          <p:spPr>
            <a:xfrm>
              <a:off x="7490460" y="1657351"/>
              <a:ext cx="0" cy="2743200"/>
            </a:xfrm>
            <a:prstGeom prst="line">
              <a:avLst/>
            </a:prstGeom>
            <a:ln w="19050">
              <a:solidFill>
                <a:srgbClr val="ED657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p:cNvSpPr txBox="1"/>
                <p:nvPr/>
              </p:nvSpPr>
              <p:spPr>
                <a:xfrm>
                  <a:off x="7056120" y="4417243"/>
                  <a:ext cx="868680"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𝑡𝐶𝑢𝑡</m:t>
                        </m:r>
                      </m:oMath>
                    </m:oMathPara>
                  </a14:m>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7056120" y="4417243"/>
                  <a:ext cx="868680" cy="300082"/>
                </a:xfrm>
                <a:prstGeom prst="rect">
                  <a:avLst/>
                </a:prstGeom>
                <a:blipFill>
                  <a:blip r:embed="rId6"/>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12981919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7799" y="-1"/>
            <a:ext cx="1448869" cy="211757"/>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7799" y="325253"/>
            <a:ext cx="1448869" cy="435142"/>
          </a:xfrm>
          <a:prstGeom prst="rect">
            <a:avLst/>
          </a:prstGeom>
          <a:solidFill>
            <a:srgbClr val="18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PART TWO</a:t>
            </a:r>
            <a:endParaRPr lang="zh-CN" altLang="en-US" sz="2000" dirty="0"/>
          </a:p>
        </p:txBody>
      </p:sp>
      <p:sp>
        <p:nvSpPr>
          <p:cNvPr id="5" name="文本框 4"/>
          <p:cNvSpPr txBox="1"/>
          <p:nvPr/>
        </p:nvSpPr>
        <p:spPr>
          <a:xfrm>
            <a:off x="1725988" y="360285"/>
            <a:ext cx="4190314" cy="400110"/>
          </a:xfrm>
          <a:prstGeom prst="rect">
            <a:avLst/>
          </a:prstGeom>
          <a:noFill/>
        </p:spPr>
        <p:txBody>
          <a:bodyPr wrap="none" rtlCol="0">
            <a:spAutoFit/>
          </a:bodyPr>
          <a:lstStyle/>
          <a:p>
            <a:r>
              <a:rPr lang="en-US" altLang="zh-CN" sz="2000" b="1" dirty="0" smtClean="0"/>
              <a:t>Result for different </a:t>
            </a:r>
            <a:r>
              <a:rPr lang="en-US" altLang="zh-CN" sz="2000" b="1" dirty="0" err="1" smtClean="0"/>
              <a:t>classifing</a:t>
            </a:r>
            <a:r>
              <a:rPr lang="en-US" altLang="zh-CN" sz="2000" b="1" dirty="0" smtClean="0"/>
              <a:t> methods</a:t>
            </a:r>
            <a:endParaRPr lang="zh-CN" altLang="en-US" sz="2000" b="1" dirty="0"/>
          </a:p>
        </p:txBody>
      </p:sp>
      <p:sp>
        <p:nvSpPr>
          <p:cNvPr id="4" name="文本框 3"/>
          <p:cNvSpPr txBox="1"/>
          <p:nvPr/>
        </p:nvSpPr>
        <p:spPr>
          <a:xfrm>
            <a:off x="411364" y="873892"/>
            <a:ext cx="2973041" cy="584775"/>
          </a:xfrm>
          <a:prstGeom prst="rect">
            <a:avLst/>
          </a:prstGeom>
          <a:noFill/>
        </p:spPr>
        <p:txBody>
          <a:bodyPr wrap="square" rtlCol="0">
            <a:spAutoFit/>
          </a:bodyPr>
          <a:lstStyle/>
          <a:p>
            <a:r>
              <a:rPr lang="en-US" altLang="zh-CN" sz="1600" dirty="0" smtClean="0"/>
              <a:t>Boosted Decision Tree : </a:t>
            </a:r>
          </a:p>
          <a:p>
            <a:r>
              <a:rPr lang="en-US" altLang="zh-CN" sz="1600" dirty="0" smtClean="0"/>
              <a:t>Maximal significance: 3.25  </a:t>
            </a:r>
            <a:endParaRPr lang="zh-CN" altLang="en-US" sz="1600"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64" y="1572164"/>
            <a:ext cx="3841981" cy="257961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20" y="1572164"/>
            <a:ext cx="4129880" cy="2843627"/>
          </a:xfrm>
          <a:prstGeom prst="rect">
            <a:avLst/>
          </a:prstGeom>
        </p:spPr>
      </p:pic>
      <p:sp>
        <p:nvSpPr>
          <p:cNvPr id="8" name="矩形 7"/>
          <p:cNvSpPr/>
          <p:nvPr/>
        </p:nvSpPr>
        <p:spPr>
          <a:xfrm>
            <a:off x="6609034" y="392783"/>
            <a:ext cx="2253181" cy="300082"/>
          </a:xfrm>
          <a:prstGeom prst="rect">
            <a:avLst/>
          </a:prstGeom>
        </p:spPr>
        <p:txBody>
          <a:bodyPr wrap="none">
            <a:spAutoFit/>
          </a:bodyPr>
          <a:lstStyle/>
          <a:p>
            <a:r>
              <a:rPr lang="en-GB" altLang="zh-CN" dirty="0" err="1">
                <a:solidFill>
                  <a:schemeClr val="tx1">
                    <a:lumMod val="50000"/>
                    <a:lumOff val="50000"/>
                  </a:schemeClr>
                </a:solidFill>
              </a:rPr>
              <a:t>iSTEP</a:t>
            </a:r>
            <a:r>
              <a:rPr lang="en-GB" altLang="zh-CN" dirty="0">
                <a:solidFill>
                  <a:schemeClr val="tx1">
                    <a:lumMod val="50000"/>
                    <a:lumOff val="50000"/>
                  </a:schemeClr>
                </a:solidFill>
              </a:rPr>
              <a:t> 2016, </a:t>
            </a:r>
            <a:r>
              <a:rPr lang="en-GB" altLang="zh-CN" dirty="0" smtClean="0">
                <a:solidFill>
                  <a:schemeClr val="tx1">
                    <a:lumMod val="50000"/>
                    <a:lumOff val="50000"/>
                  </a:schemeClr>
                </a:solidFill>
              </a:rPr>
              <a:t>Beijing, Tsinghua </a:t>
            </a:r>
            <a:endParaRPr lang="zh-CN" altLang="en-US" dirty="0">
              <a:solidFill>
                <a:schemeClr val="tx1">
                  <a:lumMod val="50000"/>
                  <a:lumOff val="50000"/>
                </a:schemeClr>
              </a:solidFill>
            </a:endParaRPr>
          </a:p>
        </p:txBody>
      </p:sp>
      <p:grpSp>
        <p:nvGrpSpPr>
          <p:cNvPr id="2" name="组合 1"/>
          <p:cNvGrpSpPr/>
          <p:nvPr/>
        </p:nvGrpSpPr>
        <p:grpSpPr>
          <a:xfrm>
            <a:off x="2857500" y="1614320"/>
            <a:ext cx="868680" cy="3101553"/>
            <a:chOff x="2857500" y="1614320"/>
            <a:chExt cx="868680" cy="3101553"/>
          </a:xfrm>
        </p:grpSpPr>
        <p:cxnSp>
          <p:nvCxnSpPr>
            <p:cNvPr id="3" name="直接连接符 2"/>
            <p:cNvCxnSpPr/>
            <p:nvPr/>
          </p:nvCxnSpPr>
          <p:spPr>
            <a:xfrm>
              <a:off x="3291840" y="1614320"/>
              <a:ext cx="0" cy="2743200"/>
            </a:xfrm>
            <a:prstGeom prst="line">
              <a:avLst/>
            </a:prstGeom>
            <a:ln w="19050">
              <a:solidFill>
                <a:srgbClr val="ED657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本框 8"/>
                <p:cNvSpPr txBox="1"/>
                <p:nvPr/>
              </p:nvSpPr>
              <p:spPr>
                <a:xfrm>
                  <a:off x="2857500" y="4415791"/>
                  <a:ext cx="868680"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𝑡𝐶𝑢𝑡</m:t>
                        </m:r>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857500" y="4415791"/>
                  <a:ext cx="868680" cy="300082"/>
                </a:xfrm>
                <a:prstGeom prst="rect">
                  <a:avLst/>
                </a:prstGeom>
                <a:blipFill>
                  <a:blip r:embed="rId5"/>
                  <a:stretch>
                    <a:fillRect/>
                  </a:stretch>
                </a:blipFill>
              </p:spPr>
              <p:txBody>
                <a:bodyPr/>
                <a:lstStyle/>
                <a:p>
                  <a:r>
                    <a:rPr lang="zh-CN" altLang="en-US">
                      <a:noFill/>
                    </a:rPr>
                    <a:t> </a:t>
                  </a:r>
                </a:p>
              </p:txBody>
            </p:sp>
          </mc:Fallback>
        </mc:AlternateContent>
      </p:grpSp>
      <p:grpSp>
        <p:nvGrpSpPr>
          <p:cNvPr id="10" name="组合 9"/>
          <p:cNvGrpSpPr/>
          <p:nvPr/>
        </p:nvGrpSpPr>
        <p:grpSpPr>
          <a:xfrm>
            <a:off x="7056120" y="1657351"/>
            <a:ext cx="868680" cy="3059974"/>
            <a:chOff x="7056120" y="1657351"/>
            <a:chExt cx="868680" cy="3059974"/>
          </a:xfrm>
        </p:grpSpPr>
        <p:cxnSp>
          <p:nvCxnSpPr>
            <p:cNvPr id="13" name="直接连接符 12"/>
            <p:cNvCxnSpPr/>
            <p:nvPr/>
          </p:nvCxnSpPr>
          <p:spPr>
            <a:xfrm>
              <a:off x="7490460" y="1657351"/>
              <a:ext cx="0" cy="2743200"/>
            </a:xfrm>
            <a:prstGeom prst="line">
              <a:avLst/>
            </a:prstGeom>
            <a:ln w="19050">
              <a:solidFill>
                <a:srgbClr val="ED657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p:cNvSpPr txBox="1"/>
                <p:nvPr/>
              </p:nvSpPr>
              <p:spPr>
                <a:xfrm>
                  <a:off x="7056120" y="4417243"/>
                  <a:ext cx="868680" cy="300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𝑡𝐶𝑢𝑡</m:t>
                        </m:r>
                      </m:oMath>
                    </m:oMathPara>
                  </a14:m>
                  <a:endParaRPr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7056120" y="4417243"/>
                  <a:ext cx="868680" cy="300082"/>
                </a:xfrm>
                <a:prstGeom prst="rect">
                  <a:avLst/>
                </a:prstGeom>
                <a:blipFill>
                  <a:blip r:embed="rId6"/>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74091824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TotalTime>
  <Words>1285</Words>
  <Application>Microsoft Office PowerPoint</Application>
  <PresentationFormat>全屏显示(16:9)</PresentationFormat>
  <Paragraphs>165</Paragraphs>
  <Slides>17</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宋体</vt:lpstr>
      <vt:lpstr>微软雅黑</vt:lpstr>
      <vt:lpstr>Arial</vt:lpstr>
      <vt:lpstr>Calibri</vt:lpstr>
      <vt:lpstr>Calibri Light</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http://momodasucai.taobao.com/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PC</cp:lastModifiedBy>
  <cp:revision>309</cp:revision>
  <dcterms:created xsi:type="dcterms:W3CDTF">2014-12-03T05:15:24Z</dcterms:created>
  <dcterms:modified xsi:type="dcterms:W3CDTF">2016-07-20T00:43:05Z</dcterms:modified>
</cp:coreProperties>
</file>