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693" r:id="rId3"/>
  </p:sldMasterIdLst>
  <p:notesMasterIdLst>
    <p:notesMasterId r:id="rId27"/>
  </p:notesMasterIdLst>
  <p:sldIdLst>
    <p:sldId id="256" r:id="rId4"/>
    <p:sldId id="282" r:id="rId5"/>
    <p:sldId id="278" r:id="rId6"/>
    <p:sldId id="294" r:id="rId7"/>
    <p:sldId id="257" r:id="rId8"/>
    <p:sldId id="283" r:id="rId9"/>
    <p:sldId id="258" r:id="rId10"/>
    <p:sldId id="262" r:id="rId11"/>
    <p:sldId id="272" r:id="rId12"/>
    <p:sldId id="273" r:id="rId13"/>
    <p:sldId id="260" r:id="rId14"/>
    <p:sldId id="263" r:id="rId15"/>
    <p:sldId id="279" r:id="rId16"/>
    <p:sldId id="286" r:id="rId17"/>
    <p:sldId id="285" r:id="rId18"/>
    <p:sldId id="287" r:id="rId19"/>
    <p:sldId id="288" r:id="rId20"/>
    <p:sldId id="267" r:id="rId21"/>
    <p:sldId id="295" r:id="rId22"/>
    <p:sldId id="296" r:id="rId23"/>
    <p:sldId id="289" r:id="rId24"/>
    <p:sldId id="292" r:id="rId25"/>
    <p:sldId id="293" r:id="rId2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C5DF"/>
    <a:srgbClr val="A8C7E0"/>
    <a:srgbClr val="A7C7E0"/>
    <a:srgbClr val="C7D7E4"/>
    <a:srgbClr val="ACC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23" autoAdjust="0"/>
  </p:normalViewPr>
  <p:slideViewPr>
    <p:cSldViewPr>
      <p:cViewPr varScale="1">
        <p:scale>
          <a:sx n="91" d="100"/>
          <a:sy n="91" d="100"/>
        </p:scale>
        <p:origin x="96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1FCBC-394C-47B2-A8DB-4AD9DA3DF5B1}" type="datetimeFigureOut">
              <a:rPr kumimoji="1" lang="ja-JP" altLang="en-US" smtClean="0"/>
              <a:pPr/>
              <a:t>2017/4/25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830A5-080D-48C6-9005-CA6B5909B6A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1508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830A5-080D-48C6-9005-CA6B5909B6A2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9617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ノート プレースホル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5837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9pPr>
          </a:lstStyle>
          <a:p>
            <a:fld id="{90ED0B84-1B55-43CE-8B29-CBBA8EA89FBD}" type="slidenum">
              <a:rPr lang="ja-JP" altLang="en-US" sz="1200"/>
              <a:pPr/>
              <a:t>13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892297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26234A-F66C-467F-A374-E3C16256D799}" type="slidenum">
              <a:rPr lang="en-US" altLang="en-US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38675" cy="347980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62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451F58-1853-477C-BACC-6BE2FF4E0349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43113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ノート プレースホル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5939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9pPr>
          </a:lstStyle>
          <a:p>
            <a:fld id="{57C28180-FEC4-485E-9464-DD3BFFDFDA74}" type="slidenum">
              <a:rPr lang="ja-JP" altLang="en-US" sz="1200"/>
              <a:pPr/>
              <a:t>16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551617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604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9pPr>
          </a:lstStyle>
          <a:p>
            <a:fld id="{D9203E4E-93F2-41AC-BE58-7BE61F4554C5}" type="slidenum">
              <a:rPr lang="ja-JP" altLang="en-US" sz="1200"/>
              <a:pPr/>
              <a:t>17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6278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830A5-080D-48C6-9005-CA6B5909B6A2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0940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574D96-6719-407E-93D6-ED135305452C}" type="slidenum">
              <a:rPr lang="ja-JP" altLang="en-US">
                <a:solidFill>
                  <a:srgbClr val="000000"/>
                </a:solidFill>
              </a:rPr>
              <a:pPr/>
              <a:t>3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07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830A5-080D-48C6-9005-CA6B5909B6A2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4496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766EC-FBF8-4515-B672-9A6035C7E71F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29301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21EA9B-7F8F-4E4A-A452-6EF8737213C7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84294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C283D-3735-4E87-B598-250CBA4A65C1}" type="slidenum">
              <a:rPr lang="en-US" altLang="ja-JP" smtClean="0"/>
              <a:pPr/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99484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C283D-3735-4E87-B598-250CBA4A65C1}" type="slidenum">
              <a:rPr lang="en-US" altLang="ja-JP" smtClean="0"/>
              <a:pPr/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4389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830A5-080D-48C6-9005-CA6B5909B6A2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343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830A5-080D-48C6-9005-CA6B5909B6A2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2143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A39E-CA37-44EA-A91E-7E3A32D7888E}" type="datetimeFigureOut">
              <a:rPr kumimoji="1" lang="ja-JP" altLang="en-US" smtClean="0"/>
              <a:pPr/>
              <a:t>2017/4/25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8DEB-BCF8-4F78-8516-44F4AF27753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A39E-CA37-44EA-A91E-7E3A32D7888E}" type="datetimeFigureOut">
              <a:rPr kumimoji="1" lang="ja-JP" altLang="en-US" smtClean="0"/>
              <a:pPr/>
              <a:t>2017/4/25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8DEB-BCF8-4F78-8516-44F4AF27753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A39E-CA37-44EA-A91E-7E3A32D7888E}" type="datetimeFigureOut">
              <a:rPr kumimoji="1" lang="ja-JP" altLang="en-US" smtClean="0"/>
              <a:pPr/>
              <a:t>2017/4/25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8DEB-BCF8-4F78-8516-44F4AF27753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2819400" y="1981200"/>
            <a:ext cx="6096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819400" y="4114800"/>
            <a:ext cx="6096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54447-02DC-4CE3-8A44-5E4A9BBDE88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0413" y="100013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B10D1F0-FDF6-4E41-BAD7-9037AB75D55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3104319"/>
      </p:ext>
    </p:extLst>
  </p:cSld>
  <p:clrMapOvr>
    <a:masterClrMapping/>
  </p:clrMapOvr>
  <p:transition spd="med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4451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04452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160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660066"/>
                  </a:solidFill>
                  <a:latin typeface="TektoMM_503 BD 488 NO" charset="0"/>
                </a:endParaRPr>
              </a:p>
            </p:txBody>
          </p:sp>
          <p:sp>
            <p:nvSpPr>
              <p:cNvPr id="104453" name="Rectangle 5"/>
              <p:cNvSpPr>
                <a:spLocks noChangeArrowheads="1"/>
              </p:cNvSpPr>
              <p:nvPr/>
            </p:nvSpPr>
            <p:spPr bwMode="white">
              <a:xfrm>
                <a:off x="0" y="1600"/>
                <a:ext cx="5760" cy="27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660066"/>
                  </a:solidFill>
                  <a:latin typeface="TektoMM_503 BD 488 NO" charset="0"/>
                </a:endParaRPr>
              </a:p>
            </p:txBody>
          </p:sp>
        </p:grpSp>
        <p:pic>
          <p:nvPicPr>
            <p:cNvPr id="104454" name="Picture 6" descr="A:\grapes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163" y="0"/>
              <a:ext cx="680" cy="3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4455" name="Group 7"/>
            <p:cNvGrpSpPr>
              <a:grpSpLocks/>
            </p:cNvGrpSpPr>
            <p:nvPr/>
          </p:nvGrpSpPr>
          <p:grpSpPr bwMode="auto">
            <a:xfrm>
              <a:off x="648" y="0"/>
              <a:ext cx="97" cy="3613"/>
              <a:chOff x="226" y="0"/>
              <a:chExt cx="80" cy="3613"/>
            </a:xfrm>
          </p:grpSpPr>
          <p:sp>
            <p:nvSpPr>
              <p:cNvPr id="104456" name="Rectangle 8"/>
              <p:cNvSpPr>
                <a:spLocks noChangeArrowheads="1"/>
              </p:cNvSpPr>
              <p:nvPr/>
            </p:nvSpPr>
            <p:spPr bwMode="ltGray">
              <a:xfrm>
                <a:off x="226" y="0"/>
                <a:ext cx="80" cy="85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660066"/>
                  </a:solidFill>
                  <a:latin typeface="TektoMM_503 BD 488 NO" charset="0"/>
                </a:endParaRPr>
              </a:p>
            </p:txBody>
          </p:sp>
          <p:sp>
            <p:nvSpPr>
              <p:cNvPr id="104457" name="Rectangle 9"/>
              <p:cNvSpPr>
                <a:spLocks noChangeArrowheads="1"/>
              </p:cNvSpPr>
              <p:nvPr/>
            </p:nvSpPr>
            <p:spPr bwMode="ltGray">
              <a:xfrm>
                <a:off x="226" y="840"/>
                <a:ext cx="80" cy="2773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660066"/>
                  </a:solidFill>
                  <a:latin typeface="TektoMM_503 BD 488 NO" charset="0"/>
                </a:endParaRPr>
              </a:p>
            </p:txBody>
          </p:sp>
        </p:grpSp>
        <p:sp>
          <p:nvSpPr>
            <p:cNvPr id="104458" name="Rectangle 10"/>
            <p:cNvSpPr>
              <a:spLocks noChangeArrowheads="1"/>
            </p:cNvSpPr>
            <p:nvPr/>
          </p:nvSpPr>
          <p:spPr bwMode="ltGray">
            <a:xfrm>
              <a:off x="0" y="1536"/>
              <a:ext cx="4294" cy="16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2400" smtClean="0">
                <a:solidFill>
                  <a:srgbClr val="660066"/>
                </a:solidFill>
                <a:latin typeface="TektoMM_503 BD 488 NO" charset="0"/>
              </a:endParaRPr>
            </a:p>
          </p:txBody>
        </p:sp>
      </p:grpSp>
      <p:sp>
        <p:nvSpPr>
          <p:cNvPr id="10445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371600" y="1100138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</a:p>
        </p:txBody>
      </p:sp>
      <p:sp>
        <p:nvSpPr>
          <p:cNvPr id="10446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</a:p>
        </p:txBody>
      </p:sp>
      <p:sp>
        <p:nvSpPr>
          <p:cNvPr id="104461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10446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104463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fld id="{7F700454-7A2C-4323-82A2-E50845668FD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26717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660066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660066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3D6FD-3B86-4E94-97D5-E05E7FA89FF6}" type="slidenum">
              <a:rPr lang="ja-JP" altLang="en-US">
                <a:solidFill>
                  <a:srgbClr val="660066"/>
                </a:solidFill>
              </a:rPr>
              <a:pPr/>
              <a:t>‹#›</a:t>
            </a:fld>
            <a:endParaRPr lang="ja-JP" altLang="en-US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796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660066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660066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DEFF7-06F1-430E-9D86-67C66447E94D}" type="slidenum">
              <a:rPr lang="ja-JP" altLang="en-US">
                <a:solidFill>
                  <a:srgbClr val="660066"/>
                </a:solidFill>
              </a:rPr>
              <a:pPr/>
              <a:t>‹#›</a:t>
            </a:fld>
            <a:endParaRPr lang="ja-JP" altLang="en-US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6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660066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660066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CD754-2BF3-4D80-90D8-900B42ADDF35}" type="slidenum">
              <a:rPr lang="ja-JP" altLang="en-US">
                <a:solidFill>
                  <a:srgbClr val="660066"/>
                </a:solidFill>
              </a:rPr>
              <a:pPr/>
              <a:t>‹#›</a:t>
            </a:fld>
            <a:endParaRPr lang="ja-JP" altLang="en-US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12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660066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660066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F5721-7BAD-4BFF-9BC3-BDE2D3F55DEF}" type="slidenum">
              <a:rPr lang="ja-JP" altLang="en-US">
                <a:solidFill>
                  <a:srgbClr val="660066"/>
                </a:solidFill>
              </a:rPr>
              <a:pPr/>
              <a:t>‹#›</a:t>
            </a:fld>
            <a:endParaRPr lang="ja-JP" altLang="en-US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71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660066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660066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9AEA4-B790-48AC-A9CD-8DF43510FD23}" type="slidenum">
              <a:rPr lang="ja-JP" altLang="en-US">
                <a:solidFill>
                  <a:srgbClr val="660066"/>
                </a:solidFill>
              </a:rPr>
              <a:pPr/>
              <a:t>‹#›</a:t>
            </a:fld>
            <a:endParaRPr lang="ja-JP" altLang="en-US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1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A39E-CA37-44EA-A91E-7E3A32D7888E}" type="datetimeFigureOut">
              <a:rPr kumimoji="1" lang="ja-JP" altLang="en-US" smtClean="0"/>
              <a:pPr/>
              <a:t>2017/4/25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8DEB-BCF8-4F78-8516-44F4AF27753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66006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660066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BEF9C-C28A-4EFE-A65A-C5DE7232E79F}" type="slidenum">
              <a:rPr lang="ja-JP" altLang="en-US">
                <a:solidFill>
                  <a:srgbClr val="660066"/>
                </a:solidFill>
              </a:rPr>
              <a:pPr/>
              <a:t>‹#›</a:t>
            </a:fld>
            <a:endParaRPr lang="ja-JP" altLang="en-US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019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660066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660066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B331E-D603-4511-BA81-C1EF002E65DD}" type="slidenum">
              <a:rPr lang="ja-JP" altLang="en-US">
                <a:solidFill>
                  <a:srgbClr val="660066"/>
                </a:solidFill>
              </a:rPr>
              <a:pPr/>
              <a:t>‹#›</a:t>
            </a:fld>
            <a:endParaRPr lang="ja-JP" altLang="en-US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805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660066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660066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FFF72-94A4-4516-A4B1-6E3F2E38A994}" type="slidenum">
              <a:rPr lang="ja-JP" altLang="en-US">
                <a:solidFill>
                  <a:srgbClr val="660066"/>
                </a:solidFill>
              </a:rPr>
              <a:pPr/>
              <a:t>‹#›</a:t>
            </a:fld>
            <a:endParaRPr lang="ja-JP" altLang="en-US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875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660066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660066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CE987-F657-4819-8B89-90C0C40F885C}" type="slidenum">
              <a:rPr lang="ja-JP" altLang="en-US">
                <a:solidFill>
                  <a:srgbClr val="660066"/>
                </a:solidFill>
              </a:rPr>
              <a:pPr/>
              <a:t>‹#›</a:t>
            </a:fld>
            <a:endParaRPr lang="ja-JP" altLang="en-US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745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247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2954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660066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660066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CCA49-6F0B-4DE0-BB7F-F2E81FECBEDE}" type="slidenum">
              <a:rPr lang="ja-JP" altLang="en-US">
                <a:solidFill>
                  <a:srgbClr val="660066"/>
                </a:solidFill>
              </a:rPr>
              <a:pPr/>
              <a:t>‹#›</a:t>
            </a:fld>
            <a:endParaRPr lang="ja-JP" altLang="en-US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578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1295400" y="1981200"/>
            <a:ext cx="77724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295400" y="4114800"/>
            <a:ext cx="77724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660066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660066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E26B65D-E314-48F6-B5D6-40825DC61D32}" type="slidenum">
              <a:rPr lang="ja-JP" altLang="en-US">
                <a:solidFill>
                  <a:srgbClr val="660066"/>
                </a:solidFill>
              </a:rPr>
              <a:pPr/>
              <a:t>‹#›</a:t>
            </a:fld>
            <a:endParaRPr lang="ja-JP" altLang="en-US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108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1_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660066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660066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2A49A49-85CC-4656-AA2F-B0ED913434D5}" type="slidenum">
              <a:rPr lang="ja-JP" altLang="en-US">
                <a:solidFill>
                  <a:srgbClr val="660066"/>
                </a:solidFill>
              </a:rPr>
              <a:pPr/>
              <a:t>‹#›</a:t>
            </a:fld>
            <a:endParaRPr lang="ja-JP" altLang="en-US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03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タイトル、テキスト、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グラフ プレースホルダー 3"/>
          <p:cNvSpPr>
            <a:spLocks noGrp="1"/>
          </p:cNvSpPr>
          <p:nvPr>
            <p:ph type="chart"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660066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660066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96F6F09-3235-4F75-8021-AC12E979CEEF}" type="slidenum">
              <a:rPr lang="ja-JP" altLang="en-US">
                <a:solidFill>
                  <a:srgbClr val="660066"/>
                </a:solidFill>
              </a:rPr>
              <a:pPr/>
              <a:t>‹#›</a:t>
            </a:fld>
            <a:endParaRPr lang="ja-JP" altLang="en-US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1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グラフ プレースホルダー 2"/>
          <p:cNvSpPr>
            <a:spLocks noGrp="1"/>
          </p:cNvSpPr>
          <p:nvPr>
            <p:ph type="chart" idx="1"/>
          </p:nvPr>
        </p:nvSpPr>
        <p:spPr>
          <a:xfrm>
            <a:off x="1295400" y="1981200"/>
            <a:ext cx="7772400" cy="4114800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660066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660066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5E820B5-72E7-4F7F-93A1-9478DD5EC6EE}" type="slidenum">
              <a:rPr lang="ja-JP" altLang="en-US">
                <a:solidFill>
                  <a:srgbClr val="660066"/>
                </a:solidFill>
              </a:rPr>
              <a:pPr/>
              <a:t>‹#›</a:t>
            </a:fld>
            <a:endParaRPr lang="ja-JP" altLang="en-US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518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" name="Picture 30" descr="V:\NLC\Drop-Boxes\AML\nlctitle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59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1600200" y="228600"/>
            <a:ext cx="510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0" lang="en-US" altLang="en-US" smtClean="0">
                <a:solidFill>
                  <a:srgbClr val="333399"/>
                </a:solidFill>
                <a:latin typeface="Arial Black" panose="020B0A04020102020204" pitchFamily="34" charset="0"/>
              </a:rPr>
              <a:t>NLC - The Next Linear Collider Project</a:t>
            </a:r>
            <a:endParaRPr kumimoji="0" lang="en-US" altLang="en-US" sz="2400" smtClean="0">
              <a:solidFill>
                <a:srgbClr val="333399"/>
              </a:solidFill>
              <a:latin typeface="Arial Black" panose="020B0A04020102020204" pitchFamily="34" charset="0"/>
            </a:endParaRPr>
          </a:p>
        </p:txBody>
      </p:sp>
      <p:sp>
        <p:nvSpPr>
          <p:cNvPr id="309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308100" y="2667000"/>
            <a:ext cx="7162800" cy="1331913"/>
          </a:xfrm>
        </p:spPr>
        <p:txBody>
          <a:bodyPr anchorCtr="1"/>
          <a:lstStyle>
            <a:lvl1pPr>
              <a:defRPr sz="4400" b="0"/>
            </a:lvl1pPr>
          </a:lstStyle>
          <a:p>
            <a:pPr lvl="0"/>
            <a:r>
              <a:rPr lang="en-US" altLang="en-US" noProof="0" smtClean="0"/>
              <a:t>NLC IR Status</a:t>
            </a:r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687513" y="43434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 b="1"/>
            </a:lvl1pPr>
          </a:lstStyle>
          <a:p>
            <a:pPr lvl="0"/>
            <a:r>
              <a:rPr lang="en-US" altLang="en-US" noProof="0" smtClean="0"/>
              <a:t>Tom Markiewicz</a:t>
            </a:r>
          </a:p>
          <a:p>
            <a:pPr lvl="0"/>
            <a:r>
              <a:rPr lang="en-US" altLang="en-US" noProof="0" smtClean="0"/>
              <a:t>LC99, Frascati, Italy</a:t>
            </a:r>
          </a:p>
          <a:p>
            <a:pPr lvl="0"/>
            <a:r>
              <a:rPr lang="en-US" altLang="en-US" noProof="0" smtClean="0"/>
              <a:t>October 1999</a:t>
            </a:r>
          </a:p>
        </p:txBody>
      </p:sp>
    </p:spTree>
    <p:extLst>
      <p:ext uri="{BB962C8B-B14F-4D97-AF65-F5344CB8AC3E}">
        <p14:creationId xmlns:p14="http://schemas.microsoft.com/office/powerpoint/2010/main" val="711847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A39E-CA37-44EA-A91E-7E3A32D7888E}" type="datetimeFigureOut">
              <a:rPr kumimoji="1" lang="ja-JP" altLang="en-US" smtClean="0"/>
              <a:pPr/>
              <a:t>2017/4/25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8DEB-BCF8-4F78-8516-44F4AF27753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759174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488598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04850" y="1524000"/>
            <a:ext cx="3810000" cy="4724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67250" y="1524000"/>
            <a:ext cx="3810000" cy="4724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413787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83770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492656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9206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2738770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963072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760851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50038" y="457200"/>
            <a:ext cx="1981200" cy="57912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04850" y="457200"/>
            <a:ext cx="5792788" cy="5791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5231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A39E-CA37-44EA-A91E-7E3A32D7888E}" type="datetimeFigureOut">
              <a:rPr kumimoji="1" lang="ja-JP" altLang="en-US" smtClean="0"/>
              <a:pPr/>
              <a:t>2017/4/25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8DEB-BCF8-4F78-8516-44F4AF27753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タイトル、2 つの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43075" y="457200"/>
            <a:ext cx="6888163" cy="762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704850" y="1524000"/>
            <a:ext cx="3810000" cy="22860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704850" y="3962400"/>
            <a:ext cx="3810000" cy="22860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half" idx="3"/>
          </p:nvPr>
        </p:nvSpPr>
        <p:spPr>
          <a:xfrm>
            <a:off x="4667250" y="1524000"/>
            <a:ext cx="3810000" cy="4724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60057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タイトル、クリップ アート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43075" y="457200"/>
            <a:ext cx="6888163" cy="762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オンライン画像のプレースホルダー 2"/>
          <p:cNvSpPr>
            <a:spLocks noGrp="1"/>
          </p:cNvSpPr>
          <p:nvPr>
            <p:ph type="clipArt" sz="half" idx="1"/>
          </p:nvPr>
        </p:nvSpPr>
        <p:spPr>
          <a:xfrm>
            <a:off x="704850" y="1524000"/>
            <a:ext cx="3810000" cy="4724400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667250" y="1524000"/>
            <a:ext cx="3810000" cy="4724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521840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43075" y="457200"/>
            <a:ext cx="6888163" cy="762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04850" y="1524000"/>
            <a:ext cx="3810000" cy="4724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667250" y="1524000"/>
            <a:ext cx="3810000" cy="4724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419191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43075" y="457200"/>
            <a:ext cx="6888163" cy="762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704850" y="1524000"/>
            <a:ext cx="7772400" cy="22860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04850" y="3962400"/>
            <a:ext cx="7772400" cy="22860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5318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A39E-CA37-44EA-A91E-7E3A32D7888E}" type="datetimeFigureOut">
              <a:rPr kumimoji="1" lang="ja-JP" altLang="en-US" smtClean="0"/>
              <a:pPr/>
              <a:t>2017/4/25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8DEB-BCF8-4F78-8516-44F4AF27753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A39E-CA37-44EA-A91E-7E3A32D7888E}" type="datetimeFigureOut">
              <a:rPr kumimoji="1" lang="ja-JP" altLang="en-US" smtClean="0"/>
              <a:pPr/>
              <a:t>2017/4/25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8DEB-BCF8-4F78-8516-44F4AF27753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A39E-CA37-44EA-A91E-7E3A32D7888E}" type="datetimeFigureOut">
              <a:rPr kumimoji="1" lang="ja-JP" altLang="en-US" smtClean="0"/>
              <a:pPr/>
              <a:t>2017/4/25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8DEB-BCF8-4F78-8516-44F4AF27753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A39E-CA37-44EA-A91E-7E3A32D7888E}" type="datetimeFigureOut">
              <a:rPr kumimoji="1" lang="ja-JP" altLang="en-US" smtClean="0"/>
              <a:pPr/>
              <a:t>2017/4/25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8DEB-BCF8-4F78-8516-44F4AF27753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A39E-CA37-44EA-A91E-7E3A32D7888E}" type="datetimeFigureOut">
              <a:rPr kumimoji="1" lang="ja-JP" altLang="en-US" smtClean="0"/>
              <a:pPr/>
              <a:t>2017/4/25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8DEB-BCF8-4F78-8516-44F4AF27753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2A39E-CA37-44EA-A91E-7E3A32D7888E}" type="datetimeFigureOut">
              <a:rPr kumimoji="1" lang="ja-JP" altLang="en-US" smtClean="0"/>
              <a:pPr/>
              <a:t>2017/4/25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8DEB-BCF8-4F78-8516-44F4AF27753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9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427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03428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384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660066"/>
                  </a:solidFill>
                  <a:latin typeface="TektoMM_503 BD 488 NO" charset="0"/>
                </a:endParaRPr>
              </a:p>
            </p:txBody>
          </p:sp>
          <p:sp>
            <p:nvSpPr>
              <p:cNvPr id="103429" name="Rectangle 5"/>
              <p:cNvSpPr>
                <a:spLocks noChangeArrowheads="1"/>
              </p:cNvSpPr>
              <p:nvPr/>
            </p:nvSpPr>
            <p:spPr bwMode="white">
              <a:xfrm>
                <a:off x="0" y="384"/>
                <a:ext cx="5760" cy="393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660066"/>
                  </a:solidFill>
                  <a:latin typeface="TektoMM_503 BD 488 NO" charset="0"/>
                </a:endParaRPr>
              </a:p>
            </p:txBody>
          </p:sp>
        </p:grpSp>
        <p:grpSp>
          <p:nvGrpSpPr>
            <p:cNvPr id="103430" name="Group 6"/>
            <p:cNvGrpSpPr>
              <a:grpSpLocks/>
            </p:cNvGrpSpPr>
            <p:nvPr/>
          </p:nvGrpSpPr>
          <p:grpSpPr bwMode="auto">
            <a:xfrm>
              <a:off x="0" y="0"/>
              <a:ext cx="1667" cy="3613"/>
              <a:chOff x="0" y="0"/>
              <a:chExt cx="1667" cy="3613"/>
            </a:xfrm>
          </p:grpSpPr>
          <p:pic>
            <p:nvPicPr>
              <p:cNvPr id="103431" name="Picture 7" descr="A:\grapes.GIF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163" y="0"/>
                <a:ext cx="534" cy="3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3432" name="Group 8"/>
              <p:cNvGrpSpPr>
                <a:grpSpLocks/>
              </p:cNvGrpSpPr>
              <p:nvPr/>
            </p:nvGrpSpPr>
            <p:grpSpPr bwMode="auto">
              <a:xfrm>
                <a:off x="226" y="0"/>
                <a:ext cx="80" cy="3613"/>
                <a:chOff x="226" y="0"/>
                <a:chExt cx="80" cy="3613"/>
              </a:xfrm>
            </p:grpSpPr>
            <p:sp>
              <p:nvSpPr>
                <p:cNvPr id="103433" name="Rectangle 9"/>
                <p:cNvSpPr>
                  <a:spLocks noChangeArrowheads="1"/>
                </p:cNvSpPr>
                <p:nvPr/>
              </p:nvSpPr>
              <p:spPr bwMode="ltGray">
                <a:xfrm>
                  <a:off x="226" y="0"/>
                  <a:ext cx="80" cy="85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2400" smtClean="0">
                    <a:solidFill>
                      <a:srgbClr val="660066"/>
                    </a:solidFill>
                    <a:latin typeface="TektoMM_503 BD 488 NO" charset="0"/>
                  </a:endParaRPr>
                </a:p>
              </p:txBody>
            </p:sp>
            <p:sp>
              <p:nvSpPr>
                <p:cNvPr id="103434" name="Rectangle 10"/>
                <p:cNvSpPr>
                  <a:spLocks noChangeArrowheads="1"/>
                </p:cNvSpPr>
                <p:nvPr/>
              </p:nvSpPr>
              <p:spPr bwMode="ltGray">
                <a:xfrm>
                  <a:off x="226" y="840"/>
                  <a:ext cx="80" cy="277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2400" smtClean="0">
                    <a:solidFill>
                      <a:srgbClr val="660066"/>
                    </a:solidFill>
                    <a:latin typeface="TektoMM_503 BD 488 NO" charset="0"/>
                  </a:endParaRPr>
                </a:p>
              </p:txBody>
            </p:sp>
          </p:grpSp>
          <p:sp>
            <p:nvSpPr>
              <p:cNvPr id="103435" name="Rectangle 11"/>
              <p:cNvSpPr>
                <a:spLocks noChangeArrowheads="1"/>
              </p:cNvSpPr>
              <p:nvPr/>
            </p:nvSpPr>
            <p:spPr bwMode="ltGray">
              <a:xfrm>
                <a:off x="0" y="347"/>
                <a:ext cx="1667" cy="8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solidFill>
                    <a:srgbClr val="660066"/>
                  </a:solidFill>
                  <a:latin typeface="TektoMM_503 BD 488 NO" charset="0"/>
                </a:endParaRPr>
              </a:p>
            </p:txBody>
          </p:sp>
        </p:grpSp>
      </p:grpSp>
      <p:sp>
        <p:nvSpPr>
          <p:cNvPr id="1034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34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2 レベル</a:t>
            </a:r>
          </a:p>
          <a:p>
            <a:pPr lvl="2"/>
            <a:r>
              <a:rPr lang="ja-JP" altLang="en-US" smtClean="0"/>
              <a:t>第 3 レベル</a:t>
            </a:r>
          </a:p>
          <a:p>
            <a:pPr lvl="3"/>
            <a:r>
              <a:rPr lang="ja-JP" altLang="en-US" smtClean="0"/>
              <a:t>第 4 レベル</a:t>
            </a:r>
          </a:p>
          <a:p>
            <a:pPr lvl="4"/>
            <a:r>
              <a:rPr lang="ja-JP" altLang="en-US" smtClean="0"/>
              <a:t>第 5 レベル</a:t>
            </a:r>
          </a:p>
        </p:txBody>
      </p:sp>
      <p:sp>
        <p:nvSpPr>
          <p:cNvPr id="10343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endParaRPr lang="ja-JP" altLang="en-US" smtClean="0">
              <a:solidFill>
                <a:srgbClr val="660066"/>
              </a:solidFill>
            </a:endParaRPr>
          </a:p>
        </p:txBody>
      </p:sp>
      <p:sp>
        <p:nvSpPr>
          <p:cNvPr id="10343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endParaRPr lang="ja-JP" altLang="en-US" smtClean="0">
              <a:solidFill>
                <a:srgbClr val="660066"/>
              </a:solidFill>
            </a:endParaRPr>
          </a:p>
        </p:txBody>
      </p:sp>
      <p:sp>
        <p:nvSpPr>
          <p:cNvPr id="1034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fld id="{35743291-C391-410A-A83E-E11C21E112E6}" type="slidenum">
              <a:rPr lang="ja-JP" altLang="en-US" smtClean="0">
                <a:solidFill>
                  <a:srgbClr val="660066"/>
                </a:solidFill>
              </a:rPr>
              <a:pPr eaLnBrk="0" fontAlgn="base" hangingPunct="0">
                <a:spcAft>
                  <a:spcPct val="0"/>
                </a:spcAft>
              </a:pPr>
              <a:t>‹#›</a:t>
            </a:fld>
            <a:endParaRPr lang="ja-JP" altLang="en-US" smtClean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6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anose="020B0806030902050204" pitchFamily="34" charset="0"/>
          <a:ea typeface="ＭＳ Ｐゴシック" panose="020B0600070205080204" pitchFamily="50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anose="020B0806030902050204" pitchFamily="34" charset="0"/>
          <a:ea typeface="ＭＳ Ｐゴシック" panose="020B0600070205080204" pitchFamily="50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anose="020B0806030902050204" pitchFamily="34" charset="0"/>
          <a:ea typeface="ＭＳ Ｐゴシック" panose="020B0600070205080204" pitchFamily="50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anose="020B0806030902050204" pitchFamily="34" charset="0"/>
          <a:ea typeface="ＭＳ Ｐゴシック" panose="020B0600070205080204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anose="020B0806030902050204" pitchFamily="34" charset="0"/>
          <a:ea typeface="ＭＳ Ｐゴシック" panose="020B0600070205080204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anose="020B0806030902050204" pitchFamily="34" charset="0"/>
          <a:ea typeface="ＭＳ Ｐゴシック" panose="020B0600070205080204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anose="020B0806030902050204" pitchFamily="34" charset="0"/>
          <a:ea typeface="ＭＳ Ｐゴシック" panose="020B0600070205080204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anose="020B080603090205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743075" y="457200"/>
            <a:ext cx="68881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4850" y="15240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2400" smtClean="0">
              <a:solidFill>
                <a:srgbClr val="000000"/>
              </a:solidFill>
            </a:endParaRPr>
          </a:p>
        </p:txBody>
      </p:sp>
      <p:pic>
        <p:nvPicPr>
          <p:cNvPr id="2085" name="Picture 37" descr="C:\WINNT\Profiles\nixx\Desktop\nlctitle_new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762000" y="76200"/>
            <a:ext cx="510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0" lang="en-US" altLang="en-US" sz="1200" smtClean="0">
                <a:solidFill>
                  <a:srgbClr val="333399"/>
                </a:solidFill>
                <a:latin typeface="Arial Black" panose="020B0A04020102020204" pitchFamily="34" charset="0"/>
              </a:rPr>
              <a:t>NLC - The Next Linear Collider Project</a:t>
            </a:r>
          </a:p>
        </p:txBody>
      </p:sp>
    </p:spTree>
    <p:extLst>
      <p:ext uri="{BB962C8B-B14F-4D97-AF65-F5344CB8AC3E}">
        <p14:creationId xmlns:p14="http://schemas.microsoft.com/office/powerpoint/2010/main" val="330455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 kern="1200">
          <a:solidFill>
            <a:srgbClr val="CC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CC3300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CC3300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CC3300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CC3300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CC3300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CC3300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CC3300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CC3300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•"/>
        <a:defRPr kumimoji="1" sz="2400" kern="1200">
          <a:solidFill>
            <a:srgbClr val="CC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3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3.png"/><Relationship Id="rId4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40.wmf"/><Relationship Id="rId18" Type="http://schemas.openxmlformats.org/officeDocument/2006/relationships/oleObject" Target="../embeddings/oleObject25.bin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44.wmf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42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6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5" Type="http://schemas.openxmlformats.org/officeDocument/2006/relationships/image" Target="../media/image41.wmf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43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2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7.png"/><Relationship Id="rId5" Type="http://schemas.openxmlformats.org/officeDocument/2006/relationships/image" Target="../media/image45.png"/><Relationship Id="rId4" Type="http://schemas.openxmlformats.org/officeDocument/2006/relationships/oleObject" Target="../embeddings/oleObject2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48.png"/><Relationship Id="rId4" Type="http://schemas.openxmlformats.org/officeDocument/2006/relationships/oleObject" Target="../embeddings/oleObject2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kumimoji="1" lang="en-US" altLang="ja-JP" sz="4800" dirty="0" smtClean="0"/>
              <a:t>Interaction Region </a:t>
            </a:r>
            <a:br>
              <a:rPr kumimoji="1" lang="en-US" altLang="ja-JP" sz="4800" dirty="0" smtClean="0"/>
            </a:br>
            <a:r>
              <a:rPr kumimoji="1" lang="en-US" altLang="ja-JP" sz="4800" dirty="0" smtClean="0"/>
              <a:t>of</a:t>
            </a:r>
            <a:br>
              <a:rPr kumimoji="1" lang="en-US" altLang="ja-JP" sz="4800" dirty="0" smtClean="0"/>
            </a:br>
            <a:r>
              <a:rPr lang="en-US" altLang="ja-JP" sz="4800" dirty="0" smtClean="0"/>
              <a:t>gamma </a:t>
            </a:r>
            <a:r>
              <a:rPr lang="en-US" altLang="ja-JP" sz="4800" dirty="0" err="1" smtClean="0"/>
              <a:t>gamma</a:t>
            </a:r>
            <a:r>
              <a:rPr lang="en-US" altLang="ja-JP" sz="4800" dirty="0" smtClean="0"/>
              <a:t> colliders</a:t>
            </a:r>
            <a:endParaRPr kumimoji="1"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19672" y="3789040"/>
            <a:ext cx="6400800" cy="1752600"/>
          </a:xfrm>
        </p:spPr>
        <p:txBody>
          <a:bodyPr/>
          <a:lstStyle/>
          <a:p>
            <a:r>
              <a:rPr kumimoji="1" lang="en-US" altLang="ja-JP" dirty="0" err="1" smtClean="0">
                <a:solidFill>
                  <a:schemeClr val="tx1"/>
                </a:solidFill>
              </a:rPr>
              <a:t>T.Takahashi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en-US" altLang="ja-JP" dirty="0" smtClean="0">
                <a:solidFill>
                  <a:schemeClr val="tx1"/>
                </a:solidFill>
              </a:rPr>
              <a:t>Hiroshima University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63888" y="5642004"/>
            <a:ext cx="5350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April 25,2017</a:t>
            </a:r>
          </a:p>
          <a:p>
            <a:r>
              <a:rPr lang="en-US" altLang="ja-JP" dirty="0" smtClean="0"/>
              <a:t>ICFA </a:t>
            </a:r>
            <a:r>
              <a:rPr lang="en-US" altLang="ja-JP" dirty="0"/>
              <a:t>Mini-Workshop on Future gamma-gamma </a:t>
            </a:r>
            <a:r>
              <a:rPr lang="en-US" altLang="ja-JP" dirty="0" smtClean="0"/>
              <a:t>Collider</a:t>
            </a:r>
          </a:p>
          <a:p>
            <a:r>
              <a:rPr lang="en-US" altLang="ja-JP" dirty="0"/>
              <a:t>Tsinghua University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5403" y="58811"/>
            <a:ext cx="5419740" cy="928670"/>
          </a:xfrm>
        </p:spPr>
        <p:txBody>
          <a:bodyPr/>
          <a:lstStyle/>
          <a:p>
            <a:pPr algn="l"/>
            <a:r>
              <a:rPr kumimoji="1" lang="en-US" altLang="ja-JP" dirty="0" smtClean="0"/>
              <a:t>an optimization 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>
          <a:xfrm>
            <a:off x="457200" y="6592267"/>
            <a:ext cx="2133600" cy="365125"/>
          </a:xfrm>
        </p:spPr>
        <p:txBody>
          <a:bodyPr/>
          <a:lstStyle/>
          <a:p>
            <a:endParaRPr lang="en-US" altLang="ja-JP" smtClean="0"/>
          </a:p>
          <a:p>
            <a:r>
              <a:rPr lang="en-US" altLang="ja-JP" smtClean="0"/>
              <a:t>T.Takahashi   Hiroshima</a:t>
            </a:r>
            <a:endParaRPr lang="en-US" altLang="ja-JP"/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714348" y="2965096"/>
            <a:ext cx="6072230" cy="71438"/>
          </a:xfrm>
          <a:prstGeom prst="straightConnector1">
            <a:avLst/>
          </a:prstGeom>
          <a:ln w="381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右中かっこ 10"/>
          <p:cNvSpPr/>
          <p:nvPr/>
        </p:nvSpPr>
        <p:spPr>
          <a:xfrm rot="5400000">
            <a:off x="4393405" y="1429179"/>
            <a:ext cx="142876" cy="364333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071934" y="3322286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~15m</a:t>
            </a:r>
            <a:endParaRPr kumimoji="1" lang="ja-JP" altLang="en-US" dirty="0"/>
          </a:p>
        </p:txBody>
      </p:sp>
      <p:grpSp>
        <p:nvGrpSpPr>
          <p:cNvPr id="3" name="グループ化 44"/>
          <p:cNvGrpSpPr/>
          <p:nvPr/>
        </p:nvGrpSpPr>
        <p:grpSpPr>
          <a:xfrm rot="20813862">
            <a:off x="1444932" y="1987152"/>
            <a:ext cx="4929206" cy="1350962"/>
            <a:chOff x="2286000" y="2006600"/>
            <a:chExt cx="4929206" cy="1350962"/>
          </a:xfrm>
        </p:grpSpPr>
        <p:grpSp>
          <p:nvGrpSpPr>
            <p:cNvPr id="6" name="グループ化 29"/>
            <p:cNvGrpSpPr/>
            <p:nvPr/>
          </p:nvGrpSpPr>
          <p:grpSpPr>
            <a:xfrm>
              <a:off x="6858016" y="2214554"/>
              <a:ext cx="357190" cy="928694"/>
              <a:chOff x="7715272" y="1142984"/>
              <a:chExt cx="500066" cy="714380"/>
            </a:xfrm>
          </p:grpSpPr>
          <p:sp>
            <p:nvSpPr>
              <p:cNvPr id="28" name="円弧 27"/>
              <p:cNvSpPr/>
              <p:nvPr/>
            </p:nvSpPr>
            <p:spPr>
              <a:xfrm>
                <a:off x="7715272" y="1142984"/>
                <a:ext cx="500066" cy="714380"/>
              </a:xfrm>
              <a:prstGeom prst="arc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円弧 28"/>
              <p:cNvSpPr/>
              <p:nvPr/>
            </p:nvSpPr>
            <p:spPr>
              <a:xfrm flipV="1">
                <a:off x="7715272" y="1142984"/>
                <a:ext cx="500066" cy="714380"/>
              </a:xfrm>
              <a:prstGeom prst="arc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" name="グループ化 43"/>
            <p:cNvGrpSpPr/>
            <p:nvPr/>
          </p:nvGrpSpPr>
          <p:grpSpPr>
            <a:xfrm>
              <a:off x="2286000" y="2006600"/>
              <a:ext cx="4786330" cy="1350962"/>
              <a:chOff x="2286000" y="2006600"/>
              <a:chExt cx="4786330" cy="1350962"/>
            </a:xfrm>
          </p:grpSpPr>
          <p:sp>
            <p:nvSpPr>
              <p:cNvPr id="42" name="フリーフォーム 41"/>
              <p:cNvSpPr/>
              <p:nvPr/>
            </p:nvSpPr>
            <p:spPr>
              <a:xfrm>
                <a:off x="2286000" y="2006600"/>
                <a:ext cx="4749800" cy="690033"/>
              </a:xfrm>
              <a:custGeom>
                <a:avLst/>
                <a:gdLst>
                  <a:gd name="connsiteX0" fmla="*/ 4749800 w 4749800"/>
                  <a:gd name="connsiteY0" fmla="*/ 0 h 690033"/>
                  <a:gd name="connsiteX1" fmla="*/ 1524000 w 4749800"/>
                  <a:gd name="connsiteY1" fmla="*/ 609600 h 690033"/>
                  <a:gd name="connsiteX2" fmla="*/ 0 w 4749800"/>
                  <a:gd name="connsiteY2" fmla="*/ 482600 h 690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49800" h="690033">
                    <a:moveTo>
                      <a:pt x="4749800" y="0"/>
                    </a:moveTo>
                    <a:cubicBezTo>
                      <a:pt x="3532716" y="264583"/>
                      <a:pt x="2315633" y="529167"/>
                      <a:pt x="1524000" y="609600"/>
                    </a:cubicBezTo>
                    <a:cubicBezTo>
                      <a:pt x="732367" y="690033"/>
                      <a:pt x="366183" y="586316"/>
                      <a:pt x="0" y="482600"/>
                    </a:cubicBez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 42"/>
              <p:cNvSpPr/>
              <p:nvPr/>
            </p:nvSpPr>
            <p:spPr>
              <a:xfrm flipV="1">
                <a:off x="2322530" y="2667529"/>
                <a:ext cx="4749800" cy="690033"/>
              </a:xfrm>
              <a:custGeom>
                <a:avLst/>
                <a:gdLst>
                  <a:gd name="connsiteX0" fmla="*/ 4749800 w 4749800"/>
                  <a:gd name="connsiteY0" fmla="*/ 0 h 690033"/>
                  <a:gd name="connsiteX1" fmla="*/ 1524000 w 4749800"/>
                  <a:gd name="connsiteY1" fmla="*/ 609600 h 690033"/>
                  <a:gd name="connsiteX2" fmla="*/ 0 w 4749800"/>
                  <a:gd name="connsiteY2" fmla="*/ 482600 h 690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49800" h="690033">
                    <a:moveTo>
                      <a:pt x="4749800" y="0"/>
                    </a:moveTo>
                    <a:cubicBezTo>
                      <a:pt x="3532716" y="264583"/>
                      <a:pt x="2315633" y="529167"/>
                      <a:pt x="1524000" y="609600"/>
                    </a:cubicBezTo>
                    <a:cubicBezTo>
                      <a:pt x="732367" y="690033"/>
                      <a:pt x="366183" y="586316"/>
                      <a:pt x="0" y="482600"/>
                    </a:cubicBez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8" name="右中かっこ 47"/>
          <p:cNvSpPr/>
          <p:nvPr/>
        </p:nvSpPr>
        <p:spPr>
          <a:xfrm rot="20700000">
            <a:off x="6397673" y="1602277"/>
            <a:ext cx="186333" cy="883514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矢印コネクタ 49"/>
          <p:cNvCxnSpPr>
            <a:stCxn id="42" idx="0"/>
            <a:endCxn id="43" idx="0"/>
          </p:cNvCxnSpPr>
          <p:nvPr/>
        </p:nvCxnSpPr>
        <p:spPr>
          <a:xfrm>
            <a:off x="5982116" y="1486705"/>
            <a:ext cx="341830" cy="130751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18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29623"/>
              </p:ext>
            </p:extLst>
          </p:nvPr>
        </p:nvGraphicFramePr>
        <p:xfrm>
          <a:off x="7136393" y="3919715"/>
          <a:ext cx="13557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36" name="Equation" r:id="rId4" imgW="685800" imgH="177480" progId="Equation.DSMT4">
                  <p:embed/>
                </p:oleObj>
              </mc:Choice>
              <mc:Fallback>
                <p:oleObj name="Equation" r:id="rId4" imgW="685800" imgH="177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6393" y="3919715"/>
                        <a:ext cx="1355725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直線矢印コネクタ 53"/>
          <p:cNvCxnSpPr/>
          <p:nvPr/>
        </p:nvCxnSpPr>
        <p:spPr>
          <a:xfrm flipH="1" flipV="1">
            <a:off x="6072198" y="2093281"/>
            <a:ext cx="1241992" cy="183283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18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049692"/>
              </p:ext>
            </p:extLst>
          </p:nvPr>
        </p:nvGraphicFramePr>
        <p:xfrm>
          <a:off x="857224" y="3980128"/>
          <a:ext cx="5530851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37" name="Equation" r:id="rId6" imgW="2946240" imgH="253800" progId="Equation.DSMT4">
                  <p:embed/>
                </p:oleObj>
              </mc:Choice>
              <mc:Fallback>
                <p:oleObj name="Equation" r:id="rId6" imgW="294624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3980128"/>
                        <a:ext cx="5530851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8" name="直線矢印コネクタ 57"/>
          <p:cNvCxnSpPr/>
          <p:nvPr/>
        </p:nvCxnSpPr>
        <p:spPr>
          <a:xfrm flipV="1">
            <a:off x="1193810" y="3164851"/>
            <a:ext cx="1235050" cy="83627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 flipV="1">
            <a:off x="1500166" y="2236157"/>
            <a:ext cx="4071966" cy="100013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円弧 72"/>
          <p:cNvSpPr/>
          <p:nvPr/>
        </p:nvSpPr>
        <p:spPr>
          <a:xfrm rot="908539">
            <a:off x="4572000" y="2426335"/>
            <a:ext cx="428628" cy="500066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4" name="直線矢印コネクタ 73"/>
          <p:cNvCxnSpPr/>
          <p:nvPr/>
        </p:nvCxnSpPr>
        <p:spPr>
          <a:xfrm>
            <a:off x="2500298" y="2093281"/>
            <a:ext cx="2428892" cy="5000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18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872956"/>
              </p:ext>
            </p:extLst>
          </p:nvPr>
        </p:nvGraphicFramePr>
        <p:xfrm>
          <a:off x="1679575" y="1640855"/>
          <a:ext cx="11684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38" name="Equation" r:id="rId8" imgW="622080" imgH="177480" progId="Equation.DSMT4">
                  <p:embed/>
                </p:oleObj>
              </mc:Choice>
              <mc:Fallback>
                <p:oleObj name="Equation" r:id="rId8" imgW="622080" imgH="177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575" y="1640855"/>
                        <a:ext cx="11684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153758"/>
              </p:ext>
            </p:extLst>
          </p:nvPr>
        </p:nvGraphicFramePr>
        <p:xfrm>
          <a:off x="714348" y="4713901"/>
          <a:ext cx="250348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39" name="Equation" r:id="rId10" imgW="1333440" imgH="266400" progId="Equation.DSMT4">
                  <p:embed/>
                </p:oleObj>
              </mc:Choice>
              <mc:Fallback>
                <p:oleObj name="Equation" r:id="rId10" imgW="1333440" imgH="2664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4713901"/>
                        <a:ext cx="2503488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869469"/>
              </p:ext>
            </p:extLst>
          </p:nvPr>
        </p:nvGraphicFramePr>
        <p:xfrm>
          <a:off x="857224" y="5426865"/>
          <a:ext cx="25511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40" name="Equation" r:id="rId12" imgW="1358640" imgH="253800" progId="Equation.DSMT4">
                  <p:embed/>
                </p:oleObj>
              </mc:Choice>
              <mc:Fallback>
                <p:oleObj name="Equation" r:id="rId12" imgW="1358640" imgH="253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5426865"/>
                        <a:ext cx="2551113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角丸四角形 79"/>
          <p:cNvSpPr/>
          <p:nvPr/>
        </p:nvSpPr>
        <p:spPr>
          <a:xfrm>
            <a:off x="781537" y="5392744"/>
            <a:ext cx="3143272" cy="5715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6786578" y="785794"/>
            <a:ext cx="1952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Klemiz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Monig</a:t>
            </a:r>
            <a:r>
              <a:rPr kumimoji="1" lang="en-US" altLang="ja-JP" dirty="0" smtClean="0"/>
              <a:t>, will</a:t>
            </a:r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dirty="0" smtClean="0"/>
              <a:t>lasers</a:t>
            </a:r>
            <a:r>
              <a:rPr lang="ja-JP" altLang="en-US" dirty="0"/>
              <a:t> </a:t>
            </a:r>
            <a:r>
              <a:rPr lang="en-US" altLang="ja-JP" dirty="0" smtClean="0"/>
              <a:t>in IP</a:t>
            </a:r>
            <a:endParaRPr kumimoji="1" lang="ja-JP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643050"/>
            <a:ext cx="6143668" cy="212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3037" y="3140968"/>
            <a:ext cx="16764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直線コネクタ 6"/>
          <p:cNvCxnSpPr/>
          <p:nvPr/>
        </p:nvCxnSpPr>
        <p:spPr>
          <a:xfrm flipV="1">
            <a:off x="642910" y="2143116"/>
            <a:ext cx="6676943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642910" y="2786058"/>
            <a:ext cx="678661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7412038" y="2325688"/>
          <a:ext cx="476250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4" name="Equation" r:id="rId6" imgW="304560" imgH="177480" progId="Equation.DSMT4">
                  <p:embed/>
                </p:oleObj>
              </mc:Choice>
              <mc:Fallback>
                <p:oleObj name="Equation" r:id="rId6" imgW="304560" imgH="177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2038" y="2325688"/>
                        <a:ext cx="476250" cy="277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4357694"/>
            <a:ext cx="6171690" cy="159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テキスト ボックス 13"/>
          <p:cNvSpPr txBox="1"/>
          <p:nvPr/>
        </p:nvSpPr>
        <p:spPr>
          <a:xfrm>
            <a:off x="7286644" y="1285860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K.Moenig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 r="14285"/>
          <a:stretch>
            <a:fillRect/>
          </a:stretch>
        </p:blipFill>
        <p:spPr bwMode="auto">
          <a:xfrm>
            <a:off x="3327994" y="3143248"/>
            <a:ext cx="585791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l"/>
            <a:r>
              <a:rPr lang="en-US" altLang="ja-JP" dirty="0" smtClean="0"/>
              <a:t>large final focus </a:t>
            </a:r>
            <a:r>
              <a:rPr lang="en-US" altLang="ja-JP" dirty="0" err="1" smtClean="0"/>
              <a:t>mirros</a:t>
            </a:r>
            <a:r>
              <a:rPr lang="en-US" altLang="ja-JP" dirty="0" smtClean="0"/>
              <a:t>,,,</a:t>
            </a:r>
            <a:endParaRPr kumimoji="1" lang="ja-JP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3812" y="1142984"/>
            <a:ext cx="4316305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直線コネクタ 6"/>
          <p:cNvCxnSpPr/>
          <p:nvPr/>
        </p:nvCxnSpPr>
        <p:spPr>
          <a:xfrm>
            <a:off x="3500430" y="3643314"/>
            <a:ext cx="5429288" cy="285752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>
            <a:stCxn id="22531" idx="1"/>
          </p:cNvCxnSpPr>
          <p:nvPr/>
        </p:nvCxnSpPr>
        <p:spPr>
          <a:xfrm rot="10800000" flipH="1" flipV="1">
            <a:off x="3327994" y="3643314"/>
            <a:ext cx="5458848" cy="73026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9660" y="4039974"/>
            <a:ext cx="292604" cy="38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直線コネクタ 13"/>
          <p:cNvCxnSpPr/>
          <p:nvPr/>
        </p:nvCxnSpPr>
        <p:spPr>
          <a:xfrm flipV="1">
            <a:off x="6412675" y="3714752"/>
            <a:ext cx="2445605" cy="39411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V="1">
            <a:off x="6472052" y="3929066"/>
            <a:ext cx="2457666" cy="42917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6429388" y="4143380"/>
            <a:ext cx="2571768" cy="857256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6357950" y="4357694"/>
            <a:ext cx="2618410" cy="857256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86842" y="4286256"/>
            <a:ext cx="31531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357298"/>
            <a:ext cx="335755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573402" y="103584"/>
            <a:ext cx="6096000" cy="1115616"/>
          </a:xfrm>
        </p:spPr>
        <p:txBody>
          <a:bodyPr/>
          <a:lstStyle/>
          <a:p>
            <a:pPr algn="l" eaLnBrk="1" hangingPunct="1"/>
            <a:r>
              <a:rPr lang="en-US" altLang="ja-JP" dirty="0" smtClean="0"/>
              <a:t>A NLC design</a:t>
            </a:r>
            <a:endParaRPr lang="ja-JP" altLang="en-US" dirty="0" smtClean="0"/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718023"/>
              </p:ext>
            </p:extLst>
          </p:nvPr>
        </p:nvGraphicFramePr>
        <p:xfrm>
          <a:off x="611560" y="827874"/>
          <a:ext cx="4045453" cy="3638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9" name="HiJaak" r:id="rId4" imgW="4066884" imgH="3657283" progId="HiJaak.Image">
                  <p:embed/>
                </p:oleObj>
              </mc:Choice>
              <mc:Fallback>
                <p:oleObj name="HiJaak" r:id="rId4" imgW="4066884" imgH="3657283" progId="HiJaak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827874"/>
                        <a:ext cx="4045453" cy="36386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endParaRPr lang="ja-JP" altLang="ja-JP" sz="4000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55576" y="6309320"/>
            <a:ext cx="980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NLC ZDR</a:t>
            </a:r>
            <a:endParaRPr kumimoji="1" lang="ja-JP" altLang="en-US" dirty="0"/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270790"/>
              </p:ext>
            </p:extLst>
          </p:nvPr>
        </p:nvGraphicFramePr>
        <p:xfrm>
          <a:off x="827584" y="4447559"/>
          <a:ext cx="4114800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0" name="HiJaak" r:id="rId6" imgW="4876611" imgH="2219228" progId="HiJaak.Image">
                  <p:embed/>
                </p:oleObj>
              </mc:Choice>
              <mc:Fallback>
                <p:oleObj name="HiJaak" r:id="rId6" imgW="4876611" imgH="2219228" progId="HiJaak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447559"/>
                        <a:ext cx="4114800" cy="187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123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Focusing mirrors - tight fit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6248400" y="1676400"/>
            <a:ext cx="2819400" cy="4724400"/>
          </a:xfrm>
        </p:spPr>
        <p:txBody>
          <a:bodyPr/>
          <a:lstStyle/>
          <a:p>
            <a:r>
              <a:rPr lang="en-US" altLang="en-US" sz="2000"/>
              <a:t>Essentially identical to e</a:t>
            </a:r>
            <a:r>
              <a:rPr lang="en-US" altLang="en-US" sz="2000" baseline="30000"/>
              <a:t>+</a:t>
            </a:r>
            <a:r>
              <a:rPr lang="en-US" altLang="en-US" sz="2000"/>
              <a:t>e</a:t>
            </a:r>
            <a:r>
              <a:rPr lang="en-US" altLang="en-US" baseline="30000"/>
              <a:t>-</a:t>
            </a:r>
            <a:r>
              <a:rPr lang="en-US" altLang="en-US" sz="2000"/>
              <a:t> IR</a:t>
            </a:r>
          </a:p>
          <a:p>
            <a:r>
              <a:rPr lang="en-US" altLang="en-US" sz="2000"/>
              <a:t>30 mRad x-angle</a:t>
            </a:r>
          </a:p>
          <a:p>
            <a:r>
              <a:rPr lang="en-US" altLang="en-US" sz="2000"/>
              <a:t>Extraction line ± 10 mRadian</a:t>
            </a:r>
          </a:p>
          <a:p>
            <a:r>
              <a:rPr lang="en-US" altLang="en-US" sz="2000"/>
              <a:t>New mirror design 6 cm thick, with central hole 7 cm radius.</a:t>
            </a:r>
          </a:p>
          <a:p>
            <a:pPr lvl="1"/>
            <a:r>
              <a:rPr lang="en-US" altLang="en-US" sz="1800"/>
              <a:t>Remove all material from the flight path of the backgrounds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495300" y="1584325"/>
            <a:ext cx="5138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smtClean="0">
                <a:solidFill>
                  <a:srgbClr val="000000"/>
                </a:solidFill>
                <a:latin typeface="Times" panose="02020603050405020304" pitchFamily="18" charset="0"/>
              </a:rPr>
              <a:t>LCD - Large with new mirror placement</a:t>
            </a:r>
          </a:p>
        </p:txBody>
      </p:sp>
      <p:pic>
        <p:nvPicPr>
          <p:cNvPr id="97285" name="Picture 5" descr="gg_ir_rev2-1.gif                                               0000ED87Macintosh HD                   ABA78158: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133600"/>
            <a:ext cx="5903913" cy="4489450"/>
          </a:xfrm>
        </p:spPr>
      </p:pic>
      <p:sp>
        <p:nvSpPr>
          <p:cNvPr id="2" name="テキスト ボックス 1"/>
          <p:cNvSpPr txBox="1"/>
          <p:nvPr/>
        </p:nvSpPr>
        <p:spPr>
          <a:xfrm>
            <a:off x="7956376" y="6216134"/>
            <a:ext cx="106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Gronberg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297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sz="4000" dirty="0"/>
              <a:t>Crossing angle consideration for  </a:t>
            </a:r>
            <a:r>
              <a:rPr lang="en-US" altLang="ja-JP" sz="4000" dirty="0">
                <a:latin typeface="Symbol" pitchFamily="18" charset="2"/>
              </a:rPr>
              <a:t>gg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0768"/>
            <a:ext cx="4038600" cy="4525963"/>
          </a:xfrm>
        </p:spPr>
        <p:txBody>
          <a:bodyPr/>
          <a:lstStyle/>
          <a:p>
            <a:pPr marL="0" indent="0">
              <a:buNone/>
            </a:pPr>
            <a:endParaRPr lang="en-US" altLang="ja-JP" sz="2800" dirty="0">
              <a:latin typeface="Times New Roman" pitchFamily="18" charset="0"/>
            </a:endParaRPr>
          </a:p>
        </p:txBody>
      </p:sp>
      <p:graphicFrame>
        <p:nvGraphicFramePr>
          <p:cNvPr id="46133" name="Object 5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248658559"/>
              </p:ext>
            </p:extLst>
          </p:nvPr>
        </p:nvGraphicFramePr>
        <p:xfrm>
          <a:off x="1620838" y="5963568"/>
          <a:ext cx="18700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57" name="Equation" r:id="rId4" imgW="672840" imgH="228600" progId="Equation.DSMT4">
                  <p:embed/>
                </p:oleObj>
              </mc:Choice>
              <mc:Fallback>
                <p:oleObj name="Equation" r:id="rId4" imgW="672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5963568"/>
                        <a:ext cx="1870075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28" name="Object 48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669709974"/>
              </p:ext>
            </p:extLst>
          </p:nvPr>
        </p:nvGraphicFramePr>
        <p:xfrm>
          <a:off x="1692275" y="4969793"/>
          <a:ext cx="151288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58" name="Equation" r:id="rId6" imgW="660240" imgH="228600" progId="Equation.DSMT4">
                  <p:embed/>
                </p:oleObj>
              </mc:Choice>
              <mc:Fallback>
                <p:oleObj name="Equation" r:id="rId6" imgW="66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4969793"/>
                        <a:ext cx="1512888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6" name="Line 6"/>
          <p:cNvSpPr>
            <a:spLocks noChangeShapeType="1"/>
          </p:cNvSpPr>
          <p:nvPr/>
        </p:nvSpPr>
        <p:spPr bwMode="auto">
          <a:xfrm flipV="1">
            <a:off x="1208088" y="3518818"/>
            <a:ext cx="2592387" cy="792163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3779838" y="3529931"/>
            <a:ext cx="3384550" cy="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 flipV="1">
            <a:off x="3779838" y="1801143"/>
            <a:ext cx="2520950" cy="1728788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 flipV="1">
            <a:off x="3794125" y="2221831"/>
            <a:ext cx="4537075" cy="12969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>
            <a:off x="1403350" y="2737768"/>
            <a:ext cx="7272338" cy="2232025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 rot="1166277">
            <a:off x="6003925" y="3617243"/>
            <a:ext cx="473075" cy="1296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5775325" y="4917406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QD0</a:t>
            </a:r>
          </a:p>
        </p:txBody>
      </p:sp>
      <p:sp>
        <p:nvSpPr>
          <p:cNvPr id="46093" name="AutoShape 13"/>
          <p:cNvSpPr>
            <a:spLocks/>
          </p:cNvSpPr>
          <p:nvPr/>
        </p:nvSpPr>
        <p:spPr bwMode="auto">
          <a:xfrm rot="17218269">
            <a:off x="4716463" y="3025105"/>
            <a:ext cx="215900" cy="2232025"/>
          </a:xfrm>
          <a:prstGeom prst="leftBrace">
            <a:avLst>
              <a:gd name="adj1" fmla="val 8615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4609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30175"/>
              </p:ext>
            </p:extLst>
          </p:nvPr>
        </p:nvGraphicFramePr>
        <p:xfrm>
          <a:off x="6659563" y="2953668"/>
          <a:ext cx="38893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59" name="Equation" r:id="rId8" imgW="177480" imgH="228600" progId="Equation.DSMT4">
                  <p:embed/>
                </p:oleObj>
              </mc:Choice>
              <mc:Fallback>
                <p:oleObj name="Equation" r:id="rId8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2953668"/>
                        <a:ext cx="388937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6" name="Freeform 16"/>
          <p:cNvSpPr>
            <a:spLocks/>
          </p:cNvSpPr>
          <p:nvPr/>
        </p:nvSpPr>
        <p:spPr bwMode="auto">
          <a:xfrm>
            <a:off x="6372225" y="2809206"/>
            <a:ext cx="155575" cy="720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" y="227"/>
              </a:cxn>
              <a:cxn ang="0">
                <a:pos x="45" y="454"/>
              </a:cxn>
            </a:cxnLst>
            <a:rect l="0" t="0" r="r" b="b"/>
            <a:pathLst>
              <a:path w="98" h="454">
                <a:moveTo>
                  <a:pt x="0" y="0"/>
                </a:moveTo>
                <a:cubicBezTo>
                  <a:pt x="42" y="75"/>
                  <a:pt x="84" y="151"/>
                  <a:pt x="91" y="227"/>
                </a:cubicBezTo>
                <a:cubicBezTo>
                  <a:pt x="98" y="303"/>
                  <a:pt x="71" y="378"/>
                  <a:pt x="45" y="4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6097" name="Freeform 17"/>
          <p:cNvSpPr>
            <a:spLocks/>
          </p:cNvSpPr>
          <p:nvPr/>
        </p:nvSpPr>
        <p:spPr bwMode="auto">
          <a:xfrm>
            <a:off x="6659563" y="3529931"/>
            <a:ext cx="168275" cy="863600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91" y="227"/>
              </a:cxn>
              <a:cxn ang="0">
                <a:pos x="0" y="544"/>
              </a:cxn>
            </a:cxnLst>
            <a:rect l="0" t="0" r="r" b="b"/>
            <a:pathLst>
              <a:path w="106" h="544">
                <a:moveTo>
                  <a:pt x="91" y="0"/>
                </a:moveTo>
                <a:cubicBezTo>
                  <a:pt x="98" y="68"/>
                  <a:pt x="106" y="136"/>
                  <a:pt x="91" y="227"/>
                </a:cubicBezTo>
                <a:cubicBezTo>
                  <a:pt x="76" y="318"/>
                  <a:pt x="38" y="431"/>
                  <a:pt x="0" y="5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6098" name="Freeform 18"/>
          <p:cNvSpPr>
            <a:spLocks/>
          </p:cNvSpPr>
          <p:nvPr/>
        </p:nvSpPr>
        <p:spPr bwMode="auto">
          <a:xfrm>
            <a:off x="7380288" y="2448843"/>
            <a:ext cx="528637" cy="2089150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318" y="681"/>
              </a:cxn>
              <a:cxn ang="0">
                <a:pos x="0" y="1316"/>
              </a:cxn>
            </a:cxnLst>
            <a:rect l="0" t="0" r="r" b="b"/>
            <a:pathLst>
              <a:path w="333" h="1316">
                <a:moveTo>
                  <a:pt x="91" y="0"/>
                </a:moveTo>
                <a:cubicBezTo>
                  <a:pt x="212" y="231"/>
                  <a:pt x="333" y="462"/>
                  <a:pt x="318" y="681"/>
                </a:cubicBezTo>
                <a:cubicBezTo>
                  <a:pt x="303" y="900"/>
                  <a:pt x="151" y="1108"/>
                  <a:pt x="0" y="13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609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519766"/>
              </p:ext>
            </p:extLst>
          </p:nvPr>
        </p:nvGraphicFramePr>
        <p:xfrm>
          <a:off x="6862763" y="3731543"/>
          <a:ext cx="417512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60" name="Equation" r:id="rId10" imgW="190440" imgH="241200" progId="Equation.DSMT4">
                  <p:embed/>
                </p:oleObj>
              </mc:Choice>
              <mc:Fallback>
                <p:oleObj name="Equation" r:id="rId10" imgW="190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2763" y="3731543"/>
                        <a:ext cx="417512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0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896536"/>
              </p:ext>
            </p:extLst>
          </p:nvPr>
        </p:nvGraphicFramePr>
        <p:xfrm>
          <a:off x="8054975" y="3182268"/>
          <a:ext cx="3619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61" name="Equation" r:id="rId12" imgW="164880" imgH="228600" progId="Equation.DSMT4">
                  <p:embed/>
                </p:oleObj>
              </mc:Choice>
              <mc:Fallback>
                <p:oleObj name="Equation" r:id="rId12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4975" y="3182268"/>
                        <a:ext cx="3619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0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999038"/>
              </p:ext>
            </p:extLst>
          </p:nvPr>
        </p:nvGraphicFramePr>
        <p:xfrm>
          <a:off x="4500563" y="4249068"/>
          <a:ext cx="3333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62" name="Equation" r:id="rId14" imgW="152280" imgH="190440" progId="Equation.DSMT4">
                  <p:embed/>
                </p:oleObj>
              </mc:Choice>
              <mc:Fallback>
                <p:oleObj name="Equation" r:id="rId14" imgW="1522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4249068"/>
                        <a:ext cx="3333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0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156290"/>
              </p:ext>
            </p:extLst>
          </p:nvPr>
        </p:nvGraphicFramePr>
        <p:xfrm>
          <a:off x="5435600" y="3529931"/>
          <a:ext cx="4445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63" name="Equation" r:id="rId16" imgW="203040" imgH="241200" progId="Equation.DSMT4">
                  <p:embed/>
                </p:oleObj>
              </mc:Choice>
              <mc:Fallback>
                <p:oleObj name="Equation" r:id="rId16" imgW="203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529931"/>
                        <a:ext cx="44450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3" name="AutoShape 23"/>
          <p:cNvSpPr>
            <a:spLocks/>
          </p:cNvSpPr>
          <p:nvPr/>
        </p:nvSpPr>
        <p:spPr bwMode="auto">
          <a:xfrm rot="1228185">
            <a:off x="5881688" y="3590256"/>
            <a:ext cx="144462" cy="504825"/>
          </a:xfrm>
          <a:prstGeom prst="leftBrace">
            <a:avLst>
              <a:gd name="adj1" fmla="val 2912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4610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276641"/>
              </p:ext>
            </p:extLst>
          </p:nvPr>
        </p:nvGraphicFramePr>
        <p:xfrm>
          <a:off x="1692275" y="4464968"/>
          <a:ext cx="223202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64" name="Equation" r:id="rId18" imgW="761760" imgH="241200" progId="Equation.DSMT4">
                  <p:embed/>
                </p:oleObj>
              </mc:Choice>
              <mc:Fallback>
                <p:oleObj name="Equation" r:id="rId18" imgW="761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4464968"/>
                        <a:ext cx="2232025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7" name="Freeform 27"/>
          <p:cNvSpPr>
            <a:spLocks/>
          </p:cNvSpPr>
          <p:nvPr/>
        </p:nvSpPr>
        <p:spPr bwMode="auto">
          <a:xfrm>
            <a:off x="3851275" y="1945606"/>
            <a:ext cx="720725" cy="1368425"/>
          </a:xfrm>
          <a:custGeom>
            <a:avLst/>
            <a:gdLst/>
            <a:ahLst/>
            <a:cxnLst>
              <a:cxn ang="0">
                <a:pos x="454" y="0"/>
              </a:cxn>
              <a:cxn ang="0">
                <a:pos x="273" y="227"/>
              </a:cxn>
              <a:cxn ang="0">
                <a:pos x="273" y="499"/>
              </a:cxn>
              <a:cxn ang="0">
                <a:pos x="46" y="544"/>
              </a:cxn>
              <a:cxn ang="0">
                <a:pos x="0" y="862"/>
              </a:cxn>
            </a:cxnLst>
            <a:rect l="0" t="0" r="r" b="b"/>
            <a:pathLst>
              <a:path w="454" h="862">
                <a:moveTo>
                  <a:pt x="454" y="0"/>
                </a:moveTo>
                <a:lnTo>
                  <a:pt x="273" y="227"/>
                </a:lnTo>
                <a:lnTo>
                  <a:pt x="273" y="499"/>
                </a:lnTo>
                <a:lnTo>
                  <a:pt x="46" y="544"/>
                </a:lnTo>
                <a:lnTo>
                  <a:pt x="0" y="862"/>
                </a:lnTo>
              </a:path>
            </a:pathLst>
          </a:custGeom>
          <a:noFill/>
          <a:ln w="38100" cmpd="sng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6108" name="Text Box 28"/>
          <p:cNvSpPr txBox="1">
            <a:spLocks noChangeArrowheads="1"/>
          </p:cNvSpPr>
          <p:nvPr/>
        </p:nvSpPr>
        <p:spPr bwMode="auto">
          <a:xfrm>
            <a:off x="1600200" y="3622006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e-</a:t>
            </a:r>
          </a:p>
        </p:txBody>
      </p:sp>
      <p:sp>
        <p:nvSpPr>
          <p:cNvPr id="46109" name="Text Box 29"/>
          <p:cNvSpPr txBox="1">
            <a:spLocks noChangeArrowheads="1"/>
          </p:cNvSpPr>
          <p:nvPr/>
        </p:nvSpPr>
        <p:spPr bwMode="auto">
          <a:xfrm>
            <a:off x="4048125" y="1677318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Laser</a:t>
            </a:r>
          </a:p>
        </p:txBody>
      </p:sp>
      <p:sp>
        <p:nvSpPr>
          <p:cNvPr id="46127" name="Text Box 47"/>
          <p:cNvSpPr txBox="1">
            <a:spLocks noChangeArrowheads="1"/>
          </p:cNvSpPr>
          <p:nvPr/>
        </p:nvSpPr>
        <p:spPr bwMode="auto">
          <a:xfrm>
            <a:off x="3421063" y="4969793"/>
            <a:ext cx="2406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/>
              <a:t>beam simulation</a:t>
            </a:r>
          </a:p>
        </p:txBody>
      </p:sp>
      <p:graphicFrame>
        <p:nvGraphicFramePr>
          <p:cNvPr id="46130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183784"/>
              </p:ext>
            </p:extLst>
          </p:nvPr>
        </p:nvGraphicFramePr>
        <p:xfrm>
          <a:off x="1692275" y="5473031"/>
          <a:ext cx="3968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65" name="Equation" r:id="rId20" imgW="190440" imgH="241200" progId="Equation.DSMT4">
                  <p:embed/>
                </p:oleObj>
              </mc:Choice>
              <mc:Fallback>
                <p:oleObj name="Equation" r:id="rId20" imgW="190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5473031"/>
                        <a:ext cx="396875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31" name="Text Box 51"/>
          <p:cNvSpPr txBox="1">
            <a:spLocks noChangeArrowheads="1"/>
          </p:cNvSpPr>
          <p:nvPr/>
        </p:nvSpPr>
        <p:spPr bwMode="auto">
          <a:xfrm>
            <a:off x="2341563" y="5473031"/>
            <a:ext cx="409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/>
              <a:t>depend on QD and FF optics</a:t>
            </a:r>
          </a:p>
        </p:txBody>
      </p:sp>
      <p:sp>
        <p:nvSpPr>
          <p:cNvPr id="46135" name="Text Box 55"/>
          <p:cNvSpPr txBox="1">
            <a:spLocks noChangeArrowheads="1"/>
          </p:cNvSpPr>
          <p:nvPr/>
        </p:nvSpPr>
        <p:spPr bwMode="auto">
          <a:xfrm>
            <a:off x="3501324" y="6031831"/>
            <a:ext cx="4405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/>
              <a:t>strawman design by MDI group</a:t>
            </a:r>
          </a:p>
        </p:txBody>
      </p:sp>
    </p:spTree>
    <p:extLst>
      <p:ext uri="{BB962C8B-B14F-4D97-AF65-F5344CB8AC3E}">
        <p14:creationId xmlns:p14="http://schemas.microsoft.com/office/powerpoint/2010/main" val="204273948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096000" cy="914400"/>
          </a:xfrm>
        </p:spPr>
        <p:txBody>
          <a:bodyPr/>
          <a:lstStyle/>
          <a:p>
            <a:pPr algn="l" eaLnBrk="1" hangingPunct="1"/>
            <a:r>
              <a:rPr lang="en-US" altLang="ja-JP" dirty="0" smtClean="0"/>
              <a:t>Spent electrons</a:t>
            </a:r>
            <a:endParaRPr lang="ja-JP" altLang="en-US" dirty="0" smtClean="0"/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406400" y="228600"/>
            <a:ext cx="6985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endParaRPr lang="ja-JP" altLang="ja-JP" sz="4000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609600" y="5519273"/>
            <a:ext cx="2838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0000CC"/>
                </a:solidFill>
                <a:latin typeface="Times New Roman" panose="02020603050405020304" pitchFamily="18" charset="0"/>
              </a:rPr>
              <a:t>large disruption angle</a:t>
            </a:r>
            <a:endParaRPr lang="en-US" altLang="ja-JP" dirty="0">
              <a:latin typeface="Times New Roman" panose="02020603050405020304" pitchFamily="18" charset="0"/>
            </a:endParaRPr>
          </a:p>
        </p:txBody>
      </p:sp>
      <p:sp>
        <p:nvSpPr>
          <p:cNvPr id="18439" name="AutoShape 6"/>
          <p:cNvSpPr>
            <a:spLocks noChangeArrowheads="1"/>
          </p:cNvSpPr>
          <p:nvPr/>
        </p:nvSpPr>
        <p:spPr bwMode="auto">
          <a:xfrm>
            <a:off x="3733800" y="5638800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/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5086350" y="5562600"/>
            <a:ext cx="3537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large </a:t>
            </a:r>
            <a:r>
              <a:rPr lang="en-US" altLang="ja-JP" dirty="0">
                <a:solidFill>
                  <a:srgbClr val="0000CC"/>
                </a:solidFill>
                <a:latin typeface="Times New Roman" panose="02020603050405020304" pitchFamily="18" charset="0"/>
              </a:rPr>
              <a:t>crossing </a:t>
            </a:r>
            <a:r>
              <a:rPr lang="en-US" altLang="ja-JP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angle &gt;20mr</a:t>
            </a:r>
            <a:endParaRPr lang="en-US" altLang="ja-JP" dirty="0">
              <a:latin typeface="Times New Roman" panose="02020603050405020304" pitchFamily="18" charset="0"/>
            </a:endParaRPr>
          </a:p>
        </p:txBody>
      </p:sp>
      <p:graphicFrame>
        <p:nvGraphicFramePr>
          <p:cNvPr id="18434" name="Object 10"/>
          <p:cNvGraphicFramePr>
            <a:graphicFrameLocks noChangeAspect="1"/>
          </p:cNvGraphicFramePr>
          <p:nvPr/>
        </p:nvGraphicFramePr>
        <p:xfrm>
          <a:off x="5105400" y="1371600"/>
          <a:ext cx="35306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6" name="HiJaak" r:id="rId4" imgW="2629267" imgH="2666667" progId="HiJaak.Image">
                  <p:embed/>
                </p:oleObj>
              </mc:Choice>
              <mc:Fallback>
                <p:oleObj name="HiJaak" r:id="rId4" imgW="2629267" imgH="2666667" progId="HiJaak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371600"/>
                        <a:ext cx="35306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7480300" y="1143000"/>
            <a:ext cx="1155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/>
              <a:t>NLC ZDR</a:t>
            </a:r>
            <a:endParaRPr lang="en-US" altLang="ja-JP"/>
          </a:p>
        </p:txBody>
      </p: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241079" y="1533611"/>
            <a:ext cx="4248472" cy="3622675"/>
            <a:chOff x="249" y="799"/>
            <a:chExt cx="4400" cy="3419"/>
          </a:xfrm>
        </p:grpSpPr>
        <p:pic>
          <p:nvPicPr>
            <p:cNvPr id="13" name="Picture 30" descr="angl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12" y="799"/>
              <a:ext cx="4037" cy="3402"/>
            </a:xfrm>
            <a:prstGeom prst="rect">
              <a:avLst/>
            </a:prstGeom>
            <a:noFill/>
          </p:spPr>
        </p:pic>
        <p:sp>
          <p:nvSpPr>
            <p:cNvPr id="14" name="Text Box 31"/>
            <p:cNvSpPr txBox="1">
              <a:spLocks noChangeArrowheads="1"/>
            </p:cNvSpPr>
            <p:nvPr/>
          </p:nvSpPr>
          <p:spPr bwMode="auto">
            <a:xfrm>
              <a:off x="2232" y="3987"/>
              <a:ext cx="5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E(Gev)</a:t>
              </a:r>
            </a:p>
          </p:txBody>
        </p:sp>
        <p:sp>
          <p:nvSpPr>
            <p:cNvPr id="15" name="Text Box 32"/>
            <p:cNvSpPr txBox="1">
              <a:spLocks noChangeArrowheads="1"/>
            </p:cNvSpPr>
            <p:nvPr/>
          </p:nvSpPr>
          <p:spPr bwMode="auto">
            <a:xfrm rot="16200000">
              <a:off x="-29" y="2438"/>
              <a:ext cx="7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Angle(rad)</a:t>
              </a:r>
            </a:p>
          </p:txBody>
        </p:sp>
        <p:sp>
          <p:nvSpPr>
            <p:cNvPr id="16" name="Text Box 33"/>
            <p:cNvSpPr txBox="1">
              <a:spLocks noChangeArrowheads="1"/>
            </p:cNvSpPr>
            <p:nvPr/>
          </p:nvSpPr>
          <p:spPr bwMode="auto">
            <a:xfrm>
              <a:off x="2653" y="1299"/>
              <a:ext cx="149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Times New Roman" pitchFamily="18" charset="0"/>
                </a:rPr>
                <a:t>Simulation by CAIN w/</a:t>
              </a:r>
            </a:p>
            <a:p>
              <a:r>
                <a:rPr lang="en-US" altLang="ja-JP">
                  <a:latin typeface="Times New Roman" pitchFamily="18" charset="0"/>
                </a:rPr>
                <a:t>TESLA parameters</a:t>
              </a:r>
            </a:p>
          </p:txBody>
        </p:sp>
        <p:sp>
          <p:nvSpPr>
            <p:cNvPr id="17" name="Oval 34"/>
            <p:cNvSpPr>
              <a:spLocks noChangeArrowheads="1"/>
            </p:cNvSpPr>
            <p:nvPr/>
          </p:nvSpPr>
          <p:spPr bwMode="auto">
            <a:xfrm>
              <a:off x="884" y="1525"/>
              <a:ext cx="454" cy="953"/>
            </a:xfrm>
            <a:prstGeom prst="ellips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" name="Line 35"/>
            <p:cNvSpPr>
              <a:spLocks noChangeShapeType="1"/>
            </p:cNvSpPr>
            <p:nvPr/>
          </p:nvSpPr>
          <p:spPr bwMode="auto">
            <a:xfrm flipH="1">
              <a:off x="1338" y="1842"/>
              <a:ext cx="408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graphicFrame>
          <p:nvGraphicFramePr>
            <p:cNvPr id="20" name="Object 37"/>
            <p:cNvGraphicFramePr>
              <a:graphicFrameLocks noChangeAspect="1"/>
            </p:cNvGraphicFramePr>
            <p:nvPr/>
          </p:nvGraphicFramePr>
          <p:xfrm>
            <a:off x="1202" y="1207"/>
            <a:ext cx="1281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07" name="Equation" r:id="rId7" imgW="850680" imgH="203040" progId="Equation.DSMT4">
                    <p:embed/>
                  </p:oleObj>
                </mc:Choice>
                <mc:Fallback>
                  <p:oleObj name="Equation" r:id="rId7" imgW="8506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2" y="1207"/>
                          <a:ext cx="1281" cy="3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7328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209" y="94377"/>
            <a:ext cx="8308032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ja-JP" dirty="0" smtClean="0"/>
              <a:t>pair backgrounds</a:t>
            </a:r>
            <a:endParaRPr lang="ja-JP" altLang="en-US" dirty="0" smtClean="0"/>
          </a:p>
        </p:txBody>
      </p:sp>
      <p:graphicFrame>
        <p:nvGraphicFramePr>
          <p:cNvPr id="19458" name="Object 3"/>
          <p:cNvGraphicFramePr>
            <a:graphicFrameLocks noChangeAspect="1"/>
          </p:cNvGraphicFramePr>
          <p:nvPr/>
        </p:nvGraphicFramePr>
        <p:xfrm>
          <a:off x="638175" y="1306513"/>
          <a:ext cx="3324225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2" name="HiJaak" r:id="rId4" imgW="3323810" imgH="3161905" progId="HiJaak.Image">
                  <p:embed/>
                </p:oleObj>
              </mc:Choice>
              <mc:Fallback>
                <p:oleObj name="HiJaak" r:id="rId4" imgW="3323810" imgH="3161905" progId="HiJaak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7631" b="12851"/>
                      <a:stretch>
                        <a:fillRect/>
                      </a:stretch>
                    </p:blipFill>
                    <p:spPr bwMode="auto">
                      <a:xfrm>
                        <a:off x="638175" y="1306513"/>
                        <a:ext cx="3324225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185544"/>
              </p:ext>
            </p:extLst>
          </p:nvPr>
        </p:nvGraphicFramePr>
        <p:xfrm>
          <a:off x="395536" y="4202245"/>
          <a:ext cx="2659062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3" name="HiJaak" r:id="rId6" imgW="3076190" imgH="3191320" progId="HiJaak.Image">
                  <p:embed/>
                </p:oleObj>
              </mc:Choice>
              <mc:Fallback>
                <p:oleObj name="HiJaak" r:id="rId6" imgW="3076190" imgH="3191320" progId="HiJaak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682" r="4541" b="3583"/>
                      <a:stretch>
                        <a:fillRect/>
                      </a:stretch>
                    </p:blipFill>
                    <p:spPr bwMode="auto">
                      <a:xfrm>
                        <a:off x="395536" y="4202245"/>
                        <a:ext cx="2659062" cy="267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Line 6"/>
          <p:cNvSpPr>
            <a:spLocks noChangeShapeType="1"/>
          </p:cNvSpPr>
          <p:nvPr/>
        </p:nvSpPr>
        <p:spPr bwMode="auto">
          <a:xfrm>
            <a:off x="1171575" y="2678113"/>
            <a:ext cx="232073" cy="1447932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317500" y="1423988"/>
            <a:ext cx="2214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Times New Roman" panose="02020603050405020304" pitchFamily="18" charset="0"/>
              </a:rPr>
              <a:t>low energy pairs</a:t>
            </a:r>
          </a:p>
        </p:txBody>
      </p:sp>
      <p:sp>
        <p:nvSpPr>
          <p:cNvPr id="19463" name="Text Box 11"/>
          <p:cNvSpPr txBox="1">
            <a:spLocks noChangeArrowheads="1"/>
          </p:cNvSpPr>
          <p:nvPr/>
        </p:nvSpPr>
        <p:spPr bwMode="auto">
          <a:xfrm>
            <a:off x="2860675" y="3897313"/>
            <a:ext cx="1847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>
                <a:latin typeface="Times New Roman" panose="02020603050405020304" pitchFamily="18" charset="0"/>
              </a:rPr>
              <a:t>KEK report 97-17</a:t>
            </a:r>
            <a:endParaRPr lang="en-US" altLang="ja-JP">
              <a:latin typeface="Times New Roman" panose="02020603050405020304" pitchFamily="18" charset="0"/>
            </a:endParaRPr>
          </a:p>
        </p:txBody>
      </p:sp>
      <p:sp>
        <p:nvSpPr>
          <p:cNvPr id="19465" name="Text Box 13"/>
          <p:cNvSpPr txBox="1">
            <a:spLocks noChangeArrowheads="1"/>
          </p:cNvSpPr>
          <p:nvPr/>
        </p:nvSpPr>
        <p:spPr bwMode="auto">
          <a:xfrm>
            <a:off x="4374225" y="5514975"/>
            <a:ext cx="44279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ektoMM_503 BD 488 NO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0000CC"/>
                </a:solidFill>
              </a:rPr>
              <a:t>beam </a:t>
            </a:r>
            <a:r>
              <a:rPr lang="en-US" altLang="ja-JP" dirty="0" err="1">
                <a:solidFill>
                  <a:srgbClr val="0000CC"/>
                </a:solidFill>
              </a:rPr>
              <a:t>beam</a:t>
            </a:r>
            <a:r>
              <a:rPr lang="en-US" altLang="ja-JP" dirty="0">
                <a:solidFill>
                  <a:srgbClr val="0000CC"/>
                </a:solidFill>
              </a:rPr>
              <a:t> effect is </a:t>
            </a:r>
            <a:r>
              <a:rPr lang="en-US" altLang="ja-JP" dirty="0" smtClean="0">
                <a:solidFill>
                  <a:srgbClr val="0000CC"/>
                </a:solidFill>
              </a:rPr>
              <a:t>more or less same as the e-e+ </a:t>
            </a:r>
            <a:r>
              <a:rPr lang="en-US" altLang="ja-JP" dirty="0">
                <a:solidFill>
                  <a:srgbClr val="0000CC"/>
                </a:solidFill>
              </a:rPr>
              <a:t>collision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770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000108"/>
          </a:xfrm>
        </p:spPr>
        <p:txBody>
          <a:bodyPr/>
          <a:lstStyle/>
          <a:p>
            <a:pPr algn="l"/>
            <a:r>
              <a:rPr lang="en-US" altLang="ja-JP" dirty="0"/>
              <a:t>O</a:t>
            </a:r>
            <a:r>
              <a:rPr kumimoji="1" lang="en-US" altLang="ja-JP" dirty="0" smtClean="0"/>
              <a:t>utgoing </a:t>
            </a:r>
            <a:r>
              <a:rPr lang="en-US" altLang="ja-JP" dirty="0" smtClean="0"/>
              <a:t>Particle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6471409" y="6349142"/>
            <a:ext cx="2672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A.F</a:t>
            </a:r>
            <a:r>
              <a:rPr lang="en-US" altLang="ja-JP" b="1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altLang="ja-JP" b="1" dirty="0" err="1">
                <a:solidFill>
                  <a:srgbClr val="000000"/>
                </a:solidFill>
                <a:latin typeface="Arial" panose="020B0604020202020204" pitchFamily="34" charset="0"/>
              </a:rPr>
              <a:t>Zarnecki</a:t>
            </a:r>
            <a:r>
              <a:rPr lang="en-US" altLang="ja-JP" b="1" dirty="0">
                <a:solidFill>
                  <a:srgbClr val="000000"/>
                </a:solidFill>
                <a:latin typeface="Arial" panose="020B0604020202020204" pitchFamily="34" charset="0"/>
              </a:rPr>
              <a:t>, LCWS06</a:t>
            </a:r>
            <a:endParaRPr lang="en-US" altLang="ja-JP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2309" y="910586"/>
            <a:ext cx="6136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Transverse profile of the beam 3 m from the IP</a:t>
            </a:r>
          </a:p>
          <a:p>
            <a:r>
              <a:rPr lang="en-US" altLang="ja-JP" sz="2400" dirty="0" smtClean="0"/>
              <a:t>34 </a:t>
            </a:r>
            <a:r>
              <a:rPr lang="en-US" altLang="ja-JP" sz="2400" dirty="0" err="1" smtClean="0"/>
              <a:t>mr</a:t>
            </a:r>
            <a:r>
              <a:rPr lang="en-US" altLang="ja-JP" sz="2400" dirty="0" smtClean="0"/>
              <a:t> crossing angle</a:t>
            </a:r>
            <a:endParaRPr kumimoji="1" lang="ja-JP" altLang="en-US" sz="2400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3"/>
          <a:srcRect l="29327" t="59580" r="27612" b="29923"/>
          <a:stretch/>
        </p:blipFill>
        <p:spPr>
          <a:xfrm flipH="1">
            <a:off x="4932040" y="2063839"/>
            <a:ext cx="4320480" cy="1102469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539552" y="3534426"/>
            <a:ext cx="6691034" cy="2990918"/>
            <a:chOff x="604580" y="3277203"/>
            <a:chExt cx="6691034" cy="2990918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604580" y="3277203"/>
              <a:ext cx="6691034" cy="2990918"/>
              <a:chOff x="477289" y="1451656"/>
              <a:chExt cx="7379797" cy="3434120"/>
            </a:xfrm>
          </p:grpSpPr>
          <p:sp>
            <p:nvSpPr>
              <p:cNvPr id="6" name="円/楕円 5"/>
              <p:cNvSpPr/>
              <p:nvPr/>
            </p:nvSpPr>
            <p:spPr>
              <a:xfrm>
                <a:off x="5666360" y="1831040"/>
                <a:ext cx="1643074" cy="166996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円/楕円 6"/>
              <p:cNvSpPr/>
              <p:nvPr/>
            </p:nvSpPr>
            <p:spPr>
              <a:xfrm>
                <a:off x="4644008" y="2224235"/>
                <a:ext cx="1022352" cy="988741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3010" name="Picture 2"/>
              <p:cNvPicPr>
                <a:picLocks noChangeAspect="1" noChangeArrowheads="1"/>
              </p:cNvPicPr>
              <p:nvPr/>
            </p:nvPicPr>
            <p:blipFill rotWithShape="1">
              <a:blip r:embed="rId4"/>
              <a:srcRect t="14199"/>
              <a:stretch/>
            </p:blipFill>
            <p:spPr bwMode="auto">
              <a:xfrm>
                <a:off x="4111283" y="1518479"/>
                <a:ext cx="3427199" cy="29500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6626" name="Picture 2"/>
              <p:cNvPicPr>
                <a:picLocks noChangeAspect="1" noChangeArrowheads="1"/>
              </p:cNvPicPr>
              <p:nvPr/>
            </p:nvPicPr>
            <p:blipFill>
              <a:blip r:embed="rId5"/>
              <a:srcRect l="6597" b="12162"/>
              <a:stretch>
                <a:fillRect/>
              </a:stretch>
            </p:blipFill>
            <p:spPr bwMode="auto">
              <a:xfrm>
                <a:off x="477289" y="1451656"/>
                <a:ext cx="3512088" cy="3225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3009" name="Picture 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89367" y="4521654"/>
                <a:ext cx="7018337" cy="352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" name="円/楕円 9"/>
              <p:cNvSpPr/>
              <p:nvPr/>
            </p:nvSpPr>
            <p:spPr>
              <a:xfrm>
                <a:off x="1040888" y="2358446"/>
                <a:ext cx="1030069" cy="1030726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円/楕円 10"/>
              <p:cNvSpPr/>
              <p:nvPr/>
            </p:nvSpPr>
            <p:spPr>
              <a:xfrm>
                <a:off x="2047862" y="2024853"/>
                <a:ext cx="1529699" cy="15722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正方形/長方形 8"/>
              <p:cNvSpPr/>
              <p:nvPr/>
            </p:nvSpPr>
            <p:spPr>
              <a:xfrm>
                <a:off x="838749" y="4437030"/>
                <a:ext cx="7018337" cy="4487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0" name="円/楕円 19"/>
            <p:cNvSpPr/>
            <p:nvPr/>
          </p:nvSpPr>
          <p:spPr>
            <a:xfrm>
              <a:off x="5325856" y="3835767"/>
              <a:ext cx="1393434" cy="132954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4367165" y="4016940"/>
              <a:ext cx="933932" cy="89770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5214598" y="1934713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VTX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312484" y="2351700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QC0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22503" y="3209730"/>
            <a:ext cx="821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B=0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066117" y="3141218"/>
            <a:ext cx="1021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B=4T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 flipV="1">
            <a:off x="4231246" y="2445925"/>
            <a:ext cx="266429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4165128" y="1984967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B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301" y="0"/>
            <a:ext cx="9242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34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3783" y="0"/>
            <a:ext cx="8229600" cy="1143000"/>
          </a:xfrm>
        </p:spPr>
        <p:txBody>
          <a:bodyPr/>
          <a:lstStyle/>
          <a:p>
            <a:pPr algn="l"/>
            <a:endParaRPr kumimoji="1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1043608" y="0"/>
            <a:ext cx="7416824" cy="6957392"/>
            <a:chOff x="1331640" y="10257"/>
            <a:chExt cx="6336704" cy="5087862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05" r="18913" b="56044"/>
            <a:stretch/>
          </p:blipFill>
          <p:spPr>
            <a:xfrm>
              <a:off x="1331640" y="10257"/>
              <a:ext cx="6336704" cy="3058704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05" t="70367" r="18913" b="620"/>
            <a:stretch/>
          </p:blipFill>
          <p:spPr>
            <a:xfrm>
              <a:off x="1331640" y="3079218"/>
              <a:ext cx="6336704" cy="20189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092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" y="274620"/>
            <a:ext cx="9057595" cy="6442789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>
          <a:xfrm>
            <a:off x="2483768" y="2852936"/>
            <a:ext cx="1440160" cy="2088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4404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グループ化 22"/>
          <p:cNvGrpSpPr/>
          <p:nvPr/>
        </p:nvGrpSpPr>
        <p:grpSpPr>
          <a:xfrm>
            <a:off x="1043608" y="1700808"/>
            <a:ext cx="5343575" cy="4707579"/>
            <a:chOff x="2303074" y="426089"/>
            <a:chExt cx="5343575" cy="4707579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2303074" y="426089"/>
              <a:ext cx="5343575" cy="4707579"/>
              <a:chOff x="2298841" y="436672"/>
              <a:chExt cx="5343575" cy="4707579"/>
            </a:xfrm>
          </p:grpSpPr>
          <p:grpSp>
            <p:nvGrpSpPr>
              <p:cNvPr id="9" name="グループ化 8"/>
              <p:cNvGrpSpPr/>
              <p:nvPr/>
            </p:nvGrpSpPr>
            <p:grpSpPr>
              <a:xfrm>
                <a:off x="2303133" y="436672"/>
                <a:ext cx="5339283" cy="2816674"/>
                <a:chOff x="2303133" y="436672"/>
                <a:chExt cx="5339283" cy="2816674"/>
              </a:xfrm>
            </p:grpSpPr>
            <p:pic>
              <p:nvPicPr>
                <p:cNvPr id="6" name="図 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r="28041" b="22646"/>
                <a:stretch/>
              </p:blipFill>
              <p:spPr>
                <a:xfrm flipH="1">
                  <a:off x="4739270" y="436672"/>
                  <a:ext cx="2903146" cy="2816432"/>
                </a:xfrm>
                <a:prstGeom prst="rect">
                  <a:avLst/>
                </a:prstGeom>
              </p:spPr>
            </p:pic>
            <p:pic>
              <p:nvPicPr>
                <p:cNvPr id="7" name="図 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r="28171" b="22646"/>
                <a:stretch/>
              </p:blipFill>
              <p:spPr>
                <a:xfrm>
                  <a:off x="2303133" y="436914"/>
                  <a:ext cx="2897874" cy="2816432"/>
                </a:xfrm>
                <a:prstGeom prst="rect">
                  <a:avLst/>
                </a:prstGeom>
              </p:spPr>
            </p:pic>
          </p:grpSp>
          <p:grpSp>
            <p:nvGrpSpPr>
              <p:cNvPr id="10" name="グループ化 9"/>
              <p:cNvGrpSpPr/>
              <p:nvPr/>
            </p:nvGrpSpPr>
            <p:grpSpPr>
              <a:xfrm>
                <a:off x="2298841" y="2319137"/>
                <a:ext cx="5313326" cy="2825114"/>
                <a:chOff x="761088" y="4275847"/>
                <a:chExt cx="5313326" cy="2825114"/>
              </a:xfrm>
            </p:grpSpPr>
            <p:pic>
              <p:nvPicPr>
                <p:cNvPr id="5" name="図 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r="27778" b="22408"/>
                <a:stretch/>
              </p:blipFill>
              <p:spPr>
                <a:xfrm flipV="1">
                  <a:off x="761088" y="4275847"/>
                  <a:ext cx="2921886" cy="2825114"/>
                </a:xfrm>
                <a:prstGeom prst="rect">
                  <a:avLst/>
                </a:prstGeom>
              </p:spPr>
            </p:pic>
            <p:pic>
              <p:nvPicPr>
                <p:cNvPr id="8" name="図 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r="28470" b="22621"/>
                <a:stretch/>
              </p:blipFill>
              <p:spPr>
                <a:xfrm flipH="1" flipV="1">
                  <a:off x="3230222" y="4281973"/>
                  <a:ext cx="2844192" cy="2817375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20" name="直線コネクタ 19"/>
            <p:cNvCxnSpPr/>
            <p:nvPr/>
          </p:nvCxnSpPr>
          <p:spPr>
            <a:xfrm flipV="1">
              <a:off x="4978368" y="2498544"/>
              <a:ext cx="2131933" cy="2880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H="1" flipV="1">
              <a:off x="4968684" y="2779389"/>
              <a:ext cx="2131933" cy="2880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直線コネクタ 24"/>
          <p:cNvCxnSpPr/>
          <p:nvPr/>
        </p:nvCxnSpPr>
        <p:spPr>
          <a:xfrm flipV="1">
            <a:off x="3715396" y="3953799"/>
            <a:ext cx="2109067" cy="105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3715396" y="4059515"/>
            <a:ext cx="2100782" cy="92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/>
          <p:cNvSpPr/>
          <p:nvPr/>
        </p:nvSpPr>
        <p:spPr>
          <a:xfrm>
            <a:off x="5724128" y="5966964"/>
            <a:ext cx="504056" cy="236767"/>
          </a:xfrm>
          <a:prstGeom prst="rect">
            <a:avLst/>
          </a:prstGeom>
          <a:solidFill>
            <a:srgbClr val="A3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5697428" y="1945881"/>
            <a:ext cx="504056" cy="236767"/>
          </a:xfrm>
          <a:prstGeom prst="rect">
            <a:avLst/>
          </a:prstGeom>
          <a:solidFill>
            <a:srgbClr val="A8C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1158002" y="5908365"/>
            <a:ext cx="504056" cy="236767"/>
          </a:xfrm>
          <a:prstGeom prst="rect">
            <a:avLst/>
          </a:prstGeom>
          <a:solidFill>
            <a:srgbClr val="A7C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193701" y="3578556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TPC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755576" y="3330431"/>
            <a:ext cx="64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ECAL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171142" y="3133668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HCAL</a:t>
            </a:r>
            <a:endParaRPr kumimoji="1" lang="ja-JP" altLang="en-US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195328" y="2365749"/>
            <a:ext cx="1238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Muon/York</a:t>
            </a:r>
            <a:endParaRPr kumimoji="1" lang="ja-JP" altLang="en-US" dirty="0"/>
          </a:p>
        </p:txBody>
      </p:sp>
      <p:grpSp>
        <p:nvGrpSpPr>
          <p:cNvPr id="51" name="グループ化 50"/>
          <p:cNvGrpSpPr/>
          <p:nvPr/>
        </p:nvGrpSpPr>
        <p:grpSpPr>
          <a:xfrm>
            <a:off x="1588180" y="3701907"/>
            <a:ext cx="4260698" cy="549976"/>
            <a:chOff x="1588180" y="3701907"/>
            <a:chExt cx="4260698" cy="549976"/>
          </a:xfrm>
        </p:grpSpPr>
        <p:grpSp>
          <p:nvGrpSpPr>
            <p:cNvPr id="48" name="グループ化 47"/>
            <p:cNvGrpSpPr/>
            <p:nvPr/>
          </p:nvGrpSpPr>
          <p:grpSpPr>
            <a:xfrm>
              <a:off x="1588180" y="3864199"/>
              <a:ext cx="4260698" cy="387684"/>
              <a:chOff x="1588180" y="3864199"/>
              <a:chExt cx="4260698" cy="387684"/>
            </a:xfrm>
          </p:grpSpPr>
          <p:grpSp>
            <p:nvGrpSpPr>
              <p:cNvPr id="35" name="グループ化 34"/>
              <p:cNvGrpSpPr/>
              <p:nvPr/>
            </p:nvGrpSpPr>
            <p:grpSpPr>
              <a:xfrm>
                <a:off x="1588180" y="3864199"/>
                <a:ext cx="4256890" cy="188026"/>
                <a:chOff x="2872619" y="2589480"/>
                <a:chExt cx="4256890" cy="188026"/>
              </a:xfrm>
            </p:grpSpPr>
            <p:sp>
              <p:nvSpPr>
                <p:cNvPr id="33" name="二等辺三角形 32"/>
                <p:cNvSpPr/>
                <p:nvPr/>
              </p:nvSpPr>
              <p:spPr>
                <a:xfrm rot="15904739">
                  <a:off x="5958825" y="1600384"/>
                  <a:ext cx="181588" cy="215978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" name="二等辺三角形 33"/>
                <p:cNvSpPr/>
                <p:nvPr/>
              </p:nvSpPr>
              <p:spPr>
                <a:xfrm rot="5695261" flipH="1">
                  <a:off x="3861715" y="1606822"/>
                  <a:ext cx="181588" cy="215978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6" name="グループ化 35"/>
              <p:cNvGrpSpPr/>
              <p:nvPr/>
            </p:nvGrpSpPr>
            <p:grpSpPr>
              <a:xfrm flipV="1">
                <a:off x="1591988" y="4063857"/>
                <a:ext cx="4256890" cy="188026"/>
                <a:chOff x="2872619" y="2589480"/>
                <a:chExt cx="4256890" cy="188026"/>
              </a:xfrm>
            </p:grpSpPr>
            <p:sp>
              <p:nvSpPr>
                <p:cNvPr id="37" name="二等辺三角形 36"/>
                <p:cNvSpPr/>
                <p:nvPr/>
              </p:nvSpPr>
              <p:spPr>
                <a:xfrm rot="15904739">
                  <a:off x="5958825" y="1600384"/>
                  <a:ext cx="181588" cy="215978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" name="二等辺三角形 37"/>
                <p:cNvSpPr/>
                <p:nvPr/>
              </p:nvSpPr>
              <p:spPr>
                <a:xfrm rot="5695261" flipH="1">
                  <a:off x="3861715" y="1606822"/>
                  <a:ext cx="181588" cy="215978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50" name="テキスト ボックス 49"/>
            <p:cNvSpPr txBox="1"/>
            <p:nvPr/>
          </p:nvSpPr>
          <p:spPr>
            <a:xfrm rot="21426390">
              <a:off x="4946999" y="3701907"/>
              <a:ext cx="7641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Lasers</a:t>
              </a:r>
              <a:endParaRPr kumimoji="1" lang="ja-JP" altLang="en-US" dirty="0"/>
            </a:p>
          </p:txBody>
        </p:sp>
      </p:grpSp>
      <p:sp>
        <p:nvSpPr>
          <p:cNvPr id="52" name="正方形/長方形 51"/>
          <p:cNvSpPr/>
          <p:nvPr/>
        </p:nvSpPr>
        <p:spPr>
          <a:xfrm>
            <a:off x="5897568" y="3587786"/>
            <a:ext cx="372077" cy="273262"/>
          </a:xfrm>
          <a:prstGeom prst="rect">
            <a:avLst/>
          </a:prstGeom>
          <a:solidFill>
            <a:srgbClr val="C7D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1185190" y="3578556"/>
            <a:ext cx="372077" cy="273262"/>
          </a:xfrm>
          <a:prstGeom prst="rect">
            <a:avLst/>
          </a:prstGeom>
          <a:solidFill>
            <a:srgbClr val="C7D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タイトル 53"/>
          <p:cNvSpPr>
            <a:spLocks noGrp="1"/>
          </p:cNvSpPr>
          <p:nvPr>
            <p:ph type="title"/>
          </p:nvPr>
        </p:nvSpPr>
        <p:spPr>
          <a:xfrm>
            <a:off x="1043608" y="349574"/>
            <a:ext cx="5744284" cy="1143000"/>
          </a:xfrm>
        </p:spPr>
        <p:txBody>
          <a:bodyPr/>
          <a:lstStyle/>
          <a:p>
            <a:pPr algn="l"/>
            <a:r>
              <a:rPr lang="en-US" altLang="ja-JP" dirty="0" smtClean="0"/>
              <a:t>Detectors </a:t>
            </a:r>
            <a:endParaRPr kumimoji="1" lang="ja-JP" altLang="en-US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158002" y="5389978"/>
            <a:ext cx="6286834" cy="1200329"/>
          </a:xfrm>
          <a:prstGeom prst="rect">
            <a:avLst/>
          </a:prstGeom>
          <a:solidFill>
            <a:srgbClr val="A3C5D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Barrel part is the same as the </a:t>
            </a:r>
            <a:r>
              <a:rPr kumimoji="1" lang="en-US" altLang="ja-JP" dirty="0" err="1" smtClean="0"/>
              <a:t>e+e</a:t>
            </a:r>
            <a:r>
              <a:rPr kumimoji="1" lang="en-US" altLang="ja-JP" dirty="0" smtClean="0"/>
              <a:t>-</a:t>
            </a:r>
          </a:p>
          <a:p>
            <a:r>
              <a:rPr lang="en-US" altLang="ja-JP" dirty="0" smtClean="0"/>
              <a:t>Central part and forward/backward part has to be</a:t>
            </a:r>
          </a:p>
          <a:p>
            <a:r>
              <a:rPr kumimoji="1" lang="en-US" altLang="ja-JP" dirty="0" smtClean="0"/>
              <a:t>replaced/ modified for</a:t>
            </a:r>
          </a:p>
          <a:p>
            <a:r>
              <a:rPr lang="en-US" altLang="ja-JP" dirty="0" smtClean="0"/>
              <a:t>laser optics and beam backgrounds</a:t>
            </a:r>
            <a:endParaRPr kumimoji="1" lang="ja-JP" altLang="en-US" dirty="0"/>
          </a:p>
        </p:txBody>
      </p:sp>
      <p:cxnSp>
        <p:nvCxnSpPr>
          <p:cNvPr id="57" name="直線矢印コネクタ 56"/>
          <p:cNvCxnSpPr/>
          <p:nvPr/>
        </p:nvCxnSpPr>
        <p:spPr>
          <a:xfrm>
            <a:off x="3709218" y="4509120"/>
            <a:ext cx="3167038" cy="81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4457153" y="4508037"/>
            <a:ext cx="452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4m</a:t>
            </a:r>
            <a:endParaRPr kumimoji="1" lang="ja-JP" altLang="en-US" sz="1600" dirty="0"/>
          </a:p>
        </p:txBody>
      </p:sp>
      <p:cxnSp>
        <p:nvCxnSpPr>
          <p:cNvPr id="60" name="直線コネクタ 59"/>
          <p:cNvCxnSpPr>
            <a:stCxn id="58" idx="0"/>
          </p:cNvCxnSpPr>
          <p:nvPr/>
        </p:nvCxnSpPr>
        <p:spPr>
          <a:xfrm flipV="1">
            <a:off x="4683337" y="4437113"/>
            <a:ext cx="0" cy="70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876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83764" y="35923"/>
            <a:ext cx="8229600" cy="1143000"/>
          </a:xfrm>
        </p:spPr>
        <p:txBody>
          <a:bodyPr/>
          <a:lstStyle/>
          <a:p>
            <a:pPr algn="l"/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483764" y="1178923"/>
            <a:ext cx="8552732" cy="5418429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Physics requires the same performances with </a:t>
            </a:r>
            <a:r>
              <a:rPr kumimoji="1" lang="en-US" altLang="ja-JP" dirty="0" err="1" smtClean="0"/>
              <a:t>e+e</a:t>
            </a:r>
            <a:r>
              <a:rPr kumimoji="1" lang="en-US" altLang="ja-JP" dirty="0" smtClean="0"/>
              <a:t>- for detectors</a:t>
            </a:r>
          </a:p>
          <a:p>
            <a:pPr lvl="1"/>
            <a:r>
              <a:rPr lang="en-US" altLang="ja-JP" dirty="0" smtClean="0"/>
              <a:t>4 </a:t>
            </a:r>
            <a:r>
              <a:rPr lang="en-US" altLang="ja-JP" dirty="0" smtClean="0">
                <a:latin typeface="Symbol" panose="05050102010706020507" pitchFamily="18" charset="2"/>
              </a:rPr>
              <a:t>p, </a:t>
            </a:r>
          </a:p>
          <a:p>
            <a:pPr lvl="1"/>
            <a:r>
              <a:rPr lang="en-US" altLang="ja-JP" dirty="0" smtClean="0"/>
              <a:t>vertex detectors must be as close as possible to the IP</a:t>
            </a:r>
          </a:p>
          <a:p>
            <a:pPr lvl="1"/>
            <a:r>
              <a:rPr lang="en-US" altLang="ja-JP" dirty="0" smtClean="0"/>
              <a:t>post IP diagnostics..</a:t>
            </a:r>
          </a:p>
          <a:p>
            <a:r>
              <a:rPr lang="en-US" altLang="ja-JP" dirty="0" smtClean="0"/>
              <a:t>Lasers and Compton give us additional conditions</a:t>
            </a:r>
          </a:p>
          <a:p>
            <a:pPr lvl="1"/>
            <a:r>
              <a:rPr lang="en-US" altLang="ja-JP" dirty="0" smtClean="0"/>
              <a:t>larger beam crossing angle &gt; 20 </a:t>
            </a:r>
            <a:r>
              <a:rPr lang="en-US" altLang="ja-JP" dirty="0" err="1" smtClean="0"/>
              <a:t>mr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optics to bring TW pulses into/out from the detectors</a:t>
            </a:r>
          </a:p>
          <a:p>
            <a:pPr lvl="1"/>
            <a:endParaRPr lang="en-US" altLang="ja-JP" dirty="0" smtClean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4630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048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ja-JP" dirty="0" smtClean="0"/>
              <a:t>A lot of fun</a:t>
            </a:r>
            <a:r>
              <a:rPr lang="ja-JP" altLang="en-US" dirty="0"/>
              <a:t> </a:t>
            </a:r>
            <a:r>
              <a:rPr lang="en-US" altLang="ja-JP" dirty="0" smtClean="0"/>
              <a:t>to do !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49" y="1161853"/>
            <a:ext cx="8786448" cy="55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27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95400" y="3886200"/>
            <a:ext cx="6934200" cy="2162175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0" indent="0" algn="ctr">
              <a:buFontTx/>
              <a:buNone/>
            </a:pPr>
            <a:r>
              <a:rPr lang="en-US" altLang="ja-JP" sz="2800" b="1">
                <a:latin typeface="Times" panose="02020603050405020304" pitchFamily="18" charset="0"/>
              </a:rPr>
              <a:t>Tohru Takahashi</a:t>
            </a:r>
          </a:p>
          <a:p>
            <a:pPr marL="0" indent="0" algn="ctr">
              <a:buFontTx/>
              <a:buNone/>
            </a:pPr>
            <a:r>
              <a:rPr lang="en-US" altLang="ja-JP" sz="2800" b="1">
                <a:latin typeface="Times" panose="02020603050405020304" pitchFamily="18" charset="0"/>
              </a:rPr>
              <a:t>Graduate School of </a:t>
            </a:r>
          </a:p>
          <a:p>
            <a:pPr marL="0" indent="0" algn="ctr">
              <a:buFontTx/>
              <a:buNone/>
            </a:pPr>
            <a:r>
              <a:rPr lang="en-US" altLang="ja-JP" sz="2800" b="1">
                <a:latin typeface="Times" panose="02020603050405020304" pitchFamily="18" charset="0"/>
              </a:rPr>
              <a:t>Advanced Sciences of Matter</a:t>
            </a:r>
          </a:p>
          <a:p>
            <a:pPr marL="0" indent="0" algn="ctr">
              <a:buFontTx/>
              <a:buNone/>
            </a:pPr>
            <a:r>
              <a:rPr lang="en-US" altLang="ja-JP" sz="2800" b="1">
                <a:latin typeface="Times" panose="02020603050405020304" pitchFamily="18" charset="0"/>
              </a:rPr>
              <a:t>Hiroshima University</a:t>
            </a:r>
            <a:endParaRPr lang="ja-JP" altLang="ja-JP" sz="2400" b="1">
              <a:latin typeface="Times" panose="02020603050405020304" pitchFamily="18" charset="0"/>
              <a:ea typeface="ＭＳ 明朝" panose="02020609040205080304" pitchFamily="17" charset="-128"/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295400" y="1752600"/>
            <a:ext cx="6172200" cy="160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ja-JP" sz="3600" kern="10" smtClean="0">
                <a:ln w="9525" cap="sq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ＭＳ Ｐゴシック" panose="020B0600070205080204" pitchFamily="50" charset="-128"/>
              </a:rPr>
              <a:t>γγ</a:t>
            </a:r>
            <a:r>
              <a:rPr lang="ja-JP" altLang="en-US" sz="3600" kern="10" smtClean="0">
                <a:ln w="9525" cap="sq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ＭＳ Ｐゴシック" panose="020B0600070205080204" pitchFamily="50" charset="-128"/>
              </a:rPr>
              <a:t>Ｃｏｌｌｉｄｅｒ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5210175"/>
            <a:ext cx="1905000" cy="838200"/>
          </a:xfrm>
        </p:spPr>
        <p:txBody>
          <a:bodyPr/>
          <a:lstStyle/>
          <a:p>
            <a:r>
              <a:rPr lang="ja-JP" altLang="en-US" sz="2400">
                <a:latin typeface="Times" panose="02020603050405020304" pitchFamily="18" charset="0"/>
              </a:rPr>
              <a:t>11/27/98</a:t>
            </a:r>
            <a:br>
              <a:rPr lang="ja-JP" altLang="en-US" sz="2400">
                <a:latin typeface="Times" panose="02020603050405020304" pitchFamily="18" charset="0"/>
              </a:rPr>
            </a:br>
            <a:r>
              <a:rPr lang="en-US" altLang="ja-JP" sz="2400">
                <a:latin typeface="Times" panose="02020603050405020304" pitchFamily="18" charset="0"/>
              </a:rPr>
              <a:t>ACFA WS</a:t>
            </a:r>
            <a:br>
              <a:rPr lang="en-US" altLang="ja-JP" sz="2400">
                <a:latin typeface="Times" panose="02020603050405020304" pitchFamily="18" charset="0"/>
              </a:rPr>
            </a:br>
            <a:r>
              <a:rPr lang="ja-JP" altLang="en-US" sz="2400">
                <a:latin typeface="Times" panose="02020603050405020304" pitchFamily="18" charset="0"/>
              </a:rPr>
              <a:t>清華大学</a:t>
            </a:r>
          </a:p>
        </p:txBody>
      </p:sp>
    </p:spTree>
    <p:extLst>
      <p:ext uri="{BB962C8B-B14F-4D97-AF65-F5344CB8AC3E}">
        <p14:creationId xmlns:p14="http://schemas.microsoft.com/office/powerpoint/2010/main" val="391913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1043608" y="0"/>
            <a:ext cx="7416824" cy="6957392"/>
            <a:chOff x="1547664" y="274638"/>
            <a:chExt cx="6149320" cy="5504714"/>
          </a:xfrm>
        </p:grpSpPr>
        <p:pic>
          <p:nvPicPr>
            <p:cNvPr id="6" name="コンテンツ プレースホルダー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1" r="14928" b="57280"/>
            <a:stretch/>
          </p:blipFill>
          <p:spPr>
            <a:xfrm>
              <a:off x="1547664" y="274638"/>
              <a:ext cx="6120680" cy="2987000"/>
            </a:xfrm>
            <a:prstGeom prst="rect">
              <a:avLst/>
            </a:prstGeom>
          </p:spPr>
        </p:pic>
        <p:pic>
          <p:nvPicPr>
            <p:cNvPr id="7" name="コンテンツ プレースホルダー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1" t="62266" r="14928"/>
            <a:stretch/>
          </p:blipFill>
          <p:spPr>
            <a:xfrm>
              <a:off x="1576304" y="3140968"/>
              <a:ext cx="6120680" cy="26383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7099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What</a:t>
            </a:r>
            <a:r>
              <a:rPr lang="ja-JP" altLang="en-US" dirty="0"/>
              <a:t> </a:t>
            </a:r>
            <a:r>
              <a:rPr lang="en-US" altLang="ja-JP" dirty="0" smtClean="0"/>
              <a:t>to be considered</a:t>
            </a:r>
            <a:endParaRPr lang="en-US" altLang="ja-JP" dirty="0"/>
          </a:p>
          <a:p>
            <a:endParaRPr lang="en-US" altLang="ja-JP" dirty="0" smtClean="0"/>
          </a:p>
          <a:p>
            <a:r>
              <a:rPr lang="en-US" altLang="ja-JP" dirty="0" smtClean="0"/>
              <a:t>Laser Optics</a:t>
            </a:r>
          </a:p>
          <a:p>
            <a:endParaRPr lang="en-US" altLang="ja-JP" dirty="0"/>
          </a:p>
          <a:p>
            <a:r>
              <a:rPr lang="en-US" altLang="ja-JP" dirty="0" smtClean="0"/>
              <a:t>Electron Beams</a:t>
            </a:r>
          </a:p>
          <a:p>
            <a:pPr lvl="1"/>
            <a:r>
              <a:rPr lang="en-US" altLang="ja-JP" dirty="0" smtClean="0"/>
              <a:t>Spent electrons</a:t>
            </a:r>
          </a:p>
          <a:p>
            <a:pPr lvl="1"/>
            <a:r>
              <a:rPr lang="en-US" altLang="ja-JP" dirty="0" smtClean="0"/>
              <a:t>beam backgrounds</a:t>
            </a:r>
          </a:p>
          <a:p>
            <a:pPr lvl="1"/>
            <a:endParaRPr lang="en-US" altLang="ja-JP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7200" y="6126163"/>
            <a:ext cx="498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Studies have been suspended last 10 years or more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780" y="-30661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Interaction region is</a:t>
            </a:r>
            <a:r>
              <a:rPr lang="ja-JP" altLang="en-US" dirty="0"/>
              <a:t> </a:t>
            </a:r>
            <a:r>
              <a:rPr lang="en-US" altLang="ja-JP" dirty="0" smtClean="0"/>
              <a:t>a busy place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27" y="1157610"/>
            <a:ext cx="8213745" cy="570039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899592" y="1231763"/>
            <a:ext cx="779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ILD</a:t>
            </a:r>
            <a:endParaRPr kumimoji="1" lang="ja-JP" altLang="en-US" sz="3600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-324544" y="764704"/>
            <a:ext cx="11017224" cy="4881523"/>
            <a:chOff x="-324544" y="764704"/>
            <a:chExt cx="11017224" cy="4881523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3"/>
            <a:srcRect t="56400"/>
            <a:stretch/>
          </p:blipFill>
          <p:spPr>
            <a:xfrm>
              <a:off x="-324544" y="2436611"/>
              <a:ext cx="8156979" cy="3209616"/>
            </a:xfrm>
            <a:prstGeom prst="rect">
              <a:avLst/>
            </a:prstGeom>
          </p:spPr>
        </p:pic>
        <p:sp>
          <p:nvSpPr>
            <p:cNvPr id="7" name="正方形/長方形 6"/>
            <p:cNvSpPr/>
            <p:nvPr/>
          </p:nvSpPr>
          <p:spPr>
            <a:xfrm>
              <a:off x="-324544" y="764704"/>
              <a:ext cx="11017224" cy="4828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782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400" y="39988"/>
            <a:ext cx="5786478" cy="928694"/>
          </a:xfrm>
          <a:noFill/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ja-JP" dirty="0" smtClean="0"/>
              <a:t>  In addition to an </a:t>
            </a:r>
            <a:r>
              <a:rPr lang="en-US" altLang="ja-JP" dirty="0" err="1" smtClean="0"/>
              <a:t>e+e</a:t>
            </a:r>
            <a:r>
              <a:rPr lang="en-US" altLang="ja-JP" dirty="0" smtClean="0"/>
              <a:t>- IR….</a:t>
            </a:r>
            <a:endParaRPr lang="ja-JP" altLang="ja-JP" dirty="0" smtClean="0"/>
          </a:p>
        </p:txBody>
      </p:sp>
      <p:sp>
        <p:nvSpPr>
          <p:cNvPr id="1033" name="Text Box 50"/>
          <p:cNvSpPr txBox="1">
            <a:spLocks noChangeArrowheads="1"/>
          </p:cNvSpPr>
          <p:nvPr/>
        </p:nvSpPr>
        <p:spPr bwMode="auto">
          <a:xfrm rot="20816915">
            <a:off x="886004" y="4235498"/>
            <a:ext cx="1192955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ja-JP" sz="2400" b="1" dirty="0">
                <a:latin typeface="Times New Roman" pitchFamily="18" charset="0"/>
              </a:rPr>
              <a:t>e beam</a:t>
            </a:r>
            <a:r>
              <a:rPr lang="en-US" altLang="ja-JP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1032" name="Line 11"/>
          <p:cNvSpPr>
            <a:spLocks noChangeShapeType="1"/>
          </p:cNvSpPr>
          <p:nvPr/>
        </p:nvSpPr>
        <p:spPr bwMode="auto">
          <a:xfrm rot="20986418" flipV="1">
            <a:off x="171696" y="4010756"/>
            <a:ext cx="4143404" cy="45719"/>
          </a:xfrm>
          <a:prstGeom prst="line">
            <a:avLst/>
          </a:prstGeom>
          <a:noFill/>
          <a:ln w="38100" cap="sq">
            <a:solidFill>
              <a:srgbClr val="CC00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9" name="Line 35"/>
          <p:cNvSpPr>
            <a:spLocks noChangeShapeType="1"/>
          </p:cNvSpPr>
          <p:nvPr/>
        </p:nvSpPr>
        <p:spPr bwMode="auto">
          <a:xfrm rot="651753" flipH="1">
            <a:off x="4264872" y="3860900"/>
            <a:ext cx="3838604" cy="138114"/>
          </a:xfrm>
          <a:prstGeom prst="line">
            <a:avLst/>
          </a:prstGeom>
          <a:noFill/>
          <a:ln w="38100" cap="sq">
            <a:solidFill>
              <a:srgbClr val="CC00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40" name="Text Box 64"/>
          <p:cNvSpPr txBox="1">
            <a:spLocks noChangeArrowheads="1"/>
          </p:cNvSpPr>
          <p:nvPr/>
        </p:nvSpPr>
        <p:spPr bwMode="auto">
          <a:xfrm>
            <a:off x="4143372" y="3714752"/>
            <a:ext cx="42068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ja-JP" dirty="0" err="1">
                <a:latin typeface="Times New Roman" pitchFamily="18" charset="0"/>
              </a:rPr>
              <a:t>ip</a:t>
            </a:r>
            <a:endParaRPr lang="en-US" altLang="ja-JP" dirty="0">
              <a:latin typeface="Times New Roman" pitchFamily="18" charset="0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928662" y="3929066"/>
            <a:ext cx="3722706" cy="1849444"/>
            <a:chOff x="928662" y="3929066"/>
            <a:chExt cx="3722706" cy="1849444"/>
          </a:xfrm>
        </p:grpSpPr>
        <p:sp>
          <p:nvSpPr>
            <p:cNvPr id="1041" name="Line 60"/>
            <p:cNvSpPr>
              <a:spLocks noChangeShapeType="1"/>
            </p:cNvSpPr>
            <p:nvPr/>
          </p:nvSpPr>
          <p:spPr bwMode="auto">
            <a:xfrm>
              <a:off x="3286116" y="4429132"/>
              <a:ext cx="11430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aphicFrame>
          <p:nvGraphicFramePr>
            <p:cNvPr id="1026" name="Object 10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6790188"/>
                </p:ext>
              </p:extLst>
            </p:nvPr>
          </p:nvGraphicFramePr>
          <p:xfrm>
            <a:off x="928662" y="4929198"/>
            <a:ext cx="1676400" cy="849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9" name="Equation" r:id="rId4" imgW="850680" imgH="431640" progId="Equation.3">
                    <p:embed/>
                  </p:oleObj>
                </mc:Choice>
                <mc:Fallback>
                  <p:oleObj name="Equation" r:id="rId4" imgW="850680" imgH="431640" progId="Equation.3">
                    <p:embed/>
                    <p:pic>
                      <p:nvPicPr>
                        <p:cNvPr id="0" name="Object 10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8662" y="4929198"/>
                          <a:ext cx="1676400" cy="8493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2" name="Text Box 66"/>
            <p:cNvSpPr txBox="1">
              <a:spLocks noChangeArrowheads="1"/>
            </p:cNvSpPr>
            <p:nvPr/>
          </p:nvSpPr>
          <p:spPr bwMode="auto">
            <a:xfrm>
              <a:off x="3643306" y="3929066"/>
              <a:ext cx="368300" cy="4572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ja-JP" altLang="en-US" dirty="0" err="1">
                  <a:latin typeface="Times New Roman" pitchFamily="18" charset="0"/>
                </a:rPr>
                <a:t>ｄ</a:t>
              </a:r>
              <a:endParaRPr lang="ja-JP" altLang="en-US" dirty="0">
                <a:latin typeface="Times New Roman" pitchFamily="18" charset="0"/>
              </a:endParaRPr>
            </a:p>
          </p:txBody>
        </p:sp>
        <p:sp>
          <p:nvSpPr>
            <p:cNvPr id="1043" name="Line 67"/>
            <p:cNvSpPr>
              <a:spLocks noChangeShapeType="1"/>
            </p:cNvSpPr>
            <p:nvPr/>
          </p:nvSpPr>
          <p:spPr bwMode="auto">
            <a:xfrm flipV="1">
              <a:off x="2714612" y="4714884"/>
              <a:ext cx="857256" cy="57150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aphicFrame>
          <p:nvGraphicFramePr>
            <p:cNvPr id="1027" name="Object 10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9582963"/>
                </p:ext>
              </p:extLst>
            </p:nvPr>
          </p:nvGraphicFramePr>
          <p:xfrm>
            <a:off x="3571868" y="4500570"/>
            <a:ext cx="10795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0" name="Equation" r:id="rId6" imgW="583920" imgH="177480" progId="Equation.DSMT4">
                    <p:embed/>
                  </p:oleObj>
                </mc:Choice>
                <mc:Fallback>
                  <p:oleObj name="Equation" r:id="rId6" imgW="583920" imgH="177480" progId="Equation.DSMT4">
                    <p:embed/>
                    <p:pic>
                      <p:nvPicPr>
                        <p:cNvPr id="0" name="Object 10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1868" y="4500570"/>
                          <a:ext cx="1079500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55" name="直線コネクタ 54"/>
          <p:cNvCxnSpPr>
            <a:stCxn id="1032" idx="0"/>
          </p:cNvCxnSpPr>
          <p:nvPr/>
        </p:nvCxnSpPr>
        <p:spPr>
          <a:xfrm rot="5400000" flipH="1" flipV="1">
            <a:off x="3643105" y="-648381"/>
            <a:ext cx="1637859" cy="850673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グループ化 10"/>
          <p:cNvGrpSpPr/>
          <p:nvPr/>
        </p:nvGrpSpPr>
        <p:grpSpPr>
          <a:xfrm>
            <a:off x="4278130" y="2571742"/>
            <a:ext cx="3580021" cy="1071572"/>
            <a:chOff x="4278130" y="2571742"/>
            <a:chExt cx="3580021" cy="1071572"/>
          </a:xfrm>
        </p:grpSpPr>
        <p:cxnSp>
          <p:nvCxnSpPr>
            <p:cNvPr id="64" name="直線矢印コネクタ 63"/>
            <p:cNvCxnSpPr>
              <a:stCxn id="1032" idx="1"/>
            </p:cNvCxnSpPr>
            <p:nvPr/>
          </p:nvCxnSpPr>
          <p:spPr>
            <a:xfrm rot="5400000" flipH="1" flipV="1">
              <a:off x="5353759" y="1496113"/>
              <a:ext cx="1071572" cy="322282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矢印コネクタ 64"/>
            <p:cNvCxnSpPr>
              <a:stCxn id="1059" idx="1"/>
            </p:cNvCxnSpPr>
            <p:nvPr/>
          </p:nvCxnSpPr>
          <p:spPr>
            <a:xfrm rot="5400000" flipH="1" flipV="1">
              <a:off x="5968661" y="1746588"/>
              <a:ext cx="207077" cy="357190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グループ化 19"/>
          <p:cNvGrpSpPr/>
          <p:nvPr/>
        </p:nvGrpSpPr>
        <p:grpSpPr>
          <a:xfrm>
            <a:off x="6858017" y="785794"/>
            <a:ext cx="2071701" cy="2357455"/>
            <a:chOff x="6858017" y="785794"/>
            <a:chExt cx="2071701" cy="2357455"/>
          </a:xfrm>
        </p:grpSpPr>
        <p:sp>
          <p:nvSpPr>
            <p:cNvPr id="81" name="フリーフォーム 80"/>
            <p:cNvSpPr/>
            <p:nvPr/>
          </p:nvSpPr>
          <p:spPr>
            <a:xfrm>
              <a:off x="6858017" y="2779167"/>
              <a:ext cx="142875" cy="364082"/>
            </a:xfrm>
            <a:custGeom>
              <a:avLst/>
              <a:gdLst>
                <a:gd name="connsiteX0" fmla="*/ 0 w 819373"/>
                <a:gd name="connsiteY0" fmla="*/ 0 h 1387737"/>
                <a:gd name="connsiteX1" fmla="*/ 710004 w 819373"/>
                <a:gd name="connsiteY1" fmla="*/ 408791 h 1387737"/>
                <a:gd name="connsiteX2" fmla="*/ 656216 w 819373"/>
                <a:gd name="connsiteY2" fmla="*/ 1387737 h 1387737"/>
                <a:gd name="connsiteX0" fmla="*/ 0 w 722151"/>
                <a:gd name="connsiteY0" fmla="*/ 0 h 1387737"/>
                <a:gd name="connsiteX1" fmla="*/ 710004 w 722151"/>
                <a:gd name="connsiteY1" fmla="*/ 408791 h 1387737"/>
                <a:gd name="connsiteX2" fmla="*/ 72881 w 722151"/>
                <a:gd name="connsiteY2" fmla="*/ 1387737 h 1387737"/>
                <a:gd name="connsiteX0" fmla="*/ 0 w 472129"/>
                <a:gd name="connsiteY0" fmla="*/ 0 h 1387737"/>
                <a:gd name="connsiteX1" fmla="*/ 459982 w 472129"/>
                <a:gd name="connsiteY1" fmla="*/ 694519 h 1387737"/>
                <a:gd name="connsiteX2" fmla="*/ 72881 w 472129"/>
                <a:gd name="connsiteY2" fmla="*/ 1387737 h 1387737"/>
                <a:gd name="connsiteX0" fmla="*/ 0 w 472129"/>
                <a:gd name="connsiteY0" fmla="*/ 0 h 1387737"/>
                <a:gd name="connsiteX1" fmla="*/ 459982 w 472129"/>
                <a:gd name="connsiteY1" fmla="*/ 694519 h 1387737"/>
                <a:gd name="connsiteX2" fmla="*/ 72882 w 472129"/>
                <a:gd name="connsiteY2" fmla="*/ 1387737 h 1387737"/>
                <a:gd name="connsiteX0" fmla="*/ 0 w 472129"/>
                <a:gd name="connsiteY0" fmla="*/ 0 h 1244837"/>
                <a:gd name="connsiteX1" fmla="*/ 459982 w 472129"/>
                <a:gd name="connsiteY1" fmla="*/ 694519 h 1244837"/>
                <a:gd name="connsiteX2" fmla="*/ 72882 w 472129"/>
                <a:gd name="connsiteY2" fmla="*/ 1244837 h 1244837"/>
                <a:gd name="connsiteX0" fmla="*/ 0 w 472129"/>
                <a:gd name="connsiteY0" fmla="*/ 0 h 1244837"/>
                <a:gd name="connsiteX1" fmla="*/ 459982 w 472129"/>
                <a:gd name="connsiteY1" fmla="*/ 694519 h 1244837"/>
                <a:gd name="connsiteX2" fmla="*/ 72882 w 472129"/>
                <a:gd name="connsiteY2" fmla="*/ 1244837 h 1244837"/>
                <a:gd name="connsiteX0" fmla="*/ 0 w 334272"/>
                <a:gd name="connsiteY0" fmla="*/ 0 h 1244837"/>
                <a:gd name="connsiteX1" fmla="*/ 322125 w 334272"/>
                <a:gd name="connsiteY1" fmla="*/ 601738 h 1244837"/>
                <a:gd name="connsiteX2" fmla="*/ 72882 w 334272"/>
                <a:gd name="connsiteY2" fmla="*/ 1244837 h 1244837"/>
                <a:gd name="connsiteX0" fmla="*/ 0 w 378717"/>
                <a:gd name="connsiteY0" fmla="*/ 0 h 777217"/>
                <a:gd name="connsiteX1" fmla="*/ 322125 w 378717"/>
                <a:gd name="connsiteY1" fmla="*/ 601738 h 777217"/>
                <a:gd name="connsiteX2" fmla="*/ 164423 w 378717"/>
                <a:gd name="connsiteY2" fmla="*/ 777217 h 777217"/>
                <a:gd name="connsiteX0" fmla="*/ 0 w 378717"/>
                <a:gd name="connsiteY0" fmla="*/ 0 h 777217"/>
                <a:gd name="connsiteX1" fmla="*/ 259385 w 378717"/>
                <a:gd name="connsiteY1" fmla="*/ 322040 h 777217"/>
                <a:gd name="connsiteX2" fmla="*/ 164423 w 378717"/>
                <a:gd name="connsiteY2" fmla="*/ 777217 h 777217"/>
                <a:gd name="connsiteX0" fmla="*/ 0 w 667326"/>
                <a:gd name="connsiteY0" fmla="*/ 0 h 712671"/>
                <a:gd name="connsiteX1" fmla="*/ 547994 w 667326"/>
                <a:gd name="connsiteY1" fmla="*/ 257494 h 712671"/>
                <a:gd name="connsiteX2" fmla="*/ 453032 w 667326"/>
                <a:gd name="connsiteY2" fmla="*/ 712671 h 712671"/>
                <a:gd name="connsiteX0" fmla="*/ 0 w 564941"/>
                <a:gd name="connsiteY0" fmla="*/ 0 h 712671"/>
                <a:gd name="connsiteX1" fmla="*/ 547994 w 564941"/>
                <a:gd name="connsiteY1" fmla="*/ 257494 h 712671"/>
                <a:gd name="connsiteX2" fmla="*/ 101683 w 564941"/>
                <a:gd name="connsiteY2" fmla="*/ 712671 h 712671"/>
                <a:gd name="connsiteX0" fmla="*/ 0 w 315977"/>
                <a:gd name="connsiteY0" fmla="*/ 0 h 712671"/>
                <a:gd name="connsiteX1" fmla="*/ 221740 w 315977"/>
                <a:gd name="connsiteY1" fmla="*/ 343555 h 712671"/>
                <a:gd name="connsiteX2" fmla="*/ 101683 w 315977"/>
                <a:gd name="connsiteY2" fmla="*/ 712671 h 712671"/>
                <a:gd name="connsiteX0" fmla="*/ 0 w 300317"/>
                <a:gd name="connsiteY0" fmla="*/ 0 h 712671"/>
                <a:gd name="connsiteX1" fmla="*/ 221740 w 300317"/>
                <a:gd name="connsiteY1" fmla="*/ 343555 h 712671"/>
                <a:gd name="connsiteX2" fmla="*/ 101683 w 300317"/>
                <a:gd name="connsiteY2" fmla="*/ 712671 h 712671"/>
                <a:gd name="connsiteX0" fmla="*/ 0 w 240688"/>
                <a:gd name="connsiteY0" fmla="*/ 0 h 712671"/>
                <a:gd name="connsiteX1" fmla="*/ 221740 w 240688"/>
                <a:gd name="connsiteY1" fmla="*/ 343555 h 712671"/>
                <a:gd name="connsiteX2" fmla="*/ 101683 w 240688"/>
                <a:gd name="connsiteY2" fmla="*/ 712671 h 712671"/>
                <a:gd name="connsiteX0" fmla="*/ 0 w 240688"/>
                <a:gd name="connsiteY0" fmla="*/ 0 h 712671"/>
                <a:gd name="connsiteX1" fmla="*/ 221740 w 240688"/>
                <a:gd name="connsiteY1" fmla="*/ 343555 h 712671"/>
                <a:gd name="connsiteX2" fmla="*/ 101683 w 240688"/>
                <a:gd name="connsiteY2" fmla="*/ 712671 h 712671"/>
                <a:gd name="connsiteX0" fmla="*/ 0 w 238688"/>
                <a:gd name="connsiteY0" fmla="*/ 0 h 712671"/>
                <a:gd name="connsiteX1" fmla="*/ 221740 w 238688"/>
                <a:gd name="connsiteY1" fmla="*/ 343555 h 712671"/>
                <a:gd name="connsiteX2" fmla="*/ 101683 w 238688"/>
                <a:gd name="connsiteY2" fmla="*/ 712671 h 71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688" h="712671">
                  <a:moveTo>
                    <a:pt x="0" y="0"/>
                  </a:moveTo>
                  <a:cubicBezTo>
                    <a:pt x="199930" y="174812"/>
                    <a:pt x="204793" y="224777"/>
                    <a:pt x="221740" y="343555"/>
                  </a:cubicBezTo>
                  <a:cubicBezTo>
                    <a:pt x="238687" y="462333"/>
                    <a:pt x="215592" y="479705"/>
                    <a:pt x="101683" y="712671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グループ化 11"/>
            <p:cNvGrpSpPr/>
            <p:nvPr/>
          </p:nvGrpSpPr>
          <p:grpSpPr>
            <a:xfrm>
              <a:off x="7072330" y="785794"/>
              <a:ext cx="1857388" cy="2071702"/>
              <a:chOff x="7072330" y="785794"/>
              <a:chExt cx="1857388" cy="2071702"/>
            </a:xfrm>
          </p:grpSpPr>
          <p:graphicFrame>
            <p:nvGraphicFramePr>
              <p:cNvPr id="9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71254337"/>
                  </p:ext>
                </p:extLst>
              </p:nvPr>
            </p:nvGraphicFramePr>
            <p:xfrm>
              <a:off x="7500958" y="1857364"/>
              <a:ext cx="1014412" cy="3571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01" name="Equation" r:id="rId8" imgW="647640" imgH="228600" progId="Equation.DSMT4">
                      <p:embed/>
                    </p:oleObj>
                  </mc:Choice>
                  <mc:Fallback>
                    <p:oleObj name="Equation" r:id="rId8" imgW="647640" imgH="228600" progId="Equation.DSMT4">
                      <p:embed/>
                      <p:pic>
                        <p:nvPicPr>
                          <p:cNvPr id="0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00958" y="1857364"/>
                            <a:ext cx="1014412" cy="35719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90" name="直線矢印コネクタ 89"/>
              <p:cNvCxnSpPr/>
              <p:nvPr/>
            </p:nvCxnSpPr>
            <p:spPr>
              <a:xfrm rot="10800000" flipV="1">
                <a:off x="7072330" y="2214554"/>
                <a:ext cx="785818" cy="64294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角丸四角形吹き出し 36"/>
              <p:cNvSpPr/>
              <p:nvPr/>
            </p:nvSpPr>
            <p:spPr>
              <a:xfrm>
                <a:off x="7286644" y="785794"/>
                <a:ext cx="1643074" cy="857256"/>
              </a:xfrm>
              <a:prstGeom prst="wedgeRoundRectCallout">
                <a:avLst>
                  <a:gd name="adj1" fmla="val -3727"/>
                  <a:gd name="adj2" fmla="val 78128"/>
                  <a:gd name="adj3" fmla="val 16667"/>
                </a:avLst>
              </a:prstGeom>
              <a:solidFill>
                <a:srgbClr val="7030A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large angular and  energy </a:t>
                </a:r>
                <a:r>
                  <a:rPr kumimoji="1" lang="en-US" altLang="ja-JP" dirty="0" err="1" smtClean="0">
                    <a:solidFill>
                      <a:schemeClr val="bg1"/>
                    </a:solidFill>
                  </a:rPr>
                  <a:t>spred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4" name="グループ化 13"/>
          <p:cNvGrpSpPr/>
          <p:nvPr/>
        </p:nvGrpSpPr>
        <p:grpSpPr>
          <a:xfrm>
            <a:off x="5500694" y="3214686"/>
            <a:ext cx="2176470" cy="2214578"/>
            <a:chOff x="5500694" y="3214686"/>
            <a:chExt cx="2176470" cy="2214578"/>
          </a:xfrm>
        </p:grpSpPr>
        <p:sp>
          <p:nvSpPr>
            <p:cNvPr id="80" name="フリーフォーム 79"/>
            <p:cNvSpPr/>
            <p:nvPr/>
          </p:nvSpPr>
          <p:spPr>
            <a:xfrm>
              <a:off x="6429388" y="3214686"/>
              <a:ext cx="142876" cy="793518"/>
            </a:xfrm>
            <a:custGeom>
              <a:avLst/>
              <a:gdLst>
                <a:gd name="connsiteX0" fmla="*/ 0 w 819373"/>
                <a:gd name="connsiteY0" fmla="*/ 0 h 1387737"/>
                <a:gd name="connsiteX1" fmla="*/ 710004 w 819373"/>
                <a:gd name="connsiteY1" fmla="*/ 408791 h 1387737"/>
                <a:gd name="connsiteX2" fmla="*/ 656216 w 819373"/>
                <a:gd name="connsiteY2" fmla="*/ 1387737 h 1387737"/>
                <a:gd name="connsiteX0" fmla="*/ 0 w 722151"/>
                <a:gd name="connsiteY0" fmla="*/ 0 h 1387737"/>
                <a:gd name="connsiteX1" fmla="*/ 710004 w 722151"/>
                <a:gd name="connsiteY1" fmla="*/ 408791 h 1387737"/>
                <a:gd name="connsiteX2" fmla="*/ 72881 w 722151"/>
                <a:gd name="connsiteY2" fmla="*/ 1387737 h 1387737"/>
                <a:gd name="connsiteX0" fmla="*/ 0 w 472129"/>
                <a:gd name="connsiteY0" fmla="*/ 0 h 1387737"/>
                <a:gd name="connsiteX1" fmla="*/ 459982 w 472129"/>
                <a:gd name="connsiteY1" fmla="*/ 694519 h 1387737"/>
                <a:gd name="connsiteX2" fmla="*/ 72881 w 472129"/>
                <a:gd name="connsiteY2" fmla="*/ 1387737 h 1387737"/>
                <a:gd name="connsiteX0" fmla="*/ 0 w 472129"/>
                <a:gd name="connsiteY0" fmla="*/ 0 h 1387737"/>
                <a:gd name="connsiteX1" fmla="*/ 459982 w 472129"/>
                <a:gd name="connsiteY1" fmla="*/ 694519 h 1387737"/>
                <a:gd name="connsiteX2" fmla="*/ 72882 w 472129"/>
                <a:gd name="connsiteY2" fmla="*/ 1387737 h 1387737"/>
                <a:gd name="connsiteX0" fmla="*/ 0 w 472129"/>
                <a:gd name="connsiteY0" fmla="*/ 0 h 1244837"/>
                <a:gd name="connsiteX1" fmla="*/ 459982 w 472129"/>
                <a:gd name="connsiteY1" fmla="*/ 694519 h 1244837"/>
                <a:gd name="connsiteX2" fmla="*/ 72882 w 472129"/>
                <a:gd name="connsiteY2" fmla="*/ 1244837 h 1244837"/>
                <a:gd name="connsiteX0" fmla="*/ 0 w 472129"/>
                <a:gd name="connsiteY0" fmla="*/ 0 h 1244837"/>
                <a:gd name="connsiteX1" fmla="*/ 459982 w 472129"/>
                <a:gd name="connsiteY1" fmla="*/ 694519 h 1244837"/>
                <a:gd name="connsiteX2" fmla="*/ 72882 w 472129"/>
                <a:gd name="connsiteY2" fmla="*/ 1244837 h 1244837"/>
                <a:gd name="connsiteX0" fmla="*/ 0 w 334272"/>
                <a:gd name="connsiteY0" fmla="*/ 0 h 1244837"/>
                <a:gd name="connsiteX1" fmla="*/ 322125 w 334272"/>
                <a:gd name="connsiteY1" fmla="*/ 601738 h 1244837"/>
                <a:gd name="connsiteX2" fmla="*/ 72882 w 334272"/>
                <a:gd name="connsiteY2" fmla="*/ 1244837 h 1244837"/>
                <a:gd name="connsiteX0" fmla="*/ 0 w 333649"/>
                <a:gd name="connsiteY0" fmla="*/ 0 h 1079270"/>
                <a:gd name="connsiteX1" fmla="*/ 322125 w 333649"/>
                <a:gd name="connsiteY1" fmla="*/ 601738 h 1079270"/>
                <a:gd name="connsiteX2" fmla="*/ 69141 w 333649"/>
                <a:gd name="connsiteY2" fmla="*/ 1079270 h 1079270"/>
                <a:gd name="connsiteX0" fmla="*/ 0 w 300317"/>
                <a:gd name="connsiteY0" fmla="*/ 0 h 1079270"/>
                <a:gd name="connsiteX1" fmla="*/ 284481 w 300317"/>
                <a:gd name="connsiteY1" fmla="*/ 558707 h 1079270"/>
                <a:gd name="connsiteX2" fmla="*/ 69141 w 300317"/>
                <a:gd name="connsiteY2" fmla="*/ 1079270 h 107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317" h="1079270">
                  <a:moveTo>
                    <a:pt x="0" y="0"/>
                  </a:moveTo>
                  <a:cubicBezTo>
                    <a:pt x="300317" y="88751"/>
                    <a:pt x="272958" y="378829"/>
                    <a:pt x="284481" y="558707"/>
                  </a:cubicBezTo>
                  <a:cubicBezTo>
                    <a:pt x="296005" y="738585"/>
                    <a:pt x="283435" y="792515"/>
                    <a:pt x="69141" y="107927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9201987"/>
                </p:ext>
              </p:extLst>
            </p:nvPr>
          </p:nvGraphicFramePr>
          <p:xfrm>
            <a:off x="6643702" y="3571876"/>
            <a:ext cx="1033462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2" name="Equation" r:id="rId10" imgW="660240" imgH="228600" progId="Equation.DSMT4">
                    <p:embed/>
                  </p:oleObj>
                </mc:Choice>
                <mc:Fallback>
                  <p:oleObj name="Equation" r:id="rId10" imgW="660240" imgH="22860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43702" y="3571876"/>
                          <a:ext cx="1033462" cy="357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角丸四角形吹き出し 38"/>
            <p:cNvSpPr/>
            <p:nvPr/>
          </p:nvSpPr>
          <p:spPr>
            <a:xfrm>
              <a:off x="5500694" y="4714884"/>
              <a:ext cx="1643074" cy="714380"/>
            </a:xfrm>
            <a:prstGeom prst="wedgeRoundRectCallout">
              <a:avLst>
                <a:gd name="adj1" fmla="val 39629"/>
                <a:gd name="adj2" fmla="val -162986"/>
                <a:gd name="adj3" fmla="val 16667"/>
              </a:avLst>
            </a:prstGeom>
            <a:solidFill>
              <a:srgbClr val="7030A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chemeClr val="bg1"/>
                  </a:solidFill>
                </a:rPr>
                <a:t>larger </a:t>
              </a:r>
              <a:r>
                <a:rPr kumimoji="1" lang="en-US" altLang="ja-JP" dirty="0" err="1" smtClean="0">
                  <a:solidFill>
                    <a:schemeClr val="bg1"/>
                  </a:solidFill>
                </a:rPr>
                <a:t>xing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 angle 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3143240" y="2571746"/>
            <a:ext cx="6000760" cy="2286014"/>
            <a:chOff x="3143240" y="2571746"/>
            <a:chExt cx="6000760" cy="2286014"/>
          </a:xfrm>
        </p:grpSpPr>
        <p:cxnSp>
          <p:nvCxnSpPr>
            <p:cNvPr id="93" name="直線矢印コネクタ 92"/>
            <p:cNvCxnSpPr/>
            <p:nvPr/>
          </p:nvCxnSpPr>
          <p:spPr>
            <a:xfrm rot="16200000" flipV="1">
              <a:off x="8043752" y="2957643"/>
              <a:ext cx="433751" cy="3763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グループ化 16"/>
            <p:cNvGrpSpPr/>
            <p:nvPr/>
          </p:nvGrpSpPr>
          <p:grpSpPr>
            <a:xfrm>
              <a:off x="3143240" y="2571746"/>
              <a:ext cx="6000760" cy="2286014"/>
              <a:chOff x="3143240" y="2571746"/>
              <a:chExt cx="6000760" cy="2286014"/>
            </a:xfrm>
          </p:grpSpPr>
          <p:sp>
            <p:nvSpPr>
              <p:cNvPr id="82" name="フリーフォーム 81"/>
              <p:cNvSpPr/>
              <p:nvPr/>
            </p:nvSpPr>
            <p:spPr>
              <a:xfrm>
                <a:off x="7929586" y="2786059"/>
                <a:ext cx="133191" cy="285752"/>
              </a:xfrm>
              <a:custGeom>
                <a:avLst/>
                <a:gdLst>
                  <a:gd name="connsiteX0" fmla="*/ 0 w 819373"/>
                  <a:gd name="connsiteY0" fmla="*/ 0 h 1387737"/>
                  <a:gd name="connsiteX1" fmla="*/ 710004 w 819373"/>
                  <a:gd name="connsiteY1" fmla="*/ 408791 h 1387737"/>
                  <a:gd name="connsiteX2" fmla="*/ 656216 w 819373"/>
                  <a:gd name="connsiteY2" fmla="*/ 1387737 h 1387737"/>
                  <a:gd name="connsiteX0" fmla="*/ 0 w 722151"/>
                  <a:gd name="connsiteY0" fmla="*/ 0 h 1387737"/>
                  <a:gd name="connsiteX1" fmla="*/ 710004 w 722151"/>
                  <a:gd name="connsiteY1" fmla="*/ 408791 h 1387737"/>
                  <a:gd name="connsiteX2" fmla="*/ 72881 w 722151"/>
                  <a:gd name="connsiteY2" fmla="*/ 1387737 h 1387737"/>
                  <a:gd name="connsiteX0" fmla="*/ 0 w 472129"/>
                  <a:gd name="connsiteY0" fmla="*/ 0 h 1387737"/>
                  <a:gd name="connsiteX1" fmla="*/ 459982 w 472129"/>
                  <a:gd name="connsiteY1" fmla="*/ 694519 h 1387737"/>
                  <a:gd name="connsiteX2" fmla="*/ 72881 w 472129"/>
                  <a:gd name="connsiteY2" fmla="*/ 1387737 h 1387737"/>
                  <a:gd name="connsiteX0" fmla="*/ 0 w 472129"/>
                  <a:gd name="connsiteY0" fmla="*/ 0 h 1387737"/>
                  <a:gd name="connsiteX1" fmla="*/ 459982 w 472129"/>
                  <a:gd name="connsiteY1" fmla="*/ 694519 h 1387737"/>
                  <a:gd name="connsiteX2" fmla="*/ 72882 w 472129"/>
                  <a:gd name="connsiteY2" fmla="*/ 1387737 h 1387737"/>
                  <a:gd name="connsiteX0" fmla="*/ 0 w 472129"/>
                  <a:gd name="connsiteY0" fmla="*/ 0 h 1244837"/>
                  <a:gd name="connsiteX1" fmla="*/ 459982 w 472129"/>
                  <a:gd name="connsiteY1" fmla="*/ 694519 h 1244837"/>
                  <a:gd name="connsiteX2" fmla="*/ 72882 w 472129"/>
                  <a:gd name="connsiteY2" fmla="*/ 1244837 h 1244837"/>
                  <a:gd name="connsiteX0" fmla="*/ 0 w 472129"/>
                  <a:gd name="connsiteY0" fmla="*/ 0 h 1244837"/>
                  <a:gd name="connsiteX1" fmla="*/ 459982 w 472129"/>
                  <a:gd name="connsiteY1" fmla="*/ 694519 h 1244837"/>
                  <a:gd name="connsiteX2" fmla="*/ 72882 w 472129"/>
                  <a:gd name="connsiteY2" fmla="*/ 1244837 h 1244837"/>
                  <a:gd name="connsiteX0" fmla="*/ 0 w 334272"/>
                  <a:gd name="connsiteY0" fmla="*/ 0 h 1244837"/>
                  <a:gd name="connsiteX1" fmla="*/ 322125 w 334272"/>
                  <a:gd name="connsiteY1" fmla="*/ 601738 h 1244837"/>
                  <a:gd name="connsiteX2" fmla="*/ 72882 w 334272"/>
                  <a:gd name="connsiteY2" fmla="*/ 1244837 h 1244837"/>
                  <a:gd name="connsiteX0" fmla="*/ 0 w 378717"/>
                  <a:gd name="connsiteY0" fmla="*/ 0 h 777217"/>
                  <a:gd name="connsiteX1" fmla="*/ 322125 w 378717"/>
                  <a:gd name="connsiteY1" fmla="*/ 601738 h 777217"/>
                  <a:gd name="connsiteX2" fmla="*/ 164423 w 378717"/>
                  <a:gd name="connsiteY2" fmla="*/ 777217 h 777217"/>
                  <a:gd name="connsiteX0" fmla="*/ 0 w 378717"/>
                  <a:gd name="connsiteY0" fmla="*/ 0 h 777217"/>
                  <a:gd name="connsiteX1" fmla="*/ 259385 w 378717"/>
                  <a:gd name="connsiteY1" fmla="*/ 322040 h 777217"/>
                  <a:gd name="connsiteX2" fmla="*/ 164423 w 378717"/>
                  <a:gd name="connsiteY2" fmla="*/ 777217 h 777217"/>
                  <a:gd name="connsiteX0" fmla="*/ 0 w 667326"/>
                  <a:gd name="connsiteY0" fmla="*/ 0 h 712671"/>
                  <a:gd name="connsiteX1" fmla="*/ 547994 w 667326"/>
                  <a:gd name="connsiteY1" fmla="*/ 257494 h 712671"/>
                  <a:gd name="connsiteX2" fmla="*/ 453032 w 667326"/>
                  <a:gd name="connsiteY2" fmla="*/ 712671 h 712671"/>
                  <a:gd name="connsiteX0" fmla="*/ 0 w 564941"/>
                  <a:gd name="connsiteY0" fmla="*/ 0 h 712671"/>
                  <a:gd name="connsiteX1" fmla="*/ 547994 w 564941"/>
                  <a:gd name="connsiteY1" fmla="*/ 257494 h 712671"/>
                  <a:gd name="connsiteX2" fmla="*/ 101683 w 564941"/>
                  <a:gd name="connsiteY2" fmla="*/ 712671 h 712671"/>
                  <a:gd name="connsiteX0" fmla="*/ 0 w 315977"/>
                  <a:gd name="connsiteY0" fmla="*/ 0 h 712671"/>
                  <a:gd name="connsiteX1" fmla="*/ 221740 w 315977"/>
                  <a:gd name="connsiteY1" fmla="*/ 343555 h 712671"/>
                  <a:gd name="connsiteX2" fmla="*/ 101683 w 315977"/>
                  <a:gd name="connsiteY2" fmla="*/ 712671 h 712671"/>
                  <a:gd name="connsiteX0" fmla="*/ 0 w 300317"/>
                  <a:gd name="connsiteY0" fmla="*/ 0 h 712671"/>
                  <a:gd name="connsiteX1" fmla="*/ 221740 w 300317"/>
                  <a:gd name="connsiteY1" fmla="*/ 343555 h 712671"/>
                  <a:gd name="connsiteX2" fmla="*/ 101683 w 300317"/>
                  <a:gd name="connsiteY2" fmla="*/ 712671 h 712671"/>
                  <a:gd name="connsiteX0" fmla="*/ 0 w 240688"/>
                  <a:gd name="connsiteY0" fmla="*/ 0 h 712671"/>
                  <a:gd name="connsiteX1" fmla="*/ 221740 w 240688"/>
                  <a:gd name="connsiteY1" fmla="*/ 343555 h 712671"/>
                  <a:gd name="connsiteX2" fmla="*/ 101683 w 240688"/>
                  <a:gd name="connsiteY2" fmla="*/ 712671 h 712671"/>
                  <a:gd name="connsiteX0" fmla="*/ 0 w 240688"/>
                  <a:gd name="connsiteY0" fmla="*/ 0 h 712671"/>
                  <a:gd name="connsiteX1" fmla="*/ 221740 w 240688"/>
                  <a:gd name="connsiteY1" fmla="*/ 343555 h 712671"/>
                  <a:gd name="connsiteX2" fmla="*/ 101683 w 240688"/>
                  <a:gd name="connsiteY2" fmla="*/ 712671 h 712671"/>
                  <a:gd name="connsiteX0" fmla="*/ 0 w 238688"/>
                  <a:gd name="connsiteY0" fmla="*/ 0 h 712671"/>
                  <a:gd name="connsiteX1" fmla="*/ 221740 w 238688"/>
                  <a:gd name="connsiteY1" fmla="*/ 343555 h 712671"/>
                  <a:gd name="connsiteX2" fmla="*/ 101683 w 238688"/>
                  <a:gd name="connsiteY2" fmla="*/ 712671 h 71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688" h="712671">
                    <a:moveTo>
                      <a:pt x="0" y="0"/>
                    </a:moveTo>
                    <a:cubicBezTo>
                      <a:pt x="199930" y="174812"/>
                      <a:pt x="204793" y="224777"/>
                      <a:pt x="221740" y="343555"/>
                    </a:cubicBezTo>
                    <a:cubicBezTo>
                      <a:pt x="238687" y="462333"/>
                      <a:pt x="215592" y="479705"/>
                      <a:pt x="101683" y="712671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3" name="グループ化 12"/>
              <p:cNvGrpSpPr/>
              <p:nvPr/>
            </p:nvGrpSpPr>
            <p:grpSpPr>
              <a:xfrm>
                <a:off x="3143240" y="2571746"/>
                <a:ext cx="6000760" cy="2286014"/>
                <a:chOff x="3143240" y="2571746"/>
                <a:chExt cx="6000760" cy="2286014"/>
              </a:xfrm>
            </p:grpSpPr>
            <p:cxnSp>
              <p:nvCxnSpPr>
                <p:cNvPr id="70" name="直線矢印コネクタ 69"/>
                <p:cNvCxnSpPr/>
                <p:nvPr/>
              </p:nvCxnSpPr>
              <p:spPr>
                <a:xfrm rot="5400000" flipH="1" flipV="1">
                  <a:off x="5536413" y="535761"/>
                  <a:ext cx="928694" cy="571504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線矢印コネクタ 72"/>
                <p:cNvCxnSpPr>
                  <a:stCxn id="1047" idx="1"/>
                </p:cNvCxnSpPr>
                <p:nvPr/>
              </p:nvCxnSpPr>
              <p:spPr>
                <a:xfrm flipV="1">
                  <a:off x="3286116" y="2571746"/>
                  <a:ext cx="5572165" cy="1285882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10" name="Object 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77308244"/>
                    </p:ext>
                  </p:extLst>
                </p:nvPr>
              </p:nvGraphicFramePr>
              <p:xfrm>
                <a:off x="8129587" y="3357562"/>
                <a:ext cx="1014413" cy="3762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03" name="Equation" r:id="rId12" imgW="647640" imgH="241200" progId="Equation.DSMT4">
                        <p:embed/>
                      </p:oleObj>
                    </mc:Choice>
                    <mc:Fallback>
                      <p:oleObj name="Equation" r:id="rId12" imgW="647640" imgH="241200" progId="Equation.DSMT4">
                        <p:embed/>
                        <p:pic>
                          <p:nvPicPr>
                            <p:cNvPr id="0" name="Picture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129587" y="3357562"/>
                              <a:ext cx="1014413" cy="37623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0" name="角丸四角形吹き出し 39"/>
                <p:cNvSpPr/>
                <p:nvPr/>
              </p:nvSpPr>
              <p:spPr>
                <a:xfrm>
                  <a:off x="7500926" y="4000504"/>
                  <a:ext cx="1643074" cy="857256"/>
                </a:xfrm>
                <a:prstGeom prst="wedgeRoundRectCallout">
                  <a:avLst>
                    <a:gd name="adj1" fmla="val 12451"/>
                    <a:gd name="adj2" fmla="val -95514"/>
                    <a:gd name="adj3" fmla="val 16667"/>
                  </a:avLst>
                </a:prstGeom>
                <a:solidFill>
                  <a:srgbClr val="7030A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 smtClean="0">
                      <a:solidFill>
                        <a:schemeClr val="bg1"/>
                      </a:solidFill>
                    </a:rPr>
                    <a:t>collimated photon beam</a:t>
                  </a:r>
                  <a:endParaRPr kumimoji="1" lang="ja-JP" altLang="en-U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16" name="グループ化 15"/>
          <p:cNvGrpSpPr/>
          <p:nvPr/>
        </p:nvGrpSpPr>
        <p:grpSpPr>
          <a:xfrm>
            <a:off x="714348" y="1571612"/>
            <a:ext cx="3423950" cy="2071702"/>
            <a:chOff x="714348" y="1571612"/>
            <a:chExt cx="3423950" cy="2071702"/>
          </a:xfrm>
        </p:grpSpPr>
        <p:sp>
          <p:nvSpPr>
            <p:cNvPr id="79" name="フリーフォーム 78"/>
            <p:cNvSpPr/>
            <p:nvPr/>
          </p:nvSpPr>
          <p:spPr>
            <a:xfrm>
              <a:off x="3954815" y="3277538"/>
              <a:ext cx="183483" cy="365776"/>
            </a:xfrm>
            <a:custGeom>
              <a:avLst/>
              <a:gdLst>
                <a:gd name="connsiteX0" fmla="*/ 0 w 819373"/>
                <a:gd name="connsiteY0" fmla="*/ 0 h 1387737"/>
                <a:gd name="connsiteX1" fmla="*/ 710004 w 819373"/>
                <a:gd name="connsiteY1" fmla="*/ 408791 h 1387737"/>
                <a:gd name="connsiteX2" fmla="*/ 656216 w 819373"/>
                <a:gd name="connsiteY2" fmla="*/ 1387737 h 1387737"/>
                <a:gd name="connsiteX0" fmla="*/ 0 w 819373"/>
                <a:gd name="connsiteY0" fmla="*/ 0 h 1387737"/>
                <a:gd name="connsiteX1" fmla="*/ 710004 w 819373"/>
                <a:gd name="connsiteY1" fmla="*/ 551643 h 1387737"/>
                <a:gd name="connsiteX2" fmla="*/ 656216 w 819373"/>
                <a:gd name="connsiteY2" fmla="*/ 1387737 h 1387737"/>
                <a:gd name="connsiteX0" fmla="*/ 0 w 807968"/>
                <a:gd name="connsiteY0" fmla="*/ 0 h 1269575"/>
                <a:gd name="connsiteX1" fmla="*/ 710004 w 807968"/>
                <a:gd name="connsiteY1" fmla="*/ 551643 h 1269575"/>
                <a:gd name="connsiteX2" fmla="*/ 587778 w 807968"/>
                <a:gd name="connsiteY2" fmla="*/ 1269575 h 1269575"/>
                <a:gd name="connsiteX0" fmla="*/ 0 w 669356"/>
                <a:gd name="connsiteY0" fmla="*/ 0 h 1269575"/>
                <a:gd name="connsiteX1" fmla="*/ 534329 w 669356"/>
                <a:gd name="connsiteY1" fmla="*/ 476339 h 1269575"/>
                <a:gd name="connsiteX2" fmla="*/ 587778 w 669356"/>
                <a:gd name="connsiteY2" fmla="*/ 1269575 h 1269575"/>
                <a:gd name="connsiteX0" fmla="*/ 0 w 562844"/>
                <a:gd name="connsiteY0" fmla="*/ 0 h 1269575"/>
                <a:gd name="connsiteX1" fmla="*/ 534329 w 562844"/>
                <a:gd name="connsiteY1" fmla="*/ 476339 h 1269575"/>
                <a:gd name="connsiteX2" fmla="*/ 171099 w 562844"/>
                <a:gd name="connsiteY2" fmla="*/ 1269575 h 1269575"/>
                <a:gd name="connsiteX0" fmla="*/ 0 w 300317"/>
                <a:gd name="connsiteY0" fmla="*/ 0 h 1269575"/>
                <a:gd name="connsiteX1" fmla="*/ 200978 w 300317"/>
                <a:gd name="connsiteY1" fmla="*/ 476339 h 1269575"/>
                <a:gd name="connsiteX2" fmla="*/ 171099 w 300317"/>
                <a:gd name="connsiteY2" fmla="*/ 1269575 h 1269575"/>
                <a:gd name="connsiteX0" fmla="*/ 0 w 252677"/>
                <a:gd name="connsiteY0" fmla="*/ 0 h 1269575"/>
                <a:gd name="connsiteX1" fmla="*/ 200978 w 252677"/>
                <a:gd name="connsiteY1" fmla="*/ 476339 h 1269575"/>
                <a:gd name="connsiteX2" fmla="*/ 171099 w 252677"/>
                <a:gd name="connsiteY2" fmla="*/ 1269575 h 1269575"/>
                <a:gd name="connsiteX0" fmla="*/ 0 w 227362"/>
                <a:gd name="connsiteY0" fmla="*/ 0 h 1269575"/>
                <a:gd name="connsiteX1" fmla="*/ 200978 w 227362"/>
                <a:gd name="connsiteY1" fmla="*/ 476339 h 1269575"/>
                <a:gd name="connsiteX2" fmla="*/ 171099 w 227362"/>
                <a:gd name="connsiteY2" fmla="*/ 1269575 h 1269575"/>
                <a:gd name="connsiteX0" fmla="*/ 0 w 227362"/>
                <a:gd name="connsiteY0" fmla="*/ 0 h 1269575"/>
                <a:gd name="connsiteX1" fmla="*/ 200978 w 227362"/>
                <a:gd name="connsiteY1" fmla="*/ 476339 h 1269575"/>
                <a:gd name="connsiteX2" fmla="*/ 171099 w 227362"/>
                <a:gd name="connsiteY2" fmla="*/ 1269575 h 1269575"/>
                <a:gd name="connsiteX0" fmla="*/ 0 w 243702"/>
                <a:gd name="connsiteY0" fmla="*/ 0 h 1269575"/>
                <a:gd name="connsiteX1" fmla="*/ 200978 w 243702"/>
                <a:gd name="connsiteY1" fmla="*/ 476339 h 1269575"/>
                <a:gd name="connsiteX2" fmla="*/ 171099 w 243702"/>
                <a:gd name="connsiteY2" fmla="*/ 1269575 h 1269575"/>
                <a:gd name="connsiteX0" fmla="*/ 0 w 243701"/>
                <a:gd name="connsiteY0" fmla="*/ 0 h 1269575"/>
                <a:gd name="connsiteX1" fmla="*/ 200978 w 243701"/>
                <a:gd name="connsiteY1" fmla="*/ 476339 h 1269575"/>
                <a:gd name="connsiteX2" fmla="*/ 171099 w 243701"/>
                <a:gd name="connsiteY2" fmla="*/ 1269575 h 1269575"/>
                <a:gd name="connsiteX0" fmla="*/ 0 w 243701"/>
                <a:gd name="connsiteY0" fmla="*/ 0 h 1269575"/>
                <a:gd name="connsiteX1" fmla="*/ 200978 w 243701"/>
                <a:gd name="connsiteY1" fmla="*/ 476339 h 1269575"/>
                <a:gd name="connsiteX2" fmla="*/ 171099 w 243701"/>
                <a:gd name="connsiteY2" fmla="*/ 1269575 h 1269575"/>
                <a:gd name="connsiteX0" fmla="*/ 0 w 264095"/>
                <a:gd name="connsiteY0" fmla="*/ 0 h 1269575"/>
                <a:gd name="connsiteX1" fmla="*/ 231022 w 264095"/>
                <a:gd name="connsiteY1" fmla="*/ 400048 h 1269575"/>
                <a:gd name="connsiteX2" fmla="*/ 171099 w 264095"/>
                <a:gd name="connsiteY2" fmla="*/ 1269575 h 1269575"/>
                <a:gd name="connsiteX0" fmla="*/ 0 w 176375"/>
                <a:gd name="connsiteY0" fmla="*/ 0 h 1391645"/>
                <a:gd name="connsiteX1" fmla="*/ 165924 w 176375"/>
                <a:gd name="connsiteY1" fmla="*/ 522118 h 1391645"/>
                <a:gd name="connsiteX2" fmla="*/ 106001 w 176375"/>
                <a:gd name="connsiteY2" fmla="*/ 1391645 h 1391645"/>
                <a:gd name="connsiteX0" fmla="*/ 0 w 214023"/>
                <a:gd name="connsiteY0" fmla="*/ 0 h 1300092"/>
                <a:gd name="connsiteX1" fmla="*/ 200977 w 214023"/>
                <a:gd name="connsiteY1" fmla="*/ 430565 h 1300092"/>
                <a:gd name="connsiteX2" fmla="*/ 141054 w 214023"/>
                <a:gd name="connsiteY2" fmla="*/ 1300092 h 1300092"/>
                <a:gd name="connsiteX0" fmla="*/ 0 w 214023"/>
                <a:gd name="connsiteY0" fmla="*/ 0 h 1300092"/>
                <a:gd name="connsiteX1" fmla="*/ 200977 w 214023"/>
                <a:gd name="connsiteY1" fmla="*/ 430565 h 1300092"/>
                <a:gd name="connsiteX2" fmla="*/ 141054 w 214023"/>
                <a:gd name="connsiteY2" fmla="*/ 1300092 h 1300092"/>
                <a:gd name="connsiteX0" fmla="*/ 0 w 214023"/>
                <a:gd name="connsiteY0" fmla="*/ 0 h 1300092"/>
                <a:gd name="connsiteX1" fmla="*/ 200977 w 214023"/>
                <a:gd name="connsiteY1" fmla="*/ 430566 h 1300092"/>
                <a:gd name="connsiteX2" fmla="*/ 141054 w 214023"/>
                <a:gd name="connsiteY2" fmla="*/ 1300092 h 130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023" h="1300092">
                  <a:moveTo>
                    <a:pt x="0" y="0"/>
                  </a:moveTo>
                  <a:cubicBezTo>
                    <a:pt x="210083" y="321821"/>
                    <a:pt x="177468" y="213884"/>
                    <a:pt x="200977" y="430566"/>
                  </a:cubicBezTo>
                  <a:cubicBezTo>
                    <a:pt x="224486" y="647248"/>
                    <a:pt x="222632" y="926264"/>
                    <a:pt x="141054" y="1300092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84" name="オブジェクト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3058702"/>
                </p:ext>
              </p:extLst>
            </p:nvPr>
          </p:nvGraphicFramePr>
          <p:xfrm>
            <a:off x="2357422" y="2857496"/>
            <a:ext cx="1073150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4" name="Equation" r:id="rId14" imgW="685800" imgH="228600" progId="Equation.DSMT4">
                    <p:embed/>
                  </p:oleObj>
                </mc:Choice>
                <mc:Fallback>
                  <p:oleObj name="Equation" r:id="rId14" imgW="685800" imgH="22860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7422" y="2857496"/>
                          <a:ext cx="1073150" cy="357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6" name="直線矢印コネクタ 95"/>
            <p:cNvCxnSpPr>
              <a:endCxn id="79" idx="1"/>
            </p:cNvCxnSpPr>
            <p:nvPr/>
          </p:nvCxnSpPr>
          <p:spPr>
            <a:xfrm>
              <a:off x="3071802" y="3143248"/>
              <a:ext cx="1055312" cy="2554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角丸四角形吹き出し 41"/>
            <p:cNvSpPr/>
            <p:nvPr/>
          </p:nvSpPr>
          <p:spPr>
            <a:xfrm>
              <a:off x="714348" y="1571612"/>
              <a:ext cx="1643074" cy="857256"/>
            </a:xfrm>
            <a:prstGeom prst="wedgeRoundRectCallout">
              <a:avLst>
                <a:gd name="adj1" fmla="val 58152"/>
                <a:gd name="adj2" fmla="val 100228"/>
                <a:gd name="adj3" fmla="val 16667"/>
              </a:avLst>
            </a:prstGeom>
            <a:solidFill>
              <a:srgbClr val="7030A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>
                  <a:solidFill>
                    <a:schemeClr val="bg1"/>
                  </a:solidFill>
                </a:rPr>
                <a:t>angles between </a:t>
              </a:r>
            </a:p>
            <a:p>
              <a:pPr algn="ctr"/>
              <a:r>
                <a:rPr kumimoji="1" lang="en-US" altLang="ja-JP" dirty="0" smtClean="0">
                  <a:solidFill>
                    <a:schemeClr val="bg1"/>
                  </a:solidFill>
                </a:rPr>
                <a:t>e and laser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3000364" y="854628"/>
            <a:ext cx="4121607" cy="3460200"/>
            <a:chOff x="3000364" y="854628"/>
            <a:chExt cx="4121607" cy="3460200"/>
          </a:xfrm>
        </p:grpSpPr>
        <p:sp>
          <p:nvSpPr>
            <p:cNvPr id="1045" name="Line 18"/>
            <p:cNvSpPr>
              <a:spLocks noChangeShapeType="1"/>
            </p:cNvSpPr>
            <p:nvPr/>
          </p:nvSpPr>
          <p:spPr bwMode="auto">
            <a:xfrm flipH="1">
              <a:off x="3254634" y="2000240"/>
              <a:ext cx="1531679" cy="1748299"/>
            </a:xfrm>
            <a:prstGeom prst="line">
              <a:avLst/>
            </a:prstGeom>
            <a:noFill/>
            <a:ln w="28575" cap="sq">
              <a:solidFill>
                <a:srgbClr val="00FF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5" name="グループ化 4"/>
            <p:cNvGrpSpPr/>
            <p:nvPr/>
          </p:nvGrpSpPr>
          <p:grpSpPr>
            <a:xfrm>
              <a:off x="3000364" y="854628"/>
              <a:ext cx="4121607" cy="3460200"/>
              <a:chOff x="3000364" y="854628"/>
              <a:chExt cx="4121607" cy="3460200"/>
            </a:xfrm>
          </p:grpSpPr>
          <p:sp>
            <p:nvSpPr>
              <p:cNvPr id="41" name="角丸四角形吹き出し 40"/>
              <p:cNvSpPr/>
              <p:nvPr/>
            </p:nvSpPr>
            <p:spPr>
              <a:xfrm>
                <a:off x="3000364" y="1500174"/>
                <a:ext cx="1500198" cy="785818"/>
              </a:xfrm>
              <a:prstGeom prst="wedgeRoundRectCallout">
                <a:avLst>
                  <a:gd name="adj1" fmla="val -3727"/>
                  <a:gd name="adj2" fmla="val 78128"/>
                  <a:gd name="adj3" fmla="val 16667"/>
                </a:avLst>
              </a:prstGeom>
              <a:solidFill>
                <a:srgbClr val="7030A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TW laser pulses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" name="グループ化 3"/>
              <p:cNvGrpSpPr/>
              <p:nvPr/>
            </p:nvGrpSpPr>
            <p:grpSpPr>
              <a:xfrm>
                <a:off x="3000364" y="854628"/>
                <a:ext cx="4121607" cy="3460200"/>
                <a:chOff x="3000364" y="854628"/>
                <a:chExt cx="4121607" cy="3460200"/>
              </a:xfrm>
            </p:grpSpPr>
            <p:sp>
              <p:nvSpPr>
                <p:cNvPr id="1047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3286116" y="2714620"/>
                  <a:ext cx="2143140" cy="1143008"/>
                </a:xfrm>
                <a:prstGeom prst="line">
                  <a:avLst/>
                </a:prstGeom>
                <a:noFill/>
                <a:ln w="28575" cap="sq">
                  <a:solidFill>
                    <a:srgbClr val="00FF00"/>
                  </a:solidFill>
                  <a:round/>
                  <a:headEnd type="none" w="sm" len="sm"/>
                  <a:tailEnd type="triangle" w="sm" len="sm"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48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3643306" y="2500306"/>
                  <a:ext cx="809625" cy="457200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altLang="ja-JP" b="1" dirty="0">
                      <a:latin typeface="Times New Roman" pitchFamily="18" charset="0"/>
                    </a:rPr>
                    <a:t>laser</a:t>
                  </a:r>
                  <a:endParaRPr lang="en-US" altLang="ja-JP" dirty="0">
                    <a:latin typeface="Times New Roman" pitchFamily="18" charset="0"/>
                  </a:endParaRPr>
                </a:p>
              </p:txBody>
            </p:sp>
            <p:sp>
              <p:nvSpPr>
                <p:cNvPr id="1049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3000364" y="3857628"/>
                  <a:ext cx="471488" cy="457200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altLang="ja-JP" dirty="0">
                      <a:latin typeface="Times New Roman" pitchFamily="18" charset="0"/>
                    </a:rPr>
                    <a:t>cp</a:t>
                  </a:r>
                </a:p>
              </p:txBody>
            </p:sp>
            <p:cxnSp>
              <p:nvCxnSpPr>
                <p:cNvPr id="57" name="直線コネクタ 56"/>
                <p:cNvCxnSpPr/>
                <p:nvPr/>
              </p:nvCxnSpPr>
              <p:spPr>
                <a:xfrm rot="10800000" flipV="1">
                  <a:off x="3264319" y="854628"/>
                  <a:ext cx="3857652" cy="292895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8" name="Object 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52688004"/>
                    </p:ext>
                  </p:extLst>
                </p:nvPr>
              </p:nvGraphicFramePr>
              <p:xfrm>
                <a:off x="5215359" y="2285992"/>
                <a:ext cx="1012825" cy="3571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05" name="Equation" r:id="rId16" imgW="647640" imgH="228600" progId="Equation.DSMT4">
                        <p:embed/>
                      </p:oleObj>
                    </mc:Choice>
                    <mc:Fallback>
                      <p:oleObj name="Equation" r:id="rId16" imgW="647640" imgH="228600" progId="Equation.DSMT4">
                        <p:embed/>
                        <p:pic>
                          <p:nvPicPr>
                            <p:cNvPr id="0" name="Picture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15359" y="2285992"/>
                              <a:ext cx="1012825" cy="35718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" name="円弧 2"/>
                <p:cNvSpPr/>
                <p:nvPr/>
              </p:nvSpPr>
              <p:spPr>
                <a:xfrm>
                  <a:off x="4211960" y="2284279"/>
                  <a:ext cx="972704" cy="928697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</p:grpSp>
      </p:grpSp>
      <p:sp>
        <p:nvSpPr>
          <p:cNvPr id="58" name="Text Box 50"/>
          <p:cNvSpPr txBox="1">
            <a:spLocks noChangeArrowheads="1"/>
          </p:cNvSpPr>
          <p:nvPr/>
        </p:nvSpPr>
        <p:spPr bwMode="auto">
          <a:xfrm rot="609578">
            <a:off x="5138595" y="3865736"/>
            <a:ext cx="1192955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ja-JP" sz="2400" b="1" dirty="0">
                <a:latin typeface="Times New Roman" pitchFamily="18" charset="0"/>
              </a:rPr>
              <a:t>e beam</a:t>
            </a:r>
            <a:r>
              <a:rPr lang="en-US" altLang="ja-JP" sz="2400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l"/>
            <a:r>
              <a:rPr lang="en-US" altLang="ja-JP" dirty="0" smtClean="0"/>
              <a:t>Optics</a:t>
            </a:r>
            <a:endParaRPr lang="en-US" altLang="ja-JP" dirty="0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1268760"/>
            <a:ext cx="4911448" cy="3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テキスト ボックス 7"/>
          <p:cNvSpPr txBox="1"/>
          <p:nvPr/>
        </p:nvSpPr>
        <p:spPr>
          <a:xfrm>
            <a:off x="7221614" y="773668"/>
            <a:ext cx="1922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Klemiz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Monig,Will</a:t>
            </a:r>
            <a:endParaRPr kumimoji="1" lang="ja-JP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 l="50794" t="56759" r="3648" b="2546"/>
          <a:stretch>
            <a:fillRect/>
          </a:stretch>
        </p:blipFill>
        <p:spPr bwMode="auto">
          <a:xfrm>
            <a:off x="5208630" y="1268760"/>
            <a:ext cx="4038528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テキスト ボックス 1"/>
          <p:cNvSpPr txBox="1"/>
          <p:nvPr/>
        </p:nvSpPr>
        <p:spPr>
          <a:xfrm>
            <a:off x="410320" y="5003883"/>
            <a:ext cx="260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An optical resonant cavity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2101" y="5805264"/>
            <a:ext cx="7486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F</a:t>
            </a:r>
            <a:r>
              <a:rPr kumimoji="1" lang="en-US" altLang="ja-JP" sz="2400" dirty="0" smtClean="0"/>
              <a:t>ocusing mirrors are </a:t>
            </a:r>
            <a:r>
              <a:rPr lang="en-US" altLang="ja-JP" sz="2400" dirty="0" smtClean="0"/>
              <a:t>placed at the </a:t>
            </a:r>
            <a:r>
              <a:rPr kumimoji="1" lang="en-US" altLang="ja-JP" sz="2400" dirty="0" smtClean="0"/>
              <a:t>out side of the detector.</a:t>
            </a:r>
            <a:endParaRPr kumimoji="1" lang="ja-JP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dirty="0" smtClean="0"/>
              <a:t>Optics issues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ja-JP" smtClean="0"/>
          </a:p>
          <a:p>
            <a:r>
              <a:rPr lang="en-US" altLang="ja-JP" smtClean="0"/>
              <a:t>T.Takahashi   Hiroshima</a:t>
            </a:r>
            <a:endParaRPr lang="en-US" altLang="ja-JP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714348" y="1928802"/>
            <a:ext cx="7643866" cy="1588"/>
          </a:xfrm>
          <a:prstGeom prst="straightConnector1">
            <a:avLst/>
          </a:prstGeom>
          <a:ln w="381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13"/>
          <p:cNvGrpSpPr/>
          <p:nvPr/>
        </p:nvGrpSpPr>
        <p:grpSpPr>
          <a:xfrm>
            <a:off x="1820506" y="1428736"/>
            <a:ext cx="5592416" cy="992425"/>
            <a:chOff x="1820506" y="2214554"/>
            <a:chExt cx="5592416" cy="992425"/>
          </a:xfrm>
        </p:grpSpPr>
        <p:sp>
          <p:nvSpPr>
            <p:cNvPr id="7" name="フリーフォーム 6"/>
            <p:cNvSpPr/>
            <p:nvPr/>
          </p:nvSpPr>
          <p:spPr>
            <a:xfrm rot="-600000">
              <a:off x="7286644" y="2214554"/>
              <a:ext cx="125430" cy="419100"/>
            </a:xfrm>
            <a:custGeom>
              <a:avLst/>
              <a:gdLst>
                <a:gd name="connsiteX0" fmla="*/ 0 w 211667"/>
                <a:gd name="connsiteY0" fmla="*/ 0 h 419100"/>
                <a:gd name="connsiteX1" fmla="*/ 101600 w 211667"/>
                <a:gd name="connsiteY1" fmla="*/ 38100 h 419100"/>
                <a:gd name="connsiteX2" fmla="*/ 203200 w 211667"/>
                <a:gd name="connsiteY2" fmla="*/ 203200 h 419100"/>
                <a:gd name="connsiteX3" fmla="*/ 152400 w 211667"/>
                <a:gd name="connsiteY3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667" h="419100">
                  <a:moveTo>
                    <a:pt x="0" y="0"/>
                  </a:moveTo>
                  <a:cubicBezTo>
                    <a:pt x="33866" y="2116"/>
                    <a:pt x="67733" y="4233"/>
                    <a:pt x="101600" y="38100"/>
                  </a:cubicBezTo>
                  <a:cubicBezTo>
                    <a:pt x="135467" y="71967"/>
                    <a:pt x="194733" y="139700"/>
                    <a:pt x="203200" y="203200"/>
                  </a:cubicBezTo>
                  <a:cubicBezTo>
                    <a:pt x="211667" y="266700"/>
                    <a:pt x="182033" y="342900"/>
                    <a:pt x="152400" y="419100"/>
                  </a:cubicBezTo>
                </a:path>
              </a:pathLst>
            </a:cu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/>
            <p:cNvSpPr/>
            <p:nvPr/>
          </p:nvSpPr>
          <p:spPr>
            <a:xfrm rot="21000000" flipH="1" flipV="1">
              <a:off x="1821354" y="2787879"/>
              <a:ext cx="125430" cy="419100"/>
            </a:xfrm>
            <a:custGeom>
              <a:avLst/>
              <a:gdLst>
                <a:gd name="connsiteX0" fmla="*/ 0 w 211667"/>
                <a:gd name="connsiteY0" fmla="*/ 0 h 419100"/>
                <a:gd name="connsiteX1" fmla="*/ 101600 w 211667"/>
                <a:gd name="connsiteY1" fmla="*/ 38100 h 419100"/>
                <a:gd name="connsiteX2" fmla="*/ 203200 w 211667"/>
                <a:gd name="connsiteY2" fmla="*/ 203200 h 419100"/>
                <a:gd name="connsiteX3" fmla="*/ 152400 w 211667"/>
                <a:gd name="connsiteY3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667" h="419100">
                  <a:moveTo>
                    <a:pt x="0" y="0"/>
                  </a:moveTo>
                  <a:cubicBezTo>
                    <a:pt x="33866" y="2116"/>
                    <a:pt x="67733" y="4233"/>
                    <a:pt x="101600" y="38100"/>
                  </a:cubicBezTo>
                  <a:cubicBezTo>
                    <a:pt x="135467" y="71967"/>
                    <a:pt x="194733" y="139700"/>
                    <a:pt x="203200" y="203200"/>
                  </a:cubicBezTo>
                  <a:cubicBezTo>
                    <a:pt x="211667" y="266700"/>
                    <a:pt x="182033" y="342900"/>
                    <a:pt x="152400" y="419100"/>
                  </a:cubicBezTo>
                </a:path>
              </a:pathLst>
            </a:cu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" name="直線コネクタ 9"/>
            <p:cNvCxnSpPr>
              <a:stCxn id="8" idx="3"/>
              <a:endCxn id="7" idx="3"/>
            </p:cNvCxnSpPr>
            <p:nvPr/>
          </p:nvCxnSpPr>
          <p:spPr>
            <a:xfrm rot="10800000" flipH="1">
              <a:off x="1820506" y="2625680"/>
              <a:ext cx="5592416" cy="170175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>
              <a:stCxn id="8" idx="1"/>
              <a:endCxn id="7" idx="0"/>
            </p:cNvCxnSpPr>
            <p:nvPr/>
          </p:nvCxnSpPr>
          <p:spPr>
            <a:xfrm rot="10800000" flipH="1">
              <a:off x="1916311" y="2228629"/>
              <a:ext cx="5334897" cy="937211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右中かっこ 14"/>
          <p:cNvSpPr/>
          <p:nvPr/>
        </p:nvSpPr>
        <p:spPr>
          <a:xfrm rot="5400000">
            <a:off x="5893603" y="678637"/>
            <a:ext cx="142876" cy="292895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42452" y="2241707"/>
            <a:ext cx="894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~15m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01659" y="2721360"/>
            <a:ext cx="8112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To obtain diffraction limited waist size: </a:t>
            </a:r>
          </a:p>
          <a:p>
            <a:r>
              <a:rPr lang="en-US" altLang="ja-JP" sz="2400" dirty="0"/>
              <a:t>	</a:t>
            </a:r>
            <a:r>
              <a:rPr lang="en-US" altLang="ja-JP" sz="2400" dirty="0" smtClean="0"/>
              <a:t>the </a:t>
            </a:r>
            <a:r>
              <a:rPr kumimoji="1" lang="en-US" altLang="ja-JP" sz="2400" dirty="0" smtClean="0"/>
              <a:t>mirror must be large enough  &gt; 4 </a:t>
            </a:r>
            <a:r>
              <a:rPr kumimoji="1" lang="en-US" altLang="ja-JP" sz="2400" dirty="0" err="1" smtClean="0"/>
              <a:t>sigmas</a:t>
            </a:r>
            <a:r>
              <a:rPr kumimoji="1" lang="en-US" altLang="ja-JP" sz="2400" dirty="0" smtClean="0"/>
              <a:t> in diameter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55576" y="4185672"/>
            <a:ext cx="30131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For ex.   R = 160 cm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             </a:t>
            </a:r>
          </a:p>
        </p:txBody>
      </p:sp>
      <p:sp>
        <p:nvSpPr>
          <p:cNvPr id="19" name="右矢印 18"/>
          <p:cNvSpPr/>
          <p:nvPr/>
        </p:nvSpPr>
        <p:spPr>
          <a:xfrm>
            <a:off x="817209" y="5533750"/>
            <a:ext cx="1071570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995487" y="5455677"/>
            <a:ext cx="4793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to be optimized for </a:t>
            </a:r>
            <a:r>
              <a:rPr lang="en-US" altLang="ja-JP" sz="3200" dirty="0" smtClean="0">
                <a:solidFill>
                  <a:srgbClr val="FF0000"/>
                </a:solidFill>
              </a:rPr>
              <a:t>luminosity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7668344" y="980728"/>
            <a:ext cx="0" cy="8591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7801887" y="131291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</a:t>
            </a:r>
            <a:endParaRPr kumimoji="1" lang="ja-JP" altLang="en-US" dirty="0"/>
          </a:p>
        </p:txBody>
      </p:sp>
      <p:grpSp>
        <p:nvGrpSpPr>
          <p:cNvPr id="24" name="グループ化 23"/>
          <p:cNvGrpSpPr/>
          <p:nvPr/>
        </p:nvGrpSpPr>
        <p:grpSpPr>
          <a:xfrm>
            <a:off x="4500562" y="1196752"/>
            <a:ext cx="4186238" cy="994692"/>
            <a:chOff x="4500562" y="1196752"/>
            <a:chExt cx="4186238" cy="994692"/>
          </a:xfrm>
        </p:grpSpPr>
        <p:cxnSp>
          <p:nvCxnSpPr>
            <p:cNvPr id="21" name="直線矢印コネクタ 20"/>
            <p:cNvCxnSpPr/>
            <p:nvPr/>
          </p:nvCxnSpPr>
          <p:spPr>
            <a:xfrm flipV="1">
              <a:off x="4500562" y="1196752"/>
              <a:ext cx="4186238" cy="72819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円弧 21"/>
            <p:cNvSpPr/>
            <p:nvPr/>
          </p:nvSpPr>
          <p:spPr>
            <a:xfrm rot="1115784">
              <a:off x="5975931" y="1576767"/>
              <a:ext cx="570013" cy="614677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2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7142595"/>
                </p:ext>
              </p:extLst>
            </p:nvPr>
          </p:nvGraphicFramePr>
          <p:xfrm>
            <a:off x="6603187" y="1569467"/>
            <a:ext cx="285750" cy="261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42" name="Equation" r:id="rId4" imgW="152280" imgH="139680" progId="Equation.DSMT4">
                    <p:embed/>
                  </p:oleObj>
                </mc:Choice>
                <mc:Fallback>
                  <p:oleObj name="Equation" r:id="rId4" imgW="15228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3187" y="1569467"/>
                          <a:ext cx="285750" cy="2619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テキスト ボックス 24"/>
          <p:cNvSpPr txBox="1"/>
          <p:nvPr/>
        </p:nvSpPr>
        <p:spPr>
          <a:xfrm>
            <a:off x="714348" y="3600156"/>
            <a:ext cx="2421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Large R -&gt; Large </a:t>
            </a:r>
            <a:r>
              <a:rPr lang="en-US" altLang="ja-JP" sz="2400" dirty="0" smtClean="0">
                <a:latin typeface="Symbol" panose="05050102010706020507" pitchFamily="18" charset="2"/>
              </a:rPr>
              <a:t>a</a:t>
            </a:r>
            <a:endParaRPr kumimoji="1" lang="ja-JP" altLang="en-US" sz="2400" dirty="0">
              <a:latin typeface="Symbol" panose="05050102010706020507" pitchFamily="18" charset="2"/>
            </a:endParaRPr>
          </a:p>
        </p:txBody>
      </p:sp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584242"/>
              </p:ext>
            </p:extLst>
          </p:nvPr>
        </p:nvGraphicFramePr>
        <p:xfrm>
          <a:off x="1995487" y="4718785"/>
          <a:ext cx="1661539" cy="465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3" name="Equation" r:id="rId6" imgW="634680" imgH="177480" progId="Equation.DSMT4">
                  <p:embed/>
                </p:oleObj>
              </mc:Choice>
              <mc:Fallback>
                <p:oleObj name="Equation" r:id="rId6" imgW="634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7" y="4718785"/>
                        <a:ext cx="1661539" cy="46523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sh">
  <a:themeElements>
    <a:clrScheme name="Blush.pot 2">
      <a:dk1>
        <a:srgbClr val="660066"/>
      </a:dk1>
      <a:lt1>
        <a:srgbClr val="FFFFFF"/>
      </a:lt1>
      <a:dk2>
        <a:srgbClr val="FF00FF"/>
      </a:dk2>
      <a:lt2>
        <a:srgbClr val="FFCC99"/>
      </a:lt2>
      <a:accent1>
        <a:srgbClr val="99FF99"/>
      </a:accent1>
      <a:accent2>
        <a:srgbClr val="CC66FF"/>
      </a:accent2>
      <a:accent3>
        <a:srgbClr val="FFFFFF"/>
      </a:accent3>
      <a:accent4>
        <a:srgbClr val="560056"/>
      </a:accent4>
      <a:accent5>
        <a:srgbClr val="CAFFCA"/>
      </a:accent5>
      <a:accent6>
        <a:srgbClr val="B95CE7"/>
      </a:accent6>
      <a:hlink>
        <a:srgbClr val="FF99CC"/>
      </a:hlink>
      <a:folHlink>
        <a:srgbClr val="006600"/>
      </a:folHlink>
    </a:clrScheme>
    <a:fontScheme name="Blush.pot">
      <a:majorFont>
        <a:latin typeface="Impact"/>
        <a:ea typeface="ＭＳ Ｐゴシック"/>
        <a:cs typeface=""/>
      </a:majorFont>
      <a:minorFont>
        <a:latin typeface="Impac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ja-JP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ktoMM_503 BD 488 NO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ja-JP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ktoMM_503 BD 488 NO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Blush.pot 1">
        <a:dk1>
          <a:srgbClr val="000000"/>
        </a:dk1>
        <a:lt1>
          <a:srgbClr val="FFFFFF"/>
        </a:lt1>
        <a:dk2>
          <a:srgbClr val="6600CC"/>
        </a:dk2>
        <a:lt2>
          <a:srgbClr val="CCECFF"/>
        </a:lt2>
        <a:accent1>
          <a:srgbClr val="00FFCC"/>
        </a:accent1>
        <a:accent2>
          <a:srgbClr val="9933FF"/>
        </a:accent2>
        <a:accent3>
          <a:srgbClr val="B8AAE2"/>
        </a:accent3>
        <a:accent4>
          <a:srgbClr val="DADADA"/>
        </a:accent4>
        <a:accent5>
          <a:srgbClr val="AAFFE2"/>
        </a:accent5>
        <a:accent6>
          <a:srgbClr val="8A2DE7"/>
        </a:accent6>
        <a:hlink>
          <a:srgbClr val="660066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sh.pot 2">
        <a:dk1>
          <a:srgbClr val="660066"/>
        </a:dk1>
        <a:lt1>
          <a:srgbClr val="FFFFFF"/>
        </a:lt1>
        <a:dk2>
          <a:srgbClr val="FF00FF"/>
        </a:dk2>
        <a:lt2>
          <a:srgbClr val="FFCC99"/>
        </a:lt2>
        <a:accent1>
          <a:srgbClr val="99FF99"/>
        </a:accent1>
        <a:accent2>
          <a:srgbClr val="CC66FF"/>
        </a:accent2>
        <a:accent3>
          <a:srgbClr val="FFFFFF"/>
        </a:accent3>
        <a:accent4>
          <a:srgbClr val="560056"/>
        </a:accent4>
        <a:accent5>
          <a:srgbClr val="CAFFCA"/>
        </a:accent5>
        <a:accent6>
          <a:srgbClr val="B95CE7"/>
        </a:accent6>
        <a:hlink>
          <a:srgbClr val="FF99CC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sh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sh.pot 4">
        <a:dk1>
          <a:srgbClr val="000000"/>
        </a:dk1>
        <a:lt1>
          <a:srgbClr val="FFFFFF"/>
        </a:lt1>
        <a:dk2>
          <a:srgbClr val="CC0099"/>
        </a:dk2>
        <a:lt2>
          <a:srgbClr val="FFCCFF"/>
        </a:lt2>
        <a:accent1>
          <a:srgbClr val="00FF00"/>
        </a:accent1>
        <a:accent2>
          <a:srgbClr val="9933FF"/>
        </a:accent2>
        <a:accent3>
          <a:srgbClr val="E2AACA"/>
        </a:accent3>
        <a:accent4>
          <a:srgbClr val="DADADA"/>
        </a:accent4>
        <a:accent5>
          <a:srgbClr val="AAFFAA"/>
        </a:accent5>
        <a:accent6>
          <a:srgbClr val="8A2DE7"/>
        </a:accent6>
        <a:hlink>
          <a:srgbClr val="660066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LC Landscape Template">
  <a:themeElements>
    <a:clrScheme name="NLC Landscape Template.pot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NLC Landscape Templat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ja-JP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ja-JP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NLC Landscape Template.pot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C Landscape Template.pot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C Landscape Templat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C Landscape Template.pot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C Landscape Template.pot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C Landscape Template.pot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420</Words>
  <Application>Microsoft Office PowerPoint</Application>
  <PresentationFormat>画面に合わせる (4:3)</PresentationFormat>
  <Paragraphs>132</Paragraphs>
  <Slides>23</Slides>
  <Notes>15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3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23</vt:i4>
      </vt:variant>
    </vt:vector>
  </HeadingPairs>
  <TitlesOfParts>
    <vt:vector size="39" baseType="lpstr">
      <vt:lpstr>ＭＳ Ｐゴシック</vt:lpstr>
      <vt:lpstr>ＭＳ 明朝</vt:lpstr>
      <vt:lpstr>TektoMM_503 BD 488 NO</vt:lpstr>
      <vt:lpstr>Arial</vt:lpstr>
      <vt:lpstr>Arial Black</vt:lpstr>
      <vt:lpstr>Arial Narrow</vt:lpstr>
      <vt:lpstr>Calibri</vt:lpstr>
      <vt:lpstr>Impact</vt:lpstr>
      <vt:lpstr>Symbol</vt:lpstr>
      <vt:lpstr>Times</vt:lpstr>
      <vt:lpstr>Times New Roman</vt:lpstr>
      <vt:lpstr>Office テーマ</vt:lpstr>
      <vt:lpstr>Blush</vt:lpstr>
      <vt:lpstr>NLC Landscape Template</vt:lpstr>
      <vt:lpstr>Equation</vt:lpstr>
      <vt:lpstr>HiJaak</vt:lpstr>
      <vt:lpstr>Interaction Region  of gamma gamma colliders</vt:lpstr>
      <vt:lpstr>PowerPoint プレゼンテーション</vt:lpstr>
      <vt:lpstr>11/27/98 ACFA WS 清華大学</vt:lpstr>
      <vt:lpstr>PowerPoint プレゼンテーション</vt:lpstr>
      <vt:lpstr>Contents</vt:lpstr>
      <vt:lpstr>Interaction region is a busy place</vt:lpstr>
      <vt:lpstr>  In addition to an e+e- IR….</vt:lpstr>
      <vt:lpstr>Optics</vt:lpstr>
      <vt:lpstr>Optics issues</vt:lpstr>
      <vt:lpstr>an optimization </vt:lpstr>
      <vt:lpstr>lasers in IP</vt:lpstr>
      <vt:lpstr>large final focus mirros,,,</vt:lpstr>
      <vt:lpstr>A NLC design</vt:lpstr>
      <vt:lpstr>Focusing mirrors - tight fit</vt:lpstr>
      <vt:lpstr>Crossing angle consideration for  gg</vt:lpstr>
      <vt:lpstr>Spent electrons</vt:lpstr>
      <vt:lpstr>pair backgrounds</vt:lpstr>
      <vt:lpstr>Outgoing Particle</vt:lpstr>
      <vt:lpstr>PowerPoint プレゼンテーション</vt:lpstr>
      <vt:lpstr>PowerPoint プレゼンテーション</vt:lpstr>
      <vt:lpstr>Detectors </vt:lpstr>
      <vt:lpstr>Summary</vt:lpstr>
      <vt:lpstr>A lot of fun to do !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PLC detector</dc:title>
  <dc:creator>高橋　徹</dc:creator>
  <cp:lastModifiedBy>高橋徹</cp:lastModifiedBy>
  <cp:revision>101</cp:revision>
  <dcterms:created xsi:type="dcterms:W3CDTF">2008-09-17T03:54:51Z</dcterms:created>
  <dcterms:modified xsi:type="dcterms:W3CDTF">2017-04-25T06:38:39Z</dcterms:modified>
</cp:coreProperties>
</file>