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77" r:id="rId4"/>
    <p:sldId id="278" r:id="rId5"/>
    <p:sldId id="282" r:id="rId6"/>
    <p:sldId id="299" r:id="rId7"/>
    <p:sldId id="283" r:id="rId8"/>
    <p:sldId id="286" r:id="rId9"/>
    <p:sldId id="287" r:id="rId10"/>
    <p:sldId id="288" r:id="rId11"/>
    <p:sldId id="301" r:id="rId12"/>
    <p:sldId id="290" r:id="rId13"/>
    <p:sldId id="291" r:id="rId14"/>
    <p:sldId id="302" r:id="rId15"/>
    <p:sldId id="304" r:id="rId16"/>
    <p:sldId id="292" r:id="rId17"/>
    <p:sldId id="307" r:id="rId18"/>
    <p:sldId id="308" r:id="rId19"/>
    <p:sldId id="310" r:id="rId20"/>
    <p:sldId id="305" r:id="rId21"/>
    <p:sldId id="306" r:id="rId22"/>
    <p:sldId id="260" r:id="rId23"/>
    <p:sldId id="294" r:id="rId24"/>
    <p:sldId id="295" r:id="rId25"/>
    <p:sldId id="296" r:id="rId26"/>
    <p:sldId id="297" r:id="rId27"/>
    <p:sldId id="261" r:id="rId28"/>
    <p:sldId id="266" r:id="rId29"/>
    <p:sldId id="267" r:id="rId30"/>
    <p:sldId id="274" r:id="rId31"/>
    <p:sldId id="309" r:id="rId32"/>
    <p:sldId id="293" r:id="rId33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94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6BEBD-7B69-D642-82D6-827174814B86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E5C2A-94A2-2A4E-871E-6B4FB2D5D39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40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C45C3DB1-876C-9442-A649-094BB67C8B27}" type="slidenum">
              <a:rPr lang="en-US" sz="1200"/>
              <a:pPr>
                <a:defRPr/>
              </a:pPr>
              <a:t>3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0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E6FA80C9-2B3B-7445-BABD-816C5F1E47AE}" type="slidenum">
              <a:rPr lang="en-US" sz="1200"/>
              <a:pPr>
                <a:defRPr/>
              </a:pPr>
              <a:t>6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0"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69295400-7472-1A4F-A938-E0F9F36ED043}" type="slidenum">
              <a:rPr lang="en-US" sz="1200"/>
              <a:pPr>
                <a:defRPr/>
              </a:pPr>
              <a:t>7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0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8569A595-0F26-8D4B-A52E-702C7568BB38}" type="slidenum">
              <a:rPr lang="en-US" sz="1200"/>
              <a:pPr>
                <a:defRPr/>
              </a:pPr>
              <a:t>8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kumimoji="0" lang="en-US"/>
              <a:t>As part of a globle effort on understanding the underling phsics of the blowout regime, ucla is in a quite unique position.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5697E1A1-195C-5B42-AD5D-AEDD74087FBB}" type="slidenum">
              <a:rPr lang="en-US" sz="1200"/>
              <a:pPr>
                <a:defRPr/>
              </a:pPr>
              <a:t>14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kumimoji="0" lang="en-US"/>
              <a:t>A idea that is crazy enough to work! </a:t>
            </a:r>
          </a:p>
          <a:p>
            <a:pPr eaLnBrk="1" hangingPunct="1">
              <a:defRPr/>
            </a:pPr>
            <a:r>
              <a:rPr kumimoji="0" lang="en-US"/>
              <a:t>It was quite unrealistic at the time when it was born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26BC538A-3778-6447-8D4E-F97559CC959F}" type="slidenum">
              <a:rPr lang="en-US" sz="1200"/>
              <a:pPr>
                <a:defRPr/>
              </a:pPr>
              <a:t>15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kumimoji="0" lang="en-US"/>
              <a:t>A idea that is crazy enough to work! </a:t>
            </a:r>
          </a:p>
          <a:p>
            <a:pPr eaLnBrk="1" hangingPunct="1">
              <a:defRPr/>
            </a:pPr>
            <a:r>
              <a:rPr kumimoji="0" lang="en-US"/>
              <a:t>It was quite unrealistic at the time when it was born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 smtClean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fld id="{72A2CE2D-0AF8-43FF-8140-9DA60634207A}" type="slidenum">
              <a:rPr lang="en-US" altLang="zh-CN" smtClean="0"/>
              <a:pPr/>
              <a:t>20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fld id="{9045D1D7-A76D-403C-AAF7-8589CB33A71A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补了一张颜色比较深的图</a:t>
            </a:r>
            <a:r>
              <a:rPr lang="en-US" altLang="zh-CN" dirty="0" smtClean="0"/>
              <a:t>~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0E315-34EB-4EAC-932A-603A7FE4280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1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52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35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589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271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81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495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799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394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143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048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5C777-FFF5-7E48-9168-7A2EE3E3F745}" type="datetimeFigureOut">
              <a:rPr kumimoji="1" lang="zh-CN" altLang="en-US" smtClean="0"/>
              <a:t>17/4/23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241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2.png"/><Relationship Id="rId5" Type="http://schemas.openxmlformats.org/officeDocument/2006/relationships/oleObject" Target="../embeddings/Microsoft_Word_97_-_2004___1.doc"/><Relationship Id="rId6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s://arxiv.org/abs/1610.007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5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file://localhost/Users/wei/Desktop/Recent_Talks/6gev_flat.mov" TargetMode="External"/><Relationship Id="rId4" Type="http://schemas.openxmlformats.org/officeDocument/2006/relationships/video" Target="file://localhost/Users/wei/Desktop/Recent_Talks/6gev_flat.mov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microsoft.com/office/2007/relationships/media" Target="file://localhost/Users/wei/Desktop/Recent_Talks/1point6gev_flat.mov" TargetMode="External"/><Relationship Id="rId2" Type="http://schemas.openxmlformats.org/officeDocument/2006/relationships/video" Target="file://localhost/Users/wei/Desktop/Recent_Talks/1point6gev_flat.m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529" y="1485058"/>
            <a:ext cx="8875059" cy="1470025"/>
          </a:xfrm>
        </p:spPr>
        <p:txBody>
          <a:bodyPr>
            <a:noAutofit/>
          </a:bodyPr>
          <a:lstStyle/>
          <a:p>
            <a:r>
              <a:rPr kumimoji="1" lang="en-US" altLang="zh-CN" sz="3600" b="1" dirty="0" smtClean="0"/>
              <a:t>Key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Physics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of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Plasma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Based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Acceleration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and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its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/>
              <a:t>I</a:t>
            </a:r>
            <a:r>
              <a:rPr kumimoji="1" lang="en-US" altLang="zh-CN" sz="3600" b="1" dirty="0" smtClean="0"/>
              <a:t>mplication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to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gamma-gamma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/>
              <a:t>C</a:t>
            </a:r>
            <a:r>
              <a:rPr kumimoji="1" lang="en-US" altLang="zh-CN" sz="3600" b="1" dirty="0" smtClean="0"/>
              <a:t>ollider</a:t>
            </a:r>
            <a:endParaRPr kumimoji="1" lang="zh-CN" altLang="en-US" sz="36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44384" y="3886200"/>
            <a:ext cx="7086600" cy="2284506"/>
          </a:xfrm>
        </p:spPr>
        <p:txBody>
          <a:bodyPr>
            <a:normAutofit fontScale="92500"/>
          </a:bodyPr>
          <a:lstStyle/>
          <a:p>
            <a:r>
              <a:rPr kumimoji="1" lang="en-US" altLang="zh-CN" b="1" dirty="0" smtClean="0"/>
              <a:t>Wei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Lu</a:t>
            </a:r>
          </a:p>
          <a:p>
            <a:r>
              <a:rPr kumimoji="1" lang="en-US" altLang="zh-CN" b="1" dirty="0" smtClean="0"/>
              <a:t>Tsinghua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University</a:t>
            </a:r>
            <a:endParaRPr kumimoji="1" lang="en-US" altLang="zh-CN" b="1" dirty="0"/>
          </a:p>
          <a:p>
            <a:r>
              <a:rPr kumimoji="1" lang="en-US" altLang="zh-CN" sz="2600" b="1" dirty="0" smtClean="0"/>
              <a:t>The Mini-workshop on Future Gamma-gamma collider</a:t>
            </a:r>
          </a:p>
          <a:p>
            <a:r>
              <a:rPr kumimoji="1" lang="en-US" altLang="zh-CN" sz="2600" b="1" dirty="0" smtClean="0"/>
              <a:t>Beijing,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April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23-</a:t>
            </a:r>
            <a:r>
              <a:rPr kumimoji="1" lang="en-US" altLang="zh-CN" sz="2600" b="1" dirty="0"/>
              <a:t>26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 smtClean="0"/>
              <a:t>2017</a:t>
            </a:r>
            <a:endParaRPr kumimoji="1" lang="zh-CN" alt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76415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501968" y="200783"/>
            <a:ext cx="8109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 smtClean="0">
                <a:latin typeface="+mj-lt"/>
              </a:rPr>
              <a:t> </a:t>
            </a:r>
            <a:r>
              <a:rPr lang="en-US" altLang="zh-CN" sz="2800" b="1" dirty="0">
                <a:latin typeface="+mj-lt"/>
              </a:rPr>
              <a:t>K</a:t>
            </a:r>
            <a:r>
              <a:rPr lang="en-US" altLang="zh-CN" sz="2800" b="1" dirty="0" smtClean="0">
                <a:latin typeface="+mj-lt"/>
              </a:rPr>
              <a:t>ey</a:t>
            </a:r>
            <a:r>
              <a:rPr lang="zh-CN" altLang="en-US" sz="2800" b="1" dirty="0" smtClean="0">
                <a:latin typeface="+mj-lt"/>
              </a:rPr>
              <a:t> </a:t>
            </a:r>
            <a:r>
              <a:rPr lang="en-US" altLang="zh-CN" sz="2800" b="1" dirty="0" smtClean="0">
                <a:latin typeface="+mj-lt"/>
              </a:rPr>
              <a:t>questions for</a:t>
            </a:r>
            <a:r>
              <a:rPr lang="zh-CN" altLang="en-US" sz="2800" b="1" dirty="0" smtClean="0">
                <a:latin typeface="+mj-lt"/>
              </a:rPr>
              <a:t> </a:t>
            </a:r>
            <a:r>
              <a:rPr lang="en-US" altLang="zh-CN" sz="2800" b="1" dirty="0" smtClean="0">
                <a:latin typeface="+mj-lt"/>
              </a:rPr>
              <a:t>high</a:t>
            </a:r>
            <a:r>
              <a:rPr lang="zh-CN" altLang="en-US" sz="2800" b="1" dirty="0" smtClean="0">
                <a:latin typeface="+mj-lt"/>
              </a:rPr>
              <a:t> </a:t>
            </a:r>
            <a:r>
              <a:rPr lang="en-US" altLang="zh-CN" sz="2800" b="1" dirty="0" smtClean="0">
                <a:latin typeface="+mj-lt"/>
              </a:rPr>
              <a:t>quality</a:t>
            </a:r>
            <a:r>
              <a:rPr lang="zh-CN" altLang="en-US" sz="2800" b="1" dirty="0" smtClean="0">
                <a:latin typeface="+mj-lt"/>
              </a:rPr>
              <a:t> </a:t>
            </a:r>
            <a:r>
              <a:rPr lang="en-US" altLang="zh-CN" sz="2800" b="1" dirty="0" smtClean="0">
                <a:latin typeface="+mj-lt"/>
              </a:rPr>
              <a:t>electron</a:t>
            </a:r>
            <a:r>
              <a:rPr lang="zh-CN" altLang="en-US" sz="2800" b="1" dirty="0" smtClean="0">
                <a:latin typeface="+mj-lt"/>
              </a:rPr>
              <a:t> </a:t>
            </a:r>
            <a:r>
              <a:rPr lang="en-US" altLang="zh-CN" sz="2800" b="1" dirty="0" smtClean="0">
                <a:latin typeface="+mj-lt"/>
              </a:rPr>
              <a:t>acceleration</a:t>
            </a:r>
            <a:r>
              <a:rPr lang="zh-CN" altLang="en-US" sz="2800" b="1" dirty="0" smtClean="0">
                <a:latin typeface="+mj-lt"/>
              </a:rPr>
              <a:t> </a:t>
            </a:r>
            <a:endParaRPr lang="en-US" sz="2800" b="1" dirty="0"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8588" y="971176"/>
            <a:ext cx="8253292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400" b="1" dirty="0" smtClean="0"/>
              <a:t>Can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uniform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and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high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efficiency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/>
              <a:t>acceleration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be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achieved</a:t>
            </a:r>
            <a:r>
              <a:rPr kumimoji="1" lang="zh-CN" altLang="en-US" sz="2400" b="1" dirty="0" smtClean="0"/>
              <a:t>? </a:t>
            </a:r>
            <a:endParaRPr kumimoji="1" lang="en-US" altLang="zh-CN" sz="2400" b="1" dirty="0" smtClean="0"/>
          </a:p>
          <a:p>
            <a:pPr marL="285750" indent="-285750">
              <a:buFont typeface="Wingdings" charset="2"/>
              <a:buChar char="l"/>
            </a:pPr>
            <a:endParaRPr kumimoji="1" lang="en-US" altLang="zh-CN" sz="2400" b="1" dirty="0"/>
          </a:p>
          <a:p>
            <a:pPr marL="285750" indent="-285750">
              <a:buFont typeface="Wingdings" charset="2"/>
              <a:buChar char="l"/>
            </a:pPr>
            <a:r>
              <a:rPr kumimoji="1" lang="zh-CN" altLang="zh-CN" sz="2400" b="1" dirty="0" smtClean="0"/>
              <a:t> </a:t>
            </a:r>
            <a:r>
              <a:rPr kumimoji="1" lang="en-US" altLang="zh-CN" sz="2400" b="1" dirty="0" smtClean="0"/>
              <a:t>Can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the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driver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(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laser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particle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beam</a:t>
            </a:r>
            <a:r>
              <a:rPr kumimoji="1" lang="en-US" altLang="zh-CN" sz="2400" b="1" dirty="0" smtClean="0"/>
              <a:t>)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propagate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stably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to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form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a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stable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structure</a:t>
            </a:r>
            <a:r>
              <a:rPr kumimoji="1" lang="en-US" altLang="zh-CN" sz="2400" b="1" dirty="0" smtClean="0"/>
              <a:t>?</a:t>
            </a:r>
            <a:r>
              <a:rPr kumimoji="1" lang="zh-CN" altLang="en-US" sz="2400" b="1" dirty="0" smtClean="0"/>
              <a:t> </a:t>
            </a:r>
            <a:endParaRPr kumimoji="1" lang="en-US" altLang="zh-CN" sz="2400" b="1" dirty="0" smtClean="0"/>
          </a:p>
          <a:p>
            <a:pPr marL="285750" indent="-285750">
              <a:buFont typeface="Wingdings" charset="2"/>
              <a:buChar char="l"/>
            </a:pPr>
            <a:endParaRPr kumimoji="1" lang="en-US" altLang="zh-CN" sz="2400" b="1" dirty="0"/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400" b="1" dirty="0"/>
              <a:t>For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beam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drivers,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can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a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good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transformer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ratio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/>
              <a:t>(TR)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be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achieved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stably?</a:t>
            </a:r>
            <a:r>
              <a:rPr kumimoji="1" lang="zh-CN" altLang="en-US" sz="2400" b="1" dirty="0"/>
              <a:t> </a:t>
            </a:r>
            <a:endParaRPr kumimoji="1" lang="en-US" altLang="zh-CN" sz="2400" b="1" dirty="0" smtClean="0"/>
          </a:p>
          <a:p>
            <a:pPr marL="285750" indent="-285750">
              <a:buFont typeface="Wingdings" charset="2"/>
              <a:buChar char="l"/>
            </a:pPr>
            <a:endParaRPr kumimoji="1" lang="en-US" altLang="zh-CN" sz="2400" b="1" dirty="0"/>
          </a:p>
          <a:p>
            <a:pPr marL="285750" indent="-285750">
              <a:buFont typeface="Wingdings" charset="2"/>
              <a:buChar char="l"/>
            </a:pPr>
            <a:r>
              <a:rPr kumimoji="1" lang="zh-CN" altLang="zh-CN" sz="2400" b="1" dirty="0" smtClean="0"/>
              <a:t> </a:t>
            </a:r>
            <a:r>
              <a:rPr kumimoji="1" lang="en-US" altLang="zh-CN" sz="2400" b="1" dirty="0" smtClean="0"/>
              <a:t>Can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very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high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quality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beams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(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low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energy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spread,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high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current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,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low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err="1" smtClean="0">
                <a:solidFill>
                  <a:srgbClr val="FF0000"/>
                </a:solidFill>
              </a:rPr>
              <a:t>emittance</a:t>
            </a:r>
            <a:r>
              <a:rPr kumimoji="1" lang="en-US" altLang="zh-CN" sz="2400" b="1" dirty="0" smtClean="0"/>
              <a:t>)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be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generated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in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PBA?</a:t>
            </a:r>
            <a:r>
              <a:rPr kumimoji="1" lang="zh-CN" altLang="en-US" sz="2400" b="1" dirty="0" smtClean="0"/>
              <a:t> </a:t>
            </a:r>
            <a:endParaRPr kumimoji="1" lang="en-US" altLang="zh-CN" sz="2400" b="1" dirty="0" smtClean="0"/>
          </a:p>
          <a:p>
            <a:pPr marL="285750" indent="-285750">
              <a:buFont typeface="Wingdings" charset="2"/>
              <a:buChar char="l"/>
            </a:pPr>
            <a:endParaRPr kumimoji="1" lang="en-US" altLang="zh-CN" sz="2400" b="1" dirty="0"/>
          </a:p>
          <a:p>
            <a:pPr marL="285750" indent="-285750">
              <a:buFont typeface="Wingdings" charset="2"/>
              <a:buChar char="l"/>
            </a:pPr>
            <a:r>
              <a:rPr kumimoji="1" lang="zh-CN" altLang="zh-CN" sz="2400" b="1" dirty="0" smtClean="0"/>
              <a:t> </a:t>
            </a:r>
            <a:r>
              <a:rPr kumimoji="1" lang="en-US" altLang="zh-CN" sz="2400" b="1" dirty="0" smtClean="0"/>
              <a:t>Can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different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sections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of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accelerators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be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properly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staged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with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well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preserved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quality</a:t>
            </a:r>
            <a:r>
              <a:rPr kumimoji="1" lang="en-US" altLang="zh-CN" sz="2400" b="1" dirty="0" smtClean="0"/>
              <a:t>?</a:t>
            </a:r>
            <a:r>
              <a:rPr kumimoji="1" lang="zh-CN" altLang="en-US" sz="2400" b="1" dirty="0" smtClean="0"/>
              <a:t> </a:t>
            </a:r>
            <a:endParaRPr kumimoji="1" lang="en-US" altLang="zh-CN" sz="2400" b="1" dirty="0" smtClean="0"/>
          </a:p>
          <a:p>
            <a:pPr marL="285750" indent="-285750">
              <a:buFont typeface="Wingdings" charset="2"/>
              <a:buChar char="l"/>
            </a:pPr>
            <a:endParaRPr kumimoji="1" lang="en-US" altLang="zh-CN" sz="2400" b="1" dirty="0"/>
          </a:p>
          <a:p>
            <a:endParaRPr kumimoji="1" lang="en-US" altLang="zh-CN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63324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003119" y="0"/>
            <a:ext cx="65792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+mj-lt"/>
                <a:cs typeface="+mn-cs"/>
              </a:rPr>
              <a:t>Understand the Blowout </a:t>
            </a:r>
            <a:r>
              <a:rPr lang="en-US" sz="3600" b="1" dirty="0" smtClean="0">
                <a:latin typeface="+mj-lt"/>
                <a:cs typeface="+mn-cs"/>
              </a:rPr>
              <a:t>Regime</a:t>
            </a:r>
            <a:r>
              <a:rPr lang="en-US" altLang="zh-CN" sz="3600" b="1" dirty="0" smtClean="0">
                <a:latin typeface="+mj-lt"/>
                <a:cs typeface="+mn-cs"/>
              </a:rPr>
              <a:t>:</a:t>
            </a:r>
            <a:endParaRPr lang="en-US" sz="3600" b="1" dirty="0">
              <a:latin typeface="+mj-lt"/>
              <a:cs typeface="+mn-cs"/>
            </a:endParaRPr>
          </a:p>
          <a:p>
            <a:pPr algn="ctr">
              <a:defRPr/>
            </a:pPr>
            <a:r>
              <a:rPr lang="en-US" sz="3600" b="1" dirty="0" smtClean="0">
                <a:latin typeface="+mj-lt"/>
                <a:cs typeface="+mn-cs"/>
              </a:rPr>
              <a:t>Wake </a:t>
            </a:r>
            <a:r>
              <a:rPr lang="en-US" sz="3600" b="1" dirty="0">
                <a:latin typeface="+mj-lt"/>
                <a:cs typeface="+mn-cs"/>
              </a:rPr>
              <a:t>Excitation</a:t>
            </a:r>
            <a:endParaRPr lang="en-US" dirty="0">
              <a:latin typeface="+mj-lt"/>
              <a:cs typeface="+mn-cs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581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23850" y="5229225"/>
            <a:ext cx="845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cs typeface="+mn-cs"/>
              </a:rPr>
              <a:t>The key is to understand how the ion channel boundary is formed by narrow electron drivers or matched laser drivers!   </a:t>
            </a:r>
          </a:p>
        </p:txBody>
      </p:sp>
      <p:grpSp>
        <p:nvGrpSpPr>
          <p:cNvPr id="38916" name="Group 12"/>
          <p:cNvGrpSpPr>
            <a:grpSpLocks/>
          </p:cNvGrpSpPr>
          <p:nvPr/>
        </p:nvGrpSpPr>
        <p:grpSpPr bwMode="auto">
          <a:xfrm>
            <a:off x="4211638" y="2420938"/>
            <a:ext cx="4038600" cy="2971800"/>
            <a:chOff x="1008" y="1248"/>
            <a:chExt cx="3600" cy="2496"/>
          </a:xfrm>
        </p:grpSpPr>
        <p:pic>
          <p:nvPicPr>
            <p:cNvPr id="6964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248"/>
              <a:ext cx="3600" cy="2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38920" name="Object 14"/>
            <p:cNvGraphicFramePr>
              <a:graphicFrameLocks noChangeAspect="1"/>
            </p:cNvGraphicFramePr>
            <p:nvPr/>
          </p:nvGraphicFramePr>
          <p:xfrm>
            <a:off x="3216" y="3394"/>
            <a:ext cx="912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31" name="Equation" r:id="rId5" imgW="533400" imgH="177800" progId="Equation.3">
                    <p:embed/>
                  </p:oleObj>
                </mc:Choice>
                <mc:Fallback>
                  <p:oleObj name="Equation" r:id="rId5" imgW="5334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3394"/>
                          <a:ext cx="912" cy="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21" name="Object 15"/>
            <p:cNvGraphicFramePr>
              <a:graphicFrameLocks noChangeAspect="1"/>
            </p:cNvGraphicFramePr>
            <p:nvPr/>
          </p:nvGraphicFramePr>
          <p:xfrm>
            <a:off x="1392" y="3401"/>
            <a:ext cx="1158" cy="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32" name="公式" r:id="rId7" imgW="685800" imgH="241300" progId="Equation.3">
                    <p:embed/>
                  </p:oleObj>
                </mc:Choice>
                <mc:Fallback>
                  <p:oleObj name="公式" r:id="rId7" imgW="685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3401"/>
                          <a:ext cx="1158" cy="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1547813" y="1484313"/>
            <a:ext cx="6192837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0000CC"/>
                </a:solidFill>
                <a:latin typeface="Arial" charset="0"/>
              </a:rPr>
              <a:t>A “double” boundary layer problem</a:t>
            </a:r>
            <a:endParaRPr lang="en-US" altLang="zh-CN" sz="2800" b="1" baseline="-25000" dirty="0">
              <a:solidFill>
                <a:srgbClr val="0000CC"/>
              </a:solidFill>
              <a:latin typeface="Arial" charset="0"/>
            </a:endParaRPr>
          </a:p>
          <a:p>
            <a:pPr algn="ctr">
              <a:defRPr/>
            </a:pPr>
            <a:r>
              <a:rPr lang="en-US" altLang="zh-CN" sz="2800" b="1" baseline="-25000" dirty="0">
                <a:solidFill>
                  <a:srgbClr val="0000CC"/>
                </a:solidFill>
                <a:latin typeface="Arial" charset="0"/>
              </a:rPr>
              <a:t>Ion column  +  sheath +  linear region</a:t>
            </a:r>
            <a:endParaRPr lang="zh-CN" altLang="en-US" sz="2800" b="1" baseline="-25000" dirty="0">
              <a:solidFill>
                <a:srgbClr val="0000CC"/>
              </a:solidFill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457200" y="6156325"/>
            <a:ext cx="746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cs typeface="+mn-cs"/>
              </a:rPr>
              <a:t>W. Lu et al., PoP (2005), PRL (200</a:t>
            </a:r>
            <a:r>
              <a:rPr lang="en-US" sz="2000" b="1">
                <a:solidFill>
                  <a:srgbClr val="0000FF"/>
                </a:solidFill>
                <a:latin typeface="Times New Roman" charset="0"/>
              </a:rPr>
              <a:t>6), PoP (2006)[invited]</a:t>
            </a:r>
          </a:p>
          <a:p>
            <a:pPr>
              <a:defRPr/>
            </a:pPr>
            <a:endParaRPr lang="en-US" sz="2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9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&#10;402phypic.jpg                                                  005D6F8BMacintosh HD                   BA575C7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2989262" cy="2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04800" y="152400"/>
            <a:ext cx="845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FF"/>
                </a:solidFill>
                <a:latin typeface="+mj-lt"/>
                <a:cs typeface="+mn-cs"/>
              </a:rPr>
              <a:t>Beam loading efficiency and energy spread</a:t>
            </a:r>
            <a:endParaRPr lang="en-US" sz="4400" b="1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647700" y="1125538"/>
            <a:ext cx="8748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Verdana" charset="0"/>
                <a:cs typeface="+mn-cs"/>
              </a:rPr>
              <a:t>High efficiency (near 100%) </a:t>
            </a:r>
            <a:r>
              <a:rPr lang="en-US" sz="2000" b="1" dirty="0">
                <a:latin typeface="Verdana" charset="0"/>
                <a:cs typeface="+mn-cs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Verdana" charset="0"/>
                <a:cs typeface="+mn-cs"/>
              </a:rPr>
              <a:t> Uniform acceleration  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685800" y="6400800"/>
            <a:ext cx="762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cs typeface="+mn-cs"/>
              </a:rPr>
              <a:t>M. Tzoufras,W. Lu et al., PRL (200</a:t>
            </a: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8), PoP [invited] (2009)</a:t>
            </a:r>
          </a:p>
          <a:p>
            <a:pPr>
              <a:defRPr/>
            </a:pPr>
            <a:endParaRPr lang="en-US" sz="2000">
              <a:latin typeface="Times New Roman" charset="0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9725025" y="61182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40969" name="Picture 2" descr="411figpap1.jpg                                                 005D6F8BMacintosh HD                   BA575C72:"/>
          <p:cNvSpPr>
            <a:spLocks noChangeAspect="1" noChangeArrowheads="1"/>
          </p:cNvSpPr>
          <p:nvPr/>
        </p:nvSpPr>
        <p:spPr bwMode="auto">
          <a:xfrm>
            <a:off x="4859338" y="1754188"/>
            <a:ext cx="30257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0970" name="Picture 2" descr="411figpap1.jpg                                                 005D6F8BMacintosh HD                   BA575C7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3115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75765" y="5055658"/>
            <a:ext cx="603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b="1" dirty="0" smtClean="0"/>
              <a:t>For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beam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driver</a:t>
            </a:r>
            <a:r>
              <a:rPr kumimoji="1" lang="zh-CN" altLang="en-US" b="1" dirty="0" smtClean="0"/>
              <a:t>, </a:t>
            </a:r>
            <a:r>
              <a:rPr kumimoji="1" lang="en-US" altLang="zh-CN" b="1" dirty="0" smtClean="0"/>
              <a:t>there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is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no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err="1" smtClean="0"/>
              <a:t>dephasing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between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bunches</a:t>
            </a:r>
            <a:endParaRPr kumimoji="1" lang="en-US" altLang="zh-CN" b="1" dirty="0"/>
          </a:p>
          <a:p>
            <a:r>
              <a:rPr kumimoji="1" lang="zh-CN" altLang="en-US" b="1" dirty="0" smtClean="0"/>
              <a:t> </a:t>
            </a:r>
            <a:endParaRPr kumimoji="1" lang="en-US" altLang="zh-CN" b="1" dirty="0" smtClean="0"/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b="1" dirty="0" smtClean="0"/>
              <a:t>For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laser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driver</a:t>
            </a:r>
            <a:r>
              <a:rPr kumimoji="1" lang="zh-CN" altLang="en-US" b="1" dirty="0" smtClean="0"/>
              <a:t>, </a:t>
            </a:r>
            <a:r>
              <a:rPr kumimoji="1" lang="en-US" altLang="zh-CN" b="1" dirty="0" err="1" smtClean="0"/>
              <a:t>dephasing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reduces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overall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efficiency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2378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Verified</a:t>
            </a:r>
            <a:r>
              <a:rPr lang="zh-CN" altLang="en-US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 </a:t>
            </a:r>
            <a:r>
              <a:rPr lang="en-US" altLang="zh-CN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through</a:t>
            </a:r>
            <a:r>
              <a:rPr lang="zh-CN" altLang="en-US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 </a:t>
            </a:r>
            <a:r>
              <a:rPr lang="en-US" altLang="zh-CN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Experiment</a:t>
            </a:r>
            <a:endParaRPr lang="en-US" sz="4000" b="1" kern="1200" dirty="0">
              <a:solidFill>
                <a:srgbClr val="0000FF"/>
              </a:solidFill>
              <a:ea typeface="宋体" charset="0"/>
              <a:cs typeface="+mn-cs"/>
            </a:endParaRPr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8619"/>
            <a:ext cx="35941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533" y="1125538"/>
            <a:ext cx="907346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sz="2800" b="1" dirty="0">
                <a:solidFill>
                  <a:srgbClr val="FF0000"/>
                </a:solidFill>
                <a:cs typeface="+mn-cs"/>
              </a:rPr>
              <a:t>30-50% </a:t>
            </a:r>
            <a:r>
              <a:rPr kumimoji="1" lang="en-US" altLang="zh-CN" sz="2800" b="1" dirty="0">
                <a:solidFill>
                  <a:srgbClr val="FF0000"/>
                </a:solidFill>
                <a:cs typeface="+mn-cs"/>
              </a:rPr>
              <a:t>energy</a:t>
            </a:r>
            <a:r>
              <a:rPr kumimoji="1"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cs typeface="+mn-cs"/>
              </a:rPr>
              <a:t>conversion</a:t>
            </a:r>
            <a:r>
              <a:rPr kumimoji="1"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  <a:cs typeface="+mn-cs"/>
              </a:rPr>
              <a:t>efficiency with 2% energy spread</a:t>
            </a:r>
            <a:endParaRPr kumimoji="1" lang="en-US" sz="28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89" y="2139949"/>
            <a:ext cx="3112902" cy="343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97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4118" y="41183"/>
            <a:ext cx="83801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3366FF"/>
                </a:solidFill>
                <a:latin typeface="+mj-lt"/>
                <a:cs typeface="+mn-cs"/>
              </a:rPr>
              <a:t>The</a:t>
            </a:r>
            <a:r>
              <a:rPr lang="zh-CN" altLang="en-US" sz="3600" b="1" dirty="0" smtClean="0">
                <a:solidFill>
                  <a:srgbClr val="3366FF"/>
                </a:solidFill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solidFill>
                  <a:srgbClr val="3366FF"/>
                </a:solidFill>
                <a:latin typeface="+mj-lt"/>
                <a:cs typeface="+mn-cs"/>
              </a:rPr>
              <a:t>stability</a:t>
            </a:r>
            <a:r>
              <a:rPr lang="zh-CN" altLang="en-US" sz="3600" b="1" dirty="0" smtClean="0">
                <a:solidFill>
                  <a:srgbClr val="3366FF"/>
                </a:solidFill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solidFill>
                  <a:srgbClr val="3366FF"/>
                </a:solidFill>
                <a:latin typeface="+mj-lt"/>
                <a:cs typeface="+mn-cs"/>
              </a:rPr>
              <a:t>of</a:t>
            </a:r>
            <a:r>
              <a:rPr lang="zh-CN" altLang="en-US" sz="3600" b="1" dirty="0" smtClean="0">
                <a:solidFill>
                  <a:srgbClr val="3366FF"/>
                </a:solidFill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solidFill>
                  <a:srgbClr val="3366FF"/>
                </a:solidFill>
                <a:latin typeface="+mj-lt"/>
                <a:cs typeface="+mn-cs"/>
              </a:rPr>
              <a:t>electron</a:t>
            </a:r>
            <a:r>
              <a:rPr lang="zh-CN" altLang="en-US" sz="3600" b="1" dirty="0">
                <a:solidFill>
                  <a:srgbClr val="3366FF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3366FF"/>
                </a:solidFill>
                <a:latin typeface="+mj-lt"/>
              </a:rPr>
              <a:t>beam: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cs typeface="+mn-cs"/>
              </a:rPr>
              <a:t> hosing 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+mn-cs"/>
              </a:rPr>
              <a:t>instability 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648200" y="6248400"/>
            <a:ext cx="3704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3366FF"/>
                </a:solidFill>
              </a:rPr>
              <a:t>C. Huang, W. Lu et al., PRL (2007)</a:t>
            </a:r>
            <a:endParaRPr lang="en-US" dirty="0">
              <a:solidFill>
                <a:srgbClr val="3366FF"/>
              </a:solidFill>
              <a:latin typeface="Times New Roman" charset="0"/>
            </a:endParaRP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26744"/>
            <a:ext cx="396081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88181" y="4689102"/>
            <a:ext cx="7920037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cs typeface="+mn-cs"/>
              </a:rPr>
              <a:t>Four factors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come 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into play, surprisingly all reduce hosing: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Beam current profile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Curvature of ion channel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Relativistic motion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Return current in the sheath</a:t>
            </a:r>
          </a:p>
          <a:p>
            <a:pPr>
              <a:buFontTx/>
              <a:buChar char="•"/>
              <a:defRPr/>
            </a:pPr>
            <a:endParaRPr lang="en-US" sz="2000" b="1" dirty="0">
              <a:solidFill>
                <a:srgbClr val="FF0000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US" sz="3600" b="1" dirty="0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  <p:sp>
        <p:nvSpPr>
          <p:cNvPr id="40965" name="Rectangle 1"/>
          <p:cNvSpPr>
            <a:spLocks noChangeArrowheads="1"/>
          </p:cNvSpPr>
          <p:nvPr/>
        </p:nvSpPr>
        <p:spPr bwMode="auto">
          <a:xfrm>
            <a:off x="358586" y="1040498"/>
            <a:ext cx="91589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altLang="zh-CN" b="1" dirty="0" smtClean="0">
              <a:solidFill>
                <a:srgbClr val="3366FF"/>
              </a:solidFill>
              <a:latin typeface="Gill Sans" charset="0"/>
            </a:endParaRPr>
          </a:p>
          <a:p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Due</a:t>
            </a:r>
            <a:r>
              <a:rPr lang="zh-CN" altLang="en-US" b="1" dirty="0" smtClean="0">
                <a:solidFill>
                  <a:srgbClr val="3366FF"/>
                </a:solidFill>
                <a:latin typeface="Gill Sans" charset="0"/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to</a:t>
            </a:r>
            <a:r>
              <a:rPr lang="zh-CN" altLang="en-US" b="1" dirty="0" smtClean="0">
                <a:solidFill>
                  <a:srgbClr val="3366FF"/>
                </a:solidFill>
                <a:latin typeface="Gill Sans" charset="0"/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the</a:t>
            </a:r>
            <a:r>
              <a:rPr lang="zh-CN" altLang="en-US" b="1" dirty="0" smtClean="0">
                <a:solidFill>
                  <a:srgbClr val="3366FF"/>
                </a:solidFill>
                <a:latin typeface="Gill Sans" charset="0"/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coupling between </a:t>
            </a:r>
            <a:r>
              <a:rPr lang="en-US" altLang="zh-CN" b="1" dirty="0">
                <a:solidFill>
                  <a:srgbClr val="3366FF"/>
                </a:solidFill>
                <a:latin typeface="Gill Sans" charset="0"/>
              </a:rPr>
              <a:t>the beam </a:t>
            </a:r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 </a:t>
            </a:r>
            <a:r>
              <a:rPr lang="en-US" altLang="zh-CN" b="1" dirty="0">
                <a:solidFill>
                  <a:srgbClr val="3366FF"/>
                </a:solidFill>
                <a:latin typeface="Gill Sans" charset="0"/>
              </a:rPr>
              <a:t>and the </a:t>
            </a:r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ion channel</a:t>
            </a:r>
            <a:r>
              <a:rPr lang="zh-CN" altLang="en-US" b="1" dirty="0" smtClean="0">
                <a:solidFill>
                  <a:srgbClr val="3366FF"/>
                </a:solidFill>
                <a:latin typeface="Gill Sans" charset="0"/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  <a:latin typeface="Gill Sans" charset="0"/>
              </a:rPr>
              <a:t>boundary</a:t>
            </a:r>
            <a:endParaRPr lang="en-US" altLang="zh-CN" b="1" dirty="0">
              <a:solidFill>
                <a:srgbClr val="3366FF"/>
              </a:solidFill>
            </a:endParaRPr>
          </a:p>
        </p:txBody>
      </p:sp>
      <p:graphicFrame>
        <p:nvGraphicFramePr>
          <p:cNvPr id="409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717677"/>
              </p:ext>
            </p:extLst>
          </p:nvPr>
        </p:nvGraphicFramePr>
        <p:xfrm>
          <a:off x="755650" y="1803120"/>
          <a:ext cx="31940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文档" r:id="rId5" imgW="9600000" imgH="9815873" progId="Word.Document.8">
                  <p:embed/>
                </p:oleObj>
              </mc:Choice>
              <mc:Fallback>
                <p:oleObj name="文档" r:id="rId5" imgW="9600000" imgH="981587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803120"/>
                        <a:ext cx="319405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22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57200" y="0"/>
            <a:ext cx="8432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+mj-lt"/>
                <a:cs typeface="+mn-cs"/>
              </a:rPr>
              <a:t>A Phenomenological framework of </a:t>
            </a:r>
            <a:r>
              <a:rPr lang="en-US" sz="3200" b="1" dirty="0" smtClean="0">
                <a:latin typeface="+mj-lt"/>
                <a:cs typeface="+mn-cs"/>
              </a:rPr>
              <a:t>stable</a:t>
            </a:r>
            <a:r>
              <a:rPr lang="zh-CN" altLang="en-US" sz="3200" b="1" dirty="0" smtClean="0">
                <a:latin typeface="+mj-lt"/>
                <a:cs typeface="+mn-cs"/>
              </a:rPr>
              <a:t> </a:t>
            </a:r>
            <a:r>
              <a:rPr lang="en-US" sz="3200" b="1" dirty="0" smtClean="0">
                <a:latin typeface="+mj-lt"/>
                <a:cs typeface="+mn-cs"/>
              </a:rPr>
              <a:t>LWFA </a:t>
            </a:r>
            <a:r>
              <a:rPr lang="en-US" sz="3200" b="1" dirty="0">
                <a:latin typeface="+mj-lt"/>
                <a:cs typeface="+mn-cs"/>
              </a:rPr>
              <a:t>in the blowout </a:t>
            </a:r>
            <a:r>
              <a:rPr lang="en-US" sz="3200" b="1" dirty="0" smtClean="0">
                <a:latin typeface="+mj-lt"/>
                <a:cs typeface="+mn-cs"/>
              </a:rPr>
              <a:t>regime</a:t>
            </a:r>
            <a:endParaRPr lang="en-US" sz="3200" b="1" dirty="0">
              <a:latin typeface="+mj-lt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219700" y="5664853"/>
            <a:ext cx="341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cs typeface="+mn-cs"/>
              </a:rPr>
              <a:t>W. Lu et al., PR-STAB (2007)</a:t>
            </a:r>
            <a:endParaRPr lang="en-US" sz="2000" dirty="0">
              <a:latin typeface="Times New Roman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4893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80975" y="1225690"/>
            <a:ext cx="500062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3366FF"/>
                </a:solidFill>
              </a:rPr>
              <a:t>Laser and plasma </a:t>
            </a:r>
            <a:r>
              <a:rPr lang="en-US" sz="2400" b="1" dirty="0" smtClean="0">
                <a:solidFill>
                  <a:srgbClr val="3366FF"/>
                </a:solidFill>
              </a:rPr>
              <a:t>matching</a:t>
            </a: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3366FF"/>
                </a:solidFill>
              </a:rPr>
              <a:t>Wake </a:t>
            </a:r>
            <a:r>
              <a:rPr lang="en-US" sz="2400" b="1" dirty="0" smtClean="0">
                <a:solidFill>
                  <a:srgbClr val="3366FF"/>
                </a:solidFill>
              </a:rPr>
              <a:t>excitation</a:t>
            </a: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400" b="1" dirty="0" smtClean="0">
                <a:solidFill>
                  <a:srgbClr val="3366FF"/>
                </a:solidFill>
              </a:rPr>
              <a:t>Matched</a:t>
            </a:r>
            <a:r>
              <a:rPr lang="zh-CN" altLang="en-US" sz="2400" b="1" dirty="0" smtClean="0">
                <a:solidFill>
                  <a:srgbClr val="3366FF"/>
                </a:solidFill>
              </a:rPr>
              <a:t> </a:t>
            </a:r>
            <a:r>
              <a:rPr lang="en-US" altLang="zh-CN" sz="2400" b="1" dirty="0">
                <a:solidFill>
                  <a:srgbClr val="3366FF"/>
                </a:solidFill>
              </a:rPr>
              <a:t>l</a:t>
            </a:r>
            <a:r>
              <a:rPr lang="en-US" sz="2400" b="1" dirty="0" smtClean="0">
                <a:solidFill>
                  <a:srgbClr val="3366FF"/>
                </a:solidFill>
              </a:rPr>
              <a:t>aser </a:t>
            </a:r>
            <a:r>
              <a:rPr lang="en-US" sz="2400" b="1" dirty="0">
                <a:solidFill>
                  <a:srgbClr val="3366FF"/>
                </a:solidFill>
              </a:rPr>
              <a:t>guiding (</a:t>
            </a:r>
            <a:r>
              <a:rPr lang="en-US" sz="2400" b="1" dirty="0">
                <a:solidFill>
                  <a:srgbClr val="FF0000"/>
                </a:solidFill>
              </a:rPr>
              <a:t>self-guiding or by a plasma channel</a:t>
            </a:r>
            <a:r>
              <a:rPr lang="en-US" sz="2400" b="1" dirty="0" smtClean="0">
                <a:solidFill>
                  <a:srgbClr val="3366FF"/>
                </a:solidFill>
              </a:rPr>
              <a:t>)</a:t>
            </a: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3366FF"/>
                </a:solidFill>
              </a:rPr>
              <a:t>Local pump </a:t>
            </a:r>
            <a:r>
              <a:rPr lang="en-US" sz="2400" b="1" dirty="0" smtClean="0">
                <a:solidFill>
                  <a:srgbClr val="3366FF"/>
                </a:solidFill>
              </a:rPr>
              <a:t>depletion</a:t>
            </a: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3366FF"/>
                </a:solidFill>
              </a:rPr>
              <a:t>Wake phase velocity and </a:t>
            </a:r>
            <a:r>
              <a:rPr lang="en-US" sz="2400" b="1" dirty="0" err="1">
                <a:solidFill>
                  <a:srgbClr val="3366FF"/>
                </a:solidFill>
              </a:rPr>
              <a:t>dephasing</a:t>
            </a: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3366FF"/>
                </a:solidFill>
              </a:rPr>
              <a:t>Self and external injection </a:t>
            </a:r>
          </a:p>
          <a:p>
            <a:pPr>
              <a:buFontTx/>
              <a:buChar char="•"/>
              <a:defRPr/>
            </a:pPr>
            <a:endParaRPr lang="en-US" sz="2400" b="1" dirty="0">
              <a:solidFill>
                <a:srgbClr val="3366FF"/>
              </a:solidFill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3366FF"/>
                </a:solidFill>
              </a:rPr>
              <a:t>Beam loading</a:t>
            </a:r>
          </a:p>
        </p:txBody>
      </p:sp>
    </p:spTree>
    <p:extLst>
      <p:ext uri="{BB962C8B-B14F-4D97-AF65-F5344CB8AC3E}">
        <p14:creationId xmlns:p14="http://schemas.microsoft.com/office/powerpoint/2010/main" val="260327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54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/>
              <a:t>High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Transformer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Ratio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PWFA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in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the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Blowout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Regime</a:t>
            </a:r>
            <a:endParaRPr lang="zh-CN" altLang="en-US" sz="36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6" y="1260070"/>
            <a:ext cx="3762018" cy="2659606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9065" y="1218948"/>
            <a:ext cx="2747285" cy="1942228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5290578" y="3815089"/>
            <a:ext cx="2801998" cy="1980908"/>
            <a:chOff x="5275637" y="3531210"/>
            <a:chExt cx="2801998" cy="198090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5637" y="3531210"/>
              <a:ext cx="2801998" cy="1980908"/>
            </a:xfrm>
            <a:prstGeom prst="rect">
              <a:avLst/>
            </a:prstGeom>
          </p:spPr>
        </p:pic>
        <p:cxnSp>
          <p:nvCxnSpPr>
            <p:cNvPr id="9" name="直接连接符 8"/>
            <p:cNvCxnSpPr/>
            <p:nvPr/>
          </p:nvCxnSpPr>
          <p:spPr>
            <a:xfrm flipV="1">
              <a:off x="6264393" y="4205498"/>
              <a:ext cx="1761688" cy="83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7716381" y="3897721"/>
              <a:ext cx="3097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5"/>
              <a:r>
                <a:rPr lang="en-US" altLang="zh-CN" sz="1400" dirty="0" smtClean="0">
                  <a:solidFill>
                    <a:prstClr val="black"/>
                  </a:solidFill>
                  <a:latin typeface="Calibri Light" panose="020F0302020204030204" pitchFamily="34" charset="0"/>
                </a:rPr>
                <a:t>E</a:t>
              </a:r>
              <a:r>
                <a:rPr lang="en-US" altLang="zh-CN" sz="1400" baseline="30000" dirty="0" smtClean="0">
                  <a:solidFill>
                    <a:prstClr val="black"/>
                  </a:solidFill>
                  <a:latin typeface="Calibri Light" panose="020F0302020204030204" pitchFamily="34" charset="0"/>
                </a:rPr>
                <a:t>-</a:t>
              </a:r>
              <a:endParaRPr lang="zh-CN" altLang="en-US" sz="1400" baseline="30000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387129" y="4543633"/>
              <a:ext cx="332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E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+</a:t>
              </a:r>
              <a:endParaRPr lang="zh-CN" altLang="en-US" sz="1400" dirty="0"/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5672356" y="4884064"/>
              <a:ext cx="1761688" cy="83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389873" y="3347916"/>
            <a:ext cx="3144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Transformer ratio:  R = 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dirty="0" smtClean="0"/>
              <a:t>/</a:t>
            </a:r>
            <a:r>
              <a:rPr lang="en-US" altLang="zh-CN" dirty="0">
                <a:solidFill>
                  <a:prstClr val="black"/>
                </a:solidFill>
              </a:rPr>
              <a:t>E</a:t>
            </a:r>
            <a:r>
              <a:rPr lang="en-US" altLang="zh-CN" baseline="30000" dirty="0">
                <a:solidFill>
                  <a:prstClr val="black"/>
                </a:solidFill>
              </a:rPr>
              <a:t>-</a:t>
            </a:r>
            <a:endParaRPr lang="zh-CN" altLang="en-US" baseline="30000" dirty="0">
              <a:solidFill>
                <a:prstClr val="black"/>
              </a:solidFill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51436" y="3960422"/>
            <a:ext cx="29418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3366FF"/>
                </a:solidFill>
              </a:rPr>
              <a:t>Lower Drive Beam </a:t>
            </a:r>
            <a:r>
              <a:rPr lang="en-US" altLang="zh-CN" b="1" dirty="0" smtClean="0">
                <a:solidFill>
                  <a:srgbClr val="3366FF"/>
                </a:solidFill>
              </a:rPr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 smtClean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3366FF"/>
                </a:solidFill>
              </a:rPr>
              <a:t>High efficiency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</a:rPr>
              <a:t>(~60%)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 smtClean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3366FF"/>
                </a:solidFill>
              </a:rPr>
              <a:t>Stably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</a:rPr>
              <a:t>Achievable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</a:rPr>
              <a:t>TR</a:t>
            </a:r>
            <a:r>
              <a:rPr lang="en-US" altLang="zh-CN" b="1" dirty="0" smtClean="0">
                <a:solidFill>
                  <a:srgbClr val="3366FF"/>
                </a:solidFill>
              </a:rPr>
              <a:t>=3-5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endParaRPr lang="en-US" altLang="zh-CN" b="1" dirty="0" smtClean="0">
              <a:solidFill>
                <a:srgbClr val="3366FF"/>
              </a:solidFill>
            </a:endParaRPr>
          </a:p>
          <a:p>
            <a:endParaRPr lang="en-US" altLang="zh-CN" b="1" dirty="0" smtClean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3366FF"/>
                </a:solidFill>
              </a:rPr>
              <a:t>low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</a:rPr>
              <a:t>energy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</a:rPr>
              <a:t>spread</a:t>
            </a:r>
            <a:r>
              <a:rPr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solidFill>
                  <a:srgbClr val="3366FF"/>
                </a:solidFill>
              </a:rPr>
              <a:t>(1%)</a:t>
            </a:r>
            <a:endParaRPr lang="en-US" altLang="zh-CN" b="1" dirty="0">
              <a:solidFill>
                <a:srgbClr val="33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3366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89873" y="6304002"/>
            <a:ext cx="356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Lu</a:t>
            </a:r>
            <a:r>
              <a:rPr kumimoji="1" lang="zh-CN" altLang="en-US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dirty="0" smtClean="0">
                <a:solidFill>
                  <a:srgbClr val="3366FF"/>
                </a:solidFill>
              </a:rPr>
              <a:t>al.,</a:t>
            </a:r>
            <a:r>
              <a:rPr kumimoji="1" lang="zh-CN" altLang="en-US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dirty="0" smtClean="0">
                <a:solidFill>
                  <a:srgbClr val="3366FF"/>
                </a:solidFill>
              </a:rPr>
              <a:t>PAC</a:t>
            </a:r>
            <a:r>
              <a:rPr kumimoji="1" lang="zh-CN" altLang="en-US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dirty="0" smtClean="0">
                <a:solidFill>
                  <a:srgbClr val="3366FF"/>
                </a:solidFill>
              </a:rPr>
              <a:t>proceeding</a:t>
            </a:r>
            <a:r>
              <a:rPr kumimoji="1" lang="zh-CN" altLang="en-US" dirty="0" smtClean="0">
                <a:solidFill>
                  <a:srgbClr val="3366FF"/>
                </a:solidFill>
              </a:rPr>
              <a:t> </a:t>
            </a:r>
            <a:r>
              <a:rPr kumimoji="1" lang="zh-CN" altLang="zh-CN" dirty="0" smtClean="0">
                <a:solidFill>
                  <a:srgbClr val="3366FF"/>
                </a:solidFill>
              </a:rPr>
              <a:t>2</a:t>
            </a:r>
            <a:r>
              <a:rPr kumimoji="1" lang="en-US" altLang="zh-CN" dirty="0" smtClean="0">
                <a:solidFill>
                  <a:srgbClr val="3366FF"/>
                </a:solidFill>
              </a:rPr>
              <a:t>009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5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99933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b="1" dirty="0" smtClean="0"/>
              <a:t>Super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Bright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electron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beam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generation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on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a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density</a:t>
            </a:r>
            <a:r>
              <a:rPr kumimoji="1" lang="zh-CN" altLang="en-US" sz="3600" b="1" dirty="0" smtClean="0"/>
              <a:t> </a:t>
            </a:r>
            <a:r>
              <a:rPr kumimoji="1" lang="en-US" altLang="zh-CN" sz="3600" b="1" dirty="0" smtClean="0"/>
              <a:t>ramp</a:t>
            </a:r>
            <a:endParaRPr kumimoji="1" lang="zh-CN" altLang="en-US" sz="3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9889"/>
            <a:ext cx="4291362" cy="40236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62" y="1583768"/>
            <a:ext cx="3938238" cy="36746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07004" y="6105570"/>
            <a:ext cx="3013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 smtClean="0">
                <a:solidFill>
                  <a:srgbClr val="3366FF"/>
                </a:solidFill>
              </a:rPr>
              <a:t>Xu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Li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lang="en-US" altLang="zh-CN" b="1" dirty="0" smtClean="0">
                <a:hlinkClick r:id="rId4"/>
              </a:rPr>
              <a:t>arXiv</a:t>
            </a:r>
            <a:r>
              <a:rPr lang="en-US" altLang="zh-CN" b="1" dirty="0">
                <a:hlinkClick r:id="rId4"/>
              </a:rPr>
              <a:t>:</a:t>
            </a:r>
            <a:r>
              <a:rPr lang="en-US" altLang="zh-CN" b="1" dirty="0" smtClean="0">
                <a:hlinkClick r:id="rId4"/>
              </a:rPr>
              <a:t>1610.0078</a:t>
            </a:r>
            <a:r>
              <a:rPr lang="en-US" altLang="zh-CN" b="1" dirty="0" smtClean="0">
                <a:hlinkClick r:id="rId4"/>
              </a:rPr>
              <a:t>8</a:t>
            </a:r>
            <a:endParaRPr lang="zh-CN" altLang="en-US" b="1" dirty="0">
              <a:hlinkClick r:id="rId4"/>
            </a:endParaRPr>
          </a:p>
          <a:p>
            <a:endParaRPr kumimoji="1" lang="zh-CN" altLang="en-US" b="1" dirty="0">
              <a:solidFill>
                <a:srgbClr val="3366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7198" y="5346594"/>
            <a:ext cx="8229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Beam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Parameters:</a:t>
            </a:r>
          </a:p>
          <a:p>
            <a:r>
              <a:rPr kumimoji="1" lang="en-US" altLang="zh-CN" b="1" dirty="0" smtClean="0">
                <a:solidFill>
                  <a:srgbClr val="FF0000"/>
                </a:solidFill>
              </a:rPr>
              <a:t>~10kA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~100pC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zh-CN" altLang="zh-CN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~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10s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nm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normalized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emittance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, brightness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10^20A/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m2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/rad2</a:t>
            </a:r>
            <a:endParaRPr kumimoji="1" lang="en-US" altLang="zh-CN" b="1" dirty="0">
              <a:solidFill>
                <a:srgbClr val="FF0000"/>
              </a:solidFill>
            </a:endParaRPr>
          </a:p>
          <a:p>
            <a:endParaRPr kumimoji="1" lang="en-US" altLang="zh-CN" dirty="0" smtClean="0"/>
          </a:p>
          <a:p>
            <a:r>
              <a:rPr kumimoji="1" lang="en-US" altLang="zh-CN" b="1" dirty="0" smtClean="0">
                <a:solidFill>
                  <a:srgbClr val="FF0000"/>
                </a:solidFill>
              </a:rPr>
              <a:t>~10kA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~1nC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zh-CN" altLang="zh-CN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~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100s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nm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 </a:t>
            </a:r>
            <a:r>
              <a:rPr kumimoji="1" lang="en-US" altLang="zh-CN" b="1" dirty="0">
                <a:solidFill>
                  <a:srgbClr val="FF0000"/>
                </a:solidFill>
              </a:rPr>
              <a:t>normalized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emittance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975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2522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3200" b="1" dirty="0" smtClean="0"/>
              <a:t>Cascaded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Scheme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to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achieve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super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brightness</a:t>
            </a:r>
            <a:r>
              <a:rPr kumimoji="1" lang="zh-CN" altLang="en-US" sz="3200" b="1" dirty="0" smtClean="0"/>
              <a:t> </a:t>
            </a:r>
            <a:endParaRPr kumimoji="1" lang="zh-CN" altLang="en-US" sz="32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71" y="1253287"/>
            <a:ext cx="8551988" cy="3886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2235" y="5184591"/>
            <a:ext cx="5365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3366FF"/>
                </a:solidFill>
              </a:rPr>
              <a:t>Advantage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: </a:t>
            </a:r>
            <a:endParaRPr kumimoji="1" lang="en-US" altLang="zh-CN" sz="2000" b="1" dirty="0" smtClean="0">
              <a:solidFill>
                <a:srgbClr val="3366FF"/>
              </a:solidFill>
            </a:endParaRP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rgbClr val="3366FF"/>
                </a:solidFill>
              </a:rPr>
              <a:t>Brightness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as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high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as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10^21-10^22A/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m2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/rad2</a:t>
            </a:r>
            <a:endParaRPr kumimoji="1" lang="en-US" altLang="zh-CN" sz="2000" b="1" dirty="0" smtClean="0">
              <a:solidFill>
                <a:srgbClr val="3366FF"/>
              </a:solidFill>
            </a:endParaRP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rgbClr val="3366FF"/>
                </a:solidFill>
              </a:rPr>
              <a:t>Total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TR=TR1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*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TR2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endParaRPr kumimoji="1" lang="zh-CN" altLang="en-US" sz="2000" b="1" dirty="0">
              <a:solidFill>
                <a:srgbClr val="3366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56941" y="6015588"/>
            <a:ext cx="283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 smtClean="0"/>
              <a:t>Fei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Li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et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al.,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to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submitted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1361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/>
              <a:t>Energy chirp removing of e-/e+ beam by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plasma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err="1" smtClean="0"/>
              <a:t>dechirper</a:t>
            </a:r>
            <a:endParaRPr kumimoji="1"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91" y="1689099"/>
            <a:ext cx="5946588" cy="37484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5646" y="5437573"/>
            <a:ext cx="7176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3366FF"/>
                </a:solidFill>
              </a:rPr>
              <a:t>Reducing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the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percent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level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energy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chirp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down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to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zh-CN" altLang="zh-CN" sz="2000" b="1" dirty="0" smtClean="0">
                <a:solidFill>
                  <a:srgbClr val="3366FF"/>
                </a:solidFill>
              </a:rPr>
              <a:t>0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.1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percent</a:t>
            </a:r>
            <a:r>
              <a:rPr kumimoji="1"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sz="2000" b="1" dirty="0" smtClean="0">
                <a:solidFill>
                  <a:srgbClr val="3366FF"/>
                </a:solidFill>
              </a:rPr>
              <a:t>level</a:t>
            </a:r>
            <a:endParaRPr kumimoji="1" lang="zh-CN" altLang="en-US" sz="2000" b="1" dirty="0">
              <a:solidFill>
                <a:srgbClr val="3366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37529" y="6155765"/>
            <a:ext cx="254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Y.P.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Wu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et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al.,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IPAC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2017</a:t>
            </a:r>
            <a:r>
              <a:rPr kumimoji="1" lang="en-US" altLang="zh-CN" b="1" dirty="0" smtClean="0"/>
              <a:t>  </a:t>
            </a:r>
            <a:r>
              <a:rPr kumimoji="1" lang="zh-CN" altLang="en-US" b="1" dirty="0" smtClean="0"/>
              <a:t>  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4201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3014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06014"/>
            <a:ext cx="8458613" cy="5380840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P</a:t>
            </a:r>
            <a:r>
              <a:rPr kumimoji="1" lang="en-US" altLang="zh-CN" b="1" dirty="0" smtClean="0"/>
              <a:t>lasma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based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err="1" smtClean="0"/>
              <a:t>wakefield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accelerator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(PBA)</a:t>
            </a:r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Key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accelerator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physics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PBA</a:t>
            </a:r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Blowout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regime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electron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acceleration</a:t>
            </a:r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b="1" dirty="0" smtClean="0"/>
              <a:t>PBA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for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g-g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collider</a:t>
            </a:r>
            <a:r>
              <a:rPr kumimoji="1" lang="zh-CN" altLang="en-US" b="1" dirty="0" smtClean="0"/>
              <a:t> </a:t>
            </a:r>
            <a:endParaRPr kumimoji="1" lang="en-US" altLang="zh-CN" b="1" dirty="0" smtClean="0"/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LWFA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scenario: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Hungry for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average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power</a:t>
            </a:r>
            <a:endParaRPr kumimoji="1" lang="en-US" altLang="zh-CN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PWFA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scenario</a:t>
            </a:r>
            <a:r>
              <a:rPr kumimoji="1" lang="zh-CN" altLang="en-US" dirty="0" smtClean="0"/>
              <a:t>: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Single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stage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and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Cascaded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HTR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acceleration</a:t>
            </a:r>
            <a:endParaRPr kumimoji="1" lang="en-US" altLang="zh-C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>
          <a:xfrm>
            <a:off x="-9525" y="188913"/>
            <a:ext cx="9153525" cy="11430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66"/>
                </a:solidFill>
              </a:rPr>
              <a:t>Phase Space Matching for Staging Plasma and Traditional Accelerator Components</a:t>
            </a:r>
            <a:endParaRPr lang="zh-CN" altLang="en-US" sz="3200" b="1" dirty="0" smtClean="0">
              <a:solidFill>
                <a:srgbClr val="000066"/>
              </a:solidFill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532313"/>
            <a:ext cx="5029200" cy="2230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7"/>
          <p:cNvSpPr>
            <a:spLocks noChangeArrowheads="1"/>
          </p:cNvSpPr>
          <p:nvPr/>
        </p:nvSpPr>
        <p:spPr bwMode="auto">
          <a:xfrm>
            <a:off x="5978525" y="6124575"/>
            <a:ext cx="3284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 </a:t>
            </a:r>
            <a:r>
              <a:rPr lang="en-US" altLang="zh-CN" sz="1600">
                <a:solidFill>
                  <a:srgbClr val="000000"/>
                </a:solidFill>
              </a:rPr>
              <a:t>X.L. Xu et al.</a:t>
            </a:r>
            <a:r>
              <a:rPr lang="en-US" altLang="zh-CN" sz="1600">
                <a:solidFill>
                  <a:srgbClr val="000000"/>
                </a:solidFill>
                <a:ea typeface="宋体" pitchFamily="2" charset="-122"/>
              </a:rPr>
              <a:t>, P</a:t>
            </a:r>
            <a:r>
              <a:rPr lang="hu-HU" altLang="zh-CN" sz="1600">
                <a:solidFill>
                  <a:srgbClr val="000000"/>
                </a:solidFill>
              </a:rPr>
              <a:t>hys. Rev. Lett. 11</a:t>
            </a:r>
            <a:r>
              <a:rPr lang="en-US" altLang="zh-CN" sz="1600">
                <a:solidFill>
                  <a:srgbClr val="000000"/>
                </a:solidFill>
              </a:rPr>
              <a:t>6</a:t>
            </a:r>
            <a:r>
              <a:rPr lang="hu-HU" altLang="zh-CN" sz="1600">
                <a:solidFill>
                  <a:srgbClr val="000000"/>
                </a:solidFill>
              </a:rPr>
              <a:t>, </a:t>
            </a:r>
            <a:r>
              <a:rPr lang="en-US" altLang="zh-CN" sz="1600">
                <a:solidFill>
                  <a:srgbClr val="000000"/>
                </a:solidFill>
              </a:rPr>
              <a:t>124801,</a:t>
            </a:r>
            <a:r>
              <a:rPr lang="hu-HU" altLang="zh-CN" sz="1600">
                <a:solidFill>
                  <a:srgbClr val="000000"/>
                </a:solidFill>
              </a:rPr>
              <a:t> 201</a:t>
            </a:r>
            <a:r>
              <a:rPr lang="en-US" altLang="zh-CN" sz="1600">
                <a:solidFill>
                  <a:srgbClr val="000000"/>
                </a:solidFill>
              </a:rPr>
              <a:t>6</a:t>
            </a:r>
            <a:endParaRPr lang="hu-HU" altLang="zh-CN" sz="1600">
              <a:solidFill>
                <a:srgbClr val="000000"/>
              </a:solidFill>
            </a:endParaRPr>
          </a:p>
        </p:txBody>
      </p:sp>
      <p:sp>
        <p:nvSpPr>
          <p:cNvPr id="6" name="矩形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96900" y="1389682"/>
            <a:ext cx="8342384" cy="3069815"/>
          </a:xfrm>
          <a:prstGeom prst="rect">
            <a:avLst/>
          </a:prstGeom>
          <a:blipFill rotWithShape="1">
            <a:blip r:embed="rId4"/>
            <a:stretch>
              <a:fillRect l="-1170" t="-1587" b="-198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611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>
          <a:xfrm>
            <a:off x="468313" y="147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66"/>
                </a:solidFill>
              </a:rPr>
              <a:t>Schematics of staging in matching section </a:t>
            </a:r>
            <a:endParaRPr lang="zh-CN" altLang="en-US" sz="3200" b="1" dirty="0" smtClean="0">
              <a:solidFill>
                <a:srgbClr val="000066"/>
              </a:solidFill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713038"/>
            <a:ext cx="87328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矩形 1"/>
          <p:cNvSpPr>
            <a:spLocks noChangeArrowheads="1"/>
          </p:cNvSpPr>
          <p:nvPr/>
        </p:nvSpPr>
        <p:spPr bwMode="auto">
          <a:xfrm>
            <a:off x="49213" y="1679575"/>
            <a:ext cx="40243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altLang="zh-CN" sz="2200" b="1" dirty="0">
                <a:solidFill>
                  <a:srgbClr val="FF0000"/>
                </a:solidFill>
              </a:rPr>
              <a:t>Parameters for exact matching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423988"/>
            <a:ext cx="54006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35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55110"/>
            <a:ext cx="9039412" cy="1143000"/>
          </a:xfrm>
        </p:spPr>
        <p:txBody>
          <a:bodyPr>
            <a:noAutofit/>
          </a:bodyPr>
          <a:lstStyle/>
          <a:p>
            <a:r>
              <a:rPr kumimoji="1" lang="en-US" altLang="zh-CN" sz="4000" b="1" dirty="0" smtClean="0"/>
              <a:t>Some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Basic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Requirements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of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accelerator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for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a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g-g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collider</a:t>
            </a:r>
            <a:r>
              <a:rPr kumimoji="1" lang="zh-CN" altLang="en-US" sz="4000" b="1" dirty="0" smtClean="0"/>
              <a:t> </a:t>
            </a:r>
            <a:endParaRPr kumimoji="1" lang="zh-CN" altLang="en-US" sz="40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kumimoji="1" lang="en-US" altLang="zh-CN" dirty="0" smtClean="0"/>
          </a:p>
          <a:p>
            <a:r>
              <a:rPr kumimoji="1" lang="en-US" altLang="zh-CN" sz="3300" dirty="0" smtClean="0"/>
              <a:t>Charge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per-bunch</a:t>
            </a:r>
            <a:r>
              <a:rPr kumimoji="1" lang="zh-CN" altLang="en-US" sz="3300" dirty="0" smtClean="0"/>
              <a:t>  </a:t>
            </a:r>
            <a:r>
              <a:rPr kumimoji="1" lang="en-US" altLang="zh-CN" sz="3300" dirty="0" smtClean="0"/>
              <a:t>(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err="1" smtClean="0">
                <a:solidFill>
                  <a:srgbClr val="FF0000"/>
                </a:solidFill>
              </a:rPr>
              <a:t>nC</a:t>
            </a:r>
            <a:r>
              <a:rPr kumimoji="1" lang="en-US" altLang="zh-CN" sz="3300" dirty="0" smtClean="0"/>
              <a:t>)</a:t>
            </a:r>
          </a:p>
          <a:p>
            <a:pPr marL="0" indent="0">
              <a:buNone/>
            </a:pPr>
            <a:endParaRPr kumimoji="1" lang="en-US" altLang="zh-CN" sz="3300" dirty="0"/>
          </a:p>
          <a:p>
            <a:r>
              <a:rPr kumimoji="1" lang="en-US" altLang="zh-CN" sz="3300" dirty="0" smtClean="0"/>
              <a:t>Beam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energy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(</a:t>
            </a:r>
            <a:r>
              <a:rPr kumimoji="1" lang="en-US" altLang="zh-CN" sz="3300" dirty="0">
                <a:solidFill>
                  <a:srgbClr val="FF0000"/>
                </a:solidFill>
              </a:rPr>
              <a:t>&gt;80GeV</a:t>
            </a:r>
            <a:r>
              <a:rPr kumimoji="1" lang="en-US" altLang="zh-CN" sz="3300" dirty="0" smtClean="0"/>
              <a:t>)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and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energy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spread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(</a:t>
            </a:r>
            <a:r>
              <a:rPr kumimoji="1" lang="en-US" altLang="zh-CN" sz="3300" dirty="0" smtClean="0">
                <a:solidFill>
                  <a:srgbClr val="FF0000"/>
                </a:solidFill>
              </a:rPr>
              <a:t>0.1%</a:t>
            </a:r>
            <a:r>
              <a:rPr kumimoji="1" lang="zh-CN" altLang="en-US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300" dirty="0" smtClean="0"/>
              <a:t>)</a:t>
            </a:r>
          </a:p>
          <a:p>
            <a:pPr marL="0" indent="0">
              <a:buNone/>
            </a:pPr>
            <a:endParaRPr kumimoji="1" lang="en-US" altLang="zh-CN" sz="3300" dirty="0" smtClean="0"/>
          </a:p>
          <a:p>
            <a:r>
              <a:rPr kumimoji="1" lang="en-US" altLang="zh-CN" sz="3300" dirty="0" smtClean="0"/>
              <a:t>Normalized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err="1" smtClean="0"/>
              <a:t>emittance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(</a:t>
            </a:r>
            <a:r>
              <a:rPr kumimoji="1" lang="en-US" altLang="zh-CN" sz="3300" dirty="0" smtClean="0">
                <a:solidFill>
                  <a:srgbClr val="FF0000"/>
                </a:solidFill>
              </a:rPr>
              <a:t>&lt;0.1mm</a:t>
            </a:r>
            <a:r>
              <a:rPr kumimoji="1" lang="zh-CN" altLang="en-US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300" dirty="0" err="1" smtClean="0">
                <a:solidFill>
                  <a:srgbClr val="FF0000"/>
                </a:solidFill>
              </a:rPr>
              <a:t>mrad</a:t>
            </a:r>
            <a:r>
              <a:rPr kumimoji="1" lang="zh-CN" altLang="en-US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300" dirty="0" smtClean="0"/>
              <a:t>in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x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or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y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)</a:t>
            </a:r>
          </a:p>
          <a:p>
            <a:endParaRPr kumimoji="1" lang="en-US" altLang="zh-CN" sz="3300" dirty="0"/>
          </a:p>
          <a:p>
            <a:r>
              <a:rPr kumimoji="1" lang="en-US" altLang="zh-CN" sz="3300" dirty="0" smtClean="0"/>
              <a:t>Beam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polarization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(better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be</a:t>
            </a:r>
            <a:r>
              <a:rPr kumimoji="1" lang="zh-CN" altLang="en-US" sz="3300" dirty="0" smtClean="0"/>
              <a:t> </a:t>
            </a:r>
            <a:r>
              <a:rPr kumimoji="1" lang="en-US" altLang="zh-CN" sz="3300" dirty="0" smtClean="0"/>
              <a:t>polarized)</a:t>
            </a:r>
          </a:p>
          <a:p>
            <a:pPr marL="0" indent="0">
              <a:buNone/>
            </a:pPr>
            <a:endParaRPr kumimoji="1" lang="en-US" altLang="zh-CN" sz="3300" dirty="0"/>
          </a:p>
          <a:p>
            <a:r>
              <a:rPr kumimoji="1" lang="en-US" altLang="zh-CN" sz="3300" dirty="0"/>
              <a:t>Beam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average</a:t>
            </a:r>
            <a:r>
              <a:rPr kumimoji="1" lang="zh-CN" altLang="en-US" sz="3300" dirty="0"/>
              <a:t> </a:t>
            </a:r>
            <a:r>
              <a:rPr kumimoji="1" lang="en-US" altLang="zh-CN" sz="3300" dirty="0"/>
              <a:t>power</a:t>
            </a:r>
            <a:r>
              <a:rPr kumimoji="1" lang="zh-CN" altLang="zh-CN" sz="3300" dirty="0"/>
              <a:t> </a:t>
            </a:r>
            <a:r>
              <a:rPr kumimoji="1" lang="en-US" altLang="zh-CN" sz="3300" dirty="0" smtClean="0"/>
              <a:t>(</a:t>
            </a:r>
            <a:r>
              <a:rPr kumimoji="1" lang="en-US" altLang="zh-CN" sz="3300" dirty="0">
                <a:solidFill>
                  <a:srgbClr val="FF0000"/>
                </a:solidFill>
              </a:rPr>
              <a:t>~</a:t>
            </a:r>
            <a:r>
              <a:rPr kumimoji="1" lang="en-US" altLang="zh-CN" sz="3300" dirty="0" smtClean="0">
                <a:solidFill>
                  <a:srgbClr val="FF0000"/>
                </a:solidFill>
              </a:rPr>
              <a:t>2MW</a:t>
            </a:r>
            <a:r>
              <a:rPr kumimoji="1" lang="zh-CN" altLang="en-US" sz="3300" dirty="0" smtClean="0">
                <a:solidFill>
                  <a:srgbClr val="FF0000"/>
                </a:solidFill>
              </a:rPr>
              <a:t>,</a:t>
            </a:r>
            <a:r>
              <a:rPr kumimoji="1" lang="en-US" altLang="zh-CN" sz="3300" dirty="0" smtClean="0">
                <a:solidFill>
                  <a:srgbClr val="FF0000"/>
                </a:solidFill>
              </a:rPr>
              <a:t>10-20kHz</a:t>
            </a:r>
            <a:r>
              <a:rPr kumimoji="1" lang="zh-CN" altLang="en-US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300" dirty="0" smtClean="0">
                <a:solidFill>
                  <a:srgbClr val="FF0000"/>
                </a:solidFill>
              </a:rPr>
              <a:t>rep</a:t>
            </a:r>
            <a:r>
              <a:rPr kumimoji="1" lang="zh-CN" altLang="en-US" sz="33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300" dirty="0" smtClean="0">
                <a:solidFill>
                  <a:srgbClr val="FF0000"/>
                </a:solidFill>
              </a:rPr>
              <a:t>rate</a:t>
            </a:r>
            <a:r>
              <a:rPr kumimoji="1" lang="en-US" altLang="zh-CN" sz="3300" dirty="0" smtClean="0"/>
              <a:t>)</a:t>
            </a:r>
            <a:endParaRPr kumimoji="1" lang="en-US" altLang="zh-CN" sz="3300" dirty="0"/>
          </a:p>
        </p:txBody>
      </p:sp>
    </p:spTree>
    <p:extLst>
      <p:ext uri="{BB962C8B-B14F-4D97-AF65-F5344CB8AC3E}">
        <p14:creationId xmlns:p14="http://schemas.microsoft.com/office/powerpoint/2010/main" val="406209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/>
              <a:t>Laser Wakefield Accelerator Case (LWFA)</a:t>
            </a:r>
            <a:endParaRPr kumimoji="1"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9059" y="1600200"/>
            <a:ext cx="8621059" cy="4944035"/>
          </a:xfrm>
        </p:spPr>
        <p:txBody>
          <a:bodyPr>
            <a:normAutofit lnSpcReduction="10000"/>
          </a:bodyPr>
          <a:lstStyle/>
          <a:p>
            <a:r>
              <a:rPr kumimoji="1" lang="en-US" altLang="zh-CN" b="1" dirty="0" smtClean="0"/>
              <a:t>Advantage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 smtClean="0"/>
              <a:t> </a:t>
            </a: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average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gradient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(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5-100GeV/m</a:t>
            </a:r>
            <a:r>
              <a:rPr kumimoji="1" lang="en-US" altLang="zh-CN" sz="30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/>
              <a:t> </a:t>
            </a: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energy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gain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in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single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stage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(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10-100GeV</a:t>
            </a:r>
            <a:r>
              <a:rPr kumimoji="1" lang="en-US" altLang="zh-CN" sz="30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/>
              <a:t> </a:t>
            </a:r>
            <a:r>
              <a:rPr kumimoji="1" lang="en-US" altLang="zh-CN" sz="3000" dirty="0"/>
              <a:t>B</a:t>
            </a:r>
            <a:r>
              <a:rPr kumimoji="1" lang="en-US" altLang="zh-CN" sz="3000" dirty="0" smtClean="0"/>
              <a:t>unch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charge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on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err="1" smtClean="0">
                <a:solidFill>
                  <a:srgbClr val="FF0000"/>
                </a:solidFill>
              </a:rPr>
              <a:t>nC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level</a:t>
            </a:r>
            <a:r>
              <a:rPr kumimoji="1" lang="zh-CN" altLang="en-US" sz="3000" dirty="0"/>
              <a:t> </a:t>
            </a:r>
            <a:r>
              <a:rPr kumimoji="1" lang="en-US" altLang="zh-CN" sz="3000" dirty="0" smtClean="0"/>
              <a:t>(for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0.8-1um</a:t>
            </a:r>
            <a:r>
              <a:rPr kumimoji="1" lang="zh-CN" altLang="en-US" sz="3000" dirty="0"/>
              <a:t> </a:t>
            </a:r>
            <a:r>
              <a:rPr kumimoji="1" lang="en-US" altLang="zh-CN" sz="3000" dirty="0" smtClean="0"/>
              <a:t>laser)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/>
              <a:t> </a:t>
            </a:r>
            <a:r>
              <a:rPr kumimoji="1" lang="en-US" altLang="zh-CN" sz="3000" dirty="0" smtClean="0"/>
              <a:t>Reasonable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efficiency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(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5-10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%</a:t>
            </a:r>
            <a:r>
              <a:rPr kumimoji="1" lang="en-US" altLang="zh-CN" sz="3000" dirty="0" smtClean="0"/>
              <a:t>, further </a:t>
            </a:r>
            <a:r>
              <a:rPr kumimoji="1" lang="en-US" altLang="zh-CN" sz="3000" dirty="0" smtClean="0"/>
              <a:t>optimization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is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possible</a:t>
            </a:r>
            <a:r>
              <a:rPr kumimoji="1" lang="zh-CN" altLang="en-US" sz="3000" dirty="0" smtClean="0"/>
              <a:t>)  </a:t>
            </a:r>
            <a:endParaRPr kumimoji="1" lang="en-US" altLang="zh-CN" sz="3000" dirty="0"/>
          </a:p>
          <a:p>
            <a:r>
              <a:rPr kumimoji="1" lang="en-US" altLang="zh-CN" b="1" dirty="0" smtClean="0"/>
              <a:t>Disadvantage</a:t>
            </a:r>
          </a:p>
          <a:p>
            <a:pPr>
              <a:buFont typeface="Wingdings" charset="2"/>
              <a:buChar char="Ø"/>
            </a:pPr>
            <a:r>
              <a:rPr kumimoji="1" lang="zh-CN" altLang="zh-CN" dirty="0"/>
              <a:t> </a:t>
            </a:r>
            <a:r>
              <a:rPr kumimoji="1" lang="en-US" altLang="zh-CN" dirty="0" smtClean="0"/>
              <a:t>Rep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verage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~10Hz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kW</a:t>
            </a:r>
            <a:r>
              <a:rPr kumimoji="1" lang="en-US" altLang="zh-CN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dirty="0"/>
              <a:t> </a:t>
            </a:r>
            <a:r>
              <a:rPr kumimoji="1" lang="en-US" altLang="zh-CN" dirty="0" smtClean="0"/>
              <a:t>High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quality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plasma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channel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needed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79861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9411" y="214874"/>
            <a:ext cx="8875059" cy="1143000"/>
          </a:xfrm>
        </p:spPr>
        <p:txBody>
          <a:bodyPr>
            <a:noAutofit/>
          </a:bodyPr>
          <a:lstStyle/>
          <a:p>
            <a:r>
              <a:rPr kumimoji="1" lang="en-US" altLang="zh-CN" sz="2800" b="1" dirty="0" smtClean="0"/>
              <a:t>Matched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/>
              <a:t>c</a:t>
            </a:r>
            <a:r>
              <a:rPr kumimoji="1" lang="en-US" altLang="zh-CN" sz="2800" b="1" dirty="0" smtClean="0"/>
              <a:t>hannel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/>
              <a:t>g</a:t>
            </a:r>
            <a:r>
              <a:rPr kumimoji="1" lang="en-US" altLang="zh-CN" sz="2800" b="1" dirty="0" smtClean="0"/>
              <a:t>uided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LWFA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with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/>
              <a:t>e</a:t>
            </a:r>
            <a:r>
              <a:rPr kumimoji="1" lang="en-US" altLang="zh-CN" sz="2800" b="1" dirty="0" smtClean="0"/>
              <a:t>xternal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/>
              <a:t>i</a:t>
            </a:r>
            <a:r>
              <a:rPr kumimoji="1" lang="en-US" altLang="zh-CN" sz="2800" b="1" dirty="0" smtClean="0"/>
              <a:t>njection</a:t>
            </a:r>
            <a:br>
              <a:rPr kumimoji="1" lang="en-US" altLang="zh-CN" sz="2800" b="1" dirty="0" smtClean="0"/>
            </a:br>
            <a:r>
              <a:rPr kumimoji="1" lang="en-US" altLang="zh-CN" sz="2800" b="1" dirty="0" smtClean="0"/>
              <a:t/>
            </a:r>
            <a:br>
              <a:rPr kumimoji="1" lang="en-US" altLang="zh-CN" sz="2800" b="1" dirty="0" smtClean="0"/>
            </a:br>
            <a:r>
              <a:rPr kumimoji="1" lang="en-US" altLang="zh-CN" sz="2400" b="1" dirty="0" smtClean="0">
                <a:solidFill>
                  <a:srgbClr val="FF0000"/>
                </a:solidFill>
              </a:rPr>
              <a:t>0.5-1600GeV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single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stage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design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of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a0=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2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2345"/>
            <a:ext cx="9144000" cy="2291749"/>
          </a:xfrm>
          <a:prstGeom prst="rect">
            <a:avLst/>
          </a:prstGeom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058130"/>
              </p:ext>
            </p:extLst>
          </p:nvPr>
        </p:nvGraphicFramePr>
        <p:xfrm>
          <a:off x="408548" y="3864809"/>
          <a:ext cx="3879570" cy="24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Document" r:id="rId4" imgW="1981200" imgH="1905000" progId="Word.Document.8">
                  <p:embed/>
                </p:oleObj>
              </mc:Choice>
              <mc:Fallback>
                <p:oleObj name="Document" r:id="rId4" imgW="1981200" imgH="1905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48" y="3864809"/>
                        <a:ext cx="3879570" cy="24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702324"/>
              </p:ext>
            </p:extLst>
          </p:nvPr>
        </p:nvGraphicFramePr>
        <p:xfrm>
          <a:off x="4818996" y="3800239"/>
          <a:ext cx="3712416" cy="2622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Document" r:id="rId6" imgW="2844800" imgH="2006600" progId="Word.Document.8">
                  <p:embed/>
                </p:oleObj>
              </mc:Choice>
              <mc:Fallback>
                <p:oleObj name="Document" r:id="rId6" imgW="28448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996" y="3800239"/>
                        <a:ext cx="3712416" cy="2622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642471" y="6458786"/>
            <a:ext cx="784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Lu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PRSTAB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2007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,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Martins et al., Nat. Phys. 2010,  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Tzoufras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JPP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2012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point6gev_flat.mov" descr="MacOSX:Users:wei:Desktop:new_presentations:1point6gev_flat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9" y="1404471"/>
            <a:ext cx="8991600" cy="334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6gev_flat.mov" descr="MacOSX:Users:wei:Desktop:new_presentations:6gev_flat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" y="4867835"/>
            <a:ext cx="8516470" cy="180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49411" y="214874"/>
            <a:ext cx="887505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 smtClean="0"/>
              <a:t>A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40cm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long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LWFA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achieving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6.4GeV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by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a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34J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laser</a:t>
            </a:r>
          </a:p>
          <a:p>
            <a:endParaRPr kumimoji="1" lang="en-US" altLang="zh-CN" sz="2400" b="1" dirty="0" smtClean="0">
              <a:solidFill>
                <a:srgbClr val="FF0000"/>
              </a:solidFill>
            </a:endParaRPr>
          </a:p>
          <a:p>
            <a:r>
              <a:rPr kumimoji="1" lang="en-US" altLang="zh-CN" sz="2400" b="1" dirty="0" smtClean="0">
                <a:solidFill>
                  <a:srgbClr val="FF0000"/>
                </a:solidFill>
              </a:rPr>
              <a:t>Efficiency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5.5%,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energy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spread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~1%,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</a:rPr>
              <a:t>charge 0.32nC</a:t>
            </a:r>
            <a:endParaRPr kumimoji="1" lang="en-US" altLang="zh-CN" sz="2400" b="1" dirty="0">
              <a:solidFill>
                <a:srgbClr val="FF0000"/>
              </a:solidFill>
            </a:endParaRPr>
          </a:p>
          <a:p>
            <a:endParaRPr kumimoji="1" lang="en-US" altLang="zh-CN" sz="2800" b="1" dirty="0" smtClean="0"/>
          </a:p>
          <a:p>
            <a:r>
              <a:rPr kumimoji="1" lang="zh-CN" altLang="en-US" sz="2800" b="1" dirty="0" smtClean="0"/>
              <a:t> </a:t>
            </a:r>
            <a:endParaRPr kumimoji="1" lang="en-US" altLang="zh-CN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4666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/>
              <a:t>Plasma Wakefield Accelerator Case (PWFA)</a:t>
            </a:r>
            <a:endParaRPr kumimoji="1"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9059" y="1600200"/>
            <a:ext cx="8621059" cy="4944035"/>
          </a:xfrm>
        </p:spPr>
        <p:txBody>
          <a:bodyPr>
            <a:normAutofit lnSpcReduction="10000"/>
          </a:bodyPr>
          <a:lstStyle/>
          <a:p>
            <a:r>
              <a:rPr kumimoji="1" lang="en-US" altLang="zh-CN" b="1" dirty="0" smtClean="0"/>
              <a:t>Advantage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 smtClean="0"/>
              <a:t> </a:t>
            </a: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average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gradient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(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1-50GeV/m</a:t>
            </a:r>
            <a:r>
              <a:rPr kumimoji="1" lang="en-US" altLang="zh-CN" sz="30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/>
              <a:t> </a:t>
            </a: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energy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gain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in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single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stage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(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10-100GeV</a:t>
            </a:r>
            <a:r>
              <a:rPr kumimoji="1" lang="en-US" altLang="zh-CN" sz="30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3000" dirty="0"/>
              <a:t> </a:t>
            </a:r>
            <a:r>
              <a:rPr kumimoji="1" lang="en-US" altLang="zh-CN" sz="3000" dirty="0"/>
              <a:t>B</a:t>
            </a:r>
            <a:r>
              <a:rPr kumimoji="1" lang="en-US" altLang="zh-CN" sz="3000" dirty="0" smtClean="0"/>
              <a:t>unch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charge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>
                <a:solidFill>
                  <a:srgbClr val="FF0000"/>
                </a:solidFill>
              </a:rPr>
              <a:t>&gt;</a:t>
            </a:r>
            <a:r>
              <a:rPr kumimoji="1" lang="en-US" altLang="zh-CN" sz="3000" dirty="0" err="1">
                <a:solidFill>
                  <a:srgbClr val="FF0000"/>
                </a:solidFill>
              </a:rPr>
              <a:t>nC</a:t>
            </a:r>
            <a:r>
              <a:rPr kumimoji="1" lang="zh-CN" altLang="en-US" sz="3000" dirty="0"/>
              <a:t> </a:t>
            </a:r>
            <a:r>
              <a:rPr kumimoji="1" lang="en-US" altLang="zh-CN" sz="3000" dirty="0" smtClean="0"/>
              <a:t>relatively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ease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efficiency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(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30-50%</a:t>
            </a:r>
            <a:r>
              <a:rPr kumimoji="1" lang="zh-CN" altLang="en-US" sz="3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sz="3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000" dirty="0" smtClean="0">
                <a:solidFill>
                  <a:srgbClr val="FF0000"/>
                </a:solidFill>
              </a:rPr>
              <a:t>more</a:t>
            </a:r>
            <a:r>
              <a:rPr kumimoji="1" lang="zh-CN" altLang="en-US" sz="3000" dirty="0" smtClean="0"/>
              <a:t>)</a:t>
            </a:r>
            <a:endParaRPr kumimoji="1" lang="en-US" altLang="zh-CN" sz="3000" dirty="0" smtClean="0"/>
          </a:p>
          <a:p>
            <a:pPr>
              <a:buFont typeface="Wingdings" charset="2"/>
              <a:buChar char="Ø"/>
            </a:pP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rep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rate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high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average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power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driver</a:t>
            </a:r>
            <a:r>
              <a:rPr kumimoji="1" lang="zh-CN" altLang="en-US" sz="3000" dirty="0" smtClean="0"/>
              <a:t> </a:t>
            </a:r>
            <a:r>
              <a:rPr kumimoji="1" lang="en-US" altLang="zh-CN" sz="3000" dirty="0" smtClean="0"/>
              <a:t>available</a:t>
            </a:r>
            <a:r>
              <a:rPr kumimoji="1" lang="zh-CN" altLang="en-US" sz="3000" dirty="0" smtClean="0"/>
              <a:t>   </a:t>
            </a:r>
            <a:endParaRPr kumimoji="1" lang="en-US" altLang="zh-CN" sz="3000" dirty="0"/>
          </a:p>
          <a:p>
            <a:r>
              <a:rPr kumimoji="1" lang="en-US" altLang="zh-CN" b="1" dirty="0" smtClean="0"/>
              <a:t>Disadvantage</a:t>
            </a:r>
          </a:p>
          <a:p>
            <a:pPr>
              <a:buFont typeface="Wingdings" charset="2"/>
              <a:buChar char="Ø"/>
            </a:pPr>
            <a:r>
              <a:rPr kumimoji="1" lang="zh-CN" altLang="zh-CN" dirty="0"/>
              <a:t> </a:t>
            </a:r>
            <a:r>
              <a:rPr kumimoji="1" lang="en-US" altLang="zh-CN" dirty="0" smtClean="0"/>
              <a:t>Single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limited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driver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transformer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ratio</a:t>
            </a:r>
          </a:p>
        </p:txBody>
      </p:sp>
    </p:spTree>
    <p:extLst>
      <p:ext uri="{BB962C8B-B14F-4D97-AF65-F5344CB8AC3E}">
        <p14:creationId xmlns:p14="http://schemas.microsoft.com/office/powerpoint/2010/main" val="408172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/>
              <a:t>Plasma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cell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/>
              <a:t>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super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energy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and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brightness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booster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for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err="1" smtClean="0"/>
              <a:t>Linac</a:t>
            </a:r>
            <a:endParaRPr kumimoji="1" lang="zh-CN" altLang="en-US" b="1" dirty="0"/>
          </a:p>
        </p:txBody>
      </p:sp>
      <p:sp>
        <p:nvSpPr>
          <p:cNvPr id="58" name="任意形状 57"/>
          <p:cNvSpPr/>
          <p:nvPr/>
        </p:nvSpPr>
        <p:spPr>
          <a:xfrm>
            <a:off x="1772065" y="4993529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任意形状 58"/>
          <p:cNvSpPr/>
          <p:nvPr/>
        </p:nvSpPr>
        <p:spPr>
          <a:xfrm>
            <a:off x="1756397" y="4993529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" name="组 2"/>
          <p:cNvGrpSpPr/>
          <p:nvPr/>
        </p:nvGrpSpPr>
        <p:grpSpPr>
          <a:xfrm>
            <a:off x="351376" y="2367397"/>
            <a:ext cx="8399893" cy="2558209"/>
            <a:chOff x="127261" y="1695052"/>
            <a:chExt cx="8399893" cy="2558209"/>
          </a:xfrm>
        </p:grpSpPr>
        <p:sp>
          <p:nvSpPr>
            <p:cNvPr id="6" name="直接访问存储器 5"/>
            <p:cNvSpPr/>
            <p:nvPr/>
          </p:nvSpPr>
          <p:spPr>
            <a:xfrm rot="10800000">
              <a:off x="224275" y="2745638"/>
              <a:ext cx="394583" cy="1002031"/>
            </a:xfrm>
            <a:prstGeom prst="flowChartMagneticDrum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直接访问存储器 7"/>
            <p:cNvSpPr/>
            <p:nvPr/>
          </p:nvSpPr>
          <p:spPr>
            <a:xfrm rot="10800000">
              <a:off x="1004765" y="2564763"/>
              <a:ext cx="770429" cy="1351288"/>
            </a:xfrm>
            <a:prstGeom prst="flowChartMagneticDrum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直接访问存储器 22"/>
            <p:cNvSpPr/>
            <p:nvPr/>
          </p:nvSpPr>
          <p:spPr>
            <a:xfrm rot="10800000">
              <a:off x="2364251" y="2501966"/>
              <a:ext cx="3481607" cy="1381120"/>
            </a:xfrm>
            <a:prstGeom prst="flowChartMagneticDrum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任意形状 26"/>
            <p:cNvSpPr/>
            <p:nvPr/>
          </p:nvSpPr>
          <p:spPr>
            <a:xfrm>
              <a:off x="652574" y="3231544"/>
              <a:ext cx="374208" cy="0"/>
            </a:xfrm>
            <a:custGeom>
              <a:avLst/>
              <a:gdLst>
                <a:gd name="connsiteX0" fmla="*/ 0 w 356839"/>
                <a:gd name="connsiteY0" fmla="*/ 0 h 0"/>
                <a:gd name="connsiteX1" fmla="*/ 356839 w 356839"/>
                <a:gd name="connsiteY1" fmla="*/ 0 h 0"/>
                <a:gd name="connsiteX2" fmla="*/ 356839 w 356839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839">
                  <a:moveTo>
                    <a:pt x="0" y="0"/>
                  </a:moveTo>
                  <a:lnTo>
                    <a:pt x="356839" y="0"/>
                  </a:lnTo>
                  <a:lnTo>
                    <a:pt x="356839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任意形状 27"/>
            <p:cNvSpPr/>
            <p:nvPr/>
          </p:nvSpPr>
          <p:spPr>
            <a:xfrm>
              <a:off x="1764192" y="2948329"/>
              <a:ext cx="594331" cy="347371"/>
            </a:xfrm>
            <a:custGeom>
              <a:avLst/>
              <a:gdLst>
                <a:gd name="connsiteX0" fmla="*/ 0 w 566745"/>
                <a:gd name="connsiteY0" fmla="*/ 293896 h 314888"/>
                <a:gd name="connsiteX1" fmla="*/ 157429 w 566745"/>
                <a:gd name="connsiteY1" fmla="*/ 293896 h 314888"/>
                <a:gd name="connsiteX2" fmla="*/ 178420 w 566745"/>
                <a:gd name="connsiteY2" fmla="*/ 0 h 314888"/>
                <a:gd name="connsiteX3" fmla="*/ 430306 w 566745"/>
                <a:gd name="connsiteY3" fmla="*/ 0 h 314888"/>
                <a:gd name="connsiteX4" fmla="*/ 472287 w 566745"/>
                <a:gd name="connsiteY4" fmla="*/ 304392 h 314888"/>
                <a:gd name="connsiteX5" fmla="*/ 566745 w 566745"/>
                <a:gd name="connsiteY5" fmla="*/ 314888 h 314888"/>
                <a:gd name="connsiteX6" fmla="*/ 566745 w 566745"/>
                <a:gd name="connsiteY6" fmla="*/ 314888 h 31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6745" h="314888">
                  <a:moveTo>
                    <a:pt x="0" y="293896"/>
                  </a:moveTo>
                  <a:lnTo>
                    <a:pt x="157429" y="293896"/>
                  </a:lnTo>
                  <a:lnTo>
                    <a:pt x="178420" y="0"/>
                  </a:lnTo>
                  <a:lnTo>
                    <a:pt x="430306" y="0"/>
                  </a:lnTo>
                  <a:lnTo>
                    <a:pt x="472287" y="304392"/>
                  </a:lnTo>
                  <a:lnTo>
                    <a:pt x="566745" y="314888"/>
                  </a:lnTo>
                  <a:lnTo>
                    <a:pt x="566745" y="314888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直接访问存储器 28"/>
            <p:cNvSpPr/>
            <p:nvPr/>
          </p:nvSpPr>
          <p:spPr>
            <a:xfrm rot="10800000">
              <a:off x="7350028" y="2658124"/>
              <a:ext cx="1155189" cy="703506"/>
            </a:xfrm>
            <a:prstGeom prst="flowChartMagneticDrum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7261" y="2102483"/>
              <a:ext cx="644775" cy="91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RF</a:t>
              </a:r>
              <a:r>
                <a:rPr kumimoji="1" lang="zh-CN" altLang="en-US" sz="1200" b="1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gun</a:t>
              </a:r>
            </a:p>
            <a:p>
              <a:endParaRPr kumimoji="1" lang="en-US" altLang="zh-CN" dirty="0"/>
            </a:p>
            <a:p>
              <a:endParaRPr kumimoji="1" lang="zh-CN" altLang="en-US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29533" y="1695052"/>
              <a:ext cx="839170" cy="1324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Linac1</a:t>
              </a:r>
            </a:p>
            <a:p>
              <a:endParaRPr kumimoji="1" lang="en-US" altLang="zh-CN" sz="1200" b="1" dirty="0">
                <a:solidFill>
                  <a:srgbClr val="FF0000"/>
                </a:solidFill>
              </a:endParaRPr>
            </a:p>
            <a:p>
              <a:r>
                <a:rPr kumimoji="1" lang="en-US" altLang="zh-CN" sz="1200" b="1" dirty="0" smtClean="0"/>
                <a:t>~</a:t>
              </a:r>
              <a:r>
                <a:rPr kumimoji="1" lang="zh-CN" altLang="zh-CN" sz="1200" b="1" dirty="0" smtClean="0"/>
                <a:t>2</a:t>
              </a:r>
              <a:r>
                <a:rPr kumimoji="1" lang="en-US" altLang="zh-CN" sz="1200" b="1" dirty="0" smtClean="0"/>
                <a:t>00MeV</a:t>
              </a:r>
            </a:p>
            <a:p>
              <a:endParaRPr kumimoji="1" lang="en-US" altLang="zh-CN" dirty="0"/>
            </a:p>
            <a:p>
              <a:endParaRPr kumimoji="1" lang="zh-CN" altLang="en-US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729466" y="1695255"/>
              <a:ext cx="736099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Linac2</a:t>
              </a:r>
            </a:p>
            <a:p>
              <a:endParaRPr kumimoji="1" lang="en-US" altLang="zh-CN" sz="1200" b="1" dirty="0">
                <a:solidFill>
                  <a:srgbClr val="FF0000"/>
                </a:solidFill>
              </a:endParaRPr>
            </a:p>
            <a:p>
              <a:r>
                <a:rPr kumimoji="1" lang="en-US" altLang="zh-CN" sz="1200" b="1" dirty="0" smtClean="0">
                  <a:solidFill>
                    <a:srgbClr val="000000"/>
                  </a:solidFill>
                </a:rPr>
                <a:t>8-15GeV</a:t>
              </a:r>
            </a:p>
            <a:p>
              <a:endParaRPr kumimoji="1" lang="en-US" altLang="zh-CN" dirty="0"/>
            </a:p>
            <a:p>
              <a:endParaRPr kumimoji="1"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53384" y="2444908"/>
              <a:ext cx="451325" cy="91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BC1</a:t>
              </a:r>
            </a:p>
            <a:p>
              <a:endParaRPr kumimoji="1" lang="en-US" altLang="zh-CN" dirty="0"/>
            </a:p>
            <a:p>
              <a:endParaRPr kumimoji="1" lang="zh-CN" altLang="en-US" dirty="0"/>
            </a:p>
          </p:txBody>
        </p:sp>
        <p:sp>
          <p:nvSpPr>
            <p:cNvPr id="38" name="任意形状 37"/>
            <p:cNvSpPr/>
            <p:nvPr/>
          </p:nvSpPr>
          <p:spPr>
            <a:xfrm>
              <a:off x="5861525" y="3084769"/>
              <a:ext cx="752085" cy="0"/>
            </a:xfrm>
            <a:custGeom>
              <a:avLst/>
              <a:gdLst>
                <a:gd name="connsiteX0" fmla="*/ 0 w 717176"/>
                <a:gd name="connsiteY0" fmla="*/ 0 h 0"/>
                <a:gd name="connsiteX1" fmla="*/ 717176 w 71717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7176">
                  <a:moveTo>
                    <a:pt x="0" y="0"/>
                  </a:moveTo>
                  <a:lnTo>
                    <a:pt x="717176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6644945" y="2739163"/>
              <a:ext cx="329038" cy="7035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任意形状 40"/>
            <p:cNvSpPr/>
            <p:nvPr/>
          </p:nvSpPr>
          <p:spPr>
            <a:xfrm>
              <a:off x="6973986" y="3091273"/>
              <a:ext cx="376042" cy="50435"/>
            </a:xfrm>
            <a:custGeom>
              <a:avLst/>
              <a:gdLst>
                <a:gd name="connsiteX0" fmla="*/ 0 w 717176"/>
                <a:gd name="connsiteY0" fmla="*/ 0 h 0"/>
                <a:gd name="connsiteX1" fmla="*/ 717176 w 71717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7176">
                  <a:moveTo>
                    <a:pt x="0" y="0"/>
                  </a:moveTo>
                  <a:lnTo>
                    <a:pt x="717176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618953" y="2187162"/>
              <a:ext cx="355033" cy="91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FC</a:t>
              </a:r>
            </a:p>
            <a:p>
              <a:endParaRPr kumimoji="1" lang="en-US" altLang="zh-CN" dirty="0"/>
            </a:p>
            <a:p>
              <a:endParaRPr kumimoji="1" lang="zh-CN" altLang="en-US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624867" y="2262013"/>
              <a:ext cx="5699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 smtClean="0">
                  <a:solidFill>
                    <a:srgbClr val="FF0000"/>
                  </a:solidFill>
                </a:rPr>
                <a:t>PWFA</a:t>
              </a:r>
            </a:p>
            <a:p>
              <a:endParaRPr kumimoji="1" lang="en-US" altLang="zh-CN" dirty="0"/>
            </a:p>
            <a:p>
              <a:endParaRPr kumimoji="1" lang="zh-CN" altLang="en-US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624867" y="3637708"/>
              <a:ext cx="87876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 smtClean="0"/>
                <a:t>TR=6-12</a:t>
              </a:r>
              <a:endParaRPr kumimoji="1" lang="en-US" altLang="zh-CN" sz="1600" b="1" dirty="0"/>
            </a:p>
            <a:p>
              <a:endParaRPr kumimoji="1" lang="zh-CN" altLang="en-US" dirty="0"/>
            </a:p>
          </p:txBody>
        </p:sp>
        <p:sp>
          <p:nvSpPr>
            <p:cNvPr id="68" name="椭圆 67"/>
            <p:cNvSpPr/>
            <p:nvPr/>
          </p:nvSpPr>
          <p:spPr>
            <a:xfrm>
              <a:off x="7624867" y="3442670"/>
              <a:ext cx="902287" cy="7657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62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Key Scheme: Cascaded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HTR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PWFA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3212"/>
          </a:xfrm>
        </p:spPr>
        <p:txBody>
          <a:bodyPr>
            <a:normAutofit lnSpcReduction="10000"/>
          </a:bodyPr>
          <a:lstStyle/>
          <a:p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zh-CN" altLang="zh-CN" b="1" dirty="0" smtClean="0"/>
              <a:t>1</a:t>
            </a:r>
            <a:r>
              <a:rPr kumimoji="1" lang="en-US" altLang="zh-CN" b="1" baseline="30000" dirty="0" err="1" smtClean="0"/>
              <a:t>st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stage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/>
              <a:t>Two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shaped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bunches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(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5ps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25nC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,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1ps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5nC</a:t>
            </a:r>
            <a:r>
              <a:rPr kumimoji="1" lang="en-US" altLang="zh-CN" sz="2800" dirty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/>
              <a:t>TR=2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3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/>
              <a:t>Efficiency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60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%</a:t>
            </a:r>
            <a:r>
              <a:rPr kumimoji="1" lang="en-US" altLang="zh-CN" sz="2800" dirty="0" smtClean="0"/>
              <a:t>)</a:t>
            </a:r>
            <a:endParaRPr kumimoji="1" lang="en-US" altLang="zh-CN" sz="2800" b="1" dirty="0" smtClean="0"/>
          </a:p>
          <a:p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zh-CN" altLang="zh-CN" b="1" dirty="0" smtClean="0"/>
              <a:t>2</a:t>
            </a:r>
            <a:r>
              <a:rPr kumimoji="1" lang="en-US" altLang="zh-CN" b="1" baseline="30000" dirty="0" err="1" smtClean="0"/>
              <a:t>nd</a:t>
            </a:r>
            <a:r>
              <a:rPr kumimoji="1" lang="zh-CN" altLang="en-US" b="1" dirty="0"/>
              <a:t> </a:t>
            </a:r>
            <a:r>
              <a:rPr kumimoji="1" lang="en-US" altLang="zh-CN" b="1" dirty="0" smtClean="0"/>
              <a:t>stage</a:t>
            </a:r>
          </a:p>
          <a:p>
            <a:pPr>
              <a:buFont typeface="Wingdings" charset="2"/>
              <a:buChar char="Ø"/>
            </a:pP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Controlled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injection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for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200fs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1nC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2nC</a:t>
            </a:r>
            <a:r>
              <a:rPr kumimoji="1" lang="en-US" altLang="zh-CN" sz="28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/>
              <a:t>TR=2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or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3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 smtClean="0"/>
              <a:t>Single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stage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>e</a:t>
            </a:r>
            <a:r>
              <a:rPr kumimoji="1" lang="en-US" altLang="zh-CN" sz="2800" dirty="0" smtClean="0"/>
              <a:t>fficiency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60%</a:t>
            </a:r>
            <a:r>
              <a:rPr kumimoji="1" lang="en-US" altLang="zh-CN" sz="28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 smtClean="0"/>
              <a:t>Overall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b="1" dirty="0" smtClean="0"/>
              <a:t>TR=(1+TR1)</a:t>
            </a:r>
            <a:r>
              <a:rPr kumimoji="1" lang="zh-CN" altLang="en-US" sz="2800" b="1" dirty="0" smtClean="0"/>
              <a:t>*</a:t>
            </a:r>
            <a:r>
              <a:rPr kumimoji="1" lang="en-US" altLang="zh-CN" sz="2800" b="1" dirty="0" smtClean="0"/>
              <a:t>TR2</a:t>
            </a:r>
          </a:p>
          <a:p>
            <a:r>
              <a:rPr kumimoji="1" lang="en-US" altLang="zh-CN" sz="2800" dirty="0" smtClean="0"/>
              <a:t>Overall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efficiency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b="1" dirty="0"/>
              <a:t>Q</a:t>
            </a:r>
            <a:r>
              <a:rPr kumimoji="1" lang="en-US" altLang="zh-CN" sz="2800" b="1" dirty="0" smtClean="0"/>
              <a:t>3(1+TR1)</a:t>
            </a:r>
            <a:r>
              <a:rPr kumimoji="1" lang="zh-CN" altLang="en-US" sz="2800" b="1" dirty="0" smtClean="0"/>
              <a:t>*</a:t>
            </a:r>
            <a:r>
              <a:rPr kumimoji="1" lang="en-US" altLang="zh-CN" sz="2800" b="1" dirty="0" smtClean="0"/>
              <a:t>TR2/(Q1+Q2)=40%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64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5855"/>
              </p:ext>
            </p:extLst>
          </p:nvPr>
        </p:nvGraphicFramePr>
        <p:xfrm>
          <a:off x="5844830" y="658401"/>
          <a:ext cx="2895758" cy="3337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63396"/>
                <a:gridCol w="10323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Driver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pulse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5ps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Driver charge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Q1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25nC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Driver</a:t>
                      </a:r>
                      <a:r>
                        <a:rPr lang="en-US" altLang="zh-CN" b="0" baseline="0" dirty="0" smtClean="0"/>
                        <a:t> energy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2GeV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Trailer pulse</a:t>
                      </a:r>
                      <a:r>
                        <a:rPr lang="zh-CN" altLang="en-US" b="0" dirty="0" smtClean="0"/>
                        <a:t>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0.5ps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 smtClean="0"/>
                        <a:t>Trailor</a:t>
                      </a:r>
                      <a:r>
                        <a:rPr lang="en-US" altLang="zh-CN" b="0" dirty="0" smtClean="0"/>
                        <a:t> charge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Q2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5nC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 smtClean="0"/>
                        <a:t>Trailor</a:t>
                      </a:r>
                      <a:r>
                        <a:rPr lang="en-US" altLang="zh-CN" b="0" dirty="0" smtClean="0"/>
                        <a:t> energy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2GeV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Final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energy</a:t>
                      </a:r>
                      <a:r>
                        <a:rPr lang="zh-CN" altLang="en-US" b="0" dirty="0" smtClean="0"/>
                        <a:t>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8GeV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Average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TR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3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Efficiency</a:t>
                      </a:r>
                      <a:r>
                        <a:rPr lang="zh-CN" altLang="en-US" b="0" dirty="0" smtClean="0"/>
                        <a:t>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~60%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84746" y="240320"/>
            <a:ext cx="219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Stage</a:t>
            </a:r>
            <a:r>
              <a:rPr lang="zh-CN" altLang="en-US" dirty="0" smtClean="0"/>
              <a:t> </a:t>
            </a:r>
            <a:r>
              <a:rPr lang="en-US" altLang="zh-CN" dirty="0"/>
              <a:t>I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3903440"/>
            <a:ext cx="3159710" cy="3159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4077998"/>
            <a:ext cx="2826381" cy="28263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8" y="979129"/>
            <a:ext cx="4242158" cy="3337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241" y="135181"/>
            <a:ext cx="5668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/>
              <a:t>Electron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Acceleration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Stage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(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I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and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II)</a:t>
            </a:r>
            <a:r>
              <a:rPr kumimoji="1" lang="zh-CN" altLang="en-US" sz="2800" b="1" dirty="0" smtClean="0"/>
              <a:t> </a:t>
            </a:r>
            <a:endParaRPr kumimoji="1" lang="zh-CN" altLang="en-US" sz="28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4250420" y="5716929"/>
            <a:ext cx="171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Zhou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al.,</a:t>
            </a:r>
          </a:p>
          <a:p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submitted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857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810410" y="152400"/>
            <a:ext cx="853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 smtClean="0">
                <a:latin typeface="+mj-lt"/>
                <a:cs typeface="+mn-cs"/>
              </a:rPr>
              <a:t>Plasma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Based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Wakefield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Acceleration</a:t>
            </a:r>
            <a:endParaRPr lang="en-US" sz="3600" b="1" dirty="0">
              <a:latin typeface="+mj-lt"/>
              <a:cs typeface="+mn-cs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79388" y="4868863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accent2"/>
                </a:solidFill>
              </a:rPr>
              <a:t>Very large </a:t>
            </a:r>
            <a:r>
              <a:rPr lang="en-US" sz="2400" b="1" dirty="0">
                <a:solidFill>
                  <a:schemeClr val="accent2"/>
                </a:solidFill>
              </a:rPr>
              <a:t>gradient (~</a:t>
            </a:r>
            <a:r>
              <a:rPr lang="en-US" sz="2400" b="1" dirty="0" smtClean="0">
                <a:solidFill>
                  <a:schemeClr val="accent2"/>
                </a:solidFill>
              </a:rPr>
              <a:t>10</a:t>
            </a:r>
            <a:r>
              <a:rPr lang="en-US" altLang="zh-CN" sz="2400" b="1" dirty="0" smtClean="0">
                <a:solidFill>
                  <a:schemeClr val="accent2"/>
                </a:solidFill>
              </a:rPr>
              <a:t>-10</a:t>
            </a:r>
            <a:r>
              <a:rPr lang="en-US" sz="2400" b="1" dirty="0" smtClean="0">
                <a:solidFill>
                  <a:schemeClr val="accent2"/>
                </a:solidFill>
              </a:rPr>
              <a:t>0GV</a:t>
            </a:r>
            <a:r>
              <a:rPr lang="en-US" sz="2400" b="1" dirty="0">
                <a:solidFill>
                  <a:schemeClr val="accent2"/>
                </a:solidFill>
              </a:rPr>
              <a:t>/m) </a:t>
            </a:r>
            <a:r>
              <a:rPr lang="en-US" sz="2400" b="1" dirty="0">
                <a:solidFill>
                  <a:srgbClr val="FF0000"/>
                </a:solidFill>
              </a:rPr>
              <a:t>+ </a:t>
            </a:r>
            <a:r>
              <a:rPr lang="en-US" sz="2400" b="1" dirty="0" smtClean="0">
                <a:solidFill>
                  <a:srgbClr val="333399"/>
                </a:solidFill>
              </a:rPr>
              <a:t>small </a:t>
            </a:r>
            <a:r>
              <a:rPr lang="en-US" sz="2400" b="1" dirty="0">
                <a:solidFill>
                  <a:srgbClr val="333399"/>
                </a:solidFill>
              </a:rPr>
              <a:t>structures (~10-100um)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4724400" y="6276975"/>
            <a:ext cx="4114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T.Tajima and J.M. Dawson PRL (1979) </a:t>
            </a:r>
            <a:r>
              <a:rPr lang="en-US" sz="1600" b="1">
                <a:solidFill>
                  <a:srgbClr val="FF0000"/>
                </a:solidFill>
                <a:cs typeface="+mn-cs"/>
              </a:rPr>
              <a:t>LWFA</a:t>
            </a:r>
            <a:endParaRPr lang="en-US" sz="1600">
              <a:cs typeface="+mn-cs"/>
            </a:endParaRPr>
          </a:p>
          <a:p>
            <a:pPr>
              <a:defRPr/>
            </a:pPr>
            <a:r>
              <a:rPr lang="en-US" sz="1600">
                <a:cs typeface="+mn-cs"/>
              </a:rPr>
              <a:t>P.Chen, J.M. Dawson et.al. PRL (1983) </a:t>
            </a:r>
            <a:r>
              <a:rPr lang="en-US" sz="1600" b="1">
                <a:solidFill>
                  <a:srgbClr val="FF0000"/>
                </a:solidFill>
                <a:cs typeface="+mn-cs"/>
              </a:rPr>
              <a:t>PWFA</a:t>
            </a:r>
            <a:endParaRPr lang="en-US" sz="2000">
              <a:cs typeface="+mn-cs"/>
            </a:endParaRPr>
          </a:p>
        </p:txBody>
      </p:sp>
      <p:grpSp>
        <p:nvGrpSpPr>
          <p:cNvPr id="22532" name="Group 15"/>
          <p:cNvGrpSpPr>
            <a:grpSpLocks/>
          </p:cNvGrpSpPr>
          <p:nvPr/>
        </p:nvGrpSpPr>
        <p:grpSpPr bwMode="auto">
          <a:xfrm>
            <a:off x="711200" y="1484313"/>
            <a:ext cx="6375400" cy="3849687"/>
            <a:chOff x="527" y="578"/>
            <a:chExt cx="5142" cy="3141"/>
          </a:xfrm>
        </p:grpSpPr>
        <p:sp useBgFill="1"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439" y="973"/>
              <a:ext cx="230" cy="33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 useBgFill="1"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3359" y="1584"/>
              <a:ext cx="718" cy="386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3815" y="578"/>
              <a:ext cx="1511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>
                <a:spcBef>
                  <a:spcPct val="20000"/>
                </a:spcBef>
                <a:buClr>
                  <a:srgbClr val="0066FF"/>
                </a:buClr>
                <a:buFontTx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Laser or beam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  <a:cs typeface="+mn-cs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Pulse</a:t>
              </a:r>
              <a:endParaRPr lang="en-US" sz="1600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4940" y="2064"/>
              <a:ext cx="133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527" y="3196"/>
              <a:ext cx="509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zh-CN" altLang="en-US" sz="3600" i="1">
                <a:solidFill>
                  <a:srgbClr val="FF3300"/>
                </a:solidFill>
              </a:endParaRPr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auto">
            <a:xfrm>
              <a:off x="2770" y="2987"/>
              <a:ext cx="55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cs typeface="+mn-cs"/>
                </a:rPr>
                <a:t>Wake</a:t>
              </a:r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1841" y="983"/>
              <a:ext cx="1585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>
                <a:spcBef>
                  <a:spcPct val="20000"/>
                </a:spcBef>
                <a:buClr>
                  <a:srgbClr val="0066FF"/>
                </a:buClr>
                <a:buFontTx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Trailing beam</a:t>
              </a:r>
              <a:endParaRPr lang="en-US" sz="1600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81075"/>
            <a:ext cx="215106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61753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1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59" y="274638"/>
            <a:ext cx="8650941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Possibility of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 PWA based g-g collider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4271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CN" dirty="0" smtClean="0"/>
              <a:t>Considering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ILC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250GeV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case</a:t>
            </a:r>
            <a:r>
              <a:rPr kumimoji="1" lang="zh-CN" altLang="en-US" dirty="0" smtClean="0"/>
              <a:t>: </a:t>
            </a:r>
            <a:r>
              <a:rPr kumimoji="1" lang="en-US" altLang="zh-CN" dirty="0" smtClean="0"/>
              <a:t>total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~10MW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(20kHz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1nC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bunch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e-/e+)</a:t>
            </a:r>
          </a:p>
          <a:p>
            <a:pPr marL="0" indent="0">
              <a:buNone/>
            </a:pPr>
            <a:endParaRPr kumimoji="1" lang="en-US" altLang="zh-CN" dirty="0" smtClean="0"/>
          </a:p>
          <a:p>
            <a:r>
              <a:rPr kumimoji="1" lang="en-US" altLang="zh-CN" dirty="0" smtClean="0"/>
              <a:t>LCLS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power</a:t>
            </a:r>
            <a:r>
              <a:rPr kumimoji="1" lang="zh-CN" altLang="en-US" dirty="0" smtClean="0"/>
              <a:t>: </a:t>
            </a:r>
            <a:r>
              <a:rPr kumimoji="1" lang="en-US" altLang="zh-CN" dirty="0" smtClean="0"/>
              <a:t>2MW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4GeV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(MHz,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0.5nC)</a:t>
            </a:r>
          </a:p>
          <a:p>
            <a:pPr marL="0" indent="0">
              <a:buNone/>
            </a:pP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>
              <a:buFont typeface="Wingdings" charset="2"/>
              <a:buChar char="ü"/>
            </a:pPr>
            <a:r>
              <a:rPr kumimoji="1" lang="en-US" altLang="zh-CN" b="1" dirty="0" smtClean="0">
                <a:solidFill>
                  <a:srgbClr val="FF0000"/>
                </a:solidFill>
              </a:rPr>
              <a:t>What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if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we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use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24MW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(20GeV)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total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beam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power,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converting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with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40%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efficiency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(or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more)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into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240GeV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10MW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e-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beams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(with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good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beam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quality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)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?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zh-CN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kumimoji="1" lang="en-US" altLang="zh-CN" b="1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10MW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beams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can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be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used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as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drivers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for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g-g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collider</a:t>
            </a:r>
          </a:p>
          <a:p>
            <a:pPr marL="0" indent="0">
              <a:buNone/>
            </a:pPr>
            <a:endParaRPr kumimoji="1" lang="en-US" altLang="zh-CN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zh-CN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kumimoji="1" lang="en-US" altLang="zh-CN" b="1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gradient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of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Linac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can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be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lower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than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20MeV/m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,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since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total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transformer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ratio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is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12.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711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solidFill>
                  <a:srgbClr val="3366FF"/>
                </a:solidFill>
              </a:rPr>
              <a:t>Summary</a:t>
            </a:r>
            <a:endParaRPr kumimoji="1" lang="zh-CN" altLang="en-US" b="1" dirty="0">
              <a:solidFill>
                <a:srgbClr val="3366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CN" b="1" dirty="0" smtClean="0">
                <a:solidFill>
                  <a:srgbClr val="3366FF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physics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of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plasma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based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err="1" smtClean="0">
                <a:solidFill>
                  <a:srgbClr val="3366FF"/>
                </a:solidFill>
              </a:rPr>
              <a:t>wakefield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acceleration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has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been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well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established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over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decades</a:t>
            </a:r>
          </a:p>
          <a:p>
            <a:endParaRPr kumimoji="1" lang="en-US" altLang="zh-CN" b="1" dirty="0" smtClean="0">
              <a:solidFill>
                <a:srgbClr val="3366FF"/>
              </a:solidFill>
            </a:endParaRPr>
          </a:p>
          <a:p>
            <a:r>
              <a:rPr kumimoji="1" lang="en-US" altLang="zh-CN" b="1" dirty="0" smtClean="0">
                <a:solidFill>
                  <a:srgbClr val="3366FF"/>
                </a:solidFill>
              </a:rPr>
              <a:t>Stable,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efficient,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high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quality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acceleration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of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electron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beams</a:t>
            </a:r>
            <a:r>
              <a:rPr kumimoji="1" lang="zh-CN" altLang="en-US" b="1" dirty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is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within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reach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in near future</a:t>
            </a:r>
          </a:p>
          <a:p>
            <a:endParaRPr kumimoji="1" lang="en-US" altLang="zh-CN" b="1" dirty="0">
              <a:solidFill>
                <a:srgbClr val="3366FF"/>
              </a:solidFill>
            </a:endParaRPr>
          </a:p>
          <a:p>
            <a:r>
              <a:rPr kumimoji="1" lang="en-US" altLang="zh-CN" b="1" dirty="0" smtClean="0">
                <a:solidFill>
                  <a:srgbClr val="3366FF"/>
                </a:solidFill>
              </a:rPr>
              <a:t>Combining the best part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of the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traditional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accelerator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technology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,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plasma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technology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and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laser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technology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,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it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may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be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possible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to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have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cheaper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g-g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collider</a:t>
            </a:r>
            <a:r>
              <a:rPr kumimoji="1" lang="zh-CN" altLang="en-US" b="1" dirty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in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the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future</a:t>
            </a:r>
            <a:r>
              <a:rPr kumimoji="1" lang="zh-CN" altLang="en-US" b="1" dirty="0">
                <a:solidFill>
                  <a:srgbClr val="3366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884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4000" b="1" dirty="0" smtClean="0"/>
              <a:t>Thank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you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for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your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attention</a:t>
            </a:r>
            <a:r>
              <a:rPr kumimoji="1" lang="zh-CN" altLang="en-US" sz="4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666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038" descr="cover_nature.jpg                                               0007E525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232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028" descr="9ltnut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226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031" descr="cerncourier.pdf                                                000161FEMacintosh HD                   B8A9EEA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352800"/>
            <a:ext cx="21859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6" descr="leemans GeV capillary cover.jpg                                004C801Dabigail                        C2AAD211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19097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nature_20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928688"/>
            <a:ext cx="2055813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24050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"/>
          <a:stretch>
            <a:fillRect/>
          </a:stretch>
        </p:blipFill>
        <p:spPr bwMode="auto">
          <a:xfrm>
            <a:off x="2600325" y="3352800"/>
            <a:ext cx="18954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3646488"/>
            <a:ext cx="238760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070340" y="152400"/>
            <a:ext cx="6909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Significant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progress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in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past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decade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37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963046" y="188913"/>
            <a:ext cx="69670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+mn-cs"/>
              </a:rPr>
              <a:t>Real Challenge for Plasma Based Acceleration </a:t>
            </a:r>
            <a:endParaRPr lang="en-US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803648" y="1125538"/>
            <a:ext cx="7320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+mj-lt"/>
                <a:cs typeface="+mn-cs"/>
              </a:rPr>
              <a:t>From “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+mn-cs"/>
              </a:rPr>
              <a:t>Acceleration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+mn-cs"/>
              </a:rPr>
              <a:t>” to “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+mn-cs"/>
              </a:rPr>
              <a:t>Accelerator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+mn-cs"/>
              </a:rPr>
              <a:t>”</a:t>
            </a:r>
            <a:endParaRPr lang="en-US" sz="3600" dirty="0">
              <a:latin typeface="+mj-lt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850" y="2573338"/>
            <a:ext cx="8497888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charset="2"/>
              <a:buChar char="Ø"/>
              <a:defRPr/>
            </a:pPr>
            <a:r>
              <a:rPr lang="en-US" sz="2800" b="1" dirty="0">
                <a:solidFill>
                  <a:srgbClr val="FF0000"/>
                </a:solidFill>
                <a:cs typeface="+mn-cs"/>
              </a:rPr>
              <a:t>Understand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the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p</a:t>
            </a:r>
            <a:r>
              <a:rPr lang="en-US" sz="2800" b="1" dirty="0">
                <a:solidFill>
                  <a:srgbClr val="FF0000"/>
                </a:solidFill>
                <a:cs typeface="+mn-cs"/>
              </a:rPr>
              <a:t>hysics: </a:t>
            </a: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  <a:cs typeface="+mn-cs"/>
              </a:rPr>
              <a:t>Systematic understanding of all the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relevant physics</a:t>
            </a:r>
          </a:p>
          <a:p>
            <a:pPr>
              <a:defRPr/>
            </a:pPr>
            <a:endParaRPr lang="en-US" b="1" dirty="0">
              <a:solidFill>
                <a:srgbClr val="0000FF"/>
              </a:solidFill>
              <a:cs typeface="+mn-cs"/>
            </a:endParaRPr>
          </a:p>
          <a:p>
            <a:pPr marL="457200" indent="-457200">
              <a:buFont typeface="Wingdings" charset="2"/>
              <a:buChar char="Ø"/>
              <a:defRPr/>
            </a:pPr>
            <a:r>
              <a:rPr lang="en-US" sz="2800" b="1" dirty="0">
                <a:solidFill>
                  <a:srgbClr val="FF0000"/>
                </a:solidFill>
                <a:cs typeface="+mn-cs"/>
              </a:rPr>
              <a:t>Develop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the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t</a:t>
            </a:r>
            <a:r>
              <a:rPr lang="en-US" sz="2800" b="1" dirty="0">
                <a:solidFill>
                  <a:srgbClr val="FF0000"/>
                </a:solidFill>
                <a:cs typeface="+mn-cs"/>
              </a:rPr>
              <a:t>echnology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rgbClr val="0000FF"/>
                </a:solidFill>
                <a:cs typeface="+mn-cs"/>
              </a:rPr>
              <a:t>Lasers</a:t>
            </a:r>
            <a:r>
              <a:rPr lang="zh-CN" altLang="en-US" b="1" dirty="0" smtClean="0">
                <a:solidFill>
                  <a:srgbClr val="0000FF"/>
                </a:solidFill>
                <a:cs typeface="+mn-cs"/>
              </a:rPr>
              <a:t>,</a:t>
            </a:r>
            <a:r>
              <a:rPr lang="en-US" altLang="zh-CN" b="1" dirty="0" smtClean="0">
                <a:solidFill>
                  <a:srgbClr val="0000FF"/>
                </a:solidFill>
                <a:cs typeface="+mn-cs"/>
              </a:rPr>
              <a:t>plasma</a:t>
            </a:r>
            <a:r>
              <a:rPr lang="zh-CN" altLang="en-US" b="1" dirty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sources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and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structures,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diagnostics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…..</a:t>
            </a:r>
          </a:p>
          <a:p>
            <a:pPr>
              <a:defRPr/>
            </a:pPr>
            <a:endParaRPr lang="en-US" altLang="zh-CN" b="1" dirty="0">
              <a:solidFill>
                <a:srgbClr val="0000FF"/>
              </a:solidFill>
              <a:cs typeface="+mn-cs"/>
            </a:endParaRPr>
          </a:p>
          <a:p>
            <a:pPr marL="457200" indent="-457200">
              <a:buFont typeface="Wingdings" charset="2"/>
              <a:buChar char="Ø"/>
              <a:defRPr/>
            </a:pPr>
            <a:r>
              <a:rPr lang="en-US" sz="2800" b="1" dirty="0">
                <a:solidFill>
                  <a:srgbClr val="FF0000"/>
                </a:solidFill>
                <a:cs typeface="+mn-cs"/>
              </a:rPr>
              <a:t>Find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the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a</a:t>
            </a:r>
            <a:r>
              <a:rPr lang="en-US" sz="2800" b="1" dirty="0">
                <a:solidFill>
                  <a:srgbClr val="FF0000"/>
                </a:solidFill>
                <a:cs typeface="+mn-cs"/>
              </a:rPr>
              <a:t>pplications</a:t>
            </a:r>
            <a:r>
              <a:rPr lang="zh-CN" altLang="en-US" sz="2800" b="1" dirty="0">
                <a:solidFill>
                  <a:srgbClr val="FF0000"/>
                </a:solidFill>
                <a:cs typeface="+mn-cs"/>
              </a:rPr>
              <a:t>:</a:t>
            </a:r>
            <a:endParaRPr lang="en-US" altLang="zh-CN" sz="2800" b="1" dirty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altLang="zh-CN" b="1" dirty="0" smtClean="0">
                <a:solidFill>
                  <a:srgbClr val="0000FF"/>
                </a:solidFill>
              </a:rPr>
              <a:t>Science</a:t>
            </a:r>
            <a:r>
              <a:rPr lang="en-US" altLang="zh-CN" b="1" dirty="0">
                <a:solidFill>
                  <a:srgbClr val="0000FF"/>
                </a:solidFill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</a:rPr>
              <a:t>(light sources, colliders)</a:t>
            </a:r>
            <a:r>
              <a:rPr lang="zh-CN" altLang="en-US" b="1" dirty="0" smtClean="0">
                <a:solidFill>
                  <a:srgbClr val="0000FF"/>
                </a:solidFill>
                <a:cs typeface="+mn-cs"/>
              </a:rPr>
              <a:t>,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i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ndustry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,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medical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applications</a:t>
            </a:r>
            <a:r>
              <a:rPr lang="zh-CN" altLang="en-US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cs typeface="+mn-cs"/>
              </a:rPr>
              <a:t>……</a:t>
            </a:r>
            <a:endParaRPr lang="en-US" dirty="0">
              <a:solidFill>
                <a:srgbClr val="0000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2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5364" y="109260"/>
            <a:ext cx="9036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+mj-lt"/>
                <a:cs typeface="+mn-cs"/>
              </a:rPr>
              <a:t>Key physics issues for a plasma accelerator    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468313" y="879942"/>
            <a:ext cx="7315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structure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Wake excitation for given drivers ……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energy spread and efficiency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 Beam loading, pulse shaping, transformer ratio ……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stability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Driver evolution, matching, guiding, instabilities ……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injector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Self-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injection, high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quality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controlled </a:t>
            </a:r>
            <a:r>
              <a:rPr lang="en-US" altLang="zh-CN" sz="2000" b="1" dirty="0">
                <a:solidFill>
                  <a:srgbClr val="000000"/>
                </a:solidFill>
              </a:rPr>
              <a:t>injection …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 smtClean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 smtClean="0">
                <a:solidFill>
                  <a:srgbClr val="0000FF"/>
                </a:solidFill>
              </a:rPr>
              <a:t>The </a:t>
            </a:r>
            <a:r>
              <a:rPr lang="en-US" altLang="zh-CN" sz="2000" b="1" dirty="0">
                <a:solidFill>
                  <a:srgbClr val="0000FF"/>
                </a:solidFill>
              </a:rPr>
              <a:t>overall design and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staging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Parameter optimization for a plasma based accelerator to match the requirements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o</a:t>
            </a:r>
            <a:r>
              <a:rPr lang="en-US" altLang="zh-CN" sz="2000" b="1" dirty="0">
                <a:solidFill>
                  <a:srgbClr val="000000"/>
                </a:solidFill>
              </a:rPr>
              <a:t>n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</a:rPr>
              <a:t>beam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quality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,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staging</a:t>
            </a:r>
            <a:r>
              <a:rPr lang="zh-CN" altLang="en-US" sz="2000" b="1" dirty="0">
                <a:solidFill>
                  <a:srgbClr val="000000"/>
                </a:solidFill>
              </a:rPr>
              <a:t>,</a:t>
            </a:r>
            <a:r>
              <a:rPr lang="en-US" altLang="zh-CN" sz="2000" b="1" dirty="0">
                <a:solidFill>
                  <a:srgbClr val="000000"/>
                </a:solidFill>
              </a:rPr>
              <a:t>external</a:t>
            </a:r>
            <a:r>
              <a:rPr lang="zh-CN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</a:rPr>
              <a:t>injection</a:t>
            </a:r>
            <a:r>
              <a:rPr lang="zh-CN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</a:rPr>
              <a:t>….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2000" b="1" dirty="0">
              <a:solidFill>
                <a:srgbClr val="000000"/>
              </a:solidFill>
              <a:latin typeface="Comic Sans MS Bold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2000" b="1" dirty="0">
              <a:solidFill>
                <a:srgbClr val="000000"/>
              </a:solidFill>
              <a:latin typeface="Helvetica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2000" b="1" dirty="0">
              <a:solidFill>
                <a:srgbClr val="000000"/>
              </a:solidFill>
              <a:latin typeface="Helvetica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1800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2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7950" y="64434"/>
            <a:ext cx="88598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 smtClean="0">
                <a:latin typeface="+mj-lt"/>
                <a:cs typeface="+mn-cs"/>
              </a:rPr>
              <a:t>An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ideal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regime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for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electron</a:t>
            </a: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latin typeface="+mj-lt"/>
                <a:cs typeface="+mn-cs"/>
              </a:rPr>
              <a:t>acceleration</a:t>
            </a:r>
          </a:p>
          <a:p>
            <a:pPr algn="ctr">
              <a:defRPr/>
            </a:pPr>
            <a:r>
              <a:rPr lang="zh-CN" altLang="en-US" sz="3600" b="1" dirty="0" smtClean="0">
                <a:latin typeface="+mj-lt"/>
                <a:cs typeface="+mn-cs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cs typeface="+mn-cs"/>
              </a:rPr>
              <a:t>the 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cs typeface="+mn-cs"/>
              </a:rPr>
              <a:t>Blowout/Bubble Regime</a:t>
            </a:r>
            <a:endParaRPr lang="en-US" sz="32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179388" y="4076700"/>
            <a:ext cx="59102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 b="1" dirty="0">
              <a:solidFill>
                <a:srgbClr val="FF0000"/>
              </a:solidFill>
              <a:latin typeface="Comic Sans MS Bold" charset="0"/>
              <a:cs typeface="+mn-cs"/>
            </a:endParaRPr>
          </a:p>
          <a:p>
            <a:pPr>
              <a:defRPr/>
            </a:pPr>
            <a:endParaRPr lang="en-US" sz="2000" b="1" dirty="0">
              <a:solidFill>
                <a:srgbClr val="FF0000"/>
              </a:solidFill>
              <a:latin typeface="Comic Sans MS Bold" charset="0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179388" y="4196415"/>
            <a:ext cx="8305800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800" b="1" dirty="0">
                <a:solidFill>
                  <a:srgbClr val="FF0000"/>
                </a:solidFill>
              </a:rPr>
              <a:t>M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ain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advantages:</a:t>
            </a:r>
            <a:r>
              <a:rPr lang="en-US" altLang="zh-CN" sz="2800" b="1" dirty="0">
                <a:solidFill>
                  <a:srgbClr val="0000FF"/>
                </a:solidFill>
              </a:rPr>
              <a:t> </a:t>
            </a:r>
            <a:endParaRPr lang="en-US" altLang="zh-CN" sz="2800" b="1" dirty="0" smtClean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 smtClean="0">
                <a:solidFill>
                  <a:srgbClr val="000000"/>
                </a:solidFill>
              </a:rPr>
              <a:t>Uniform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acceleration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across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the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transverse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slice</a:t>
            </a: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zh-CN" altLang="zh-CN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Ideal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</a:rPr>
              <a:t>u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niform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focusing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force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for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electron</a:t>
            </a:r>
            <a:r>
              <a:rPr lang="zh-CN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beam</a:t>
            </a:r>
            <a:endParaRPr lang="en-US" altLang="zh-CN" sz="2000" b="1" dirty="0">
              <a:solidFill>
                <a:srgbClr val="000000"/>
              </a:solidFill>
            </a:endParaRP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  <a:latin typeface="Helvetica" charset="0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0" y="1504950"/>
            <a:ext cx="9256712" cy="2571750"/>
            <a:chOff x="23813" y="1341438"/>
            <a:chExt cx="9256712" cy="2571750"/>
          </a:xfrm>
        </p:grpSpPr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3429000" y="2306638"/>
              <a:ext cx="18415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endParaRPr lang="zh-CN" altLang="en-US" sz="4400">
                <a:solidFill>
                  <a:schemeClr val="tx2"/>
                </a:solidFill>
                <a:latin typeface="Times New Roman" charset="0"/>
              </a:endParaRPr>
            </a:p>
          </p:txBody>
        </p:sp>
        <p:pic>
          <p:nvPicPr>
            <p:cNvPr id="25618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1844675"/>
              <a:ext cx="2695575" cy="189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622" name="Text Box 22"/>
            <p:cNvSpPr txBox="1">
              <a:spLocks noChangeArrowheads="1"/>
            </p:cNvSpPr>
            <p:nvPr/>
          </p:nvSpPr>
          <p:spPr bwMode="auto">
            <a:xfrm>
              <a:off x="107950" y="1341438"/>
              <a:ext cx="27479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i="1" baseline="-25000" dirty="0">
                  <a:cs typeface="+mn-cs"/>
                </a:rPr>
                <a:t>Trajectory crossing </a:t>
              </a:r>
              <a:endParaRPr lang="en-US" b="1" baseline="-25000" dirty="0">
                <a:cs typeface="+mn-cs"/>
              </a:endParaRPr>
            </a:p>
          </p:txBody>
        </p:sp>
        <p:sp>
          <p:nvSpPr>
            <p:cNvPr id="25623" name="Line 23"/>
            <p:cNvSpPr>
              <a:spLocks noChangeShapeType="1"/>
            </p:cNvSpPr>
            <p:nvPr/>
          </p:nvSpPr>
          <p:spPr bwMode="auto">
            <a:xfrm>
              <a:off x="1258888" y="1773238"/>
              <a:ext cx="292100" cy="4921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0728" name="Group 24"/>
            <p:cNvGrpSpPr>
              <a:grpSpLocks/>
            </p:cNvGrpSpPr>
            <p:nvPr/>
          </p:nvGrpSpPr>
          <p:grpSpPr bwMode="auto">
            <a:xfrm flipH="1">
              <a:off x="3249613" y="1844675"/>
              <a:ext cx="2185987" cy="1406525"/>
              <a:chOff x="96" y="912"/>
              <a:chExt cx="1920" cy="1680"/>
            </a:xfrm>
          </p:grpSpPr>
          <p:pic>
            <p:nvPicPr>
              <p:cNvPr id="30732" name="Picture 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16" y="792"/>
                <a:ext cx="1680" cy="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3" name="Freeform 26"/>
              <p:cNvSpPr>
                <a:spLocks/>
              </p:cNvSpPr>
              <p:nvPr/>
            </p:nvSpPr>
            <p:spPr bwMode="auto">
              <a:xfrm flipH="1">
                <a:off x="96" y="1362"/>
                <a:ext cx="1889" cy="972"/>
              </a:xfrm>
              <a:custGeom>
                <a:avLst/>
                <a:gdLst>
                  <a:gd name="T0" fmla="*/ 1 w 2864"/>
                  <a:gd name="T1" fmla="*/ 0 h 2544"/>
                  <a:gd name="T2" fmla="*/ 1 w 2864"/>
                  <a:gd name="T3" fmla="*/ 0 h 2544"/>
                  <a:gd name="T4" fmla="*/ 1 w 2864"/>
                  <a:gd name="T5" fmla="*/ 0 h 2544"/>
                  <a:gd name="T6" fmla="*/ 1 w 2864"/>
                  <a:gd name="T7" fmla="*/ 0 h 2544"/>
                  <a:gd name="T8" fmla="*/ 1 w 2864"/>
                  <a:gd name="T9" fmla="*/ 0 h 2544"/>
                  <a:gd name="T10" fmla="*/ 1 w 2864"/>
                  <a:gd name="T11" fmla="*/ 0 h 2544"/>
                  <a:gd name="T12" fmla="*/ 1 w 2864"/>
                  <a:gd name="T13" fmla="*/ 0 h 2544"/>
                  <a:gd name="T14" fmla="*/ 1 w 2864"/>
                  <a:gd name="T15" fmla="*/ 0 h 2544"/>
                  <a:gd name="T16" fmla="*/ 1 w 2864"/>
                  <a:gd name="T17" fmla="*/ 0 h 2544"/>
                  <a:gd name="T18" fmla="*/ 2 w 2864"/>
                  <a:gd name="T19" fmla="*/ 0 h 2544"/>
                  <a:gd name="T20" fmla="*/ 2 w 2864"/>
                  <a:gd name="T21" fmla="*/ 0 h 2544"/>
                  <a:gd name="T22" fmla="*/ 2 w 2864"/>
                  <a:gd name="T23" fmla="*/ 0 h 2544"/>
                  <a:gd name="T24" fmla="*/ 2 w 2864"/>
                  <a:gd name="T25" fmla="*/ 0 h 2544"/>
                  <a:gd name="T26" fmla="*/ 2 w 2864"/>
                  <a:gd name="T27" fmla="*/ 0 h 2544"/>
                  <a:gd name="T28" fmla="*/ 3 w 2864"/>
                  <a:gd name="T29" fmla="*/ 0 h 2544"/>
                  <a:gd name="T30" fmla="*/ 3 w 2864"/>
                  <a:gd name="T31" fmla="*/ 0 h 2544"/>
                  <a:gd name="T32" fmla="*/ 3 w 2864"/>
                  <a:gd name="T33" fmla="*/ 0 h 2544"/>
                  <a:gd name="T34" fmla="*/ 3 w 2864"/>
                  <a:gd name="T35" fmla="*/ 0 h 2544"/>
                  <a:gd name="T36" fmla="*/ 3 w 2864"/>
                  <a:gd name="T37" fmla="*/ 0 h 2544"/>
                  <a:gd name="T38" fmla="*/ 3 w 2864"/>
                  <a:gd name="T39" fmla="*/ 0 h 2544"/>
                  <a:gd name="T40" fmla="*/ 3 w 2864"/>
                  <a:gd name="T41" fmla="*/ 0 h 2544"/>
                  <a:gd name="T42" fmla="*/ 4 w 2864"/>
                  <a:gd name="T43" fmla="*/ 0 h 2544"/>
                  <a:gd name="T44" fmla="*/ 4 w 2864"/>
                  <a:gd name="T45" fmla="*/ 0 h 2544"/>
                  <a:gd name="T46" fmla="*/ 4 w 2864"/>
                  <a:gd name="T47" fmla="*/ 0 h 2544"/>
                  <a:gd name="T48" fmla="*/ 4 w 2864"/>
                  <a:gd name="T49" fmla="*/ 0 h 2544"/>
                  <a:gd name="T50" fmla="*/ 5 w 2864"/>
                  <a:gd name="T51" fmla="*/ 0 h 2544"/>
                  <a:gd name="T52" fmla="*/ 5 w 2864"/>
                  <a:gd name="T53" fmla="*/ 0 h 2544"/>
                  <a:gd name="T54" fmla="*/ 5 w 2864"/>
                  <a:gd name="T55" fmla="*/ 0 h 2544"/>
                  <a:gd name="T56" fmla="*/ 5 w 2864"/>
                  <a:gd name="T57" fmla="*/ 0 h 2544"/>
                  <a:gd name="T58" fmla="*/ 5 w 2864"/>
                  <a:gd name="T59" fmla="*/ 0 h 2544"/>
                  <a:gd name="T60" fmla="*/ 5 w 2864"/>
                  <a:gd name="T61" fmla="*/ 0 h 2544"/>
                  <a:gd name="T62" fmla="*/ 5 w 2864"/>
                  <a:gd name="T63" fmla="*/ 0 h 2544"/>
                  <a:gd name="T64" fmla="*/ 6 w 2864"/>
                  <a:gd name="T65" fmla="*/ 0 h 2544"/>
                  <a:gd name="T66" fmla="*/ 6 w 2864"/>
                  <a:gd name="T67" fmla="*/ 0 h 2544"/>
                  <a:gd name="T68" fmla="*/ 6 w 2864"/>
                  <a:gd name="T69" fmla="*/ 0 h 2544"/>
                  <a:gd name="T70" fmla="*/ 6 w 2864"/>
                  <a:gd name="T71" fmla="*/ 0 h 2544"/>
                  <a:gd name="T72" fmla="*/ 6 w 2864"/>
                  <a:gd name="T73" fmla="*/ 0 h 2544"/>
                  <a:gd name="T74" fmla="*/ 7 w 2864"/>
                  <a:gd name="T75" fmla="*/ 0 h 2544"/>
                  <a:gd name="T76" fmla="*/ 7 w 2864"/>
                  <a:gd name="T77" fmla="*/ 0 h 2544"/>
                  <a:gd name="T78" fmla="*/ 7 w 2864"/>
                  <a:gd name="T79" fmla="*/ 0 h 2544"/>
                  <a:gd name="T80" fmla="*/ 7 w 2864"/>
                  <a:gd name="T81" fmla="*/ 0 h 2544"/>
                  <a:gd name="T82" fmla="*/ 7 w 2864"/>
                  <a:gd name="T83" fmla="*/ 0 h 2544"/>
                  <a:gd name="T84" fmla="*/ 7 w 2864"/>
                  <a:gd name="T85" fmla="*/ 0 h 2544"/>
                  <a:gd name="T86" fmla="*/ 7 w 2864"/>
                  <a:gd name="T87" fmla="*/ 0 h 2544"/>
                  <a:gd name="T88" fmla="*/ 7 w 2864"/>
                  <a:gd name="T89" fmla="*/ 0 h 2544"/>
                  <a:gd name="T90" fmla="*/ 7 w 2864"/>
                  <a:gd name="T91" fmla="*/ 0 h 2544"/>
                  <a:gd name="T92" fmla="*/ 8 w 2864"/>
                  <a:gd name="T93" fmla="*/ 0 h 2544"/>
                  <a:gd name="T94" fmla="*/ 8 w 2864"/>
                  <a:gd name="T95" fmla="*/ 0 h 2544"/>
                  <a:gd name="T96" fmla="*/ 8 w 2864"/>
                  <a:gd name="T97" fmla="*/ 0 h 2544"/>
                  <a:gd name="T98" fmla="*/ 9 w 2864"/>
                  <a:gd name="T99" fmla="*/ 0 h 2544"/>
                  <a:gd name="T100" fmla="*/ 9 w 2864"/>
                  <a:gd name="T101" fmla="*/ 0 h 25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864" h="2544">
                    <a:moveTo>
                      <a:pt x="0" y="984"/>
                    </a:moveTo>
                    <a:lnTo>
                      <a:pt x="8" y="984"/>
                    </a:lnTo>
                    <a:lnTo>
                      <a:pt x="16" y="984"/>
                    </a:lnTo>
                    <a:lnTo>
                      <a:pt x="32" y="984"/>
                    </a:lnTo>
                    <a:lnTo>
                      <a:pt x="40" y="984"/>
                    </a:lnTo>
                    <a:lnTo>
                      <a:pt x="56" y="984"/>
                    </a:lnTo>
                    <a:lnTo>
                      <a:pt x="64" y="984"/>
                    </a:lnTo>
                    <a:lnTo>
                      <a:pt x="72" y="984"/>
                    </a:lnTo>
                    <a:lnTo>
                      <a:pt x="88" y="984"/>
                    </a:lnTo>
                    <a:lnTo>
                      <a:pt x="96" y="984"/>
                    </a:lnTo>
                    <a:lnTo>
                      <a:pt x="112" y="984"/>
                    </a:lnTo>
                    <a:lnTo>
                      <a:pt x="120" y="984"/>
                    </a:lnTo>
                    <a:lnTo>
                      <a:pt x="128" y="984"/>
                    </a:lnTo>
                    <a:lnTo>
                      <a:pt x="144" y="984"/>
                    </a:lnTo>
                    <a:lnTo>
                      <a:pt x="152" y="984"/>
                    </a:lnTo>
                    <a:lnTo>
                      <a:pt x="168" y="984"/>
                    </a:lnTo>
                    <a:lnTo>
                      <a:pt x="176" y="984"/>
                    </a:lnTo>
                    <a:lnTo>
                      <a:pt x="192" y="984"/>
                    </a:lnTo>
                    <a:lnTo>
                      <a:pt x="200" y="984"/>
                    </a:lnTo>
                    <a:lnTo>
                      <a:pt x="208" y="984"/>
                    </a:lnTo>
                    <a:lnTo>
                      <a:pt x="224" y="984"/>
                    </a:lnTo>
                    <a:lnTo>
                      <a:pt x="232" y="984"/>
                    </a:lnTo>
                    <a:lnTo>
                      <a:pt x="248" y="984"/>
                    </a:lnTo>
                    <a:lnTo>
                      <a:pt x="256" y="984"/>
                    </a:lnTo>
                    <a:lnTo>
                      <a:pt x="264" y="984"/>
                    </a:lnTo>
                    <a:lnTo>
                      <a:pt x="280" y="984"/>
                    </a:lnTo>
                    <a:lnTo>
                      <a:pt x="288" y="984"/>
                    </a:lnTo>
                    <a:lnTo>
                      <a:pt x="304" y="984"/>
                    </a:lnTo>
                    <a:lnTo>
                      <a:pt x="312" y="984"/>
                    </a:lnTo>
                    <a:lnTo>
                      <a:pt x="320" y="984"/>
                    </a:lnTo>
                    <a:lnTo>
                      <a:pt x="336" y="984"/>
                    </a:lnTo>
                    <a:lnTo>
                      <a:pt x="344" y="984"/>
                    </a:lnTo>
                    <a:lnTo>
                      <a:pt x="360" y="984"/>
                    </a:lnTo>
                    <a:lnTo>
                      <a:pt x="368" y="984"/>
                    </a:lnTo>
                    <a:lnTo>
                      <a:pt x="376" y="984"/>
                    </a:lnTo>
                    <a:lnTo>
                      <a:pt x="392" y="984"/>
                    </a:lnTo>
                    <a:lnTo>
                      <a:pt x="400" y="984"/>
                    </a:lnTo>
                    <a:lnTo>
                      <a:pt x="416" y="984"/>
                    </a:lnTo>
                    <a:lnTo>
                      <a:pt x="424" y="984"/>
                    </a:lnTo>
                    <a:lnTo>
                      <a:pt x="432" y="984"/>
                    </a:lnTo>
                    <a:lnTo>
                      <a:pt x="448" y="984"/>
                    </a:lnTo>
                    <a:lnTo>
                      <a:pt x="456" y="984"/>
                    </a:lnTo>
                    <a:lnTo>
                      <a:pt x="472" y="984"/>
                    </a:lnTo>
                    <a:lnTo>
                      <a:pt x="480" y="984"/>
                    </a:lnTo>
                    <a:lnTo>
                      <a:pt x="496" y="984"/>
                    </a:lnTo>
                    <a:lnTo>
                      <a:pt x="504" y="984"/>
                    </a:lnTo>
                    <a:lnTo>
                      <a:pt x="512" y="984"/>
                    </a:lnTo>
                    <a:lnTo>
                      <a:pt x="528" y="984"/>
                    </a:lnTo>
                    <a:lnTo>
                      <a:pt x="536" y="984"/>
                    </a:lnTo>
                    <a:lnTo>
                      <a:pt x="552" y="984"/>
                    </a:lnTo>
                    <a:lnTo>
                      <a:pt x="560" y="984"/>
                    </a:lnTo>
                    <a:lnTo>
                      <a:pt x="568" y="984"/>
                    </a:lnTo>
                    <a:lnTo>
                      <a:pt x="584" y="976"/>
                    </a:lnTo>
                    <a:lnTo>
                      <a:pt x="592" y="976"/>
                    </a:lnTo>
                    <a:lnTo>
                      <a:pt x="608" y="976"/>
                    </a:lnTo>
                    <a:lnTo>
                      <a:pt x="616" y="976"/>
                    </a:lnTo>
                    <a:lnTo>
                      <a:pt x="624" y="976"/>
                    </a:lnTo>
                    <a:lnTo>
                      <a:pt x="640" y="976"/>
                    </a:lnTo>
                    <a:lnTo>
                      <a:pt x="648" y="968"/>
                    </a:lnTo>
                    <a:lnTo>
                      <a:pt x="664" y="968"/>
                    </a:lnTo>
                    <a:lnTo>
                      <a:pt x="672" y="968"/>
                    </a:lnTo>
                    <a:lnTo>
                      <a:pt x="680" y="968"/>
                    </a:lnTo>
                    <a:lnTo>
                      <a:pt x="696" y="960"/>
                    </a:lnTo>
                    <a:lnTo>
                      <a:pt x="704" y="960"/>
                    </a:lnTo>
                    <a:lnTo>
                      <a:pt x="720" y="960"/>
                    </a:lnTo>
                    <a:lnTo>
                      <a:pt x="728" y="952"/>
                    </a:lnTo>
                    <a:lnTo>
                      <a:pt x="736" y="952"/>
                    </a:lnTo>
                    <a:lnTo>
                      <a:pt x="752" y="944"/>
                    </a:lnTo>
                    <a:lnTo>
                      <a:pt x="760" y="936"/>
                    </a:lnTo>
                    <a:lnTo>
                      <a:pt x="776" y="936"/>
                    </a:lnTo>
                    <a:lnTo>
                      <a:pt x="784" y="928"/>
                    </a:lnTo>
                    <a:lnTo>
                      <a:pt x="800" y="920"/>
                    </a:lnTo>
                    <a:lnTo>
                      <a:pt x="808" y="920"/>
                    </a:lnTo>
                    <a:lnTo>
                      <a:pt x="816" y="912"/>
                    </a:lnTo>
                    <a:lnTo>
                      <a:pt x="832" y="904"/>
                    </a:lnTo>
                    <a:lnTo>
                      <a:pt x="840" y="896"/>
                    </a:lnTo>
                    <a:lnTo>
                      <a:pt x="856" y="888"/>
                    </a:lnTo>
                    <a:lnTo>
                      <a:pt x="864" y="880"/>
                    </a:lnTo>
                    <a:lnTo>
                      <a:pt x="872" y="872"/>
                    </a:lnTo>
                    <a:lnTo>
                      <a:pt x="888" y="864"/>
                    </a:lnTo>
                    <a:lnTo>
                      <a:pt x="896" y="856"/>
                    </a:lnTo>
                    <a:lnTo>
                      <a:pt x="912" y="848"/>
                    </a:lnTo>
                    <a:lnTo>
                      <a:pt x="920" y="840"/>
                    </a:lnTo>
                    <a:lnTo>
                      <a:pt x="928" y="832"/>
                    </a:lnTo>
                    <a:lnTo>
                      <a:pt x="944" y="824"/>
                    </a:lnTo>
                    <a:lnTo>
                      <a:pt x="952" y="816"/>
                    </a:lnTo>
                    <a:lnTo>
                      <a:pt x="968" y="816"/>
                    </a:lnTo>
                    <a:lnTo>
                      <a:pt x="976" y="808"/>
                    </a:lnTo>
                    <a:lnTo>
                      <a:pt x="984" y="800"/>
                    </a:lnTo>
                    <a:lnTo>
                      <a:pt x="1000" y="792"/>
                    </a:lnTo>
                    <a:lnTo>
                      <a:pt x="1008" y="784"/>
                    </a:lnTo>
                    <a:lnTo>
                      <a:pt x="1024" y="776"/>
                    </a:lnTo>
                    <a:lnTo>
                      <a:pt x="1032" y="768"/>
                    </a:lnTo>
                    <a:lnTo>
                      <a:pt x="1040" y="768"/>
                    </a:lnTo>
                    <a:lnTo>
                      <a:pt x="1056" y="760"/>
                    </a:lnTo>
                    <a:lnTo>
                      <a:pt x="1064" y="752"/>
                    </a:lnTo>
                    <a:lnTo>
                      <a:pt x="1080" y="752"/>
                    </a:lnTo>
                    <a:lnTo>
                      <a:pt x="1088" y="744"/>
                    </a:lnTo>
                    <a:lnTo>
                      <a:pt x="1104" y="736"/>
                    </a:lnTo>
                    <a:lnTo>
                      <a:pt x="1112" y="736"/>
                    </a:lnTo>
                    <a:lnTo>
                      <a:pt x="1120" y="728"/>
                    </a:lnTo>
                    <a:lnTo>
                      <a:pt x="1136" y="728"/>
                    </a:lnTo>
                    <a:lnTo>
                      <a:pt x="1144" y="728"/>
                    </a:lnTo>
                    <a:lnTo>
                      <a:pt x="1160" y="720"/>
                    </a:lnTo>
                    <a:lnTo>
                      <a:pt x="1168" y="720"/>
                    </a:lnTo>
                    <a:lnTo>
                      <a:pt x="1176" y="720"/>
                    </a:lnTo>
                    <a:lnTo>
                      <a:pt x="1192" y="720"/>
                    </a:lnTo>
                    <a:lnTo>
                      <a:pt x="1200" y="712"/>
                    </a:lnTo>
                    <a:lnTo>
                      <a:pt x="1216" y="712"/>
                    </a:lnTo>
                    <a:lnTo>
                      <a:pt x="1224" y="712"/>
                    </a:lnTo>
                    <a:lnTo>
                      <a:pt x="1232" y="712"/>
                    </a:lnTo>
                    <a:lnTo>
                      <a:pt x="1248" y="712"/>
                    </a:lnTo>
                    <a:lnTo>
                      <a:pt x="1256" y="720"/>
                    </a:lnTo>
                    <a:lnTo>
                      <a:pt x="1272" y="720"/>
                    </a:lnTo>
                    <a:lnTo>
                      <a:pt x="1280" y="720"/>
                    </a:lnTo>
                    <a:lnTo>
                      <a:pt x="1288" y="720"/>
                    </a:lnTo>
                    <a:lnTo>
                      <a:pt x="1304" y="728"/>
                    </a:lnTo>
                    <a:lnTo>
                      <a:pt x="1312" y="728"/>
                    </a:lnTo>
                    <a:lnTo>
                      <a:pt x="1328" y="736"/>
                    </a:lnTo>
                    <a:lnTo>
                      <a:pt x="1336" y="736"/>
                    </a:lnTo>
                    <a:lnTo>
                      <a:pt x="1344" y="744"/>
                    </a:lnTo>
                    <a:lnTo>
                      <a:pt x="1360" y="744"/>
                    </a:lnTo>
                    <a:lnTo>
                      <a:pt x="1368" y="752"/>
                    </a:lnTo>
                    <a:lnTo>
                      <a:pt x="1384" y="760"/>
                    </a:lnTo>
                    <a:lnTo>
                      <a:pt x="1392" y="760"/>
                    </a:lnTo>
                    <a:lnTo>
                      <a:pt x="1408" y="768"/>
                    </a:lnTo>
                    <a:lnTo>
                      <a:pt x="1416" y="776"/>
                    </a:lnTo>
                    <a:lnTo>
                      <a:pt x="1424" y="784"/>
                    </a:lnTo>
                    <a:lnTo>
                      <a:pt x="1440" y="792"/>
                    </a:lnTo>
                    <a:lnTo>
                      <a:pt x="1448" y="800"/>
                    </a:lnTo>
                    <a:lnTo>
                      <a:pt x="1464" y="808"/>
                    </a:lnTo>
                    <a:lnTo>
                      <a:pt x="1472" y="816"/>
                    </a:lnTo>
                    <a:lnTo>
                      <a:pt x="1480" y="824"/>
                    </a:lnTo>
                    <a:lnTo>
                      <a:pt x="1496" y="832"/>
                    </a:lnTo>
                    <a:lnTo>
                      <a:pt x="1504" y="840"/>
                    </a:lnTo>
                    <a:lnTo>
                      <a:pt x="1520" y="848"/>
                    </a:lnTo>
                    <a:lnTo>
                      <a:pt x="1528" y="856"/>
                    </a:lnTo>
                    <a:lnTo>
                      <a:pt x="1536" y="872"/>
                    </a:lnTo>
                    <a:lnTo>
                      <a:pt x="1552" y="880"/>
                    </a:lnTo>
                    <a:lnTo>
                      <a:pt x="1560" y="888"/>
                    </a:lnTo>
                    <a:lnTo>
                      <a:pt x="1576" y="896"/>
                    </a:lnTo>
                    <a:lnTo>
                      <a:pt x="1584" y="904"/>
                    </a:lnTo>
                    <a:lnTo>
                      <a:pt x="1592" y="920"/>
                    </a:lnTo>
                    <a:lnTo>
                      <a:pt x="1608" y="928"/>
                    </a:lnTo>
                    <a:lnTo>
                      <a:pt x="1616" y="936"/>
                    </a:lnTo>
                    <a:lnTo>
                      <a:pt x="1632" y="952"/>
                    </a:lnTo>
                    <a:lnTo>
                      <a:pt x="1640" y="960"/>
                    </a:lnTo>
                    <a:lnTo>
                      <a:pt x="1648" y="968"/>
                    </a:lnTo>
                    <a:lnTo>
                      <a:pt x="1664" y="976"/>
                    </a:lnTo>
                    <a:lnTo>
                      <a:pt x="1672" y="992"/>
                    </a:lnTo>
                    <a:lnTo>
                      <a:pt x="1688" y="1000"/>
                    </a:lnTo>
                    <a:lnTo>
                      <a:pt x="1696" y="1008"/>
                    </a:lnTo>
                    <a:lnTo>
                      <a:pt x="1704" y="1024"/>
                    </a:lnTo>
                    <a:lnTo>
                      <a:pt x="1720" y="1032"/>
                    </a:lnTo>
                    <a:lnTo>
                      <a:pt x="1728" y="1048"/>
                    </a:lnTo>
                    <a:lnTo>
                      <a:pt x="1744" y="1056"/>
                    </a:lnTo>
                    <a:lnTo>
                      <a:pt x="1752" y="1064"/>
                    </a:lnTo>
                    <a:lnTo>
                      <a:pt x="1768" y="1080"/>
                    </a:lnTo>
                    <a:lnTo>
                      <a:pt x="1776" y="1088"/>
                    </a:lnTo>
                    <a:lnTo>
                      <a:pt x="1784" y="1096"/>
                    </a:lnTo>
                    <a:lnTo>
                      <a:pt x="1800" y="1112"/>
                    </a:lnTo>
                    <a:lnTo>
                      <a:pt x="1808" y="1120"/>
                    </a:lnTo>
                    <a:lnTo>
                      <a:pt x="1824" y="1136"/>
                    </a:lnTo>
                    <a:lnTo>
                      <a:pt x="1832" y="1144"/>
                    </a:lnTo>
                    <a:lnTo>
                      <a:pt x="1840" y="1160"/>
                    </a:lnTo>
                    <a:lnTo>
                      <a:pt x="1856" y="1168"/>
                    </a:lnTo>
                    <a:lnTo>
                      <a:pt x="1864" y="1184"/>
                    </a:lnTo>
                    <a:lnTo>
                      <a:pt x="1880" y="1192"/>
                    </a:lnTo>
                    <a:lnTo>
                      <a:pt x="1888" y="1208"/>
                    </a:lnTo>
                    <a:lnTo>
                      <a:pt x="1896" y="1216"/>
                    </a:lnTo>
                    <a:lnTo>
                      <a:pt x="1912" y="1232"/>
                    </a:lnTo>
                    <a:lnTo>
                      <a:pt x="1920" y="1240"/>
                    </a:lnTo>
                    <a:lnTo>
                      <a:pt x="1936" y="1256"/>
                    </a:lnTo>
                    <a:lnTo>
                      <a:pt x="1944" y="1272"/>
                    </a:lnTo>
                    <a:lnTo>
                      <a:pt x="1952" y="1280"/>
                    </a:lnTo>
                    <a:lnTo>
                      <a:pt x="1968" y="1296"/>
                    </a:lnTo>
                    <a:lnTo>
                      <a:pt x="1976" y="1312"/>
                    </a:lnTo>
                    <a:lnTo>
                      <a:pt x="1992" y="1320"/>
                    </a:lnTo>
                    <a:lnTo>
                      <a:pt x="2000" y="1336"/>
                    </a:lnTo>
                    <a:lnTo>
                      <a:pt x="2008" y="1352"/>
                    </a:lnTo>
                    <a:lnTo>
                      <a:pt x="2024" y="1368"/>
                    </a:lnTo>
                    <a:lnTo>
                      <a:pt x="2032" y="1384"/>
                    </a:lnTo>
                    <a:lnTo>
                      <a:pt x="2048" y="1400"/>
                    </a:lnTo>
                    <a:lnTo>
                      <a:pt x="2056" y="1416"/>
                    </a:lnTo>
                    <a:lnTo>
                      <a:pt x="2072" y="1432"/>
                    </a:lnTo>
                    <a:lnTo>
                      <a:pt x="2080" y="1456"/>
                    </a:lnTo>
                    <a:lnTo>
                      <a:pt x="2088" y="1472"/>
                    </a:lnTo>
                    <a:lnTo>
                      <a:pt x="2104" y="1488"/>
                    </a:lnTo>
                    <a:lnTo>
                      <a:pt x="2112" y="1512"/>
                    </a:lnTo>
                    <a:lnTo>
                      <a:pt x="2128" y="1536"/>
                    </a:lnTo>
                    <a:lnTo>
                      <a:pt x="2136" y="1560"/>
                    </a:lnTo>
                    <a:lnTo>
                      <a:pt x="2144" y="1584"/>
                    </a:lnTo>
                    <a:lnTo>
                      <a:pt x="2160" y="1616"/>
                    </a:lnTo>
                    <a:lnTo>
                      <a:pt x="2168" y="1640"/>
                    </a:lnTo>
                    <a:lnTo>
                      <a:pt x="2184" y="1680"/>
                    </a:lnTo>
                    <a:lnTo>
                      <a:pt x="2192" y="1720"/>
                    </a:lnTo>
                    <a:lnTo>
                      <a:pt x="2200" y="1760"/>
                    </a:lnTo>
                    <a:lnTo>
                      <a:pt x="2216" y="1816"/>
                    </a:lnTo>
                    <a:lnTo>
                      <a:pt x="2224" y="1880"/>
                    </a:lnTo>
                    <a:lnTo>
                      <a:pt x="2240" y="1968"/>
                    </a:lnTo>
                    <a:lnTo>
                      <a:pt x="2248" y="2080"/>
                    </a:lnTo>
                    <a:lnTo>
                      <a:pt x="2256" y="2256"/>
                    </a:lnTo>
                    <a:lnTo>
                      <a:pt x="2272" y="2544"/>
                    </a:lnTo>
                    <a:lnTo>
                      <a:pt x="2280" y="1472"/>
                    </a:lnTo>
                    <a:lnTo>
                      <a:pt x="2296" y="0"/>
                    </a:lnTo>
                    <a:lnTo>
                      <a:pt x="2304" y="144"/>
                    </a:lnTo>
                    <a:lnTo>
                      <a:pt x="2312" y="248"/>
                    </a:lnTo>
                    <a:lnTo>
                      <a:pt x="2328" y="328"/>
                    </a:lnTo>
                    <a:lnTo>
                      <a:pt x="2336" y="376"/>
                    </a:lnTo>
                    <a:lnTo>
                      <a:pt x="2352" y="408"/>
                    </a:lnTo>
                    <a:lnTo>
                      <a:pt x="2360" y="440"/>
                    </a:lnTo>
                    <a:lnTo>
                      <a:pt x="2376" y="456"/>
                    </a:lnTo>
                    <a:lnTo>
                      <a:pt x="2384" y="480"/>
                    </a:lnTo>
                    <a:lnTo>
                      <a:pt x="2392" y="496"/>
                    </a:lnTo>
                    <a:lnTo>
                      <a:pt x="2408" y="504"/>
                    </a:lnTo>
                    <a:lnTo>
                      <a:pt x="2416" y="520"/>
                    </a:lnTo>
                    <a:lnTo>
                      <a:pt x="2432" y="536"/>
                    </a:lnTo>
                    <a:lnTo>
                      <a:pt x="2440" y="544"/>
                    </a:lnTo>
                    <a:lnTo>
                      <a:pt x="2448" y="560"/>
                    </a:lnTo>
                    <a:lnTo>
                      <a:pt x="2464" y="568"/>
                    </a:lnTo>
                    <a:lnTo>
                      <a:pt x="2472" y="584"/>
                    </a:lnTo>
                    <a:lnTo>
                      <a:pt x="2488" y="592"/>
                    </a:lnTo>
                    <a:lnTo>
                      <a:pt x="2496" y="608"/>
                    </a:lnTo>
                    <a:lnTo>
                      <a:pt x="2504" y="616"/>
                    </a:lnTo>
                    <a:lnTo>
                      <a:pt x="2520" y="632"/>
                    </a:lnTo>
                    <a:lnTo>
                      <a:pt x="2528" y="640"/>
                    </a:lnTo>
                    <a:lnTo>
                      <a:pt x="2544" y="656"/>
                    </a:lnTo>
                    <a:lnTo>
                      <a:pt x="2552" y="664"/>
                    </a:lnTo>
                    <a:lnTo>
                      <a:pt x="2560" y="680"/>
                    </a:lnTo>
                    <a:lnTo>
                      <a:pt x="2576" y="688"/>
                    </a:lnTo>
                    <a:lnTo>
                      <a:pt x="2584" y="704"/>
                    </a:lnTo>
                    <a:lnTo>
                      <a:pt x="2600" y="712"/>
                    </a:lnTo>
                    <a:lnTo>
                      <a:pt x="2608" y="728"/>
                    </a:lnTo>
                    <a:lnTo>
                      <a:pt x="2616" y="736"/>
                    </a:lnTo>
                    <a:lnTo>
                      <a:pt x="2632" y="752"/>
                    </a:lnTo>
                    <a:lnTo>
                      <a:pt x="2640" y="760"/>
                    </a:lnTo>
                    <a:lnTo>
                      <a:pt x="2656" y="776"/>
                    </a:lnTo>
                    <a:lnTo>
                      <a:pt x="2664" y="784"/>
                    </a:lnTo>
                    <a:lnTo>
                      <a:pt x="2680" y="800"/>
                    </a:lnTo>
                    <a:lnTo>
                      <a:pt x="2688" y="808"/>
                    </a:lnTo>
                    <a:lnTo>
                      <a:pt x="2696" y="816"/>
                    </a:lnTo>
                    <a:lnTo>
                      <a:pt x="2712" y="832"/>
                    </a:lnTo>
                    <a:lnTo>
                      <a:pt x="2720" y="840"/>
                    </a:lnTo>
                    <a:lnTo>
                      <a:pt x="2736" y="856"/>
                    </a:lnTo>
                    <a:lnTo>
                      <a:pt x="2744" y="864"/>
                    </a:lnTo>
                    <a:lnTo>
                      <a:pt x="2752" y="872"/>
                    </a:lnTo>
                    <a:lnTo>
                      <a:pt x="2768" y="888"/>
                    </a:lnTo>
                    <a:lnTo>
                      <a:pt x="2776" y="896"/>
                    </a:lnTo>
                    <a:lnTo>
                      <a:pt x="2792" y="904"/>
                    </a:lnTo>
                    <a:lnTo>
                      <a:pt x="2800" y="920"/>
                    </a:lnTo>
                    <a:lnTo>
                      <a:pt x="2808" y="928"/>
                    </a:lnTo>
                    <a:lnTo>
                      <a:pt x="2824" y="936"/>
                    </a:lnTo>
                    <a:lnTo>
                      <a:pt x="2832" y="952"/>
                    </a:lnTo>
                    <a:lnTo>
                      <a:pt x="2848" y="960"/>
                    </a:lnTo>
                    <a:lnTo>
                      <a:pt x="2856" y="968"/>
                    </a:lnTo>
                    <a:lnTo>
                      <a:pt x="2864" y="984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25627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1773238"/>
              <a:ext cx="2220912" cy="1477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628" name="Text Box 28"/>
            <p:cNvSpPr txBox="1">
              <a:spLocks noChangeArrowheads="1"/>
            </p:cNvSpPr>
            <p:nvPr/>
          </p:nvSpPr>
          <p:spPr bwMode="auto">
            <a:xfrm>
              <a:off x="2771775" y="3500438"/>
              <a:ext cx="3352800" cy="41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i="1" baseline="-25000" dirty="0">
                  <a:cs typeface="+mn-cs"/>
                </a:rPr>
                <a:t>Driven by an electron beam: </a:t>
              </a:r>
              <a:r>
                <a:rPr lang="en-US" sz="3200" b="1" i="1" baseline="-25000" dirty="0" err="1">
                  <a:solidFill>
                    <a:srgbClr val="FF0000"/>
                  </a:solidFill>
                  <a:cs typeface="+mn-cs"/>
                </a:rPr>
                <a:t>nb</a:t>
              </a:r>
              <a:r>
                <a:rPr lang="en-US" sz="3200" b="1" i="1" baseline="-25000" dirty="0">
                  <a:solidFill>
                    <a:srgbClr val="FF0000"/>
                  </a:solidFill>
                  <a:cs typeface="+mn-cs"/>
                </a:rPr>
                <a:t>&gt;</a:t>
              </a:r>
              <a:r>
                <a:rPr lang="en-US" sz="3200" b="1" i="1" baseline="-25000" dirty="0" err="1">
                  <a:solidFill>
                    <a:srgbClr val="FF0000"/>
                  </a:solidFill>
                  <a:cs typeface="+mn-cs"/>
                </a:rPr>
                <a:t>np</a:t>
              </a:r>
              <a:endParaRPr lang="en-US" b="1" baseline="-25000" dirty="0">
                <a:cs typeface="+mn-cs"/>
              </a:endParaRPr>
            </a:p>
          </p:txBody>
        </p:sp>
        <p:sp>
          <p:nvSpPr>
            <p:cNvPr id="25629" name="Text Box 29"/>
            <p:cNvSpPr txBox="1">
              <a:spLocks noChangeArrowheads="1"/>
            </p:cNvSpPr>
            <p:nvPr/>
          </p:nvSpPr>
          <p:spPr bwMode="auto">
            <a:xfrm>
              <a:off x="6156325" y="3500438"/>
              <a:ext cx="3124200" cy="41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i="1" baseline="-25000" dirty="0">
                  <a:cs typeface="+mn-cs"/>
                </a:rPr>
                <a:t>Driven by a laser pulse:  </a:t>
              </a:r>
              <a:r>
                <a:rPr lang="en-US" sz="3200" b="1" i="1" baseline="-25000" dirty="0">
                  <a:solidFill>
                    <a:srgbClr val="FF0000"/>
                  </a:solidFill>
                  <a:cs typeface="+mn-cs"/>
                </a:rPr>
                <a:t>a0&gt;~2</a:t>
              </a:r>
              <a:endParaRPr lang="en-US" b="1" baseline="-25000" dirty="0"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532761" y="5658141"/>
            <a:ext cx="2938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Beam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driver:</a:t>
            </a:r>
            <a:r>
              <a:rPr kumimoji="1" lang="zh-CN" altLang="en-US" b="1" dirty="0" smtClean="0"/>
              <a:t> </a:t>
            </a:r>
            <a:endParaRPr kumimoji="1" lang="en-US" altLang="zh-CN" b="1" dirty="0" smtClean="0"/>
          </a:p>
          <a:p>
            <a:r>
              <a:rPr kumimoji="1" lang="en-US" altLang="zh-CN" b="1" dirty="0" err="1" smtClean="0">
                <a:solidFill>
                  <a:srgbClr val="3366FF"/>
                </a:solidFill>
              </a:rPr>
              <a:t>Rosenzweig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PRA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1991;</a:t>
            </a:r>
          </a:p>
          <a:p>
            <a:r>
              <a:rPr kumimoji="1" lang="en-US" altLang="zh-CN" b="1" dirty="0" smtClean="0">
                <a:solidFill>
                  <a:srgbClr val="3366FF"/>
                </a:solidFill>
              </a:rPr>
              <a:t>Lu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al.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,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PRL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2006;</a:t>
            </a:r>
          </a:p>
          <a:p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431745" y="5634669"/>
            <a:ext cx="35360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Laser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driver:</a:t>
            </a:r>
            <a:r>
              <a:rPr kumimoji="1" lang="zh-CN" altLang="en-US" b="1" dirty="0" smtClean="0"/>
              <a:t> </a:t>
            </a:r>
            <a:endParaRPr kumimoji="1" lang="en-US" altLang="zh-CN" b="1" dirty="0" smtClean="0"/>
          </a:p>
          <a:p>
            <a:r>
              <a:rPr kumimoji="1" lang="en-US" altLang="zh-CN" b="1" dirty="0" smtClean="0">
                <a:solidFill>
                  <a:srgbClr val="3366FF"/>
                </a:solidFill>
              </a:rPr>
              <a:t>Mori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PAC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proceedings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1991;</a:t>
            </a:r>
          </a:p>
          <a:p>
            <a:r>
              <a:rPr kumimoji="1" lang="en-US" altLang="zh-CN" b="1" dirty="0" err="1" smtClean="0">
                <a:solidFill>
                  <a:srgbClr val="3366FF"/>
                </a:solidFill>
              </a:rPr>
              <a:t>Pukhov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APB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2002</a:t>
            </a:r>
          </a:p>
          <a:p>
            <a:r>
              <a:rPr kumimoji="1" lang="en-US" altLang="zh-CN" b="1" dirty="0" smtClean="0">
                <a:solidFill>
                  <a:srgbClr val="3366FF"/>
                </a:solidFill>
              </a:rPr>
              <a:t>Lu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et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al.,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PRSTAB</a:t>
            </a:r>
            <a:r>
              <a:rPr kumimoji="1" lang="zh-CN" altLang="en-US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3366FF"/>
                </a:solidFill>
              </a:rPr>
              <a:t>2007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303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4823" y="56790"/>
            <a:ext cx="903605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+mn-cs"/>
              </a:rPr>
              <a:t>Understanding the physics through an integrated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cs typeface="+mn-cs"/>
              </a:rPr>
              <a:t>approach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          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UCLA/SLAC/USC/Tsinghua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5390" y="1434253"/>
            <a:ext cx="892548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cs typeface="+mn-cs"/>
              </a:rPr>
              <a:t>Theory</a:t>
            </a:r>
          </a:p>
          <a:p>
            <a:pPr algn="ctr">
              <a:defRPr/>
            </a:pPr>
            <a:endParaRPr lang="en-US" sz="2400" b="1" dirty="0">
              <a:solidFill>
                <a:schemeClr val="accent2"/>
              </a:solidFill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Wake excitation and beam loading 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PRL06, PRL 08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Electron hosing instability 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PRL 07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Laser plasma matching and guiding 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POP06, PRSTAB07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Phenomenological framework of LWFA in the blowout regime 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PRSTAB07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Injection dynamics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and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high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brightness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beams</a:t>
            </a:r>
            <a:r>
              <a:rPr 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( 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PRL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13,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2000" b="1" dirty="0">
                <a:solidFill>
                  <a:srgbClr val="FF0000"/>
                </a:solidFill>
                <a:cs typeface="+mn-cs"/>
              </a:rPr>
              <a:t>PRL 14, PRL 16b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,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PRAB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14,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PPCF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16</a:t>
            </a:r>
            <a:r>
              <a:rPr lang="en-US" sz="2000" b="1" dirty="0">
                <a:solidFill>
                  <a:schemeClr val="accent2"/>
                </a:solidFill>
                <a:cs typeface="+mn-cs"/>
              </a:rPr>
              <a:t>)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Perfect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staging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using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plasma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structure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chemeClr val="accent2"/>
                </a:solidFill>
                <a:cs typeface="+mn-cs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PRL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16a</a:t>
            </a:r>
            <a:r>
              <a:rPr lang="en-US" altLang="zh-CN" sz="2000" b="1" dirty="0">
                <a:solidFill>
                  <a:schemeClr val="accent2"/>
                </a:solidFill>
                <a:cs typeface="+mn-cs"/>
              </a:rPr>
              <a:t>)</a:t>
            </a:r>
          </a:p>
          <a:p>
            <a:pPr>
              <a:defRPr/>
            </a:pPr>
            <a:endParaRPr lang="en-US" sz="2000" b="1" dirty="0">
              <a:solidFill>
                <a:schemeClr val="accent2"/>
              </a:solidFill>
              <a:cs typeface="+mn-cs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cs typeface="+mn-cs"/>
              </a:rPr>
              <a:t>Simulation</a:t>
            </a:r>
          </a:p>
          <a:p>
            <a:pPr algn="ctr">
              <a:defRPr/>
            </a:pPr>
            <a:endParaRPr lang="en-US" sz="2400" b="1" dirty="0">
              <a:solidFill>
                <a:srgbClr val="000000"/>
              </a:solidFill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Development of the capability of large scale parallel PIC simulation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3D simulations of LWFA stage from GeV-100GeV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3D modeling of PWFA experiments and proposed </a:t>
            </a:r>
            <a:r>
              <a:rPr lang="en-US" sz="2000" b="1" dirty="0" err="1">
                <a:solidFill>
                  <a:srgbClr val="3366FF"/>
                </a:solidFill>
                <a:cs typeface="+mn-cs"/>
              </a:rPr>
              <a:t>TeV</a:t>
            </a:r>
            <a:r>
              <a:rPr lang="en-US" sz="2000" b="1" dirty="0">
                <a:solidFill>
                  <a:srgbClr val="3366FF"/>
                </a:solidFill>
                <a:cs typeface="+mn-cs"/>
              </a:rPr>
              <a:t> stages</a:t>
            </a:r>
          </a:p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rgbClr val="3366FF"/>
                </a:solidFill>
                <a:cs typeface="+mn-cs"/>
              </a:rPr>
              <a:t>Boosted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frame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  <a:cs typeface="+mn-cs"/>
              </a:rPr>
              <a:t>simulations</a:t>
            </a:r>
            <a:r>
              <a:rPr lang="zh-CN" altLang="en-US" sz="2000" b="1" dirty="0">
                <a:solidFill>
                  <a:srgbClr val="3366FF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chemeClr val="accent2"/>
                </a:solidFill>
                <a:cs typeface="+mn-cs"/>
              </a:rPr>
              <a:t>(</a:t>
            </a:r>
            <a:r>
              <a:rPr lang="zh-CN" altLang="en-US" sz="2000" b="1" dirty="0">
                <a:solidFill>
                  <a:schemeClr val="accent2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Nat.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cs typeface="+mn-cs"/>
              </a:rPr>
              <a:t>Phy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.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2010,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CPC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2011,</a:t>
            </a:r>
            <a:r>
              <a:rPr lang="zh-CN" altLang="en-US" sz="2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+mn-cs"/>
              </a:rPr>
              <a:t>2013,2015</a:t>
            </a:r>
            <a:r>
              <a:rPr lang="en-US" altLang="zh-CN" sz="2000" b="1" dirty="0">
                <a:solidFill>
                  <a:schemeClr val="accent2"/>
                </a:solidFill>
                <a:cs typeface="+mn-cs"/>
              </a:rPr>
              <a:t>)</a:t>
            </a:r>
            <a:r>
              <a:rPr lang="zh-CN" altLang="en-US" sz="2000" b="1" dirty="0">
                <a:solidFill>
                  <a:schemeClr val="accent2"/>
                </a:solidFill>
                <a:cs typeface="+mn-cs"/>
              </a:rPr>
              <a:t> </a:t>
            </a:r>
            <a:endParaRPr lang="en-US" sz="2000" b="1" dirty="0">
              <a:solidFill>
                <a:schemeClr val="accent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5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矩形 1"/>
          <p:cNvSpPr>
            <a:spLocks noChangeArrowheads="1"/>
          </p:cNvSpPr>
          <p:nvPr/>
        </p:nvSpPr>
        <p:spPr bwMode="auto">
          <a:xfrm>
            <a:off x="250825" y="1588"/>
            <a:ext cx="889317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400" b="1" dirty="0" smtClean="0"/>
              <a:t>Experiment</a:t>
            </a:r>
          </a:p>
          <a:p>
            <a:endParaRPr lang="en-US" altLang="zh-CN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altLang="zh-CN" sz="2000" b="1" dirty="0">
                <a:solidFill>
                  <a:srgbClr val="3366FF"/>
                </a:solidFill>
              </a:rPr>
              <a:t>1-100GeV level PWFA: acceleration and focusing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</a:rPr>
              <a:t>PRL05,Nature07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zh-CN" sz="2000" b="1" dirty="0" err="1">
                <a:solidFill>
                  <a:srgbClr val="3366FF"/>
                </a:solidFill>
              </a:rPr>
              <a:t>Betatron</a:t>
            </a:r>
            <a:r>
              <a:rPr lang="en-US" altLang="zh-CN" sz="2000" b="1" dirty="0">
                <a:solidFill>
                  <a:srgbClr val="3366FF"/>
                </a:solidFill>
              </a:rPr>
              <a:t> X-ray and positron production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</a:rPr>
              <a:t>PRL02, PRL08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zh-CN" sz="2000" b="1" dirty="0">
                <a:solidFill>
                  <a:srgbClr val="3366FF"/>
                </a:solidFill>
              </a:rPr>
              <a:t>Matched self-guiding of short pulse laser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</a:rPr>
              <a:t>PRL09a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zh-CN" sz="2000" b="1" dirty="0" err="1">
                <a:solidFill>
                  <a:srgbClr val="3366FF"/>
                </a:solidFill>
              </a:rPr>
              <a:t>GeV</a:t>
            </a:r>
            <a:r>
              <a:rPr lang="en-US" altLang="zh-CN" sz="2000" b="1" dirty="0">
                <a:solidFill>
                  <a:srgbClr val="3366FF"/>
                </a:solidFill>
              </a:rPr>
              <a:t> level self-guided LWFA with self-injection</a:t>
            </a:r>
            <a:r>
              <a:rPr lang="en-US" altLang="zh-CN" sz="2000" b="1" dirty="0">
                <a:solidFill>
                  <a:schemeClr val="accent2"/>
                </a:solidFill>
              </a:rPr>
              <a:t> (</a:t>
            </a:r>
            <a:r>
              <a:rPr lang="en-US" altLang="zh-CN" sz="2000" b="1" dirty="0">
                <a:solidFill>
                  <a:srgbClr val="FF0000"/>
                </a:solidFill>
              </a:rPr>
              <a:t>PRL</a:t>
            </a:r>
            <a:r>
              <a:rPr 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09b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zh-CN" sz="2000" b="1" dirty="0">
                <a:solidFill>
                  <a:srgbClr val="3366FF"/>
                </a:solidFill>
              </a:rPr>
              <a:t>Ionization induced injection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</a:rPr>
              <a:t>PRL07,</a:t>
            </a:r>
            <a:r>
              <a:rPr lang="zh-CN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PRL10a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zh-CN" sz="2000" b="1" dirty="0">
                <a:solidFill>
                  <a:srgbClr val="3366FF"/>
                </a:solidFill>
              </a:rPr>
              <a:t>Self-guided LWFA with ionization injection beyond 1GeV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</a:rPr>
              <a:t>PRL10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zh-CN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Two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stage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LWFA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zh-CN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PRL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11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zh-CN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High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efficiency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 smtClean="0">
                <a:solidFill>
                  <a:srgbClr val="3366FF"/>
                </a:solidFill>
              </a:rPr>
              <a:t>PWFA</a:t>
            </a:r>
            <a:r>
              <a:rPr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lang="en-US" altLang="zh-CN" sz="2000" b="1" dirty="0" smtClean="0">
                <a:solidFill>
                  <a:srgbClr val="3366FF"/>
                </a:solidFill>
              </a:rPr>
              <a:t>acceleration</a:t>
            </a:r>
            <a:r>
              <a:rPr lang="zh-CN" altLang="en-US" sz="2000" b="1" dirty="0" smtClean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of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e+/e-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zh-CN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Nature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14,15,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Nat.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Comm.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16a,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b</a:t>
            </a:r>
            <a:r>
              <a:rPr lang="en-US" altLang="zh-CN" sz="2000" b="1" dirty="0">
                <a:solidFill>
                  <a:srgbClr val="FF0000"/>
                </a:solidFill>
              </a:rPr>
              <a:t>,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c</a:t>
            </a:r>
            <a:r>
              <a:rPr lang="en-US" altLang="zh-CN" sz="2000" b="1" dirty="0">
                <a:solidFill>
                  <a:schemeClr val="accent2"/>
                </a:solidFill>
              </a:rPr>
              <a:t>)</a:t>
            </a:r>
          </a:p>
          <a:p>
            <a:pPr>
              <a:buFontTx/>
              <a:buChar char="•"/>
            </a:pPr>
            <a:endParaRPr lang="en-US" altLang="zh-CN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zh-CN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Wakefield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imaging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using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electron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rgbClr val="3366FF"/>
                </a:solidFill>
              </a:rPr>
              <a:t>snapshot</a:t>
            </a:r>
            <a:r>
              <a:rPr lang="zh-CN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zh-CN" sz="2000" b="1" dirty="0">
                <a:solidFill>
                  <a:schemeClr val="accent2"/>
                </a:solidFill>
              </a:rPr>
              <a:t>(</a:t>
            </a:r>
            <a:r>
              <a:rPr lang="zh-CN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Sci.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Rep.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16</a:t>
            </a:r>
            <a:r>
              <a:rPr lang="en-US" altLang="zh-CN" sz="2000" b="1" dirty="0" smtClean="0">
                <a:solidFill>
                  <a:schemeClr val="accent2"/>
                </a:solidFill>
              </a:rPr>
              <a:t>)</a:t>
            </a:r>
            <a:endParaRPr lang="en-US" altLang="zh-CN" sz="2000" b="1" dirty="0">
              <a:solidFill>
                <a:schemeClr val="accent2"/>
              </a:solidFill>
            </a:endParaRPr>
          </a:p>
          <a:p>
            <a:endParaRPr lang="en-US" altLang="zh-CN" b="1" dirty="0" smtClean="0">
              <a:solidFill>
                <a:schemeClr val="accent2"/>
              </a:solidFill>
              <a:latin typeface="Comic Sans M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7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6112</TotalTime>
  <Words>1885</Words>
  <Application>Microsoft Macintosh PowerPoint</Application>
  <PresentationFormat>全屏显示(4:3)</PresentationFormat>
  <Paragraphs>298</Paragraphs>
  <Slides>32</Slides>
  <Notes>9</Notes>
  <HiddenSlides>0</HiddenSlides>
  <MMClips>2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37" baseType="lpstr">
      <vt:lpstr>Office 主题</vt:lpstr>
      <vt:lpstr>Equation</vt:lpstr>
      <vt:lpstr>公式</vt:lpstr>
      <vt:lpstr>文档</vt:lpstr>
      <vt:lpstr>Document</vt:lpstr>
      <vt:lpstr>Key Physics of Plasma Based Acceleration and its Implication to gamma-gamma Collider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Verified through Experiment</vt:lpstr>
      <vt:lpstr>PowerPoint 演示文稿</vt:lpstr>
      <vt:lpstr>PowerPoint 演示文稿</vt:lpstr>
      <vt:lpstr>High Transformer Ratio PWFA in the Blowout Regime</vt:lpstr>
      <vt:lpstr>Super Bright electron beam generation on a density ramp</vt:lpstr>
      <vt:lpstr>Cascaded Scheme to achieve super brightness </vt:lpstr>
      <vt:lpstr>Energy chirp removing of e-/e+ beam by a plasma dechirper</vt:lpstr>
      <vt:lpstr>Phase Space Matching for Staging Plasma and Traditional Accelerator Components</vt:lpstr>
      <vt:lpstr>Schematics of staging in matching section </vt:lpstr>
      <vt:lpstr>Some Basic Requirements of accelerator for a g-g collider </vt:lpstr>
      <vt:lpstr>Laser Wakefield Accelerator Case (LWFA)</vt:lpstr>
      <vt:lpstr>Matched channel guided LWFA with external injection  0.5-1600GeV single stage design of a0=2</vt:lpstr>
      <vt:lpstr>PowerPoint 演示文稿</vt:lpstr>
      <vt:lpstr>Plasma Wakefield Accelerator Case (PWFA)</vt:lpstr>
      <vt:lpstr>Plasma cell as a super energy and brightness booster for a Linac</vt:lpstr>
      <vt:lpstr>Key Scheme: Cascaded HTR PWFA </vt:lpstr>
      <vt:lpstr>PowerPoint 演示文稿</vt:lpstr>
      <vt:lpstr>Possibility of a PWA based g-g collider</vt:lpstr>
      <vt:lpstr>Summary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 Lu</dc:creator>
  <cp:lastModifiedBy>wei Lu</cp:lastModifiedBy>
  <cp:revision>198</cp:revision>
  <dcterms:created xsi:type="dcterms:W3CDTF">2017-04-15T08:25:33Z</dcterms:created>
  <dcterms:modified xsi:type="dcterms:W3CDTF">2017-04-24T02:45:05Z</dcterms:modified>
</cp:coreProperties>
</file>